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911" r:id="rId1"/>
  </p:sldMasterIdLst>
  <p:notesMasterIdLst>
    <p:notesMasterId r:id="rId160"/>
  </p:notesMasterIdLst>
  <p:sldIdLst>
    <p:sldId id="256" r:id="rId2"/>
    <p:sldId id="573" r:id="rId3"/>
    <p:sldId id="258" r:id="rId4"/>
    <p:sldId id="596" r:id="rId5"/>
    <p:sldId id="595" r:id="rId6"/>
    <p:sldId id="597" r:id="rId7"/>
    <p:sldId id="269" r:id="rId8"/>
    <p:sldId id="598" r:id="rId9"/>
    <p:sldId id="464" r:id="rId10"/>
    <p:sldId id="334" r:id="rId11"/>
    <p:sldId id="335" r:id="rId12"/>
    <p:sldId id="336" r:id="rId13"/>
    <p:sldId id="338" r:id="rId14"/>
    <p:sldId id="347" r:id="rId15"/>
    <p:sldId id="599" r:id="rId16"/>
    <p:sldId id="350" r:id="rId17"/>
    <p:sldId id="397" r:id="rId18"/>
    <p:sldId id="600" r:id="rId19"/>
    <p:sldId id="354" r:id="rId20"/>
    <p:sldId id="355" r:id="rId21"/>
    <p:sldId id="356" r:id="rId22"/>
    <p:sldId id="357" r:id="rId23"/>
    <p:sldId id="358" r:id="rId24"/>
    <p:sldId id="359" r:id="rId25"/>
    <p:sldId id="360" r:id="rId26"/>
    <p:sldId id="601" r:id="rId27"/>
    <p:sldId id="362" r:id="rId28"/>
    <p:sldId id="364" r:id="rId29"/>
    <p:sldId id="365" r:id="rId30"/>
    <p:sldId id="398" r:id="rId31"/>
    <p:sldId id="371" r:id="rId32"/>
    <p:sldId id="574" r:id="rId33"/>
    <p:sldId id="575" r:id="rId34"/>
    <p:sldId id="576" r:id="rId35"/>
    <p:sldId id="577" r:id="rId36"/>
    <p:sldId id="373" r:id="rId37"/>
    <p:sldId id="374" r:id="rId38"/>
    <p:sldId id="615" r:id="rId39"/>
    <p:sldId id="639" r:id="rId40"/>
    <p:sldId id="377" r:id="rId41"/>
    <p:sldId id="378" r:id="rId42"/>
    <p:sldId id="312" r:id="rId43"/>
    <p:sldId id="379" r:id="rId44"/>
    <p:sldId id="610" r:id="rId45"/>
    <p:sldId id="482" r:id="rId46"/>
    <p:sldId id="612" r:id="rId47"/>
    <p:sldId id="613" r:id="rId48"/>
    <p:sldId id="611" r:id="rId49"/>
    <p:sldId id="380" r:id="rId50"/>
    <p:sldId id="381" r:id="rId51"/>
    <p:sldId id="643" r:id="rId52"/>
    <p:sldId id="382" r:id="rId53"/>
    <p:sldId id="383" r:id="rId54"/>
    <p:sldId id="403" r:id="rId55"/>
    <p:sldId id="480" r:id="rId56"/>
    <p:sldId id="385" r:id="rId57"/>
    <p:sldId id="386" r:id="rId58"/>
    <p:sldId id="614" r:id="rId59"/>
    <p:sldId id="454" r:id="rId60"/>
    <p:sldId id="609" r:id="rId61"/>
    <p:sldId id="399" r:id="rId62"/>
    <p:sldId id="392" r:id="rId63"/>
    <p:sldId id="393" r:id="rId64"/>
    <p:sldId id="459" r:id="rId65"/>
    <p:sldId id="400" r:id="rId66"/>
    <p:sldId id="621" r:id="rId67"/>
    <p:sldId id="622" r:id="rId68"/>
    <p:sldId id="623" r:id="rId69"/>
    <p:sldId id="628" r:id="rId70"/>
    <p:sldId id="624" r:id="rId71"/>
    <p:sldId id="627" r:id="rId72"/>
    <p:sldId id="470" r:id="rId73"/>
    <p:sldId id="471" r:id="rId74"/>
    <p:sldId id="626" r:id="rId75"/>
    <p:sldId id="402" r:id="rId76"/>
    <p:sldId id="456" r:id="rId77"/>
    <p:sldId id="411" r:id="rId78"/>
    <p:sldId id="406" r:id="rId79"/>
    <p:sldId id="407" r:id="rId80"/>
    <p:sldId id="644" r:id="rId81"/>
    <p:sldId id="483" r:id="rId82"/>
    <p:sldId id="484" r:id="rId83"/>
    <p:sldId id="414" r:id="rId84"/>
    <p:sldId id="415" r:id="rId85"/>
    <p:sldId id="405" r:id="rId86"/>
    <p:sldId id="584" r:id="rId87"/>
    <p:sldId id="640" r:id="rId88"/>
    <p:sldId id="602" r:id="rId89"/>
    <p:sldId id="556" r:id="rId90"/>
    <p:sldId id="461" r:id="rId91"/>
    <p:sldId id="462" r:id="rId92"/>
    <p:sldId id="607" r:id="rId93"/>
    <p:sldId id="424" r:id="rId94"/>
    <p:sldId id="426" r:id="rId95"/>
    <p:sldId id="428" r:id="rId96"/>
    <p:sldId id="645" r:id="rId97"/>
    <p:sldId id="629" r:id="rId98"/>
    <p:sldId id="432" r:id="rId99"/>
    <p:sldId id="474" r:id="rId100"/>
    <p:sldId id="434" r:id="rId101"/>
    <p:sldId id="504" r:id="rId102"/>
    <p:sldId id="646" r:id="rId103"/>
    <p:sldId id="435" r:id="rId104"/>
    <p:sldId id="559" r:id="rId105"/>
    <p:sldId id="439" r:id="rId106"/>
    <p:sldId id="440" r:id="rId107"/>
    <p:sldId id="441" r:id="rId108"/>
    <p:sldId id="442" r:id="rId109"/>
    <p:sldId id="443" r:id="rId110"/>
    <p:sldId id="444" r:id="rId111"/>
    <p:sldId id="445" r:id="rId112"/>
    <p:sldId id="448" r:id="rId113"/>
    <p:sldId id="450" r:id="rId114"/>
    <p:sldId id="539" r:id="rId115"/>
    <p:sldId id="540" r:id="rId116"/>
    <p:sldId id="541" r:id="rId117"/>
    <p:sldId id="571" r:id="rId118"/>
    <p:sldId id="542" r:id="rId119"/>
    <p:sldId id="572" r:id="rId120"/>
    <p:sldId id="543" r:id="rId121"/>
    <p:sldId id="558" r:id="rId122"/>
    <p:sldId id="544" r:id="rId123"/>
    <p:sldId id="545" r:id="rId124"/>
    <p:sldId id="468" r:id="rId125"/>
    <p:sldId id="550" r:id="rId126"/>
    <p:sldId id="604" r:id="rId127"/>
    <p:sldId id="641" r:id="rId128"/>
    <p:sldId id="466" r:id="rId129"/>
    <p:sldId id="580" r:id="rId130"/>
    <p:sldId id="496" r:id="rId131"/>
    <p:sldId id="498" r:id="rId132"/>
    <p:sldId id="497" r:id="rId133"/>
    <p:sldId id="633" r:id="rId134"/>
    <p:sldId id="563" r:id="rId135"/>
    <p:sldId id="564" r:id="rId136"/>
    <p:sldId id="565" r:id="rId137"/>
    <p:sldId id="647" r:id="rId138"/>
    <p:sldId id="566" r:id="rId139"/>
    <p:sldId id="579" r:id="rId140"/>
    <p:sldId id="567" r:id="rId141"/>
    <p:sldId id="649" r:id="rId142"/>
    <p:sldId id="650" r:id="rId143"/>
    <p:sldId id="651" r:id="rId144"/>
    <p:sldId id="652" r:id="rId145"/>
    <p:sldId id="522" r:id="rId146"/>
    <p:sldId id="525" r:id="rId147"/>
    <p:sldId id="526" r:id="rId148"/>
    <p:sldId id="568" r:id="rId149"/>
    <p:sldId id="528" r:id="rId150"/>
    <p:sldId id="506" r:id="rId151"/>
    <p:sldId id="634" r:id="rId152"/>
    <p:sldId id="635" r:id="rId153"/>
    <p:sldId id="636" r:id="rId154"/>
    <p:sldId id="637" r:id="rId155"/>
    <p:sldId id="638" r:id="rId156"/>
    <p:sldId id="617" r:id="rId157"/>
    <p:sldId id="616" r:id="rId158"/>
    <p:sldId id="642" r:id="rId1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3332B3"/>
    <a:srgbClr val="E7F1F7"/>
    <a:srgbClr val="8F03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012ECD-51FC-41F1-AA8D-1B2483CD663E}" styleName="Light Style 2 –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–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67"/>
    <p:restoredTop sz="89602"/>
  </p:normalViewPr>
  <p:slideViewPr>
    <p:cSldViewPr snapToGrid="0" snapToObjects="1">
      <p:cViewPr varScale="1">
        <p:scale>
          <a:sx n="117" d="100"/>
          <a:sy n="117" d="100"/>
        </p:scale>
        <p:origin x="5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F40429-3676-E144-BAB7-65E862D4716B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8959B5-8531-3849-8B3F-39B2E56DD8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1642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00310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Keine Seite mit </a:t>
            </a:r>
            <a:r>
              <a:rPr lang="de-DE" dirty="0" err="1"/>
              <a:t>pincount</a:t>
            </a:r>
            <a:r>
              <a:rPr lang="de-DE" dirty="0"/>
              <a:t> = 0? Warten!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5130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Im Header Referenz auf freien Platz abspeichern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11391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Im Header Referenz auf freien Platz abspeichern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741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Slot </a:t>
            </a:r>
            <a:r>
              <a:rPr lang="de-DE" dirty="0" err="1"/>
              <a:t>directory</a:t>
            </a:r>
            <a:r>
              <a:rPr lang="de-DE" dirty="0"/>
              <a:t> mit Referenz auf Beginn, da keine feste Länge mehr pro Slot</a:t>
            </a:r>
          </a:p>
          <a:p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/>
              <a:t>Was ist mit Änderungen?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63744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Updates: überschreiben, wenn die Länge passt; ans Ende schreiben (damit Datensatz nicht fragmentiert)</a:t>
            </a:r>
          </a:p>
          <a:p>
            <a:endParaRPr lang="de-DE" dirty="0"/>
          </a:p>
          <a:p>
            <a:r>
              <a:rPr lang="de-DE" dirty="0"/>
              <a:t>Auch möglich für Datensätze mit fester Länge, da durch Speicherung der Referenz der Datensatz auf der Seite einfach bewegt werden kann</a:t>
            </a:r>
          </a:p>
          <a:p>
            <a:endParaRPr lang="de-DE" dirty="0"/>
          </a:p>
          <a:p>
            <a:r>
              <a:rPr lang="de-DE" dirty="0"/>
              <a:t>Neuer Datensatz an Slot 2: alter 1723 Platz wird aufgegeben, neuer Datensatz passte da nicht hin; wenn man den behalten möchte: Referenz nicht überschreiben, als ungültig markieren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7406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25366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Spaltenweise: Wenn man häufig Aggregatsfunktionen auf ganzen Spalten ausrechnet, dann braucht man nur eine Seite sequentiell lesen.</a:t>
            </a:r>
          </a:p>
          <a:p>
            <a:endParaRPr lang="de-DE" dirty="0"/>
          </a:p>
          <a:p>
            <a:r>
              <a:rPr lang="de-DE" dirty="0"/>
              <a:t>Reihenweise: Wenn man zeilenweise Infos braucht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73161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Kompetenzen</a:t>
            </a:r>
            <a:endParaRPr lang="en-GB" dirty="0"/>
          </a:p>
          <a:p>
            <a:r>
              <a:rPr lang="de-DE" dirty="0"/>
              <a:t>Verstehen, wie Anfragen im Hintergrund bearbeitet werden und dadurch Probleme erkennen</a:t>
            </a:r>
          </a:p>
          <a:p>
            <a:r>
              <a:rPr lang="de-DE" dirty="0"/>
              <a:t>Verstehen, wann und warum Indices in Datenbanken eingesetzt werden</a:t>
            </a:r>
          </a:p>
          <a:p>
            <a:r>
              <a:rPr lang="de-DE" dirty="0"/>
              <a:t>Relevante Indexstrukturen für Datenbanksysteme verstehen</a:t>
            </a:r>
          </a:p>
          <a:p>
            <a:r>
              <a:rPr lang="de-DE" dirty="0"/>
              <a:t>Anfragepläne verstehen und Möglichkeiten zur Optimierung erkennen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67079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Unsortiert</a:t>
            </a:r>
            <a:r>
              <a:rPr lang="en-US" dirty="0"/>
              <a:t>: </a:t>
            </a:r>
            <a:r>
              <a:rPr lang="en-US" dirty="0" err="1"/>
              <a:t>einmal</a:t>
            </a:r>
            <a:r>
              <a:rPr lang="en-US" dirty="0"/>
              <a:t> </a:t>
            </a:r>
            <a:r>
              <a:rPr lang="en-US" dirty="0" err="1"/>
              <a:t>komplett</a:t>
            </a:r>
            <a:r>
              <a:rPr lang="en-US" dirty="0"/>
              <a:t> </a:t>
            </a:r>
            <a:r>
              <a:rPr lang="en-US" dirty="0" err="1"/>
              <a:t>durch</a:t>
            </a:r>
            <a:r>
              <a:rPr lang="en-US" dirty="0"/>
              <a:t> die </a:t>
            </a:r>
            <a:r>
              <a:rPr lang="en-US" dirty="0" err="1"/>
              <a:t>Liste</a:t>
            </a:r>
            <a:r>
              <a:rPr lang="en-US" dirty="0"/>
              <a:t> </a:t>
            </a:r>
            <a:r>
              <a:rPr lang="en-US" dirty="0" err="1"/>
              <a:t>durch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641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Scan-Phase: Seiten </a:t>
            </a:r>
            <a:r>
              <a:rPr lang="en-US" dirty="0" err="1"/>
              <a:t>hintereinander</a:t>
            </a:r>
            <a:r>
              <a:rPr lang="en-US" dirty="0"/>
              <a:t> in Puffer laden</a:t>
            </a:r>
          </a:p>
          <a:p>
            <a:endParaRPr lang="en-US" dirty="0"/>
          </a:p>
          <a:p>
            <a:r>
              <a:rPr lang="en-US" dirty="0"/>
              <a:t>Bei </a:t>
            </a:r>
            <a:r>
              <a:rPr lang="en-US" dirty="0" err="1"/>
              <a:t>Zugriff</a:t>
            </a:r>
            <a:r>
              <a:rPr lang="en-US" dirty="0"/>
              <a:t> </a:t>
            </a:r>
            <a:r>
              <a:rPr lang="en-US" dirty="0" err="1"/>
              <a:t>durch</a:t>
            </a:r>
            <a:r>
              <a:rPr lang="en-US" dirty="0"/>
              <a:t> </a:t>
            </a:r>
            <a:r>
              <a:rPr lang="en-US" dirty="0" err="1"/>
              <a:t>unsortierte</a:t>
            </a:r>
            <a:r>
              <a:rPr lang="en-US" dirty="0"/>
              <a:t> </a:t>
            </a:r>
            <a:r>
              <a:rPr lang="en-US" dirty="0" err="1"/>
              <a:t>Liste</a:t>
            </a:r>
            <a:r>
              <a:rPr lang="en-US" dirty="0"/>
              <a:t>; </a:t>
            </a:r>
            <a:r>
              <a:rPr lang="en-US" dirty="0" err="1"/>
              <a:t>wahlfreier</a:t>
            </a:r>
            <a:r>
              <a:rPr lang="en-US" dirty="0"/>
              <a:t> </a:t>
            </a:r>
            <a:r>
              <a:rPr lang="en-US" dirty="0" err="1"/>
              <a:t>Zugriff</a:t>
            </a:r>
            <a:r>
              <a:rPr lang="en-US" dirty="0"/>
              <a:t> auf Seiten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840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Wissen über DB/Anforderungen/häufige Anfragen nutzen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9397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noProof="0" dirty="0"/>
              <a:t>Binäre Suche erlaubte eine Menge von Schlüsseln auszuschließen, weil alles links davon kleiner bzw. rechts davon größer war</a:t>
            </a:r>
          </a:p>
          <a:p>
            <a:endParaRPr lang="de-DE" noProof="0" dirty="0"/>
          </a:p>
          <a:p>
            <a:r>
              <a:rPr lang="de-DE" noProof="0" dirty="0"/>
              <a:t>Binärbaum funktioniert genau so, nur dass der Baum genauso tief ist, wie wir Zugriffe während der Suche hatten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BA0B6-F0B0-E74D-8CF6-9FB9858F48E0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64004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4907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101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4888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4715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1695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>
                <a:solidFill>
                  <a:schemeClr val="accent2"/>
                </a:solidFill>
              </a:rPr>
              <a:t>Was haben wir gewonnen?</a:t>
            </a:r>
          </a:p>
          <a:p>
            <a:pPr lvl="1"/>
            <a:r>
              <a:rPr lang="de-DE" dirty="0"/>
              <a:t>Nicht für jeden Zugriff während der Suche eine eigene Seite laden</a:t>
            </a:r>
          </a:p>
          <a:p>
            <a:pPr lvl="1"/>
            <a:r>
              <a:rPr lang="de-DE" dirty="0"/>
              <a:t>Zudem: Binäre Suche innerhalb einer Indexseite</a:t>
            </a:r>
          </a:p>
          <a:p>
            <a:pPr lvl="1"/>
            <a:r>
              <a:rPr lang="de-DE" dirty="0"/>
              <a:t>Einstiegspunkt nahe Startpunkt gefunden, ab dem sequentiell gelesen werden kann</a:t>
            </a:r>
          </a:p>
          <a:p>
            <a:r>
              <a:rPr lang="de-DE" dirty="0">
                <a:solidFill>
                  <a:schemeClr val="accent2"/>
                </a:solidFill>
              </a:rPr>
              <a:t>Was haben wir bezahlt?</a:t>
            </a:r>
          </a:p>
          <a:p>
            <a:pPr lvl="1"/>
            <a:r>
              <a:rPr lang="de-DE" dirty="0"/>
              <a:t>Speicherplatz für Indexseiten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1309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2904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Wenn</a:t>
            </a:r>
            <a:r>
              <a:rPr lang="en-US" dirty="0"/>
              <a:t> </a:t>
            </a:r>
            <a:r>
              <a:rPr lang="en-US" dirty="0" err="1"/>
              <a:t>kaum</a:t>
            </a:r>
            <a:r>
              <a:rPr lang="en-US" dirty="0"/>
              <a:t> insert ops, </a:t>
            </a:r>
            <a:r>
              <a:rPr lang="en-US" dirty="0" err="1"/>
              <a:t>dann</a:t>
            </a:r>
            <a:r>
              <a:rPr lang="en-US" dirty="0"/>
              <a:t> </a:t>
            </a:r>
            <a:r>
              <a:rPr lang="en-US" dirty="0" err="1"/>
              <a:t>kein</a:t>
            </a:r>
            <a:r>
              <a:rPr lang="en-US" dirty="0"/>
              <a:t> 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8867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864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Kompetenzen</a:t>
            </a:r>
            <a:endParaRPr lang="en-GB" dirty="0"/>
          </a:p>
          <a:p>
            <a:r>
              <a:rPr lang="de-DE" dirty="0"/>
              <a:t>Verstehen, wie Anfragen im Hintergrund bearbeitet werden und dadurch Probleme erkennen</a:t>
            </a:r>
          </a:p>
          <a:p>
            <a:r>
              <a:rPr lang="de-DE" dirty="0"/>
              <a:t>Verstehen, wann und warum Indices in Datenbanken eingesetzt werden</a:t>
            </a:r>
          </a:p>
          <a:p>
            <a:r>
              <a:rPr lang="de-DE" dirty="0"/>
              <a:t>Relevante Indexstrukturen für Datenbanksysteme verstehen</a:t>
            </a:r>
          </a:p>
          <a:p>
            <a:r>
              <a:rPr lang="de-DE" dirty="0"/>
              <a:t>Anfragepläne verstehen und Möglichkeiten zur Optimierung erkennen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98493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8237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Innere Knoten: Zeiger/Schlüssel im Wechsel</a:t>
            </a:r>
          </a:p>
          <a:p>
            <a:r>
              <a:rPr lang="de-DE" dirty="0"/>
              <a:t>Blattknoten: Schlüssel, </a:t>
            </a:r>
            <a:r>
              <a:rPr lang="de-DE" dirty="0" err="1"/>
              <a:t>rid</a:t>
            </a:r>
            <a:r>
              <a:rPr lang="de-DE" dirty="0"/>
              <a:t> im Wechsel</a:t>
            </a:r>
          </a:p>
          <a:p>
            <a:endParaRPr lang="de-DE" dirty="0"/>
          </a:p>
          <a:p>
            <a:r>
              <a:rPr lang="de-DE" dirty="0"/>
              <a:t>Wie? Lineare Suche von vorn oder Binärsuche, da sortiert (gilt auch für Schlüsselsuche in Indexknoten); etwas aufwendiger durch doppelte Einträge; bei Paar &lt;</a:t>
            </a:r>
            <a:r>
              <a:rPr lang="de-DE" dirty="0" err="1"/>
              <a:t>k</a:t>
            </a:r>
            <a:r>
              <a:rPr lang="de-DE" dirty="0"/>
              <a:t>, {</a:t>
            </a:r>
            <a:r>
              <a:rPr lang="de-DE" dirty="0" err="1"/>
              <a:t>rid</a:t>
            </a:r>
            <a:r>
              <a:rPr lang="de-DE" dirty="0"/>
              <a:t>, ..., </a:t>
            </a:r>
            <a:r>
              <a:rPr lang="de-DE" dirty="0" err="1"/>
              <a:t>rid</a:t>
            </a:r>
            <a:r>
              <a:rPr lang="de-DE" dirty="0"/>
              <a:t>}&gt; aufwendiger, da unterschiedlich lange Paare</a:t>
            </a:r>
          </a:p>
          <a:p>
            <a:endParaRPr lang="de-DE" dirty="0"/>
          </a:p>
          <a:p>
            <a:r>
              <a:rPr lang="de-DE" dirty="0"/>
              <a:t>Bereichsanfrage: </a:t>
            </a:r>
          </a:p>
          <a:p>
            <a:pPr marL="171450" indent="-171450">
              <a:buFontTx/>
              <a:buChar char="-"/>
            </a:pPr>
            <a:r>
              <a:rPr lang="de-DE" dirty="0"/>
              <a:t>Verkettete Liste der Blattseiten abscannen, bis </a:t>
            </a:r>
            <a:r>
              <a:rPr lang="de-DE" dirty="0" err="1"/>
              <a:t>k</a:t>
            </a:r>
            <a:r>
              <a:rPr lang="de-DE" dirty="0"/>
              <a:t> &gt; 6500 und jeweils den Datensatz, der sich hinter </a:t>
            </a:r>
            <a:r>
              <a:rPr lang="de-DE" dirty="0" err="1"/>
              <a:t>rid</a:t>
            </a:r>
            <a:r>
              <a:rPr lang="de-DE" dirty="0"/>
              <a:t> verbirgt, lesen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92414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9963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0745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25708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592325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72371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6415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76861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Wert </a:t>
            </a:r>
            <a:r>
              <a:rPr lang="en-US" dirty="0" err="1"/>
              <a:t>aus</a:t>
            </a:r>
            <a:r>
              <a:rPr lang="en-US" dirty="0"/>
              <a:t> </a:t>
            </a:r>
            <a:r>
              <a:rPr lang="en-US" dirty="0" err="1"/>
              <a:t>vorhergehendem</a:t>
            </a:r>
            <a:r>
              <a:rPr lang="en-US" dirty="0"/>
              <a:t> Blatt </a:t>
            </a:r>
            <a:r>
              <a:rPr lang="en-US" dirty="0" err="1"/>
              <a:t>wird</a:t>
            </a:r>
            <a:r>
              <a:rPr lang="en-US" dirty="0"/>
              <a:t> </a:t>
            </a:r>
            <a:r>
              <a:rPr lang="en-US" dirty="0" err="1"/>
              <a:t>umkopiert</a:t>
            </a:r>
            <a:r>
              <a:rPr lang="en-US" dirty="0"/>
              <a:t> </a:t>
            </a:r>
            <a:r>
              <a:rPr lang="en-US" dirty="0" err="1"/>
              <a:t>bei</a:t>
            </a:r>
            <a:r>
              <a:rPr lang="en-US" dirty="0"/>
              <a:t> </a:t>
            </a:r>
            <a:r>
              <a:rPr lang="en-US" dirty="0" err="1"/>
              <a:t>gleichem</a:t>
            </a:r>
            <a:r>
              <a:rPr lang="en-US" dirty="0"/>
              <a:t> </a:t>
            </a:r>
            <a:r>
              <a:rPr lang="en-US" dirty="0" err="1"/>
              <a:t>Elternknoten</a:t>
            </a:r>
            <a:r>
              <a:rPr lang="en-US" dirty="0"/>
              <a:t>: </a:t>
            </a:r>
            <a:r>
              <a:rPr lang="en-US" dirty="0" err="1"/>
              <a:t>Diesen</a:t>
            </a:r>
            <a:r>
              <a:rPr lang="en-US" dirty="0"/>
              <a:t> Wert </a:t>
            </a:r>
            <a:r>
              <a:rPr lang="en-US" dirty="0" err="1"/>
              <a:t>als</a:t>
            </a:r>
            <a:r>
              <a:rPr lang="en-US" dirty="0"/>
              <a:t> k in den </a:t>
            </a:r>
            <a:r>
              <a:rPr lang="en-US" dirty="0" err="1"/>
              <a:t>Elternknoten</a:t>
            </a:r>
            <a:r>
              <a:rPr lang="en-US" dirty="0"/>
              <a:t> an den Platz, der die </a:t>
            </a:r>
            <a:r>
              <a:rPr lang="en-US" dirty="0" err="1"/>
              <a:t>beiden</a:t>
            </a:r>
            <a:r>
              <a:rPr lang="en-US" dirty="0"/>
              <a:t> </a:t>
            </a:r>
            <a:r>
              <a:rPr lang="en-US" dirty="0" err="1"/>
              <a:t>Blätter</a:t>
            </a:r>
            <a:r>
              <a:rPr lang="en-US" dirty="0"/>
              <a:t> </a:t>
            </a:r>
            <a:r>
              <a:rPr lang="en-US" dirty="0" err="1"/>
              <a:t>trennt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Wert </a:t>
            </a:r>
            <a:r>
              <a:rPr lang="en-US" dirty="0" err="1"/>
              <a:t>aus</a:t>
            </a:r>
            <a:r>
              <a:rPr lang="en-US" dirty="0"/>
              <a:t> </a:t>
            </a:r>
            <a:r>
              <a:rPr lang="en-US" dirty="0" err="1"/>
              <a:t>vorhergehendem</a:t>
            </a:r>
            <a:r>
              <a:rPr lang="en-US" dirty="0"/>
              <a:t> Blatt </a:t>
            </a:r>
            <a:r>
              <a:rPr lang="en-US" dirty="0" err="1"/>
              <a:t>wird</a:t>
            </a:r>
            <a:r>
              <a:rPr lang="en-US" dirty="0"/>
              <a:t> </a:t>
            </a:r>
            <a:r>
              <a:rPr lang="en-US" dirty="0" err="1"/>
              <a:t>umkopiert</a:t>
            </a:r>
            <a:r>
              <a:rPr lang="en-US" dirty="0"/>
              <a:t> </a:t>
            </a:r>
            <a:r>
              <a:rPr lang="en-US" dirty="0" err="1"/>
              <a:t>aus</a:t>
            </a:r>
            <a:r>
              <a:rPr lang="en-US" dirty="0"/>
              <a:t> </a:t>
            </a:r>
            <a:r>
              <a:rPr lang="en-US" dirty="0" err="1"/>
              <a:t>unterschiedlichen</a:t>
            </a:r>
            <a:r>
              <a:rPr lang="en-US" dirty="0"/>
              <a:t> </a:t>
            </a:r>
            <a:r>
              <a:rPr lang="en-US" dirty="0" err="1"/>
              <a:t>Elternknoten</a:t>
            </a:r>
            <a:r>
              <a:rPr lang="en-US" dirty="0"/>
              <a:t>: </a:t>
            </a:r>
            <a:r>
              <a:rPr lang="en-US" dirty="0" err="1"/>
              <a:t>Diesen</a:t>
            </a:r>
            <a:r>
              <a:rPr lang="en-US" dirty="0"/>
              <a:t> Wert </a:t>
            </a:r>
            <a:r>
              <a:rPr lang="en-US" dirty="0" err="1"/>
              <a:t>als</a:t>
            </a:r>
            <a:r>
              <a:rPr lang="en-US" dirty="0"/>
              <a:t> k in den </a:t>
            </a:r>
            <a:r>
              <a:rPr lang="en-US" dirty="0" err="1"/>
              <a:t>Großelternknoten</a:t>
            </a:r>
            <a:r>
              <a:rPr lang="en-US" dirty="0"/>
              <a:t> an den Platz, der die </a:t>
            </a:r>
            <a:r>
              <a:rPr lang="en-US" dirty="0" err="1"/>
              <a:t>beiden</a:t>
            </a:r>
            <a:r>
              <a:rPr lang="en-US" dirty="0"/>
              <a:t> </a:t>
            </a:r>
            <a:r>
              <a:rPr lang="en-US" dirty="0" err="1"/>
              <a:t>Nachfahren</a:t>
            </a:r>
            <a:r>
              <a:rPr lang="en-US" dirty="0"/>
              <a:t> </a:t>
            </a:r>
            <a:r>
              <a:rPr lang="en-US" dirty="0" err="1"/>
              <a:t>trennt</a:t>
            </a:r>
            <a:endParaRPr lang="en-US" dirty="0"/>
          </a:p>
          <a:p>
            <a:endParaRPr lang="en-US" dirty="0"/>
          </a:p>
          <a:p>
            <a:r>
              <a:rPr lang="en-US" dirty="0"/>
              <a:t>Wert </a:t>
            </a:r>
            <a:r>
              <a:rPr lang="en-US" dirty="0" err="1"/>
              <a:t>aus</a:t>
            </a:r>
            <a:r>
              <a:rPr lang="en-US" dirty="0"/>
              <a:t> </a:t>
            </a:r>
            <a:r>
              <a:rPr lang="en-US" dirty="0" err="1"/>
              <a:t>nachfolgendem</a:t>
            </a:r>
            <a:r>
              <a:rPr lang="en-US" dirty="0"/>
              <a:t> Blatt </a:t>
            </a:r>
            <a:r>
              <a:rPr lang="en-US" dirty="0" err="1"/>
              <a:t>wird</a:t>
            </a:r>
            <a:r>
              <a:rPr lang="en-US" dirty="0"/>
              <a:t> </a:t>
            </a:r>
            <a:r>
              <a:rPr lang="en-US" dirty="0" err="1"/>
              <a:t>umkopiert</a:t>
            </a:r>
            <a:r>
              <a:rPr lang="en-US" dirty="0"/>
              <a:t> </a:t>
            </a:r>
            <a:r>
              <a:rPr lang="en-US" dirty="0" err="1"/>
              <a:t>bei</a:t>
            </a:r>
            <a:r>
              <a:rPr lang="en-US" dirty="0"/>
              <a:t> </a:t>
            </a:r>
            <a:r>
              <a:rPr lang="en-US" dirty="0" err="1"/>
              <a:t>gleichem</a:t>
            </a:r>
            <a:r>
              <a:rPr lang="en-US" dirty="0"/>
              <a:t> </a:t>
            </a:r>
            <a:r>
              <a:rPr lang="en-US" dirty="0" err="1"/>
              <a:t>Elternknoten</a:t>
            </a:r>
            <a:r>
              <a:rPr lang="en-US" dirty="0"/>
              <a:t>: </a:t>
            </a:r>
            <a:r>
              <a:rPr lang="en-US" dirty="0" err="1"/>
              <a:t>Neuer</a:t>
            </a:r>
            <a:r>
              <a:rPr lang="en-US" dirty="0"/>
              <a:t> </a:t>
            </a:r>
            <a:r>
              <a:rPr lang="en-US" dirty="0" err="1"/>
              <a:t>kleinster</a:t>
            </a:r>
            <a:r>
              <a:rPr lang="en-US" dirty="0"/>
              <a:t> Wert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nachfolgenden</a:t>
            </a:r>
            <a:r>
              <a:rPr lang="en-US" dirty="0"/>
              <a:t> Blatt </a:t>
            </a:r>
            <a:r>
              <a:rPr lang="en-US" dirty="0" err="1"/>
              <a:t>als</a:t>
            </a:r>
            <a:r>
              <a:rPr lang="en-US" dirty="0"/>
              <a:t> k in den </a:t>
            </a:r>
            <a:r>
              <a:rPr lang="en-US" dirty="0" err="1"/>
              <a:t>Elternknoten</a:t>
            </a:r>
            <a:r>
              <a:rPr lang="en-US" dirty="0"/>
              <a:t> an den Platz, der die </a:t>
            </a:r>
            <a:r>
              <a:rPr lang="en-US" dirty="0" err="1"/>
              <a:t>beiden</a:t>
            </a:r>
            <a:r>
              <a:rPr lang="en-US" dirty="0"/>
              <a:t> </a:t>
            </a:r>
            <a:r>
              <a:rPr lang="en-US" dirty="0" err="1"/>
              <a:t>Blätter</a:t>
            </a:r>
            <a:r>
              <a:rPr lang="en-US" dirty="0"/>
              <a:t> </a:t>
            </a:r>
            <a:r>
              <a:rPr lang="en-US" dirty="0" err="1"/>
              <a:t>trennt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Wert </a:t>
            </a:r>
            <a:r>
              <a:rPr lang="en-US" dirty="0" err="1"/>
              <a:t>aus</a:t>
            </a:r>
            <a:r>
              <a:rPr lang="en-US" dirty="0"/>
              <a:t> </a:t>
            </a:r>
            <a:r>
              <a:rPr lang="en-US" dirty="0" err="1"/>
              <a:t>nachfolgendem</a:t>
            </a:r>
            <a:r>
              <a:rPr lang="en-US" dirty="0"/>
              <a:t> Blatt </a:t>
            </a:r>
            <a:r>
              <a:rPr lang="en-US" dirty="0" err="1"/>
              <a:t>wird</a:t>
            </a:r>
            <a:r>
              <a:rPr lang="en-US" dirty="0"/>
              <a:t> </a:t>
            </a:r>
            <a:r>
              <a:rPr lang="en-US" dirty="0" err="1"/>
              <a:t>umkopiert</a:t>
            </a:r>
            <a:r>
              <a:rPr lang="en-US" dirty="0"/>
              <a:t> </a:t>
            </a:r>
            <a:r>
              <a:rPr lang="en-US" dirty="0" err="1"/>
              <a:t>aus</a:t>
            </a:r>
            <a:r>
              <a:rPr lang="en-US" dirty="0"/>
              <a:t> </a:t>
            </a:r>
            <a:r>
              <a:rPr lang="en-US" dirty="0" err="1"/>
              <a:t>unterschiedlichen</a:t>
            </a:r>
            <a:r>
              <a:rPr lang="en-US" dirty="0"/>
              <a:t> </a:t>
            </a:r>
            <a:r>
              <a:rPr lang="en-US" dirty="0" err="1"/>
              <a:t>Elternknoten</a:t>
            </a:r>
            <a:r>
              <a:rPr lang="en-US" dirty="0"/>
              <a:t>: </a:t>
            </a:r>
            <a:r>
              <a:rPr lang="en-US" dirty="0" err="1"/>
              <a:t>Neuer</a:t>
            </a:r>
            <a:r>
              <a:rPr lang="en-US" dirty="0"/>
              <a:t> </a:t>
            </a:r>
            <a:r>
              <a:rPr lang="en-US" dirty="0" err="1"/>
              <a:t>kleinster</a:t>
            </a:r>
            <a:r>
              <a:rPr lang="en-US" dirty="0"/>
              <a:t> Wert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nachfolgenden</a:t>
            </a:r>
            <a:r>
              <a:rPr lang="en-US" dirty="0"/>
              <a:t> Blatt </a:t>
            </a:r>
            <a:r>
              <a:rPr lang="en-US" dirty="0" err="1"/>
              <a:t>als</a:t>
            </a:r>
            <a:r>
              <a:rPr lang="en-US" dirty="0"/>
              <a:t> k in den </a:t>
            </a:r>
            <a:r>
              <a:rPr lang="en-US" dirty="0" err="1"/>
              <a:t>Großelternknoten</a:t>
            </a:r>
            <a:r>
              <a:rPr lang="en-US" dirty="0"/>
              <a:t> an den Platz, der die </a:t>
            </a:r>
            <a:r>
              <a:rPr lang="en-US" dirty="0" err="1"/>
              <a:t>beiden</a:t>
            </a:r>
            <a:r>
              <a:rPr lang="en-US" dirty="0"/>
              <a:t> </a:t>
            </a:r>
            <a:r>
              <a:rPr lang="en-US" dirty="0" err="1"/>
              <a:t>Nachfahren</a:t>
            </a:r>
            <a:r>
              <a:rPr lang="en-US" dirty="0"/>
              <a:t> </a:t>
            </a:r>
            <a:r>
              <a:rPr lang="en-US" dirty="0" err="1"/>
              <a:t>trennt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109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Wenn alles in den Hauptspeicher passt, dann fallen Puffer/Zugriffsüberlegungen weg</a:t>
            </a:r>
          </a:p>
          <a:p>
            <a:r>
              <a:rPr lang="de-DE" dirty="0"/>
              <a:t>Dann muss man sich „nur“ überlegen, wie man sicherstellt, dass Daten nicht verloren gehen bei unvorhergesehenem Systemabsturz (nächstes Mal)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809295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62401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74518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1990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8105 </a:t>
            </a:r>
            <a:r>
              <a:rPr lang="en-US" dirty="0" err="1"/>
              <a:t>ist</a:t>
            </a:r>
            <a:r>
              <a:rPr lang="en-US" dirty="0"/>
              <a:t> Separator, der </a:t>
            </a:r>
            <a:r>
              <a:rPr lang="en-US" dirty="0" err="1"/>
              <a:t>nicht</a:t>
            </a:r>
            <a:r>
              <a:rPr lang="en-US" dirty="0"/>
              <a:t> </a:t>
            </a:r>
            <a:r>
              <a:rPr lang="en-US" dirty="0" err="1"/>
              <a:t>mehr</a:t>
            </a:r>
            <a:r>
              <a:rPr lang="en-US" dirty="0"/>
              <a:t> </a:t>
            </a:r>
            <a:r>
              <a:rPr lang="en-US" dirty="0" err="1"/>
              <a:t>zwei</a:t>
            </a:r>
            <a:r>
              <a:rPr lang="en-US" dirty="0"/>
              <a:t> Seiten </a:t>
            </a:r>
            <a:r>
              <a:rPr lang="en-US" dirty="0" err="1"/>
              <a:t>trennt</a:t>
            </a:r>
            <a:r>
              <a:rPr lang="en-US" dirty="0"/>
              <a:t>, </a:t>
            </a:r>
            <a:r>
              <a:rPr lang="en-US" dirty="0" err="1"/>
              <a:t>weil</a:t>
            </a:r>
            <a:r>
              <a:rPr lang="en-US" dirty="0"/>
              <a:t> die </a:t>
            </a:r>
            <a:r>
              <a:rPr lang="en-US" dirty="0" err="1"/>
              <a:t>verschmolzen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sind</a:t>
            </a:r>
            <a:r>
              <a:rPr lang="en-US" dirty="0"/>
              <a:t>.</a:t>
            </a:r>
          </a:p>
          <a:p>
            <a:r>
              <a:rPr lang="en-US" dirty="0"/>
              <a:t>8105 muss </a:t>
            </a:r>
            <a:r>
              <a:rPr lang="en-US" dirty="0" err="1"/>
              <a:t>gelöscht</a:t>
            </a:r>
            <a:r>
              <a:rPr lang="en-US" dirty="0"/>
              <a:t> </a:t>
            </a:r>
            <a:r>
              <a:rPr lang="en-US" dirty="0" err="1"/>
              <a:t>werden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26785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82735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76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294025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77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163409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Viele Datenseiten müssen geladen werden (wahlfreier Zugriff)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78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49055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Sequentielles</a:t>
            </a:r>
            <a:r>
              <a:rPr lang="en-US" dirty="0"/>
              <a:t> </a:t>
            </a:r>
            <a:r>
              <a:rPr lang="en-US" dirty="0" err="1"/>
              <a:t>Lesen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Aufwand</a:t>
            </a:r>
            <a:r>
              <a:rPr lang="en-US" dirty="0"/>
              <a:t> die </a:t>
            </a:r>
            <a:r>
              <a:rPr lang="en-US" dirty="0" err="1"/>
              <a:t>Dateien</a:t>
            </a:r>
            <a:r>
              <a:rPr lang="en-US" dirty="0"/>
              <a:t> </a:t>
            </a:r>
            <a:r>
              <a:rPr lang="en-US" dirty="0" err="1"/>
              <a:t>sortiert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halten</a:t>
            </a:r>
            <a:r>
              <a:rPr lang="en-US" dirty="0"/>
              <a:t>, </a:t>
            </a:r>
            <a:r>
              <a:rPr lang="en-US" dirty="0" err="1"/>
              <a:t>wenn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Änderungen</a:t>
            </a:r>
            <a:r>
              <a:rPr lang="en-US" dirty="0"/>
              <a:t> </a:t>
            </a:r>
            <a:r>
              <a:rPr lang="en-US" dirty="0" err="1"/>
              <a:t>gibt</a:t>
            </a:r>
            <a:endParaRPr lang="en-US" dirty="0"/>
          </a:p>
          <a:p>
            <a:r>
              <a:rPr lang="en-US" dirty="0" err="1"/>
              <a:t>Gibt</a:t>
            </a:r>
            <a:r>
              <a:rPr lang="en-US" dirty="0"/>
              <a:t> </a:t>
            </a:r>
            <a:r>
              <a:rPr lang="en-US" dirty="0" err="1"/>
              <a:t>nur</a:t>
            </a:r>
            <a:r>
              <a:rPr lang="en-US" dirty="0"/>
              <a:t> </a:t>
            </a:r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US" dirty="0" err="1"/>
              <a:t>Sortierung</a:t>
            </a:r>
            <a:r>
              <a:rPr lang="en-US" dirty="0"/>
              <a:t> (</a:t>
            </a:r>
            <a:r>
              <a:rPr lang="en-US" dirty="0" err="1"/>
              <a:t>wenn</a:t>
            </a:r>
            <a:r>
              <a:rPr lang="en-US" dirty="0"/>
              <a:t> </a:t>
            </a:r>
            <a:r>
              <a:rPr lang="en-US" dirty="0" err="1"/>
              <a:t>mehrere</a:t>
            </a:r>
            <a:r>
              <a:rPr lang="en-US" dirty="0"/>
              <a:t> </a:t>
            </a:r>
            <a:r>
              <a:rPr lang="en-US" dirty="0" err="1"/>
              <a:t>Sortierungsanfragen</a:t>
            </a:r>
            <a:r>
              <a:rPr lang="en-US" dirty="0"/>
              <a:t> </a:t>
            </a:r>
            <a:r>
              <a:rPr lang="en-US" dirty="0" err="1"/>
              <a:t>kommen</a:t>
            </a:r>
            <a:r>
              <a:rPr lang="en-US" dirty="0"/>
              <a:t>, </a:t>
            </a:r>
            <a:r>
              <a:rPr lang="en-US" dirty="0" err="1"/>
              <a:t>dann</a:t>
            </a:r>
            <a:r>
              <a:rPr lang="en-US" dirty="0"/>
              <a:t> </a:t>
            </a:r>
            <a:r>
              <a:rPr lang="en-US" dirty="0" err="1"/>
              <a:t>kann</a:t>
            </a:r>
            <a:r>
              <a:rPr lang="en-US" dirty="0"/>
              <a:t> man das </a:t>
            </a:r>
            <a:r>
              <a:rPr lang="en-US" dirty="0" err="1"/>
              <a:t>nur</a:t>
            </a:r>
            <a:r>
              <a:rPr lang="en-US" dirty="0"/>
              <a:t> </a:t>
            </a:r>
            <a:r>
              <a:rPr lang="en-US" dirty="0" err="1"/>
              <a:t>für</a:t>
            </a:r>
            <a:r>
              <a:rPr lang="en-US" dirty="0"/>
              <a:t> </a:t>
            </a:r>
            <a:r>
              <a:rPr lang="en-US" dirty="0" err="1"/>
              <a:t>eine</a:t>
            </a:r>
            <a:r>
              <a:rPr lang="en-US" dirty="0"/>
              <a:t> permanent </a:t>
            </a:r>
            <a:r>
              <a:rPr lang="en-US" dirty="0" err="1"/>
              <a:t>gespeichert</a:t>
            </a:r>
            <a:r>
              <a:rPr lang="en-US" dirty="0"/>
              <a:t> </a:t>
            </a:r>
            <a:r>
              <a:rPr lang="en-US" dirty="0" err="1"/>
              <a:t>halten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70450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Strings: Vergleiche teuer bei langen Strings</a:t>
            </a:r>
          </a:p>
          <a:p>
            <a:r>
              <a:rPr lang="de-DE" dirty="0"/>
              <a:t>Nicht komplette Liste durchgehen, sondern nur die im </a:t>
            </a:r>
            <a:r>
              <a:rPr lang="de-DE" dirty="0" err="1"/>
              <a:t>Bucket</a:t>
            </a:r>
            <a:endParaRPr lang="de-DE" dirty="0"/>
          </a:p>
          <a:p>
            <a:endParaRPr lang="de-DE" dirty="0"/>
          </a:p>
          <a:p>
            <a:r>
              <a:rPr lang="de-DE" dirty="0"/>
              <a:t>Hashfunktion Beispiel 1: Erster Buchstabe des Standorts als Hashfunktion; nur noch Teilliste, einfach zu berechnen, wenn eindeutig: genau die Datensätze in </a:t>
            </a:r>
            <a:r>
              <a:rPr lang="de-DE" dirty="0" err="1"/>
              <a:t>Bucket</a:t>
            </a:r>
            <a:r>
              <a:rPr lang="de-DE" dirty="0"/>
              <a:t> gehören zum Resultat</a:t>
            </a:r>
          </a:p>
          <a:p>
            <a:endParaRPr lang="de-DE" dirty="0"/>
          </a:p>
          <a:p>
            <a:r>
              <a:rPr lang="de-DE" dirty="0"/>
              <a:t>Hashfunktion Beispiel 2: </a:t>
            </a:r>
            <a:r>
              <a:rPr lang="de-DE" dirty="0" err="1"/>
              <a:t>Kunden_ID</a:t>
            </a:r>
            <a:r>
              <a:rPr lang="de-DE" dirty="0"/>
              <a:t> als </a:t>
            </a:r>
            <a:r>
              <a:rPr lang="de-DE" dirty="0" err="1"/>
              <a:t>key</a:t>
            </a:r>
            <a:r>
              <a:rPr lang="de-DE" dirty="0"/>
              <a:t>; Auftragsdatensätze in </a:t>
            </a:r>
            <a:r>
              <a:rPr lang="de-DE" dirty="0" err="1"/>
              <a:t>Buckets</a:t>
            </a:r>
            <a:r>
              <a:rPr lang="de-DE" dirty="0"/>
              <a:t> verteilt; mit </a:t>
            </a:r>
            <a:r>
              <a:rPr lang="de-DE" dirty="0" err="1"/>
              <a:t>Kunden_ID</a:t>
            </a:r>
            <a:r>
              <a:rPr lang="de-DE" dirty="0"/>
              <a:t> von IBM </a:t>
            </a:r>
            <a:r>
              <a:rPr lang="de-DE" dirty="0" err="1"/>
              <a:t>Bucket</a:t>
            </a:r>
            <a:r>
              <a:rPr lang="de-DE" dirty="0"/>
              <a:t> von Auftragsdatensätzen gefunden, die alle IBM Aufträge beinhalten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83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3622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>
                <a:solidFill>
                  <a:schemeClr val="accent1"/>
                </a:solidFill>
              </a:rPr>
              <a:t>t</a:t>
            </a:r>
            <a:r>
              <a:rPr lang="de-DE" baseline="-25000" dirty="0" err="1">
                <a:solidFill>
                  <a:schemeClr val="accent1"/>
                </a:solidFill>
              </a:rPr>
              <a:t>r</a:t>
            </a:r>
            <a:r>
              <a:rPr lang="de-DE" baseline="-25000" dirty="0">
                <a:solidFill>
                  <a:schemeClr val="accent1"/>
                </a:solidFill>
              </a:rPr>
              <a:t> </a:t>
            </a:r>
            <a:r>
              <a:rPr lang="de-DE" baseline="0" dirty="0">
                <a:solidFill>
                  <a:schemeClr val="accent1"/>
                </a:solidFill>
              </a:rPr>
              <a:t>= </a:t>
            </a:r>
            <a:r>
              <a:rPr lang="de-DE" sz="1200" dirty="0">
                <a:solidFill>
                  <a:schemeClr val="accent1">
                    <a:lumMod val="50000"/>
                  </a:schemeClr>
                </a:solidFill>
              </a:rPr>
              <a:t>4.17 </a:t>
            </a:r>
            <a:r>
              <a:rPr lang="de-DE" sz="1200" dirty="0" err="1">
                <a:solidFill>
                  <a:schemeClr val="accent1">
                    <a:lumMod val="50000"/>
                  </a:schemeClr>
                </a:solidFill>
              </a:rPr>
              <a:t>ms</a:t>
            </a:r>
            <a:endParaRPr lang="de-DE" sz="1200" dirty="0">
              <a:solidFill>
                <a:schemeClr val="accent1">
                  <a:lumMod val="50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>
                <a:solidFill>
                  <a:schemeClr val="accent1"/>
                </a:solidFill>
              </a:rPr>
              <a:t>t</a:t>
            </a:r>
            <a:r>
              <a:rPr lang="de-DE" baseline="-25000" dirty="0" err="1">
                <a:solidFill>
                  <a:schemeClr val="accent1"/>
                </a:solidFill>
              </a:rPr>
              <a:t>tr</a:t>
            </a:r>
            <a:r>
              <a:rPr lang="de-DE" baseline="-25000" dirty="0">
                <a:solidFill>
                  <a:schemeClr val="accent1"/>
                </a:solidFill>
              </a:rPr>
              <a:t> </a:t>
            </a:r>
            <a:r>
              <a:rPr lang="de-DE" baseline="0" dirty="0">
                <a:solidFill>
                  <a:schemeClr val="accent1"/>
                </a:solidFill>
              </a:rPr>
              <a:t>= </a:t>
            </a:r>
            <a:r>
              <a:rPr lang="de-DE" sz="1200" baseline="0" dirty="0">
                <a:solidFill>
                  <a:schemeClr val="accent1">
                    <a:lumMod val="50000"/>
                  </a:schemeClr>
                </a:solidFill>
              </a:rPr>
              <a:t>0</a:t>
            </a:r>
            <a:r>
              <a:rPr lang="de-DE" sz="1200" dirty="0">
                <a:solidFill>
                  <a:schemeClr val="accent1">
                    <a:lumMod val="50000"/>
                  </a:schemeClr>
                </a:solidFill>
              </a:rPr>
              <a:t>.16 </a:t>
            </a:r>
            <a:r>
              <a:rPr lang="de-DE" sz="1200" dirty="0" err="1">
                <a:solidFill>
                  <a:schemeClr val="accent1">
                    <a:lumMod val="50000"/>
                  </a:schemeClr>
                </a:solidFill>
              </a:rPr>
              <a:t>ms</a:t>
            </a:r>
            <a:endParaRPr lang="de-DE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119905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Kompetenzen</a:t>
            </a:r>
            <a:endParaRPr lang="en-GB" dirty="0"/>
          </a:p>
          <a:p>
            <a:r>
              <a:rPr lang="de-DE" dirty="0"/>
              <a:t>Verstehen, wie Anfragen im Hintergrund bearbeitet werden und dadurch Probleme erkennen</a:t>
            </a:r>
          </a:p>
          <a:p>
            <a:r>
              <a:rPr lang="de-DE" dirty="0"/>
              <a:t>Verstehen, wann und warum Indices in Datenbanken eingesetzt werden</a:t>
            </a:r>
          </a:p>
          <a:p>
            <a:r>
              <a:rPr lang="de-DE" dirty="0"/>
              <a:t>Relevante Indexstrukturen für Datenbanksysteme verstehen</a:t>
            </a:r>
          </a:p>
          <a:p>
            <a:r>
              <a:rPr lang="de-DE" dirty="0"/>
              <a:t>Anfragepläne verstehen und Möglichkeiten zur Optimierung erkennen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87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231238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Wie schaffen wir das jetzt effizient?</a:t>
            </a: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89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570176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Wenn alles in den Hauptspeicher passt, ist super (wenn Daten zu groß sind, dann geht es halt nicht)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91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632306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93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2473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Übungsaufgabe 4, Blatt 8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98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953704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nl</a:t>
            </a:r>
            <a:r>
              <a:rPr lang="de-DE" dirty="0"/>
              <a:t>: </a:t>
            </a:r>
            <a:r>
              <a:rPr lang="de-DE" dirty="0" err="1"/>
              <a:t>nested</a:t>
            </a:r>
            <a:r>
              <a:rPr lang="de-DE" dirty="0"/>
              <a:t> </a:t>
            </a:r>
            <a:r>
              <a:rPr lang="de-DE" dirty="0" err="1"/>
              <a:t>loop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106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077892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R-Block Hashtabelle, da die für alle S-Blöcke genutzt werden kann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110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534763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Tabelle </a:t>
            </a:r>
            <a:r>
              <a:rPr lang="de-DE" dirty="0" err="1"/>
              <a:t>Auträge</a:t>
            </a:r>
            <a:r>
              <a:rPr lang="de-DE" dirty="0"/>
              <a:t>: Index mit Schlüssel </a:t>
            </a:r>
            <a:r>
              <a:rPr lang="de-DE" dirty="0" err="1"/>
              <a:t>Kunden_ID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Kunden_IDs</a:t>
            </a:r>
            <a:r>
              <a:rPr lang="de-DE" dirty="0"/>
              <a:t> als Suchschlüssel vom Output der Selektion</a:t>
            </a:r>
          </a:p>
          <a:p>
            <a:endParaRPr lang="de-DE" dirty="0"/>
          </a:p>
          <a:p>
            <a:r>
              <a:rPr lang="de-DE" dirty="0"/>
              <a:t>In Index: Suchschlüssel liefert passende Aufträge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111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69454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Aufträge und Resultat der Selektion sortieren, </a:t>
            </a:r>
            <a:r>
              <a:rPr lang="de-DE"/>
              <a:t>dann joinen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113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79581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114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32288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912946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Merge-Sort</a:t>
            </a:r>
            <a:r>
              <a:rPr lang="de-DE" dirty="0"/>
              <a:t>: Erst am Ende wirklich sortiert (bei </a:t>
            </a:r>
            <a:r>
              <a:rPr lang="de-DE" dirty="0" err="1"/>
              <a:t>Selection</a:t>
            </a:r>
            <a:r>
              <a:rPr lang="de-DE" dirty="0"/>
              <a:t> </a:t>
            </a:r>
            <a:r>
              <a:rPr lang="de-DE" dirty="0" err="1"/>
              <a:t>Sort</a:t>
            </a:r>
            <a:r>
              <a:rPr lang="de-DE" dirty="0"/>
              <a:t> wird das kleinste Element aus Liste gesucht -&gt; hoher Aufwand, aber das Element kann schon weitergegeben werden)</a:t>
            </a:r>
          </a:p>
          <a:p>
            <a:endParaRPr lang="de-DE" dirty="0"/>
          </a:p>
          <a:p>
            <a:r>
              <a:rPr lang="de-DE" dirty="0"/>
              <a:t>Hash-</a:t>
            </a:r>
            <a:r>
              <a:rPr lang="de-DE" dirty="0" err="1"/>
              <a:t>Join</a:t>
            </a:r>
            <a:r>
              <a:rPr lang="de-DE" dirty="0"/>
              <a:t>: Wenn eine Partition fertig, dann kann der Operator erste </a:t>
            </a:r>
            <a:r>
              <a:rPr lang="de-DE" dirty="0" err="1"/>
              <a:t>Zwischergebnisse</a:t>
            </a:r>
            <a:r>
              <a:rPr lang="de-DE" dirty="0"/>
              <a:t> ausgeben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125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300777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Kompetenzen</a:t>
            </a:r>
            <a:endParaRPr lang="en-GB" dirty="0"/>
          </a:p>
          <a:p>
            <a:r>
              <a:rPr lang="de-DE" dirty="0"/>
              <a:t>Verstehen, wie Anfragen im Hintergrund bearbeitet werden und dadurch Probleme erkennen</a:t>
            </a:r>
          </a:p>
          <a:p>
            <a:r>
              <a:rPr lang="de-DE" dirty="0"/>
              <a:t>Verstehen, wann und warum Indices in Datenbanken eingesetzt werden</a:t>
            </a:r>
          </a:p>
          <a:p>
            <a:r>
              <a:rPr lang="de-DE" dirty="0"/>
              <a:t>Relevante Indexstrukturen für Datenbanksysteme verstehen</a:t>
            </a:r>
          </a:p>
          <a:p>
            <a:r>
              <a:rPr lang="de-DE" dirty="0"/>
              <a:t>Anfragepläne verstehen und Möglichkeiten zur Optimierung erkennen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127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327129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TPCH benchmark DB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135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77794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Anzahl verschiedener Werte: „UNIQUE Anfrage auf Spalte“, maximal: Domäne von A (wenn endlich), Anzahl an Werten in Index</a:t>
            </a:r>
          </a:p>
          <a:p>
            <a:endParaRPr lang="de-DE" dirty="0"/>
          </a:p>
          <a:p>
            <a:r>
              <a:rPr lang="de-DE" dirty="0"/>
              <a:t>1/10: Abschätzung basierend auf Daten machen; 1/10 ist willkürlich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136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00055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D7DCEF-9C8F-C865-4735-230C52B39E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0601E1-EEC1-AC13-1399-7BD3F63014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D19500-DA18-A0E5-094F-043A64A163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Anzahl verschiedener Werte: „UNIQUE Anfrage auf Spalte“, maximal: Domäne von A (wenn endlich), Anzahl an Werten in Index</a:t>
            </a:r>
          </a:p>
          <a:p>
            <a:endParaRPr lang="de-DE" dirty="0"/>
          </a:p>
          <a:p>
            <a:r>
              <a:rPr lang="de-DE" dirty="0"/>
              <a:t>1/10: Abschätzung basierend auf Daten machen; 1/10 ist willkürlich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86D417-9AE2-E58E-70F4-9D5311C94E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137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07560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140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660131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Bei Primärschlüssel: Für jedes s gibt es ein Gegenstück in R ➝ |S|</a:t>
            </a:r>
          </a:p>
          <a:p>
            <a:r>
              <a:rPr lang="en-DE" dirty="0"/>
              <a:t>Bei sonstigen Fremdschlüsseln: Größe des Kreuzproduktes, aber “normalisiert” mit A</a:t>
            </a:r>
            <a:r>
              <a:rPr lang="en-GB" dirty="0"/>
              <a:t>n</a:t>
            </a:r>
            <a:r>
              <a:rPr lang="en-DE" dirty="0"/>
              <a:t>zahl an Werten in referenzierter Spalte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147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198764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vierte von links unten: zwei 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148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495364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Letzter Punkt: Da KundenID Primärschlüssel in k und |k|=150.000, vernünftige Annahme, dass es max. 150000 unterschiedliche KundenIDs in a gibt</a:t>
            </a:r>
          </a:p>
          <a:p>
            <a:endParaRPr lang="en-DE" dirty="0"/>
          </a:p>
          <a:p>
            <a:r>
              <a:rPr lang="en-DE" dirty="0"/>
              <a:t>|a|/V(kID,s)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153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916200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|j|/V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154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13611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679649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Kompetenzen</a:t>
            </a:r>
            <a:endParaRPr lang="en-GB" dirty="0"/>
          </a:p>
          <a:p>
            <a:r>
              <a:rPr lang="de-DE" dirty="0"/>
              <a:t>Verstehen, wie Anfragen im Hintergrund bearbeitet werden und dadurch Probleme erkennen</a:t>
            </a:r>
          </a:p>
          <a:p>
            <a:r>
              <a:rPr lang="de-DE" dirty="0"/>
              <a:t>Verstehen, wann und warum Indices in Datenbanken eingesetzt werden</a:t>
            </a:r>
          </a:p>
          <a:p>
            <a:r>
              <a:rPr lang="de-DE" dirty="0"/>
              <a:t>Relevante Indexstrukturen für Datenbanksysteme verstehen</a:t>
            </a:r>
          </a:p>
          <a:p>
            <a:r>
              <a:rPr lang="de-DE" dirty="0"/>
              <a:t>Anfragepläne verstehen und Möglichkeiten zur Optimierung erkennen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158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85179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Nötig, damit System weiß, ob man die Seite schreiben muss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92102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- Wenn </a:t>
            </a:r>
            <a:r>
              <a:rPr lang="de-DE" dirty="0" err="1"/>
              <a:t>pincount</a:t>
            </a:r>
            <a:r>
              <a:rPr lang="de-DE" dirty="0"/>
              <a:t> != 0, brauchen Prozesse die Seite noch</a:t>
            </a:r>
          </a:p>
          <a:p>
            <a:r>
              <a:rPr lang="de-DE" dirty="0"/>
              <a:t>- Außerdem: Wenn der Platz noch nicht gebraucht wird, kann die Seite da liegen bleiben und schnell wieder genutzt werden, da kein </a:t>
            </a:r>
            <a:r>
              <a:rPr lang="de-DE" dirty="0" err="1"/>
              <a:t>Neuladen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3577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hell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8402" y="1962000"/>
            <a:ext cx="85440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8402" y="3240000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1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800001" y="6069200"/>
            <a:ext cx="6913632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Linie">
            <a:extLst>
              <a:ext uri="{FF2B5EF4-FFF2-40B4-BE49-F238E27FC236}">
                <a16:creationId xmlns:a16="http://schemas.microsoft.com/office/drawing/2014/main" id="{8ACF9709-FDEF-994C-B10A-21B8BF8EFD73}"/>
              </a:ext>
            </a:extLst>
          </p:cNvPr>
          <p:cNvSpPr/>
          <p:nvPr/>
        </p:nvSpPr>
        <p:spPr>
          <a:xfrm>
            <a:off x="0" y="5642640"/>
            <a:ext cx="12191301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34" name="wissen.leben">
            <a:extLst>
              <a:ext uri="{FF2B5EF4-FFF2-40B4-BE49-F238E27FC236}">
                <a16:creationId xmlns:a16="http://schemas.microsoft.com/office/drawing/2014/main" id="{415D29C4-E34B-8A45-AA7E-1D586CE77E3F}"/>
              </a:ext>
            </a:extLst>
          </p:cNvPr>
          <p:cNvSpPr>
            <a:spLocks noEditPoints="1"/>
          </p:cNvSpPr>
          <p:nvPr/>
        </p:nvSpPr>
        <p:spPr bwMode="auto">
          <a:xfrm>
            <a:off x="358402" y="6323606"/>
            <a:ext cx="1348595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  <p:grpSp>
        <p:nvGrpSpPr>
          <p:cNvPr id="57" name="Türmchen">
            <a:extLst>
              <a:ext uri="{FF2B5EF4-FFF2-40B4-BE49-F238E27FC236}">
                <a16:creationId xmlns:a16="http://schemas.microsoft.com/office/drawing/2014/main" id="{C2786F34-A14B-7149-A1A4-26264A5B322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687276" y="1035715"/>
            <a:ext cx="3504724" cy="4606925"/>
            <a:chOff x="3550" y="652"/>
            <a:chExt cx="2210" cy="2902"/>
          </a:xfrm>
        </p:grpSpPr>
        <p:sp>
          <p:nvSpPr>
            <p:cNvPr id="58" name="Glocken">
              <a:extLst>
                <a:ext uri="{FF2B5EF4-FFF2-40B4-BE49-F238E27FC236}">
                  <a16:creationId xmlns:a16="http://schemas.microsoft.com/office/drawing/2014/main" id="{897961CD-E1C4-4F4A-AA14-A9A0813CD3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4D89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59" name="Glocken innen">
              <a:extLst>
                <a:ext uri="{FF2B5EF4-FFF2-40B4-BE49-F238E27FC236}">
                  <a16:creationId xmlns:a16="http://schemas.microsoft.com/office/drawing/2014/main" id="{C8B100EB-0FE2-5448-BA66-AA7E5BDD4A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3278A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60" name="Türmchen">
              <a:extLst>
                <a:ext uri="{FF2B5EF4-FFF2-40B4-BE49-F238E27FC236}">
                  <a16:creationId xmlns:a16="http://schemas.microsoft.com/office/drawing/2014/main" id="{EF9E2494-27ED-FD47-AA47-B55DC5A659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61" name="Linien">
              <a:extLst>
                <a:ext uri="{FF2B5EF4-FFF2-40B4-BE49-F238E27FC236}">
                  <a16:creationId xmlns:a16="http://schemas.microsoft.com/office/drawing/2014/main" id="{275F8786-5C13-354C-B4A7-47655C5ED3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</p:grpSp>
      <p:grpSp>
        <p:nvGrpSpPr>
          <p:cNvPr id="73" name="Regieanweisungen">
            <a:extLst>
              <a:ext uri="{FF2B5EF4-FFF2-40B4-BE49-F238E27FC236}">
                <a16:creationId xmlns:a16="http://schemas.microsoft.com/office/drawing/2014/main" id="{3A23A438-E371-914B-A807-0E0A5D9BA265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74" name="Linie">
              <a:extLst>
                <a:ext uri="{FF2B5EF4-FFF2-40B4-BE49-F238E27FC236}">
                  <a16:creationId xmlns:a16="http://schemas.microsoft.com/office/drawing/2014/main" id="{66A7282E-E6D2-A84D-9891-C685DDBC1096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Linie">
              <a:extLst>
                <a:ext uri="{FF2B5EF4-FFF2-40B4-BE49-F238E27FC236}">
                  <a16:creationId xmlns:a16="http://schemas.microsoft.com/office/drawing/2014/main" id="{C0DABCCF-2814-584B-9A9E-F2A36D2C3090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Linie">
              <a:extLst>
                <a:ext uri="{FF2B5EF4-FFF2-40B4-BE49-F238E27FC236}">
                  <a16:creationId xmlns:a16="http://schemas.microsoft.com/office/drawing/2014/main" id="{D3629D8F-6C40-8248-8619-674EAE2CCB08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Linie">
              <a:extLst>
                <a:ext uri="{FF2B5EF4-FFF2-40B4-BE49-F238E27FC236}">
                  <a16:creationId xmlns:a16="http://schemas.microsoft.com/office/drawing/2014/main" id="{C9DB8BEB-F5D8-154B-AB88-ABE9BF30F8E6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Linie">
              <a:extLst>
                <a:ext uri="{FF2B5EF4-FFF2-40B4-BE49-F238E27FC236}">
                  <a16:creationId xmlns:a16="http://schemas.microsoft.com/office/drawing/2014/main" id="{D16B4BFE-487A-344D-913F-8E929692C6C2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Linie">
              <a:extLst>
                <a:ext uri="{FF2B5EF4-FFF2-40B4-BE49-F238E27FC236}">
                  <a16:creationId xmlns:a16="http://schemas.microsoft.com/office/drawing/2014/main" id="{905B7DD5-57E2-DC4E-9121-9ECBF0008D7C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Linie">
              <a:extLst>
                <a:ext uri="{FF2B5EF4-FFF2-40B4-BE49-F238E27FC236}">
                  <a16:creationId xmlns:a16="http://schemas.microsoft.com/office/drawing/2014/main" id="{9B3ECF95-13DB-9D42-BAFD-31ABD4373FDA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Linie">
              <a:extLst>
                <a:ext uri="{FF2B5EF4-FFF2-40B4-BE49-F238E27FC236}">
                  <a16:creationId xmlns:a16="http://schemas.microsoft.com/office/drawing/2014/main" id="{6F8DE9E6-D343-104B-9839-5629A47B601A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Linie">
              <a:extLst>
                <a:ext uri="{FF2B5EF4-FFF2-40B4-BE49-F238E27FC236}">
                  <a16:creationId xmlns:a16="http://schemas.microsoft.com/office/drawing/2014/main" id="{6249EA10-9AD9-5546-9E11-04B977DD959F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Linie">
              <a:extLst>
                <a:ext uri="{FF2B5EF4-FFF2-40B4-BE49-F238E27FC236}">
                  <a16:creationId xmlns:a16="http://schemas.microsoft.com/office/drawing/2014/main" id="{BBE723E7-4F58-1641-9D96-3E75670DF995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Grafik 1">
            <a:extLst>
              <a:ext uri="{FF2B5EF4-FFF2-40B4-BE49-F238E27FC236}">
                <a16:creationId xmlns:a16="http://schemas.microsoft.com/office/drawing/2014/main" id="{DB8EE68E-7A58-773C-B970-D3BB4C7F7B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2622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1236">
          <p15:clr>
            <a:srgbClr val="FBAE40"/>
          </p15:clr>
        </p15:guide>
        <p15:guide id="6" orient="horz" pos="2040">
          <p15:clr>
            <a:srgbClr val="FBAE40"/>
          </p15:clr>
        </p15:guide>
        <p15:guide id="7" pos="227">
          <p15:clr>
            <a:srgbClr val="FBAE40"/>
          </p15:clr>
        </p15:guide>
        <p15:guide id="8" pos="746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de-DE" dirty="0"/>
              <a:t>Headline einfügen</a:t>
            </a:r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E86D8077-4372-5146-B398-83C6882281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ED1D1C23-05DC-0441-B5B6-BAAFF83BB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Datenbanken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A2DC22DA-6370-FE48-9C40-D6A00D4599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B52BCD7-8B4B-1443-81DC-540C3C62FE02}" type="slidenum">
              <a:rPr lang="en-GB" smtClean="0"/>
              <a:t>‹#›</a:t>
            </a:fld>
            <a:endParaRPr lang="en-GB"/>
          </a:p>
        </p:txBody>
      </p:sp>
      <p:sp>
        <p:nvSpPr>
          <p:cNvPr id="9" name="Linie">
            <a:extLst>
              <a:ext uri="{FF2B5EF4-FFF2-40B4-BE49-F238E27FC236}">
                <a16:creationId xmlns:a16="http://schemas.microsoft.com/office/drawing/2014/main" id="{9885FC69-7E8B-8346-A374-037CEFCE3D22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3005142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6" orient="horz" pos="1463">
          <p15:clr>
            <a:srgbClr val="FBAE40"/>
          </p15:clr>
        </p15:guide>
        <p15:guide id="7" orient="horz" pos="3618">
          <p15:clr>
            <a:srgbClr val="FBAE40"/>
          </p15:clr>
        </p15:guide>
        <p15:guide id="8" orient="horz" pos="851">
          <p15:clr>
            <a:srgbClr val="FBAE40"/>
          </p15:clr>
        </p15:guide>
        <p15:guide id="9" pos="227">
          <p15:clr>
            <a:srgbClr val="FBAE40"/>
          </p15:clr>
        </p15:guide>
        <p15:guide id="10" pos="746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8F6EC800-7BF9-D54E-995A-94C9F9BADF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6E503AAE-E423-DB45-AD86-48BA80EA3D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Datenbanken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C952AEFA-84D8-9443-9CEB-F8F56C994F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B52BCD7-8B4B-1443-81DC-540C3C62FE02}" type="slidenum">
              <a:rPr lang="en-GB" smtClean="0"/>
              <a:t>‹#›</a:t>
            </a:fld>
            <a:endParaRPr lang="en-GB"/>
          </a:p>
        </p:txBody>
      </p:sp>
      <p:sp>
        <p:nvSpPr>
          <p:cNvPr id="8" name="Linie">
            <a:extLst>
              <a:ext uri="{FF2B5EF4-FFF2-40B4-BE49-F238E27FC236}">
                <a16:creationId xmlns:a16="http://schemas.microsoft.com/office/drawing/2014/main" id="{9EE9B35D-3696-2543-AF9A-6BB5766D66BB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3467384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63">
          <p15:clr>
            <a:srgbClr val="FBAE40"/>
          </p15:clr>
        </p15:guide>
        <p15:guide id="2" orient="horz" pos="3618">
          <p15:clr>
            <a:srgbClr val="FBAE40"/>
          </p15:clr>
        </p15:guide>
        <p15:guide id="3" orient="horz" pos="851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anz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9995DF37-38DF-074D-8192-E1A584FD7B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B52BCD7-8B4B-1443-81DC-540C3C62FE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9845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63">
          <p15:clr>
            <a:srgbClr val="FBAE40"/>
          </p15:clr>
        </p15:guide>
        <p15:guide id="2" orient="horz" pos="3618">
          <p15:clr>
            <a:srgbClr val="FBAE40"/>
          </p15:clr>
        </p15:guide>
        <p15:guide id="3" orient="horz" pos="851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 // Tex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70412" y="1019190"/>
            <a:ext cx="5494742" cy="1080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Headline einfügen</a:t>
            </a:r>
            <a:br>
              <a:rPr lang="de-DE" dirty="0"/>
            </a:br>
            <a:r>
              <a:rPr lang="de-DE" dirty="0"/>
              <a:t>über zwei Zeilen</a:t>
            </a:r>
          </a:p>
        </p:txBody>
      </p:sp>
      <p:sp>
        <p:nvSpPr>
          <p:cNvPr id="6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9625" y="2369580"/>
            <a:ext cx="5494742" cy="3373994"/>
          </a:xfrm>
        </p:spPr>
        <p:txBody>
          <a:bodyPr vert="horz"/>
          <a:lstStyle>
            <a:lvl1pPr>
              <a:defRPr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3" hasCustomPrompt="1"/>
          </p:nvPr>
        </p:nvSpPr>
        <p:spPr>
          <a:xfrm>
            <a:off x="6313152" y="1512000"/>
            <a:ext cx="5518523" cy="3028680"/>
          </a:xfrm>
          <a:solidFill>
            <a:schemeClr val="tx1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1199"/>
            </a:lvl1pPr>
          </a:lstStyle>
          <a:p>
            <a:r>
              <a:rPr lang="de-DE" dirty="0"/>
              <a:t>Platzhalter für ein Bild (Format: 4:3)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13" name="Vertikaler Textplatzhalter 2"/>
          <p:cNvSpPr>
            <a:spLocks noGrp="1"/>
          </p:cNvSpPr>
          <p:nvPr>
            <p:ph type="body" orient="vert" idx="14" hasCustomPrompt="1"/>
          </p:nvPr>
        </p:nvSpPr>
        <p:spPr>
          <a:xfrm>
            <a:off x="6313152" y="4680002"/>
            <a:ext cx="5518726" cy="1063575"/>
          </a:xfrm>
        </p:spPr>
        <p:txBody>
          <a:bodyPr vert="horz"/>
          <a:lstStyle>
            <a:lvl1pPr marL="0" indent="0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2pPr>
            <a:lvl3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3pPr>
            <a:lvl4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4pPr>
            <a:lvl5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5pPr>
            <a:lvl6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6pPr>
            <a:lvl7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7pPr>
            <a:lvl8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8pPr>
            <a:lvl9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9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C6D58E90-194C-274B-8399-616475266D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14" name="Fußzeilenplatzhalter 4">
            <a:extLst>
              <a:ext uri="{FF2B5EF4-FFF2-40B4-BE49-F238E27FC236}">
                <a16:creationId xmlns:a16="http://schemas.microsoft.com/office/drawing/2014/main" id="{9644BF75-828E-C94C-A7AA-0D73825FED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Datenbanken</a:t>
            </a:r>
          </a:p>
        </p:txBody>
      </p:sp>
      <p:sp>
        <p:nvSpPr>
          <p:cNvPr id="15" name="Foliennummernplatzhalter 5">
            <a:extLst>
              <a:ext uri="{FF2B5EF4-FFF2-40B4-BE49-F238E27FC236}">
                <a16:creationId xmlns:a16="http://schemas.microsoft.com/office/drawing/2014/main" id="{42F02FE4-B132-6944-915C-2BF6E9BC09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B52BCD7-8B4B-1443-81DC-540C3C62FE02}" type="slidenum">
              <a:rPr lang="en-GB" smtClean="0"/>
              <a:t>‹#›</a:t>
            </a:fld>
            <a:endParaRPr lang="en-GB"/>
          </a:p>
        </p:txBody>
      </p:sp>
      <p:sp>
        <p:nvSpPr>
          <p:cNvPr id="16" name="Linie">
            <a:extLst>
              <a:ext uri="{FF2B5EF4-FFF2-40B4-BE49-F238E27FC236}">
                <a16:creationId xmlns:a16="http://schemas.microsoft.com/office/drawing/2014/main" id="{139920B9-F07E-8246-B59F-A38AA9EC7E83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33952208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6" orient="horz" pos="3618">
          <p15:clr>
            <a:srgbClr val="FBAE40"/>
          </p15:clr>
        </p15:guide>
        <p15:guide id="7" orient="horz" pos="851">
          <p15:clr>
            <a:srgbClr val="FBAE40"/>
          </p15:clr>
        </p15:guide>
        <p15:guide id="8" orient="horz" pos="1781">
          <p15:clr>
            <a:srgbClr val="FBAE40"/>
          </p15:clr>
        </p15:guide>
        <p15:guide id="9" pos="227">
          <p15:clr>
            <a:srgbClr val="FBAE40"/>
          </p15:clr>
        </p15:guide>
        <p15:guide id="10" pos="746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625" y="1709741"/>
            <a:ext cx="10987826" cy="2852737"/>
          </a:xfrm>
        </p:spPr>
        <p:txBody>
          <a:bodyPr anchor="b"/>
          <a:lstStyle>
            <a:lvl1pPr>
              <a:defRPr sz="5994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9625" y="4589466"/>
            <a:ext cx="10987826" cy="1316447"/>
          </a:xfrm>
        </p:spPr>
        <p:txBody>
          <a:bodyPr/>
          <a:lstStyle>
            <a:lvl1pPr marL="0" indent="0">
              <a:buNone/>
              <a:defRPr sz="2398">
                <a:solidFill>
                  <a:schemeClr val="tx1"/>
                </a:solidFill>
              </a:defRPr>
            </a:lvl1pPr>
            <a:lvl2pPr marL="456743" indent="0">
              <a:buNone/>
              <a:defRPr sz="1998">
                <a:solidFill>
                  <a:schemeClr val="tx1">
                    <a:tint val="75000"/>
                  </a:schemeClr>
                </a:solidFill>
              </a:defRPr>
            </a:lvl2pPr>
            <a:lvl3pPr marL="913486" indent="0">
              <a:buNone/>
              <a:defRPr sz="1798">
                <a:solidFill>
                  <a:schemeClr val="tx1">
                    <a:tint val="75000"/>
                  </a:schemeClr>
                </a:solidFill>
              </a:defRPr>
            </a:lvl3pPr>
            <a:lvl4pPr marL="1370228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4pPr>
            <a:lvl5pPr marL="1826971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5pPr>
            <a:lvl6pPr marL="2283714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6pPr>
            <a:lvl7pPr marL="2740457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7pPr>
            <a:lvl8pPr marL="3197200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8pPr>
            <a:lvl9pPr marL="3653942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D08DBF21-BE4C-BC4D-82F0-6FB7937925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F00B39BD-4F22-0941-BFB8-4356F415DF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Datenbanken</a:t>
            </a:r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8D7BF1C4-105C-CF45-9C87-83CAFBF72F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B52BCD7-8B4B-1443-81DC-540C3C62FE02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Linie">
            <a:extLst>
              <a:ext uri="{FF2B5EF4-FFF2-40B4-BE49-F238E27FC236}">
                <a16:creationId xmlns:a16="http://schemas.microsoft.com/office/drawing/2014/main" id="{D8637B26-F5B6-5C41-822F-05994CF18C64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3718106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625" y="1962150"/>
            <a:ext cx="85440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9625" y="3238501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1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800001" y="6069200"/>
            <a:ext cx="6913632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24" name="wissen.leben">
            <a:extLst>
              <a:ext uri="{FF2B5EF4-FFF2-40B4-BE49-F238E27FC236}">
                <a16:creationId xmlns:a16="http://schemas.microsoft.com/office/drawing/2014/main" id="{850FA578-6F92-ED42-ADFA-BBD1A333CA4C}"/>
              </a:ext>
            </a:extLst>
          </p:cNvPr>
          <p:cNvSpPr>
            <a:spLocks noEditPoints="1"/>
          </p:cNvSpPr>
          <p:nvPr/>
        </p:nvSpPr>
        <p:spPr bwMode="auto">
          <a:xfrm>
            <a:off x="358402" y="6323606"/>
            <a:ext cx="1348595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  <p:grpSp>
        <p:nvGrpSpPr>
          <p:cNvPr id="25" name="Regieanweisungen">
            <a:extLst>
              <a:ext uri="{FF2B5EF4-FFF2-40B4-BE49-F238E27FC236}">
                <a16:creationId xmlns:a16="http://schemas.microsoft.com/office/drawing/2014/main" id="{ED9FFC58-AD21-3E47-B1A8-93EE29275526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26" name="Linie">
              <a:extLst>
                <a:ext uri="{FF2B5EF4-FFF2-40B4-BE49-F238E27FC236}">
                  <a16:creationId xmlns:a16="http://schemas.microsoft.com/office/drawing/2014/main" id="{B64ED526-E274-3147-A2AF-D81E318BDC76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Linie">
              <a:extLst>
                <a:ext uri="{FF2B5EF4-FFF2-40B4-BE49-F238E27FC236}">
                  <a16:creationId xmlns:a16="http://schemas.microsoft.com/office/drawing/2014/main" id="{635028BA-7335-574C-8E83-D802863F7E9D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Linie">
              <a:extLst>
                <a:ext uri="{FF2B5EF4-FFF2-40B4-BE49-F238E27FC236}">
                  <a16:creationId xmlns:a16="http://schemas.microsoft.com/office/drawing/2014/main" id="{21CD66BF-E308-3F4B-895B-FAA7C5FE3ECF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Linie">
              <a:extLst>
                <a:ext uri="{FF2B5EF4-FFF2-40B4-BE49-F238E27FC236}">
                  <a16:creationId xmlns:a16="http://schemas.microsoft.com/office/drawing/2014/main" id="{A699C338-927B-4942-9427-6060000D99F3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Linie">
              <a:extLst>
                <a:ext uri="{FF2B5EF4-FFF2-40B4-BE49-F238E27FC236}">
                  <a16:creationId xmlns:a16="http://schemas.microsoft.com/office/drawing/2014/main" id="{F475D903-336D-8E48-916C-726044DBD829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F8683604-57DF-764E-800E-48A3E945DA0E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>
              <a:extLst>
                <a:ext uri="{FF2B5EF4-FFF2-40B4-BE49-F238E27FC236}">
                  <a16:creationId xmlns:a16="http://schemas.microsoft.com/office/drawing/2014/main" id="{616A30C2-8E95-384D-8B79-BA59DD2978B0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>
              <a:extLst>
                <a:ext uri="{FF2B5EF4-FFF2-40B4-BE49-F238E27FC236}">
                  <a16:creationId xmlns:a16="http://schemas.microsoft.com/office/drawing/2014/main" id="{65786F69-7926-CA45-84BD-1AAD5F33CF1B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Linie">
              <a:extLst>
                <a:ext uri="{FF2B5EF4-FFF2-40B4-BE49-F238E27FC236}">
                  <a16:creationId xmlns:a16="http://schemas.microsoft.com/office/drawing/2014/main" id="{2CB29A9F-189F-B844-9FE4-D2371E12A0C9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B9F47B3E-58E2-BF45-AA62-F5377549D8EC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Grafik 1">
            <a:extLst>
              <a:ext uri="{FF2B5EF4-FFF2-40B4-BE49-F238E27FC236}">
                <a16:creationId xmlns:a16="http://schemas.microsoft.com/office/drawing/2014/main" id="{84E75057-1FFF-D599-DA05-57EE5ACDF9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7734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6">
          <p15:clr>
            <a:srgbClr val="FBAE40"/>
          </p15:clr>
        </p15:guide>
        <p15:guide id="2" orient="horz" pos="2040">
          <p15:clr>
            <a:srgbClr val="FBAE40"/>
          </p15:clr>
        </p15:guide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blau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äche"/>
          <p:cNvSpPr/>
          <p:nvPr/>
        </p:nvSpPr>
        <p:spPr>
          <a:xfrm>
            <a:off x="0" y="0"/>
            <a:ext cx="12192000" cy="567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grpSp>
        <p:nvGrpSpPr>
          <p:cNvPr id="15" name="Türmchen"/>
          <p:cNvGrpSpPr>
            <a:grpSpLocks noChangeAspect="1"/>
          </p:cNvGrpSpPr>
          <p:nvPr/>
        </p:nvGrpSpPr>
        <p:grpSpPr bwMode="auto">
          <a:xfrm>
            <a:off x="7513324" y="1035716"/>
            <a:ext cx="4677833" cy="4606925"/>
            <a:chOff x="3550" y="652"/>
            <a:chExt cx="2210" cy="2902"/>
          </a:xfrm>
        </p:grpSpPr>
        <p:sp>
          <p:nvSpPr>
            <p:cNvPr id="16" name="Glocken"/>
            <p:cNvSpPr>
              <a:spLocks noEditPoints="1"/>
            </p:cNvSpPr>
            <p:nvPr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9ABCD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20" name="Glocken innen"/>
            <p:cNvSpPr>
              <a:spLocks noEditPoints="1"/>
            </p:cNvSpPr>
            <p:nvPr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679AB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24" name="Türmchen"/>
            <p:cNvSpPr>
              <a:spLocks noEditPoints="1"/>
            </p:cNvSpPr>
            <p:nvPr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25" name="Linien"/>
            <p:cNvSpPr>
              <a:spLocks noEditPoints="1"/>
            </p:cNvSpPr>
            <p:nvPr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80000" y="1962150"/>
            <a:ext cx="8544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80000" y="3238501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0" name="Logo"/>
          <p:cNvSpPr>
            <a:spLocks noChangeAspect="1" noEditPoints="1"/>
          </p:cNvSpPr>
          <p:nvPr/>
        </p:nvSpPr>
        <p:spPr bwMode="auto">
          <a:xfrm>
            <a:off x="480000" y="304199"/>
            <a:ext cx="36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5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800001" y="6069200"/>
            <a:ext cx="6913632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26" name="Fläche">
            <a:extLst>
              <a:ext uri="{FF2B5EF4-FFF2-40B4-BE49-F238E27FC236}">
                <a16:creationId xmlns:a16="http://schemas.microsoft.com/office/drawing/2014/main" id="{A0C1A4B1-F77B-CE43-BDE2-3A29F198B73A}"/>
              </a:ext>
            </a:extLst>
          </p:cNvPr>
          <p:cNvSpPr/>
          <p:nvPr/>
        </p:nvSpPr>
        <p:spPr>
          <a:xfrm>
            <a:off x="0" y="0"/>
            <a:ext cx="12192000" cy="567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27" name="Linie">
            <a:extLst>
              <a:ext uri="{FF2B5EF4-FFF2-40B4-BE49-F238E27FC236}">
                <a16:creationId xmlns:a16="http://schemas.microsoft.com/office/drawing/2014/main" id="{004499F2-1FF9-CC44-99DB-D9FE23B62C2B}"/>
              </a:ext>
            </a:extLst>
          </p:cNvPr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50" name="wissen.leben">
            <a:extLst>
              <a:ext uri="{FF2B5EF4-FFF2-40B4-BE49-F238E27FC236}">
                <a16:creationId xmlns:a16="http://schemas.microsoft.com/office/drawing/2014/main" id="{8DAFEFA9-1702-514E-9F13-94F3E7D52DBC}"/>
              </a:ext>
            </a:extLst>
          </p:cNvPr>
          <p:cNvSpPr>
            <a:spLocks noEditPoints="1"/>
          </p:cNvSpPr>
          <p:nvPr/>
        </p:nvSpPr>
        <p:spPr bwMode="auto">
          <a:xfrm>
            <a:off x="358402" y="6323606"/>
            <a:ext cx="1348595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  <p:grpSp>
        <p:nvGrpSpPr>
          <p:cNvPr id="51" name="Türmchen">
            <a:extLst>
              <a:ext uri="{FF2B5EF4-FFF2-40B4-BE49-F238E27FC236}">
                <a16:creationId xmlns:a16="http://schemas.microsoft.com/office/drawing/2014/main" id="{CC994A96-87B1-FE4C-AC7E-79256B8AA1F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687276" y="1035715"/>
            <a:ext cx="3504724" cy="4606925"/>
            <a:chOff x="3550" y="652"/>
            <a:chExt cx="2210" cy="2902"/>
          </a:xfrm>
        </p:grpSpPr>
        <p:sp>
          <p:nvSpPr>
            <p:cNvPr id="52" name="Glocken">
              <a:extLst>
                <a:ext uri="{FF2B5EF4-FFF2-40B4-BE49-F238E27FC236}">
                  <a16:creationId xmlns:a16="http://schemas.microsoft.com/office/drawing/2014/main" id="{E325FA85-F261-8844-B4AC-72DA27F184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9ABCD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53" name="Glocken innen">
              <a:extLst>
                <a:ext uri="{FF2B5EF4-FFF2-40B4-BE49-F238E27FC236}">
                  <a16:creationId xmlns:a16="http://schemas.microsoft.com/office/drawing/2014/main" id="{F9788BDF-D72D-4942-828D-954B33880A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679AB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55" name="Türmchen">
              <a:extLst>
                <a:ext uri="{FF2B5EF4-FFF2-40B4-BE49-F238E27FC236}">
                  <a16:creationId xmlns:a16="http://schemas.microsoft.com/office/drawing/2014/main" id="{1663F8F8-D044-1F4B-978F-47C077DB99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56" name="Linien">
              <a:extLst>
                <a:ext uri="{FF2B5EF4-FFF2-40B4-BE49-F238E27FC236}">
                  <a16:creationId xmlns:a16="http://schemas.microsoft.com/office/drawing/2014/main" id="{B0D2A84D-FA8B-8243-AFF2-1AA693CB60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</p:grpSp>
      <p:sp>
        <p:nvSpPr>
          <p:cNvPr id="60" name="Titel 1">
            <a:extLst>
              <a:ext uri="{FF2B5EF4-FFF2-40B4-BE49-F238E27FC236}">
                <a16:creationId xmlns:a16="http://schemas.microsoft.com/office/drawing/2014/main" id="{F6CCE017-8073-FA4E-BA50-DC2F3CC044E3}"/>
              </a:ext>
            </a:extLst>
          </p:cNvPr>
          <p:cNvSpPr txBox="1">
            <a:spLocks/>
          </p:cNvSpPr>
          <p:nvPr/>
        </p:nvSpPr>
        <p:spPr>
          <a:xfrm>
            <a:off x="359625" y="2114550"/>
            <a:ext cx="8544000" cy="127635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 kern="1200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e-DE" sz="3596" dirty="0"/>
              <a:t>Titel der Präsentation auf zwei Zeilen einfügen</a:t>
            </a:r>
          </a:p>
        </p:txBody>
      </p:sp>
      <p:sp>
        <p:nvSpPr>
          <p:cNvPr id="61" name="Untertitel 2">
            <a:extLst>
              <a:ext uri="{FF2B5EF4-FFF2-40B4-BE49-F238E27FC236}">
                <a16:creationId xmlns:a16="http://schemas.microsoft.com/office/drawing/2014/main" id="{5B42F7DF-CD0C-C748-89A7-998A99D3B063}"/>
              </a:ext>
            </a:extLst>
          </p:cNvPr>
          <p:cNvSpPr txBox="1">
            <a:spLocks/>
          </p:cNvSpPr>
          <p:nvPr/>
        </p:nvSpPr>
        <p:spPr>
          <a:xfrm>
            <a:off x="359625" y="3390901"/>
            <a:ext cx="8544000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lang="de-DE" sz="1800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r>
              <a:rPr lang="en-GB" sz="1798"/>
              <a:t>Untertitel bzw. Kurzbeschreibung der Präsentation</a:t>
            </a:r>
            <a:br>
              <a:rPr lang="en-GB" sz="1798"/>
            </a:br>
            <a:r>
              <a:rPr lang="en-GB" sz="1798"/>
              <a:t>Name: der Referentin / des Referenten</a:t>
            </a:r>
            <a:endParaRPr lang="en-GB" sz="1798" dirty="0"/>
          </a:p>
        </p:txBody>
      </p:sp>
      <p:grpSp>
        <p:nvGrpSpPr>
          <p:cNvPr id="62" name="Regieanweisungen">
            <a:extLst>
              <a:ext uri="{FF2B5EF4-FFF2-40B4-BE49-F238E27FC236}">
                <a16:creationId xmlns:a16="http://schemas.microsoft.com/office/drawing/2014/main" id="{C368D8F1-E7A9-554E-9B0E-05F32F9FAD2A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63" name="Linie">
              <a:extLst>
                <a:ext uri="{FF2B5EF4-FFF2-40B4-BE49-F238E27FC236}">
                  <a16:creationId xmlns:a16="http://schemas.microsoft.com/office/drawing/2014/main" id="{CDBB0B1F-B071-A845-B192-682917954BF8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Linie">
              <a:extLst>
                <a:ext uri="{FF2B5EF4-FFF2-40B4-BE49-F238E27FC236}">
                  <a16:creationId xmlns:a16="http://schemas.microsoft.com/office/drawing/2014/main" id="{59954D6D-0B9C-AD44-9DDB-2550636C8703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Linie">
              <a:extLst>
                <a:ext uri="{FF2B5EF4-FFF2-40B4-BE49-F238E27FC236}">
                  <a16:creationId xmlns:a16="http://schemas.microsoft.com/office/drawing/2014/main" id="{914DE49F-EC57-2E43-AB89-FC5181C10FC2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Linie">
              <a:extLst>
                <a:ext uri="{FF2B5EF4-FFF2-40B4-BE49-F238E27FC236}">
                  <a16:creationId xmlns:a16="http://schemas.microsoft.com/office/drawing/2014/main" id="{7623077E-5FB6-4745-AFCB-96D80DF5C511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Linie">
              <a:extLst>
                <a:ext uri="{FF2B5EF4-FFF2-40B4-BE49-F238E27FC236}">
                  <a16:creationId xmlns:a16="http://schemas.microsoft.com/office/drawing/2014/main" id="{1F795CCA-E55C-9145-AF7B-409B01D54D45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Linie">
              <a:extLst>
                <a:ext uri="{FF2B5EF4-FFF2-40B4-BE49-F238E27FC236}">
                  <a16:creationId xmlns:a16="http://schemas.microsoft.com/office/drawing/2014/main" id="{97ACCA39-5369-2345-87C2-8BB0B10BF45A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Linie">
              <a:extLst>
                <a:ext uri="{FF2B5EF4-FFF2-40B4-BE49-F238E27FC236}">
                  <a16:creationId xmlns:a16="http://schemas.microsoft.com/office/drawing/2014/main" id="{81AE122C-4994-C147-AB0C-30343C0CDA31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Linie">
              <a:extLst>
                <a:ext uri="{FF2B5EF4-FFF2-40B4-BE49-F238E27FC236}">
                  <a16:creationId xmlns:a16="http://schemas.microsoft.com/office/drawing/2014/main" id="{927ABC02-A893-CA4C-A49C-DD10F440037F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Linie">
              <a:extLst>
                <a:ext uri="{FF2B5EF4-FFF2-40B4-BE49-F238E27FC236}">
                  <a16:creationId xmlns:a16="http://schemas.microsoft.com/office/drawing/2014/main" id="{510ABDD7-8E89-8F47-80F0-4C3AABCBBE0E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Linie">
              <a:extLst>
                <a:ext uri="{FF2B5EF4-FFF2-40B4-BE49-F238E27FC236}">
                  <a16:creationId xmlns:a16="http://schemas.microsoft.com/office/drawing/2014/main" id="{F789BD69-DEB7-444C-9201-C59C4B90395B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Grafik 21">
            <a:extLst>
              <a:ext uri="{FF2B5EF4-FFF2-40B4-BE49-F238E27FC236}">
                <a16:creationId xmlns:a16="http://schemas.microsoft.com/office/drawing/2014/main" id="{15CA0040-486F-E8A0-0D75-A90FFDC1BF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93247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1236">
          <p15:clr>
            <a:srgbClr val="FBAE40"/>
          </p15:clr>
        </p15:guide>
        <p15:guide id="6" orient="horz" pos="2040">
          <p15:clr>
            <a:srgbClr val="FBAE40"/>
          </p15:clr>
        </p15:guide>
        <p15:guide id="7" pos="227">
          <p15:clr>
            <a:srgbClr val="FBAE40"/>
          </p15:clr>
        </p15:guide>
        <p15:guide id="8" pos="746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hell mit Typoe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8402" y="1962000"/>
            <a:ext cx="85440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8402" y="3240000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5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2831638" y="6069200"/>
            <a:ext cx="456036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4" name="Regieanweisungen">
            <a:extLst>
              <a:ext uri="{FF2B5EF4-FFF2-40B4-BE49-F238E27FC236}">
                <a16:creationId xmlns:a16="http://schemas.microsoft.com/office/drawing/2014/main" id="{00ECBAA0-F64D-E642-91EE-7FD796756364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38" name="Linie">
              <a:extLst>
                <a:ext uri="{FF2B5EF4-FFF2-40B4-BE49-F238E27FC236}">
                  <a16:creationId xmlns:a16="http://schemas.microsoft.com/office/drawing/2014/main" id="{1258B1E1-19E8-F942-B303-89FEFD11BF6A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>
              <a:extLst>
                <a:ext uri="{FF2B5EF4-FFF2-40B4-BE49-F238E27FC236}">
                  <a16:creationId xmlns:a16="http://schemas.microsoft.com/office/drawing/2014/main" id="{6BA3BDCF-D183-B04A-AEA5-AC77C96A4AA2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>
              <a:extLst>
                <a:ext uri="{FF2B5EF4-FFF2-40B4-BE49-F238E27FC236}">
                  <a16:creationId xmlns:a16="http://schemas.microsoft.com/office/drawing/2014/main" id="{DFA2E6C8-7CCA-954B-8D5D-A533B5DBF0A9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>
              <a:extLst>
                <a:ext uri="{FF2B5EF4-FFF2-40B4-BE49-F238E27FC236}">
                  <a16:creationId xmlns:a16="http://schemas.microsoft.com/office/drawing/2014/main" id="{5196E3F3-8648-3B4B-ABB0-4977CF50F9A3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>
              <a:extLst>
                <a:ext uri="{FF2B5EF4-FFF2-40B4-BE49-F238E27FC236}">
                  <a16:creationId xmlns:a16="http://schemas.microsoft.com/office/drawing/2014/main" id="{7DFB6D48-E4D7-4944-97D9-C9E340283921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86FF3820-6F06-974C-B737-51D86061C2DC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nie">
              <a:extLst>
                <a:ext uri="{FF2B5EF4-FFF2-40B4-BE49-F238E27FC236}">
                  <a16:creationId xmlns:a16="http://schemas.microsoft.com/office/drawing/2014/main" id="{9B3CCE05-F829-744F-9BC4-13D443ADB381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Linie">
              <a:extLst>
                <a:ext uri="{FF2B5EF4-FFF2-40B4-BE49-F238E27FC236}">
                  <a16:creationId xmlns:a16="http://schemas.microsoft.com/office/drawing/2014/main" id="{0203EE4C-F6CC-DD45-B690-6E669E248480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>
              <a:extLst>
                <a:ext uri="{FF2B5EF4-FFF2-40B4-BE49-F238E27FC236}">
                  <a16:creationId xmlns:a16="http://schemas.microsoft.com/office/drawing/2014/main" id="{E23B25D5-DDAD-7C4B-9FFD-6A8E19F22CCC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Linie">
              <a:extLst>
                <a:ext uri="{FF2B5EF4-FFF2-40B4-BE49-F238E27FC236}">
                  <a16:creationId xmlns:a16="http://schemas.microsoft.com/office/drawing/2014/main" id="{BE64572D-3AC4-C848-9602-D4066B4889CD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wissen.leben">
            <a:extLst>
              <a:ext uri="{FF2B5EF4-FFF2-40B4-BE49-F238E27FC236}">
                <a16:creationId xmlns:a16="http://schemas.microsoft.com/office/drawing/2014/main" id="{4D57C032-00CB-EC45-A74C-53948B7A1E48}"/>
              </a:ext>
            </a:extLst>
          </p:cNvPr>
          <p:cNvSpPr>
            <a:spLocks noEditPoints="1"/>
          </p:cNvSpPr>
          <p:nvPr/>
        </p:nvSpPr>
        <p:spPr bwMode="auto">
          <a:xfrm>
            <a:off x="358402" y="6323606"/>
            <a:ext cx="1348595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  <p:grpSp>
        <p:nvGrpSpPr>
          <p:cNvPr id="51" name="Ecke">
            <a:extLst>
              <a:ext uri="{FF2B5EF4-FFF2-40B4-BE49-F238E27FC236}">
                <a16:creationId xmlns:a16="http://schemas.microsoft.com/office/drawing/2014/main" id="{2BEE4D5A-671F-3C48-A20E-B0FDA728E14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812558" y="0"/>
            <a:ext cx="3379443" cy="6858000"/>
            <a:chOff x="1316" y="-660"/>
            <a:chExt cx="2131" cy="4320"/>
          </a:xfrm>
        </p:grpSpPr>
        <p:sp>
          <p:nvSpPr>
            <p:cNvPr id="52" name="Fläche">
              <a:extLst>
                <a:ext uri="{FF2B5EF4-FFF2-40B4-BE49-F238E27FC236}">
                  <a16:creationId xmlns:a16="http://schemas.microsoft.com/office/drawing/2014/main" id="{77C02CE2-3D62-F84D-BA03-B0559DE312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6" y="-660"/>
              <a:ext cx="2131" cy="4320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798"/>
            </a:p>
          </p:txBody>
        </p:sp>
        <p:sp>
          <p:nvSpPr>
            <p:cNvPr id="56" name="FONT">
              <a:extLst>
                <a:ext uri="{FF2B5EF4-FFF2-40B4-BE49-F238E27FC236}">
                  <a16:creationId xmlns:a16="http://schemas.microsoft.com/office/drawing/2014/main" id="{A73BFE46-D9BD-9442-A29C-F345929E0A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6" y="-479"/>
              <a:ext cx="2041" cy="4139"/>
            </a:xfrm>
            <a:custGeom>
              <a:avLst/>
              <a:gdLst>
                <a:gd name="T0" fmla="*/ 9002 w 9002"/>
                <a:gd name="T1" fmla="*/ 357 h 18254"/>
                <a:gd name="T2" fmla="*/ 906 w 9002"/>
                <a:gd name="T3" fmla="*/ 16229 h 18254"/>
                <a:gd name="T4" fmla="*/ 2239 w 9002"/>
                <a:gd name="T5" fmla="*/ 14589 h 18254"/>
                <a:gd name="T6" fmla="*/ 3365 w 9002"/>
                <a:gd name="T7" fmla="*/ 12300 h 18254"/>
                <a:gd name="T8" fmla="*/ 4050 w 9002"/>
                <a:gd name="T9" fmla="*/ 10908 h 18254"/>
                <a:gd name="T10" fmla="*/ 4678 w 9002"/>
                <a:gd name="T11" fmla="*/ 9535 h 18254"/>
                <a:gd name="T12" fmla="*/ 5641 w 9002"/>
                <a:gd name="T13" fmla="*/ 7561 h 18254"/>
                <a:gd name="T14" fmla="*/ 6238 w 9002"/>
                <a:gd name="T15" fmla="*/ 6461 h 18254"/>
                <a:gd name="T16" fmla="*/ 7029 w 9002"/>
                <a:gd name="T17" fmla="*/ 4855 h 18254"/>
                <a:gd name="T18" fmla="*/ 7419 w 9002"/>
                <a:gd name="T19" fmla="*/ 3133 h 18254"/>
                <a:gd name="T20" fmla="*/ 8803 w 9002"/>
                <a:gd name="T21" fmla="*/ 1078 h 18254"/>
                <a:gd name="T22" fmla="*/ 8728 w 9002"/>
                <a:gd name="T23" fmla="*/ 2142 h 18254"/>
                <a:gd name="T24" fmla="*/ 2062 w 9002"/>
                <a:gd name="T25" fmla="*/ 16564 h 18254"/>
                <a:gd name="T26" fmla="*/ 2461 w 9002"/>
                <a:gd name="T27" fmla="*/ 14687 h 18254"/>
                <a:gd name="T28" fmla="*/ 3518 w 9002"/>
                <a:gd name="T29" fmla="*/ 13239 h 18254"/>
                <a:gd name="T30" fmla="*/ 4944 w 9002"/>
                <a:gd name="T31" fmla="*/ 10647 h 18254"/>
                <a:gd name="T32" fmla="*/ 5586 w 9002"/>
                <a:gd name="T33" fmla="*/ 9227 h 18254"/>
                <a:gd name="T34" fmla="*/ 6125 w 9002"/>
                <a:gd name="T35" fmla="*/ 7589 h 18254"/>
                <a:gd name="T36" fmla="*/ 6868 w 9002"/>
                <a:gd name="T37" fmla="*/ 6017 h 18254"/>
                <a:gd name="T38" fmla="*/ 7654 w 9002"/>
                <a:gd name="T39" fmla="*/ 5212 h 18254"/>
                <a:gd name="T40" fmla="*/ 8238 w 9002"/>
                <a:gd name="T41" fmla="*/ 3137 h 18254"/>
                <a:gd name="T42" fmla="*/ 2173 w 9002"/>
                <a:gd name="T43" fmla="*/ 17188 h 18254"/>
                <a:gd name="T44" fmla="*/ 3279 w 9002"/>
                <a:gd name="T45" fmla="*/ 15781 h 18254"/>
                <a:gd name="T46" fmla="*/ 3545 w 9002"/>
                <a:gd name="T47" fmla="*/ 14500 h 18254"/>
                <a:gd name="T48" fmla="*/ 4723 w 9002"/>
                <a:gd name="T49" fmla="*/ 12890 h 18254"/>
                <a:gd name="T50" fmla="*/ 5595 w 9002"/>
                <a:gd name="T51" fmla="*/ 11220 h 18254"/>
                <a:gd name="T52" fmla="*/ 6528 w 9002"/>
                <a:gd name="T53" fmla="*/ 9189 h 18254"/>
                <a:gd name="T54" fmla="*/ 7202 w 9002"/>
                <a:gd name="T55" fmla="*/ 7179 h 18254"/>
                <a:gd name="T56" fmla="*/ 8023 w 9002"/>
                <a:gd name="T57" fmla="*/ 5298 h 18254"/>
                <a:gd name="T58" fmla="*/ 8797 w 9002"/>
                <a:gd name="T59" fmla="*/ 4434 h 18254"/>
                <a:gd name="T60" fmla="*/ 8821 w 9002"/>
                <a:gd name="T61" fmla="*/ 5411 h 18254"/>
                <a:gd name="T62" fmla="*/ 3561 w 9002"/>
                <a:gd name="T63" fmla="*/ 17003 h 18254"/>
                <a:gd name="T64" fmla="*/ 4387 w 9002"/>
                <a:gd name="T65" fmla="*/ 15116 h 18254"/>
                <a:gd name="T66" fmla="*/ 5272 w 9002"/>
                <a:gd name="T67" fmla="*/ 13232 h 18254"/>
                <a:gd name="T68" fmla="*/ 5825 w 9002"/>
                <a:gd name="T69" fmla="*/ 11492 h 18254"/>
                <a:gd name="T70" fmla="*/ 6451 w 9002"/>
                <a:gd name="T71" fmla="*/ 10468 h 18254"/>
                <a:gd name="T72" fmla="*/ 7035 w 9002"/>
                <a:gd name="T73" fmla="*/ 9133 h 18254"/>
                <a:gd name="T74" fmla="*/ 8329 w 9002"/>
                <a:gd name="T75" fmla="*/ 7390 h 18254"/>
                <a:gd name="T76" fmla="*/ 3579 w 9002"/>
                <a:gd name="T77" fmla="*/ 17782 h 18254"/>
                <a:gd name="T78" fmla="*/ 4870 w 9002"/>
                <a:gd name="T79" fmla="*/ 15446 h 18254"/>
                <a:gd name="T80" fmla="*/ 5550 w 9002"/>
                <a:gd name="T81" fmla="*/ 14081 h 18254"/>
                <a:gd name="T82" fmla="*/ 6566 w 9002"/>
                <a:gd name="T83" fmla="*/ 12611 h 18254"/>
                <a:gd name="T84" fmla="*/ 7519 w 9002"/>
                <a:gd name="T85" fmla="*/ 10679 h 18254"/>
                <a:gd name="T86" fmla="*/ 7704 w 9002"/>
                <a:gd name="T87" fmla="*/ 9498 h 18254"/>
                <a:gd name="T88" fmla="*/ 8504 w 9002"/>
                <a:gd name="T89" fmla="*/ 7774 h 18254"/>
                <a:gd name="T90" fmla="*/ 4565 w 9002"/>
                <a:gd name="T91" fmla="*/ 17623 h 18254"/>
                <a:gd name="T92" fmla="*/ 6006 w 9002"/>
                <a:gd name="T93" fmla="*/ 15562 h 18254"/>
                <a:gd name="T94" fmla="*/ 6311 w 9002"/>
                <a:gd name="T95" fmla="*/ 14432 h 18254"/>
                <a:gd name="T96" fmla="*/ 7213 w 9002"/>
                <a:gd name="T97" fmla="*/ 13329 h 18254"/>
                <a:gd name="T98" fmla="*/ 7814 w 9002"/>
                <a:gd name="T99" fmla="*/ 11324 h 18254"/>
                <a:gd name="T100" fmla="*/ 8423 w 9002"/>
                <a:gd name="T101" fmla="*/ 10161 h 18254"/>
                <a:gd name="T102" fmla="*/ 6000 w 9002"/>
                <a:gd name="T103" fmla="*/ 16515 h 18254"/>
                <a:gd name="T104" fmla="*/ 7055 w 9002"/>
                <a:gd name="T105" fmla="*/ 15156 h 18254"/>
                <a:gd name="T106" fmla="*/ 7556 w 9002"/>
                <a:gd name="T107" fmla="*/ 14068 h 18254"/>
                <a:gd name="T108" fmla="*/ 8506 w 9002"/>
                <a:gd name="T109" fmla="*/ 12028 h 18254"/>
                <a:gd name="T110" fmla="*/ 6203 w 9002"/>
                <a:gd name="T111" fmla="*/ 18169 h 18254"/>
                <a:gd name="T112" fmla="*/ 6705 w 9002"/>
                <a:gd name="T113" fmla="*/ 17310 h 18254"/>
                <a:gd name="T114" fmla="*/ 7589 w 9002"/>
                <a:gd name="T115" fmla="*/ 15425 h 18254"/>
                <a:gd name="T116" fmla="*/ 8143 w 9002"/>
                <a:gd name="T117" fmla="*/ 13685 h 18254"/>
                <a:gd name="T118" fmla="*/ 8894 w 9002"/>
                <a:gd name="T119" fmla="*/ 14320 h 18254"/>
                <a:gd name="T120" fmla="*/ 7916 w 9002"/>
                <a:gd name="T121" fmla="*/ 16724 h 18254"/>
                <a:gd name="T122" fmla="*/ 8631 w 9002"/>
                <a:gd name="T123" fmla="*/ 15405 h 18254"/>
                <a:gd name="T124" fmla="*/ 8486 w 9002"/>
                <a:gd name="T125" fmla="*/ 17234 h 18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254">
                  <a:moveTo>
                    <a:pt x="9002" y="17952"/>
                  </a:moveTo>
                  <a:lnTo>
                    <a:pt x="8657" y="17818"/>
                  </a:lnTo>
                  <a:lnTo>
                    <a:pt x="8623" y="17886"/>
                  </a:lnTo>
                  <a:lnTo>
                    <a:pt x="8847" y="18088"/>
                  </a:lnTo>
                  <a:cubicBezTo>
                    <a:pt x="8861" y="18100"/>
                    <a:pt x="8873" y="18110"/>
                    <a:pt x="8884" y="18119"/>
                  </a:cubicBezTo>
                  <a:cubicBezTo>
                    <a:pt x="8896" y="18127"/>
                    <a:pt x="8902" y="18132"/>
                    <a:pt x="8903" y="18133"/>
                  </a:cubicBezTo>
                  <a:cubicBezTo>
                    <a:pt x="8901" y="18133"/>
                    <a:pt x="8893" y="18130"/>
                    <a:pt x="8879" y="18127"/>
                  </a:cubicBezTo>
                  <a:cubicBezTo>
                    <a:pt x="8866" y="18123"/>
                    <a:pt x="8848" y="18119"/>
                    <a:pt x="8828" y="18115"/>
                  </a:cubicBezTo>
                  <a:lnTo>
                    <a:pt x="8538" y="18061"/>
                  </a:lnTo>
                  <a:lnTo>
                    <a:pt x="8504" y="18129"/>
                  </a:lnTo>
                  <a:lnTo>
                    <a:pt x="8710" y="18254"/>
                  </a:lnTo>
                  <a:lnTo>
                    <a:pt x="8804" y="18254"/>
                  </a:lnTo>
                  <a:lnTo>
                    <a:pt x="8633" y="18152"/>
                  </a:lnTo>
                  <a:cubicBezTo>
                    <a:pt x="8627" y="18149"/>
                    <a:pt x="8621" y="18145"/>
                    <a:pt x="8613" y="18141"/>
                  </a:cubicBezTo>
                  <a:cubicBezTo>
                    <a:pt x="8606" y="18136"/>
                    <a:pt x="8598" y="18132"/>
                    <a:pt x="8591" y="18128"/>
                  </a:cubicBezTo>
                  <a:cubicBezTo>
                    <a:pt x="8583" y="18124"/>
                    <a:pt x="8577" y="18120"/>
                    <a:pt x="8571" y="18117"/>
                  </a:cubicBezTo>
                  <a:cubicBezTo>
                    <a:pt x="8567" y="18114"/>
                    <a:pt x="8564" y="18113"/>
                    <a:pt x="8562" y="18112"/>
                  </a:cubicBezTo>
                  <a:cubicBezTo>
                    <a:pt x="8567" y="18113"/>
                    <a:pt x="8576" y="18115"/>
                    <a:pt x="8590" y="18118"/>
                  </a:cubicBezTo>
                  <a:cubicBezTo>
                    <a:pt x="8605" y="18121"/>
                    <a:pt x="8623" y="18124"/>
                    <a:pt x="8645" y="18129"/>
                  </a:cubicBezTo>
                  <a:lnTo>
                    <a:pt x="8961" y="18188"/>
                  </a:lnTo>
                  <a:lnTo>
                    <a:pt x="8980" y="18148"/>
                  </a:lnTo>
                  <a:lnTo>
                    <a:pt x="8730" y="17920"/>
                  </a:lnTo>
                  <a:cubicBezTo>
                    <a:pt x="8724" y="17916"/>
                    <a:pt x="8719" y="17911"/>
                    <a:pt x="8713" y="17906"/>
                  </a:cubicBezTo>
                  <a:cubicBezTo>
                    <a:pt x="8707" y="17901"/>
                    <a:pt x="8702" y="17897"/>
                    <a:pt x="8696" y="17892"/>
                  </a:cubicBezTo>
                  <a:cubicBezTo>
                    <a:pt x="8691" y="17887"/>
                    <a:pt x="8687" y="17884"/>
                    <a:pt x="8683" y="17881"/>
                  </a:cubicBezTo>
                  <a:cubicBezTo>
                    <a:pt x="8679" y="17878"/>
                    <a:pt x="8677" y="17876"/>
                    <a:pt x="8676" y="17875"/>
                  </a:cubicBezTo>
                  <a:cubicBezTo>
                    <a:pt x="8677" y="17875"/>
                    <a:pt x="8680" y="17877"/>
                    <a:pt x="8684" y="17879"/>
                  </a:cubicBezTo>
                  <a:cubicBezTo>
                    <a:pt x="8689" y="17881"/>
                    <a:pt x="8695" y="17883"/>
                    <a:pt x="8702" y="17886"/>
                  </a:cubicBezTo>
                  <a:cubicBezTo>
                    <a:pt x="8708" y="17889"/>
                    <a:pt x="8715" y="17893"/>
                    <a:pt x="8723" y="17896"/>
                  </a:cubicBezTo>
                  <a:cubicBezTo>
                    <a:pt x="8731" y="17899"/>
                    <a:pt x="8738" y="17902"/>
                    <a:pt x="8744" y="17905"/>
                  </a:cubicBezTo>
                  <a:lnTo>
                    <a:pt x="9002" y="18007"/>
                  </a:lnTo>
                  <a:lnTo>
                    <a:pt x="9002" y="17952"/>
                  </a:lnTo>
                  <a:close/>
                  <a:moveTo>
                    <a:pt x="217" y="17712"/>
                  </a:moveTo>
                  <a:lnTo>
                    <a:pt x="194" y="17759"/>
                  </a:lnTo>
                  <a:lnTo>
                    <a:pt x="396" y="17919"/>
                  </a:lnTo>
                  <a:cubicBezTo>
                    <a:pt x="409" y="17929"/>
                    <a:pt x="422" y="17939"/>
                    <a:pt x="435" y="17949"/>
                  </a:cubicBezTo>
                  <a:cubicBezTo>
                    <a:pt x="448" y="17959"/>
                    <a:pt x="459" y="17967"/>
                    <a:pt x="469" y="17975"/>
                  </a:cubicBezTo>
                  <a:cubicBezTo>
                    <a:pt x="480" y="17982"/>
                    <a:pt x="488" y="17988"/>
                    <a:pt x="494" y="17993"/>
                  </a:cubicBezTo>
                  <a:cubicBezTo>
                    <a:pt x="500" y="17997"/>
                    <a:pt x="503" y="17999"/>
                    <a:pt x="504" y="18000"/>
                  </a:cubicBezTo>
                  <a:cubicBezTo>
                    <a:pt x="503" y="18000"/>
                    <a:pt x="500" y="17999"/>
                    <a:pt x="495" y="17998"/>
                  </a:cubicBezTo>
                  <a:cubicBezTo>
                    <a:pt x="489" y="17996"/>
                    <a:pt x="481" y="17993"/>
                    <a:pt x="471" y="17990"/>
                  </a:cubicBezTo>
                  <a:cubicBezTo>
                    <a:pt x="460" y="17988"/>
                    <a:pt x="449" y="17984"/>
                    <a:pt x="435" y="17981"/>
                  </a:cubicBezTo>
                  <a:cubicBezTo>
                    <a:pt x="422" y="17977"/>
                    <a:pt x="407" y="17974"/>
                    <a:pt x="391" y="17970"/>
                  </a:cubicBezTo>
                  <a:lnTo>
                    <a:pt x="122" y="17904"/>
                  </a:lnTo>
                  <a:lnTo>
                    <a:pt x="96" y="17957"/>
                  </a:lnTo>
                  <a:lnTo>
                    <a:pt x="305" y="18124"/>
                  </a:lnTo>
                  <a:cubicBezTo>
                    <a:pt x="315" y="18132"/>
                    <a:pt x="325" y="18140"/>
                    <a:pt x="337" y="18149"/>
                  </a:cubicBezTo>
                  <a:cubicBezTo>
                    <a:pt x="349" y="18158"/>
                    <a:pt x="359" y="18167"/>
                    <a:pt x="369" y="18174"/>
                  </a:cubicBezTo>
                  <a:cubicBezTo>
                    <a:pt x="379" y="18182"/>
                    <a:pt x="388" y="18188"/>
                    <a:pt x="395" y="18193"/>
                  </a:cubicBezTo>
                  <a:cubicBezTo>
                    <a:pt x="402" y="18199"/>
                    <a:pt x="406" y="18202"/>
                    <a:pt x="407" y="18202"/>
                  </a:cubicBezTo>
                  <a:cubicBezTo>
                    <a:pt x="405" y="18202"/>
                    <a:pt x="400" y="18200"/>
                    <a:pt x="391" y="18197"/>
                  </a:cubicBezTo>
                  <a:cubicBezTo>
                    <a:pt x="383" y="18195"/>
                    <a:pt x="372" y="18191"/>
                    <a:pt x="360" y="18188"/>
                  </a:cubicBezTo>
                  <a:cubicBezTo>
                    <a:pt x="348" y="18184"/>
                    <a:pt x="334" y="18180"/>
                    <a:pt x="320" y="18176"/>
                  </a:cubicBezTo>
                  <a:cubicBezTo>
                    <a:pt x="305" y="18172"/>
                    <a:pt x="291" y="18168"/>
                    <a:pt x="278" y="18165"/>
                  </a:cubicBezTo>
                  <a:lnTo>
                    <a:pt x="25" y="18102"/>
                  </a:lnTo>
                  <a:lnTo>
                    <a:pt x="0" y="18152"/>
                  </a:lnTo>
                  <a:lnTo>
                    <a:pt x="436" y="18252"/>
                  </a:lnTo>
                  <a:lnTo>
                    <a:pt x="466" y="18192"/>
                  </a:lnTo>
                  <a:lnTo>
                    <a:pt x="269" y="18035"/>
                  </a:lnTo>
                  <a:cubicBezTo>
                    <a:pt x="258" y="18026"/>
                    <a:pt x="246" y="18018"/>
                    <a:pt x="235" y="18009"/>
                  </a:cubicBezTo>
                  <a:cubicBezTo>
                    <a:pt x="224" y="18000"/>
                    <a:pt x="214" y="17993"/>
                    <a:pt x="205" y="17986"/>
                  </a:cubicBezTo>
                  <a:cubicBezTo>
                    <a:pt x="196" y="17980"/>
                    <a:pt x="188" y="17975"/>
                    <a:pt x="183" y="17970"/>
                  </a:cubicBezTo>
                  <a:cubicBezTo>
                    <a:pt x="177" y="17966"/>
                    <a:pt x="173" y="17964"/>
                    <a:pt x="172" y="17963"/>
                  </a:cubicBezTo>
                  <a:cubicBezTo>
                    <a:pt x="174" y="17964"/>
                    <a:pt x="178" y="17965"/>
                    <a:pt x="185" y="17967"/>
                  </a:cubicBezTo>
                  <a:cubicBezTo>
                    <a:pt x="192" y="17969"/>
                    <a:pt x="200" y="17971"/>
                    <a:pt x="211" y="17975"/>
                  </a:cubicBezTo>
                  <a:cubicBezTo>
                    <a:pt x="222" y="17978"/>
                    <a:pt x="234" y="17981"/>
                    <a:pt x="248" y="17985"/>
                  </a:cubicBezTo>
                  <a:cubicBezTo>
                    <a:pt x="262" y="17989"/>
                    <a:pt x="277" y="17993"/>
                    <a:pt x="292" y="17997"/>
                  </a:cubicBezTo>
                  <a:lnTo>
                    <a:pt x="533" y="18055"/>
                  </a:lnTo>
                  <a:lnTo>
                    <a:pt x="563" y="17994"/>
                  </a:lnTo>
                  <a:lnTo>
                    <a:pt x="217" y="17712"/>
                  </a:lnTo>
                  <a:close/>
                  <a:moveTo>
                    <a:pt x="9002" y="782"/>
                  </a:moveTo>
                  <a:lnTo>
                    <a:pt x="9002" y="727"/>
                  </a:lnTo>
                  <a:cubicBezTo>
                    <a:pt x="8996" y="730"/>
                    <a:pt x="8990" y="733"/>
                    <a:pt x="8984" y="734"/>
                  </a:cubicBezTo>
                  <a:cubicBezTo>
                    <a:pt x="8978" y="735"/>
                    <a:pt x="8972" y="736"/>
                    <a:pt x="8967" y="736"/>
                  </a:cubicBezTo>
                  <a:cubicBezTo>
                    <a:pt x="8960" y="736"/>
                    <a:pt x="8950" y="733"/>
                    <a:pt x="8939" y="729"/>
                  </a:cubicBezTo>
                  <a:cubicBezTo>
                    <a:pt x="8928" y="724"/>
                    <a:pt x="8917" y="720"/>
                    <a:pt x="8907" y="715"/>
                  </a:cubicBezTo>
                  <a:lnTo>
                    <a:pt x="8644" y="585"/>
                  </a:lnTo>
                  <a:lnTo>
                    <a:pt x="8621" y="632"/>
                  </a:lnTo>
                  <a:lnTo>
                    <a:pt x="8902" y="769"/>
                  </a:lnTo>
                  <a:cubicBezTo>
                    <a:pt x="8910" y="774"/>
                    <a:pt x="8921" y="778"/>
                    <a:pt x="8932" y="783"/>
                  </a:cubicBezTo>
                  <a:cubicBezTo>
                    <a:pt x="8944" y="787"/>
                    <a:pt x="8956" y="789"/>
                    <a:pt x="8968" y="788"/>
                  </a:cubicBezTo>
                  <a:cubicBezTo>
                    <a:pt x="8980" y="788"/>
                    <a:pt x="8992" y="786"/>
                    <a:pt x="9002" y="782"/>
                  </a:cubicBezTo>
                  <a:close/>
                  <a:moveTo>
                    <a:pt x="9002" y="554"/>
                  </a:moveTo>
                  <a:lnTo>
                    <a:pt x="9002" y="497"/>
                  </a:lnTo>
                  <a:lnTo>
                    <a:pt x="8749" y="372"/>
                  </a:lnTo>
                  <a:lnTo>
                    <a:pt x="8726" y="418"/>
                  </a:lnTo>
                  <a:lnTo>
                    <a:pt x="8998" y="552"/>
                  </a:lnTo>
                  <a:lnTo>
                    <a:pt x="9002" y="554"/>
                  </a:lnTo>
                  <a:close/>
                  <a:moveTo>
                    <a:pt x="9002" y="357"/>
                  </a:moveTo>
                  <a:lnTo>
                    <a:pt x="9002" y="299"/>
                  </a:lnTo>
                  <a:lnTo>
                    <a:pt x="8991" y="294"/>
                  </a:lnTo>
                  <a:cubicBezTo>
                    <a:pt x="8980" y="289"/>
                    <a:pt x="8968" y="283"/>
                    <a:pt x="8957" y="278"/>
                  </a:cubicBezTo>
                  <a:cubicBezTo>
                    <a:pt x="8945" y="273"/>
                    <a:pt x="8934" y="269"/>
                    <a:pt x="8924" y="264"/>
                  </a:cubicBezTo>
                  <a:cubicBezTo>
                    <a:pt x="8914" y="260"/>
                    <a:pt x="8905" y="256"/>
                    <a:pt x="8898" y="253"/>
                  </a:cubicBezTo>
                  <a:cubicBezTo>
                    <a:pt x="8891" y="250"/>
                    <a:pt x="8886" y="248"/>
                    <a:pt x="8883" y="247"/>
                  </a:cubicBezTo>
                  <a:cubicBezTo>
                    <a:pt x="8887" y="248"/>
                    <a:pt x="8892" y="248"/>
                    <a:pt x="8900" y="248"/>
                  </a:cubicBezTo>
                  <a:cubicBezTo>
                    <a:pt x="8907" y="249"/>
                    <a:pt x="8916" y="249"/>
                    <a:pt x="8926" y="249"/>
                  </a:cubicBezTo>
                  <a:cubicBezTo>
                    <a:pt x="8936" y="249"/>
                    <a:pt x="8947" y="249"/>
                    <a:pt x="8959" y="249"/>
                  </a:cubicBezTo>
                  <a:cubicBezTo>
                    <a:pt x="8972" y="249"/>
                    <a:pt x="8984" y="249"/>
                    <a:pt x="8998" y="249"/>
                  </a:cubicBezTo>
                  <a:lnTo>
                    <a:pt x="9002" y="249"/>
                  </a:lnTo>
                  <a:lnTo>
                    <a:pt x="9002" y="202"/>
                  </a:lnTo>
                  <a:lnTo>
                    <a:pt x="8831" y="205"/>
                  </a:lnTo>
                  <a:lnTo>
                    <a:pt x="8804" y="260"/>
                  </a:lnTo>
                  <a:lnTo>
                    <a:pt x="9002" y="357"/>
                  </a:lnTo>
                  <a:close/>
                  <a:moveTo>
                    <a:pt x="9002" y="91"/>
                  </a:moveTo>
                  <a:lnTo>
                    <a:pt x="9002" y="34"/>
                  </a:lnTo>
                  <a:lnTo>
                    <a:pt x="8932" y="0"/>
                  </a:lnTo>
                  <a:lnTo>
                    <a:pt x="8909" y="46"/>
                  </a:lnTo>
                  <a:lnTo>
                    <a:pt x="9002" y="91"/>
                  </a:lnTo>
                  <a:close/>
                  <a:moveTo>
                    <a:pt x="754" y="17607"/>
                  </a:moveTo>
                  <a:lnTo>
                    <a:pt x="714" y="17587"/>
                  </a:lnTo>
                  <a:lnTo>
                    <a:pt x="629" y="17759"/>
                  </a:lnTo>
                  <a:lnTo>
                    <a:pt x="486" y="17689"/>
                  </a:lnTo>
                  <a:lnTo>
                    <a:pt x="552" y="17555"/>
                  </a:lnTo>
                  <a:lnTo>
                    <a:pt x="511" y="17535"/>
                  </a:lnTo>
                  <a:lnTo>
                    <a:pt x="445" y="17669"/>
                  </a:lnTo>
                  <a:lnTo>
                    <a:pt x="317" y="17606"/>
                  </a:lnTo>
                  <a:lnTo>
                    <a:pt x="396" y="17445"/>
                  </a:lnTo>
                  <a:lnTo>
                    <a:pt x="360" y="17420"/>
                  </a:lnTo>
                  <a:lnTo>
                    <a:pt x="255" y="17634"/>
                  </a:lnTo>
                  <a:lnTo>
                    <a:pt x="646" y="17826"/>
                  </a:lnTo>
                  <a:lnTo>
                    <a:pt x="754" y="17607"/>
                  </a:lnTo>
                  <a:close/>
                  <a:moveTo>
                    <a:pt x="770" y="17203"/>
                  </a:moveTo>
                  <a:cubicBezTo>
                    <a:pt x="755" y="17201"/>
                    <a:pt x="742" y="17202"/>
                    <a:pt x="728" y="17205"/>
                  </a:cubicBezTo>
                  <a:cubicBezTo>
                    <a:pt x="715" y="17209"/>
                    <a:pt x="703" y="17214"/>
                    <a:pt x="693" y="17222"/>
                  </a:cubicBezTo>
                  <a:cubicBezTo>
                    <a:pt x="682" y="17229"/>
                    <a:pt x="669" y="17240"/>
                    <a:pt x="655" y="17255"/>
                  </a:cubicBezTo>
                  <a:lnTo>
                    <a:pt x="619" y="17293"/>
                  </a:lnTo>
                  <a:cubicBezTo>
                    <a:pt x="600" y="17313"/>
                    <a:pt x="583" y="17325"/>
                    <a:pt x="569" y="17330"/>
                  </a:cubicBezTo>
                  <a:cubicBezTo>
                    <a:pt x="554" y="17336"/>
                    <a:pt x="539" y="17334"/>
                    <a:pt x="523" y="17327"/>
                  </a:cubicBezTo>
                  <a:cubicBezTo>
                    <a:pt x="503" y="17317"/>
                    <a:pt x="491" y="17302"/>
                    <a:pt x="486" y="17283"/>
                  </a:cubicBezTo>
                  <a:cubicBezTo>
                    <a:pt x="481" y="17264"/>
                    <a:pt x="485" y="17242"/>
                    <a:pt x="497" y="17217"/>
                  </a:cubicBezTo>
                  <a:cubicBezTo>
                    <a:pt x="501" y="17209"/>
                    <a:pt x="506" y="17201"/>
                    <a:pt x="510" y="17194"/>
                  </a:cubicBezTo>
                  <a:cubicBezTo>
                    <a:pt x="515" y="17187"/>
                    <a:pt x="521" y="17181"/>
                    <a:pt x="527" y="17175"/>
                  </a:cubicBezTo>
                  <a:cubicBezTo>
                    <a:pt x="533" y="17169"/>
                    <a:pt x="541" y="17163"/>
                    <a:pt x="549" y="17157"/>
                  </a:cubicBezTo>
                  <a:cubicBezTo>
                    <a:pt x="557" y="17151"/>
                    <a:pt x="566" y="17145"/>
                    <a:pt x="577" y="17138"/>
                  </a:cubicBezTo>
                  <a:lnTo>
                    <a:pt x="553" y="17101"/>
                  </a:lnTo>
                  <a:cubicBezTo>
                    <a:pt x="510" y="17126"/>
                    <a:pt x="478" y="17159"/>
                    <a:pt x="458" y="17200"/>
                  </a:cubicBezTo>
                  <a:cubicBezTo>
                    <a:pt x="448" y="17219"/>
                    <a:pt x="443" y="17238"/>
                    <a:pt x="441" y="17256"/>
                  </a:cubicBezTo>
                  <a:cubicBezTo>
                    <a:pt x="438" y="17275"/>
                    <a:pt x="440" y="17292"/>
                    <a:pt x="444" y="17308"/>
                  </a:cubicBezTo>
                  <a:cubicBezTo>
                    <a:pt x="448" y="17323"/>
                    <a:pt x="456" y="17338"/>
                    <a:pt x="467" y="17351"/>
                  </a:cubicBezTo>
                  <a:cubicBezTo>
                    <a:pt x="477" y="17363"/>
                    <a:pt x="491" y="17374"/>
                    <a:pt x="508" y="17382"/>
                  </a:cubicBezTo>
                  <a:cubicBezTo>
                    <a:pt x="533" y="17394"/>
                    <a:pt x="558" y="17397"/>
                    <a:pt x="584" y="17389"/>
                  </a:cubicBezTo>
                  <a:cubicBezTo>
                    <a:pt x="595" y="17385"/>
                    <a:pt x="606" y="17380"/>
                    <a:pt x="616" y="17371"/>
                  </a:cubicBezTo>
                  <a:cubicBezTo>
                    <a:pt x="626" y="17363"/>
                    <a:pt x="639" y="17352"/>
                    <a:pt x="653" y="17337"/>
                  </a:cubicBezTo>
                  <a:lnTo>
                    <a:pt x="684" y="17303"/>
                  </a:lnTo>
                  <a:cubicBezTo>
                    <a:pt x="721" y="17263"/>
                    <a:pt x="757" y="17252"/>
                    <a:pt x="791" y="17269"/>
                  </a:cubicBezTo>
                  <a:cubicBezTo>
                    <a:pt x="815" y="17280"/>
                    <a:pt x="829" y="17299"/>
                    <a:pt x="833" y="17324"/>
                  </a:cubicBezTo>
                  <a:cubicBezTo>
                    <a:pt x="836" y="17336"/>
                    <a:pt x="836" y="17347"/>
                    <a:pt x="834" y="17357"/>
                  </a:cubicBezTo>
                  <a:cubicBezTo>
                    <a:pt x="832" y="17367"/>
                    <a:pt x="827" y="17380"/>
                    <a:pt x="820" y="17395"/>
                  </a:cubicBezTo>
                  <a:cubicBezTo>
                    <a:pt x="810" y="17415"/>
                    <a:pt x="799" y="17432"/>
                    <a:pt x="785" y="17446"/>
                  </a:cubicBezTo>
                  <a:cubicBezTo>
                    <a:pt x="771" y="17460"/>
                    <a:pt x="755" y="17473"/>
                    <a:pt x="735" y="17483"/>
                  </a:cubicBezTo>
                  <a:lnTo>
                    <a:pt x="761" y="17522"/>
                  </a:lnTo>
                  <a:cubicBezTo>
                    <a:pt x="783" y="17508"/>
                    <a:pt x="802" y="17493"/>
                    <a:pt x="817" y="17475"/>
                  </a:cubicBezTo>
                  <a:cubicBezTo>
                    <a:pt x="833" y="17458"/>
                    <a:pt x="847" y="17437"/>
                    <a:pt x="858" y="17414"/>
                  </a:cubicBezTo>
                  <a:cubicBezTo>
                    <a:pt x="867" y="17395"/>
                    <a:pt x="873" y="17379"/>
                    <a:pt x="876" y="17363"/>
                  </a:cubicBezTo>
                  <a:cubicBezTo>
                    <a:pt x="879" y="17347"/>
                    <a:pt x="879" y="17331"/>
                    <a:pt x="877" y="17314"/>
                  </a:cubicBezTo>
                  <a:cubicBezTo>
                    <a:pt x="875" y="17291"/>
                    <a:pt x="868" y="17271"/>
                    <a:pt x="856" y="17253"/>
                  </a:cubicBezTo>
                  <a:cubicBezTo>
                    <a:pt x="843" y="17236"/>
                    <a:pt x="828" y="17223"/>
                    <a:pt x="810" y="17214"/>
                  </a:cubicBezTo>
                  <a:cubicBezTo>
                    <a:pt x="798" y="17208"/>
                    <a:pt x="784" y="17204"/>
                    <a:pt x="770" y="17203"/>
                  </a:cubicBezTo>
                  <a:close/>
                  <a:moveTo>
                    <a:pt x="687" y="16756"/>
                  </a:moveTo>
                  <a:lnTo>
                    <a:pt x="560" y="17014"/>
                  </a:lnTo>
                  <a:lnTo>
                    <a:pt x="599" y="17034"/>
                  </a:lnTo>
                  <a:lnTo>
                    <a:pt x="651" y="16929"/>
                  </a:lnTo>
                  <a:lnTo>
                    <a:pt x="1002" y="17102"/>
                  </a:lnTo>
                  <a:lnTo>
                    <a:pt x="1025" y="17057"/>
                  </a:lnTo>
                  <a:lnTo>
                    <a:pt x="673" y="16884"/>
                  </a:lnTo>
                  <a:lnTo>
                    <a:pt x="725" y="16778"/>
                  </a:lnTo>
                  <a:lnTo>
                    <a:pt x="687" y="16756"/>
                  </a:lnTo>
                  <a:close/>
                  <a:moveTo>
                    <a:pt x="821" y="16483"/>
                  </a:moveTo>
                  <a:lnTo>
                    <a:pt x="720" y="16689"/>
                  </a:lnTo>
                  <a:lnTo>
                    <a:pt x="1111" y="16881"/>
                  </a:lnTo>
                  <a:lnTo>
                    <a:pt x="1134" y="16834"/>
                  </a:lnTo>
                  <a:lnTo>
                    <a:pt x="949" y="16742"/>
                  </a:lnTo>
                  <a:lnTo>
                    <a:pt x="1010" y="16617"/>
                  </a:lnTo>
                  <a:lnTo>
                    <a:pt x="972" y="16598"/>
                  </a:lnTo>
                  <a:lnTo>
                    <a:pt x="910" y="16723"/>
                  </a:lnTo>
                  <a:lnTo>
                    <a:pt x="782" y="16660"/>
                  </a:lnTo>
                  <a:lnTo>
                    <a:pt x="857" y="16509"/>
                  </a:lnTo>
                  <a:lnTo>
                    <a:pt x="821" y="16483"/>
                  </a:lnTo>
                  <a:close/>
                  <a:moveTo>
                    <a:pt x="1369" y="16358"/>
                  </a:moveTo>
                  <a:lnTo>
                    <a:pt x="914" y="16295"/>
                  </a:lnTo>
                  <a:lnTo>
                    <a:pt x="884" y="16356"/>
                  </a:lnTo>
                  <a:lnTo>
                    <a:pt x="1211" y="16678"/>
                  </a:lnTo>
                  <a:lnTo>
                    <a:pt x="1234" y="16631"/>
                  </a:lnTo>
                  <a:lnTo>
                    <a:pt x="1132" y="16534"/>
                  </a:lnTo>
                  <a:lnTo>
                    <a:pt x="1204" y="16388"/>
                  </a:lnTo>
                  <a:lnTo>
                    <a:pt x="1343" y="16411"/>
                  </a:lnTo>
                  <a:lnTo>
                    <a:pt x="1369" y="16358"/>
                  </a:lnTo>
                  <a:close/>
                  <a:moveTo>
                    <a:pt x="1160" y="16382"/>
                  </a:moveTo>
                  <a:lnTo>
                    <a:pt x="1100" y="16503"/>
                  </a:lnTo>
                  <a:lnTo>
                    <a:pt x="939" y="16347"/>
                  </a:lnTo>
                  <a:lnTo>
                    <a:pt x="1160" y="16382"/>
                  </a:lnTo>
                  <a:close/>
                  <a:moveTo>
                    <a:pt x="806" y="16326"/>
                  </a:moveTo>
                  <a:cubicBezTo>
                    <a:pt x="798" y="16329"/>
                    <a:pt x="791" y="16334"/>
                    <a:pt x="787" y="16343"/>
                  </a:cubicBezTo>
                  <a:cubicBezTo>
                    <a:pt x="783" y="16350"/>
                    <a:pt x="783" y="16359"/>
                    <a:pt x="786" y="16367"/>
                  </a:cubicBezTo>
                  <a:cubicBezTo>
                    <a:pt x="789" y="16376"/>
                    <a:pt x="794" y="16382"/>
                    <a:pt x="802" y="16386"/>
                  </a:cubicBezTo>
                  <a:cubicBezTo>
                    <a:pt x="810" y="16390"/>
                    <a:pt x="819" y="16391"/>
                    <a:pt x="828" y="16388"/>
                  </a:cubicBezTo>
                  <a:cubicBezTo>
                    <a:pt x="836" y="16385"/>
                    <a:pt x="843" y="16379"/>
                    <a:pt x="847" y="16371"/>
                  </a:cubicBezTo>
                  <a:cubicBezTo>
                    <a:pt x="851" y="16363"/>
                    <a:pt x="851" y="16354"/>
                    <a:pt x="848" y="16346"/>
                  </a:cubicBezTo>
                  <a:cubicBezTo>
                    <a:pt x="845" y="16338"/>
                    <a:pt x="839" y="16331"/>
                    <a:pt x="831" y="16327"/>
                  </a:cubicBezTo>
                  <a:cubicBezTo>
                    <a:pt x="823" y="16323"/>
                    <a:pt x="815" y="16323"/>
                    <a:pt x="806" y="16326"/>
                  </a:cubicBezTo>
                  <a:close/>
                  <a:moveTo>
                    <a:pt x="864" y="16208"/>
                  </a:moveTo>
                  <a:cubicBezTo>
                    <a:pt x="855" y="16211"/>
                    <a:pt x="849" y="16217"/>
                    <a:pt x="845" y="16225"/>
                  </a:cubicBezTo>
                  <a:cubicBezTo>
                    <a:pt x="841" y="16233"/>
                    <a:pt x="841" y="16241"/>
                    <a:pt x="843" y="16250"/>
                  </a:cubicBezTo>
                  <a:cubicBezTo>
                    <a:pt x="846" y="16258"/>
                    <a:pt x="852" y="16265"/>
                    <a:pt x="860" y="16269"/>
                  </a:cubicBezTo>
                  <a:cubicBezTo>
                    <a:pt x="868" y="16273"/>
                    <a:pt x="877" y="16273"/>
                    <a:pt x="885" y="16270"/>
                  </a:cubicBezTo>
                  <a:cubicBezTo>
                    <a:pt x="894" y="16268"/>
                    <a:pt x="900" y="16262"/>
                    <a:pt x="904" y="16254"/>
                  </a:cubicBezTo>
                  <a:cubicBezTo>
                    <a:pt x="909" y="16245"/>
                    <a:pt x="909" y="16237"/>
                    <a:pt x="906" y="16229"/>
                  </a:cubicBezTo>
                  <a:cubicBezTo>
                    <a:pt x="903" y="16220"/>
                    <a:pt x="897" y="16214"/>
                    <a:pt x="889" y="16210"/>
                  </a:cubicBezTo>
                  <a:cubicBezTo>
                    <a:pt x="881" y="16206"/>
                    <a:pt x="872" y="16205"/>
                    <a:pt x="864" y="16208"/>
                  </a:cubicBezTo>
                  <a:close/>
                  <a:moveTo>
                    <a:pt x="1465" y="16063"/>
                  </a:moveTo>
                  <a:lnTo>
                    <a:pt x="1389" y="16218"/>
                  </a:lnTo>
                  <a:lnTo>
                    <a:pt x="1037" y="16045"/>
                  </a:lnTo>
                  <a:lnTo>
                    <a:pt x="1014" y="16091"/>
                  </a:lnTo>
                  <a:lnTo>
                    <a:pt x="1405" y="16284"/>
                  </a:lnTo>
                  <a:lnTo>
                    <a:pt x="1501" y="16089"/>
                  </a:lnTo>
                  <a:lnTo>
                    <a:pt x="1465" y="16063"/>
                  </a:lnTo>
                  <a:close/>
                  <a:moveTo>
                    <a:pt x="1563" y="15962"/>
                  </a:moveTo>
                  <a:lnTo>
                    <a:pt x="1173" y="15769"/>
                  </a:lnTo>
                  <a:lnTo>
                    <a:pt x="1150" y="15815"/>
                  </a:lnTo>
                  <a:lnTo>
                    <a:pt x="1541" y="16007"/>
                  </a:lnTo>
                  <a:lnTo>
                    <a:pt x="1563" y="15962"/>
                  </a:lnTo>
                  <a:close/>
                  <a:moveTo>
                    <a:pt x="1588" y="15541"/>
                  </a:moveTo>
                  <a:cubicBezTo>
                    <a:pt x="1573" y="15539"/>
                    <a:pt x="1559" y="15540"/>
                    <a:pt x="1546" y="15544"/>
                  </a:cubicBezTo>
                  <a:cubicBezTo>
                    <a:pt x="1533" y="15547"/>
                    <a:pt x="1521" y="15553"/>
                    <a:pt x="1510" y="15560"/>
                  </a:cubicBezTo>
                  <a:cubicBezTo>
                    <a:pt x="1499" y="15567"/>
                    <a:pt x="1487" y="15579"/>
                    <a:pt x="1473" y="15593"/>
                  </a:cubicBezTo>
                  <a:lnTo>
                    <a:pt x="1436" y="15631"/>
                  </a:lnTo>
                  <a:cubicBezTo>
                    <a:pt x="1417" y="15651"/>
                    <a:pt x="1401" y="15663"/>
                    <a:pt x="1386" y="15669"/>
                  </a:cubicBezTo>
                  <a:cubicBezTo>
                    <a:pt x="1372" y="15674"/>
                    <a:pt x="1357" y="15673"/>
                    <a:pt x="1341" y="15665"/>
                  </a:cubicBezTo>
                  <a:cubicBezTo>
                    <a:pt x="1321" y="15655"/>
                    <a:pt x="1308" y="15640"/>
                    <a:pt x="1304" y="15621"/>
                  </a:cubicBezTo>
                  <a:cubicBezTo>
                    <a:pt x="1299" y="15602"/>
                    <a:pt x="1303" y="15580"/>
                    <a:pt x="1315" y="15555"/>
                  </a:cubicBezTo>
                  <a:cubicBezTo>
                    <a:pt x="1319" y="15547"/>
                    <a:pt x="1323" y="15539"/>
                    <a:pt x="1328" y="15532"/>
                  </a:cubicBezTo>
                  <a:cubicBezTo>
                    <a:pt x="1333" y="15526"/>
                    <a:pt x="1338" y="15519"/>
                    <a:pt x="1345" y="15513"/>
                  </a:cubicBezTo>
                  <a:cubicBezTo>
                    <a:pt x="1351" y="15507"/>
                    <a:pt x="1358" y="15501"/>
                    <a:pt x="1366" y="15495"/>
                  </a:cubicBezTo>
                  <a:cubicBezTo>
                    <a:pt x="1374" y="15489"/>
                    <a:pt x="1384" y="15483"/>
                    <a:pt x="1395" y="15476"/>
                  </a:cubicBezTo>
                  <a:lnTo>
                    <a:pt x="1371" y="15439"/>
                  </a:lnTo>
                  <a:cubicBezTo>
                    <a:pt x="1328" y="15464"/>
                    <a:pt x="1296" y="15497"/>
                    <a:pt x="1275" y="15539"/>
                  </a:cubicBezTo>
                  <a:cubicBezTo>
                    <a:pt x="1266" y="15558"/>
                    <a:pt x="1260" y="15576"/>
                    <a:pt x="1258" y="15595"/>
                  </a:cubicBezTo>
                  <a:cubicBezTo>
                    <a:pt x="1256" y="15613"/>
                    <a:pt x="1257" y="15630"/>
                    <a:pt x="1262" y="15646"/>
                  </a:cubicBezTo>
                  <a:cubicBezTo>
                    <a:pt x="1266" y="15662"/>
                    <a:pt x="1274" y="15676"/>
                    <a:pt x="1284" y="15689"/>
                  </a:cubicBezTo>
                  <a:cubicBezTo>
                    <a:pt x="1295" y="15702"/>
                    <a:pt x="1309" y="15712"/>
                    <a:pt x="1325" y="15720"/>
                  </a:cubicBezTo>
                  <a:cubicBezTo>
                    <a:pt x="1351" y="15733"/>
                    <a:pt x="1376" y="15735"/>
                    <a:pt x="1401" y="15727"/>
                  </a:cubicBezTo>
                  <a:cubicBezTo>
                    <a:pt x="1413" y="15724"/>
                    <a:pt x="1424" y="15718"/>
                    <a:pt x="1434" y="15710"/>
                  </a:cubicBezTo>
                  <a:cubicBezTo>
                    <a:pt x="1444" y="15702"/>
                    <a:pt x="1456" y="15690"/>
                    <a:pt x="1470" y="15675"/>
                  </a:cubicBezTo>
                  <a:lnTo>
                    <a:pt x="1502" y="15641"/>
                  </a:lnTo>
                  <a:cubicBezTo>
                    <a:pt x="1539" y="15602"/>
                    <a:pt x="1574" y="15590"/>
                    <a:pt x="1609" y="15607"/>
                  </a:cubicBezTo>
                  <a:cubicBezTo>
                    <a:pt x="1632" y="15619"/>
                    <a:pt x="1646" y="15637"/>
                    <a:pt x="1651" y="15663"/>
                  </a:cubicBezTo>
                  <a:cubicBezTo>
                    <a:pt x="1653" y="15674"/>
                    <a:pt x="1654" y="15685"/>
                    <a:pt x="1652" y="15695"/>
                  </a:cubicBezTo>
                  <a:cubicBezTo>
                    <a:pt x="1650" y="15706"/>
                    <a:pt x="1645" y="15718"/>
                    <a:pt x="1638" y="15733"/>
                  </a:cubicBezTo>
                  <a:cubicBezTo>
                    <a:pt x="1628" y="15753"/>
                    <a:pt x="1616" y="15770"/>
                    <a:pt x="1603" y="15784"/>
                  </a:cubicBezTo>
                  <a:cubicBezTo>
                    <a:pt x="1589" y="15799"/>
                    <a:pt x="1572" y="15811"/>
                    <a:pt x="1552" y="15821"/>
                  </a:cubicBezTo>
                  <a:lnTo>
                    <a:pt x="1579" y="15860"/>
                  </a:lnTo>
                  <a:cubicBezTo>
                    <a:pt x="1600" y="15847"/>
                    <a:pt x="1619" y="15831"/>
                    <a:pt x="1635" y="15814"/>
                  </a:cubicBezTo>
                  <a:cubicBezTo>
                    <a:pt x="1651" y="15796"/>
                    <a:pt x="1664" y="15776"/>
                    <a:pt x="1676" y="15752"/>
                  </a:cubicBezTo>
                  <a:cubicBezTo>
                    <a:pt x="1685" y="15734"/>
                    <a:pt x="1691" y="15717"/>
                    <a:pt x="1694" y="15701"/>
                  </a:cubicBezTo>
                  <a:cubicBezTo>
                    <a:pt x="1697" y="15686"/>
                    <a:pt x="1697" y="15669"/>
                    <a:pt x="1695" y="15652"/>
                  </a:cubicBezTo>
                  <a:cubicBezTo>
                    <a:pt x="1693" y="15630"/>
                    <a:pt x="1685" y="15609"/>
                    <a:pt x="1673" y="15592"/>
                  </a:cubicBezTo>
                  <a:cubicBezTo>
                    <a:pt x="1661" y="15574"/>
                    <a:pt x="1646" y="15561"/>
                    <a:pt x="1628" y="15552"/>
                  </a:cubicBezTo>
                  <a:cubicBezTo>
                    <a:pt x="1616" y="15546"/>
                    <a:pt x="1602" y="15542"/>
                    <a:pt x="1588" y="15541"/>
                  </a:cubicBezTo>
                  <a:close/>
                  <a:moveTo>
                    <a:pt x="1839" y="15258"/>
                  </a:moveTo>
                  <a:cubicBezTo>
                    <a:pt x="1841" y="15275"/>
                    <a:pt x="1842" y="15291"/>
                    <a:pt x="1840" y="15305"/>
                  </a:cubicBezTo>
                  <a:cubicBezTo>
                    <a:pt x="1838" y="15319"/>
                    <a:pt x="1833" y="15333"/>
                    <a:pt x="1826" y="15347"/>
                  </a:cubicBezTo>
                  <a:cubicBezTo>
                    <a:pt x="1815" y="15370"/>
                    <a:pt x="1799" y="15387"/>
                    <a:pt x="1778" y="15400"/>
                  </a:cubicBezTo>
                  <a:cubicBezTo>
                    <a:pt x="1757" y="15413"/>
                    <a:pt x="1731" y="15418"/>
                    <a:pt x="1702" y="15416"/>
                  </a:cubicBezTo>
                  <a:cubicBezTo>
                    <a:pt x="1688" y="15415"/>
                    <a:pt x="1675" y="15412"/>
                    <a:pt x="1661" y="15408"/>
                  </a:cubicBezTo>
                  <a:cubicBezTo>
                    <a:pt x="1648" y="15404"/>
                    <a:pt x="1632" y="15397"/>
                    <a:pt x="1613" y="15388"/>
                  </a:cubicBezTo>
                  <a:cubicBezTo>
                    <a:pt x="1590" y="15377"/>
                    <a:pt x="1571" y="15366"/>
                    <a:pt x="1556" y="15355"/>
                  </a:cubicBezTo>
                  <a:cubicBezTo>
                    <a:pt x="1541" y="15344"/>
                    <a:pt x="1528" y="15333"/>
                    <a:pt x="1517" y="15320"/>
                  </a:cubicBezTo>
                  <a:cubicBezTo>
                    <a:pt x="1500" y="15300"/>
                    <a:pt x="1490" y="15279"/>
                    <a:pt x="1486" y="15258"/>
                  </a:cubicBezTo>
                  <a:cubicBezTo>
                    <a:pt x="1482" y="15236"/>
                    <a:pt x="1486" y="15214"/>
                    <a:pt x="1497" y="15191"/>
                  </a:cubicBezTo>
                  <a:cubicBezTo>
                    <a:pt x="1505" y="15177"/>
                    <a:pt x="1513" y="15165"/>
                    <a:pt x="1522" y="15155"/>
                  </a:cubicBezTo>
                  <a:cubicBezTo>
                    <a:pt x="1532" y="15145"/>
                    <a:pt x="1544" y="15137"/>
                    <a:pt x="1558" y="15129"/>
                  </a:cubicBezTo>
                  <a:lnTo>
                    <a:pt x="1541" y="15089"/>
                  </a:lnTo>
                  <a:cubicBezTo>
                    <a:pt x="1524" y="15097"/>
                    <a:pt x="1508" y="15108"/>
                    <a:pt x="1495" y="15123"/>
                  </a:cubicBezTo>
                  <a:cubicBezTo>
                    <a:pt x="1481" y="15137"/>
                    <a:pt x="1469" y="15153"/>
                    <a:pt x="1460" y="15172"/>
                  </a:cubicBezTo>
                  <a:cubicBezTo>
                    <a:pt x="1449" y="15196"/>
                    <a:pt x="1443" y="15220"/>
                    <a:pt x="1443" y="15245"/>
                  </a:cubicBezTo>
                  <a:cubicBezTo>
                    <a:pt x="1443" y="15270"/>
                    <a:pt x="1449" y="15294"/>
                    <a:pt x="1459" y="15318"/>
                  </a:cubicBezTo>
                  <a:cubicBezTo>
                    <a:pt x="1470" y="15341"/>
                    <a:pt x="1486" y="15363"/>
                    <a:pt x="1507" y="15384"/>
                  </a:cubicBezTo>
                  <a:cubicBezTo>
                    <a:pt x="1527" y="15404"/>
                    <a:pt x="1552" y="15421"/>
                    <a:pt x="1581" y="15435"/>
                  </a:cubicBezTo>
                  <a:cubicBezTo>
                    <a:pt x="1610" y="15450"/>
                    <a:pt x="1639" y="15460"/>
                    <a:pt x="1668" y="15465"/>
                  </a:cubicBezTo>
                  <a:cubicBezTo>
                    <a:pt x="1697" y="15470"/>
                    <a:pt x="1726" y="15469"/>
                    <a:pt x="1753" y="15462"/>
                  </a:cubicBezTo>
                  <a:cubicBezTo>
                    <a:pt x="1777" y="15455"/>
                    <a:pt x="1799" y="15444"/>
                    <a:pt x="1817" y="15428"/>
                  </a:cubicBezTo>
                  <a:cubicBezTo>
                    <a:pt x="1836" y="15413"/>
                    <a:pt x="1850" y="15395"/>
                    <a:pt x="1861" y="15373"/>
                  </a:cubicBezTo>
                  <a:cubicBezTo>
                    <a:pt x="1870" y="15354"/>
                    <a:pt x="1877" y="15334"/>
                    <a:pt x="1880" y="15312"/>
                  </a:cubicBezTo>
                  <a:cubicBezTo>
                    <a:pt x="1884" y="15291"/>
                    <a:pt x="1885" y="15270"/>
                    <a:pt x="1882" y="15249"/>
                  </a:cubicBezTo>
                  <a:lnTo>
                    <a:pt x="1839" y="15258"/>
                  </a:lnTo>
                  <a:close/>
                  <a:moveTo>
                    <a:pt x="2074" y="14923"/>
                  </a:moveTo>
                  <a:lnTo>
                    <a:pt x="1684" y="14731"/>
                  </a:lnTo>
                  <a:lnTo>
                    <a:pt x="1661" y="14778"/>
                  </a:lnTo>
                  <a:lnTo>
                    <a:pt x="1824" y="14858"/>
                  </a:lnTo>
                  <a:lnTo>
                    <a:pt x="1743" y="15023"/>
                  </a:lnTo>
                  <a:lnTo>
                    <a:pt x="1580" y="14942"/>
                  </a:lnTo>
                  <a:lnTo>
                    <a:pt x="1557" y="14988"/>
                  </a:lnTo>
                  <a:lnTo>
                    <a:pt x="1948" y="15180"/>
                  </a:lnTo>
                  <a:lnTo>
                    <a:pt x="1970" y="15135"/>
                  </a:lnTo>
                  <a:lnTo>
                    <a:pt x="1781" y="15042"/>
                  </a:lnTo>
                  <a:lnTo>
                    <a:pt x="1862" y="14877"/>
                  </a:lnTo>
                  <a:lnTo>
                    <a:pt x="2051" y="14970"/>
                  </a:lnTo>
                  <a:lnTo>
                    <a:pt x="2074" y="14923"/>
                  </a:lnTo>
                  <a:close/>
                  <a:moveTo>
                    <a:pt x="2239" y="14589"/>
                  </a:moveTo>
                  <a:lnTo>
                    <a:pt x="2198" y="14569"/>
                  </a:lnTo>
                  <a:lnTo>
                    <a:pt x="2114" y="14742"/>
                  </a:lnTo>
                  <a:lnTo>
                    <a:pt x="1971" y="14671"/>
                  </a:lnTo>
                  <a:lnTo>
                    <a:pt x="2036" y="14537"/>
                  </a:lnTo>
                  <a:lnTo>
                    <a:pt x="1996" y="14517"/>
                  </a:lnTo>
                  <a:lnTo>
                    <a:pt x="1930" y="14651"/>
                  </a:lnTo>
                  <a:lnTo>
                    <a:pt x="1802" y="14588"/>
                  </a:lnTo>
                  <a:lnTo>
                    <a:pt x="1881" y="14428"/>
                  </a:lnTo>
                  <a:lnTo>
                    <a:pt x="1845" y="14403"/>
                  </a:lnTo>
                  <a:lnTo>
                    <a:pt x="1740" y="14616"/>
                  </a:lnTo>
                  <a:lnTo>
                    <a:pt x="2131" y="14809"/>
                  </a:lnTo>
                  <a:lnTo>
                    <a:pt x="2239" y="14589"/>
                  </a:lnTo>
                  <a:close/>
                  <a:moveTo>
                    <a:pt x="2155" y="13772"/>
                  </a:moveTo>
                  <a:lnTo>
                    <a:pt x="2132" y="13819"/>
                  </a:lnTo>
                  <a:lnTo>
                    <a:pt x="2335" y="13979"/>
                  </a:lnTo>
                  <a:cubicBezTo>
                    <a:pt x="2348" y="13989"/>
                    <a:pt x="2361" y="13999"/>
                    <a:pt x="2374" y="14009"/>
                  </a:cubicBezTo>
                  <a:cubicBezTo>
                    <a:pt x="2386" y="14018"/>
                    <a:pt x="2398" y="14027"/>
                    <a:pt x="2408" y="14034"/>
                  </a:cubicBezTo>
                  <a:cubicBezTo>
                    <a:pt x="2418" y="14042"/>
                    <a:pt x="2427" y="14048"/>
                    <a:pt x="2433" y="14053"/>
                  </a:cubicBezTo>
                  <a:cubicBezTo>
                    <a:pt x="2438" y="14057"/>
                    <a:pt x="2442" y="14059"/>
                    <a:pt x="2443" y="14060"/>
                  </a:cubicBezTo>
                  <a:cubicBezTo>
                    <a:pt x="2441" y="14060"/>
                    <a:pt x="2438" y="14059"/>
                    <a:pt x="2434" y="14058"/>
                  </a:cubicBezTo>
                  <a:cubicBezTo>
                    <a:pt x="2428" y="14056"/>
                    <a:pt x="2420" y="14053"/>
                    <a:pt x="2409" y="14050"/>
                  </a:cubicBezTo>
                  <a:cubicBezTo>
                    <a:pt x="2399" y="14047"/>
                    <a:pt x="2388" y="14044"/>
                    <a:pt x="2374" y="14041"/>
                  </a:cubicBezTo>
                  <a:cubicBezTo>
                    <a:pt x="2361" y="14037"/>
                    <a:pt x="2346" y="14033"/>
                    <a:pt x="2330" y="14029"/>
                  </a:cubicBezTo>
                  <a:lnTo>
                    <a:pt x="2061" y="13964"/>
                  </a:lnTo>
                  <a:lnTo>
                    <a:pt x="2035" y="14017"/>
                  </a:lnTo>
                  <a:lnTo>
                    <a:pt x="2243" y="14184"/>
                  </a:lnTo>
                  <a:cubicBezTo>
                    <a:pt x="2253" y="14192"/>
                    <a:pt x="2264" y="14200"/>
                    <a:pt x="2276" y="14209"/>
                  </a:cubicBezTo>
                  <a:cubicBezTo>
                    <a:pt x="2287" y="14218"/>
                    <a:pt x="2298" y="14226"/>
                    <a:pt x="2308" y="14234"/>
                  </a:cubicBezTo>
                  <a:cubicBezTo>
                    <a:pt x="2318" y="14242"/>
                    <a:pt x="2327" y="14248"/>
                    <a:pt x="2334" y="14253"/>
                  </a:cubicBezTo>
                  <a:cubicBezTo>
                    <a:pt x="2341" y="14259"/>
                    <a:pt x="2345" y="14261"/>
                    <a:pt x="2345" y="14262"/>
                  </a:cubicBezTo>
                  <a:cubicBezTo>
                    <a:pt x="2344" y="14262"/>
                    <a:pt x="2339" y="14260"/>
                    <a:pt x="2330" y="14257"/>
                  </a:cubicBezTo>
                  <a:cubicBezTo>
                    <a:pt x="2321" y="14254"/>
                    <a:pt x="2311" y="14251"/>
                    <a:pt x="2299" y="14247"/>
                  </a:cubicBezTo>
                  <a:cubicBezTo>
                    <a:pt x="2286" y="14244"/>
                    <a:pt x="2273" y="14240"/>
                    <a:pt x="2258" y="14236"/>
                  </a:cubicBezTo>
                  <a:cubicBezTo>
                    <a:pt x="2244" y="14232"/>
                    <a:pt x="2230" y="14228"/>
                    <a:pt x="2216" y="14225"/>
                  </a:cubicBezTo>
                  <a:lnTo>
                    <a:pt x="1964" y="14162"/>
                  </a:lnTo>
                  <a:lnTo>
                    <a:pt x="1939" y="14212"/>
                  </a:lnTo>
                  <a:lnTo>
                    <a:pt x="2375" y="14312"/>
                  </a:lnTo>
                  <a:lnTo>
                    <a:pt x="2405" y="14252"/>
                  </a:lnTo>
                  <a:lnTo>
                    <a:pt x="2208" y="14095"/>
                  </a:lnTo>
                  <a:cubicBezTo>
                    <a:pt x="2196" y="14086"/>
                    <a:pt x="2185" y="14077"/>
                    <a:pt x="2174" y="14069"/>
                  </a:cubicBezTo>
                  <a:cubicBezTo>
                    <a:pt x="2163" y="14060"/>
                    <a:pt x="2153" y="14053"/>
                    <a:pt x="2144" y="14046"/>
                  </a:cubicBezTo>
                  <a:cubicBezTo>
                    <a:pt x="2135" y="14040"/>
                    <a:pt x="2127" y="14034"/>
                    <a:pt x="2121" y="14030"/>
                  </a:cubicBezTo>
                  <a:cubicBezTo>
                    <a:pt x="2116" y="14026"/>
                    <a:pt x="2112" y="14024"/>
                    <a:pt x="2111" y="14023"/>
                  </a:cubicBezTo>
                  <a:cubicBezTo>
                    <a:pt x="2113" y="14024"/>
                    <a:pt x="2117" y="14025"/>
                    <a:pt x="2124" y="14027"/>
                  </a:cubicBezTo>
                  <a:cubicBezTo>
                    <a:pt x="2131" y="14029"/>
                    <a:pt x="2139" y="14031"/>
                    <a:pt x="2150" y="14034"/>
                  </a:cubicBezTo>
                  <a:cubicBezTo>
                    <a:pt x="2160" y="14037"/>
                    <a:pt x="2173" y="14041"/>
                    <a:pt x="2186" y="14045"/>
                  </a:cubicBezTo>
                  <a:cubicBezTo>
                    <a:pt x="2200" y="14048"/>
                    <a:pt x="2215" y="14052"/>
                    <a:pt x="2231" y="14056"/>
                  </a:cubicBezTo>
                  <a:lnTo>
                    <a:pt x="2472" y="14115"/>
                  </a:lnTo>
                  <a:lnTo>
                    <a:pt x="2502" y="14054"/>
                  </a:lnTo>
                  <a:lnTo>
                    <a:pt x="2155" y="13772"/>
                  </a:lnTo>
                  <a:close/>
                  <a:moveTo>
                    <a:pt x="2607" y="13840"/>
                  </a:moveTo>
                  <a:lnTo>
                    <a:pt x="2216" y="13648"/>
                  </a:lnTo>
                  <a:lnTo>
                    <a:pt x="2194" y="13694"/>
                  </a:lnTo>
                  <a:lnTo>
                    <a:pt x="2585" y="13886"/>
                  </a:lnTo>
                  <a:lnTo>
                    <a:pt x="2607" y="13840"/>
                  </a:lnTo>
                  <a:close/>
                  <a:moveTo>
                    <a:pt x="2723" y="13505"/>
                  </a:moveTo>
                  <a:lnTo>
                    <a:pt x="2647" y="13660"/>
                  </a:lnTo>
                  <a:lnTo>
                    <a:pt x="2296" y="13487"/>
                  </a:lnTo>
                  <a:lnTo>
                    <a:pt x="2273" y="13533"/>
                  </a:lnTo>
                  <a:lnTo>
                    <a:pt x="2664" y="13726"/>
                  </a:lnTo>
                  <a:lnTo>
                    <a:pt x="2760" y="13531"/>
                  </a:lnTo>
                  <a:lnTo>
                    <a:pt x="2723" y="13505"/>
                  </a:lnTo>
                  <a:close/>
                  <a:moveTo>
                    <a:pt x="2926" y="13192"/>
                  </a:moveTo>
                  <a:lnTo>
                    <a:pt x="2535" y="13000"/>
                  </a:lnTo>
                  <a:lnTo>
                    <a:pt x="2512" y="13047"/>
                  </a:lnTo>
                  <a:lnTo>
                    <a:pt x="2676" y="13127"/>
                  </a:lnTo>
                  <a:lnTo>
                    <a:pt x="2595" y="13292"/>
                  </a:lnTo>
                  <a:lnTo>
                    <a:pt x="2431" y="13211"/>
                  </a:lnTo>
                  <a:lnTo>
                    <a:pt x="2409" y="13257"/>
                  </a:lnTo>
                  <a:lnTo>
                    <a:pt x="2800" y="13449"/>
                  </a:lnTo>
                  <a:lnTo>
                    <a:pt x="2822" y="13404"/>
                  </a:lnTo>
                  <a:lnTo>
                    <a:pt x="2633" y="13311"/>
                  </a:lnTo>
                  <a:lnTo>
                    <a:pt x="2714" y="13146"/>
                  </a:lnTo>
                  <a:lnTo>
                    <a:pt x="2903" y="13239"/>
                  </a:lnTo>
                  <a:lnTo>
                    <a:pt x="2926" y="13192"/>
                  </a:lnTo>
                  <a:close/>
                  <a:moveTo>
                    <a:pt x="3090" y="12858"/>
                  </a:moveTo>
                  <a:lnTo>
                    <a:pt x="3050" y="12839"/>
                  </a:lnTo>
                  <a:lnTo>
                    <a:pt x="2965" y="13011"/>
                  </a:lnTo>
                  <a:lnTo>
                    <a:pt x="2822" y="12940"/>
                  </a:lnTo>
                  <a:lnTo>
                    <a:pt x="2888" y="12806"/>
                  </a:lnTo>
                  <a:lnTo>
                    <a:pt x="2848" y="12786"/>
                  </a:lnTo>
                  <a:lnTo>
                    <a:pt x="2782" y="12920"/>
                  </a:lnTo>
                  <a:lnTo>
                    <a:pt x="2654" y="12857"/>
                  </a:lnTo>
                  <a:lnTo>
                    <a:pt x="2732" y="12697"/>
                  </a:lnTo>
                  <a:lnTo>
                    <a:pt x="2697" y="12672"/>
                  </a:lnTo>
                  <a:lnTo>
                    <a:pt x="2592" y="12885"/>
                  </a:lnTo>
                  <a:lnTo>
                    <a:pt x="2982" y="13078"/>
                  </a:lnTo>
                  <a:lnTo>
                    <a:pt x="3090" y="12858"/>
                  </a:lnTo>
                  <a:close/>
                  <a:moveTo>
                    <a:pt x="3191" y="12555"/>
                  </a:moveTo>
                  <a:lnTo>
                    <a:pt x="3115" y="12710"/>
                  </a:lnTo>
                  <a:lnTo>
                    <a:pt x="2763" y="12537"/>
                  </a:lnTo>
                  <a:lnTo>
                    <a:pt x="2740" y="12583"/>
                  </a:lnTo>
                  <a:lnTo>
                    <a:pt x="3131" y="12776"/>
                  </a:lnTo>
                  <a:lnTo>
                    <a:pt x="3227" y="12581"/>
                  </a:lnTo>
                  <a:lnTo>
                    <a:pt x="3191" y="12555"/>
                  </a:lnTo>
                  <a:close/>
                  <a:moveTo>
                    <a:pt x="3450" y="12128"/>
                  </a:moveTo>
                  <a:lnTo>
                    <a:pt x="3042" y="11969"/>
                  </a:lnTo>
                  <a:lnTo>
                    <a:pt x="3008" y="12038"/>
                  </a:lnTo>
                  <a:lnTo>
                    <a:pt x="3232" y="12240"/>
                  </a:lnTo>
                  <a:cubicBezTo>
                    <a:pt x="3246" y="12251"/>
                    <a:pt x="3258" y="12262"/>
                    <a:pt x="3269" y="12270"/>
                  </a:cubicBezTo>
                  <a:cubicBezTo>
                    <a:pt x="3281" y="12279"/>
                    <a:pt x="3287" y="12284"/>
                    <a:pt x="3288" y="12285"/>
                  </a:cubicBezTo>
                  <a:cubicBezTo>
                    <a:pt x="3286" y="12284"/>
                    <a:pt x="3278" y="12282"/>
                    <a:pt x="3265" y="12279"/>
                  </a:cubicBezTo>
                  <a:cubicBezTo>
                    <a:pt x="3251" y="12275"/>
                    <a:pt x="3234" y="12271"/>
                    <a:pt x="3213" y="12267"/>
                  </a:cubicBezTo>
                  <a:lnTo>
                    <a:pt x="2923" y="12213"/>
                  </a:lnTo>
                  <a:lnTo>
                    <a:pt x="2889" y="12281"/>
                  </a:lnTo>
                  <a:lnTo>
                    <a:pt x="3263" y="12508"/>
                  </a:lnTo>
                  <a:lnTo>
                    <a:pt x="3285" y="12463"/>
                  </a:lnTo>
                  <a:lnTo>
                    <a:pt x="3018" y="12304"/>
                  </a:lnTo>
                  <a:cubicBezTo>
                    <a:pt x="3012" y="12301"/>
                    <a:pt x="3006" y="12297"/>
                    <a:pt x="2998" y="12293"/>
                  </a:cubicBezTo>
                  <a:cubicBezTo>
                    <a:pt x="2991" y="12288"/>
                    <a:pt x="2983" y="12284"/>
                    <a:pt x="2976" y="12280"/>
                  </a:cubicBezTo>
                  <a:cubicBezTo>
                    <a:pt x="2969" y="12276"/>
                    <a:pt x="2962" y="12272"/>
                    <a:pt x="2957" y="12269"/>
                  </a:cubicBezTo>
                  <a:cubicBezTo>
                    <a:pt x="2952" y="12266"/>
                    <a:pt x="2949" y="12264"/>
                    <a:pt x="2947" y="12264"/>
                  </a:cubicBezTo>
                  <a:cubicBezTo>
                    <a:pt x="2952" y="12265"/>
                    <a:pt x="2961" y="12267"/>
                    <a:pt x="2975" y="12269"/>
                  </a:cubicBezTo>
                  <a:cubicBezTo>
                    <a:pt x="2990" y="12273"/>
                    <a:pt x="3008" y="12276"/>
                    <a:pt x="3030" y="12280"/>
                  </a:cubicBezTo>
                  <a:lnTo>
                    <a:pt x="3346" y="12339"/>
                  </a:lnTo>
                  <a:lnTo>
                    <a:pt x="3365" y="12300"/>
                  </a:lnTo>
                  <a:lnTo>
                    <a:pt x="3115" y="12072"/>
                  </a:lnTo>
                  <a:cubicBezTo>
                    <a:pt x="3110" y="12068"/>
                    <a:pt x="3104" y="12063"/>
                    <a:pt x="3098" y="12058"/>
                  </a:cubicBezTo>
                  <a:cubicBezTo>
                    <a:pt x="3092" y="12053"/>
                    <a:pt x="3087" y="12048"/>
                    <a:pt x="3081" y="12044"/>
                  </a:cubicBezTo>
                  <a:cubicBezTo>
                    <a:pt x="3076" y="12039"/>
                    <a:pt x="3072" y="12036"/>
                    <a:pt x="3068" y="12033"/>
                  </a:cubicBezTo>
                  <a:cubicBezTo>
                    <a:pt x="3064" y="12030"/>
                    <a:pt x="3062" y="12028"/>
                    <a:pt x="3061" y="12027"/>
                  </a:cubicBezTo>
                  <a:cubicBezTo>
                    <a:pt x="3062" y="12027"/>
                    <a:pt x="3065" y="12029"/>
                    <a:pt x="3070" y="12031"/>
                  </a:cubicBezTo>
                  <a:cubicBezTo>
                    <a:pt x="3074" y="12033"/>
                    <a:pt x="3080" y="12035"/>
                    <a:pt x="3087" y="12038"/>
                  </a:cubicBezTo>
                  <a:cubicBezTo>
                    <a:pt x="3093" y="12041"/>
                    <a:pt x="3101" y="12044"/>
                    <a:pt x="3108" y="12048"/>
                  </a:cubicBezTo>
                  <a:cubicBezTo>
                    <a:pt x="3116" y="12051"/>
                    <a:pt x="3123" y="12054"/>
                    <a:pt x="3129" y="12057"/>
                  </a:cubicBezTo>
                  <a:lnTo>
                    <a:pt x="3427" y="12175"/>
                  </a:lnTo>
                  <a:lnTo>
                    <a:pt x="3450" y="12128"/>
                  </a:lnTo>
                  <a:close/>
                  <a:moveTo>
                    <a:pt x="3469" y="11716"/>
                  </a:moveTo>
                  <a:cubicBezTo>
                    <a:pt x="3455" y="11715"/>
                    <a:pt x="3441" y="11716"/>
                    <a:pt x="3428" y="11719"/>
                  </a:cubicBezTo>
                  <a:cubicBezTo>
                    <a:pt x="3415" y="11723"/>
                    <a:pt x="3403" y="11728"/>
                    <a:pt x="3392" y="11735"/>
                  </a:cubicBezTo>
                  <a:cubicBezTo>
                    <a:pt x="3381" y="11743"/>
                    <a:pt x="3369" y="11754"/>
                    <a:pt x="3355" y="11769"/>
                  </a:cubicBezTo>
                  <a:lnTo>
                    <a:pt x="3318" y="11807"/>
                  </a:lnTo>
                  <a:cubicBezTo>
                    <a:pt x="3299" y="11826"/>
                    <a:pt x="3283" y="11839"/>
                    <a:pt x="3268" y="11844"/>
                  </a:cubicBezTo>
                  <a:cubicBezTo>
                    <a:pt x="3254" y="11849"/>
                    <a:pt x="3239" y="11848"/>
                    <a:pt x="3223" y="11840"/>
                  </a:cubicBezTo>
                  <a:cubicBezTo>
                    <a:pt x="3202" y="11830"/>
                    <a:pt x="3190" y="11816"/>
                    <a:pt x="3185" y="11797"/>
                  </a:cubicBezTo>
                  <a:cubicBezTo>
                    <a:pt x="3181" y="11777"/>
                    <a:pt x="3184" y="11755"/>
                    <a:pt x="3197" y="11731"/>
                  </a:cubicBezTo>
                  <a:cubicBezTo>
                    <a:pt x="3201" y="11722"/>
                    <a:pt x="3205" y="11715"/>
                    <a:pt x="3210" y="11708"/>
                  </a:cubicBezTo>
                  <a:cubicBezTo>
                    <a:pt x="3215" y="11701"/>
                    <a:pt x="3220" y="11695"/>
                    <a:pt x="3227" y="11688"/>
                  </a:cubicBezTo>
                  <a:cubicBezTo>
                    <a:pt x="3233" y="11682"/>
                    <a:pt x="3240" y="11676"/>
                    <a:pt x="3248" y="11670"/>
                  </a:cubicBezTo>
                  <a:cubicBezTo>
                    <a:pt x="3256" y="11664"/>
                    <a:pt x="3266" y="11658"/>
                    <a:pt x="3277" y="11652"/>
                  </a:cubicBezTo>
                  <a:lnTo>
                    <a:pt x="3253" y="11615"/>
                  </a:lnTo>
                  <a:cubicBezTo>
                    <a:pt x="3210" y="11640"/>
                    <a:pt x="3178" y="11673"/>
                    <a:pt x="3157" y="11714"/>
                  </a:cubicBezTo>
                  <a:cubicBezTo>
                    <a:pt x="3148" y="11733"/>
                    <a:pt x="3142" y="11752"/>
                    <a:pt x="3140" y="11770"/>
                  </a:cubicBezTo>
                  <a:cubicBezTo>
                    <a:pt x="3138" y="11788"/>
                    <a:pt x="3139" y="11805"/>
                    <a:pt x="3144" y="11821"/>
                  </a:cubicBezTo>
                  <a:cubicBezTo>
                    <a:pt x="3148" y="11837"/>
                    <a:pt x="3156" y="11852"/>
                    <a:pt x="3166" y="11864"/>
                  </a:cubicBezTo>
                  <a:cubicBezTo>
                    <a:pt x="3177" y="11877"/>
                    <a:pt x="3191" y="11888"/>
                    <a:pt x="3207" y="11896"/>
                  </a:cubicBezTo>
                  <a:cubicBezTo>
                    <a:pt x="3232" y="11908"/>
                    <a:pt x="3258" y="11910"/>
                    <a:pt x="3283" y="11903"/>
                  </a:cubicBezTo>
                  <a:cubicBezTo>
                    <a:pt x="3295" y="11899"/>
                    <a:pt x="3306" y="11893"/>
                    <a:pt x="3316" y="11885"/>
                  </a:cubicBezTo>
                  <a:cubicBezTo>
                    <a:pt x="3326" y="11877"/>
                    <a:pt x="3338" y="11866"/>
                    <a:pt x="3352" y="11850"/>
                  </a:cubicBezTo>
                  <a:lnTo>
                    <a:pt x="3384" y="11817"/>
                  </a:lnTo>
                  <a:cubicBezTo>
                    <a:pt x="3421" y="11777"/>
                    <a:pt x="3456" y="11766"/>
                    <a:pt x="3491" y="11783"/>
                  </a:cubicBezTo>
                  <a:cubicBezTo>
                    <a:pt x="3514" y="11794"/>
                    <a:pt x="3528" y="11813"/>
                    <a:pt x="3533" y="11838"/>
                  </a:cubicBezTo>
                  <a:cubicBezTo>
                    <a:pt x="3535" y="11850"/>
                    <a:pt x="3536" y="11861"/>
                    <a:pt x="3534" y="11871"/>
                  </a:cubicBezTo>
                  <a:cubicBezTo>
                    <a:pt x="3531" y="11881"/>
                    <a:pt x="3527" y="11894"/>
                    <a:pt x="3520" y="11909"/>
                  </a:cubicBezTo>
                  <a:cubicBezTo>
                    <a:pt x="3510" y="11928"/>
                    <a:pt x="3498" y="11945"/>
                    <a:pt x="3485" y="11960"/>
                  </a:cubicBezTo>
                  <a:cubicBezTo>
                    <a:pt x="3471" y="11974"/>
                    <a:pt x="3454" y="11986"/>
                    <a:pt x="3434" y="11997"/>
                  </a:cubicBezTo>
                  <a:lnTo>
                    <a:pt x="3461" y="12035"/>
                  </a:lnTo>
                  <a:cubicBezTo>
                    <a:pt x="3482" y="12022"/>
                    <a:pt x="3501" y="12007"/>
                    <a:pt x="3517" y="11989"/>
                  </a:cubicBezTo>
                  <a:cubicBezTo>
                    <a:pt x="3532" y="11971"/>
                    <a:pt x="3546" y="11951"/>
                    <a:pt x="3558" y="11927"/>
                  </a:cubicBezTo>
                  <a:cubicBezTo>
                    <a:pt x="3567" y="11909"/>
                    <a:pt x="3573" y="11892"/>
                    <a:pt x="3576" y="11877"/>
                  </a:cubicBezTo>
                  <a:cubicBezTo>
                    <a:pt x="3579" y="11861"/>
                    <a:pt x="3579" y="11845"/>
                    <a:pt x="3577" y="11828"/>
                  </a:cubicBezTo>
                  <a:cubicBezTo>
                    <a:pt x="3575" y="11805"/>
                    <a:pt x="3567" y="11785"/>
                    <a:pt x="3555" y="11767"/>
                  </a:cubicBezTo>
                  <a:cubicBezTo>
                    <a:pt x="3543" y="11750"/>
                    <a:pt x="3528" y="11736"/>
                    <a:pt x="3510" y="11728"/>
                  </a:cubicBezTo>
                  <a:cubicBezTo>
                    <a:pt x="3497" y="11722"/>
                    <a:pt x="3484" y="11718"/>
                    <a:pt x="3469" y="11716"/>
                  </a:cubicBezTo>
                  <a:close/>
                  <a:moveTo>
                    <a:pt x="3584" y="11526"/>
                  </a:moveTo>
                  <a:lnTo>
                    <a:pt x="3541" y="11505"/>
                  </a:lnTo>
                  <a:lnTo>
                    <a:pt x="3487" y="11614"/>
                  </a:lnTo>
                  <a:lnTo>
                    <a:pt x="3530" y="11635"/>
                  </a:lnTo>
                  <a:lnTo>
                    <a:pt x="3584" y="11526"/>
                  </a:lnTo>
                  <a:close/>
                  <a:moveTo>
                    <a:pt x="3500" y="11039"/>
                  </a:moveTo>
                  <a:lnTo>
                    <a:pt x="3478" y="11085"/>
                  </a:lnTo>
                  <a:lnTo>
                    <a:pt x="3750" y="11219"/>
                  </a:lnTo>
                  <a:cubicBezTo>
                    <a:pt x="3763" y="11226"/>
                    <a:pt x="3774" y="11232"/>
                    <a:pt x="3782" y="11238"/>
                  </a:cubicBezTo>
                  <a:cubicBezTo>
                    <a:pt x="3791" y="11245"/>
                    <a:pt x="3798" y="11253"/>
                    <a:pt x="3804" y="11264"/>
                  </a:cubicBezTo>
                  <a:cubicBezTo>
                    <a:pt x="3809" y="11274"/>
                    <a:pt x="3810" y="11286"/>
                    <a:pt x="3809" y="11300"/>
                  </a:cubicBezTo>
                  <a:cubicBezTo>
                    <a:pt x="3807" y="11313"/>
                    <a:pt x="3802" y="11329"/>
                    <a:pt x="3794" y="11345"/>
                  </a:cubicBezTo>
                  <a:cubicBezTo>
                    <a:pt x="3788" y="11357"/>
                    <a:pt x="3782" y="11367"/>
                    <a:pt x="3775" y="11375"/>
                  </a:cubicBezTo>
                  <a:cubicBezTo>
                    <a:pt x="3769" y="11382"/>
                    <a:pt x="3762" y="11388"/>
                    <a:pt x="3755" y="11392"/>
                  </a:cubicBezTo>
                  <a:cubicBezTo>
                    <a:pt x="3748" y="11396"/>
                    <a:pt x="3742" y="11399"/>
                    <a:pt x="3736" y="11401"/>
                  </a:cubicBezTo>
                  <a:cubicBezTo>
                    <a:pt x="3729" y="11402"/>
                    <a:pt x="3724" y="11403"/>
                    <a:pt x="3718" y="11402"/>
                  </a:cubicBezTo>
                  <a:cubicBezTo>
                    <a:pt x="3711" y="11402"/>
                    <a:pt x="3702" y="11400"/>
                    <a:pt x="3690" y="11395"/>
                  </a:cubicBezTo>
                  <a:cubicBezTo>
                    <a:pt x="3679" y="11391"/>
                    <a:pt x="3668" y="11386"/>
                    <a:pt x="3659" y="11382"/>
                  </a:cubicBezTo>
                  <a:lnTo>
                    <a:pt x="3395" y="11252"/>
                  </a:lnTo>
                  <a:lnTo>
                    <a:pt x="3373" y="11298"/>
                  </a:lnTo>
                  <a:lnTo>
                    <a:pt x="3653" y="11436"/>
                  </a:lnTo>
                  <a:cubicBezTo>
                    <a:pt x="3662" y="11440"/>
                    <a:pt x="3672" y="11445"/>
                    <a:pt x="3684" y="11449"/>
                  </a:cubicBezTo>
                  <a:cubicBezTo>
                    <a:pt x="3695" y="11453"/>
                    <a:pt x="3707" y="11455"/>
                    <a:pt x="3720" y="11455"/>
                  </a:cubicBezTo>
                  <a:cubicBezTo>
                    <a:pt x="3744" y="11454"/>
                    <a:pt x="3765" y="11446"/>
                    <a:pt x="3783" y="11433"/>
                  </a:cubicBezTo>
                  <a:cubicBezTo>
                    <a:pt x="3801" y="11419"/>
                    <a:pt x="3818" y="11397"/>
                    <a:pt x="3833" y="11367"/>
                  </a:cubicBezTo>
                  <a:cubicBezTo>
                    <a:pt x="3845" y="11343"/>
                    <a:pt x="3852" y="11322"/>
                    <a:pt x="3855" y="11303"/>
                  </a:cubicBezTo>
                  <a:cubicBezTo>
                    <a:pt x="3858" y="11284"/>
                    <a:pt x="3857" y="11267"/>
                    <a:pt x="3853" y="11249"/>
                  </a:cubicBezTo>
                  <a:cubicBezTo>
                    <a:pt x="3849" y="11233"/>
                    <a:pt x="3841" y="11219"/>
                    <a:pt x="3830" y="11209"/>
                  </a:cubicBezTo>
                  <a:cubicBezTo>
                    <a:pt x="3819" y="11198"/>
                    <a:pt x="3802" y="11187"/>
                    <a:pt x="3778" y="11176"/>
                  </a:cubicBezTo>
                  <a:lnTo>
                    <a:pt x="3500" y="11039"/>
                  </a:lnTo>
                  <a:close/>
                  <a:moveTo>
                    <a:pt x="4074" y="10859"/>
                  </a:moveTo>
                  <a:lnTo>
                    <a:pt x="3684" y="10666"/>
                  </a:lnTo>
                  <a:lnTo>
                    <a:pt x="3661" y="10712"/>
                  </a:lnTo>
                  <a:lnTo>
                    <a:pt x="3874" y="10815"/>
                  </a:lnTo>
                  <a:cubicBezTo>
                    <a:pt x="3888" y="10822"/>
                    <a:pt x="3902" y="10829"/>
                    <a:pt x="3917" y="10835"/>
                  </a:cubicBezTo>
                  <a:cubicBezTo>
                    <a:pt x="3931" y="10842"/>
                    <a:pt x="3944" y="10847"/>
                    <a:pt x="3956" y="10852"/>
                  </a:cubicBezTo>
                  <a:cubicBezTo>
                    <a:pt x="3967" y="10857"/>
                    <a:pt x="3976" y="10861"/>
                    <a:pt x="3984" y="10864"/>
                  </a:cubicBezTo>
                  <a:cubicBezTo>
                    <a:pt x="3991" y="10867"/>
                    <a:pt x="3995" y="10869"/>
                    <a:pt x="3996" y="10869"/>
                  </a:cubicBezTo>
                  <a:cubicBezTo>
                    <a:pt x="3994" y="10869"/>
                    <a:pt x="3991" y="10868"/>
                    <a:pt x="3985" y="10868"/>
                  </a:cubicBezTo>
                  <a:cubicBezTo>
                    <a:pt x="3978" y="10867"/>
                    <a:pt x="3971" y="10867"/>
                    <a:pt x="3962" y="10866"/>
                  </a:cubicBezTo>
                  <a:cubicBezTo>
                    <a:pt x="3952" y="10866"/>
                    <a:pt x="3942" y="10865"/>
                    <a:pt x="3930" y="10865"/>
                  </a:cubicBezTo>
                  <a:cubicBezTo>
                    <a:pt x="3919" y="10864"/>
                    <a:pt x="3907" y="10864"/>
                    <a:pt x="3896" y="10865"/>
                  </a:cubicBezTo>
                  <a:lnTo>
                    <a:pt x="3582" y="10872"/>
                  </a:lnTo>
                  <a:lnTo>
                    <a:pt x="3556" y="10926"/>
                  </a:lnTo>
                  <a:lnTo>
                    <a:pt x="3947" y="11118"/>
                  </a:lnTo>
                  <a:lnTo>
                    <a:pt x="3970" y="11070"/>
                  </a:lnTo>
                  <a:lnTo>
                    <a:pt x="3743" y="10961"/>
                  </a:lnTo>
                  <a:cubicBezTo>
                    <a:pt x="3731" y="10955"/>
                    <a:pt x="3720" y="10950"/>
                    <a:pt x="3708" y="10945"/>
                  </a:cubicBezTo>
                  <a:cubicBezTo>
                    <a:pt x="3696" y="10940"/>
                    <a:pt x="3685" y="10935"/>
                    <a:pt x="3675" y="10931"/>
                  </a:cubicBezTo>
                  <a:cubicBezTo>
                    <a:pt x="3665" y="10927"/>
                    <a:pt x="3657" y="10923"/>
                    <a:pt x="3649" y="10920"/>
                  </a:cubicBezTo>
                  <a:cubicBezTo>
                    <a:pt x="3642" y="10917"/>
                    <a:pt x="3637" y="10915"/>
                    <a:pt x="3634" y="10914"/>
                  </a:cubicBezTo>
                  <a:cubicBezTo>
                    <a:pt x="3638" y="10914"/>
                    <a:pt x="3644" y="10915"/>
                    <a:pt x="3651" y="10915"/>
                  </a:cubicBezTo>
                  <a:cubicBezTo>
                    <a:pt x="3658" y="10915"/>
                    <a:pt x="3667" y="10916"/>
                    <a:pt x="3677" y="10916"/>
                  </a:cubicBezTo>
                  <a:cubicBezTo>
                    <a:pt x="3687" y="10916"/>
                    <a:pt x="3699" y="10916"/>
                    <a:pt x="3711" y="10916"/>
                  </a:cubicBezTo>
                  <a:cubicBezTo>
                    <a:pt x="3723" y="10916"/>
                    <a:pt x="3736" y="10916"/>
                    <a:pt x="3749" y="10915"/>
                  </a:cubicBezTo>
                  <a:lnTo>
                    <a:pt x="4050" y="10908"/>
                  </a:lnTo>
                  <a:lnTo>
                    <a:pt x="4074" y="10859"/>
                  </a:lnTo>
                  <a:close/>
                  <a:moveTo>
                    <a:pt x="4153" y="10699"/>
                  </a:moveTo>
                  <a:lnTo>
                    <a:pt x="3762" y="10506"/>
                  </a:lnTo>
                  <a:lnTo>
                    <a:pt x="3740" y="10552"/>
                  </a:lnTo>
                  <a:lnTo>
                    <a:pt x="4131" y="10744"/>
                  </a:lnTo>
                  <a:lnTo>
                    <a:pt x="4153" y="10699"/>
                  </a:lnTo>
                  <a:close/>
                  <a:moveTo>
                    <a:pt x="3953" y="10119"/>
                  </a:moveTo>
                  <a:lnTo>
                    <a:pt x="3929" y="10167"/>
                  </a:lnTo>
                  <a:lnTo>
                    <a:pt x="4146" y="10377"/>
                  </a:lnTo>
                  <a:cubicBezTo>
                    <a:pt x="4164" y="10395"/>
                    <a:pt x="4179" y="10409"/>
                    <a:pt x="4191" y="10420"/>
                  </a:cubicBezTo>
                  <a:cubicBezTo>
                    <a:pt x="4203" y="10431"/>
                    <a:pt x="4211" y="10438"/>
                    <a:pt x="4215" y="10441"/>
                  </a:cubicBezTo>
                  <a:cubicBezTo>
                    <a:pt x="4212" y="10441"/>
                    <a:pt x="4208" y="10439"/>
                    <a:pt x="4201" y="10437"/>
                  </a:cubicBezTo>
                  <a:cubicBezTo>
                    <a:pt x="4194" y="10436"/>
                    <a:pt x="4186" y="10434"/>
                    <a:pt x="4176" y="10432"/>
                  </a:cubicBezTo>
                  <a:cubicBezTo>
                    <a:pt x="4167" y="10430"/>
                    <a:pt x="4158" y="10428"/>
                    <a:pt x="4147" y="10426"/>
                  </a:cubicBezTo>
                  <a:cubicBezTo>
                    <a:pt x="4137" y="10425"/>
                    <a:pt x="4127" y="10423"/>
                    <a:pt x="4117" y="10421"/>
                  </a:cubicBezTo>
                  <a:lnTo>
                    <a:pt x="3824" y="10380"/>
                  </a:lnTo>
                  <a:lnTo>
                    <a:pt x="3799" y="10431"/>
                  </a:lnTo>
                  <a:lnTo>
                    <a:pt x="4255" y="10491"/>
                  </a:lnTo>
                  <a:lnTo>
                    <a:pt x="4278" y="10445"/>
                  </a:lnTo>
                  <a:lnTo>
                    <a:pt x="3953" y="10119"/>
                  </a:lnTo>
                  <a:close/>
                  <a:moveTo>
                    <a:pt x="4489" y="10016"/>
                  </a:moveTo>
                  <a:lnTo>
                    <a:pt x="4448" y="9997"/>
                  </a:lnTo>
                  <a:lnTo>
                    <a:pt x="4364" y="10169"/>
                  </a:lnTo>
                  <a:lnTo>
                    <a:pt x="4221" y="10098"/>
                  </a:lnTo>
                  <a:lnTo>
                    <a:pt x="4287" y="9964"/>
                  </a:lnTo>
                  <a:lnTo>
                    <a:pt x="4246" y="9944"/>
                  </a:lnTo>
                  <a:lnTo>
                    <a:pt x="4180" y="10078"/>
                  </a:lnTo>
                  <a:lnTo>
                    <a:pt x="4052" y="10015"/>
                  </a:lnTo>
                  <a:lnTo>
                    <a:pt x="4131" y="9855"/>
                  </a:lnTo>
                  <a:lnTo>
                    <a:pt x="4095" y="9830"/>
                  </a:lnTo>
                  <a:lnTo>
                    <a:pt x="3990" y="10043"/>
                  </a:lnTo>
                  <a:lnTo>
                    <a:pt x="4381" y="10236"/>
                  </a:lnTo>
                  <a:lnTo>
                    <a:pt x="4489" y="10016"/>
                  </a:lnTo>
                  <a:close/>
                  <a:moveTo>
                    <a:pt x="4652" y="9685"/>
                  </a:moveTo>
                  <a:lnTo>
                    <a:pt x="4615" y="9690"/>
                  </a:lnTo>
                  <a:cubicBezTo>
                    <a:pt x="4599" y="9692"/>
                    <a:pt x="4581" y="9695"/>
                    <a:pt x="4562" y="9697"/>
                  </a:cubicBezTo>
                  <a:cubicBezTo>
                    <a:pt x="4544" y="9700"/>
                    <a:pt x="4526" y="9702"/>
                    <a:pt x="4510" y="9705"/>
                  </a:cubicBezTo>
                  <a:cubicBezTo>
                    <a:pt x="4493" y="9707"/>
                    <a:pt x="4481" y="9709"/>
                    <a:pt x="4475" y="9710"/>
                  </a:cubicBezTo>
                  <a:cubicBezTo>
                    <a:pt x="4465" y="9712"/>
                    <a:pt x="4454" y="9714"/>
                    <a:pt x="4442" y="9717"/>
                  </a:cubicBezTo>
                  <a:cubicBezTo>
                    <a:pt x="4430" y="9720"/>
                    <a:pt x="4420" y="9724"/>
                    <a:pt x="4411" y="9728"/>
                  </a:cubicBezTo>
                  <a:lnTo>
                    <a:pt x="4414" y="9722"/>
                  </a:lnTo>
                  <a:cubicBezTo>
                    <a:pt x="4422" y="9707"/>
                    <a:pt x="4426" y="9691"/>
                    <a:pt x="4427" y="9676"/>
                  </a:cubicBezTo>
                  <a:cubicBezTo>
                    <a:pt x="4429" y="9661"/>
                    <a:pt x="4427" y="9646"/>
                    <a:pt x="4422" y="9632"/>
                  </a:cubicBezTo>
                  <a:cubicBezTo>
                    <a:pt x="4417" y="9619"/>
                    <a:pt x="4409" y="9606"/>
                    <a:pt x="4398" y="9595"/>
                  </a:cubicBezTo>
                  <a:cubicBezTo>
                    <a:pt x="4388" y="9583"/>
                    <a:pt x="4374" y="9574"/>
                    <a:pt x="4358" y="9566"/>
                  </a:cubicBezTo>
                  <a:cubicBezTo>
                    <a:pt x="4348" y="9561"/>
                    <a:pt x="4338" y="9557"/>
                    <a:pt x="4328" y="9556"/>
                  </a:cubicBezTo>
                  <a:cubicBezTo>
                    <a:pt x="4318" y="9554"/>
                    <a:pt x="4309" y="9553"/>
                    <a:pt x="4301" y="9553"/>
                  </a:cubicBezTo>
                  <a:cubicBezTo>
                    <a:pt x="4292" y="9554"/>
                    <a:pt x="4284" y="9555"/>
                    <a:pt x="4277" y="9557"/>
                  </a:cubicBezTo>
                  <a:cubicBezTo>
                    <a:pt x="4269" y="9559"/>
                    <a:pt x="4263" y="9561"/>
                    <a:pt x="4257" y="9564"/>
                  </a:cubicBezTo>
                  <a:cubicBezTo>
                    <a:pt x="4251" y="9567"/>
                    <a:pt x="4245" y="9570"/>
                    <a:pt x="4239" y="9575"/>
                  </a:cubicBezTo>
                  <a:cubicBezTo>
                    <a:pt x="4233" y="9579"/>
                    <a:pt x="4227" y="9585"/>
                    <a:pt x="4221" y="9591"/>
                  </a:cubicBezTo>
                  <a:cubicBezTo>
                    <a:pt x="4215" y="9598"/>
                    <a:pt x="4209" y="9606"/>
                    <a:pt x="4203" y="9616"/>
                  </a:cubicBezTo>
                  <a:cubicBezTo>
                    <a:pt x="4196" y="9626"/>
                    <a:pt x="4190" y="9637"/>
                    <a:pt x="4183" y="9650"/>
                  </a:cubicBezTo>
                  <a:lnTo>
                    <a:pt x="4139" y="9741"/>
                  </a:lnTo>
                  <a:lnTo>
                    <a:pt x="4529" y="9934"/>
                  </a:lnTo>
                  <a:lnTo>
                    <a:pt x="4552" y="9888"/>
                  </a:lnTo>
                  <a:lnTo>
                    <a:pt x="4375" y="9801"/>
                  </a:lnTo>
                  <a:cubicBezTo>
                    <a:pt x="4381" y="9792"/>
                    <a:pt x="4386" y="9785"/>
                    <a:pt x="4392" y="9780"/>
                  </a:cubicBezTo>
                  <a:cubicBezTo>
                    <a:pt x="4399" y="9776"/>
                    <a:pt x="4409" y="9772"/>
                    <a:pt x="4422" y="9769"/>
                  </a:cubicBezTo>
                  <a:cubicBezTo>
                    <a:pt x="4445" y="9765"/>
                    <a:pt x="4467" y="9760"/>
                    <a:pt x="4488" y="9757"/>
                  </a:cubicBezTo>
                  <a:cubicBezTo>
                    <a:pt x="4509" y="9754"/>
                    <a:pt x="4528" y="9751"/>
                    <a:pt x="4545" y="9749"/>
                  </a:cubicBezTo>
                  <a:cubicBezTo>
                    <a:pt x="4563" y="9747"/>
                    <a:pt x="4578" y="9745"/>
                    <a:pt x="4591" y="9745"/>
                  </a:cubicBezTo>
                  <a:cubicBezTo>
                    <a:pt x="4604" y="9744"/>
                    <a:pt x="4615" y="9744"/>
                    <a:pt x="4623" y="9744"/>
                  </a:cubicBezTo>
                  <a:lnTo>
                    <a:pt x="4652" y="9685"/>
                  </a:lnTo>
                  <a:close/>
                  <a:moveTo>
                    <a:pt x="4365" y="9636"/>
                  </a:moveTo>
                  <a:cubicBezTo>
                    <a:pt x="4374" y="9645"/>
                    <a:pt x="4379" y="9654"/>
                    <a:pt x="4382" y="9663"/>
                  </a:cubicBezTo>
                  <a:cubicBezTo>
                    <a:pt x="4385" y="9674"/>
                    <a:pt x="4386" y="9686"/>
                    <a:pt x="4384" y="9699"/>
                  </a:cubicBezTo>
                  <a:cubicBezTo>
                    <a:pt x="4382" y="9711"/>
                    <a:pt x="4376" y="9726"/>
                    <a:pt x="4368" y="9744"/>
                  </a:cubicBezTo>
                  <a:lnTo>
                    <a:pt x="4346" y="9787"/>
                  </a:lnTo>
                  <a:lnTo>
                    <a:pt x="4200" y="9715"/>
                  </a:lnTo>
                  <a:lnTo>
                    <a:pt x="4223" y="9668"/>
                  </a:lnTo>
                  <a:cubicBezTo>
                    <a:pt x="4229" y="9658"/>
                    <a:pt x="4234" y="9649"/>
                    <a:pt x="4239" y="9642"/>
                  </a:cubicBezTo>
                  <a:cubicBezTo>
                    <a:pt x="4244" y="9635"/>
                    <a:pt x="4250" y="9629"/>
                    <a:pt x="4255" y="9623"/>
                  </a:cubicBezTo>
                  <a:cubicBezTo>
                    <a:pt x="4265" y="9615"/>
                    <a:pt x="4278" y="9609"/>
                    <a:pt x="4292" y="9608"/>
                  </a:cubicBezTo>
                  <a:cubicBezTo>
                    <a:pt x="4307" y="9606"/>
                    <a:pt x="4321" y="9608"/>
                    <a:pt x="4333" y="9614"/>
                  </a:cubicBezTo>
                  <a:cubicBezTo>
                    <a:pt x="4346" y="9621"/>
                    <a:pt x="4357" y="9628"/>
                    <a:pt x="4365" y="9636"/>
                  </a:cubicBezTo>
                  <a:close/>
                  <a:moveTo>
                    <a:pt x="4663" y="9291"/>
                  </a:moveTo>
                  <a:cubicBezTo>
                    <a:pt x="4648" y="9290"/>
                    <a:pt x="4634" y="9291"/>
                    <a:pt x="4621" y="9294"/>
                  </a:cubicBezTo>
                  <a:cubicBezTo>
                    <a:pt x="4608" y="9298"/>
                    <a:pt x="4596" y="9303"/>
                    <a:pt x="4585" y="9311"/>
                  </a:cubicBezTo>
                  <a:cubicBezTo>
                    <a:pt x="4574" y="9318"/>
                    <a:pt x="4562" y="9329"/>
                    <a:pt x="4548" y="9344"/>
                  </a:cubicBezTo>
                  <a:lnTo>
                    <a:pt x="4512" y="9382"/>
                  </a:lnTo>
                  <a:cubicBezTo>
                    <a:pt x="4493" y="9401"/>
                    <a:pt x="4476" y="9414"/>
                    <a:pt x="4461" y="9419"/>
                  </a:cubicBezTo>
                  <a:cubicBezTo>
                    <a:pt x="4447" y="9425"/>
                    <a:pt x="4432" y="9423"/>
                    <a:pt x="4416" y="9416"/>
                  </a:cubicBezTo>
                  <a:cubicBezTo>
                    <a:pt x="4396" y="9406"/>
                    <a:pt x="4383" y="9391"/>
                    <a:pt x="4379" y="9372"/>
                  </a:cubicBezTo>
                  <a:cubicBezTo>
                    <a:pt x="4374" y="9352"/>
                    <a:pt x="4378" y="9330"/>
                    <a:pt x="4390" y="9306"/>
                  </a:cubicBezTo>
                  <a:cubicBezTo>
                    <a:pt x="4394" y="9297"/>
                    <a:pt x="4398" y="9290"/>
                    <a:pt x="4403" y="9283"/>
                  </a:cubicBezTo>
                  <a:cubicBezTo>
                    <a:pt x="4408" y="9276"/>
                    <a:pt x="4414" y="9270"/>
                    <a:pt x="4420" y="9264"/>
                  </a:cubicBezTo>
                  <a:cubicBezTo>
                    <a:pt x="4426" y="9257"/>
                    <a:pt x="4433" y="9251"/>
                    <a:pt x="4441" y="9246"/>
                  </a:cubicBezTo>
                  <a:cubicBezTo>
                    <a:pt x="4450" y="9240"/>
                    <a:pt x="4459" y="9233"/>
                    <a:pt x="4470" y="9227"/>
                  </a:cubicBezTo>
                  <a:lnTo>
                    <a:pt x="4446" y="9190"/>
                  </a:lnTo>
                  <a:cubicBezTo>
                    <a:pt x="4403" y="9215"/>
                    <a:pt x="4371" y="9248"/>
                    <a:pt x="4351" y="9289"/>
                  </a:cubicBezTo>
                  <a:cubicBezTo>
                    <a:pt x="4341" y="9308"/>
                    <a:pt x="4335" y="9327"/>
                    <a:pt x="4333" y="9345"/>
                  </a:cubicBezTo>
                  <a:cubicBezTo>
                    <a:pt x="4331" y="9363"/>
                    <a:pt x="4332" y="9381"/>
                    <a:pt x="4337" y="9396"/>
                  </a:cubicBezTo>
                  <a:cubicBezTo>
                    <a:pt x="4341" y="9412"/>
                    <a:pt x="4349" y="9427"/>
                    <a:pt x="4359" y="9439"/>
                  </a:cubicBezTo>
                  <a:cubicBezTo>
                    <a:pt x="4370" y="9452"/>
                    <a:pt x="4384" y="9463"/>
                    <a:pt x="4401" y="9471"/>
                  </a:cubicBezTo>
                  <a:cubicBezTo>
                    <a:pt x="4426" y="9483"/>
                    <a:pt x="4451" y="9486"/>
                    <a:pt x="4476" y="9478"/>
                  </a:cubicBezTo>
                  <a:cubicBezTo>
                    <a:pt x="4488" y="9474"/>
                    <a:pt x="4499" y="9468"/>
                    <a:pt x="4509" y="9460"/>
                  </a:cubicBezTo>
                  <a:cubicBezTo>
                    <a:pt x="4519" y="9452"/>
                    <a:pt x="4531" y="9441"/>
                    <a:pt x="4545" y="9425"/>
                  </a:cubicBezTo>
                  <a:lnTo>
                    <a:pt x="4577" y="9392"/>
                  </a:lnTo>
                  <a:cubicBezTo>
                    <a:pt x="4614" y="9352"/>
                    <a:pt x="4650" y="9341"/>
                    <a:pt x="4684" y="9358"/>
                  </a:cubicBezTo>
                  <a:cubicBezTo>
                    <a:pt x="4707" y="9369"/>
                    <a:pt x="4721" y="9388"/>
                    <a:pt x="4726" y="9413"/>
                  </a:cubicBezTo>
                  <a:cubicBezTo>
                    <a:pt x="4729" y="9425"/>
                    <a:pt x="4729" y="9436"/>
                    <a:pt x="4727" y="9446"/>
                  </a:cubicBezTo>
                  <a:cubicBezTo>
                    <a:pt x="4725" y="9456"/>
                    <a:pt x="4720" y="9469"/>
                    <a:pt x="4713" y="9484"/>
                  </a:cubicBezTo>
                  <a:cubicBezTo>
                    <a:pt x="4703" y="9503"/>
                    <a:pt x="4691" y="9521"/>
                    <a:pt x="4678" y="9535"/>
                  </a:cubicBezTo>
                  <a:cubicBezTo>
                    <a:pt x="4664" y="9549"/>
                    <a:pt x="4647" y="9562"/>
                    <a:pt x="4628" y="9572"/>
                  </a:cubicBezTo>
                  <a:lnTo>
                    <a:pt x="4654" y="9610"/>
                  </a:lnTo>
                  <a:cubicBezTo>
                    <a:pt x="4676" y="9597"/>
                    <a:pt x="4694" y="9582"/>
                    <a:pt x="4710" y="9564"/>
                  </a:cubicBezTo>
                  <a:cubicBezTo>
                    <a:pt x="4726" y="9547"/>
                    <a:pt x="4739" y="9526"/>
                    <a:pt x="4751" y="9503"/>
                  </a:cubicBezTo>
                  <a:cubicBezTo>
                    <a:pt x="4760" y="9484"/>
                    <a:pt x="4766" y="9467"/>
                    <a:pt x="4769" y="9452"/>
                  </a:cubicBezTo>
                  <a:cubicBezTo>
                    <a:pt x="4772" y="9436"/>
                    <a:pt x="4772" y="9420"/>
                    <a:pt x="4770" y="9403"/>
                  </a:cubicBezTo>
                  <a:cubicBezTo>
                    <a:pt x="4768" y="9380"/>
                    <a:pt x="4760" y="9360"/>
                    <a:pt x="4748" y="9342"/>
                  </a:cubicBezTo>
                  <a:cubicBezTo>
                    <a:pt x="4736" y="9325"/>
                    <a:pt x="4721" y="9312"/>
                    <a:pt x="4703" y="9303"/>
                  </a:cubicBezTo>
                  <a:cubicBezTo>
                    <a:pt x="4691" y="9297"/>
                    <a:pt x="4677" y="9293"/>
                    <a:pt x="4663" y="9291"/>
                  </a:cubicBezTo>
                  <a:close/>
                  <a:moveTo>
                    <a:pt x="4880" y="9221"/>
                  </a:moveTo>
                  <a:lnTo>
                    <a:pt x="4489" y="9029"/>
                  </a:lnTo>
                  <a:lnTo>
                    <a:pt x="4467" y="9074"/>
                  </a:lnTo>
                  <a:lnTo>
                    <a:pt x="4858" y="9267"/>
                  </a:lnTo>
                  <a:lnTo>
                    <a:pt x="4880" y="9221"/>
                  </a:lnTo>
                  <a:close/>
                  <a:moveTo>
                    <a:pt x="4655" y="8692"/>
                  </a:moveTo>
                  <a:lnTo>
                    <a:pt x="4528" y="8950"/>
                  </a:lnTo>
                  <a:lnTo>
                    <a:pt x="4567" y="8970"/>
                  </a:lnTo>
                  <a:lnTo>
                    <a:pt x="4619" y="8865"/>
                  </a:lnTo>
                  <a:lnTo>
                    <a:pt x="4970" y="9038"/>
                  </a:lnTo>
                  <a:lnTo>
                    <a:pt x="4993" y="8993"/>
                  </a:lnTo>
                  <a:lnTo>
                    <a:pt x="4641" y="8820"/>
                  </a:lnTo>
                  <a:lnTo>
                    <a:pt x="4693" y="8714"/>
                  </a:lnTo>
                  <a:lnTo>
                    <a:pt x="4655" y="8692"/>
                  </a:lnTo>
                  <a:close/>
                  <a:moveTo>
                    <a:pt x="5198" y="8575"/>
                  </a:moveTo>
                  <a:lnTo>
                    <a:pt x="4744" y="8512"/>
                  </a:lnTo>
                  <a:lnTo>
                    <a:pt x="4714" y="8573"/>
                  </a:lnTo>
                  <a:lnTo>
                    <a:pt x="5040" y="8896"/>
                  </a:lnTo>
                  <a:lnTo>
                    <a:pt x="5064" y="8848"/>
                  </a:lnTo>
                  <a:lnTo>
                    <a:pt x="4962" y="8752"/>
                  </a:lnTo>
                  <a:lnTo>
                    <a:pt x="5034" y="8606"/>
                  </a:lnTo>
                  <a:lnTo>
                    <a:pt x="5172" y="8628"/>
                  </a:lnTo>
                  <a:lnTo>
                    <a:pt x="5198" y="8575"/>
                  </a:lnTo>
                  <a:close/>
                  <a:moveTo>
                    <a:pt x="4990" y="8599"/>
                  </a:moveTo>
                  <a:lnTo>
                    <a:pt x="4930" y="8720"/>
                  </a:lnTo>
                  <a:lnTo>
                    <a:pt x="4769" y="8565"/>
                  </a:lnTo>
                  <a:lnTo>
                    <a:pt x="4990" y="8599"/>
                  </a:lnTo>
                  <a:close/>
                  <a:moveTo>
                    <a:pt x="4636" y="8543"/>
                  </a:moveTo>
                  <a:cubicBezTo>
                    <a:pt x="4627" y="8546"/>
                    <a:pt x="4621" y="8551"/>
                    <a:pt x="4617" y="8560"/>
                  </a:cubicBezTo>
                  <a:cubicBezTo>
                    <a:pt x="4613" y="8568"/>
                    <a:pt x="4612" y="8576"/>
                    <a:pt x="4615" y="8585"/>
                  </a:cubicBezTo>
                  <a:cubicBezTo>
                    <a:pt x="4618" y="8593"/>
                    <a:pt x="4624" y="8599"/>
                    <a:pt x="4632" y="8603"/>
                  </a:cubicBezTo>
                  <a:cubicBezTo>
                    <a:pt x="4640" y="8607"/>
                    <a:pt x="4648" y="8608"/>
                    <a:pt x="4657" y="8605"/>
                  </a:cubicBezTo>
                  <a:cubicBezTo>
                    <a:pt x="4666" y="8602"/>
                    <a:pt x="4672" y="8597"/>
                    <a:pt x="4676" y="8588"/>
                  </a:cubicBezTo>
                  <a:cubicBezTo>
                    <a:pt x="4680" y="8580"/>
                    <a:pt x="4681" y="8572"/>
                    <a:pt x="4678" y="8563"/>
                  </a:cubicBezTo>
                  <a:cubicBezTo>
                    <a:pt x="4675" y="8555"/>
                    <a:pt x="4669" y="8549"/>
                    <a:pt x="4660" y="8545"/>
                  </a:cubicBezTo>
                  <a:cubicBezTo>
                    <a:pt x="4652" y="8541"/>
                    <a:pt x="4644" y="8540"/>
                    <a:pt x="4636" y="8543"/>
                  </a:cubicBezTo>
                  <a:close/>
                  <a:moveTo>
                    <a:pt x="4693" y="8426"/>
                  </a:moveTo>
                  <a:cubicBezTo>
                    <a:pt x="4685" y="8428"/>
                    <a:pt x="4679" y="8434"/>
                    <a:pt x="4674" y="8442"/>
                  </a:cubicBezTo>
                  <a:cubicBezTo>
                    <a:pt x="4671" y="8450"/>
                    <a:pt x="4670" y="8459"/>
                    <a:pt x="4673" y="8467"/>
                  </a:cubicBezTo>
                  <a:cubicBezTo>
                    <a:pt x="4676" y="8476"/>
                    <a:pt x="4681" y="8482"/>
                    <a:pt x="4689" y="8486"/>
                  </a:cubicBezTo>
                  <a:cubicBezTo>
                    <a:pt x="4698" y="8490"/>
                    <a:pt x="4706" y="8491"/>
                    <a:pt x="4715" y="8488"/>
                  </a:cubicBezTo>
                  <a:cubicBezTo>
                    <a:pt x="4724" y="8485"/>
                    <a:pt x="4730" y="8479"/>
                    <a:pt x="4734" y="8471"/>
                  </a:cubicBezTo>
                  <a:cubicBezTo>
                    <a:pt x="4738" y="8463"/>
                    <a:pt x="4739" y="8454"/>
                    <a:pt x="4735" y="8446"/>
                  </a:cubicBezTo>
                  <a:cubicBezTo>
                    <a:pt x="4732" y="8438"/>
                    <a:pt x="4726" y="8431"/>
                    <a:pt x="4718" y="8427"/>
                  </a:cubicBezTo>
                  <a:cubicBezTo>
                    <a:pt x="4710" y="8423"/>
                    <a:pt x="4702" y="8423"/>
                    <a:pt x="4693" y="8426"/>
                  </a:cubicBezTo>
                  <a:close/>
                  <a:moveTo>
                    <a:pt x="4935" y="8123"/>
                  </a:moveTo>
                  <a:lnTo>
                    <a:pt x="4808" y="8381"/>
                  </a:lnTo>
                  <a:lnTo>
                    <a:pt x="4847" y="8401"/>
                  </a:lnTo>
                  <a:lnTo>
                    <a:pt x="4899" y="8296"/>
                  </a:lnTo>
                  <a:lnTo>
                    <a:pt x="5250" y="8469"/>
                  </a:lnTo>
                  <a:lnTo>
                    <a:pt x="5273" y="8424"/>
                  </a:lnTo>
                  <a:lnTo>
                    <a:pt x="4921" y="8251"/>
                  </a:lnTo>
                  <a:lnTo>
                    <a:pt x="4973" y="8145"/>
                  </a:lnTo>
                  <a:lnTo>
                    <a:pt x="4935" y="8123"/>
                  </a:lnTo>
                  <a:close/>
                  <a:moveTo>
                    <a:pt x="5601" y="7756"/>
                  </a:moveTo>
                  <a:lnTo>
                    <a:pt x="5194" y="7597"/>
                  </a:lnTo>
                  <a:lnTo>
                    <a:pt x="5160" y="7666"/>
                  </a:lnTo>
                  <a:lnTo>
                    <a:pt x="5383" y="7868"/>
                  </a:lnTo>
                  <a:cubicBezTo>
                    <a:pt x="5397" y="7879"/>
                    <a:pt x="5409" y="7890"/>
                    <a:pt x="5421" y="7898"/>
                  </a:cubicBezTo>
                  <a:cubicBezTo>
                    <a:pt x="5432" y="7907"/>
                    <a:pt x="5438" y="7912"/>
                    <a:pt x="5440" y="7913"/>
                  </a:cubicBezTo>
                  <a:cubicBezTo>
                    <a:pt x="5438" y="7912"/>
                    <a:pt x="5430" y="7910"/>
                    <a:pt x="5416" y="7907"/>
                  </a:cubicBezTo>
                  <a:cubicBezTo>
                    <a:pt x="5402" y="7903"/>
                    <a:pt x="5385" y="7899"/>
                    <a:pt x="5364" y="7895"/>
                  </a:cubicBezTo>
                  <a:lnTo>
                    <a:pt x="5074" y="7841"/>
                  </a:lnTo>
                  <a:lnTo>
                    <a:pt x="5040" y="7909"/>
                  </a:lnTo>
                  <a:lnTo>
                    <a:pt x="5414" y="8135"/>
                  </a:lnTo>
                  <a:lnTo>
                    <a:pt x="5437" y="8090"/>
                  </a:lnTo>
                  <a:lnTo>
                    <a:pt x="5169" y="7932"/>
                  </a:lnTo>
                  <a:cubicBezTo>
                    <a:pt x="5164" y="7929"/>
                    <a:pt x="5157" y="7925"/>
                    <a:pt x="5150" y="7921"/>
                  </a:cubicBezTo>
                  <a:cubicBezTo>
                    <a:pt x="5142" y="7916"/>
                    <a:pt x="5135" y="7912"/>
                    <a:pt x="5127" y="7908"/>
                  </a:cubicBezTo>
                  <a:cubicBezTo>
                    <a:pt x="5120" y="7904"/>
                    <a:pt x="5113" y="7900"/>
                    <a:pt x="5108" y="7897"/>
                  </a:cubicBezTo>
                  <a:cubicBezTo>
                    <a:pt x="5103" y="7894"/>
                    <a:pt x="5100" y="7892"/>
                    <a:pt x="5098" y="7892"/>
                  </a:cubicBezTo>
                  <a:cubicBezTo>
                    <a:pt x="5103" y="7893"/>
                    <a:pt x="5112" y="7895"/>
                    <a:pt x="5126" y="7897"/>
                  </a:cubicBezTo>
                  <a:cubicBezTo>
                    <a:pt x="5141" y="7900"/>
                    <a:pt x="5159" y="7904"/>
                    <a:pt x="5181" y="7908"/>
                  </a:cubicBezTo>
                  <a:lnTo>
                    <a:pt x="5497" y="7967"/>
                  </a:lnTo>
                  <a:lnTo>
                    <a:pt x="5517" y="7928"/>
                  </a:lnTo>
                  <a:lnTo>
                    <a:pt x="5266" y="7700"/>
                  </a:lnTo>
                  <a:cubicBezTo>
                    <a:pt x="5261" y="7696"/>
                    <a:pt x="5255" y="7691"/>
                    <a:pt x="5249" y="7686"/>
                  </a:cubicBezTo>
                  <a:cubicBezTo>
                    <a:pt x="5244" y="7681"/>
                    <a:pt x="5238" y="7676"/>
                    <a:pt x="5233" y="7672"/>
                  </a:cubicBezTo>
                  <a:cubicBezTo>
                    <a:pt x="5227" y="7667"/>
                    <a:pt x="5223" y="7664"/>
                    <a:pt x="5219" y="7660"/>
                  </a:cubicBezTo>
                  <a:cubicBezTo>
                    <a:pt x="5216" y="7657"/>
                    <a:pt x="5213" y="7656"/>
                    <a:pt x="5213" y="7655"/>
                  </a:cubicBezTo>
                  <a:cubicBezTo>
                    <a:pt x="5214" y="7655"/>
                    <a:pt x="5216" y="7656"/>
                    <a:pt x="5221" y="7658"/>
                  </a:cubicBezTo>
                  <a:cubicBezTo>
                    <a:pt x="5226" y="7661"/>
                    <a:pt x="5231" y="7663"/>
                    <a:pt x="5238" y="7666"/>
                  </a:cubicBezTo>
                  <a:cubicBezTo>
                    <a:pt x="5245" y="7669"/>
                    <a:pt x="5252" y="7672"/>
                    <a:pt x="5260" y="7676"/>
                  </a:cubicBezTo>
                  <a:cubicBezTo>
                    <a:pt x="5267" y="7679"/>
                    <a:pt x="5274" y="7682"/>
                    <a:pt x="5280" y="7685"/>
                  </a:cubicBezTo>
                  <a:lnTo>
                    <a:pt x="5578" y="7803"/>
                  </a:lnTo>
                  <a:lnTo>
                    <a:pt x="5601" y="7756"/>
                  </a:lnTo>
                  <a:close/>
                  <a:moveTo>
                    <a:pt x="5386" y="7207"/>
                  </a:moveTo>
                  <a:lnTo>
                    <a:pt x="5363" y="7254"/>
                  </a:lnTo>
                  <a:lnTo>
                    <a:pt x="5635" y="7388"/>
                  </a:lnTo>
                  <a:cubicBezTo>
                    <a:pt x="5648" y="7394"/>
                    <a:pt x="5659" y="7401"/>
                    <a:pt x="5668" y="7407"/>
                  </a:cubicBezTo>
                  <a:cubicBezTo>
                    <a:pt x="5676" y="7413"/>
                    <a:pt x="5683" y="7422"/>
                    <a:pt x="5689" y="7432"/>
                  </a:cubicBezTo>
                  <a:cubicBezTo>
                    <a:pt x="5694" y="7442"/>
                    <a:pt x="5696" y="7454"/>
                    <a:pt x="5694" y="7468"/>
                  </a:cubicBezTo>
                  <a:cubicBezTo>
                    <a:pt x="5692" y="7482"/>
                    <a:pt x="5687" y="7497"/>
                    <a:pt x="5679" y="7513"/>
                  </a:cubicBezTo>
                  <a:cubicBezTo>
                    <a:pt x="5673" y="7526"/>
                    <a:pt x="5667" y="7535"/>
                    <a:pt x="5661" y="7543"/>
                  </a:cubicBezTo>
                  <a:cubicBezTo>
                    <a:pt x="5654" y="7551"/>
                    <a:pt x="5647" y="7557"/>
                    <a:pt x="5641" y="7561"/>
                  </a:cubicBezTo>
                  <a:cubicBezTo>
                    <a:pt x="5634" y="7565"/>
                    <a:pt x="5627" y="7568"/>
                    <a:pt x="5621" y="7569"/>
                  </a:cubicBezTo>
                  <a:cubicBezTo>
                    <a:pt x="5615" y="7571"/>
                    <a:pt x="5609" y="7571"/>
                    <a:pt x="5604" y="7571"/>
                  </a:cubicBezTo>
                  <a:cubicBezTo>
                    <a:pt x="5596" y="7571"/>
                    <a:pt x="5587" y="7568"/>
                    <a:pt x="5576" y="7564"/>
                  </a:cubicBezTo>
                  <a:cubicBezTo>
                    <a:pt x="5564" y="7560"/>
                    <a:pt x="5554" y="7555"/>
                    <a:pt x="5544" y="7550"/>
                  </a:cubicBezTo>
                  <a:lnTo>
                    <a:pt x="5281" y="7421"/>
                  </a:lnTo>
                  <a:lnTo>
                    <a:pt x="5258" y="7467"/>
                  </a:lnTo>
                  <a:lnTo>
                    <a:pt x="5538" y="7605"/>
                  </a:lnTo>
                  <a:cubicBezTo>
                    <a:pt x="5547" y="7609"/>
                    <a:pt x="5557" y="7613"/>
                    <a:pt x="5569" y="7618"/>
                  </a:cubicBezTo>
                  <a:cubicBezTo>
                    <a:pt x="5581" y="7622"/>
                    <a:pt x="5593" y="7624"/>
                    <a:pt x="5605" y="7623"/>
                  </a:cubicBezTo>
                  <a:cubicBezTo>
                    <a:pt x="5629" y="7622"/>
                    <a:pt x="5651" y="7615"/>
                    <a:pt x="5669" y="7601"/>
                  </a:cubicBezTo>
                  <a:cubicBezTo>
                    <a:pt x="5687" y="7588"/>
                    <a:pt x="5703" y="7566"/>
                    <a:pt x="5718" y="7535"/>
                  </a:cubicBezTo>
                  <a:cubicBezTo>
                    <a:pt x="5730" y="7511"/>
                    <a:pt x="5737" y="7490"/>
                    <a:pt x="5740" y="7472"/>
                  </a:cubicBezTo>
                  <a:cubicBezTo>
                    <a:pt x="5743" y="7453"/>
                    <a:pt x="5743" y="7435"/>
                    <a:pt x="5738" y="7418"/>
                  </a:cubicBezTo>
                  <a:cubicBezTo>
                    <a:pt x="5734" y="7401"/>
                    <a:pt x="5727" y="7388"/>
                    <a:pt x="5716" y="7377"/>
                  </a:cubicBezTo>
                  <a:cubicBezTo>
                    <a:pt x="5704" y="7367"/>
                    <a:pt x="5687" y="7356"/>
                    <a:pt x="5664" y="7344"/>
                  </a:cubicBezTo>
                  <a:lnTo>
                    <a:pt x="5386" y="7207"/>
                  </a:lnTo>
                  <a:close/>
                  <a:moveTo>
                    <a:pt x="5228" y="7338"/>
                  </a:moveTo>
                  <a:cubicBezTo>
                    <a:pt x="5220" y="7341"/>
                    <a:pt x="5214" y="7347"/>
                    <a:pt x="5210" y="7355"/>
                  </a:cubicBezTo>
                  <a:cubicBezTo>
                    <a:pt x="5206" y="7363"/>
                    <a:pt x="5205" y="7371"/>
                    <a:pt x="5208" y="7380"/>
                  </a:cubicBezTo>
                  <a:cubicBezTo>
                    <a:pt x="5211" y="7388"/>
                    <a:pt x="5216" y="7395"/>
                    <a:pt x="5224" y="7399"/>
                  </a:cubicBezTo>
                  <a:cubicBezTo>
                    <a:pt x="5233" y="7403"/>
                    <a:pt x="5241" y="7403"/>
                    <a:pt x="5250" y="7400"/>
                  </a:cubicBezTo>
                  <a:cubicBezTo>
                    <a:pt x="5259" y="7398"/>
                    <a:pt x="5265" y="7392"/>
                    <a:pt x="5269" y="7384"/>
                  </a:cubicBezTo>
                  <a:cubicBezTo>
                    <a:pt x="5273" y="7375"/>
                    <a:pt x="5274" y="7367"/>
                    <a:pt x="5270" y="7359"/>
                  </a:cubicBezTo>
                  <a:cubicBezTo>
                    <a:pt x="5267" y="7350"/>
                    <a:pt x="5262" y="7344"/>
                    <a:pt x="5253" y="7340"/>
                  </a:cubicBezTo>
                  <a:cubicBezTo>
                    <a:pt x="5245" y="7336"/>
                    <a:pt x="5237" y="7335"/>
                    <a:pt x="5228" y="7338"/>
                  </a:cubicBezTo>
                  <a:close/>
                  <a:moveTo>
                    <a:pt x="5286" y="7221"/>
                  </a:moveTo>
                  <a:cubicBezTo>
                    <a:pt x="5277" y="7224"/>
                    <a:pt x="5271" y="7230"/>
                    <a:pt x="5267" y="7238"/>
                  </a:cubicBezTo>
                  <a:cubicBezTo>
                    <a:pt x="5263" y="7246"/>
                    <a:pt x="5263" y="7255"/>
                    <a:pt x="5265" y="7263"/>
                  </a:cubicBezTo>
                  <a:cubicBezTo>
                    <a:pt x="5268" y="7272"/>
                    <a:pt x="5274" y="7278"/>
                    <a:pt x="5282" y="7282"/>
                  </a:cubicBezTo>
                  <a:cubicBezTo>
                    <a:pt x="5290" y="7286"/>
                    <a:pt x="5299" y="7286"/>
                    <a:pt x="5307" y="7284"/>
                  </a:cubicBezTo>
                  <a:cubicBezTo>
                    <a:pt x="5316" y="7281"/>
                    <a:pt x="5322" y="7275"/>
                    <a:pt x="5327" y="7267"/>
                  </a:cubicBezTo>
                  <a:cubicBezTo>
                    <a:pt x="5331" y="7259"/>
                    <a:pt x="5331" y="7250"/>
                    <a:pt x="5328" y="7242"/>
                  </a:cubicBezTo>
                  <a:cubicBezTo>
                    <a:pt x="5325" y="7233"/>
                    <a:pt x="5319" y="7227"/>
                    <a:pt x="5311" y="7223"/>
                  </a:cubicBezTo>
                  <a:cubicBezTo>
                    <a:pt x="5303" y="7219"/>
                    <a:pt x="5294" y="7219"/>
                    <a:pt x="5286" y="7221"/>
                  </a:cubicBezTo>
                  <a:close/>
                  <a:moveTo>
                    <a:pt x="5960" y="7027"/>
                  </a:moveTo>
                  <a:lnTo>
                    <a:pt x="5569" y="6835"/>
                  </a:lnTo>
                  <a:lnTo>
                    <a:pt x="5546" y="6881"/>
                  </a:lnTo>
                  <a:lnTo>
                    <a:pt x="5759" y="6984"/>
                  </a:lnTo>
                  <a:cubicBezTo>
                    <a:pt x="5774" y="6991"/>
                    <a:pt x="5788" y="6998"/>
                    <a:pt x="5802" y="7004"/>
                  </a:cubicBezTo>
                  <a:cubicBezTo>
                    <a:pt x="5816" y="7010"/>
                    <a:pt x="5829" y="7016"/>
                    <a:pt x="5841" y="7021"/>
                  </a:cubicBezTo>
                  <a:cubicBezTo>
                    <a:pt x="5852" y="7026"/>
                    <a:pt x="5862" y="7030"/>
                    <a:pt x="5869" y="7033"/>
                  </a:cubicBezTo>
                  <a:cubicBezTo>
                    <a:pt x="5877" y="7036"/>
                    <a:pt x="5881" y="7037"/>
                    <a:pt x="5881" y="7037"/>
                  </a:cubicBezTo>
                  <a:cubicBezTo>
                    <a:pt x="5880" y="7037"/>
                    <a:pt x="5876" y="7037"/>
                    <a:pt x="5870" y="7036"/>
                  </a:cubicBezTo>
                  <a:cubicBezTo>
                    <a:pt x="5864" y="7036"/>
                    <a:pt x="5856" y="7036"/>
                    <a:pt x="5847" y="7035"/>
                  </a:cubicBezTo>
                  <a:cubicBezTo>
                    <a:pt x="5838" y="7035"/>
                    <a:pt x="5827" y="7034"/>
                    <a:pt x="5816" y="7034"/>
                  </a:cubicBezTo>
                  <a:cubicBezTo>
                    <a:pt x="5804" y="7033"/>
                    <a:pt x="5793" y="7033"/>
                    <a:pt x="5781" y="7033"/>
                  </a:cubicBezTo>
                  <a:lnTo>
                    <a:pt x="5468" y="7041"/>
                  </a:lnTo>
                  <a:lnTo>
                    <a:pt x="5441" y="7095"/>
                  </a:lnTo>
                  <a:lnTo>
                    <a:pt x="5832" y="7287"/>
                  </a:lnTo>
                  <a:lnTo>
                    <a:pt x="5856" y="7239"/>
                  </a:lnTo>
                  <a:lnTo>
                    <a:pt x="5628" y="7129"/>
                  </a:lnTo>
                  <a:cubicBezTo>
                    <a:pt x="5616" y="7124"/>
                    <a:pt x="5605" y="7118"/>
                    <a:pt x="5593" y="7113"/>
                  </a:cubicBezTo>
                  <a:cubicBezTo>
                    <a:pt x="5582" y="7108"/>
                    <a:pt x="5571" y="7104"/>
                    <a:pt x="5561" y="7100"/>
                  </a:cubicBezTo>
                  <a:cubicBezTo>
                    <a:pt x="5551" y="7095"/>
                    <a:pt x="5542" y="7092"/>
                    <a:pt x="5535" y="7088"/>
                  </a:cubicBezTo>
                  <a:cubicBezTo>
                    <a:pt x="5528" y="7085"/>
                    <a:pt x="5523" y="7083"/>
                    <a:pt x="5519" y="7082"/>
                  </a:cubicBezTo>
                  <a:cubicBezTo>
                    <a:pt x="5523" y="7083"/>
                    <a:pt x="5529" y="7083"/>
                    <a:pt x="5536" y="7084"/>
                  </a:cubicBezTo>
                  <a:cubicBezTo>
                    <a:pt x="5544" y="7084"/>
                    <a:pt x="5552" y="7084"/>
                    <a:pt x="5563" y="7084"/>
                  </a:cubicBezTo>
                  <a:cubicBezTo>
                    <a:pt x="5573" y="7084"/>
                    <a:pt x="5584" y="7084"/>
                    <a:pt x="5596" y="7084"/>
                  </a:cubicBezTo>
                  <a:cubicBezTo>
                    <a:pt x="5608" y="7084"/>
                    <a:pt x="5621" y="7084"/>
                    <a:pt x="5635" y="7084"/>
                  </a:cubicBezTo>
                  <a:lnTo>
                    <a:pt x="5936" y="7076"/>
                  </a:lnTo>
                  <a:lnTo>
                    <a:pt x="5960" y="7027"/>
                  </a:lnTo>
                  <a:close/>
                  <a:moveTo>
                    <a:pt x="5984" y="6606"/>
                  </a:moveTo>
                  <a:cubicBezTo>
                    <a:pt x="5969" y="6605"/>
                    <a:pt x="5955" y="6606"/>
                    <a:pt x="5942" y="6609"/>
                  </a:cubicBezTo>
                  <a:cubicBezTo>
                    <a:pt x="5929" y="6613"/>
                    <a:pt x="5917" y="6618"/>
                    <a:pt x="5906" y="6626"/>
                  </a:cubicBezTo>
                  <a:cubicBezTo>
                    <a:pt x="5895" y="6633"/>
                    <a:pt x="5883" y="6644"/>
                    <a:pt x="5869" y="6659"/>
                  </a:cubicBezTo>
                  <a:lnTo>
                    <a:pt x="5833" y="6697"/>
                  </a:lnTo>
                  <a:cubicBezTo>
                    <a:pt x="5814" y="6716"/>
                    <a:pt x="5797" y="6729"/>
                    <a:pt x="5783" y="6734"/>
                  </a:cubicBezTo>
                  <a:cubicBezTo>
                    <a:pt x="5768" y="6740"/>
                    <a:pt x="5753" y="6738"/>
                    <a:pt x="5737" y="6731"/>
                  </a:cubicBezTo>
                  <a:cubicBezTo>
                    <a:pt x="5717" y="6721"/>
                    <a:pt x="5704" y="6706"/>
                    <a:pt x="5700" y="6687"/>
                  </a:cubicBezTo>
                  <a:cubicBezTo>
                    <a:pt x="5695" y="6667"/>
                    <a:pt x="5699" y="6646"/>
                    <a:pt x="5711" y="6621"/>
                  </a:cubicBezTo>
                  <a:cubicBezTo>
                    <a:pt x="5715" y="6612"/>
                    <a:pt x="5720" y="6605"/>
                    <a:pt x="5724" y="6598"/>
                  </a:cubicBezTo>
                  <a:cubicBezTo>
                    <a:pt x="5729" y="6591"/>
                    <a:pt x="5735" y="6585"/>
                    <a:pt x="5741" y="6579"/>
                  </a:cubicBezTo>
                  <a:cubicBezTo>
                    <a:pt x="5747" y="6572"/>
                    <a:pt x="5754" y="6566"/>
                    <a:pt x="5763" y="6561"/>
                  </a:cubicBezTo>
                  <a:cubicBezTo>
                    <a:pt x="5771" y="6555"/>
                    <a:pt x="5780" y="6548"/>
                    <a:pt x="5791" y="6542"/>
                  </a:cubicBezTo>
                  <a:lnTo>
                    <a:pt x="5767" y="6505"/>
                  </a:lnTo>
                  <a:cubicBezTo>
                    <a:pt x="5724" y="6530"/>
                    <a:pt x="5692" y="6563"/>
                    <a:pt x="5672" y="6604"/>
                  </a:cubicBezTo>
                  <a:cubicBezTo>
                    <a:pt x="5662" y="6623"/>
                    <a:pt x="5657" y="6642"/>
                    <a:pt x="5654" y="6660"/>
                  </a:cubicBezTo>
                  <a:cubicBezTo>
                    <a:pt x="5652" y="6679"/>
                    <a:pt x="5653" y="6696"/>
                    <a:pt x="5658" y="6711"/>
                  </a:cubicBezTo>
                  <a:cubicBezTo>
                    <a:pt x="5662" y="6727"/>
                    <a:pt x="5670" y="6742"/>
                    <a:pt x="5681" y="6754"/>
                  </a:cubicBezTo>
                  <a:cubicBezTo>
                    <a:pt x="5691" y="6767"/>
                    <a:pt x="5705" y="6778"/>
                    <a:pt x="5722" y="6786"/>
                  </a:cubicBezTo>
                  <a:cubicBezTo>
                    <a:pt x="5747" y="6798"/>
                    <a:pt x="5772" y="6801"/>
                    <a:pt x="5798" y="6793"/>
                  </a:cubicBezTo>
                  <a:cubicBezTo>
                    <a:pt x="5809" y="6789"/>
                    <a:pt x="5820" y="6783"/>
                    <a:pt x="5830" y="6775"/>
                  </a:cubicBezTo>
                  <a:cubicBezTo>
                    <a:pt x="5840" y="6767"/>
                    <a:pt x="5852" y="6756"/>
                    <a:pt x="5867" y="6741"/>
                  </a:cubicBezTo>
                  <a:lnTo>
                    <a:pt x="5898" y="6707"/>
                  </a:lnTo>
                  <a:cubicBezTo>
                    <a:pt x="5935" y="6667"/>
                    <a:pt x="5971" y="6656"/>
                    <a:pt x="6005" y="6673"/>
                  </a:cubicBezTo>
                  <a:cubicBezTo>
                    <a:pt x="6028" y="6684"/>
                    <a:pt x="6042" y="6703"/>
                    <a:pt x="6047" y="6728"/>
                  </a:cubicBezTo>
                  <a:cubicBezTo>
                    <a:pt x="6050" y="6740"/>
                    <a:pt x="6050" y="6751"/>
                    <a:pt x="6048" y="6761"/>
                  </a:cubicBezTo>
                  <a:cubicBezTo>
                    <a:pt x="6046" y="6771"/>
                    <a:pt x="6041" y="6784"/>
                    <a:pt x="6034" y="6799"/>
                  </a:cubicBezTo>
                  <a:cubicBezTo>
                    <a:pt x="6024" y="6819"/>
                    <a:pt x="6013" y="6836"/>
                    <a:pt x="5999" y="6850"/>
                  </a:cubicBezTo>
                  <a:cubicBezTo>
                    <a:pt x="5985" y="6864"/>
                    <a:pt x="5969" y="6877"/>
                    <a:pt x="5949" y="6887"/>
                  </a:cubicBezTo>
                  <a:lnTo>
                    <a:pt x="5975" y="6926"/>
                  </a:lnTo>
                  <a:cubicBezTo>
                    <a:pt x="5997" y="6912"/>
                    <a:pt x="6015" y="6897"/>
                    <a:pt x="6031" y="6879"/>
                  </a:cubicBezTo>
                  <a:cubicBezTo>
                    <a:pt x="6047" y="6862"/>
                    <a:pt x="6060" y="6841"/>
                    <a:pt x="6072" y="6818"/>
                  </a:cubicBezTo>
                  <a:cubicBezTo>
                    <a:pt x="6081" y="6799"/>
                    <a:pt x="6087" y="6782"/>
                    <a:pt x="6090" y="6767"/>
                  </a:cubicBezTo>
                  <a:cubicBezTo>
                    <a:pt x="6093" y="6751"/>
                    <a:pt x="6093" y="6735"/>
                    <a:pt x="6091" y="6718"/>
                  </a:cubicBezTo>
                  <a:cubicBezTo>
                    <a:pt x="6089" y="6695"/>
                    <a:pt x="6082" y="6675"/>
                    <a:pt x="6069" y="6657"/>
                  </a:cubicBezTo>
                  <a:cubicBezTo>
                    <a:pt x="6057" y="6640"/>
                    <a:pt x="6042" y="6627"/>
                    <a:pt x="6024" y="6618"/>
                  </a:cubicBezTo>
                  <a:cubicBezTo>
                    <a:pt x="6012" y="6612"/>
                    <a:pt x="5998" y="6608"/>
                    <a:pt x="5984" y="6606"/>
                  </a:cubicBezTo>
                  <a:close/>
                  <a:moveTo>
                    <a:pt x="5901" y="6160"/>
                  </a:moveTo>
                  <a:lnTo>
                    <a:pt x="5774" y="6418"/>
                  </a:lnTo>
                  <a:lnTo>
                    <a:pt x="5813" y="6438"/>
                  </a:lnTo>
                  <a:lnTo>
                    <a:pt x="5865" y="6333"/>
                  </a:lnTo>
                  <a:lnTo>
                    <a:pt x="6216" y="6506"/>
                  </a:lnTo>
                  <a:lnTo>
                    <a:pt x="6238" y="6461"/>
                  </a:lnTo>
                  <a:lnTo>
                    <a:pt x="5887" y="6288"/>
                  </a:lnTo>
                  <a:lnTo>
                    <a:pt x="5939" y="6182"/>
                  </a:lnTo>
                  <a:lnTo>
                    <a:pt x="5901" y="6160"/>
                  </a:lnTo>
                  <a:close/>
                  <a:moveTo>
                    <a:pt x="6433" y="6065"/>
                  </a:moveTo>
                  <a:lnTo>
                    <a:pt x="6393" y="6046"/>
                  </a:lnTo>
                  <a:lnTo>
                    <a:pt x="6308" y="6218"/>
                  </a:lnTo>
                  <a:lnTo>
                    <a:pt x="6165" y="6147"/>
                  </a:lnTo>
                  <a:lnTo>
                    <a:pt x="6231" y="6013"/>
                  </a:lnTo>
                  <a:lnTo>
                    <a:pt x="6190" y="5993"/>
                  </a:lnTo>
                  <a:lnTo>
                    <a:pt x="6124" y="6127"/>
                  </a:lnTo>
                  <a:lnTo>
                    <a:pt x="5996" y="6064"/>
                  </a:lnTo>
                  <a:lnTo>
                    <a:pt x="6075" y="5904"/>
                  </a:lnTo>
                  <a:lnTo>
                    <a:pt x="6039" y="5879"/>
                  </a:lnTo>
                  <a:lnTo>
                    <a:pt x="5934" y="6092"/>
                  </a:lnTo>
                  <a:lnTo>
                    <a:pt x="6325" y="6285"/>
                  </a:lnTo>
                  <a:lnTo>
                    <a:pt x="6433" y="6065"/>
                  </a:lnTo>
                  <a:close/>
                  <a:moveTo>
                    <a:pt x="6596" y="5734"/>
                  </a:moveTo>
                  <a:lnTo>
                    <a:pt x="6560" y="5739"/>
                  </a:lnTo>
                  <a:cubicBezTo>
                    <a:pt x="6543" y="5741"/>
                    <a:pt x="6525" y="5744"/>
                    <a:pt x="6507" y="5746"/>
                  </a:cubicBezTo>
                  <a:cubicBezTo>
                    <a:pt x="6488" y="5749"/>
                    <a:pt x="6470" y="5751"/>
                    <a:pt x="6454" y="5754"/>
                  </a:cubicBezTo>
                  <a:cubicBezTo>
                    <a:pt x="6437" y="5756"/>
                    <a:pt x="6426" y="5758"/>
                    <a:pt x="6419" y="5759"/>
                  </a:cubicBezTo>
                  <a:cubicBezTo>
                    <a:pt x="6409" y="5761"/>
                    <a:pt x="6398" y="5763"/>
                    <a:pt x="6386" y="5766"/>
                  </a:cubicBezTo>
                  <a:cubicBezTo>
                    <a:pt x="6374" y="5769"/>
                    <a:pt x="6364" y="5773"/>
                    <a:pt x="6356" y="5777"/>
                  </a:cubicBezTo>
                  <a:lnTo>
                    <a:pt x="6358" y="5771"/>
                  </a:lnTo>
                  <a:cubicBezTo>
                    <a:pt x="6366" y="5756"/>
                    <a:pt x="6370" y="5740"/>
                    <a:pt x="6372" y="5725"/>
                  </a:cubicBezTo>
                  <a:cubicBezTo>
                    <a:pt x="6373" y="5710"/>
                    <a:pt x="6371" y="5695"/>
                    <a:pt x="6366" y="5681"/>
                  </a:cubicBezTo>
                  <a:cubicBezTo>
                    <a:pt x="6361" y="5668"/>
                    <a:pt x="6353" y="5655"/>
                    <a:pt x="6343" y="5644"/>
                  </a:cubicBezTo>
                  <a:cubicBezTo>
                    <a:pt x="6332" y="5632"/>
                    <a:pt x="6318" y="5623"/>
                    <a:pt x="6302" y="5615"/>
                  </a:cubicBezTo>
                  <a:cubicBezTo>
                    <a:pt x="6292" y="5610"/>
                    <a:pt x="6282" y="5606"/>
                    <a:pt x="6272" y="5605"/>
                  </a:cubicBezTo>
                  <a:cubicBezTo>
                    <a:pt x="6263" y="5603"/>
                    <a:pt x="6253" y="5602"/>
                    <a:pt x="6245" y="5602"/>
                  </a:cubicBezTo>
                  <a:cubicBezTo>
                    <a:pt x="6236" y="5603"/>
                    <a:pt x="6228" y="5604"/>
                    <a:pt x="6221" y="5606"/>
                  </a:cubicBezTo>
                  <a:cubicBezTo>
                    <a:pt x="6213" y="5608"/>
                    <a:pt x="6207" y="5610"/>
                    <a:pt x="6201" y="5613"/>
                  </a:cubicBezTo>
                  <a:cubicBezTo>
                    <a:pt x="6195" y="5616"/>
                    <a:pt x="6189" y="5619"/>
                    <a:pt x="6183" y="5624"/>
                  </a:cubicBezTo>
                  <a:cubicBezTo>
                    <a:pt x="6177" y="5628"/>
                    <a:pt x="6171" y="5634"/>
                    <a:pt x="6165" y="5640"/>
                  </a:cubicBezTo>
                  <a:cubicBezTo>
                    <a:pt x="6159" y="5647"/>
                    <a:pt x="6153" y="5655"/>
                    <a:pt x="6147" y="5665"/>
                  </a:cubicBezTo>
                  <a:cubicBezTo>
                    <a:pt x="6141" y="5675"/>
                    <a:pt x="6134" y="5686"/>
                    <a:pt x="6128" y="5699"/>
                  </a:cubicBezTo>
                  <a:lnTo>
                    <a:pt x="6083" y="5790"/>
                  </a:lnTo>
                  <a:lnTo>
                    <a:pt x="6474" y="5983"/>
                  </a:lnTo>
                  <a:lnTo>
                    <a:pt x="6496" y="5937"/>
                  </a:lnTo>
                  <a:lnTo>
                    <a:pt x="6319" y="5850"/>
                  </a:lnTo>
                  <a:cubicBezTo>
                    <a:pt x="6325" y="5841"/>
                    <a:pt x="6330" y="5834"/>
                    <a:pt x="6337" y="5829"/>
                  </a:cubicBezTo>
                  <a:cubicBezTo>
                    <a:pt x="6343" y="5825"/>
                    <a:pt x="6353" y="5821"/>
                    <a:pt x="6366" y="5818"/>
                  </a:cubicBezTo>
                  <a:cubicBezTo>
                    <a:pt x="6389" y="5814"/>
                    <a:pt x="6411" y="5809"/>
                    <a:pt x="6432" y="5806"/>
                  </a:cubicBezTo>
                  <a:cubicBezTo>
                    <a:pt x="6453" y="5803"/>
                    <a:pt x="6472" y="5800"/>
                    <a:pt x="6489" y="5798"/>
                  </a:cubicBezTo>
                  <a:cubicBezTo>
                    <a:pt x="6507" y="5796"/>
                    <a:pt x="6522" y="5794"/>
                    <a:pt x="6535" y="5794"/>
                  </a:cubicBezTo>
                  <a:cubicBezTo>
                    <a:pt x="6548" y="5793"/>
                    <a:pt x="6559" y="5793"/>
                    <a:pt x="6567" y="5793"/>
                  </a:cubicBezTo>
                  <a:lnTo>
                    <a:pt x="6596" y="5734"/>
                  </a:lnTo>
                  <a:close/>
                  <a:moveTo>
                    <a:pt x="6310" y="5685"/>
                  </a:moveTo>
                  <a:cubicBezTo>
                    <a:pt x="6318" y="5694"/>
                    <a:pt x="6324" y="5703"/>
                    <a:pt x="6327" y="5712"/>
                  </a:cubicBezTo>
                  <a:cubicBezTo>
                    <a:pt x="6330" y="5723"/>
                    <a:pt x="6330" y="5735"/>
                    <a:pt x="6328" y="5748"/>
                  </a:cubicBezTo>
                  <a:cubicBezTo>
                    <a:pt x="6326" y="5760"/>
                    <a:pt x="6320" y="5775"/>
                    <a:pt x="6312" y="5793"/>
                  </a:cubicBezTo>
                  <a:lnTo>
                    <a:pt x="6290" y="5836"/>
                  </a:lnTo>
                  <a:lnTo>
                    <a:pt x="6145" y="5764"/>
                  </a:lnTo>
                  <a:lnTo>
                    <a:pt x="6168" y="5718"/>
                  </a:lnTo>
                  <a:cubicBezTo>
                    <a:pt x="6173" y="5707"/>
                    <a:pt x="6178" y="5698"/>
                    <a:pt x="6183" y="5691"/>
                  </a:cubicBezTo>
                  <a:cubicBezTo>
                    <a:pt x="6188" y="5684"/>
                    <a:pt x="6194" y="5678"/>
                    <a:pt x="6200" y="5672"/>
                  </a:cubicBezTo>
                  <a:cubicBezTo>
                    <a:pt x="6210" y="5664"/>
                    <a:pt x="6222" y="5658"/>
                    <a:pt x="6236" y="5657"/>
                  </a:cubicBezTo>
                  <a:cubicBezTo>
                    <a:pt x="6251" y="5655"/>
                    <a:pt x="6265" y="5657"/>
                    <a:pt x="6278" y="5663"/>
                  </a:cubicBezTo>
                  <a:cubicBezTo>
                    <a:pt x="6291" y="5670"/>
                    <a:pt x="6301" y="5677"/>
                    <a:pt x="6310" y="5685"/>
                  </a:cubicBezTo>
                  <a:close/>
                  <a:moveTo>
                    <a:pt x="6808" y="5523"/>
                  </a:moveTo>
                  <a:lnTo>
                    <a:pt x="6259" y="5253"/>
                  </a:lnTo>
                  <a:lnTo>
                    <a:pt x="6240" y="5290"/>
                  </a:lnTo>
                  <a:lnTo>
                    <a:pt x="6789" y="5561"/>
                  </a:lnTo>
                  <a:lnTo>
                    <a:pt x="6808" y="5523"/>
                  </a:lnTo>
                  <a:close/>
                  <a:moveTo>
                    <a:pt x="6582" y="4775"/>
                  </a:moveTo>
                  <a:lnTo>
                    <a:pt x="6560" y="4821"/>
                  </a:lnTo>
                  <a:lnTo>
                    <a:pt x="6832" y="4955"/>
                  </a:lnTo>
                  <a:cubicBezTo>
                    <a:pt x="6845" y="4962"/>
                    <a:pt x="6856" y="4968"/>
                    <a:pt x="6865" y="4975"/>
                  </a:cubicBezTo>
                  <a:cubicBezTo>
                    <a:pt x="6873" y="4981"/>
                    <a:pt x="6880" y="4989"/>
                    <a:pt x="6886" y="5000"/>
                  </a:cubicBezTo>
                  <a:cubicBezTo>
                    <a:pt x="6891" y="5010"/>
                    <a:pt x="6892" y="5022"/>
                    <a:pt x="6891" y="5036"/>
                  </a:cubicBezTo>
                  <a:cubicBezTo>
                    <a:pt x="6889" y="5050"/>
                    <a:pt x="6884" y="5065"/>
                    <a:pt x="6876" y="5081"/>
                  </a:cubicBezTo>
                  <a:cubicBezTo>
                    <a:pt x="6870" y="5093"/>
                    <a:pt x="6864" y="5103"/>
                    <a:pt x="6857" y="5111"/>
                  </a:cubicBezTo>
                  <a:cubicBezTo>
                    <a:pt x="6851" y="5118"/>
                    <a:pt x="6844" y="5124"/>
                    <a:pt x="6837" y="5129"/>
                  </a:cubicBezTo>
                  <a:cubicBezTo>
                    <a:pt x="6831" y="5133"/>
                    <a:pt x="6824" y="5136"/>
                    <a:pt x="6818" y="5137"/>
                  </a:cubicBezTo>
                  <a:cubicBezTo>
                    <a:pt x="6811" y="5138"/>
                    <a:pt x="6806" y="5139"/>
                    <a:pt x="6801" y="5139"/>
                  </a:cubicBezTo>
                  <a:cubicBezTo>
                    <a:pt x="6793" y="5138"/>
                    <a:pt x="6784" y="5136"/>
                    <a:pt x="6772" y="5132"/>
                  </a:cubicBezTo>
                  <a:cubicBezTo>
                    <a:pt x="6761" y="5127"/>
                    <a:pt x="6751" y="5123"/>
                    <a:pt x="6741" y="5118"/>
                  </a:cubicBezTo>
                  <a:lnTo>
                    <a:pt x="6478" y="4988"/>
                  </a:lnTo>
                  <a:lnTo>
                    <a:pt x="6455" y="5034"/>
                  </a:lnTo>
                  <a:lnTo>
                    <a:pt x="6735" y="5172"/>
                  </a:lnTo>
                  <a:cubicBezTo>
                    <a:pt x="6744" y="5177"/>
                    <a:pt x="6754" y="5181"/>
                    <a:pt x="6766" y="5185"/>
                  </a:cubicBezTo>
                  <a:cubicBezTo>
                    <a:pt x="6778" y="5190"/>
                    <a:pt x="6790" y="5192"/>
                    <a:pt x="6802" y="5191"/>
                  </a:cubicBezTo>
                  <a:cubicBezTo>
                    <a:pt x="6826" y="5190"/>
                    <a:pt x="6848" y="5182"/>
                    <a:pt x="6866" y="5169"/>
                  </a:cubicBezTo>
                  <a:cubicBezTo>
                    <a:pt x="6884" y="5155"/>
                    <a:pt x="6900" y="5133"/>
                    <a:pt x="6915" y="5103"/>
                  </a:cubicBezTo>
                  <a:cubicBezTo>
                    <a:pt x="6927" y="5079"/>
                    <a:pt x="6934" y="5058"/>
                    <a:pt x="6937" y="5039"/>
                  </a:cubicBezTo>
                  <a:cubicBezTo>
                    <a:pt x="6940" y="5021"/>
                    <a:pt x="6940" y="5003"/>
                    <a:pt x="6935" y="4986"/>
                  </a:cubicBezTo>
                  <a:cubicBezTo>
                    <a:pt x="6931" y="4969"/>
                    <a:pt x="6924" y="4955"/>
                    <a:pt x="6912" y="4945"/>
                  </a:cubicBezTo>
                  <a:cubicBezTo>
                    <a:pt x="6901" y="4935"/>
                    <a:pt x="6884" y="4924"/>
                    <a:pt x="6860" y="4912"/>
                  </a:cubicBezTo>
                  <a:lnTo>
                    <a:pt x="6582" y="4775"/>
                  </a:lnTo>
                  <a:close/>
                  <a:moveTo>
                    <a:pt x="7157" y="4595"/>
                  </a:moveTo>
                  <a:lnTo>
                    <a:pt x="6766" y="4403"/>
                  </a:lnTo>
                  <a:lnTo>
                    <a:pt x="6743" y="4449"/>
                  </a:lnTo>
                  <a:lnTo>
                    <a:pt x="6956" y="4552"/>
                  </a:lnTo>
                  <a:cubicBezTo>
                    <a:pt x="6970" y="4559"/>
                    <a:pt x="6985" y="4565"/>
                    <a:pt x="6999" y="4571"/>
                  </a:cubicBezTo>
                  <a:cubicBezTo>
                    <a:pt x="7013" y="4578"/>
                    <a:pt x="7026" y="4583"/>
                    <a:pt x="7038" y="4588"/>
                  </a:cubicBezTo>
                  <a:cubicBezTo>
                    <a:pt x="7049" y="4593"/>
                    <a:pt x="7059" y="4597"/>
                    <a:pt x="7066" y="4600"/>
                  </a:cubicBezTo>
                  <a:cubicBezTo>
                    <a:pt x="7074" y="4603"/>
                    <a:pt x="7078" y="4605"/>
                    <a:pt x="7078" y="4605"/>
                  </a:cubicBezTo>
                  <a:cubicBezTo>
                    <a:pt x="7077" y="4605"/>
                    <a:pt x="7073" y="4605"/>
                    <a:pt x="7067" y="4604"/>
                  </a:cubicBezTo>
                  <a:cubicBezTo>
                    <a:pt x="7061" y="4604"/>
                    <a:pt x="7053" y="4603"/>
                    <a:pt x="7044" y="4603"/>
                  </a:cubicBezTo>
                  <a:cubicBezTo>
                    <a:pt x="7035" y="4602"/>
                    <a:pt x="7024" y="4602"/>
                    <a:pt x="7013" y="4601"/>
                  </a:cubicBezTo>
                  <a:cubicBezTo>
                    <a:pt x="7001" y="4601"/>
                    <a:pt x="6989" y="4601"/>
                    <a:pt x="6978" y="4601"/>
                  </a:cubicBezTo>
                  <a:lnTo>
                    <a:pt x="6664" y="4608"/>
                  </a:lnTo>
                  <a:lnTo>
                    <a:pt x="6638" y="4662"/>
                  </a:lnTo>
                  <a:lnTo>
                    <a:pt x="7029" y="4855"/>
                  </a:lnTo>
                  <a:lnTo>
                    <a:pt x="7053" y="4806"/>
                  </a:lnTo>
                  <a:lnTo>
                    <a:pt x="6825" y="4697"/>
                  </a:lnTo>
                  <a:cubicBezTo>
                    <a:pt x="6813" y="4691"/>
                    <a:pt x="6802" y="4686"/>
                    <a:pt x="6790" y="4681"/>
                  </a:cubicBezTo>
                  <a:cubicBezTo>
                    <a:pt x="6778" y="4676"/>
                    <a:pt x="6768" y="4671"/>
                    <a:pt x="6758" y="4667"/>
                  </a:cubicBezTo>
                  <a:cubicBezTo>
                    <a:pt x="6748" y="4663"/>
                    <a:pt x="6739" y="4659"/>
                    <a:pt x="6732" y="4656"/>
                  </a:cubicBezTo>
                  <a:cubicBezTo>
                    <a:pt x="6725" y="4653"/>
                    <a:pt x="6719" y="4651"/>
                    <a:pt x="6716" y="4650"/>
                  </a:cubicBezTo>
                  <a:cubicBezTo>
                    <a:pt x="6720" y="4651"/>
                    <a:pt x="6726" y="4651"/>
                    <a:pt x="6733" y="4651"/>
                  </a:cubicBezTo>
                  <a:cubicBezTo>
                    <a:pt x="6741" y="4652"/>
                    <a:pt x="6749" y="4652"/>
                    <a:pt x="6759" y="4652"/>
                  </a:cubicBezTo>
                  <a:cubicBezTo>
                    <a:pt x="6770" y="4652"/>
                    <a:pt x="6781" y="4652"/>
                    <a:pt x="6793" y="4652"/>
                  </a:cubicBezTo>
                  <a:cubicBezTo>
                    <a:pt x="6805" y="4652"/>
                    <a:pt x="6818" y="4652"/>
                    <a:pt x="6831" y="4652"/>
                  </a:cubicBezTo>
                  <a:lnTo>
                    <a:pt x="7132" y="4644"/>
                  </a:lnTo>
                  <a:lnTo>
                    <a:pt x="7157" y="4595"/>
                  </a:lnTo>
                  <a:close/>
                  <a:moveTo>
                    <a:pt x="7235" y="4435"/>
                  </a:moveTo>
                  <a:lnTo>
                    <a:pt x="6844" y="4243"/>
                  </a:lnTo>
                  <a:lnTo>
                    <a:pt x="6822" y="4288"/>
                  </a:lnTo>
                  <a:lnTo>
                    <a:pt x="7213" y="4481"/>
                  </a:lnTo>
                  <a:lnTo>
                    <a:pt x="7235" y="4435"/>
                  </a:lnTo>
                  <a:close/>
                  <a:moveTo>
                    <a:pt x="7035" y="3855"/>
                  </a:moveTo>
                  <a:lnTo>
                    <a:pt x="7011" y="3903"/>
                  </a:lnTo>
                  <a:lnTo>
                    <a:pt x="7228" y="4114"/>
                  </a:lnTo>
                  <a:cubicBezTo>
                    <a:pt x="7246" y="4131"/>
                    <a:pt x="7261" y="4145"/>
                    <a:pt x="7273" y="4156"/>
                  </a:cubicBezTo>
                  <a:cubicBezTo>
                    <a:pt x="7285" y="4167"/>
                    <a:pt x="7293" y="4174"/>
                    <a:pt x="7297" y="4178"/>
                  </a:cubicBezTo>
                  <a:cubicBezTo>
                    <a:pt x="7295" y="4177"/>
                    <a:pt x="7290" y="4175"/>
                    <a:pt x="7283" y="4174"/>
                  </a:cubicBezTo>
                  <a:cubicBezTo>
                    <a:pt x="7276" y="4172"/>
                    <a:pt x="7268" y="4170"/>
                    <a:pt x="7259" y="4168"/>
                  </a:cubicBezTo>
                  <a:cubicBezTo>
                    <a:pt x="7249" y="4166"/>
                    <a:pt x="7240" y="4164"/>
                    <a:pt x="7229" y="4163"/>
                  </a:cubicBezTo>
                  <a:cubicBezTo>
                    <a:pt x="7219" y="4161"/>
                    <a:pt x="7209" y="4159"/>
                    <a:pt x="7199" y="4158"/>
                  </a:cubicBezTo>
                  <a:lnTo>
                    <a:pt x="6907" y="4116"/>
                  </a:lnTo>
                  <a:lnTo>
                    <a:pt x="6882" y="4167"/>
                  </a:lnTo>
                  <a:lnTo>
                    <a:pt x="7337" y="4228"/>
                  </a:lnTo>
                  <a:lnTo>
                    <a:pt x="7360" y="4182"/>
                  </a:lnTo>
                  <a:lnTo>
                    <a:pt x="7035" y="3855"/>
                  </a:lnTo>
                  <a:close/>
                  <a:moveTo>
                    <a:pt x="7571" y="3753"/>
                  </a:moveTo>
                  <a:lnTo>
                    <a:pt x="7531" y="3733"/>
                  </a:lnTo>
                  <a:lnTo>
                    <a:pt x="7446" y="3905"/>
                  </a:lnTo>
                  <a:lnTo>
                    <a:pt x="7303" y="3834"/>
                  </a:lnTo>
                  <a:lnTo>
                    <a:pt x="7369" y="3701"/>
                  </a:lnTo>
                  <a:lnTo>
                    <a:pt x="7328" y="3681"/>
                  </a:lnTo>
                  <a:lnTo>
                    <a:pt x="7262" y="3815"/>
                  </a:lnTo>
                  <a:lnTo>
                    <a:pt x="7134" y="3752"/>
                  </a:lnTo>
                  <a:lnTo>
                    <a:pt x="7213" y="3591"/>
                  </a:lnTo>
                  <a:lnTo>
                    <a:pt x="7177" y="3566"/>
                  </a:lnTo>
                  <a:lnTo>
                    <a:pt x="7072" y="3780"/>
                  </a:lnTo>
                  <a:lnTo>
                    <a:pt x="7463" y="3972"/>
                  </a:lnTo>
                  <a:lnTo>
                    <a:pt x="7571" y="3753"/>
                  </a:lnTo>
                  <a:close/>
                  <a:moveTo>
                    <a:pt x="7734" y="3422"/>
                  </a:moveTo>
                  <a:lnTo>
                    <a:pt x="7698" y="3426"/>
                  </a:lnTo>
                  <a:cubicBezTo>
                    <a:pt x="7681" y="3429"/>
                    <a:pt x="7663" y="3431"/>
                    <a:pt x="7644" y="3434"/>
                  </a:cubicBezTo>
                  <a:cubicBezTo>
                    <a:pt x="7626" y="3436"/>
                    <a:pt x="7608" y="3439"/>
                    <a:pt x="7592" y="3441"/>
                  </a:cubicBezTo>
                  <a:cubicBezTo>
                    <a:pt x="7575" y="3443"/>
                    <a:pt x="7564" y="3445"/>
                    <a:pt x="7557" y="3446"/>
                  </a:cubicBezTo>
                  <a:cubicBezTo>
                    <a:pt x="7547" y="3448"/>
                    <a:pt x="7536" y="3451"/>
                    <a:pt x="7524" y="3454"/>
                  </a:cubicBezTo>
                  <a:cubicBezTo>
                    <a:pt x="7512" y="3457"/>
                    <a:pt x="7502" y="3460"/>
                    <a:pt x="7494" y="3464"/>
                  </a:cubicBezTo>
                  <a:lnTo>
                    <a:pt x="7496" y="3458"/>
                  </a:lnTo>
                  <a:cubicBezTo>
                    <a:pt x="7504" y="3443"/>
                    <a:pt x="7508" y="3427"/>
                    <a:pt x="7510" y="3412"/>
                  </a:cubicBezTo>
                  <a:cubicBezTo>
                    <a:pt x="7511" y="3397"/>
                    <a:pt x="7509" y="3382"/>
                    <a:pt x="7504" y="3369"/>
                  </a:cubicBezTo>
                  <a:cubicBezTo>
                    <a:pt x="7499" y="3355"/>
                    <a:pt x="7491" y="3342"/>
                    <a:pt x="7481" y="3331"/>
                  </a:cubicBezTo>
                  <a:cubicBezTo>
                    <a:pt x="7470" y="3319"/>
                    <a:pt x="7456" y="3310"/>
                    <a:pt x="7440" y="3302"/>
                  </a:cubicBezTo>
                  <a:cubicBezTo>
                    <a:pt x="7430" y="3297"/>
                    <a:pt x="7420" y="3294"/>
                    <a:pt x="7410" y="3292"/>
                  </a:cubicBezTo>
                  <a:cubicBezTo>
                    <a:pt x="7401" y="3290"/>
                    <a:pt x="7391" y="3289"/>
                    <a:pt x="7383" y="3290"/>
                  </a:cubicBezTo>
                  <a:cubicBezTo>
                    <a:pt x="7374" y="3290"/>
                    <a:pt x="7366" y="3291"/>
                    <a:pt x="7359" y="3293"/>
                  </a:cubicBezTo>
                  <a:cubicBezTo>
                    <a:pt x="7351" y="3295"/>
                    <a:pt x="7345" y="3297"/>
                    <a:pt x="7339" y="3300"/>
                  </a:cubicBezTo>
                  <a:cubicBezTo>
                    <a:pt x="7333" y="3303"/>
                    <a:pt x="7327" y="3307"/>
                    <a:pt x="7321" y="3311"/>
                  </a:cubicBezTo>
                  <a:cubicBezTo>
                    <a:pt x="7315" y="3315"/>
                    <a:pt x="7309" y="3321"/>
                    <a:pt x="7303" y="3328"/>
                  </a:cubicBezTo>
                  <a:cubicBezTo>
                    <a:pt x="7297" y="3334"/>
                    <a:pt x="7291" y="3342"/>
                    <a:pt x="7285" y="3352"/>
                  </a:cubicBezTo>
                  <a:cubicBezTo>
                    <a:pt x="7279" y="3362"/>
                    <a:pt x="7272" y="3373"/>
                    <a:pt x="7266" y="3387"/>
                  </a:cubicBezTo>
                  <a:lnTo>
                    <a:pt x="7221" y="3478"/>
                  </a:lnTo>
                  <a:lnTo>
                    <a:pt x="7612" y="3670"/>
                  </a:lnTo>
                  <a:lnTo>
                    <a:pt x="7634" y="3624"/>
                  </a:lnTo>
                  <a:lnTo>
                    <a:pt x="7457" y="3538"/>
                  </a:lnTo>
                  <a:cubicBezTo>
                    <a:pt x="7463" y="3528"/>
                    <a:pt x="7468" y="3521"/>
                    <a:pt x="7475" y="3516"/>
                  </a:cubicBezTo>
                  <a:cubicBezTo>
                    <a:pt x="7481" y="3512"/>
                    <a:pt x="7491" y="3508"/>
                    <a:pt x="7504" y="3505"/>
                  </a:cubicBezTo>
                  <a:cubicBezTo>
                    <a:pt x="7527" y="3501"/>
                    <a:pt x="7549" y="3497"/>
                    <a:pt x="7570" y="3493"/>
                  </a:cubicBezTo>
                  <a:cubicBezTo>
                    <a:pt x="7591" y="3490"/>
                    <a:pt x="7610" y="3487"/>
                    <a:pt x="7627" y="3485"/>
                  </a:cubicBezTo>
                  <a:cubicBezTo>
                    <a:pt x="7645" y="3483"/>
                    <a:pt x="7660" y="3482"/>
                    <a:pt x="7673" y="3481"/>
                  </a:cubicBezTo>
                  <a:cubicBezTo>
                    <a:pt x="7686" y="3480"/>
                    <a:pt x="7697" y="3480"/>
                    <a:pt x="7705" y="3480"/>
                  </a:cubicBezTo>
                  <a:lnTo>
                    <a:pt x="7734" y="3422"/>
                  </a:lnTo>
                  <a:close/>
                  <a:moveTo>
                    <a:pt x="7448" y="3373"/>
                  </a:moveTo>
                  <a:cubicBezTo>
                    <a:pt x="7456" y="3381"/>
                    <a:pt x="7462" y="3390"/>
                    <a:pt x="7465" y="3399"/>
                  </a:cubicBezTo>
                  <a:cubicBezTo>
                    <a:pt x="7468" y="3410"/>
                    <a:pt x="7468" y="3422"/>
                    <a:pt x="7466" y="3435"/>
                  </a:cubicBezTo>
                  <a:cubicBezTo>
                    <a:pt x="7464" y="3447"/>
                    <a:pt x="7458" y="3462"/>
                    <a:pt x="7450" y="3480"/>
                  </a:cubicBezTo>
                  <a:lnTo>
                    <a:pt x="7428" y="3523"/>
                  </a:lnTo>
                  <a:lnTo>
                    <a:pt x="7283" y="3451"/>
                  </a:lnTo>
                  <a:lnTo>
                    <a:pt x="7306" y="3405"/>
                  </a:lnTo>
                  <a:cubicBezTo>
                    <a:pt x="7311" y="3394"/>
                    <a:pt x="7316" y="3385"/>
                    <a:pt x="7321" y="3378"/>
                  </a:cubicBezTo>
                  <a:cubicBezTo>
                    <a:pt x="7326" y="3371"/>
                    <a:pt x="7332" y="3365"/>
                    <a:pt x="7338" y="3360"/>
                  </a:cubicBezTo>
                  <a:cubicBezTo>
                    <a:pt x="7348" y="3351"/>
                    <a:pt x="7360" y="3346"/>
                    <a:pt x="7374" y="3344"/>
                  </a:cubicBezTo>
                  <a:cubicBezTo>
                    <a:pt x="7389" y="3342"/>
                    <a:pt x="7403" y="3344"/>
                    <a:pt x="7416" y="3351"/>
                  </a:cubicBezTo>
                  <a:cubicBezTo>
                    <a:pt x="7429" y="3357"/>
                    <a:pt x="7439" y="3364"/>
                    <a:pt x="7448" y="3373"/>
                  </a:cubicBezTo>
                  <a:close/>
                  <a:moveTo>
                    <a:pt x="7745" y="3028"/>
                  </a:moveTo>
                  <a:cubicBezTo>
                    <a:pt x="7730" y="3026"/>
                    <a:pt x="7716" y="3027"/>
                    <a:pt x="7703" y="3031"/>
                  </a:cubicBezTo>
                  <a:cubicBezTo>
                    <a:pt x="7690" y="3034"/>
                    <a:pt x="7678" y="3040"/>
                    <a:pt x="7667" y="3047"/>
                  </a:cubicBezTo>
                  <a:cubicBezTo>
                    <a:pt x="7656" y="3054"/>
                    <a:pt x="7644" y="3065"/>
                    <a:pt x="7630" y="3080"/>
                  </a:cubicBezTo>
                  <a:lnTo>
                    <a:pt x="7594" y="3118"/>
                  </a:lnTo>
                  <a:cubicBezTo>
                    <a:pt x="7575" y="3138"/>
                    <a:pt x="7558" y="3150"/>
                    <a:pt x="7544" y="3155"/>
                  </a:cubicBezTo>
                  <a:cubicBezTo>
                    <a:pt x="7529" y="3161"/>
                    <a:pt x="7514" y="3160"/>
                    <a:pt x="7498" y="3152"/>
                  </a:cubicBezTo>
                  <a:cubicBezTo>
                    <a:pt x="7478" y="3142"/>
                    <a:pt x="7465" y="3127"/>
                    <a:pt x="7461" y="3108"/>
                  </a:cubicBezTo>
                  <a:cubicBezTo>
                    <a:pt x="7456" y="3089"/>
                    <a:pt x="7460" y="3067"/>
                    <a:pt x="7472" y="3042"/>
                  </a:cubicBezTo>
                  <a:cubicBezTo>
                    <a:pt x="7476" y="3034"/>
                    <a:pt x="7481" y="3026"/>
                    <a:pt x="7485" y="3019"/>
                  </a:cubicBezTo>
                  <a:cubicBezTo>
                    <a:pt x="7490" y="3012"/>
                    <a:pt x="7496" y="3006"/>
                    <a:pt x="7502" y="3000"/>
                  </a:cubicBezTo>
                  <a:cubicBezTo>
                    <a:pt x="7508" y="2994"/>
                    <a:pt x="7515" y="2988"/>
                    <a:pt x="7524" y="2982"/>
                  </a:cubicBezTo>
                  <a:cubicBezTo>
                    <a:pt x="7532" y="2976"/>
                    <a:pt x="7541" y="2970"/>
                    <a:pt x="7552" y="2963"/>
                  </a:cubicBezTo>
                  <a:lnTo>
                    <a:pt x="7528" y="2926"/>
                  </a:lnTo>
                  <a:cubicBezTo>
                    <a:pt x="7485" y="2951"/>
                    <a:pt x="7453" y="2984"/>
                    <a:pt x="7433" y="3026"/>
                  </a:cubicBezTo>
                  <a:cubicBezTo>
                    <a:pt x="7423" y="3045"/>
                    <a:pt x="7418" y="3063"/>
                    <a:pt x="7415" y="3081"/>
                  </a:cubicBezTo>
                  <a:cubicBezTo>
                    <a:pt x="7413" y="3100"/>
                    <a:pt x="7414" y="3117"/>
                    <a:pt x="7419" y="3133"/>
                  </a:cubicBezTo>
                  <a:cubicBezTo>
                    <a:pt x="7423" y="3149"/>
                    <a:pt x="7431" y="3163"/>
                    <a:pt x="7442" y="3176"/>
                  </a:cubicBezTo>
                  <a:cubicBezTo>
                    <a:pt x="7452" y="3188"/>
                    <a:pt x="7466" y="3199"/>
                    <a:pt x="7483" y="3207"/>
                  </a:cubicBezTo>
                  <a:cubicBezTo>
                    <a:pt x="7508" y="3220"/>
                    <a:pt x="7533" y="3222"/>
                    <a:pt x="7559" y="3214"/>
                  </a:cubicBezTo>
                  <a:cubicBezTo>
                    <a:pt x="7570" y="3210"/>
                    <a:pt x="7581" y="3205"/>
                    <a:pt x="7591" y="3197"/>
                  </a:cubicBezTo>
                  <a:cubicBezTo>
                    <a:pt x="7601" y="3189"/>
                    <a:pt x="7613" y="3177"/>
                    <a:pt x="7628" y="3162"/>
                  </a:cubicBezTo>
                  <a:lnTo>
                    <a:pt x="7659" y="3128"/>
                  </a:lnTo>
                  <a:cubicBezTo>
                    <a:pt x="7696" y="3088"/>
                    <a:pt x="7732" y="3077"/>
                    <a:pt x="7766" y="3094"/>
                  </a:cubicBezTo>
                  <a:cubicBezTo>
                    <a:pt x="7789" y="3106"/>
                    <a:pt x="7803" y="3124"/>
                    <a:pt x="7808" y="3150"/>
                  </a:cubicBezTo>
                  <a:cubicBezTo>
                    <a:pt x="7811" y="3161"/>
                    <a:pt x="7811" y="3172"/>
                    <a:pt x="7809" y="3182"/>
                  </a:cubicBezTo>
                  <a:cubicBezTo>
                    <a:pt x="7807" y="3193"/>
                    <a:pt x="7802" y="3205"/>
                    <a:pt x="7795" y="3220"/>
                  </a:cubicBezTo>
                  <a:cubicBezTo>
                    <a:pt x="7785" y="3240"/>
                    <a:pt x="7773" y="3257"/>
                    <a:pt x="7760" y="3271"/>
                  </a:cubicBezTo>
                  <a:cubicBezTo>
                    <a:pt x="7746" y="3285"/>
                    <a:pt x="7729" y="3298"/>
                    <a:pt x="7710" y="3308"/>
                  </a:cubicBezTo>
                  <a:lnTo>
                    <a:pt x="7736" y="3347"/>
                  </a:lnTo>
                  <a:cubicBezTo>
                    <a:pt x="7758" y="3333"/>
                    <a:pt x="7776" y="3318"/>
                    <a:pt x="7792" y="3300"/>
                  </a:cubicBezTo>
                  <a:cubicBezTo>
                    <a:pt x="7808" y="3283"/>
                    <a:pt x="7821" y="3262"/>
                    <a:pt x="7833" y="3239"/>
                  </a:cubicBezTo>
                  <a:cubicBezTo>
                    <a:pt x="7842" y="3221"/>
                    <a:pt x="7848" y="3204"/>
                    <a:pt x="7851" y="3188"/>
                  </a:cubicBezTo>
                  <a:cubicBezTo>
                    <a:pt x="7854" y="3173"/>
                    <a:pt x="7854" y="3156"/>
                    <a:pt x="7852" y="3139"/>
                  </a:cubicBezTo>
                  <a:cubicBezTo>
                    <a:pt x="7850" y="3116"/>
                    <a:pt x="7843" y="3096"/>
                    <a:pt x="7830" y="3079"/>
                  </a:cubicBezTo>
                  <a:cubicBezTo>
                    <a:pt x="7818" y="3061"/>
                    <a:pt x="7803" y="3048"/>
                    <a:pt x="7785" y="3039"/>
                  </a:cubicBezTo>
                  <a:cubicBezTo>
                    <a:pt x="7773" y="3033"/>
                    <a:pt x="7759" y="3029"/>
                    <a:pt x="7745" y="3028"/>
                  </a:cubicBezTo>
                  <a:close/>
                  <a:moveTo>
                    <a:pt x="7962" y="2957"/>
                  </a:moveTo>
                  <a:lnTo>
                    <a:pt x="7572" y="2765"/>
                  </a:lnTo>
                  <a:lnTo>
                    <a:pt x="7549" y="2810"/>
                  </a:lnTo>
                  <a:lnTo>
                    <a:pt x="7940" y="3003"/>
                  </a:lnTo>
                  <a:lnTo>
                    <a:pt x="7962" y="2957"/>
                  </a:lnTo>
                  <a:close/>
                  <a:moveTo>
                    <a:pt x="7737" y="2428"/>
                  </a:moveTo>
                  <a:lnTo>
                    <a:pt x="7610" y="2686"/>
                  </a:lnTo>
                  <a:lnTo>
                    <a:pt x="7649" y="2706"/>
                  </a:lnTo>
                  <a:lnTo>
                    <a:pt x="7701" y="2601"/>
                  </a:lnTo>
                  <a:lnTo>
                    <a:pt x="8053" y="2774"/>
                  </a:lnTo>
                  <a:lnTo>
                    <a:pt x="8075" y="2729"/>
                  </a:lnTo>
                  <a:lnTo>
                    <a:pt x="7723" y="2556"/>
                  </a:lnTo>
                  <a:lnTo>
                    <a:pt x="7775" y="2450"/>
                  </a:lnTo>
                  <a:lnTo>
                    <a:pt x="7737" y="2428"/>
                  </a:lnTo>
                  <a:close/>
                  <a:moveTo>
                    <a:pt x="7905" y="2087"/>
                  </a:moveTo>
                  <a:lnTo>
                    <a:pt x="7879" y="2141"/>
                  </a:lnTo>
                  <a:lnTo>
                    <a:pt x="7991" y="2290"/>
                  </a:lnTo>
                  <a:cubicBezTo>
                    <a:pt x="7998" y="2300"/>
                    <a:pt x="8005" y="2309"/>
                    <a:pt x="8012" y="2317"/>
                  </a:cubicBezTo>
                  <a:cubicBezTo>
                    <a:pt x="8018" y="2325"/>
                    <a:pt x="8022" y="2330"/>
                    <a:pt x="8024" y="2332"/>
                  </a:cubicBezTo>
                  <a:cubicBezTo>
                    <a:pt x="8015" y="2332"/>
                    <a:pt x="8006" y="2332"/>
                    <a:pt x="7998" y="2331"/>
                  </a:cubicBezTo>
                  <a:cubicBezTo>
                    <a:pt x="7989" y="2331"/>
                    <a:pt x="7980" y="2331"/>
                    <a:pt x="7971" y="2331"/>
                  </a:cubicBezTo>
                  <a:lnTo>
                    <a:pt x="7785" y="2331"/>
                  </a:lnTo>
                  <a:lnTo>
                    <a:pt x="7757" y="2389"/>
                  </a:lnTo>
                  <a:lnTo>
                    <a:pt x="8054" y="2379"/>
                  </a:lnTo>
                  <a:lnTo>
                    <a:pt x="8209" y="2455"/>
                  </a:lnTo>
                  <a:lnTo>
                    <a:pt x="8233" y="2407"/>
                  </a:lnTo>
                  <a:lnTo>
                    <a:pt x="8081" y="2332"/>
                  </a:lnTo>
                  <a:lnTo>
                    <a:pt x="7905" y="2087"/>
                  </a:lnTo>
                  <a:close/>
                  <a:moveTo>
                    <a:pt x="8264" y="1658"/>
                  </a:moveTo>
                  <a:cubicBezTo>
                    <a:pt x="8238" y="1653"/>
                    <a:pt x="8213" y="1651"/>
                    <a:pt x="8189" y="1655"/>
                  </a:cubicBezTo>
                  <a:cubicBezTo>
                    <a:pt x="8180" y="1656"/>
                    <a:pt x="8169" y="1658"/>
                    <a:pt x="8158" y="1662"/>
                  </a:cubicBezTo>
                  <a:cubicBezTo>
                    <a:pt x="8147" y="1665"/>
                    <a:pt x="8136" y="1670"/>
                    <a:pt x="8125" y="1677"/>
                  </a:cubicBezTo>
                  <a:cubicBezTo>
                    <a:pt x="8114" y="1684"/>
                    <a:pt x="8103" y="1693"/>
                    <a:pt x="8093" y="1704"/>
                  </a:cubicBezTo>
                  <a:cubicBezTo>
                    <a:pt x="8082" y="1715"/>
                    <a:pt x="8073" y="1729"/>
                    <a:pt x="8064" y="1746"/>
                  </a:cubicBezTo>
                  <a:cubicBezTo>
                    <a:pt x="8053" y="1770"/>
                    <a:pt x="8047" y="1794"/>
                    <a:pt x="8046" y="1818"/>
                  </a:cubicBezTo>
                  <a:cubicBezTo>
                    <a:pt x="8046" y="1842"/>
                    <a:pt x="8051" y="1865"/>
                    <a:pt x="8062" y="1887"/>
                  </a:cubicBezTo>
                  <a:cubicBezTo>
                    <a:pt x="8073" y="1908"/>
                    <a:pt x="8089" y="1929"/>
                    <a:pt x="8110" y="1948"/>
                  </a:cubicBezTo>
                  <a:cubicBezTo>
                    <a:pt x="8131" y="1968"/>
                    <a:pt x="8157" y="1985"/>
                    <a:pt x="8188" y="2000"/>
                  </a:cubicBezTo>
                  <a:cubicBezTo>
                    <a:pt x="8256" y="2034"/>
                    <a:pt x="8315" y="2044"/>
                    <a:pt x="8366" y="2030"/>
                  </a:cubicBezTo>
                  <a:cubicBezTo>
                    <a:pt x="8388" y="2024"/>
                    <a:pt x="8408" y="2014"/>
                    <a:pt x="8426" y="2000"/>
                  </a:cubicBezTo>
                  <a:cubicBezTo>
                    <a:pt x="8444" y="1986"/>
                    <a:pt x="8459" y="1967"/>
                    <a:pt x="8471" y="1943"/>
                  </a:cubicBezTo>
                  <a:cubicBezTo>
                    <a:pt x="8481" y="1923"/>
                    <a:pt x="8487" y="1903"/>
                    <a:pt x="8488" y="1885"/>
                  </a:cubicBezTo>
                  <a:cubicBezTo>
                    <a:pt x="8490" y="1866"/>
                    <a:pt x="8488" y="1847"/>
                    <a:pt x="8482" y="1826"/>
                  </a:cubicBezTo>
                  <a:cubicBezTo>
                    <a:pt x="8473" y="1797"/>
                    <a:pt x="8459" y="1772"/>
                    <a:pt x="8438" y="1750"/>
                  </a:cubicBezTo>
                  <a:cubicBezTo>
                    <a:pt x="8417" y="1729"/>
                    <a:pt x="8388" y="1709"/>
                    <a:pt x="8351" y="1690"/>
                  </a:cubicBezTo>
                  <a:cubicBezTo>
                    <a:pt x="8319" y="1675"/>
                    <a:pt x="8290" y="1664"/>
                    <a:pt x="8264" y="1658"/>
                  </a:cubicBezTo>
                  <a:close/>
                  <a:moveTo>
                    <a:pt x="8373" y="1769"/>
                  </a:moveTo>
                  <a:cubicBezTo>
                    <a:pt x="8385" y="1776"/>
                    <a:pt x="8395" y="1783"/>
                    <a:pt x="8404" y="1790"/>
                  </a:cubicBezTo>
                  <a:cubicBezTo>
                    <a:pt x="8412" y="1797"/>
                    <a:pt x="8419" y="1804"/>
                    <a:pt x="8424" y="1811"/>
                  </a:cubicBezTo>
                  <a:cubicBezTo>
                    <a:pt x="8430" y="1818"/>
                    <a:pt x="8434" y="1826"/>
                    <a:pt x="8438" y="1834"/>
                  </a:cubicBezTo>
                  <a:cubicBezTo>
                    <a:pt x="8445" y="1848"/>
                    <a:pt x="8448" y="1862"/>
                    <a:pt x="8448" y="1877"/>
                  </a:cubicBezTo>
                  <a:cubicBezTo>
                    <a:pt x="8448" y="1892"/>
                    <a:pt x="8444" y="1907"/>
                    <a:pt x="8436" y="1923"/>
                  </a:cubicBezTo>
                  <a:cubicBezTo>
                    <a:pt x="8432" y="1931"/>
                    <a:pt x="8427" y="1939"/>
                    <a:pt x="8421" y="1946"/>
                  </a:cubicBezTo>
                  <a:cubicBezTo>
                    <a:pt x="8414" y="1954"/>
                    <a:pt x="8408" y="1960"/>
                    <a:pt x="8400" y="1966"/>
                  </a:cubicBezTo>
                  <a:cubicBezTo>
                    <a:pt x="8393" y="1971"/>
                    <a:pt x="8385" y="1976"/>
                    <a:pt x="8377" y="1979"/>
                  </a:cubicBezTo>
                  <a:cubicBezTo>
                    <a:pt x="8369" y="1983"/>
                    <a:pt x="8361" y="1985"/>
                    <a:pt x="8353" y="1986"/>
                  </a:cubicBezTo>
                  <a:cubicBezTo>
                    <a:pt x="8336" y="1987"/>
                    <a:pt x="8314" y="1984"/>
                    <a:pt x="8288" y="1976"/>
                  </a:cubicBezTo>
                  <a:cubicBezTo>
                    <a:pt x="8262" y="1969"/>
                    <a:pt x="8234" y="1958"/>
                    <a:pt x="8204" y="1944"/>
                  </a:cubicBezTo>
                  <a:cubicBezTo>
                    <a:pt x="8180" y="1932"/>
                    <a:pt x="8160" y="1920"/>
                    <a:pt x="8144" y="1908"/>
                  </a:cubicBezTo>
                  <a:cubicBezTo>
                    <a:pt x="8128" y="1897"/>
                    <a:pt x="8116" y="1884"/>
                    <a:pt x="8106" y="1871"/>
                  </a:cubicBezTo>
                  <a:cubicBezTo>
                    <a:pt x="8096" y="1856"/>
                    <a:pt x="8090" y="1840"/>
                    <a:pt x="8090" y="1821"/>
                  </a:cubicBezTo>
                  <a:cubicBezTo>
                    <a:pt x="8089" y="1802"/>
                    <a:pt x="8093" y="1783"/>
                    <a:pt x="8102" y="1765"/>
                  </a:cubicBezTo>
                  <a:cubicBezTo>
                    <a:pt x="8113" y="1742"/>
                    <a:pt x="8128" y="1726"/>
                    <a:pt x="8145" y="1717"/>
                  </a:cubicBezTo>
                  <a:cubicBezTo>
                    <a:pt x="8163" y="1708"/>
                    <a:pt x="8181" y="1704"/>
                    <a:pt x="8198" y="1704"/>
                  </a:cubicBezTo>
                  <a:cubicBezTo>
                    <a:pt x="8215" y="1704"/>
                    <a:pt x="8234" y="1708"/>
                    <a:pt x="8256" y="1715"/>
                  </a:cubicBezTo>
                  <a:cubicBezTo>
                    <a:pt x="8278" y="1721"/>
                    <a:pt x="8303" y="1732"/>
                    <a:pt x="8332" y="1746"/>
                  </a:cubicBezTo>
                  <a:cubicBezTo>
                    <a:pt x="8348" y="1754"/>
                    <a:pt x="8362" y="1762"/>
                    <a:pt x="8373" y="1769"/>
                  </a:cubicBezTo>
                  <a:close/>
                  <a:moveTo>
                    <a:pt x="8299" y="1287"/>
                  </a:moveTo>
                  <a:lnTo>
                    <a:pt x="8197" y="1493"/>
                  </a:lnTo>
                  <a:lnTo>
                    <a:pt x="8588" y="1685"/>
                  </a:lnTo>
                  <a:lnTo>
                    <a:pt x="8611" y="1638"/>
                  </a:lnTo>
                  <a:lnTo>
                    <a:pt x="8426" y="1547"/>
                  </a:lnTo>
                  <a:lnTo>
                    <a:pt x="8487" y="1421"/>
                  </a:lnTo>
                  <a:lnTo>
                    <a:pt x="8449" y="1403"/>
                  </a:lnTo>
                  <a:lnTo>
                    <a:pt x="8388" y="1528"/>
                  </a:lnTo>
                  <a:lnTo>
                    <a:pt x="8259" y="1465"/>
                  </a:lnTo>
                  <a:lnTo>
                    <a:pt x="8334" y="1314"/>
                  </a:lnTo>
                  <a:lnTo>
                    <a:pt x="8299" y="1287"/>
                  </a:lnTo>
                  <a:close/>
                  <a:moveTo>
                    <a:pt x="8964" y="921"/>
                  </a:moveTo>
                  <a:lnTo>
                    <a:pt x="8557" y="762"/>
                  </a:lnTo>
                  <a:lnTo>
                    <a:pt x="8523" y="831"/>
                  </a:lnTo>
                  <a:lnTo>
                    <a:pt x="8747" y="1032"/>
                  </a:lnTo>
                  <a:cubicBezTo>
                    <a:pt x="8760" y="1044"/>
                    <a:pt x="8773" y="1055"/>
                    <a:pt x="8784" y="1063"/>
                  </a:cubicBezTo>
                  <a:cubicBezTo>
                    <a:pt x="8795" y="1072"/>
                    <a:pt x="8802" y="1077"/>
                    <a:pt x="8803" y="1078"/>
                  </a:cubicBezTo>
                  <a:cubicBezTo>
                    <a:pt x="8801" y="1077"/>
                    <a:pt x="8793" y="1075"/>
                    <a:pt x="8779" y="1071"/>
                  </a:cubicBezTo>
                  <a:cubicBezTo>
                    <a:pt x="8765" y="1068"/>
                    <a:pt x="8748" y="1064"/>
                    <a:pt x="8728" y="1060"/>
                  </a:cubicBezTo>
                  <a:lnTo>
                    <a:pt x="8437" y="1005"/>
                  </a:lnTo>
                  <a:lnTo>
                    <a:pt x="8404" y="1074"/>
                  </a:lnTo>
                  <a:lnTo>
                    <a:pt x="8778" y="1300"/>
                  </a:lnTo>
                  <a:lnTo>
                    <a:pt x="8800" y="1255"/>
                  </a:lnTo>
                  <a:lnTo>
                    <a:pt x="8532" y="1097"/>
                  </a:lnTo>
                  <a:cubicBezTo>
                    <a:pt x="8527" y="1094"/>
                    <a:pt x="8520" y="1090"/>
                    <a:pt x="8513" y="1085"/>
                  </a:cubicBezTo>
                  <a:cubicBezTo>
                    <a:pt x="8505" y="1081"/>
                    <a:pt x="8498" y="1077"/>
                    <a:pt x="8491" y="1073"/>
                  </a:cubicBezTo>
                  <a:cubicBezTo>
                    <a:pt x="8483" y="1069"/>
                    <a:pt x="8477" y="1065"/>
                    <a:pt x="8471" y="1062"/>
                  </a:cubicBezTo>
                  <a:cubicBezTo>
                    <a:pt x="8466" y="1059"/>
                    <a:pt x="8463" y="1057"/>
                    <a:pt x="8462" y="1056"/>
                  </a:cubicBezTo>
                  <a:cubicBezTo>
                    <a:pt x="8466" y="1058"/>
                    <a:pt x="8475" y="1060"/>
                    <a:pt x="8489" y="1062"/>
                  </a:cubicBezTo>
                  <a:cubicBezTo>
                    <a:pt x="8504" y="1065"/>
                    <a:pt x="8523" y="1069"/>
                    <a:pt x="8545" y="1073"/>
                  </a:cubicBezTo>
                  <a:lnTo>
                    <a:pt x="8860" y="1132"/>
                  </a:lnTo>
                  <a:lnTo>
                    <a:pt x="8880" y="1092"/>
                  </a:lnTo>
                  <a:lnTo>
                    <a:pt x="8630" y="865"/>
                  </a:lnTo>
                  <a:cubicBezTo>
                    <a:pt x="8624" y="861"/>
                    <a:pt x="8619" y="856"/>
                    <a:pt x="8613" y="851"/>
                  </a:cubicBezTo>
                  <a:cubicBezTo>
                    <a:pt x="8607" y="846"/>
                    <a:pt x="8601" y="841"/>
                    <a:pt x="8596" y="837"/>
                  </a:cubicBezTo>
                  <a:cubicBezTo>
                    <a:pt x="8591" y="832"/>
                    <a:pt x="8586" y="828"/>
                    <a:pt x="8583" y="825"/>
                  </a:cubicBezTo>
                  <a:cubicBezTo>
                    <a:pt x="8579" y="822"/>
                    <a:pt x="8577" y="820"/>
                    <a:pt x="8576" y="820"/>
                  </a:cubicBezTo>
                  <a:cubicBezTo>
                    <a:pt x="8577" y="820"/>
                    <a:pt x="8580" y="821"/>
                    <a:pt x="8584" y="823"/>
                  </a:cubicBezTo>
                  <a:cubicBezTo>
                    <a:pt x="8589" y="825"/>
                    <a:pt x="8595" y="828"/>
                    <a:pt x="8601" y="831"/>
                  </a:cubicBezTo>
                  <a:cubicBezTo>
                    <a:pt x="8608" y="834"/>
                    <a:pt x="8615" y="837"/>
                    <a:pt x="8623" y="841"/>
                  </a:cubicBezTo>
                  <a:cubicBezTo>
                    <a:pt x="8630" y="844"/>
                    <a:pt x="8637" y="847"/>
                    <a:pt x="8644" y="849"/>
                  </a:cubicBezTo>
                  <a:lnTo>
                    <a:pt x="8941" y="968"/>
                  </a:lnTo>
                  <a:lnTo>
                    <a:pt x="8964" y="921"/>
                  </a:lnTo>
                  <a:close/>
                  <a:moveTo>
                    <a:pt x="8592" y="503"/>
                  </a:moveTo>
                  <a:cubicBezTo>
                    <a:pt x="8583" y="506"/>
                    <a:pt x="8577" y="512"/>
                    <a:pt x="8573" y="520"/>
                  </a:cubicBezTo>
                  <a:cubicBezTo>
                    <a:pt x="8569" y="528"/>
                    <a:pt x="8568" y="536"/>
                    <a:pt x="8571" y="545"/>
                  </a:cubicBezTo>
                  <a:cubicBezTo>
                    <a:pt x="8574" y="553"/>
                    <a:pt x="8580" y="559"/>
                    <a:pt x="8588" y="563"/>
                  </a:cubicBezTo>
                  <a:cubicBezTo>
                    <a:pt x="8596" y="567"/>
                    <a:pt x="8605" y="568"/>
                    <a:pt x="8613" y="565"/>
                  </a:cubicBezTo>
                  <a:cubicBezTo>
                    <a:pt x="8622" y="563"/>
                    <a:pt x="8628" y="557"/>
                    <a:pt x="8632" y="549"/>
                  </a:cubicBezTo>
                  <a:cubicBezTo>
                    <a:pt x="8637" y="540"/>
                    <a:pt x="8637" y="532"/>
                    <a:pt x="8634" y="523"/>
                  </a:cubicBezTo>
                  <a:cubicBezTo>
                    <a:pt x="8631" y="515"/>
                    <a:pt x="8625" y="509"/>
                    <a:pt x="8617" y="505"/>
                  </a:cubicBezTo>
                  <a:cubicBezTo>
                    <a:pt x="8608" y="501"/>
                    <a:pt x="8600" y="500"/>
                    <a:pt x="8592" y="503"/>
                  </a:cubicBezTo>
                  <a:close/>
                  <a:moveTo>
                    <a:pt x="8649" y="386"/>
                  </a:moveTo>
                  <a:cubicBezTo>
                    <a:pt x="8641" y="389"/>
                    <a:pt x="8634" y="395"/>
                    <a:pt x="8630" y="403"/>
                  </a:cubicBezTo>
                  <a:cubicBezTo>
                    <a:pt x="8626" y="411"/>
                    <a:pt x="8626" y="419"/>
                    <a:pt x="8629" y="428"/>
                  </a:cubicBezTo>
                  <a:cubicBezTo>
                    <a:pt x="8632" y="436"/>
                    <a:pt x="8637" y="443"/>
                    <a:pt x="8645" y="447"/>
                  </a:cubicBezTo>
                  <a:cubicBezTo>
                    <a:pt x="8653" y="451"/>
                    <a:pt x="8662" y="451"/>
                    <a:pt x="8671" y="449"/>
                  </a:cubicBezTo>
                  <a:cubicBezTo>
                    <a:pt x="8679" y="446"/>
                    <a:pt x="8686" y="440"/>
                    <a:pt x="8690" y="432"/>
                  </a:cubicBezTo>
                  <a:cubicBezTo>
                    <a:pt x="8694" y="423"/>
                    <a:pt x="8694" y="415"/>
                    <a:pt x="8691" y="407"/>
                  </a:cubicBezTo>
                  <a:cubicBezTo>
                    <a:pt x="8688" y="398"/>
                    <a:pt x="8682" y="392"/>
                    <a:pt x="8674" y="388"/>
                  </a:cubicBezTo>
                  <a:cubicBezTo>
                    <a:pt x="8666" y="384"/>
                    <a:pt x="8658" y="383"/>
                    <a:pt x="8649" y="386"/>
                  </a:cubicBezTo>
                  <a:close/>
                  <a:moveTo>
                    <a:pt x="1203" y="18049"/>
                  </a:moveTo>
                  <a:cubicBezTo>
                    <a:pt x="1188" y="18047"/>
                    <a:pt x="1174" y="18048"/>
                    <a:pt x="1161" y="18052"/>
                  </a:cubicBezTo>
                  <a:cubicBezTo>
                    <a:pt x="1148" y="18055"/>
                    <a:pt x="1136" y="18061"/>
                    <a:pt x="1125" y="18068"/>
                  </a:cubicBezTo>
                  <a:cubicBezTo>
                    <a:pt x="1114" y="18075"/>
                    <a:pt x="1102" y="18087"/>
                    <a:pt x="1088" y="18101"/>
                  </a:cubicBezTo>
                  <a:lnTo>
                    <a:pt x="1052" y="18139"/>
                  </a:lnTo>
                  <a:cubicBezTo>
                    <a:pt x="1033" y="18159"/>
                    <a:pt x="1016" y="18171"/>
                    <a:pt x="1001" y="18177"/>
                  </a:cubicBezTo>
                  <a:cubicBezTo>
                    <a:pt x="987" y="18182"/>
                    <a:pt x="972" y="18181"/>
                    <a:pt x="956" y="18173"/>
                  </a:cubicBezTo>
                  <a:cubicBezTo>
                    <a:pt x="936" y="18163"/>
                    <a:pt x="923" y="18148"/>
                    <a:pt x="919" y="18129"/>
                  </a:cubicBezTo>
                  <a:cubicBezTo>
                    <a:pt x="914" y="18110"/>
                    <a:pt x="918" y="18088"/>
                    <a:pt x="930" y="18063"/>
                  </a:cubicBezTo>
                  <a:cubicBezTo>
                    <a:pt x="934" y="18055"/>
                    <a:pt x="938" y="18047"/>
                    <a:pt x="943" y="18040"/>
                  </a:cubicBezTo>
                  <a:cubicBezTo>
                    <a:pt x="948" y="18034"/>
                    <a:pt x="954" y="18027"/>
                    <a:pt x="960" y="18021"/>
                  </a:cubicBezTo>
                  <a:cubicBezTo>
                    <a:pt x="966" y="18015"/>
                    <a:pt x="973" y="18009"/>
                    <a:pt x="981" y="18003"/>
                  </a:cubicBezTo>
                  <a:cubicBezTo>
                    <a:pt x="990" y="17997"/>
                    <a:pt x="999" y="17991"/>
                    <a:pt x="1010" y="17984"/>
                  </a:cubicBezTo>
                  <a:lnTo>
                    <a:pt x="986" y="17947"/>
                  </a:lnTo>
                  <a:cubicBezTo>
                    <a:pt x="943" y="17972"/>
                    <a:pt x="911" y="18005"/>
                    <a:pt x="891" y="18047"/>
                  </a:cubicBezTo>
                  <a:cubicBezTo>
                    <a:pt x="881" y="18066"/>
                    <a:pt x="875" y="18084"/>
                    <a:pt x="873" y="18103"/>
                  </a:cubicBezTo>
                  <a:cubicBezTo>
                    <a:pt x="871" y="18121"/>
                    <a:pt x="872" y="18138"/>
                    <a:pt x="877" y="18154"/>
                  </a:cubicBezTo>
                  <a:cubicBezTo>
                    <a:pt x="881" y="18170"/>
                    <a:pt x="889" y="18184"/>
                    <a:pt x="899" y="18197"/>
                  </a:cubicBezTo>
                  <a:cubicBezTo>
                    <a:pt x="910" y="18210"/>
                    <a:pt x="924" y="18220"/>
                    <a:pt x="941" y="18228"/>
                  </a:cubicBezTo>
                  <a:cubicBezTo>
                    <a:pt x="966" y="18241"/>
                    <a:pt x="991" y="18243"/>
                    <a:pt x="1016" y="18235"/>
                  </a:cubicBezTo>
                  <a:cubicBezTo>
                    <a:pt x="1028" y="18232"/>
                    <a:pt x="1039" y="18226"/>
                    <a:pt x="1049" y="18218"/>
                  </a:cubicBezTo>
                  <a:cubicBezTo>
                    <a:pt x="1059" y="18210"/>
                    <a:pt x="1071" y="18198"/>
                    <a:pt x="1085" y="18183"/>
                  </a:cubicBezTo>
                  <a:lnTo>
                    <a:pt x="1117" y="18150"/>
                  </a:lnTo>
                  <a:cubicBezTo>
                    <a:pt x="1154" y="18110"/>
                    <a:pt x="1190" y="18098"/>
                    <a:pt x="1224" y="18115"/>
                  </a:cubicBezTo>
                  <a:cubicBezTo>
                    <a:pt x="1247" y="18127"/>
                    <a:pt x="1261" y="18145"/>
                    <a:pt x="1266" y="18171"/>
                  </a:cubicBezTo>
                  <a:cubicBezTo>
                    <a:pt x="1269" y="18182"/>
                    <a:pt x="1269" y="18193"/>
                    <a:pt x="1267" y="18204"/>
                  </a:cubicBezTo>
                  <a:cubicBezTo>
                    <a:pt x="1265" y="18214"/>
                    <a:pt x="1260" y="18226"/>
                    <a:pt x="1253" y="18241"/>
                  </a:cubicBezTo>
                  <a:cubicBezTo>
                    <a:pt x="1251" y="18246"/>
                    <a:pt x="1248" y="18250"/>
                    <a:pt x="1246" y="18254"/>
                  </a:cubicBezTo>
                  <a:lnTo>
                    <a:pt x="1294" y="18254"/>
                  </a:lnTo>
                  <a:cubicBezTo>
                    <a:pt x="1301" y="18238"/>
                    <a:pt x="1306" y="18223"/>
                    <a:pt x="1309" y="18209"/>
                  </a:cubicBezTo>
                  <a:cubicBezTo>
                    <a:pt x="1312" y="18194"/>
                    <a:pt x="1312" y="18178"/>
                    <a:pt x="1310" y="18160"/>
                  </a:cubicBezTo>
                  <a:cubicBezTo>
                    <a:pt x="1308" y="18138"/>
                    <a:pt x="1300" y="18117"/>
                    <a:pt x="1288" y="18100"/>
                  </a:cubicBezTo>
                  <a:cubicBezTo>
                    <a:pt x="1276" y="18082"/>
                    <a:pt x="1261" y="18069"/>
                    <a:pt x="1243" y="18060"/>
                  </a:cubicBezTo>
                  <a:cubicBezTo>
                    <a:pt x="1231" y="18054"/>
                    <a:pt x="1217" y="18050"/>
                    <a:pt x="1203" y="18049"/>
                  </a:cubicBezTo>
                  <a:close/>
                  <a:moveTo>
                    <a:pt x="9002" y="2570"/>
                  </a:moveTo>
                  <a:lnTo>
                    <a:pt x="9002" y="2530"/>
                  </a:lnTo>
                  <a:lnTo>
                    <a:pt x="8690" y="2217"/>
                  </a:lnTo>
                  <a:lnTo>
                    <a:pt x="8667" y="2265"/>
                  </a:lnTo>
                  <a:lnTo>
                    <a:pt x="8883" y="2475"/>
                  </a:lnTo>
                  <a:cubicBezTo>
                    <a:pt x="8901" y="2493"/>
                    <a:pt x="8916" y="2507"/>
                    <a:pt x="8928" y="2518"/>
                  </a:cubicBezTo>
                  <a:cubicBezTo>
                    <a:pt x="8940" y="2529"/>
                    <a:pt x="8948" y="2536"/>
                    <a:pt x="8953" y="2539"/>
                  </a:cubicBezTo>
                  <a:cubicBezTo>
                    <a:pt x="8950" y="2539"/>
                    <a:pt x="8945" y="2537"/>
                    <a:pt x="8938" y="2535"/>
                  </a:cubicBezTo>
                  <a:cubicBezTo>
                    <a:pt x="8931" y="2534"/>
                    <a:pt x="8923" y="2532"/>
                    <a:pt x="8914" y="2530"/>
                  </a:cubicBezTo>
                  <a:cubicBezTo>
                    <a:pt x="8905" y="2528"/>
                    <a:pt x="8895" y="2526"/>
                    <a:pt x="8885" y="2524"/>
                  </a:cubicBezTo>
                  <a:cubicBezTo>
                    <a:pt x="8875" y="2523"/>
                    <a:pt x="8864" y="2521"/>
                    <a:pt x="8854" y="2519"/>
                  </a:cubicBezTo>
                  <a:lnTo>
                    <a:pt x="8562" y="2478"/>
                  </a:lnTo>
                  <a:lnTo>
                    <a:pt x="8537" y="2529"/>
                  </a:lnTo>
                  <a:lnTo>
                    <a:pt x="8993" y="2590"/>
                  </a:lnTo>
                  <a:lnTo>
                    <a:pt x="9002" y="2570"/>
                  </a:lnTo>
                  <a:close/>
                  <a:moveTo>
                    <a:pt x="9002" y="2277"/>
                  </a:moveTo>
                  <a:lnTo>
                    <a:pt x="9002" y="2218"/>
                  </a:lnTo>
                  <a:lnTo>
                    <a:pt x="8958" y="2196"/>
                  </a:lnTo>
                  <a:lnTo>
                    <a:pt x="9002" y="2107"/>
                  </a:lnTo>
                  <a:lnTo>
                    <a:pt x="9002" y="2052"/>
                  </a:lnTo>
                  <a:lnTo>
                    <a:pt x="8984" y="2042"/>
                  </a:lnTo>
                  <a:lnTo>
                    <a:pt x="8918" y="2176"/>
                  </a:lnTo>
                  <a:lnTo>
                    <a:pt x="8790" y="2113"/>
                  </a:lnTo>
                  <a:lnTo>
                    <a:pt x="8868" y="1953"/>
                  </a:lnTo>
                  <a:lnTo>
                    <a:pt x="8833" y="1928"/>
                  </a:lnTo>
                  <a:lnTo>
                    <a:pt x="8728" y="2142"/>
                  </a:lnTo>
                  <a:lnTo>
                    <a:pt x="9002" y="2277"/>
                  </a:lnTo>
                  <a:close/>
                  <a:moveTo>
                    <a:pt x="9002" y="1901"/>
                  </a:moveTo>
                  <a:lnTo>
                    <a:pt x="9002" y="1845"/>
                  </a:lnTo>
                  <a:lnTo>
                    <a:pt x="8938" y="1813"/>
                  </a:lnTo>
                  <a:lnTo>
                    <a:pt x="8961" y="1767"/>
                  </a:lnTo>
                  <a:cubicBezTo>
                    <a:pt x="8966" y="1756"/>
                    <a:pt x="8971" y="1747"/>
                    <a:pt x="8976" y="1740"/>
                  </a:cubicBezTo>
                  <a:cubicBezTo>
                    <a:pt x="8982" y="1733"/>
                    <a:pt x="8987" y="1727"/>
                    <a:pt x="8993" y="1721"/>
                  </a:cubicBezTo>
                  <a:cubicBezTo>
                    <a:pt x="8996" y="1719"/>
                    <a:pt x="8999" y="1717"/>
                    <a:pt x="9002" y="1715"/>
                  </a:cubicBezTo>
                  <a:lnTo>
                    <a:pt x="9002" y="1659"/>
                  </a:lnTo>
                  <a:cubicBezTo>
                    <a:pt x="8999" y="1660"/>
                    <a:pt x="8997" y="1661"/>
                    <a:pt x="8995" y="1662"/>
                  </a:cubicBezTo>
                  <a:cubicBezTo>
                    <a:pt x="8989" y="1665"/>
                    <a:pt x="8983" y="1668"/>
                    <a:pt x="8977" y="1673"/>
                  </a:cubicBezTo>
                  <a:cubicBezTo>
                    <a:pt x="8971" y="1677"/>
                    <a:pt x="8965" y="1683"/>
                    <a:pt x="8959" y="1689"/>
                  </a:cubicBezTo>
                  <a:cubicBezTo>
                    <a:pt x="8952" y="1696"/>
                    <a:pt x="8946" y="1704"/>
                    <a:pt x="8940" y="1714"/>
                  </a:cubicBezTo>
                  <a:cubicBezTo>
                    <a:pt x="8934" y="1724"/>
                    <a:pt x="8928" y="1735"/>
                    <a:pt x="8921" y="1748"/>
                  </a:cubicBezTo>
                  <a:lnTo>
                    <a:pt x="8876" y="1840"/>
                  </a:lnTo>
                  <a:lnTo>
                    <a:pt x="9002" y="1901"/>
                  </a:lnTo>
                  <a:close/>
                  <a:moveTo>
                    <a:pt x="1120" y="17602"/>
                  </a:moveTo>
                  <a:lnTo>
                    <a:pt x="993" y="17861"/>
                  </a:lnTo>
                  <a:lnTo>
                    <a:pt x="1032" y="17880"/>
                  </a:lnTo>
                  <a:lnTo>
                    <a:pt x="1084" y="17775"/>
                  </a:lnTo>
                  <a:lnTo>
                    <a:pt x="1435" y="17948"/>
                  </a:lnTo>
                  <a:lnTo>
                    <a:pt x="1457" y="17903"/>
                  </a:lnTo>
                  <a:lnTo>
                    <a:pt x="1106" y="17730"/>
                  </a:lnTo>
                  <a:lnTo>
                    <a:pt x="1158" y="17624"/>
                  </a:lnTo>
                  <a:lnTo>
                    <a:pt x="1120" y="17602"/>
                  </a:lnTo>
                  <a:close/>
                  <a:moveTo>
                    <a:pt x="1652" y="17508"/>
                  </a:moveTo>
                  <a:lnTo>
                    <a:pt x="1611" y="17488"/>
                  </a:lnTo>
                  <a:lnTo>
                    <a:pt x="1527" y="17660"/>
                  </a:lnTo>
                  <a:lnTo>
                    <a:pt x="1384" y="17590"/>
                  </a:lnTo>
                  <a:lnTo>
                    <a:pt x="1450" y="17456"/>
                  </a:lnTo>
                  <a:lnTo>
                    <a:pt x="1409" y="17436"/>
                  </a:lnTo>
                  <a:lnTo>
                    <a:pt x="1343" y="17570"/>
                  </a:lnTo>
                  <a:lnTo>
                    <a:pt x="1215" y="17507"/>
                  </a:lnTo>
                  <a:lnTo>
                    <a:pt x="1294" y="17347"/>
                  </a:lnTo>
                  <a:lnTo>
                    <a:pt x="1258" y="17321"/>
                  </a:lnTo>
                  <a:lnTo>
                    <a:pt x="1153" y="17535"/>
                  </a:lnTo>
                  <a:lnTo>
                    <a:pt x="1544" y="17727"/>
                  </a:lnTo>
                  <a:lnTo>
                    <a:pt x="1652" y="17508"/>
                  </a:lnTo>
                  <a:close/>
                  <a:moveTo>
                    <a:pt x="1815" y="17177"/>
                  </a:moveTo>
                  <a:lnTo>
                    <a:pt x="1778" y="17182"/>
                  </a:lnTo>
                  <a:cubicBezTo>
                    <a:pt x="1762" y="17184"/>
                    <a:pt x="1744" y="17186"/>
                    <a:pt x="1725" y="17189"/>
                  </a:cubicBezTo>
                  <a:cubicBezTo>
                    <a:pt x="1707" y="17191"/>
                    <a:pt x="1689" y="17194"/>
                    <a:pt x="1673" y="17196"/>
                  </a:cubicBezTo>
                  <a:cubicBezTo>
                    <a:pt x="1656" y="17198"/>
                    <a:pt x="1645" y="17200"/>
                    <a:pt x="1638" y="17201"/>
                  </a:cubicBezTo>
                  <a:cubicBezTo>
                    <a:pt x="1628" y="17203"/>
                    <a:pt x="1617" y="17206"/>
                    <a:pt x="1605" y="17209"/>
                  </a:cubicBezTo>
                  <a:cubicBezTo>
                    <a:pt x="1593" y="17212"/>
                    <a:pt x="1583" y="17215"/>
                    <a:pt x="1574" y="17219"/>
                  </a:cubicBezTo>
                  <a:lnTo>
                    <a:pt x="1577" y="17214"/>
                  </a:lnTo>
                  <a:cubicBezTo>
                    <a:pt x="1585" y="17198"/>
                    <a:pt x="1589" y="17183"/>
                    <a:pt x="1590" y="17167"/>
                  </a:cubicBezTo>
                  <a:cubicBezTo>
                    <a:pt x="1592" y="17152"/>
                    <a:pt x="1590" y="17138"/>
                    <a:pt x="1585" y="17124"/>
                  </a:cubicBezTo>
                  <a:cubicBezTo>
                    <a:pt x="1580" y="17110"/>
                    <a:pt x="1572" y="17098"/>
                    <a:pt x="1561" y="17086"/>
                  </a:cubicBezTo>
                  <a:cubicBezTo>
                    <a:pt x="1551" y="17075"/>
                    <a:pt x="1537" y="17065"/>
                    <a:pt x="1521" y="17057"/>
                  </a:cubicBezTo>
                  <a:cubicBezTo>
                    <a:pt x="1511" y="17052"/>
                    <a:pt x="1501" y="17049"/>
                    <a:pt x="1491" y="17047"/>
                  </a:cubicBezTo>
                  <a:cubicBezTo>
                    <a:pt x="1481" y="17045"/>
                    <a:pt x="1472" y="17044"/>
                    <a:pt x="1464" y="17045"/>
                  </a:cubicBezTo>
                  <a:cubicBezTo>
                    <a:pt x="1455" y="17045"/>
                    <a:pt x="1447" y="17046"/>
                    <a:pt x="1440" y="17048"/>
                  </a:cubicBezTo>
                  <a:cubicBezTo>
                    <a:pt x="1432" y="17050"/>
                    <a:pt x="1426" y="17053"/>
                    <a:pt x="1420" y="17056"/>
                  </a:cubicBezTo>
                  <a:cubicBezTo>
                    <a:pt x="1414" y="17058"/>
                    <a:pt x="1408" y="17062"/>
                    <a:pt x="1402" y="17066"/>
                  </a:cubicBezTo>
                  <a:cubicBezTo>
                    <a:pt x="1396" y="17071"/>
                    <a:pt x="1390" y="17076"/>
                    <a:pt x="1384" y="17083"/>
                  </a:cubicBezTo>
                  <a:cubicBezTo>
                    <a:pt x="1378" y="17089"/>
                    <a:pt x="1372" y="17098"/>
                    <a:pt x="1366" y="17107"/>
                  </a:cubicBezTo>
                  <a:cubicBezTo>
                    <a:pt x="1359" y="17117"/>
                    <a:pt x="1353" y="17128"/>
                    <a:pt x="1347" y="17142"/>
                  </a:cubicBezTo>
                  <a:lnTo>
                    <a:pt x="1302" y="17233"/>
                  </a:lnTo>
                  <a:lnTo>
                    <a:pt x="1692" y="17425"/>
                  </a:lnTo>
                  <a:lnTo>
                    <a:pt x="1715" y="17380"/>
                  </a:lnTo>
                  <a:lnTo>
                    <a:pt x="1538" y="17293"/>
                  </a:lnTo>
                  <a:cubicBezTo>
                    <a:pt x="1544" y="17283"/>
                    <a:pt x="1549" y="17276"/>
                    <a:pt x="1556" y="17271"/>
                  </a:cubicBezTo>
                  <a:cubicBezTo>
                    <a:pt x="1562" y="17267"/>
                    <a:pt x="1572" y="17263"/>
                    <a:pt x="1585" y="17261"/>
                  </a:cubicBezTo>
                  <a:cubicBezTo>
                    <a:pt x="1608" y="17256"/>
                    <a:pt x="1630" y="17252"/>
                    <a:pt x="1651" y="17248"/>
                  </a:cubicBezTo>
                  <a:cubicBezTo>
                    <a:pt x="1672" y="17245"/>
                    <a:pt x="1691" y="17242"/>
                    <a:pt x="1708" y="17240"/>
                  </a:cubicBezTo>
                  <a:cubicBezTo>
                    <a:pt x="1726" y="17238"/>
                    <a:pt x="1741" y="17237"/>
                    <a:pt x="1754" y="17236"/>
                  </a:cubicBezTo>
                  <a:cubicBezTo>
                    <a:pt x="1767" y="17236"/>
                    <a:pt x="1778" y="17235"/>
                    <a:pt x="1786" y="17236"/>
                  </a:cubicBezTo>
                  <a:lnTo>
                    <a:pt x="1815" y="17177"/>
                  </a:lnTo>
                  <a:close/>
                  <a:moveTo>
                    <a:pt x="1528" y="17128"/>
                  </a:moveTo>
                  <a:cubicBezTo>
                    <a:pt x="1537" y="17136"/>
                    <a:pt x="1542" y="17145"/>
                    <a:pt x="1545" y="17155"/>
                  </a:cubicBezTo>
                  <a:cubicBezTo>
                    <a:pt x="1548" y="17166"/>
                    <a:pt x="1549" y="17177"/>
                    <a:pt x="1547" y="17190"/>
                  </a:cubicBezTo>
                  <a:cubicBezTo>
                    <a:pt x="1545" y="17203"/>
                    <a:pt x="1539" y="17218"/>
                    <a:pt x="1531" y="17235"/>
                  </a:cubicBezTo>
                  <a:lnTo>
                    <a:pt x="1509" y="17278"/>
                  </a:lnTo>
                  <a:lnTo>
                    <a:pt x="1363" y="17207"/>
                  </a:lnTo>
                  <a:lnTo>
                    <a:pt x="1386" y="17160"/>
                  </a:lnTo>
                  <a:cubicBezTo>
                    <a:pt x="1392" y="17149"/>
                    <a:pt x="1397" y="17140"/>
                    <a:pt x="1402" y="17133"/>
                  </a:cubicBezTo>
                  <a:cubicBezTo>
                    <a:pt x="1407" y="17126"/>
                    <a:pt x="1413" y="17120"/>
                    <a:pt x="1418" y="17115"/>
                  </a:cubicBezTo>
                  <a:cubicBezTo>
                    <a:pt x="1428" y="17106"/>
                    <a:pt x="1441" y="17101"/>
                    <a:pt x="1455" y="17099"/>
                  </a:cubicBezTo>
                  <a:cubicBezTo>
                    <a:pt x="1470" y="17097"/>
                    <a:pt x="1484" y="17100"/>
                    <a:pt x="1497" y="17106"/>
                  </a:cubicBezTo>
                  <a:cubicBezTo>
                    <a:pt x="1509" y="17112"/>
                    <a:pt x="1520" y="17120"/>
                    <a:pt x="1528" y="17128"/>
                  </a:cubicBezTo>
                  <a:close/>
                  <a:moveTo>
                    <a:pt x="2027" y="16965"/>
                  </a:moveTo>
                  <a:lnTo>
                    <a:pt x="1477" y="16695"/>
                  </a:lnTo>
                  <a:lnTo>
                    <a:pt x="1459" y="16733"/>
                  </a:lnTo>
                  <a:lnTo>
                    <a:pt x="2008" y="17003"/>
                  </a:lnTo>
                  <a:lnTo>
                    <a:pt x="2027" y="16965"/>
                  </a:lnTo>
                  <a:close/>
                  <a:moveTo>
                    <a:pt x="1872" y="16074"/>
                  </a:moveTo>
                  <a:lnTo>
                    <a:pt x="1849" y="16121"/>
                  </a:lnTo>
                  <a:lnTo>
                    <a:pt x="2052" y="16281"/>
                  </a:lnTo>
                  <a:cubicBezTo>
                    <a:pt x="2065" y="16291"/>
                    <a:pt x="2078" y="16301"/>
                    <a:pt x="2090" y="16311"/>
                  </a:cubicBezTo>
                  <a:cubicBezTo>
                    <a:pt x="2103" y="16320"/>
                    <a:pt x="2114" y="16329"/>
                    <a:pt x="2125" y="16336"/>
                  </a:cubicBezTo>
                  <a:cubicBezTo>
                    <a:pt x="2135" y="16344"/>
                    <a:pt x="2143" y="16350"/>
                    <a:pt x="2150" y="16355"/>
                  </a:cubicBezTo>
                  <a:cubicBezTo>
                    <a:pt x="2155" y="16359"/>
                    <a:pt x="2158" y="16361"/>
                    <a:pt x="2160" y="16362"/>
                  </a:cubicBezTo>
                  <a:cubicBezTo>
                    <a:pt x="2158" y="16362"/>
                    <a:pt x="2155" y="16361"/>
                    <a:pt x="2150" y="16360"/>
                  </a:cubicBezTo>
                  <a:cubicBezTo>
                    <a:pt x="2144" y="16358"/>
                    <a:pt x="2136" y="16355"/>
                    <a:pt x="2126" y="16352"/>
                  </a:cubicBezTo>
                  <a:cubicBezTo>
                    <a:pt x="2116" y="16349"/>
                    <a:pt x="2104" y="16346"/>
                    <a:pt x="2091" y="16343"/>
                  </a:cubicBezTo>
                  <a:cubicBezTo>
                    <a:pt x="2077" y="16339"/>
                    <a:pt x="2063" y="16335"/>
                    <a:pt x="2047" y="16331"/>
                  </a:cubicBezTo>
                  <a:lnTo>
                    <a:pt x="1777" y="16266"/>
                  </a:lnTo>
                  <a:lnTo>
                    <a:pt x="1751" y="16319"/>
                  </a:lnTo>
                  <a:lnTo>
                    <a:pt x="1960" y="16486"/>
                  </a:lnTo>
                  <a:cubicBezTo>
                    <a:pt x="1970" y="16494"/>
                    <a:pt x="1981" y="16502"/>
                    <a:pt x="1992" y="16511"/>
                  </a:cubicBezTo>
                  <a:cubicBezTo>
                    <a:pt x="2004" y="16520"/>
                    <a:pt x="2015" y="16528"/>
                    <a:pt x="2025" y="16536"/>
                  </a:cubicBezTo>
                  <a:cubicBezTo>
                    <a:pt x="2035" y="16543"/>
                    <a:pt x="2043" y="16550"/>
                    <a:pt x="2050" y="16555"/>
                  </a:cubicBezTo>
                  <a:cubicBezTo>
                    <a:pt x="2057" y="16561"/>
                    <a:pt x="2061" y="16563"/>
                    <a:pt x="2062" y="16564"/>
                  </a:cubicBezTo>
                  <a:cubicBezTo>
                    <a:pt x="2060" y="16563"/>
                    <a:pt x="2055" y="16562"/>
                    <a:pt x="2047" y="16559"/>
                  </a:cubicBezTo>
                  <a:cubicBezTo>
                    <a:pt x="2038" y="16556"/>
                    <a:pt x="2028" y="16553"/>
                    <a:pt x="2015" y="16549"/>
                  </a:cubicBezTo>
                  <a:cubicBezTo>
                    <a:pt x="2003" y="16546"/>
                    <a:pt x="1989" y="16542"/>
                    <a:pt x="1975" y="16538"/>
                  </a:cubicBezTo>
                  <a:cubicBezTo>
                    <a:pt x="1960" y="16534"/>
                    <a:pt x="1946" y="16530"/>
                    <a:pt x="1933" y="16527"/>
                  </a:cubicBezTo>
                  <a:lnTo>
                    <a:pt x="1680" y="16464"/>
                  </a:lnTo>
                  <a:lnTo>
                    <a:pt x="1655" y="16514"/>
                  </a:lnTo>
                  <a:lnTo>
                    <a:pt x="2092" y="16614"/>
                  </a:lnTo>
                  <a:lnTo>
                    <a:pt x="2121" y="16554"/>
                  </a:lnTo>
                  <a:lnTo>
                    <a:pt x="1925" y="16397"/>
                  </a:lnTo>
                  <a:cubicBezTo>
                    <a:pt x="1913" y="16388"/>
                    <a:pt x="1902" y="16379"/>
                    <a:pt x="1890" y="16371"/>
                  </a:cubicBezTo>
                  <a:cubicBezTo>
                    <a:pt x="1879" y="16362"/>
                    <a:pt x="1869" y="16355"/>
                    <a:pt x="1860" y="16348"/>
                  </a:cubicBezTo>
                  <a:cubicBezTo>
                    <a:pt x="1851" y="16342"/>
                    <a:pt x="1844" y="16336"/>
                    <a:pt x="1838" y="16332"/>
                  </a:cubicBezTo>
                  <a:cubicBezTo>
                    <a:pt x="1832" y="16328"/>
                    <a:pt x="1829" y="16326"/>
                    <a:pt x="1828" y="16325"/>
                  </a:cubicBezTo>
                  <a:cubicBezTo>
                    <a:pt x="1829" y="16326"/>
                    <a:pt x="1833" y="16327"/>
                    <a:pt x="1840" y="16329"/>
                  </a:cubicBezTo>
                  <a:cubicBezTo>
                    <a:pt x="1847" y="16331"/>
                    <a:pt x="1856" y="16333"/>
                    <a:pt x="1866" y="16336"/>
                  </a:cubicBezTo>
                  <a:cubicBezTo>
                    <a:pt x="1877" y="16339"/>
                    <a:pt x="1889" y="16343"/>
                    <a:pt x="1903" y="16347"/>
                  </a:cubicBezTo>
                  <a:cubicBezTo>
                    <a:pt x="1917" y="16350"/>
                    <a:pt x="1932" y="16354"/>
                    <a:pt x="1948" y="16358"/>
                  </a:cubicBezTo>
                  <a:lnTo>
                    <a:pt x="2189" y="16417"/>
                  </a:lnTo>
                  <a:lnTo>
                    <a:pt x="2219" y="16356"/>
                  </a:lnTo>
                  <a:lnTo>
                    <a:pt x="1872" y="16074"/>
                  </a:lnTo>
                  <a:close/>
                  <a:moveTo>
                    <a:pt x="2409" y="15969"/>
                  </a:moveTo>
                  <a:lnTo>
                    <a:pt x="2369" y="15949"/>
                  </a:lnTo>
                  <a:lnTo>
                    <a:pt x="2284" y="16121"/>
                  </a:lnTo>
                  <a:lnTo>
                    <a:pt x="2141" y="16050"/>
                  </a:lnTo>
                  <a:lnTo>
                    <a:pt x="2207" y="15916"/>
                  </a:lnTo>
                  <a:lnTo>
                    <a:pt x="2167" y="15897"/>
                  </a:lnTo>
                  <a:lnTo>
                    <a:pt x="2101" y="16030"/>
                  </a:lnTo>
                  <a:lnTo>
                    <a:pt x="1973" y="15967"/>
                  </a:lnTo>
                  <a:lnTo>
                    <a:pt x="2051" y="15807"/>
                  </a:lnTo>
                  <a:lnTo>
                    <a:pt x="2016" y="15782"/>
                  </a:lnTo>
                  <a:lnTo>
                    <a:pt x="1911" y="15996"/>
                  </a:lnTo>
                  <a:lnTo>
                    <a:pt x="2301" y="16188"/>
                  </a:lnTo>
                  <a:lnTo>
                    <a:pt x="2409" y="15969"/>
                  </a:lnTo>
                  <a:close/>
                  <a:moveTo>
                    <a:pt x="2425" y="15564"/>
                  </a:moveTo>
                  <a:cubicBezTo>
                    <a:pt x="2411" y="15563"/>
                    <a:pt x="2397" y="15564"/>
                    <a:pt x="2384" y="15567"/>
                  </a:cubicBezTo>
                  <a:cubicBezTo>
                    <a:pt x="2371" y="15571"/>
                    <a:pt x="2359" y="15576"/>
                    <a:pt x="2348" y="15584"/>
                  </a:cubicBezTo>
                  <a:cubicBezTo>
                    <a:pt x="2337" y="15591"/>
                    <a:pt x="2324" y="15602"/>
                    <a:pt x="2311" y="15617"/>
                  </a:cubicBezTo>
                  <a:lnTo>
                    <a:pt x="2274" y="15655"/>
                  </a:lnTo>
                  <a:cubicBezTo>
                    <a:pt x="2255" y="15674"/>
                    <a:pt x="2238" y="15687"/>
                    <a:pt x="2224" y="15692"/>
                  </a:cubicBezTo>
                  <a:cubicBezTo>
                    <a:pt x="2210" y="15697"/>
                    <a:pt x="2194" y="15696"/>
                    <a:pt x="2178" y="15688"/>
                  </a:cubicBezTo>
                  <a:cubicBezTo>
                    <a:pt x="2158" y="15679"/>
                    <a:pt x="2146" y="15664"/>
                    <a:pt x="2141" y="15645"/>
                  </a:cubicBezTo>
                  <a:cubicBezTo>
                    <a:pt x="2137" y="15625"/>
                    <a:pt x="2140" y="15603"/>
                    <a:pt x="2152" y="15579"/>
                  </a:cubicBezTo>
                  <a:cubicBezTo>
                    <a:pt x="2157" y="15570"/>
                    <a:pt x="2161" y="15563"/>
                    <a:pt x="2166" y="15556"/>
                  </a:cubicBezTo>
                  <a:cubicBezTo>
                    <a:pt x="2171" y="15549"/>
                    <a:pt x="2176" y="15543"/>
                    <a:pt x="2182" y="15536"/>
                  </a:cubicBezTo>
                  <a:cubicBezTo>
                    <a:pt x="2189" y="15530"/>
                    <a:pt x="2196" y="15524"/>
                    <a:pt x="2204" y="15518"/>
                  </a:cubicBezTo>
                  <a:cubicBezTo>
                    <a:pt x="2212" y="15513"/>
                    <a:pt x="2222" y="15506"/>
                    <a:pt x="2232" y="15500"/>
                  </a:cubicBezTo>
                  <a:lnTo>
                    <a:pt x="2209" y="15463"/>
                  </a:lnTo>
                  <a:cubicBezTo>
                    <a:pt x="2165" y="15488"/>
                    <a:pt x="2134" y="15521"/>
                    <a:pt x="2113" y="15562"/>
                  </a:cubicBezTo>
                  <a:cubicBezTo>
                    <a:pt x="2104" y="15581"/>
                    <a:pt x="2098" y="15600"/>
                    <a:pt x="2096" y="15618"/>
                  </a:cubicBezTo>
                  <a:cubicBezTo>
                    <a:pt x="2094" y="15636"/>
                    <a:pt x="2095" y="15653"/>
                    <a:pt x="2099" y="15669"/>
                  </a:cubicBezTo>
                  <a:cubicBezTo>
                    <a:pt x="2104" y="15685"/>
                    <a:pt x="2111" y="15700"/>
                    <a:pt x="2122" y="15712"/>
                  </a:cubicBezTo>
                  <a:cubicBezTo>
                    <a:pt x="2133" y="15725"/>
                    <a:pt x="2146" y="15736"/>
                    <a:pt x="2163" y="15744"/>
                  </a:cubicBezTo>
                  <a:cubicBezTo>
                    <a:pt x="2188" y="15756"/>
                    <a:pt x="2214" y="15759"/>
                    <a:pt x="2239" y="15751"/>
                  </a:cubicBezTo>
                  <a:cubicBezTo>
                    <a:pt x="2251" y="15747"/>
                    <a:pt x="2262" y="15741"/>
                    <a:pt x="2272" y="15733"/>
                  </a:cubicBezTo>
                  <a:cubicBezTo>
                    <a:pt x="2282" y="15725"/>
                    <a:pt x="2294" y="15714"/>
                    <a:pt x="2308" y="15698"/>
                  </a:cubicBezTo>
                  <a:lnTo>
                    <a:pt x="2339" y="15665"/>
                  </a:lnTo>
                  <a:cubicBezTo>
                    <a:pt x="2376" y="15625"/>
                    <a:pt x="2412" y="15614"/>
                    <a:pt x="2447" y="15631"/>
                  </a:cubicBezTo>
                  <a:cubicBezTo>
                    <a:pt x="2470" y="15642"/>
                    <a:pt x="2484" y="15661"/>
                    <a:pt x="2489" y="15686"/>
                  </a:cubicBezTo>
                  <a:cubicBezTo>
                    <a:pt x="2491" y="15698"/>
                    <a:pt x="2491" y="15709"/>
                    <a:pt x="2489" y="15719"/>
                  </a:cubicBezTo>
                  <a:cubicBezTo>
                    <a:pt x="2487" y="15729"/>
                    <a:pt x="2483" y="15742"/>
                    <a:pt x="2475" y="15757"/>
                  </a:cubicBezTo>
                  <a:cubicBezTo>
                    <a:pt x="2466" y="15776"/>
                    <a:pt x="2454" y="15793"/>
                    <a:pt x="2440" y="15808"/>
                  </a:cubicBezTo>
                  <a:cubicBezTo>
                    <a:pt x="2427" y="15822"/>
                    <a:pt x="2410" y="15834"/>
                    <a:pt x="2390" y="15845"/>
                  </a:cubicBezTo>
                  <a:lnTo>
                    <a:pt x="2417" y="15883"/>
                  </a:lnTo>
                  <a:cubicBezTo>
                    <a:pt x="2438" y="15870"/>
                    <a:pt x="2457" y="15855"/>
                    <a:pt x="2473" y="15837"/>
                  </a:cubicBezTo>
                  <a:cubicBezTo>
                    <a:pt x="2488" y="15820"/>
                    <a:pt x="2502" y="15799"/>
                    <a:pt x="2514" y="15775"/>
                  </a:cubicBezTo>
                  <a:cubicBezTo>
                    <a:pt x="2522" y="15757"/>
                    <a:pt x="2528" y="15740"/>
                    <a:pt x="2531" y="15725"/>
                  </a:cubicBezTo>
                  <a:cubicBezTo>
                    <a:pt x="2534" y="15709"/>
                    <a:pt x="2535" y="15693"/>
                    <a:pt x="2533" y="15676"/>
                  </a:cubicBezTo>
                  <a:cubicBezTo>
                    <a:pt x="2530" y="15653"/>
                    <a:pt x="2523" y="15633"/>
                    <a:pt x="2511" y="15615"/>
                  </a:cubicBezTo>
                  <a:cubicBezTo>
                    <a:pt x="2499" y="15598"/>
                    <a:pt x="2484" y="15585"/>
                    <a:pt x="2465" y="15576"/>
                  </a:cubicBezTo>
                  <a:cubicBezTo>
                    <a:pt x="2453" y="15570"/>
                    <a:pt x="2440" y="15566"/>
                    <a:pt x="2425" y="15564"/>
                  </a:cubicBezTo>
                  <a:close/>
                  <a:moveTo>
                    <a:pt x="2343" y="15118"/>
                  </a:moveTo>
                  <a:lnTo>
                    <a:pt x="2215" y="15376"/>
                  </a:lnTo>
                  <a:lnTo>
                    <a:pt x="2255" y="15396"/>
                  </a:lnTo>
                  <a:lnTo>
                    <a:pt x="2306" y="15291"/>
                  </a:lnTo>
                  <a:lnTo>
                    <a:pt x="2658" y="15464"/>
                  </a:lnTo>
                  <a:lnTo>
                    <a:pt x="2680" y="15419"/>
                  </a:lnTo>
                  <a:lnTo>
                    <a:pt x="2328" y="15246"/>
                  </a:lnTo>
                  <a:lnTo>
                    <a:pt x="2380" y="15140"/>
                  </a:lnTo>
                  <a:lnTo>
                    <a:pt x="2343" y="15118"/>
                  </a:lnTo>
                  <a:close/>
                  <a:moveTo>
                    <a:pt x="2477" y="14845"/>
                  </a:moveTo>
                  <a:lnTo>
                    <a:pt x="2376" y="15050"/>
                  </a:lnTo>
                  <a:lnTo>
                    <a:pt x="2766" y="15243"/>
                  </a:lnTo>
                  <a:lnTo>
                    <a:pt x="2790" y="15195"/>
                  </a:lnTo>
                  <a:lnTo>
                    <a:pt x="2604" y="15104"/>
                  </a:lnTo>
                  <a:lnTo>
                    <a:pt x="2666" y="14979"/>
                  </a:lnTo>
                  <a:lnTo>
                    <a:pt x="2627" y="14960"/>
                  </a:lnTo>
                  <a:lnTo>
                    <a:pt x="2566" y="15085"/>
                  </a:lnTo>
                  <a:lnTo>
                    <a:pt x="2438" y="15022"/>
                  </a:lnTo>
                  <a:lnTo>
                    <a:pt x="2512" y="14871"/>
                  </a:lnTo>
                  <a:lnTo>
                    <a:pt x="2477" y="14845"/>
                  </a:lnTo>
                  <a:close/>
                  <a:moveTo>
                    <a:pt x="3024" y="14719"/>
                  </a:moveTo>
                  <a:lnTo>
                    <a:pt x="2569" y="14656"/>
                  </a:lnTo>
                  <a:lnTo>
                    <a:pt x="2539" y="14717"/>
                  </a:lnTo>
                  <a:lnTo>
                    <a:pt x="2866" y="15040"/>
                  </a:lnTo>
                  <a:lnTo>
                    <a:pt x="2889" y="14993"/>
                  </a:lnTo>
                  <a:lnTo>
                    <a:pt x="2788" y="14896"/>
                  </a:lnTo>
                  <a:lnTo>
                    <a:pt x="2859" y="14750"/>
                  </a:lnTo>
                  <a:lnTo>
                    <a:pt x="2998" y="14772"/>
                  </a:lnTo>
                  <a:lnTo>
                    <a:pt x="3024" y="14719"/>
                  </a:lnTo>
                  <a:close/>
                  <a:moveTo>
                    <a:pt x="2815" y="14743"/>
                  </a:moveTo>
                  <a:lnTo>
                    <a:pt x="2756" y="14865"/>
                  </a:lnTo>
                  <a:lnTo>
                    <a:pt x="2595" y="14709"/>
                  </a:lnTo>
                  <a:lnTo>
                    <a:pt x="2815" y="14743"/>
                  </a:lnTo>
                  <a:close/>
                  <a:moveTo>
                    <a:pt x="2461" y="14687"/>
                  </a:moveTo>
                  <a:cubicBezTo>
                    <a:pt x="2453" y="14690"/>
                    <a:pt x="2447" y="14696"/>
                    <a:pt x="2443" y="14704"/>
                  </a:cubicBezTo>
                  <a:cubicBezTo>
                    <a:pt x="2439" y="14712"/>
                    <a:pt x="2438" y="14721"/>
                    <a:pt x="2441" y="14729"/>
                  </a:cubicBezTo>
                  <a:cubicBezTo>
                    <a:pt x="2444" y="14738"/>
                    <a:pt x="2449" y="14744"/>
                    <a:pt x="2457" y="14748"/>
                  </a:cubicBezTo>
                  <a:cubicBezTo>
                    <a:pt x="2466" y="14752"/>
                    <a:pt x="2474" y="14752"/>
                    <a:pt x="2483" y="14750"/>
                  </a:cubicBezTo>
                  <a:cubicBezTo>
                    <a:pt x="2492" y="14747"/>
                    <a:pt x="2498" y="14741"/>
                    <a:pt x="2502" y="14733"/>
                  </a:cubicBezTo>
                  <a:cubicBezTo>
                    <a:pt x="2506" y="14725"/>
                    <a:pt x="2507" y="14716"/>
                    <a:pt x="2503" y="14708"/>
                  </a:cubicBezTo>
                  <a:cubicBezTo>
                    <a:pt x="2500" y="14699"/>
                    <a:pt x="2495" y="14693"/>
                    <a:pt x="2486" y="14689"/>
                  </a:cubicBezTo>
                  <a:cubicBezTo>
                    <a:pt x="2478" y="14685"/>
                    <a:pt x="2470" y="14685"/>
                    <a:pt x="2461" y="14687"/>
                  </a:cubicBezTo>
                  <a:close/>
                  <a:moveTo>
                    <a:pt x="2519" y="14570"/>
                  </a:moveTo>
                  <a:cubicBezTo>
                    <a:pt x="2511" y="14573"/>
                    <a:pt x="2504" y="14579"/>
                    <a:pt x="2500" y="14587"/>
                  </a:cubicBezTo>
                  <a:cubicBezTo>
                    <a:pt x="2496" y="14595"/>
                    <a:pt x="2496" y="14603"/>
                    <a:pt x="2499" y="14612"/>
                  </a:cubicBezTo>
                  <a:cubicBezTo>
                    <a:pt x="2502" y="14620"/>
                    <a:pt x="2507" y="14626"/>
                    <a:pt x="2515" y="14630"/>
                  </a:cubicBezTo>
                  <a:cubicBezTo>
                    <a:pt x="2523" y="14634"/>
                    <a:pt x="2532" y="14635"/>
                    <a:pt x="2541" y="14632"/>
                  </a:cubicBezTo>
                  <a:cubicBezTo>
                    <a:pt x="2549" y="14629"/>
                    <a:pt x="2556" y="14624"/>
                    <a:pt x="2560" y="14616"/>
                  </a:cubicBezTo>
                  <a:cubicBezTo>
                    <a:pt x="2564" y="14607"/>
                    <a:pt x="2564" y="14599"/>
                    <a:pt x="2561" y="14590"/>
                  </a:cubicBezTo>
                  <a:cubicBezTo>
                    <a:pt x="2558" y="14582"/>
                    <a:pt x="2552" y="14576"/>
                    <a:pt x="2544" y="14572"/>
                  </a:cubicBezTo>
                  <a:cubicBezTo>
                    <a:pt x="2536" y="14568"/>
                    <a:pt x="2528" y="14567"/>
                    <a:pt x="2519" y="14570"/>
                  </a:cubicBezTo>
                  <a:close/>
                  <a:moveTo>
                    <a:pt x="3120" y="14425"/>
                  </a:moveTo>
                  <a:lnTo>
                    <a:pt x="3044" y="14579"/>
                  </a:lnTo>
                  <a:lnTo>
                    <a:pt x="2692" y="14406"/>
                  </a:lnTo>
                  <a:lnTo>
                    <a:pt x="2669" y="14453"/>
                  </a:lnTo>
                  <a:lnTo>
                    <a:pt x="3060" y="14645"/>
                  </a:lnTo>
                  <a:lnTo>
                    <a:pt x="3156" y="14451"/>
                  </a:lnTo>
                  <a:lnTo>
                    <a:pt x="3120" y="14425"/>
                  </a:lnTo>
                  <a:close/>
                  <a:moveTo>
                    <a:pt x="3219" y="14323"/>
                  </a:moveTo>
                  <a:lnTo>
                    <a:pt x="2828" y="14131"/>
                  </a:lnTo>
                  <a:lnTo>
                    <a:pt x="2806" y="14177"/>
                  </a:lnTo>
                  <a:lnTo>
                    <a:pt x="3196" y="14369"/>
                  </a:lnTo>
                  <a:lnTo>
                    <a:pt x="3219" y="14323"/>
                  </a:lnTo>
                  <a:close/>
                  <a:moveTo>
                    <a:pt x="3243" y="13903"/>
                  </a:moveTo>
                  <a:cubicBezTo>
                    <a:pt x="3228" y="13901"/>
                    <a:pt x="3215" y="13902"/>
                    <a:pt x="3201" y="13906"/>
                  </a:cubicBezTo>
                  <a:cubicBezTo>
                    <a:pt x="3188" y="13909"/>
                    <a:pt x="3176" y="13914"/>
                    <a:pt x="3165" y="13922"/>
                  </a:cubicBezTo>
                  <a:cubicBezTo>
                    <a:pt x="3155" y="13929"/>
                    <a:pt x="3142" y="13940"/>
                    <a:pt x="3128" y="13955"/>
                  </a:cubicBezTo>
                  <a:lnTo>
                    <a:pt x="3092" y="13993"/>
                  </a:lnTo>
                  <a:cubicBezTo>
                    <a:pt x="3073" y="14013"/>
                    <a:pt x="3056" y="14025"/>
                    <a:pt x="3042" y="14030"/>
                  </a:cubicBezTo>
                  <a:cubicBezTo>
                    <a:pt x="3027" y="14036"/>
                    <a:pt x="3012" y="14035"/>
                    <a:pt x="2996" y="14027"/>
                  </a:cubicBezTo>
                  <a:cubicBezTo>
                    <a:pt x="2976" y="14017"/>
                    <a:pt x="2964" y="14002"/>
                    <a:pt x="2959" y="13983"/>
                  </a:cubicBezTo>
                  <a:cubicBezTo>
                    <a:pt x="2954" y="13964"/>
                    <a:pt x="2958" y="13942"/>
                    <a:pt x="2970" y="13917"/>
                  </a:cubicBezTo>
                  <a:cubicBezTo>
                    <a:pt x="2974" y="13909"/>
                    <a:pt x="2979" y="13901"/>
                    <a:pt x="2983" y="13894"/>
                  </a:cubicBezTo>
                  <a:cubicBezTo>
                    <a:pt x="2988" y="13887"/>
                    <a:pt x="2994" y="13881"/>
                    <a:pt x="3000" y="13875"/>
                  </a:cubicBezTo>
                  <a:cubicBezTo>
                    <a:pt x="3006" y="13869"/>
                    <a:pt x="3014" y="13863"/>
                    <a:pt x="3022" y="13857"/>
                  </a:cubicBezTo>
                  <a:cubicBezTo>
                    <a:pt x="3030" y="13851"/>
                    <a:pt x="3039" y="13845"/>
                    <a:pt x="3050" y="13838"/>
                  </a:cubicBezTo>
                  <a:lnTo>
                    <a:pt x="3026" y="13801"/>
                  </a:lnTo>
                  <a:cubicBezTo>
                    <a:pt x="2983" y="13826"/>
                    <a:pt x="2951" y="13859"/>
                    <a:pt x="2931" y="13900"/>
                  </a:cubicBezTo>
                  <a:cubicBezTo>
                    <a:pt x="2921" y="13919"/>
                    <a:pt x="2916" y="13938"/>
                    <a:pt x="2914" y="13956"/>
                  </a:cubicBezTo>
                  <a:cubicBezTo>
                    <a:pt x="2911" y="13975"/>
                    <a:pt x="2913" y="13992"/>
                    <a:pt x="2917" y="14008"/>
                  </a:cubicBezTo>
                  <a:cubicBezTo>
                    <a:pt x="2921" y="14024"/>
                    <a:pt x="2929" y="14038"/>
                    <a:pt x="2940" y="14051"/>
                  </a:cubicBezTo>
                  <a:cubicBezTo>
                    <a:pt x="2950" y="14063"/>
                    <a:pt x="2964" y="14074"/>
                    <a:pt x="2981" y="14082"/>
                  </a:cubicBezTo>
                  <a:cubicBezTo>
                    <a:pt x="3006" y="14095"/>
                    <a:pt x="3031" y="14097"/>
                    <a:pt x="3057" y="14089"/>
                  </a:cubicBezTo>
                  <a:cubicBezTo>
                    <a:pt x="3068" y="14085"/>
                    <a:pt x="3079" y="14080"/>
                    <a:pt x="3089" y="14072"/>
                  </a:cubicBezTo>
                  <a:cubicBezTo>
                    <a:pt x="3099" y="14064"/>
                    <a:pt x="3112" y="14052"/>
                    <a:pt x="3126" y="14037"/>
                  </a:cubicBezTo>
                  <a:lnTo>
                    <a:pt x="3157" y="14003"/>
                  </a:lnTo>
                  <a:cubicBezTo>
                    <a:pt x="3194" y="13963"/>
                    <a:pt x="3230" y="13952"/>
                    <a:pt x="3264" y="13969"/>
                  </a:cubicBezTo>
                  <a:cubicBezTo>
                    <a:pt x="3288" y="13980"/>
                    <a:pt x="3302" y="13999"/>
                    <a:pt x="3306" y="14024"/>
                  </a:cubicBezTo>
                  <a:cubicBezTo>
                    <a:pt x="3309" y="14036"/>
                    <a:pt x="3309" y="14047"/>
                    <a:pt x="3307" y="14057"/>
                  </a:cubicBezTo>
                  <a:cubicBezTo>
                    <a:pt x="3305" y="14068"/>
                    <a:pt x="3300" y="14080"/>
                    <a:pt x="3293" y="14095"/>
                  </a:cubicBezTo>
                  <a:cubicBezTo>
                    <a:pt x="3283" y="14115"/>
                    <a:pt x="3272" y="14132"/>
                    <a:pt x="3258" y="14146"/>
                  </a:cubicBezTo>
                  <a:cubicBezTo>
                    <a:pt x="3244" y="14160"/>
                    <a:pt x="3228" y="14173"/>
                    <a:pt x="3208" y="14183"/>
                  </a:cubicBezTo>
                  <a:lnTo>
                    <a:pt x="3234" y="14222"/>
                  </a:lnTo>
                  <a:cubicBezTo>
                    <a:pt x="3256" y="14208"/>
                    <a:pt x="3275" y="14193"/>
                    <a:pt x="3290" y="14175"/>
                  </a:cubicBezTo>
                  <a:cubicBezTo>
                    <a:pt x="3306" y="14158"/>
                    <a:pt x="3320" y="14137"/>
                    <a:pt x="3331" y="14114"/>
                  </a:cubicBezTo>
                  <a:cubicBezTo>
                    <a:pt x="3340" y="14096"/>
                    <a:pt x="3346" y="14079"/>
                    <a:pt x="3349" y="14063"/>
                  </a:cubicBezTo>
                  <a:cubicBezTo>
                    <a:pt x="3352" y="14048"/>
                    <a:pt x="3352" y="14031"/>
                    <a:pt x="3350" y="14014"/>
                  </a:cubicBezTo>
                  <a:cubicBezTo>
                    <a:pt x="3348" y="13991"/>
                    <a:pt x="3341" y="13971"/>
                    <a:pt x="3329" y="13954"/>
                  </a:cubicBezTo>
                  <a:cubicBezTo>
                    <a:pt x="3316" y="13936"/>
                    <a:pt x="3301" y="13923"/>
                    <a:pt x="3283" y="13914"/>
                  </a:cubicBezTo>
                  <a:cubicBezTo>
                    <a:pt x="3271" y="13908"/>
                    <a:pt x="3257" y="13904"/>
                    <a:pt x="3243" y="13903"/>
                  </a:cubicBezTo>
                  <a:close/>
                  <a:moveTo>
                    <a:pt x="3494" y="13620"/>
                  </a:moveTo>
                  <a:cubicBezTo>
                    <a:pt x="3497" y="13637"/>
                    <a:pt x="3497" y="13652"/>
                    <a:pt x="3495" y="13666"/>
                  </a:cubicBezTo>
                  <a:cubicBezTo>
                    <a:pt x="3493" y="13680"/>
                    <a:pt x="3489" y="13694"/>
                    <a:pt x="3482" y="13709"/>
                  </a:cubicBezTo>
                  <a:cubicBezTo>
                    <a:pt x="3470" y="13731"/>
                    <a:pt x="3454" y="13749"/>
                    <a:pt x="3433" y="13762"/>
                  </a:cubicBezTo>
                  <a:cubicBezTo>
                    <a:pt x="3412" y="13775"/>
                    <a:pt x="3387" y="13780"/>
                    <a:pt x="3357" y="13778"/>
                  </a:cubicBezTo>
                  <a:cubicBezTo>
                    <a:pt x="3343" y="13777"/>
                    <a:pt x="3330" y="13774"/>
                    <a:pt x="3317" y="13770"/>
                  </a:cubicBezTo>
                  <a:cubicBezTo>
                    <a:pt x="3303" y="13766"/>
                    <a:pt x="3287" y="13759"/>
                    <a:pt x="3268" y="13750"/>
                  </a:cubicBezTo>
                  <a:cubicBezTo>
                    <a:pt x="3245" y="13738"/>
                    <a:pt x="3226" y="13727"/>
                    <a:pt x="3211" y="13717"/>
                  </a:cubicBezTo>
                  <a:cubicBezTo>
                    <a:pt x="3196" y="13706"/>
                    <a:pt x="3183" y="13694"/>
                    <a:pt x="3173" y="13682"/>
                  </a:cubicBezTo>
                  <a:cubicBezTo>
                    <a:pt x="3155" y="13662"/>
                    <a:pt x="3145" y="13641"/>
                    <a:pt x="3141" y="13619"/>
                  </a:cubicBezTo>
                  <a:cubicBezTo>
                    <a:pt x="3138" y="13598"/>
                    <a:pt x="3142" y="13576"/>
                    <a:pt x="3153" y="13553"/>
                  </a:cubicBezTo>
                  <a:cubicBezTo>
                    <a:pt x="3160" y="13538"/>
                    <a:pt x="3168" y="13526"/>
                    <a:pt x="3178" y="13517"/>
                  </a:cubicBezTo>
                  <a:cubicBezTo>
                    <a:pt x="3187" y="13507"/>
                    <a:pt x="3199" y="13498"/>
                    <a:pt x="3214" y="13491"/>
                  </a:cubicBezTo>
                  <a:lnTo>
                    <a:pt x="3196" y="13451"/>
                  </a:lnTo>
                  <a:cubicBezTo>
                    <a:pt x="3179" y="13459"/>
                    <a:pt x="3164" y="13470"/>
                    <a:pt x="3150" y="13484"/>
                  </a:cubicBezTo>
                  <a:cubicBezTo>
                    <a:pt x="3136" y="13498"/>
                    <a:pt x="3125" y="13515"/>
                    <a:pt x="3115" y="13534"/>
                  </a:cubicBezTo>
                  <a:cubicBezTo>
                    <a:pt x="3104" y="13557"/>
                    <a:pt x="3098" y="13582"/>
                    <a:pt x="3098" y="13607"/>
                  </a:cubicBezTo>
                  <a:cubicBezTo>
                    <a:pt x="3098" y="13632"/>
                    <a:pt x="3104" y="13656"/>
                    <a:pt x="3115" y="13680"/>
                  </a:cubicBezTo>
                  <a:cubicBezTo>
                    <a:pt x="3126" y="13703"/>
                    <a:pt x="3141" y="13725"/>
                    <a:pt x="3162" y="13745"/>
                  </a:cubicBezTo>
                  <a:cubicBezTo>
                    <a:pt x="3183" y="13766"/>
                    <a:pt x="3208" y="13783"/>
                    <a:pt x="3236" y="13797"/>
                  </a:cubicBezTo>
                  <a:cubicBezTo>
                    <a:pt x="3266" y="13812"/>
                    <a:pt x="3295" y="13821"/>
                    <a:pt x="3324" y="13827"/>
                  </a:cubicBezTo>
                  <a:cubicBezTo>
                    <a:pt x="3353" y="13832"/>
                    <a:pt x="3381" y="13831"/>
                    <a:pt x="3408" y="13824"/>
                  </a:cubicBezTo>
                  <a:cubicBezTo>
                    <a:pt x="3433" y="13817"/>
                    <a:pt x="3454" y="13806"/>
                    <a:pt x="3473" y="13790"/>
                  </a:cubicBezTo>
                  <a:cubicBezTo>
                    <a:pt x="3491" y="13775"/>
                    <a:pt x="3506" y="13756"/>
                    <a:pt x="3516" y="13735"/>
                  </a:cubicBezTo>
                  <a:cubicBezTo>
                    <a:pt x="3526" y="13716"/>
                    <a:pt x="3532" y="13695"/>
                    <a:pt x="3536" y="13674"/>
                  </a:cubicBezTo>
                  <a:cubicBezTo>
                    <a:pt x="3539" y="13653"/>
                    <a:pt x="3540" y="13632"/>
                    <a:pt x="3538" y="13611"/>
                  </a:cubicBezTo>
                  <a:lnTo>
                    <a:pt x="3494" y="13620"/>
                  </a:lnTo>
                  <a:close/>
                  <a:moveTo>
                    <a:pt x="3730" y="13285"/>
                  </a:moveTo>
                  <a:lnTo>
                    <a:pt x="3339" y="13093"/>
                  </a:lnTo>
                  <a:lnTo>
                    <a:pt x="3316" y="13139"/>
                  </a:lnTo>
                  <a:lnTo>
                    <a:pt x="3479" y="13220"/>
                  </a:lnTo>
                  <a:lnTo>
                    <a:pt x="3398" y="13385"/>
                  </a:lnTo>
                  <a:lnTo>
                    <a:pt x="3235" y="13304"/>
                  </a:lnTo>
                  <a:lnTo>
                    <a:pt x="3212" y="13350"/>
                  </a:lnTo>
                  <a:lnTo>
                    <a:pt x="3603" y="13542"/>
                  </a:lnTo>
                  <a:lnTo>
                    <a:pt x="3626" y="13496"/>
                  </a:lnTo>
                  <a:lnTo>
                    <a:pt x="3437" y="13403"/>
                  </a:lnTo>
                  <a:lnTo>
                    <a:pt x="3518" y="13239"/>
                  </a:lnTo>
                  <a:lnTo>
                    <a:pt x="3707" y="13332"/>
                  </a:lnTo>
                  <a:lnTo>
                    <a:pt x="3730" y="13285"/>
                  </a:lnTo>
                  <a:close/>
                  <a:moveTo>
                    <a:pt x="3894" y="12951"/>
                  </a:moveTo>
                  <a:lnTo>
                    <a:pt x="3854" y="12931"/>
                  </a:lnTo>
                  <a:lnTo>
                    <a:pt x="3769" y="13103"/>
                  </a:lnTo>
                  <a:lnTo>
                    <a:pt x="3626" y="13033"/>
                  </a:lnTo>
                  <a:lnTo>
                    <a:pt x="3692" y="12899"/>
                  </a:lnTo>
                  <a:lnTo>
                    <a:pt x="3651" y="12879"/>
                  </a:lnTo>
                  <a:lnTo>
                    <a:pt x="3585" y="13013"/>
                  </a:lnTo>
                  <a:lnTo>
                    <a:pt x="3457" y="12950"/>
                  </a:lnTo>
                  <a:lnTo>
                    <a:pt x="3536" y="12790"/>
                  </a:lnTo>
                  <a:lnTo>
                    <a:pt x="3500" y="12765"/>
                  </a:lnTo>
                  <a:lnTo>
                    <a:pt x="3395" y="12978"/>
                  </a:lnTo>
                  <a:lnTo>
                    <a:pt x="3786" y="13171"/>
                  </a:lnTo>
                  <a:lnTo>
                    <a:pt x="3894" y="12951"/>
                  </a:lnTo>
                  <a:close/>
                  <a:moveTo>
                    <a:pt x="3811" y="12134"/>
                  </a:moveTo>
                  <a:lnTo>
                    <a:pt x="3788" y="12181"/>
                  </a:lnTo>
                  <a:lnTo>
                    <a:pt x="3991" y="12341"/>
                  </a:lnTo>
                  <a:cubicBezTo>
                    <a:pt x="4004" y="12351"/>
                    <a:pt x="4016" y="12361"/>
                    <a:pt x="4029" y="12370"/>
                  </a:cubicBezTo>
                  <a:cubicBezTo>
                    <a:pt x="4042" y="12380"/>
                    <a:pt x="4053" y="12389"/>
                    <a:pt x="4063" y="12396"/>
                  </a:cubicBezTo>
                  <a:cubicBezTo>
                    <a:pt x="4074" y="12404"/>
                    <a:pt x="4082" y="12410"/>
                    <a:pt x="4089" y="12415"/>
                  </a:cubicBezTo>
                  <a:cubicBezTo>
                    <a:pt x="4094" y="12418"/>
                    <a:pt x="4097" y="12421"/>
                    <a:pt x="4099" y="12422"/>
                  </a:cubicBezTo>
                  <a:cubicBezTo>
                    <a:pt x="4097" y="12422"/>
                    <a:pt x="4094" y="12421"/>
                    <a:pt x="4089" y="12419"/>
                  </a:cubicBezTo>
                  <a:cubicBezTo>
                    <a:pt x="4083" y="12417"/>
                    <a:pt x="4075" y="12415"/>
                    <a:pt x="4065" y="12412"/>
                  </a:cubicBezTo>
                  <a:cubicBezTo>
                    <a:pt x="4055" y="12409"/>
                    <a:pt x="4043" y="12406"/>
                    <a:pt x="4030" y="12403"/>
                  </a:cubicBezTo>
                  <a:cubicBezTo>
                    <a:pt x="4016" y="12399"/>
                    <a:pt x="4001" y="12395"/>
                    <a:pt x="3986" y="12391"/>
                  </a:cubicBezTo>
                  <a:lnTo>
                    <a:pt x="3716" y="12326"/>
                  </a:lnTo>
                  <a:lnTo>
                    <a:pt x="3690" y="12379"/>
                  </a:lnTo>
                  <a:lnTo>
                    <a:pt x="3899" y="12546"/>
                  </a:lnTo>
                  <a:cubicBezTo>
                    <a:pt x="3909" y="12554"/>
                    <a:pt x="3919" y="12562"/>
                    <a:pt x="3931" y="12571"/>
                  </a:cubicBezTo>
                  <a:cubicBezTo>
                    <a:pt x="3943" y="12580"/>
                    <a:pt x="3953" y="12588"/>
                    <a:pt x="3963" y="12596"/>
                  </a:cubicBezTo>
                  <a:cubicBezTo>
                    <a:pt x="3973" y="12603"/>
                    <a:pt x="3982" y="12610"/>
                    <a:pt x="3989" y="12615"/>
                  </a:cubicBezTo>
                  <a:cubicBezTo>
                    <a:pt x="3996" y="12620"/>
                    <a:pt x="4000" y="12623"/>
                    <a:pt x="4001" y="12624"/>
                  </a:cubicBezTo>
                  <a:cubicBezTo>
                    <a:pt x="3999" y="12623"/>
                    <a:pt x="3994" y="12622"/>
                    <a:pt x="3985" y="12619"/>
                  </a:cubicBezTo>
                  <a:cubicBezTo>
                    <a:pt x="3977" y="12616"/>
                    <a:pt x="3966" y="12613"/>
                    <a:pt x="3954" y="12609"/>
                  </a:cubicBezTo>
                  <a:cubicBezTo>
                    <a:pt x="3942" y="12605"/>
                    <a:pt x="3928" y="12602"/>
                    <a:pt x="3914" y="12597"/>
                  </a:cubicBezTo>
                  <a:cubicBezTo>
                    <a:pt x="3899" y="12593"/>
                    <a:pt x="3885" y="12590"/>
                    <a:pt x="3872" y="12586"/>
                  </a:cubicBezTo>
                  <a:lnTo>
                    <a:pt x="3619" y="12524"/>
                  </a:lnTo>
                  <a:lnTo>
                    <a:pt x="3594" y="12574"/>
                  </a:lnTo>
                  <a:lnTo>
                    <a:pt x="4031" y="12674"/>
                  </a:lnTo>
                  <a:lnTo>
                    <a:pt x="4060" y="12613"/>
                  </a:lnTo>
                  <a:lnTo>
                    <a:pt x="3863" y="12457"/>
                  </a:lnTo>
                  <a:cubicBezTo>
                    <a:pt x="3852" y="12448"/>
                    <a:pt x="3840" y="12439"/>
                    <a:pt x="3829" y="12431"/>
                  </a:cubicBezTo>
                  <a:cubicBezTo>
                    <a:pt x="3818" y="12422"/>
                    <a:pt x="3808" y="12415"/>
                    <a:pt x="3799" y="12408"/>
                  </a:cubicBezTo>
                  <a:cubicBezTo>
                    <a:pt x="3790" y="12401"/>
                    <a:pt x="3782" y="12396"/>
                    <a:pt x="3777" y="12392"/>
                  </a:cubicBezTo>
                  <a:cubicBezTo>
                    <a:pt x="3771" y="12388"/>
                    <a:pt x="3768" y="12386"/>
                    <a:pt x="3767" y="12385"/>
                  </a:cubicBezTo>
                  <a:cubicBezTo>
                    <a:pt x="3768" y="12385"/>
                    <a:pt x="3772" y="12387"/>
                    <a:pt x="3779" y="12389"/>
                  </a:cubicBezTo>
                  <a:cubicBezTo>
                    <a:pt x="3786" y="12391"/>
                    <a:pt x="3795" y="12393"/>
                    <a:pt x="3805" y="12396"/>
                  </a:cubicBezTo>
                  <a:cubicBezTo>
                    <a:pt x="3816" y="12399"/>
                    <a:pt x="3828" y="12403"/>
                    <a:pt x="3842" y="12406"/>
                  </a:cubicBezTo>
                  <a:cubicBezTo>
                    <a:pt x="3856" y="12410"/>
                    <a:pt x="3871" y="12414"/>
                    <a:pt x="3887" y="12418"/>
                  </a:cubicBezTo>
                  <a:lnTo>
                    <a:pt x="4128" y="12477"/>
                  </a:lnTo>
                  <a:lnTo>
                    <a:pt x="4158" y="12416"/>
                  </a:lnTo>
                  <a:lnTo>
                    <a:pt x="3811" y="12134"/>
                  </a:lnTo>
                  <a:close/>
                  <a:moveTo>
                    <a:pt x="4263" y="12202"/>
                  </a:moveTo>
                  <a:lnTo>
                    <a:pt x="3872" y="12010"/>
                  </a:lnTo>
                  <a:lnTo>
                    <a:pt x="3849" y="12055"/>
                  </a:lnTo>
                  <a:lnTo>
                    <a:pt x="4240" y="12248"/>
                  </a:lnTo>
                  <a:lnTo>
                    <a:pt x="4263" y="12202"/>
                  </a:lnTo>
                  <a:close/>
                  <a:moveTo>
                    <a:pt x="4379" y="11867"/>
                  </a:moveTo>
                  <a:lnTo>
                    <a:pt x="4303" y="12021"/>
                  </a:lnTo>
                  <a:lnTo>
                    <a:pt x="3951" y="11848"/>
                  </a:lnTo>
                  <a:lnTo>
                    <a:pt x="3928" y="11895"/>
                  </a:lnTo>
                  <a:lnTo>
                    <a:pt x="4319" y="12087"/>
                  </a:lnTo>
                  <a:lnTo>
                    <a:pt x="4415" y="11893"/>
                  </a:lnTo>
                  <a:lnTo>
                    <a:pt x="4379" y="11867"/>
                  </a:lnTo>
                  <a:close/>
                  <a:moveTo>
                    <a:pt x="4581" y="11554"/>
                  </a:moveTo>
                  <a:lnTo>
                    <a:pt x="4191" y="11362"/>
                  </a:lnTo>
                  <a:lnTo>
                    <a:pt x="4168" y="11408"/>
                  </a:lnTo>
                  <a:lnTo>
                    <a:pt x="4331" y="11489"/>
                  </a:lnTo>
                  <a:lnTo>
                    <a:pt x="4250" y="11654"/>
                  </a:lnTo>
                  <a:lnTo>
                    <a:pt x="4087" y="11573"/>
                  </a:lnTo>
                  <a:lnTo>
                    <a:pt x="4064" y="11619"/>
                  </a:lnTo>
                  <a:lnTo>
                    <a:pt x="4455" y="11811"/>
                  </a:lnTo>
                  <a:lnTo>
                    <a:pt x="4477" y="11765"/>
                  </a:lnTo>
                  <a:lnTo>
                    <a:pt x="4288" y="11672"/>
                  </a:lnTo>
                  <a:lnTo>
                    <a:pt x="4369" y="11508"/>
                  </a:lnTo>
                  <a:lnTo>
                    <a:pt x="4558" y="11601"/>
                  </a:lnTo>
                  <a:lnTo>
                    <a:pt x="4581" y="11554"/>
                  </a:lnTo>
                  <a:close/>
                  <a:moveTo>
                    <a:pt x="4746" y="11220"/>
                  </a:moveTo>
                  <a:lnTo>
                    <a:pt x="4705" y="11200"/>
                  </a:lnTo>
                  <a:lnTo>
                    <a:pt x="4621" y="11372"/>
                  </a:lnTo>
                  <a:lnTo>
                    <a:pt x="4478" y="11302"/>
                  </a:lnTo>
                  <a:lnTo>
                    <a:pt x="4544" y="11168"/>
                  </a:lnTo>
                  <a:lnTo>
                    <a:pt x="4503" y="11148"/>
                  </a:lnTo>
                  <a:lnTo>
                    <a:pt x="4437" y="11282"/>
                  </a:lnTo>
                  <a:lnTo>
                    <a:pt x="4309" y="11219"/>
                  </a:lnTo>
                  <a:lnTo>
                    <a:pt x="4388" y="11059"/>
                  </a:lnTo>
                  <a:lnTo>
                    <a:pt x="4352" y="11034"/>
                  </a:lnTo>
                  <a:lnTo>
                    <a:pt x="4247" y="11247"/>
                  </a:lnTo>
                  <a:lnTo>
                    <a:pt x="4638" y="11440"/>
                  </a:lnTo>
                  <a:lnTo>
                    <a:pt x="4746" y="11220"/>
                  </a:lnTo>
                  <a:close/>
                  <a:moveTo>
                    <a:pt x="4846" y="10917"/>
                  </a:moveTo>
                  <a:lnTo>
                    <a:pt x="4770" y="11071"/>
                  </a:lnTo>
                  <a:lnTo>
                    <a:pt x="4419" y="10899"/>
                  </a:lnTo>
                  <a:lnTo>
                    <a:pt x="4396" y="10945"/>
                  </a:lnTo>
                  <a:lnTo>
                    <a:pt x="4786" y="11138"/>
                  </a:lnTo>
                  <a:lnTo>
                    <a:pt x="4882" y="10943"/>
                  </a:lnTo>
                  <a:lnTo>
                    <a:pt x="4846" y="10917"/>
                  </a:lnTo>
                  <a:close/>
                  <a:moveTo>
                    <a:pt x="5105" y="10490"/>
                  </a:moveTo>
                  <a:lnTo>
                    <a:pt x="4698" y="10331"/>
                  </a:lnTo>
                  <a:lnTo>
                    <a:pt x="4664" y="10400"/>
                  </a:lnTo>
                  <a:lnTo>
                    <a:pt x="4887" y="10601"/>
                  </a:lnTo>
                  <a:cubicBezTo>
                    <a:pt x="4901" y="10613"/>
                    <a:pt x="4913" y="10624"/>
                    <a:pt x="4925" y="10632"/>
                  </a:cubicBezTo>
                  <a:cubicBezTo>
                    <a:pt x="4936" y="10641"/>
                    <a:pt x="4942" y="10646"/>
                    <a:pt x="4944" y="10647"/>
                  </a:cubicBezTo>
                  <a:cubicBezTo>
                    <a:pt x="4942" y="10646"/>
                    <a:pt x="4934" y="10644"/>
                    <a:pt x="4920" y="10640"/>
                  </a:cubicBezTo>
                  <a:cubicBezTo>
                    <a:pt x="4906" y="10637"/>
                    <a:pt x="4889" y="10633"/>
                    <a:pt x="4868" y="10629"/>
                  </a:cubicBezTo>
                  <a:lnTo>
                    <a:pt x="4578" y="10574"/>
                  </a:lnTo>
                  <a:lnTo>
                    <a:pt x="4544" y="10643"/>
                  </a:lnTo>
                  <a:lnTo>
                    <a:pt x="4918" y="10869"/>
                  </a:lnTo>
                  <a:lnTo>
                    <a:pt x="4941" y="10824"/>
                  </a:lnTo>
                  <a:lnTo>
                    <a:pt x="4673" y="10666"/>
                  </a:lnTo>
                  <a:cubicBezTo>
                    <a:pt x="4668" y="10663"/>
                    <a:pt x="4661" y="10659"/>
                    <a:pt x="4654" y="10654"/>
                  </a:cubicBezTo>
                  <a:cubicBezTo>
                    <a:pt x="4646" y="10650"/>
                    <a:pt x="4639" y="10646"/>
                    <a:pt x="4631" y="10642"/>
                  </a:cubicBezTo>
                  <a:cubicBezTo>
                    <a:pt x="4624" y="10638"/>
                    <a:pt x="4617" y="10634"/>
                    <a:pt x="4612" y="10631"/>
                  </a:cubicBezTo>
                  <a:cubicBezTo>
                    <a:pt x="4607" y="10628"/>
                    <a:pt x="4604" y="10626"/>
                    <a:pt x="4602" y="10625"/>
                  </a:cubicBezTo>
                  <a:cubicBezTo>
                    <a:pt x="4607" y="10627"/>
                    <a:pt x="4616" y="10629"/>
                    <a:pt x="4630" y="10631"/>
                  </a:cubicBezTo>
                  <a:cubicBezTo>
                    <a:pt x="4645" y="10634"/>
                    <a:pt x="4664" y="10638"/>
                    <a:pt x="4686" y="10642"/>
                  </a:cubicBezTo>
                  <a:lnTo>
                    <a:pt x="5001" y="10701"/>
                  </a:lnTo>
                  <a:lnTo>
                    <a:pt x="5021" y="10661"/>
                  </a:lnTo>
                  <a:lnTo>
                    <a:pt x="4770" y="10434"/>
                  </a:lnTo>
                  <a:cubicBezTo>
                    <a:pt x="4765" y="10430"/>
                    <a:pt x="4759" y="10425"/>
                    <a:pt x="4754" y="10420"/>
                  </a:cubicBezTo>
                  <a:cubicBezTo>
                    <a:pt x="4748" y="10415"/>
                    <a:pt x="4742" y="10410"/>
                    <a:pt x="4737" y="10406"/>
                  </a:cubicBezTo>
                  <a:cubicBezTo>
                    <a:pt x="4731" y="10401"/>
                    <a:pt x="4727" y="10397"/>
                    <a:pt x="4723" y="10394"/>
                  </a:cubicBezTo>
                  <a:cubicBezTo>
                    <a:pt x="4720" y="10391"/>
                    <a:pt x="4717" y="10389"/>
                    <a:pt x="4717" y="10389"/>
                  </a:cubicBezTo>
                  <a:cubicBezTo>
                    <a:pt x="4718" y="10389"/>
                    <a:pt x="4720" y="10390"/>
                    <a:pt x="4725" y="10392"/>
                  </a:cubicBezTo>
                  <a:cubicBezTo>
                    <a:pt x="4730" y="10394"/>
                    <a:pt x="4735" y="10397"/>
                    <a:pt x="4742" y="10400"/>
                  </a:cubicBezTo>
                  <a:cubicBezTo>
                    <a:pt x="4749" y="10403"/>
                    <a:pt x="4756" y="10406"/>
                    <a:pt x="4764" y="10410"/>
                  </a:cubicBezTo>
                  <a:cubicBezTo>
                    <a:pt x="4771" y="10413"/>
                    <a:pt x="4778" y="10416"/>
                    <a:pt x="4784" y="10418"/>
                  </a:cubicBezTo>
                  <a:lnTo>
                    <a:pt x="5082" y="10537"/>
                  </a:lnTo>
                  <a:lnTo>
                    <a:pt x="5105" y="10490"/>
                  </a:lnTo>
                  <a:close/>
                  <a:moveTo>
                    <a:pt x="5125" y="10078"/>
                  </a:moveTo>
                  <a:cubicBezTo>
                    <a:pt x="5110" y="10077"/>
                    <a:pt x="5096" y="10077"/>
                    <a:pt x="5083" y="10081"/>
                  </a:cubicBezTo>
                  <a:cubicBezTo>
                    <a:pt x="5070" y="10084"/>
                    <a:pt x="5058" y="10090"/>
                    <a:pt x="5047" y="10097"/>
                  </a:cubicBezTo>
                  <a:cubicBezTo>
                    <a:pt x="5037" y="10105"/>
                    <a:pt x="5024" y="10116"/>
                    <a:pt x="5010" y="10131"/>
                  </a:cubicBezTo>
                  <a:lnTo>
                    <a:pt x="4974" y="10169"/>
                  </a:lnTo>
                  <a:cubicBezTo>
                    <a:pt x="4955" y="10188"/>
                    <a:pt x="4938" y="10200"/>
                    <a:pt x="4924" y="10206"/>
                  </a:cubicBezTo>
                  <a:cubicBezTo>
                    <a:pt x="4909" y="10211"/>
                    <a:pt x="4894" y="10210"/>
                    <a:pt x="4878" y="10202"/>
                  </a:cubicBezTo>
                  <a:cubicBezTo>
                    <a:pt x="4858" y="10192"/>
                    <a:pt x="4845" y="10178"/>
                    <a:pt x="4841" y="10158"/>
                  </a:cubicBezTo>
                  <a:cubicBezTo>
                    <a:pt x="4836" y="10139"/>
                    <a:pt x="4840" y="10117"/>
                    <a:pt x="4852" y="10092"/>
                  </a:cubicBezTo>
                  <a:cubicBezTo>
                    <a:pt x="4856" y="10084"/>
                    <a:pt x="4861" y="10076"/>
                    <a:pt x="4865" y="10070"/>
                  </a:cubicBezTo>
                  <a:cubicBezTo>
                    <a:pt x="4870" y="10063"/>
                    <a:pt x="4876" y="10056"/>
                    <a:pt x="4882" y="10050"/>
                  </a:cubicBezTo>
                  <a:cubicBezTo>
                    <a:pt x="4888" y="10044"/>
                    <a:pt x="4896" y="10038"/>
                    <a:pt x="4904" y="10032"/>
                  </a:cubicBezTo>
                  <a:cubicBezTo>
                    <a:pt x="4912" y="10026"/>
                    <a:pt x="4921" y="10020"/>
                    <a:pt x="4932" y="10014"/>
                  </a:cubicBezTo>
                  <a:lnTo>
                    <a:pt x="4908" y="9976"/>
                  </a:lnTo>
                  <a:cubicBezTo>
                    <a:pt x="4865" y="10001"/>
                    <a:pt x="4833" y="10035"/>
                    <a:pt x="4813" y="10076"/>
                  </a:cubicBezTo>
                  <a:cubicBezTo>
                    <a:pt x="4803" y="10095"/>
                    <a:pt x="4798" y="10114"/>
                    <a:pt x="4795" y="10132"/>
                  </a:cubicBezTo>
                  <a:cubicBezTo>
                    <a:pt x="4793" y="10150"/>
                    <a:pt x="4794" y="10167"/>
                    <a:pt x="4799" y="10183"/>
                  </a:cubicBezTo>
                  <a:cubicBezTo>
                    <a:pt x="4803" y="10199"/>
                    <a:pt x="4811" y="10213"/>
                    <a:pt x="4822" y="10226"/>
                  </a:cubicBezTo>
                  <a:cubicBezTo>
                    <a:pt x="4832" y="10239"/>
                    <a:pt x="4846" y="10249"/>
                    <a:pt x="4863" y="10258"/>
                  </a:cubicBezTo>
                  <a:cubicBezTo>
                    <a:pt x="4888" y="10270"/>
                    <a:pt x="4913" y="10272"/>
                    <a:pt x="4939" y="10265"/>
                  </a:cubicBezTo>
                  <a:cubicBezTo>
                    <a:pt x="4950" y="10261"/>
                    <a:pt x="4961" y="10255"/>
                    <a:pt x="4971" y="10247"/>
                  </a:cubicBezTo>
                  <a:cubicBezTo>
                    <a:pt x="4981" y="10239"/>
                    <a:pt x="4993" y="10227"/>
                    <a:pt x="5008" y="10212"/>
                  </a:cubicBezTo>
                  <a:lnTo>
                    <a:pt x="5039" y="10179"/>
                  </a:lnTo>
                  <a:cubicBezTo>
                    <a:pt x="5076" y="10139"/>
                    <a:pt x="5112" y="10127"/>
                    <a:pt x="5146" y="10144"/>
                  </a:cubicBezTo>
                  <a:cubicBezTo>
                    <a:pt x="5169" y="10156"/>
                    <a:pt x="5183" y="10174"/>
                    <a:pt x="5188" y="10200"/>
                  </a:cubicBezTo>
                  <a:cubicBezTo>
                    <a:pt x="5191" y="10211"/>
                    <a:pt x="5191" y="10222"/>
                    <a:pt x="5189" y="10233"/>
                  </a:cubicBezTo>
                  <a:cubicBezTo>
                    <a:pt x="5187" y="10243"/>
                    <a:pt x="5182" y="10256"/>
                    <a:pt x="5175" y="10270"/>
                  </a:cubicBezTo>
                  <a:cubicBezTo>
                    <a:pt x="5165" y="10290"/>
                    <a:pt x="5153" y="10307"/>
                    <a:pt x="5140" y="10321"/>
                  </a:cubicBezTo>
                  <a:cubicBezTo>
                    <a:pt x="5126" y="10336"/>
                    <a:pt x="5110" y="10348"/>
                    <a:pt x="5090" y="10359"/>
                  </a:cubicBezTo>
                  <a:lnTo>
                    <a:pt x="5116" y="10397"/>
                  </a:lnTo>
                  <a:cubicBezTo>
                    <a:pt x="5138" y="10384"/>
                    <a:pt x="5156" y="10368"/>
                    <a:pt x="5172" y="10351"/>
                  </a:cubicBezTo>
                  <a:cubicBezTo>
                    <a:pt x="5188" y="10333"/>
                    <a:pt x="5201" y="10313"/>
                    <a:pt x="5213" y="10289"/>
                  </a:cubicBezTo>
                  <a:cubicBezTo>
                    <a:pt x="5222" y="10271"/>
                    <a:pt x="5228" y="10254"/>
                    <a:pt x="5231" y="10239"/>
                  </a:cubicBezTo>
                  <a:cubicBezTo>
                    <a:pt x="5234" y="10223"/>
                    <a:pt x="5234" y="10207"/>
                    <a:pt x="5232" y="10190"/>
                  </a:cubicBezTo>
                  <a:cubicBezTo>
                    <a:pt x="5230" y="10167"/>
                    <a:pt x="5223" y="10147"/>
                    <a:pt x="5211" y="10129"/>
                  </a:cubicBezTo>
                  <a:cubicBezTo>
                    <a:pt x="5198" y="10112"/>
                    <a:pt x="5183" y="10098"/>
                    <a:pt x="5165" y="10089"/>
                  </a:cubicBezTo>
                  <a:cubicBezTo>
                    <a:pt x="5153" y="10083"/>
                    <a:pt x="5139" y="10080"/>
                    <a:pt x="5125" y="10078"/>
                  </a:cubicBezTo>
                  <a:close/>
                  <a:moveTo>
                    <a:pt x="5239" y="9888"/>
                  </a:moveTo>
                  <a:lnTo>
                    <a:pt x="5196" y="9867"/>
                  </a:lnTo>
                  <a:lnTo>
                    <a:pt x="5142" y="9976"/>
                  </a:lnTo>
                  <a:lnTo>
                    <a:pt x="5186" y="9997"/>
                  </a:lnTo>
                  <a:lnTo>
                    <a:pt x="5239" y="9888"/>
                  </a:lnTo>
                  <a:close/>
                  <a:moveTo>
                    <a:pt x="5156" y="9401"/>
                  </a:moveTo>
                  <a:lnTo>
                    <a:pt x="5133" y="9447"/>
                  </a:lnTo>
                  <a:lnTo>
                    <a:pt x="5405" y="9581"/>
                  </a:lnTo>
                  <a:cubicBezTo>
                    <a:pt x="5419" y="9587"/>
                    <a:pt x="5429" y="9594"/>
                    <a:pt x="5438" y="9600"/>
                  </a:cubicBezTo>
                  <a:cubicBezTo>
                    <a:pt x="5446" y="9606"/>
                    <a:pt x="5453" y="9615"/>
                    <a:pt x="5459" y="9626"/>
                  </a:cubicBezTo>
                  <a:cubicBezTo>
                    <a:pt x="5464" y="9636"/>
                    <a:pt x="5466" y="9648"/>
                    <a:pt x="5464" y="9661"/>
                  </a:cubicBezTo>
                  <a:cubicBezTo>
                    <a:pt x="5462" y="9675"/>
                    <a:pt x="5458" y="9690"/>
                    <a:pt x="5449" y="9707"/>
                  </a:cubicBezTo>
                  <a:cubicBezTo>
                    <a:pt x="5443" y="9719"/>
                    <a:pt x="5437" y="9729"/>
                    <a:pt x="5431" y="9736"/>
                  </a:cubicBezTo>
                  <a:cubicBezTo>
                    <a:pt x="5424" y="9744"/>
                    <a:pt x="5417" y="9750"/>
                    <a:pt x="5411" y="9754"/>
                  </a:cubicBezTo>
                  <a:cubicBezTo>
                    <a:pt x="5404" y="9758"/>
                    <a:pt x="5397" y="9761"/>
                    <a:pt x="5391" y="9762"/>
                  </a:cubicBezTo>
                  <a:cubicBezTo>
                    <a:pt x="5385" y="9764"/>
                    <a:pt x="5379" y="9764"/>
                    <a:pt x="5374" y="9764"/>
                  </a:cubicBezTo>
                  <a:cubicBezTo>
                    <a:pt x="5366" y="9764"/>
                    <a:pt x="5357" y="9762"/>
                    <a:pt x="5346" y="9757"/>
                  </a:cubicBezTo>
                  <a:cubicBezTo>
                    <a:pt x="5334" y="9753"/>
                    <a:pt x="5324" y="9748"/>
                    <a:pt x="5314" y="9743"/>
                  </a:cubicBezTo>
                  <a:lnTo>
                    <a:pt x="5051" y="9614"/>
                  </a:lnTo>
                  <a:lnTo>
                    <a:pt x="5028" y="9660"/>
                  </a:lnTo>
                  <a:lnTo>
                    <a:pt x="5308" y="9798"/>
                  </a:lnTo>
                  <a:cubicBezTo>
                    <a:pt x="5317" y="9802"/>
                    <a:pt x="5327" y="9806"/>
                    <a:pt x="5339" y="9811"/>
                  </a:cubicBezTo>
                  <a:cubicBezTo>
                    <a:pt x="5351" y="9815"/>
                    <a:pt x="5363" y="9817"/>
                    <a:pt x="5375" y="9816"/>
                  </a:cubicBezTo>
                  <a:cubicBezTo>
                    <a:pt x="5400" y="9815"/>
                    <a:pt x="5421" y="9808"/>
                    <a:pt x="5439" y="9794"/>
                  </a:cubicBezTo>
                  <a:cubicBezTo>
                    <a:pt x="5457" y="9781"/>
                    <a:pt x="5473" y="9759"/>
                    <a:pt x="5488" y="9729"/>
                  </a:cubicBezTo>
                  <a:cubicBezTo>
                    <a:pt x="5500" y="9705"/>
                    <a:pt x="5507" y="9683"/>
                    <a:pt x="5510" y="9665"/>
                  </a:cubicBezTo>
                  <a:cubicBezTo>
                    <a:pt x="5513" y="9646"/>
                    <a:pt x="5513" y="9628"/>
                    <a:pt x="5508" y="9611"/>
                  </a:cubicBezTo>
                  <a:cubicBezTo>
                    <a:pt x="5504" y="9595"/>
                    <a:pt x="5497" y="9581"/>
                    <a:pt x="5486" y="9571"/>
                  </a:cubicBezTo>
                  <a:cubicBezTo>
                    <a:pt x="5475" y="9560"/>
                    <a:pt x="5457" y="9549"/>
                    <a:pt x="5434" y="9538"/>
                  </a:cubicBezTo>
                  <a:lnTo>
                    <a:pt x="5156" y="9401"/>
                  </a:lnTo>
                  <a:close/>
                  <a:moveTo>
                    <a:pt x="5730" y="9220"/>
                  </a:moveTo>
                  <a:lnTo>
                    <a:pt x="5339" y="9028"/>
                  </a:lnTo>
                  <a:lnTo>
                    <a:pt x="5316" y="9074"/>
                  </a:lnTo>
                  <a:lnTo>
                    <a:pt x="5530" y="9177"/>
                  </a:lnTo>
                  <a:cubicBezTo>
                    <a:pt x="5544" y="9184"/>
                    <a:pt x="5558" y="9191"/>
                    <a:pt x="5572" y="9197"/>
                  </a:cubicBezTo>
                  <a:cubicBezTo>
                    <a:pt x="5586" y="9203"/>
                    <a:pt x="5599" y="9209"/>
                    <a:pt x="5611" y="9214"/>
                  </a:cubicBezTo>
                  <a:cubicBezTo>
                    <a:pt x="5622" y="9219"/>
                    <a:pt x="5632" y="9223"/>
                    <a:pt x="5639" y="9226"/>
                  </a:cubicBezTo>
                  <a:cubicBezTo>
                    <a:pt x="5647" y="9229"/>
                    <a:pt x="5651" y="9230"/>
                    <a:pt x="5651" y="9231"/>
                  </a:cubicBezTo>
                  <a:cubicBezTo>
                    <a:pt x="5650" y="9230"/>
                    <a:pt x="5646" y="9230"/>
                    <a:pt x="5640" y="9230"/>
                  </a:cubicBezTo>
                  <a:cubicBezTo>
                    <a:pt x="5634" y="9229"/>
                    <a:pt x="5626" y="9229"/>
                    <a:pt x="5617" y="9228"/>
                  </a:cubicBezTo>
                  <a:cubicBezTo>
                    <a:pt x="5608" y="9228"/>
                    <a:pt x="5597" y="9227"/>
                    <a:pt x="5586" y="9227"/>
                  </a:cubicBezTo>
                  <a:cubicBezTo>
                    <a:pt x="5574" y="9226"/>
                    <a:pt x="5563" y="9226"/>
                    <a:pt x="5551" y="9227"/>
                  </a:cubicBezTo>
                  <a:lnTo>
                    <a:pt x="5238" y="9234"/>
                  </a:lnTo>
                  <a:lnTo>
                    <a:pt x="5211" y="9288"/>
                  </a:lnTo>
                  <a:lnTo>
                    <a:pt x="5602" y="9480"/>
                  </a:lnTo>
                  <a:lnTo>
                    <a:pt x="5626" y="9432"/>
                  </a:lnTo>
                  <a:lnTo>
                    <a:pt x="5398" y="9323"/>
                  </a:lnTo>
                  <a:cubicBezTo>
                    <a:pt x="5386" y="9317"/>
                    <a:pt x="5375" y="9312"/>
                    <a:pt x="5363" y="9307"/>
                  </a:cubicBezTo>
                  <a:cubicBezTo>
                    <a:pt x="5352" y="9302"/>
                    <a:pt x="5341" y="9297"/>
                    <a:pt x="5331" y="9293"/>
                  </a:cubicBezTo>
                  <a:cubicBezTo>
                    <a:pt x="5321" y="9289"/>
                    <a:pt x="5312" y="9285"/>
                    <a:pt x="5305" y="9282"/>
                  </a:cubicBezTo>
                  <a:cubicBezTo>
                    <a:pt x="5298" y="9279"/>
                    <a:pt x="5293" y="9277"/>
                    <a:pt x="5289" y="9275"/>
                  </a:cubicBezTo>
                  <a:cubicBezTo>
                    <a:pt x="5293" y="9276"/>
                    <a:pt x="5299" y="9276"/>
                    <a:pt x="5306" y="9277"/>
                  </a:cubicBezTo>
                  <a:cubicBezTo>
                    <a:pt x="5314" y="9277"/>
                    <a:pt x="5323" y="9277"/>
                    <a:pt x="5333" y="9277"/>
                  </a:cubicBezTo>
                  <a:cubicBezTo>
                    <a:pt x="5343" y="9277"/>
                    <a:pt x="5354" y="9277"/>
                    <a:pt x="5366" y="9278"/>
                  </a:cubicBezTo>
                  <a:cubicBezTo>
                    <a:pt x="5378" y="9278"/>
                    <a:pt x="5391" y="9278"/>
                    <a:pt x="5405" y="9277"/>
                  </a:cubicBezTo>
                  <a:lnTo>
                    <a:pt x="5706" y="9269"/>
                  </a:lnTo>
                  <a:lnTo>
                    <a:pt x="5730" y="9220"/>
                  </a:lnTo>
                  <a:close/>
                  <a:moveTo>
                    <a:pt x="5808" y="9060"/>
                  </a:moveTo>
                  <a:lnTo>
                    <a:pt x="5418" y="8868"/>
                  </a:lnTo>
                  <a:lnTo>
                    <a:pt x="5395" y="8914"/>
                  </a:lnTo>
                  <a:lnTo>
                    <a:pt x="5786" y="9106"/>
                  </a:lnTo>
                  <a:lnTo>
                    <a:pt x="5808" y="9060"/>
                  </a:lnTo>
                  <a:close/>
                  <a:moveTo>
                    <a:pt x="5608" y="8481"/>
                  </a:moveTo>
                  <a:lnTo>
                    <a:pt x="5585" y="8529"/>
                  </a:lnTo>
                  <a:lnTo>
                    <a:pt x="5801" y="8739"/>
                  </a:lnTo>
                  <a:cubicBezTo>
                    <a:pt x="5819" y="8757"/>
                    <a:pt x="5834" y="8771"/>
                    <a:pt x="5846" y="8782"/>
                  </a:cubicBezTo>
                  <a:cubicBezTo>
                    <a:pt x="5858" y="8792"/>
                    <a:pt x="5866" y="8800"/>
                    <a:pt x="5871" y="8803"/>
                  </a:cubicBezTo>
                  <a:cubicBezTo>
                    <a:pt x="5868" y="8802"/>
                    <a:pt x="5863" y="8801"/>
                    <a:pt x="5856" y="8799"/>
                  </a:cubicBezTo>
                  <a:cubicBezTo>
                    <a:pt x="5849" y="8797"/>
                    <a:pt x="5841" y="8796"/>
                    <a:pt x="5832" y="8794"/>
                  </a:cubicBezTo>
                  <a:cubicBezTo>
                    <a:pt x="5823" y="8792"/>
                    <a:pt x="5813" y="8790"/>
                    <a:pt x="5803" y="8788"/>
                  </a:cubicBezTo>
                  <a:cubicBezTo>
                    <a:pt x="5792" y="8786"/>
                    <a:pt x="5782" y="8785"/>
                    <a:pt x="5772" y="8783"/>
                  </a:cubicBezTo>
                  <a:lnTo>
                    <a:pt x="5480" y="8742"/>
                  </a:lnTo>
                  <a:lnTo>
                    <a:pt x="5455" y="8793"/>
                  </a:lnTo>
                  <a:lnTo>
                    <a:pt x="5910" y="8853"/>
                  </a:lnTo>
                  <a:lnTo>
                    <a:pt x="5933" y="8807"/>
                  </a:lnTo>
                  <a:lnTo>
                    <a:pt x="5608" y="8481"/>
                  </a:lnTo>
                  <a:close/>
                  <a:moveTo>
                    <a:pt x="6144" y="8378"/>
                  </a:moveTo>
                  <a:lnTo>
                    <a:pt x="6104" y="8358"/>
                  </a:lnTo>
                  <a:lnTo>
                    <a:pt x="6019" y="8530"/>
                  </a:lnTo>
                  <a:lnTo>
                    <a:pt x="5876" y="8460"/>
                  </a:lnTo>
                  <a:lnTo>
                    <a:pt x="5942" y="8326"/>
                  </a:lnTo>
                  <a:lnTo>
                    <a:pt x="5901" y="8306"/>
                  </a:lnTo>
                  <a:lnTo>
                    <a:pt x="5836" y="8440"/>
                  </a:lnTo>
                  <a:lnTo>
                    <a:pt x="5707" y="8377"/>
                  </a:lnTo>
                  <a:lnTo>
                    <a:pt x="5786" y="8217"/>
                  </a:lnTo>
                  <a:lnTo>
                    <a:pt x="5751" y="8192"/>
                  </a:lnTo>
                  <a:lnTo>
                    <a:pt x="5645" y="8405"/>
                  </a:lnTo>
                  <a:lnTo>
                    <a:pt x="6036" y="8598"/>
                  </a:lnTo>
                  <a:lnTo>
                    <a:pt x="6144" y="8378"/>
                  </a:lnTo>
                  <a:close/>
                  <a:moveTo>
                    <a:pt x="6307" y="8047"/>
                  </a:moveTo>
                  <a:lnTo>
                    <a:pt x="6271" y="8052"/>
                  </a:lnTo>
                  <a:cubicBezTo>
                    <a:pt x="6254" y="8054"/>
                    <a:pt x="6236" y="8057"/>
                    <a:pt x="6218" y="8059"/>
                  </a:cubicBezTo>
                  <a:cubicBezTo>
                    <a:pt x="6199" y="8062"/>
                    <a:pt x="6181" y="8064"/>
                    <a:pt x="6165" y="8066"/>
                  </a:cubicBezTo>
                  <a:cubicBezTo>
                    <a:pt x="6148" y="8069"/>
                    <a:pt x="6137" y="8071"/>
                    <a:pt x="6130" y="8072"/>
                  </a:cubicBezTo>
                  <a:cubicBezTo>
                    <a:pt x="6120" y="8074"/>
                    <a:pt x="6109" y="8076"/>
                    <a:pt x="6097" y="8079"/>
                  </a:cubicBezTo>
                  <a:cubicBezTo>
                    <a:pt x="6086" y="8082"/>
                    <a:pt x="6075" y="8086"/>
                    <a:pt x="6067" y="8090"/>
                  </a:cubicBezTo>
                  <a:lnTo>
                    <a:pt x="6070" y="8084"/>
                  </a:lnTo>
                  <a:cubicBezTo>
                    <a:pt x="6077" y="8068"/>
                    <a:pt x="6082" y="8053"/>
                    <a:pt x="6083" y="8038"/>
                  </a:cubicBezTo>
                  <a:cubicBezTo>
                    <a:pt x="6084" y="8022"/>
                    <a:pt x="6082" y="8008"/>
                    <a:pt x="6077" y="7994"/>
                  </a:cubicBezTo>
                  <a:cubicBezTo>
                    <a:pt x="6072" y="7981"/>
                    <a:pt x="6065" y="7968"/>
                    <a:pt x="6054" y="7956"/>
                  </a:cubicBezTo>
                  <a:cubicBezTo>
                    <a:pt x="6043" y="7945"/>
                    <a:pt x="6029" y="7935"/>
                    <a:pt x="6014" y="7927"/>
                  </a:cubicBezTo>
                  <a:cubicBezTo>
                    <a:pt x="6003" y="7922"/>
                    <a:pt x="5993" y="7919"/>
                    <a:pt x="5984" y="7917"/>
                  </a:cubicBezTo>
                  <a:cubicBezTo>
                    <a:pt x="5974" y="7916"/>
                    <a:pt x="5965" y="7915"/>
                    <a:pt x="5956" y="7915"/>
                  </a:cubicBezTo>
                  <a:cubicBezTo>
                    <a:pt x="5947" y="7915"/>
                    <a:pt x="5939" y="7916"/>
                    <a:pt x="5932" y="7918"/>
                  </a:cubicBezTo>
                  <a:cubicBezTo>
                    <a:pt x="5925" y="7921"/>
                    <a:pt x="5918" y="7923"/>
                    <a:pt x="5912" y="7926"/>
                  </a:cubicBezTo>
                  <a:cubicBezTo>
                    <a:pt x="5906" y="7929"/>
                    <a:pt x="5900" y="7932"/>
                    <a:pt x="5894" y="7936"/>
                  </a:cubicBezTo>
                  <a:cubicBezTo>
                    <a:pt x="5889" y="7941"/>
                    <a:pt x="5883" y="7946"/>
                    <a:pt x="5876" y="7953"/>
                  </a:cubicBezTo>
                  <a:cubicBezTo>
                    <a:pt x="5870" y="7960"/>
                    <a:pt x="5864" y="7968"/>
                    <a:pt x="5858" y="7978"/>
                  </a:cubicBezTo>
                  <a:cubicBezTo>
                    <a:pt x="5852" y="7987"/>
                    <a:pt x="5845" y="7999"/>
                    <a:pt x="5839" y="8012"/>
                  </a:cubicBezTo>
                  <a:lnTo>
                    <a:pt x="5794" y="8103"/>
                  </a:lnTo>
                  <a:lnTo>
                    <a:pt x="6185" y="8296"/>
                  </a:lnTo>
                  <a:lnTo>
                    <a:pt x="6207" y="8250"/>
                  </a:lnTo>
                  <a:lnTo>
                    <a:pt x="6031" y="8163"/>
                  </a:lnTo>
                  <a:cubicBezTo>
                    <a:pt x="6036" y="8153"/>
                    <a:pt x="6042" y="8146"/>
                    <a:pt x="6048" y="8142"/>
                  </a:cubicBezTo>
                  <a:cubicBezTo>
                    <a:pt x="6054" y="8137"/>
                    <a:pt x="6064" y="8134"/>
                    <a:pt x="6078" y="8131"/>
                  </a:cubicBezTo>
                  <a:cubicBezTo>
                    <a:pt x="6101" y="8126"/>
                    <a:pt x="6123" y="8122"/>
                    <a:pt x="6143" y="8119"/>
                  </a:cubicBezTo>
                  <a:cubicBezTo>
                    <a:pt x="6164" y="8115"/>
                    <a:pt x="6183" y="8113"/>
                    <a:pt x="6201" y="8110"/>
                  </a:cubicBezTo>
                  <a:cubicBezTo>
                    <a:pt x="6218" y="8108"/>
                    <a:pt x="6233" y="8107"/>
                    <a:pt x="6246" y="8106"/>
                  </a:cubicBezTo>
                  <a:cubicBezTo>
                    <a:pt x="6260" y="8106"/>
                    <a:pt x="6270" y="8106"/>
                    <a:pt x="6278" y="8106"/>
                  </a:cubicBezTo>
                  <a:lnTo>
                    <a:pt x="6307" y="8047"/>
                  </a:lnTo>
                  <a:close/>
                  <a:moveTo>
                    <a:pt x="6021" y="7998"/>
                  </a:moveTo>
                  <a:cubicBezTo>
                    <a:pt x="6029" y="8007"/>
                    <a:pt x="6035" y="8016"/>
                    <a:pt x="6038" y="8025"/>
                  </a:cubicBezTo>
                  <a:cubicBezTo>
                    <a:pt x="6041" y="8036"/>
                    <a:pt x="6041" y="8048"/>
                    <a:pt x="6039" y="8060"/>
                  </a:cubicBezTo>
                  <a:cubicBezTo>
                    <a:pt x="6037" y="8073"/>
                    <a:pt x="6031" y="8088"/>
                    <a:pt x="6023" y="8105"/>
                  </a:cubicBezTo>
                  <a:lnTo>
                    <a:pt x="6002" y="8149"/>
                  </a:lnTo>
                  <a:lnTo>
                    <a:pt x="5856" y="8077"/>
                  </a:lnTo>
                  <a:lnTo>
                    <a:pt x="5879" y="8030"/>
                  </a:lnTo>
                  <a:cubicBezTo>
                    <a:pt x="5884" y="8020"/>
                    <a:pt x="5889" y="8011"/>
                    <a:pt x="5894" y="8004"/>
                  </a:cubicBezTo>
                  <a:cubicBezTo>
                    <a:pt x="5899" y="7997"/>
                    <a:pt x="5905" y="7990"/>
                    <a:pt x="5911" y="7985"/>
                  </a:cubicBezTo>
                  <a:cubicBezTo>
                    <a:pt x="5921" y="7976"/>
                    <a:pt x="5933" y="7971"/>
                    <a:pt x="5948" y="7969"/>
                  </a:cubicBezTo>
                  <a:cubicBezTo>
                    <a:pt x="5962" y="7968"/>
                    <a:pt x="5976" y="7970"/>
                    <a:pt x="5989" y="7976"/>
                  </a:cubicBezTo>
                  <a:cubicBezTo>
                    <a:pt x="6002" y="7983"/>
                    <a:pt x="6012" y="7990"/>
                    <a:pt x="6021" y="7998"/>
                  </a:cubicBezTo>
                  <a:close/>
                  <a:moveTo>
                    <a:pt x="6318" y="7653"/>
                  </a:moveTo>
                  <a:cubicBezTo>
                    <a:pt x="6303" y="7652"/>
                    <a:pt x="6290" y="7653"/>
                    <a:pt x="6277" y="7656"/>
                  </a:cubicBezTo>
                  <a:cubicBezTo>
                    <a:pt x="6264" y="7660"/>
                    <a:pt x="6252" y="7665"/>
                    <a:pt x="6241" y="7672"/>
                  </a:cubicBezTo>
                  <a:cubicBezTo>
                    <a:pt x="6230" y="7680"/>
                    <a:pt x="6217" y="7691"/>
                    <a:pt x="6203" y="7706"/>
                  </a:cubicBezTo>
                  <a:lnTo>
                    <a:pt x="6167" y="7744"/>
                  </a:lnTo>
                  <a:cubicBezTo>
                    <a:pt x="6148" y="7763"/>
                    <a:pt x="6131" y="7776"/>
                    <a:pt x="6117" y="7781"/>
                  </a:cubicBezTo>
                  <a:cubicBezTo>
                    <a:pt x="6102" y="7786"/>
                    <a:pt x="6087" y="7785"/>
                    <a:pt x="6071" y="7777"/>
                  </a:cubicBezTo>
                  <a:cubicBezTo>
                    <a:pt x="6051" y="7767"/>
                    <a:pt x="6039" y="7753"/>
                    <a:pt x="6034" y="7734"/>
                  </a:cubicBezTo>
                  <a:cubicBezTo>
                    <a:pt x="6029" y="7714"/>
                    <a:pt x="6033" y="7692"/>
                    <a:pt x="6045" y="7668"/>
                  </a:cubicBezTo>
                  <a:cubicBezTo>
                    <a:pt x="6049" y="7659"/>
                    <a:pt x="6054" y="7652"/>
                    <a:pt x="6059" y="7645"/>
                  </a:cubicBezTo>
                  <a:cubicBezTo>
                    <a:pt x="6063" y="7638"/>
                    <a:pt x="6069" y="7631"/>
                    <a:pt x="6075" y="7625"/>
                  </a:cubicBezTo>
                  <a:cubicBezTo>
                    <a:pt x="6081" y="7619"/>
                    <a:pt x="6089" y="7613"/>
                    <a:pt x="6097" y="7607"/>
                  </a:cubicBezTo>
                  <a:cubicBezTo>
                    <a:pt x="6105" y="7601"/>
                    <a:pt x="6114" y="7595"/>
                    <a:pt x="6125" y="7589"/>
                  </a:cubicBezTo>
                  <a:lnTo>
                    <a:pt x="6102" y="7552"/>
                  </a:lnTo>
                  <a:cubicBezTo>
                    <a:pt x="6058" y="7577"/>
                    <a:pt x="6026" y="7610"/>
                    <a:pt x="6006" y="7651"/>
                  </a:cubicBezTo>
                  <a:cubicBezTo>
                    <a:pt x="5997" y="7670"/>
                    <a:pt x="5991" y="7689"/>
                    <a:pt x="5989" y="7707"/>
                  </a:cubicBezTo>
                  <a:cubicBezTo>
                    <a:pt x="5987" y="7725"/>
                    <a:pt x="5988" y="7742"/>
                    <a:pt x="5992" y="7758"/>
                  </a:cubicBezTo>
                  <a:cubicBezTo>
                    <a:pt x="5997" y="7774"/>
                    <a:pt x="6004" y="7788"/>
                    <a:pt x="6015" y="7801"/>
                  </a:cubicBezTo>
                  <a:cubicBezTo>
                    <a:pt x="6025" y="7814"/>
                    <a:pt x="6039" y="7825"/>
                    <a:pt x="6056" y="7833"/>
                  </a:cubicBezTo>
                  <a:cubicBezTo>
                    <a:pt x="6081" y="7845"/>
                    <a:pt x="6106" y="7847"/>
                    <a:pt x="6132" y="7840"/>
                  </a:cubicBezTo>
                  <a:cubicBezTo>
                    <a:pt x="6143" y="7836"/>
                    <a:pt x="6154" y="7830"/>
                    <a:pt x="6164" y="7822"/>
                  </a:cubicBezTo>
                  <a:cubicBezTo>
                    <a:pt x="6175" y="7814"/>
                    <a:pt x="6187" y="7803"/>
                    <a:pt x="6201" y="7787"/>
                  </a:cubicBezTo>
                  <a:lnTo>
                    <a:pt x="6232" y="7754"/>
                  </a:lnTo>
                  <a:cubicBezTo>
                    <a:pt x="6269" y="7714"/>
                    <a:pt x="6305" y="7703"/>
                    <a:pt x="6339" y="7720"/>
                  </a:cubicBezTo>
                  <a:cubicBezTo>
                    <a:pt x="6363" y="7731"/>
                    <a:pt x="6377" y="7750"/>
                    <a:pt x="6382" y="7775"/>
                  </a:cubicBezTo>
                  <a:cubicBezTo>
                    <a:pt x="6384" y="7787"/>
                    <a:pt x="6384" y="7797"/>
                    <a:pt x="6382" y="7808"/>
                  </a:cubicBezTo>
                  <a:cubicBezTo>
                    <a:pt x="6380" y="7818"/>
                    <a:pt x="6375" y="7831"/>
                    <a:pt x="6368" y="7846"/>
                  </a:cubicBezTo>
                  <a:cubicBezTo>
                    <a:pt x="6358" y="7865"/>
                    <a:pt x="6347" y="7882"/>
                    <a:pt x="6333" y="7897"/>
                  </a:cubicBezTo>
                  <a:cubicBezTo>
                    <a:pt x="6319" y="7911"/>
                    <a:pt x="6303" y="7923"/>
                    <a:pt x="6283" y="7934"/>
                  </a:cubicBezTo>
                  <a:lnTo>
                    <a:pt x="6309" y="7972"/>
                  </a:lnTo>
                  <a:cubicBezTo>
                    <a:pt x="6331" y="7959"/>
                    <a:pt x="6350" y="7943"/>
                    <a:pt x="6365" y="7926"/>
                  </a:cubicBezTo>
                  <a:cubicBezTo>
                    <a:pt x="6381" y="7908"/>
                    <a:pt x="6395" y="7888"/>
                    <a:pt x="6406" y="7864"/>
                  </a:cubicBezTo>
                  <a:cubicBezTo>
                    <a:pt x="6415" y="7846"/>
                    <a:pt x="6421" y="7829"/>
                    <a:pt x="6424" y="7814"/>
                  </a:cubicBezTo>
                  <a:cubicBezTo>
                    <a:pt x="6427" y="7798"/>
                    <a:pt x="6428" y="7782"/>
                    <a:pt x="6426" y="7765"/>
                  </a:cubicBezTo>
                  <a:cubicBezTo>
                    <a:pt x="6423" y="7742"/>
                    <a:pt x="6416" y="7722"/>
                    <a:pt x="6404" y="7704"/>
                  </a:cubicBezTo>
                  <a:cubicBezTo>
                    <a:pt x="6392" y="7687"/>
                    <a:pt x="6376" y="7673"/>
                    <a:pt x="6358" y="7664"/>
                  </a:cubicBezTo>
                  <a:cubicBezTo>
                    <a:pt x="6346" y="7658"/>
                    <a:pt x="6333" y="7655"/>
                    <a:pt x="6318" y="7653"/>
                  </a:cubicBezTo>
                  <a:close/>
                  <a:moveTo>
                    <a:pt x="6536" y="7583"/>
                  </a:moveTo>
                  <a:lnTo>
                    <a:pt x="6145" y="7390"/>
                  </a:lnTo>
                  <a:lnTo>
                    <a:pt x="6122" y="7436"/>
                  </a:lnTo>
                  <a:lnTo>
                    <a:pt x="6513" y="7628"/>
                  </a:lnTo>
                  <a:lnTo>
                    <a:pt x="6536" y="7583"/>
                  </a:lnTo>
                  <a:close/>
                  <a:moveTo>
                    <a:pt x="6311" y="7053"/>
                  </a:moveTo>
                  <a:lnTo>
                    <a:pt x="6183" y="7312"/>
                  </a:lnTo>
                  <a:lnTo>
                    <a:pt x="6223" y="7331"/>
                  </a:lnTo>
                  <a:lnTo>
                    <a:pt x="6274" y="7226"/>
                  </a:lnTo>
                  <a:lnTo>
                    <a:pt x="6626" y="7399"/>
                  </a:lnTo>
                  <a:lnTo>
                    <a:pt x="6648" y="7354"/>
                  </a:lnTo>
                  <a:lnTo>
                    <a:pt x="6296" y="7181"/>
                  </a:lnTo>
                  <a:lnTo>
                    <a:pt x="6349" y="7076"/>
                  </a:lnTo>
                  <a:lnTo>
                    <a:pt x="6311" y="7053"/>
                  </a:lnTo>
                  <a:close/>
                  <a:moveTo>
                    <a:pt x="6854" y="6937"/>
                  </a:moveTo>
                  <a:lnTo>
                    <a:pt x="6399" y="6874"/>
                  </a:lnTo>
                  <a:lnTo>
                    <a:pt x="6369" y="6935"/>
                  </a:lnTo>
                  <a:lnTo>
                    <a:pt x="6696" y="7257"/>
                  </a:lnTo>
                  <a:lnTo>
                    <a:pt x="6719" y="7210"/>
                  </a:lnTo>
                  <a:lnTo>
                    <a:pt x="6617" y="7113"/>
                  </a:lnTo>
                  <a:lnTo>
                    <a:pt x="6689" y="6968"/>
                  </a:lnTo>
                  <a:lnTo>
                    <a:pt x="6827" y="6990"/>
                  </a:lnTo>
                  <a:lnTo>
                    <a:pt x="6854" y="6937"/>
                  </a:lnTo>
                  <a:close/>
                  <a:moveTo>
                    <a:pt x="6645" y="6961"/>
                  </a:moveTo>
                  <a:lnTo>
                    <a:pt x="6585" y="7082"/>
                  </a:lnTo>
                  <a:lnTo>
                    <a:pt x="6424" y="6926"/>
                  </a:lnTo>
                  <a:lnTo>
                    <a:pt x="6645" y="6961"/>
                  </a:lnTo>
                  <a:close/>
                  <a:moveTo>
                    <a:pt x="6291" y="6905"/>
                  </a:moveTo>
                  <a:cubicBezTo>
                    <a:pt x="6283" y="6908"/>
                    <a:pt x="6276" y="6913"/>
                    <a:pt x="6272" y="6922"/>
                  </a:cubicBezTo>
                  <a:cubicBezTo>
                    <a:pt x="6268" y="6930"/>
                    <a:pt x="6268" y="6938"/>
                    <a:pt x="6271" y="6946"/>
                  </a:cubicBezTo>
                  <a:cubicBezTo>
                    <a:pt x="6273" y="6955"/>
                    <a:pt x="6279" y="6961"/>
                    <a:pt x="6287" y="6965"/>
                  </a:cubicBezTo>
                  <a:cubicBezTo>
                    <a:pt x="6295" y="6969"/>
                    <a:pt x="6304" y="6970"/>
                    <a:pt x="6312" y="6967"/>
                  </a:cubicBezTo>
                  <a:cubicBezTo>
                    <a:pt x="6321" y="6964"/>
                    <a:pt x="6328" y="6959"/>
                    <a:pt x="6332" y="6950"/>
                  </a:cubicBezTo>
                  <a:cubicBezTo>
                    <a:pt x="6336" y="6942"/>
                    <a:pt x="6336" y="6933"/>
                    <a:pt x="6333" y="6925"/>
                  </a:cubicBezTo>
                  <a:cubicBezTo>
                    <a:pt x="6330" y="6917"/>
                    <a:pt x="6324" y="6910"/>
                    <a:pt x="6316" y="6906"/>
                  </a:cubicBezTo>
                  <a:cubicBezTo>
                    <a:pt x="6308" y="6902"/>
                    <a:pt x="6300" y="6902"/>
                    <a:pt x="6291" y="6905"/>
                  </a:cubicBezTo>
                  <a:close/>
                  <a:moveTo>
                    <a:pt x="6349" y="6787"/>
                  </a:moveTo>
                  <a:cubicBezTo>
                    <a:pt x="6340" y="6790"/>
                    <a:pt x="6334" y="6796"/>
                    <a:pt x="6330" y="6804"/>
                  </a:cubicBezTo>
                  <a:cubicBezTo>
                    <a:pt x="6326" y="6812"/>
                    <a:pt x="6325" y="6820"/>
                    <a:pt x="6328" y="6829"/>
                  </a:cubicBezTo>
                  <a:cubicBezTo>
                    <a:pt x="6331" y="6837"/>
                    <a:pt x="6337" y="6844"/>
                    <a:pt x="6345" y="6848"/>
                  </a:cubicBezTo>
                  <a:cubicBezTo>
                    <a:pt x="6353" y="6852"/>
                    <a:pt x="6362" y="6852"/>
                    <a:pt x="6370" y="6850"/>
                  </a:cubicBezTo>
                  <a:cubicBezTo>
                    <a:pt x="6379" y="6847"/>
                    <a:pt x="6385" y="6841"/>
                    <a:pt x="6389" y="6833"/>
                  </a:cubicBezTo>
                  <a:cubicBezTo>
                    <a:pt x="6394" y="6824"/>
                    <a:pt x="6394" y="6816"/>
                    <a:pt x="6391" y="6808"/>
                  </a:cubicBezTo>
                  <a:cubicBezTo>
                    <a:pt x="6388" y="6799"/>
                    <a:pt x="6382" y="6793"/>
                    <a:pt x="6374" y="6789"/>
                  </a:cubicBezTo>
                  <a:cubicBezTo>
                    <a:pt x="6366" y="6785"/>
                    <a:pt x="6357" y="6784"/>
                    <a:pt x="6349" y="6787"/>
                  </a:cubicBezTo>
                  <a:close/>
                  <a:moveTo>
                    <a:pt x="6591" y="6484"/>
                  </a:moveTo>
                  <a:lnTo>
                    <a:pt x="6463" y="6743"/>
                  </a:lnTo>
                  <a:lnTo>
                    <a:pt x="6503" y="6762"/>
                  </a:lnTo>
                  <a:lnTo>
                    <a:pt x="6554" y="6658"/>
                  </a:lnTo>
                  <a:lnTo>
                    <a:pt x="6906" y="6831"/>
                  </a:lnTo>
                  <a:lnTo>
                    <a:pt x="6928" y="6786"/>
                  </a:lnTo>
                  <a:lnTo>
                    <a:pt x="6576" y="6613"/>
                  </a:lnTo>
                  <a:lnTo>
                    <a:pt x="6628" y="6507"/>
                  </a:lnTo>
                  <a:lnTo>
                    <a:pt x="6591" y="6484"/>
                  </a:lnTo>
                  <a:close/>
                  <a:moveTo>
                    <a:pt x="7256" y="6118"/>
                  </a:moveTo>
                  <a:lnTo>
                    <a:pt x="6849" y="5959"/>
                  </a:lnTo>
                  <a:lnTo>
                    <a:pt x="6815" y="6028"/>
                  </a:lnTo>
                  <a:lnTo>
                    <a:pt x="7039" y="6229"/>
                  </a:lnTo>
                  <a:cubicBezTo>
                    <a:pt x="7052" y="6241"/>
                    <a:pt x="7065" y="6251"/>
                    <a:pt x="7076" y="6260"/>
                  </a:cubicBezTo>
                  <a:cubicBezTo>
                    <a:pt x="7087" y="6269"/>
                    <a:pt x="7094" y="6274"/>
                    <a:pt x="7095" y="6275"/>
                  </a:cubicBezTo>
                  <a:cubicBezTo>
                    <a:pt x="7093" y="6274"/>
                    <a:pt x="7085" y="6272"/>
                    <a:pt x="7071" y="6268"/>
                  </a:cubicBezTo>
                  <a:cubicBezTo>
                    <a:pt x="7058" y="6265"/>
                    <a:pt x="7040" y="6261"/>
                    <a:pt x="7020" y="6257"/>
                  </a:cubicBezTo>
                  <a:lnTo>
                    <a:pt x="6729" y="6202"/>
                  </a:lnTo>
                  <a:lnTo>
                    <a:pt x="6696" y="6271"/>
                  </a:lnTo>
                  <a:lnTo>
                    <a:pt x="7070" y="6497"/>
                  </a:lnTo>
                  <a:lnTo>
                    <a:pt x="7092" y="6452"/>
                  </a:lnTo>
                  <a:lnTo>
                    <a:pt x="6824" y="6294"/>
                  </a:lnTo>
                  <a:cubicBezTo>
                    <a:pt x="6819" y="6291"/>
                    <a:pt x="6812" y="6287"/>
                    <a:pt x="6805" y="6282"/>
                  </a:cubicBezTo>
                  <a:cubicBezTo>
                    <a:pt x="6797" y="6278"/>
                    <a:pt x="6790" y="6274"/>
                    <a:pt x="6783" y="6270"/>
                  </a:cubicBezTo>
                  <a:cubicBezTo>
                    <a:pt x="6775" y="6266"/>
                    <a:pt x="6769" y="6262"/>
                    <a:pt x="6763" y="6259"/>
                  </a:cubicBezTo>
                  <a:cubicBezTo>
                    <a:pt x="6758" y="6256"/>
                    <a:pt x="6755" y="6254"/>
                    <a:pt x="6754" y="6253"/>
                  </a:cubicBezTo>
                  <a:cubicBezTo>
                    <a:pt x="6758" y="6255"/>
                    <a:pt x="6768" y="6257"/>
                    <a:pt x="6781" y="6259"/>
                  </a:cubicBezTo>
                  <a:cubicBezTo>
                    <a:pt x="6796" y="6262"/>
                    <a:pt x="6815" y="6266"/>
                    <a:pt x="6837" y="6270"/>
                  </a:cubicBezTo>
                  <a:lnTo>
                    <a:pt x="7152" y="6329"/>
                  </a:lnTo>
                  <a:lnTo>
                    <a:pt x="7172" y="6289"/>
                  </a:lnTo>
                  <a:lnTo>
                    <a:pt x="6922" y="6062"/>
                  </a:lnTo>
                  <a:cubicBezTo>
                    <a:pt x="6916" y="6058"/>
                    <a:pt x="6911" y="6053"/>
                    <a:pt x="6905" y="6048"/>
                  </a:cubicBezTo>
                  <a:cubicBezTo>
                    <a:pt x="6899" y="6043"/>
                    <a:pt x="6893" y="6038"/>
                    <a:pt x="6888" y="6034"/>
                  </a:cubicBezTo>
                  <a:cubicBezTo>
                    <a:pt x="6883" y="6029"/>
                    <a:pt x="6878" y="6025"/>
                    <a:pt x="6875" y="6022"/>
                  </a:cubicBezTo>
                  <a:cubicBezTo>
                    <a:pt x="6871" y="6019"/>
                    <a:pt x="6869" y="6017"/>
                    <a:pt x="6868" y="6017"/>
                  </a:cubicBezTo>
                  <a:cubicBezTo>
                    <a:pt x="6869" y="6017"/>
                    <a:pt x="6872" y="6018"/>
                    <a:pt x="6876" y="6020"/>
                  </a:cubicBezTo>
                  <a:cubicBezTo>
                    <a:pt x="6881" y="6022"/>
                    <a:pt x="6887" y="6025"/>
                    <a:pt x="6893" y="6028"/>
                  </a:cubicBezTo>
                  <a:cubicBezTo>
                    <a:pt x="6900" y="6031"/>
                    <a:pt x="6907" y="6034"/>
                    <a:pt x="6915" y="6037"/>
                  </a:cubicBezTo>
                  <a:cubicBezTo>
                    <a:pt x="6922" y="6041"/>
                    <a:pt x="6929" y="6044"/>
                    <a:pt x="6936" y="6046"/>
                  </a:cubicBezTo>
                  <a:lnTo>
                    <a:pt x="7233" y="6165"/>
                  </a:lnTo>
                  <a:lnTo>
                    <a:pt x="7256" y="6118"/>
                  </a:lnTo>
                  <a:close/>
                  <a:moveTo>
                    <a:pt x="7041" y="5569"/>
                  </a:moveTo>
                  <a:lnTo>
                    <a:pt x="7018" y="5615"/>
                  </a:lnTo>
                  <a:lnTo>
                    <a:pt x="7291" y="5749"/>
                  </a:lnTo>
                  <a:cubicBezTo>
                    <a:pt x="7304" y="5756"/>
                    <a:pt x="7315" y="5762"/>
                    <a:pt x="7323" y="5769"/>
                  </a:cubicBezTo>
                  <a:cubicBezTo>
                    <a:pt x="7332" y="5775"/>
                    <a:pt x="7339" y="5783"/>
                    <a:pt x="7344" y="5794"/>
                  </a:cubicBezTo>
                  <a:cubicBezTo>
                    <a:pt x="7349" y="5804"/>
                    <a:pt x="7351" y="5816"/>
                    <a:pt x="7349" y="5830"/>
                  </a:cubicBezTo>
                  <a:cubicBezTo>
                    <a:pt x="7348" y="5844"/>
                    <a:pt x="7343" y="5859"/>
                    <a:pt x="7335" y="5875"/>
                  </a:cubicBezTo>
                  <a:cubicBezTo>
                    <a:pt x="7329" y="5887"/>
                    <a:pt x="7323" y="5897"/>
                    <a:pt x="7316" y="5905"/>
                  </a:cubicBezTo>
                  <a:cubicBezTo>
                    <a:pt x="7309" y="5913"/>
                    <a:pt x="7303" y="5918"/>
                    <a:pt x="7296" y="5923"/>
                  </a:cubicBezTo>
                  <a:cubicBezTo>
                    <a:pt x="7289" y="5927"/>
                    <a:pt x="7283" y="5930"/>
                    <a:pt x="7276" y="5931"/>
                  </a:cubicBezTo>
                  <a:cubicBezTo>
                    <a:pt x="7270" y="5932"/>
                    <a:pt x="7264" y="5933"/>
                    <a:pt x="7259" y="5933"/>
                  </a:cubicBezTo>
                  <a:cubicBezTo>
                    <a:pt x="7252" y="5932"/>
                    <a:pt x="7242" y="5930"/>
                    <a:pt x="7231" y="5926"/>
                  </a:cubicBezTo>
                  <a:cubicBezTo>
                    <a:pt x="7220" y="5921"/>
                    <a:pt x="7209" y="5917"/>
                    <a:pt x="7199" y="5912"/>
                  </a:cubicBezTo>
                  <a:lnTo>
                    <a:pt x="6936" y="5782"/>
                  </a:lnTo>
                  <a:lnTo>
                    <a:pt x="6913" y="5829"/>
                  </a:lnTo>
                  <a:lnTo>
                    <a:pt x="7194" y="5966"/>
                  </a:lnTo>
                  <a:cubicBezTo>
                    <a:pt x="7202" y="5971"/>
                    <a:pt x="7213" y="5975"/>
                    <a:pt x="7224" y="5979"/>
                  </a:cubicBezTo>
                  <a:cubicBezTo>
                    <a:pt x="7236" y="5984"/>
                    <a:pt x="7248" y="5986"/>
                    <a:pt x="7260" y="5985"/>
                  </a:cubicBezTo>
                  <a:cubicBezTo>
                    <a:pt x="7285" y="5984"/>
                    <a:pt x="7306" y="5977"/>
                    <a:pt x="7324" y="5963"/>
                  </a:cubicBezTo>
                  <a:cubicBezTo>
                    <a:pt x="7342" y="5950"/>
                    <a:pt x="7359" y="5928"/>
                    <a:pt x="7374" y="5897"/>
                  </a:cubicBezTo>
                  <a:cubicBezTo>
                    <a:pt x="7385" y="5873"/>
                    <a:pt x="7393" y="5852"/>
                    <a:pt x="7396" y="5833"/>
                  </a:cubicBezTo>
                  <a:cubicBezTo>
                    <a:pt x="7399" y="5815"/>
                    <a:pt x="7398" y="5797"/>
                    <a:pt x="7394" y="5780"/>
                  </a:cubicBezTo>
                  <a:cubicBezTo>
                    <a:pt x="7390" y="5763"/>
                    <a:pt x="7382" y="5750"/>
                    <a:pt x="7371" y="5739"/>
                  </a:cubicBezTo>
                  <a:cubicBezTo>
                    <a:pt x="7360" y="5729"/>
                    <a:pt x="7342" y="5718"/>
                    <a:pt x="7319" y="5706"/>
                  </a:cubicBezTo>
                  <a:lnTo>
                    <a:pt x="7041" y="5569"/>
                  </a:lnTo>
                  <a:close/>
                  <a:moveTo>
                    <a:pt x="6884" y="5700"/>
                  </a:moveTo>
                  <a:cubicBezTo>
                    <a:pt x="6875" y="5703"/>
                    <a:pt x="6869" y="5709"/>
                    <a:pt x="6865" y="5717"/>
                  </a:cubicBezTo>
                  <a:cubicBezTo>
                    <a:pt x="6861" y="5725"/>
                    <a:pt x="6860" y="5733"/>
                    <a:pt x="6863" y="5742"/>
                  </a:cubicBezTo>
                  <a:cubicBezTo>
                    <a:pt x="6866" y="5750"/>
                    <a:pt x="6872" y="5756"/>
                    <a:pt x="6880" y="5760"/>
                  </a:cubicBezTo>
                  <a:cubicBezTo>
                    <a:pt x="6888" y="5764"/>
                    <a:pt x="6897" y="5765"/>
                    <a:pt x="6905" y="5762"/>
                  </a:cubicBezTo>
                  <a:cubicBezTo>
                    <a:pt x="6914" y="5759"/>
                    <a:pt x="6920" y="5754"/>
                    <a:pt x="6924" y="5746"/>
                  </a:cubicBezTo>
                  <a:cubicBezTo>
                    <a:pt x="6929" y="5737"/>
                    <a:pt x="6929" y="5729"/>
                    <a:pt x="6926" y="5720"/>
                  </a:cubicBezTo>
                  <a:cubicBezTo>
                    <a:pt x="6923" y="5712"/>
                    <a:pt x="6917" y="5706"/>
                    <a:pt x="6909" y="5702"/>
                  </a:cubicBezTo>
                  <a:cubicBezTo>
                    <a:pt x="6901" y="5698"/>
                    <a:pt x="6892" y="5697"/>
                    <a:pt x="6884" y="5700"/>
                  </a:cubicBezTo>
                  <a:close/>
                  <a:moveTo>
                    <a:pt x="6941" y="5583"/>
                  </a:moveTo>
                  <a:cubicBezTo>
                    <a:pt x="6933" y="5586"/>
                    <a:pt x="6926" y="5592"/>
                    <a:pt x="6922" y="5600"/>
                  </a:cubicBezTo>
                  <a:cubicBezTo>
                    <a:pt x="6918" y="5608"/>
                    <a:pt x="6918" y="5616"/>
                    <a:pt x="6921" y="5625"/>
                  </a:cubicBezTo>
                  <a:cubicBezTo>
                    <a:pt x="6924" y="5633"/>
                    <a:pt x="6929" y="5640"/>
                    <a:pt x="6937" y="5644"/>
                  </a:cubicBezTo>
                  <a:cubicBezTo>
                    <a:pt x="6945" y="5648"/>
                    <a:pt x="6954" y="5648"/>
                    <a:pt x="6963" y="5645"/>
                  </a:cubicBezTo>
                  <a:cubicBezTo>
                    <a:pt x="6971" y="5643"/>
                    <a:pt x="6978" y="5637"/>
                    <a:pt x="6982" y="5629"/>
                  </a:cubicBezTo>
                  <a:cubicBezTo>
                    <a:pt x="6986" y="5620"/>
                    <a:pt x="6986" y="5612"/>
                    <a:pt x="6983" y="5604"/>
                  </a:cubicBezTo>
                  <a:cubicBezTo>
                    <a:pt x="6980" y="5595"/>
                    <a:pt x="6974" y="5589"/>
                    <a:pt x="6966" y="5585"/>
                  </a:cubicBezTo>
                  <a:cubicBezTo>
                    <a:pt x="6958" y="5581"/>
                    <a:pt x="6950" y="5580"/>
                    <a:pt x="6941" y="5583"/>
                  </a:cubicBezTo>
                  <a:close/>
                  <a:moveTo>
                    <a:pt x="7615" y="5389"/>
                  </a:moveTo>
                  <a:lnTo>
                    <a:pt x="7224" y="5197"/>
                  </a:lnTo>
                  <a:lnTo>
                    <a:pt x="7201" y="5243"/>
                  </a:lnTo>
                  <a:lnTo>
                    <a:pt x="7415" y="5346"/>
                  </a:lnTo>
                  <a:cubicBezTo>
                    <a:pt x="7429" y="5353"/>
                    <a:pt x="7443" y="5359"/>
                    <a:pt x="7457" y="5366"/>
                  </a:cubicBezTo>
                  <a:cubicBezTo>
                    <a:pt x="7472" y="5372"/>
                    <a:pt x="7485" y="5378"/>
                    <a:pt x="7496" y="5383"/>
                  </a:cubicBezTo>
                  <a:cubicBezTo>
                    <a:pt x="7508" y="5387"/>
                    <a:pt x="7517" y="5391"/>
                    <a:pt x="7525" y="5394"/>
                  </a:cubicBezTo>
                  <a:cubicBezTo>
                    <a:pt x="7532" y="5397"/>
                    <a:pt x="7536" y="5399"/>
                    <a:pt x="7536" y="5399"/>
                  </a:cubicBezTo>
                  <a:cubicBezTo>
                    <a:pt x="7535" y="5399"/>
                    <a:pt x="7531" y="5399"/>
                    <a:pt x="7525" y="5398"/>
                  </a:cubicBezTo>
                  <a:cubicBezTo>
                    <a:pt x="7519" y="5398"/>
                    <a:pt x="7511" y="5397"/>
                    <a:pt x="7502" y="5397"/>
                  </a:cubicBezTo>
                  <a:cubicBezTo>
                    <a:pt x="7493" y="5396"/>
                    <a:pt x="7483" y="5396"/>
                    <a:pt x="7471" y="5395"/>
                  </a:cubicBezTo>
                  <a:cubicBezTo>
                    <a:pt x="7460" y="5395"/>
                    <a:pt x="7448" y="5395"/>
                    <a:pt x="7436" y="5395"/>
                  </a:cubicBezTo>
                  <a:lnTo>
                    <a:pt x="7123" y="5402"/>
                  </a:lnTo>
                  <a:lnTo>
                    <a:pt x="7096" y="5457"/>
                  </a:lnTo>
                  <a:lnTo>
                    <a:pt x="7487" y="5649"/>
                  </a:lnTo>
                  <a:lnTo>
                    <a:pt x="7511" y="5600"/>
                  </a:lnTo>
                  <a:lnTo>
                    <a:pt x="7283" y="5491"/>
                  </a:lnTo>
                  <a:cubicBezTo>
                    <a:pt x="7272" y="5485"/>
                    <a:pt x="7260" y="5480"/>
                    <a:pt x="7249" y="5475"/>
                  </a:cubicBezTo>
                  <a:cubicBezTo>
                    <a:pt x="7237" y="5470"/>
                    <a:pt x="7226" y="5465"/>
                    <a:pt x="7216" y="5461"/>
                  </a:cubicBezTo>
                  <a:cubicBezTo>
                    <a:pt x="7206" y="5457"/>
                    <a:pt x="7197" y="5453"/>
                    <a:pt x="7190" y="5450"/>
                  </a:cubicBezTo>
                  <a:cubicBezTo>
                    <a:pt x="7183" y="5447"/>
                    <a:pt x="7178" y="5445"/>
                    <a:pt x="7175" y="5444"/>
                  </a:cubicBezTo>
                  <a:cubicBezTo>
                    <a:pt x="7179" y="5445"/>
                    <a:pt x="7184" y="5445"/>
                    <a:pt x="7192" y="5445"/>
                  </a:cubicBezTo>
                  <a:cubicBezTo>
                    <a:pt x="7199" y="5446"/>
                    <a:pt x="7208" y="5446"/>
                    <a:pt x="7218" y="5446"/>
                  </a:cubicBezTo>
                  <a:cubicBezTo>
                    <a:pt x="7228" y="5446"/>
                    <a:pt x="7239" y="5446"/>
                    <a:pt x="7251" y="5446"/>
                  </a:cubicBezTo>
                  <a:cubicBezTo>
                    <a:pt x="7264" y="5446"/>
                    <a:pt x="7277" y="5446"/>
                    <a:pt x="7290" y="5446"/>
                  </a:cubicBezTo>
                  <a:lnTo>
                    <a:pt x="7591" y="5438"/>
                  </a:lnTo>
                  <a:lnTo>
                    <a:pt x="7615" y="5389"/>
                  </a:lnTo>
                  <a:close/>
                  <a:moveTo>
                    <a:pt x="7639" y="4968"/>
                  </a:moveTo>
                  <a:cubicBezTo>
                    <a:pt x="7625" y="4967"/>
                    <a:pt x="7611" y="4968"/>
                    <a:pt x="7598" y="4971"/>
                  </a:cubicBezTo>
                  <a:cubicBezTo>
                    <a:pt x="7585" y="4975"/>
                    <a:pt x="7573" y="4980"/>
                    <a:pt x="7562" y="4987"/>
                  </a:cubicBezTo>
                  <a:cubicBezTo>
                    <a:pt x="7551" y="4995"/>
                    <a:pt x="7538" y="5006"/>
                    <a:pt x="7525" y="5021"/>
                  </a:cubicBezTo>
                  <a:lnTo>
                    <a:pt x="7488" y="5059"/>
                  </a:lnTo>
                  <a:cubicBezTo>
                    <a:pt x="7469" y="5078"/>
                    <a:pt x="7452" y="5091"/>
                    <a:pt x="7438" y="5096"/>
                  </a:cubicBezTo>
                  <a:cubicBezTo>
                    <a:pt x="7423" y="5101"/>
                    <a:pt x="7408" y="5100"/>
                    <a:pt x="7392" y="5092"/>
                  </a:cubicBezTo>
                  <a:cubicBezTo>
                    <a:pt x="7372" y="5082"/>
                    <a:pt x="7360" y="5068"/>
                    <a:pt x="7355" y="5049"/>
                  </a:cubicBezTo>
                  <a:cubicBezTo>
                    <a:pt x="7350" y="5029"/>
                    <a:pt x="7354" y="5007"/>
                    <a:pt x="7366" y="4983"/>
                  </a:cubicBezTo>
                  <a:cubicBezTo>
                    <a:pt x="7370" y="4974"/>
                    <a:pt x="7375" y="4967"/>
                    <a:pt x="7380" y="4960"/>
                  </a:cubicBezTo>
                  <a:cubicBezTo>
                    <a:pt x="7384" y="4953"/>
                    <a:pt x="7390" y="4946"/>
                    <a:pt x="7396" y="4940"/>
                  </a:cubicBezTo>
                  <a:cubicBezTo>
                    <a:pt x="7403" y="4934"/>
                    <a:pt x="7410" y="4928"/>
                    <a:pt x="7418" y="4922"/>
                  </a:cubicBezTo>
                  <a:cubicBezTo>
                    <a:pt x="7426" y="4916"/>
                    <a:pt x="7435" y="4910"/>
                    <a:pt x="7446" y="4904"/>
                  </a:cubicBezTo>
                  <a:lnTo>
                    <a:pt x="7423" y="4867"/>
                  </a:lnTo>
                  <a:cubicBezTo>
                    <a:pt x="7379" y="4892"/>
                    <a:pt x="7347" y="4925"/>
                    <a:pt x="7327" y="4966"/>
                  </a:cubicBezTo>
                  <a:cubicBezTo>
                    <a:pt x="7318" y="4985"/>
                    <a:pt x="7312" y="5004"/>
                    <a:pt x="7310" y="5022"/>
                  </a:cubicBezTo>
                  <a:cubicBezTo>
                    <a:pt x="7308" y="5040"/>
                    <a:pt x="7309" y="5057"/>
                    <a:pt x="7313" y="5073"/>
                  </a:cubicBezTo>
                  <a:cubicBezTo>
                    <a:pt x="7318" y="5089"/>
                    <a:pt x="7325" y="5103"/>
                    <a:pt x="7336" y="5116"/>
                  </a:cubicBezTo>
                  <a:cubicBezTo>
                    <a:pt x="7347" y="5129"/>
                    <a:pt x="7360" y="5140"/>
                    <a:pt x="7377" y="5148"/>
                  </a:cubicBezTo>
                  <a:cubicBezTo>
                    <a:pt x="7402" y="5160"/>
                    <a:pt x="7427" y="5162"/>
                    <a:pt x="7453" y="5155"/>
                  </a:cubicBezTo>
                  <a:cubicBezTo>
                    <a:pt x="7465" y="5151"/>
                    <a:pt x="7476" y="5145"/>
                    <a:pt x="7486" y="5137"/>
                  </a:cubicBezTo>
                  <a:cubicBezTo>
                    <a:pt x="7496" y="5129"/>
                    <a:pt x="7508" y="5118"/>
                    <a:pt x="7522" y="5102"/>
                  </a:cubicBezTo>
                  <a:lnTo>
                    <a:pt x="7553" y="5069"/>
                  </a:lnTo>
                  <a:cubicBezTo>
                    <a:pt x="7590" y="5029"/>
                    <a:pt x="7626" y="5018"/>
                    <a:pt x="7661" y="5035"/>
                  </a:cubicBezTo>
                  <a:cubicBezTo>
                    <a:pt x="7684" y="5046"/>
                    <a:pt x="7698" y="5065"/>
                    <a:pt x="7703" y="5090"/>
                  </a:cubicBezTo>
                  <a:cubicBezTo>
                    <a:pt x="7705" y="5102"/>
                    <a:pt x="7705" y="5113"/>
                    <a:pt x="7703" y="5123"/>
                  </a:cubicBezTo>
                  <a:cubicBezTo>
                    <a:pt x="7701" y="5133"/>
                    <a:pt x="7697" y="5146"/>
                    <a:pt x="7689" y="5161"/>
                  </a:cubicBezTo>
                  <a:cubicBezTo>
                    <a:pt x="7680" y="5180"/>
                    <a:pt x="7668" y="5197"/>
                    <a:pt x="7654" y="5212"/>
                  </a:cubicBezTo>
                  <a:cubicBezTo>
                    <a:pt x="7641" y="5226"/>
                    <a:pt x="7624" y="5238"/>
                    <a:pt x="7604" y="5249"/>
                  </a:cubicBezTo>
                  <a:lnTo>
                    <a:pt x="7630" y="5287"/>
                  </a:lnTo>
                  <a:cubicBezTo>
                    <a:pt x="7652" y="5274"/>
                    <a:pt x="7671" y="5258"/>
                    <a:pt x="7687" y="5241"/>
                  </a:cubicBezTo>
                  <a:cubicBezTo>
                    <a:pt x="7702" y="5223"/>
                    <a:pt x="7716" y="5203"/>
                    <a:pt x="7727" y="5179"/>
                  </a:cubicBezTo>
                  <a:cubicBezTo>
                    <a:pt x="7736" y="5161"/>
                    <a:pt x="7742" y="5144"/>
                    <a:pt x="7745" y="5129"/>
                  </a:cubicBezTo>
                  <a:cubicBezTo>
                    <a:pt x="7748" y="5113"/>
                    <a:pt x="7749" y="5097"/>
                    <a:pt x="7747" y="5080"/>
                  </a:cubicBezTo>
                  <a:cubicBezTo>
                    <a:pt x="7744" y="5057"/>
                    <a:pt x="7737" y="5037"/>
                    <a:pt x="7725" y="5019"/>
                  </a:cubicBezTo>
                  <a:cubicBezTo>
                    <a:pt x="7713" y="5002"/>
                    <a:pt x="7698" y="4988"/>
                    <a:pt x="7679" y="4979"/>
                  </a:cubicBezTo>
                  <a:cubicBezTo>
                    <a:pt x="7667" y="4973"/>
                    <a:pt x="7654" y="4970"/>
                    <a:pt x="7639" y="4968"/>
                  </a:cubicBezTo>
                  <a:close/>
                  <a:moveTo>
                    <a:pt x="7556" y="4521"/>
                  </a:moveTo>
                  <a:lnTo>
                    <a:pt x="7429" y="4780"/>
                  </a:lnTo>
                  <a:lnTo>
                    <a:pt x="7468" y="4799"/>
                  </a:lnTo>
                  <a:lnTo>
                    <a:pt x="7520" y="4695"/>
                  </a:lnTo>
                  <a:lnTo>
                    <a:pt x="7872" y="4868"/>
                  </a:lnTo>
                  <a:lnTo>
                    <a:pt x="7894" y="4823"/>
                  </a:lnTo>
                  <a:lnTo>
                    <a:pt x="7542" y="4650"/>
                  </a:lnTo>
                  <a:lnTo>
                    <a:pt x="7594" y="4544"/>
                  </a:lnTo>
                  <a:lnTo>
                    <a:pt x="7556" y="4521"/>
                  </a:lnTo>
                  <a:close/>
                  <a:moveTo>
                    <a:pt x="8088" y="4427"/>
                  </a:moveTo>
                  <a:lnTo>
                    <a:pt x="8048" y="4407"/>
                  </a:lnTo>
                  <a:lnTo>
                    <a:pt x="7963" y="4579"/>
                  </a:lnTo>
                  <a:lnTo>
                    <a:pt x="7820" y="4509"/>
                  </a:lnTo>
                  <a:lnTo>
                    <a:pt x="7886" y="4375"/>
                  </a:lnTo>
                  <a:lnTo>
                    <a:pt x="7846" y="4355"/>
                  </a:lnTo>
                  <a:lnTo>
                    <a:pt x="7780" y="4489"/>
                  </a:lnTo>
                  <a:lnTo>
                    <a:pt x="7652" y="4426"/>
                  </a:lnTo>
                  <a:lnTo>
                    <a:pt x="7730" y="4266"/>
                  </a:lnTo>
                  <a:lnTo>
                    <a:pt x="7695" y="4241"/>
                  </a:lnTo>
                  <a:lnTo>
                    <a:pt x="7590" y="4454"/>
                  </a:lnTo>
                  <a:lnTo>
                    <a:pt x="7980" y="4647"/>
                  </a:lnTo>
                  <a:lnTo>
                    <a:pt x="8088" y="4427"/>
                  </a:lnTo>
                  <a:close/>
                  <a:moveTo>
                    <a:pt x="8251" y="4096"/>
                  </a:moveTo>
                  <a:lnTo>
                    <a:pt x="8215" y="4101"/>
                  </a:lnTo>
                  <a:cubicBezTo>
                    <a:pt x="8198" y="4103"/>
                    <a:pt x="8181" y="4106"/>
                    <a:pt x="8162" y="4108"/>
                  </a:cubicBezTo>
                  <a:cubicBezTo>
                    <a:pt x="8143" y="4111"/>
                    <a:pt x="8126" y="4113"/>
                    <a:pt x="8109" y="4115"/>
                  </a:cubicBezTo>
                  <a:cubicBezTo>
                    <a:pt x="8093" y="4118"/>
                    <a:pt x="8081" y="4120"/>
                    <a:pt x="8074" y="4121"/>
                  </a:cubicBezTo>
                  <a:cubicBezTo>
                    <a:pt x="8064" y="4123"/>
                    <a:pt x="8053" y="4125"/>
                    <a:pt x="8042" y="4128"/>
                  </a:cubicBezTo>
                  <a:cubicBezTo>
                    <a:pt x="8030" y="4131"/>
                    <a:pt x="8019" y="4135"/>
                    <a:pt x="8011" y="4139"/>
                  </a:cubicBezTo>
                  <a:lnTo>
                    <a:pt x="8014" y="4133"/>
                  </a:lnTo>
                  <a:cubicBezTo>
                    <a:pt x="8021" y="4117"/>
                    <a:pt x="8026" y="4102"/>
                    <a:pt x="8027" y="4087"/>
                  </a:cubicBezTo>
                  <a:cubicBezTo>
                    <a:pt x="8028" y="4071"/>
                    <a:pt x="8026" y="4057"/>
                    <a:pt x="8021" y="4043"/>
                  </a:cubicBezTo>
                  <a:cubicBezTo>
                    <a:pt x="8017" y="4030"/>
                    <a:pt x="8009" y="4017"/>
                    <a:pt x="7998" y="4005"/>
                  </a:cubicBezTo>
                  <a:cubicBezTo>
                    <a:pt x="7987" y="3994"/>
                    <a:pt x="7974" y="3984"/>
                    <a:pt x="7958" y="3976"/>
                  </a:cubicBezTo>
                  <a:cubicBezTo>
                    <a:pt x="7947" y="3971"/>
                    <a:pt x="7937" y="3968"/>
                    <a:pt x="7928" y="3966"/>
                  </a:cubicBezTo>
                  <a:cubicBezTo>
                    <a:pt x="7918" y="3965"/>
                    <a:pt x="7909" y="3964"/>
                    <a:pt x="7900" y="3964"/>
                  </a:cubicBezTo>
                  <a:cubicBezTo>
                    <a:pt x="7891" y="3964"/>
                    <a:pt x="7883" y="3965"/>
                    <a:pt x="7876" y="3967"/>
                  </a:cubicBezTo>
                  <a:cubicBezTo>
                    <a:pt x="7869" y="3970"/>
                    <a:pt x="7862" y="3972"/>
                    <a:pt x="7857" y="3975"/>
                  </a:cubicBezTo>
                  <a:cubicBezTo>
                    <a:pt x="7851" y="3978"/>
                    <a:pt x="7845" y="3981"/>
                    <a:pt x="7839" y="3985"/>
                  </a:cubicBezTo>
                  <a:cubicBezTo>
                    <a:pt x="7833" y="3990"/>
                    <a:pt x="7827" y="3995"/>
                    <a:pt x="7821" y="4002"/>
                  </a:cubicBezTo>
                  <a:cubicBezTo>
                    <a:pt x="7814" y="4009"/>
                    <a:pt x="7808" y="4017"/>
                    <a:pt x="7802" y="4027"/>
                  </a:cubicBezTo>
                  <a:cubicBezTo>
                    <a:pt x="7796" y="4036"/>
                    <a:pt x="7790" y="4048"/>
                    <a:pt x="7783" y="4061"/>
                  </a:cubicBezTo>
                  <a:lnTo>
                    <a:pt x="7738" y="4152"/>
                  </a:lnTo>
                  <a:lnTo>
                    <a:pt x="8129" y="4345"/>
                  </a:lnTo>
                  <a:lnTo>
                    <a:pt x="8151" y="4299"/>
                  </a:lnTo>
                  <a:lnTo>
                    <a:pt x="7975" y="4212"/>
                  </a:lnTo>
                  <a:cubicBezTo>
                    <a:pt x="7980" y="4202"/>
                    <a:pt x="7986" y="4195"/>
                    <a:pt x="7992" y="4191"/>
                  </a:cubicBezTo>
                  <a:cubicBezTo>
                    <a:pt x="7998" y="4186"/>
                    <a:pt x="8008" y="4183"/>
                    <a:pt x="8022" y="4180"/>
                  </a:cubicBezTo>
                  <a:cubicBezTo>
                    <a:pt x="8045" y="4175"/>
                    <a:pt x="8067" y="4171"/>
                    <a:pt x="8088" y="4168"/>
                  </a:cubicBezTo>
                  <a:cubicBezTo>
                    <a:pt x="8108" y="4164"/>
                    <a:pt x="8127" y="4162"/>
                    <a:pt x="8145" y="4159"/>
                  </a:cubicBezTo>
                  <a:cubicBezTo>
                    <a:pt x="8162" y="4157"/>
                    <a:pt x="8177" y="4156"/>
                    <a:pt x="8191" y="4155"/>
                  </a:cubicBezTo>
                  <a:cubicBezTo>
                    <a:pt x="8204" y="4155"/>
                    <a:pt x="8214" y="4155"/>
                    <a:pt x="8222" y="4155"/>
                  </a:cubicBezTo>
                  <a:lnTo>
                    <a:pt x="8251" y="4096"/>
                  </a:lnTo>
                  <a:close/>
                  <a:moveTo>
                    <a:pt x="7965" y="4047"/>
                  </a:moveTo>
                  <a:cubicBezTo>
                    <a:pt x="7973" y="4056"/>
                    <a:pt x="7979" y="4065"/>
                    <a:pt x="7982" y="4074"/>
                  </a:cubicBezTo>
                  <a:cubicBezTo>
                    <a:pt x="7985" y="4085"/>
                    <a:pt x="7985" y="4097"/>
                    <a:pt x="7983" y="4109"/>
                  </a:cubicBezTo>
                  <a:cubicBezTo>
                    <a:pt x="7981" y="4122"/>
                    <a:pt x="7976" y="4137"/>
                    <a:pt x="7967" y="4154"/>
                  </a:cubicBezTo>
                  <a:lnTo>
                    <a:pt x="7946" y="4198"/>
                  </a:lnTo>
                  <a:lnTo>
                    <a:pt x="7800" y="4126"/>
                  </a:lnTo>
                  <a:lnTo>
                    <a:pt x="7823" y="4079"/>
                  </a:lnTo>
                  <a:cubicBezTo>
                    <a:pt x="7828" y="4069"/>
                    <a:pt x="7833" y="4060"/>
                    <a:pt x="7838" y="4053"/>
                  </a:cubicBezTo>
                  <a:cubicBezTo>
                    <a:pt x="7844" y="4046"/>
                    <a:pt x="7849" y="4039"/>
                    <a:pt x="7855" y="4034"/>
                  </a:cubicBezTo>
                  <a:cubicBezTo>
                    <a:pt x="7865" y="4025"/>
                    <a:pt x="7877" y="4020"/>
                    <a:pt x="7892" y="4018"/>
                  </a:cubicBezTo>
                  <a:cubicBezTo>
                    <a:pt x="7906" y="4017"/>
                    <a:pt x="7920" y="4019"/>
                    <a:pt x="7933" y="4025"/>
                  </a:cubicBezTo>
                  <a:cubicBezTo>
                    <a:pt x="7946" y="4032"/>
                    <a:pt x="7957" y="4039"/>
                    <a:pt x="7965" y="4047"/>
                  </a:cubicBezTo>
                  <a:close/>
                  <a:moveTo>
                    <a:pt x="8463" y="3885"/>
                  </a:moveTo>
                  <a:lnTo>
                    <a:pt x="7914" y="3615"/>
                  </a:lnTo>
                  <a:lnTo>
                    <a:pt x="7895" y="3652"/>
                  </a:lnTo>
                  <a:lnTo>
                    <a:pt x="8445" y="3922"/>
                  </a:lnTo>
                  <a:lnTo>
                    <a:pt x="8463" y="3885"/>
                  </a:lnTo>
                  <a:close/>
                  <a:moveTo>
                    <a:pt x="8238" y="3137"/>
                  </a:moveTo>
                  <a:lnTo>
                    <a:pt x="8215" y="3183"/>
                  </a:lnTo>
                  <a:lnTo>
                    <a:pt x="8487" y="3317"/>
                  </a:lnTo>
                  <a:cubicBezTo>
                    <a:pt x="8501" y="3324"/>
                    <a:pt x="8512" y="3330"/>
                    <a:pt x="8520" y="3336"/>
                  </a:cubicBezTo>
                  <a:cubicBezTo>
                    <a:pt x="8528" y="3343"/>
                    <a:pt x="8535" y="3351"/>
                    <a:pt x="8541" y="3362"/>
                  </a:cubicBezTo>
                  <a:cubicBezTo>
                    <a:pt x="8546" y="3372"/>
                    <a:pt x="8548" y="3384"/>
                    <a:pt x="8546" y="3398"/>
                  </a:cubicBezTo>
                  <a:cubicBezTo>
                    <a:pt x="8544" y="3412"/>
                    <a:pt x="8540" y="3427"/>
                    <a:pt x="8532" y="3443"/>
                  </a:cubicBezTo>
                  <a:cubicBezTo>
                    <a:pt x="8526" y="3455"/>
                    <a:pt x="8519" y="3465"/>
                    <a:pt x="8513" y="3473"/>
                  </a:cubicBezTo>
                  <a:cubicBezTo>
                    <a:pt x="8506" y="3480"/>
                    <a:pt x="8500" y="3486"/>
                    <a:pt x="8493" y="3490"/>
                  </a:cubicBezTo>
                  <a:cubicBezTo>
                    <a:pt x="8486" y="3495"/>
                    <a:pt x="8479" y="3497"/>
                    <a:pt x="8473" y="3499"/>
                  </a:cubicBezTo>
                  <a:cubicBezTo>
                    <a:pt x="8467" y="3500"/>
                    <a:pt x="8461" y="3501"/>
                    <a:pt x="8456" y="3500"/>
                  </a:cubicBezTo>
                  <a:cubicBezTo>
                    <a:pt x="8449" y="3500"/>
                    <a:pt x="8439" y="3498"/>
                    <a:pt x="8428" y="3493"/>
                  </a:cubicBezTo>
                  <a:cubicBezTo>
                    <a:pt x="8417" y="3489"/>
                    <a:pt x="8406" y="3484"/>
                    <a:pt x="8396" y="3480"/>
                  </a:cubicBezTo>
                  <a:lnTo>
                    <a:pt x="8133" y="3350"/>
                  </a:lnTo>
                  <a:lnTo>
                    <a:pt x="8110" y="3396"/>
                  </a:lnTo>
                  <a:lnTo>
                    <a:pt x="8390" y="3534"/>
                  </a:lnTo>
                  <a:cubicBezTo>
                    <a:pt x="8399" y="3538"/>
                    <a:pt x="8409" y="3543"/>
                    <a:pt x="8421" y="3547"/>
                  </a:cubicBezTo>
                  <a:cubicBezTo>
                    <a:pt x="8433" y="3551"/>
                    <a:pt x="8445" y="3553"/>
                    <a:pt x="8457" y="3553"/>
                  </a:cubicBezTo>
                  <a:cubicBezTo>
                    <a:pt x="8482" y="3552"/>
                    <a:pt x="8503" y="3544"/>
                    <a:pt x="8521" y="3531"/>
                  </a:cubicBezTo>
                  <a:cubicBezTo>
                    <a:pt x="8539" y="3517"/>
                    <a:pt x="8555" y="3495"/>
                    <a:pt x="8570" y="3465"/>
                  </a:cubicBezTo>
                  <a:cubicBezTo>
                    <a:pt x="8582" y="3441"/>
                    <a:pt x="8590" y="3420"/>
                    <a:pt x="8593" y="3401"/>
                  </a:cubicBezTo>
                  <a:cubicBezTo>
                    <a:pt x="8596" y="3382"/>
                    <a:pt x="8595" y="3365"/>
                    <a:pt x="8591" y="3347"/>
                  </a:cubicBezTo>
                  <a:cubicBezTo>
                    <a:pt x="8587" y="3331"/>
                    <a:pt x="8579" y="3317"/>
                    <a:pt x="8568" y="3307"/>
                  </a:cubicBezTo>
                  <a:cubicBezTo>
                    <a:pt x="8557" y="3296"/>
                    <a:pt x="8539" y="3285"/>
                    <a:pt x="8516" y="3274"/>
                  </a:cubicBezTo>
                  <a:lnTo>
                    <a:pt x="8238" y="3137"/>
                  </a:lnTo>
                  <a:close/>
                  <a:moveTo>
                    <a:pt x="8812" y="2957"/>
                  </a:moveTo>
                  <a:lnTo>
                    <a:pt x="8421" y="2764"/>
                  </a:lnTo>
                  <a:lnTo>
                    <a:pt x="8398" y="2811"/>
                  </a:lnTo>
                  <a:lnTo>
                    <a:pt x="8612" y="2913"/>
                  </a:lnTo>
                  <a:cubicBezTo>
                    <a:pt x="8626" y="2920"/>
                    <a:pt x="8640" y="2927"/>
                    <a:pt x="8654" y="2933"/>
                  </a:cubicBezTo>
                  <a:cubicBezTo>
                    <a:pt x="8669" y="2940"/>
                    <a:pt x="8682" y="2945"/>
                    <a:pt x="8693" y="2950"/>
                  </a:cubicBezTo>
                  <a:cubicBezTo>
                    <a:pt x="8705" y="2955"/>
                    <a:pt x="8714" y="2959"/>
                    <a:pt x="8721" y="2962"/>
                  </a:cubicBezTo>
                  <a:cubicBezTo>
                    <a:pt x="8729" y="2965"/>
                    <a:pt x="8733" y="2967"/>
                    <a:pt x="8733" y="2967"/>
                  </a:cubicBezTo>
                  <a:cubicBezTo>
                    <a:pt x="8732" y="2967"/>
                    <a:pt x="8728" y="2966"/>
                    <a:pt x="8722" y="2966"/>
                  </a:cubicBezTo>
                  <a:cubicBezTo>
                    <a:pt x="8716" y="2965"/>
                    <a:pt x="8708" y="2965"/>
                    <a:pt x="8699" y="2965"/>
                  </a:cubicBezTo>
                  <a:cubicBezTo>
                    <a:pt x="8690" y="2964"/>
                    <a:pt x="8680" y="2964"/>
                    <a:pt x="8668" y="2963"/>
                  </a:cubicBezTo>
                  <a:cubicBezTo>
                    <a:pt x="8656" y="2963"/>
                    <a:pt x="8645" y="2963"/>
                    <a:pt x="8633" y="2963"/>
                  </a:cubicBezTo>
                  <a:lnTo>
                    <a:pt x="8320" y="2970"/>
                  </a:lnTo>
                  <a:lnTo>
                    <a:pt x="8293" y="3024"/>
                  </a:lnTo>
                  <a:lnTo>
                    <a:pt x="8684" y="3217"/>
                  </a:lnTo>
                  <a:lnTo>
                    <a:pt x="8708" y="3168"/>
                  </a:lnTo>
                  <a:lnTo>
                    <a:pt x="8480" y="3059"/>
                  </a:lnTo>
                  <a:cubicBezTo>
                    <a:pt x="8469" y="3053"/>
                    <a:pt x="8457" y="3048"/>
                    <a:pt x="8445" y="3043"/>
                  </a:cubicBezTo>
                  <a:cubicBezTo>
                    <a:pt x="8434" y="3038"/>
                    <a:pt x="8423" y="3033"/>
                    <a:pt x="8413" y="3029"/>
                  </a:cubicBezTo>
                  <a:cubicBezTo>
                    <a:pt x="8403" y="3025"/>
                    <a:pt x="8394" y="3021"/>
                    <a:pt x="8387" y="3018"/>
                  </a:cubicBezTo>
                  <a:cubicBezTo>
                    <a:pt x="8380" y="3015"/>
                    <a:pt x="8375" y="3013"/>
                    <a:pt x="8371" y="3012"/>
                  </a:cubicBezTo>
                  <a:cubicBezTo>
                    <a:pt x="8375" y="3012"/>
                    <a:pt x="8381" y="3013"/>
                    <a:pt x="8389" y="3013"/>
                  </a:cubicBezTo>
                  <a:cubicBezTo>
                    <a:pt x="8396" y="3013"/>
                    <a:pt x="8405" y="3014"/>
                    <a:pt x="8415" y="3014"/>
                  </a:cubicBezTo>
                  <a:cubicBezTo>
                    <a:pt x="8425" y="3014"/>
                    <a:pt x="8436" y="3014"/>
                    <a:pt x="8448" y="3014"/>
                  </a:cubicBezTo>
                  <a:cubicBezTo>
                    <a:pt x="8461" y="3014"/>
                    <a:pt x="8473" y="3014"/>
                    <a:pt x="8487" y="3013"/>
                  </a:cubicBezTo>
                  <a:lnTo>
                    <a:pt x="8788" y="3006"/>
                  </a:lnTo>
                  <a:lnTo>
                    <a:pt x="8812" y="2957"/>
                  </a:lnTo>
                  <a:close/>
                  <a:moveTo>
                    <a:pt x="8891" y="2797"/>
                  </a:moveTo>
                  <a:lnTo>
                    <a:pt x="8500" y="2604"/>
                  </a:lnTo>
                  <a:lnTo>
                    <a:pt x="8477" y="2650"/>
                  </a:lnTo>
                  <a:lnTo>
                    <a:pt x="8868" y="2842"/>
                  </a:lnTo>
                  <a:lnTo>
                    <a:pt x="8891" y="2797"/>
                  </a:lnTo>
                  <a:close/>
                  <a:moveTo>
                    <a:pt x="2039" y="18075"/>
                  </a:moveTo>
                  <a:cubicBezTo>
                    <a:pt x="2025" y="18073"/>
                    <a:pt x="2011" y="18074"/>
                    <a:pt x="1998" y="18078"/>
                  </a:cubicBezTo>
                  <a:cubicBezTo>
                    <a:pt x="1985" y="18081"/>
                    <a:pt x="1973" y="18087"/>
                    <a:pt x="1962" y="18094"/>
                  </a:cubicBezTo>
                  <a:cubicBezTo>
                    <a:pt x="1951" y="18101"/>
                    <a:pt x="1938" y="18112"/>
                    <a:pt x="1925" y="18127"/>
                  </a:cubicBezTo>
                  <a:lnTo>
                    <a:pt x="1888" y="18165"/>
                  </a:lnTo>
                  <a:cubicBezTo>
                    <a:pt x="1869" y="18185"/>
                    <a:pt x="1852" y="18197"/>
                    <a:pt x="1838" y="18203"/>
                  </a:cubicBezTo>
                  <a:cubicBezTo>
                    <a:pt x="1824" y="18208"/>
                    <a:pt x="1808" y="18207"/>
                    <a:pt x="1792" y="18199"/>
                  </a:cubicBezTo>
                  <a:cubicBezTo>
                    <a:pt x="1772" y="18189"/>
                    <a:pt x="1760" y="18174"/>
                    <a:pt x="1755" y="18155"/>
                  </a:cubicBezTo>
                  <a:cubicBezTo>
                    <a:pt x="1750" y="18136"/>
                    <a:pt x="1754" y="18114"/>
                    <a:pt x="1766" y="18089"/>
                  </a:cubicBezTo>
                  <a:cubicBezTo>
                    <a:pt x="1770" y="18081"/>
                    <a:pt x="1775" y="18073"/>
                    <a:pt x="1780" y="18066"/>
                  </a:cubicBezTo>
                  <a:cubicBezTo>
                    <a:pt x="1784" y="18060"/>
                    <a:pt x="1790" y="18053"/>
                    <a:pt x="1796" y="18047"/>
                  </a:cubicBezTo>
                  <a:cubicBezTo>
                    <a:pt x="1803" y="18041"/>
                    <a:pt x="1810" y="18035"/>
                    <a:pt x="1818" y="18029"/>
                  </a:cubicBezTo>
                  <a:cubicBezTo>
                    <a:pt x="1826" y="18023"/>
                    <a:pt x="1836" y="18017"/>
                    <a:pt x="1846" y="18010"/>
                  </a:cubicBezTo>
                  <a:lnTo>
                    <a:pt x="1823" y="17973"/>
                  </a:lnTo>
                  <a:cubicBezTo>
                    <a:pt x="1779" y="17998"/>
                    <a:pt x="1747" y="18031"/>
                    <a:pt x="1727" y="18073"/>
                  </a:cubicBezTo>
                  <a:cubicBezTo>
                    <a:pt x="1718" y="18092"/>
                    <a:pt x="1712" y="18110"/>
                    <a:pt x="1710" y="18129"/>
                  </a:cubicBezTo>
                  <a:cubicBezTo>
                    <a:pt x="1708" y="18147"/>
                    <a:pt x="1709" y="18164"/>
                    <a:pt x="1713" y="18180"/>
                  </a:cubicBezTo>
                  <a:cubicBezTo>
                    <a:pt x="1718" y="18196"/>
                    <a:pt x="1725" y="18210"/>
                    <a:pt x="1736" y="18223"/>
                  </a:cubicBezTo>
                  <a:cubicBezTo>
                    <a:pt x="1747" y="18235"/>
                    <a:pt x="1760" y="18246"/>
                    <a:pt x="1776" y="18254"/>
                  </a:cubicBezTo>
                  <a:lnTo>
                    <a:pt x="1870" y="18254"/>
                  </a:lnTo>
                  <a:cubicBezTo>
                    <a:pt x="1876" y="18251"/>
                    <a:pt x="1881" y="18248"/>
                    <a:pt x="1886" y="18244"/>
                  </a:cubicBezTo>
                  <a:cubicBezTo>
                    <a:pt x="1896" y="18236"/>
                    <a:pt x="1908" y="18224"/>
                    <a:pt x="1922" y="18209"/>
                  </a:cubicBezTo>
                  <a:lnTo>
                    <a:pt x="1953" y="18175"/>
                  </a:lnTo>
                  <a:cubicBezTo>
                    <a:pt x="1990" y="18136"/>
                    <a:pt x="2026" y="18124"/>
                    <a:pt x="2061" y="18141"/>
                  </a:cubicBezTo>
                  <a:cubicBezTo>
                    <a:pt x="2084" y="18153"/>
                    <a:pt x="2098" y="18171"/>
                    <a:pt x="2103" y="18197"/>
                  </a:cubicBezTo>
                  <a:cubicBezTo>
                    <a:pt x="2105" y="18208"/>
                    <a:pt x="2105" y="18219"/>
                    <a:pt x="2103" y="18229"/>
                  </a:cubicBezTo>
                  <a:cubicBezTo>
                    <a:pt x="2102" y="18237"/>
                    <a:pt x="2099" y="18245"/>
                    <a:pt x="2095" y="18254"/>
                  </a:cubicBezTo>
                  <a:lnTo>
                    <a:pt x="2141" y="18254"/>
                  </a:lnTo>
                  <a:cubicBezTo>
                    <a:pt x="2143" y="18248"/>
                    <a:pt x="2144" y="18241"/>
                    <a:pt x="2145" y="18235"/>
                  </a:cubicBezTo>
                  <a:cubicBezTo>
                    <a:pt x="2148" y="18220"/>
                    <a:pt x="2149" y="18203"/>
                    <a:pt x="2147" y="18186"/>
                  </a:cubicBezTo>
                  <a:cubicBezTo>
                    <a:pt x="2144" y="18164"/>
                    <a:pt x="2137" y="18143"/>
                    <a:pt x="2125" y="18126"/>
                  </a:cubicBezTo>
                  <a:cubicBezTo>
                    <a:pt x="2113" y="18108"/>
                    <a:pt x="2098" y="18095"/>
                    <a:pt x="2079" y="18086"/>
                  </a:cubicBezTo>
                  <a:cubicBezTo>
                    <a:pt x="2067" y="18080"/>
                    <a:pt x="2054" y="18076"/>
                    <a:pt x="2039" y="18075"/>
                  </a:cubicBezTo>
                  <a:close/>
                  <a:moveTo>
                    <a:pt x="9002" y="4138"/>
                  </a:moveTo>
                  <a:lnTo>
                    <a:pt x="9002" y="4082"/>
                  </a:lnTo>
                  <a:lnTo>
                    <a:pt x="8735" y="3951"/>
                  </a:lnTo>
                  <a:lnTo>
                    <a:pt x="8787" y="3845"/>
                  </a:lnTo>
                  <a:lnTo>
                    <a:pt x="8749" y="3823"/>
                  </a:lnTo>
                  <a:lnTo>
                    <a:pt x="8622" y="4082"/>
                  </a:lnTo>
                  <a:lnTo>
                    <a:pt x="8662" y="4101"/>
                  </a:lnTo>
                  <a:lnTo>
                    <a:pt x="8713" y="3996"/>
                  </a:lnTo>
                  <a:lnTo>
                    <a:pt x="9002" y="4138"/>
                  </a:lnTo>
                  <a:close/>
                  <a:moveTo>
                    <a:pt x="9002" y="3896"/>
                  </a:moveTo>
                  <a:lnTo>
                    <a:pt x="9002" y="3830"/>
                  </a:lnTo>
                  <a:lnTo>
                    <a:pt x="8863" y="3696"/>
                  </a:lnTo>
                  <a:lnTo>
                    <a:pt x="9002" y="3718"/>
                  </a:lnTo>
                  <a:lnTo>
                    <a:pt x="9002" y="3666"/>
                  </a:lnTo>
                  <a:lnTo>
                    <a:pt x="8838" y="3643"/>
                  </a:lnTo>
                  <a:lnTo>
                    <a:pt x="8808" y="3704"/>
                  </a:lnTo>
                  <a:lnTo>
                    <a:pt x="9002" y="3896"/>
                  </a:lnTo>
                  <a:close/>
                  <a:moveTo>
                    <a:pt x="9002" y="3432"/>
                  </a:moveTo>
                  <a:lnTo>
                    <a:pt x="9002" y="3310"/>
                  </a:lnTo>
                  <a:lnTo>
                    <a:pt x="8902" y="3513"/>
                  </a:lnTo>
                  <a:lnTo>
                    <a:pt x="8941" y="3532"/>
                  </a:lnTo>
                  <a:lnTo>
                    <a:pt x="8993" y="3427"/>
                  </a:lnTo>
                  <a:lnTo>
                    <a:pt x="9002" y="3432"/>
                  </a:lnTo>
                  <a:close/>
                  <a:moveTo>
                    <a:pt x="2257" y="18004"/>
                  </a:moveTo>
                  <a:lnTo>
                    <a:pt x="1866" y="17812"/>
                  </a:lnTo>
                  <a:lnTo>
                    <a:pt x="1844" y="17858"/>
                  </a:lnTo>
                  <a:lnTo>
                    <a:pt x="2234" y="18050"/>
                  </a:lnTo>
                  <a:lnTo>
                    <a:pt x="2257" y="18004"/>
                  </a:lnTo>
                  <a:close/>
                  <a:moveTo>
                    <a:pt x="2032" y="17475"/>
                  </a:moveTo>
                  <a:lnTo>
                    <a:pt x="1905" y="17734"/>
                  </a:lnTo>
                  <a:lnTo>
                    <a:pt x="1944" y="17753"/>
                  </a:lnTo>
                  <a:lnTo>
                    <a:pt x="1995" y="17648"/>
                  </a:lnTo>
                  <a:lnTo>
                    <a:pt x="2347" y="17821"/>
                  </a:lnTo>
                  <a:lnTo>
                    <a:pt x="2369" y="17776"/>
                  </a:lnTo>
                  <a:lnTo>
                    <a:pt x="2018" y="17603"/>
                  </a:lnTo>
                  <a:lnTo>
                    <a:pt x="2070" y="17497"/>
                  </a:lnTo>
                  <a:lnTo>
                    <a:pt x="2032" y="17475"/>
                  </a:lnTo>
                  <a:close/>
                  <a:moveTo>
                    <a:pt x="2199" y="17135"/>
                  </a:moveTo>
                  <a:lnTo>
                    <a:pt x="2173" y="17188"/>
                  </a:lnTo>
                  <a:lnTo>
                    <a:pt x="2285" y="17337"/>
                  </a:lnTo>
                  <a:cubicBezTo>
                    <a:pt x="2292" y="17347"/>
                    <a:pt x="2299" y="17356"/>
                    <a:pt x="2306" y="17364"/>
                  </a:cubicBezTo>
                  <a:cubicBezTo>
                    <a:pt x="2313" y="17373"/>
                    <a:pt x="2317" y="17378"/>
                    <a:pt x="2319" y="17379"/>
                  </a:cubicBezTo>
                  <a:cubicBezTo>
                    <a:pt x="2309" y="17379"/>
                    <a:pt x="2301" y="17379"/>
                    <a:pt x="2292" y="17378"/>
                  </a:cubicBezTo>
                  <a:cubicBezTo>
                    <a:pt x="2284" y="17378"/>
                    <a:pt x="2275" y="17378"/>
                    <a:pt x="2265" y="17378"/>
                  </a:cubicBezTo>
                  <a:lnTo>
                    <a:pt x="2079" y="17378"/>
                  </a:lnTo>
                  <a:lnTo>
                    <a:pt x="2051" y="17436"/>
                  </a:lnTo>
                  <a:lnTo>
                    <a:pt x="2349" y="17426"/>
                  </a:lnTo>
                  <a:lnTo>
                    <a:pt x="2504" y="17502"/>
                  </a:lnTo>
                  <a:lnTo>
                    <a:pt x="2528" y="17454"/>
                  </a:lnTo>
                  <a:lnTo>
                    <a:pt x="2376" y="17379"/>
                  </a:lnTo>
                  <a:lnTo>
                    <a:pt x="2199" y="17135"/>
                  </a:lnTo>
                  <a:close/>
                  <a:moveTo>
                    <a:pt x="2559" y="16706"/>
                  </a:moveTo>
                  <a:cubicBezTo>
                    <a:pt x="2532" y="16700"/>
                    <a:pt x="2507" y="16698"/>
                    <a:pt x="2483" y="16702"/>
                  </a:cubicBezTo>
                  <a:cubicBezTo>
                    <a:pt x="2474" y="16703"/>
                    <a:pt x="2464" y="16705"/>
                    <a:pt x="2453" y="16709"/>
                  </a:cubicBezTo>
                  <a:cubicBezTo>
                    <a:pt x="2442" y="16712"/>
                    <a:pt x="2430" y="16717"/>
                    <a:pt x="2419" y="16724"/>
                  </a:cubicBezTo>
                  <a:cubicBezTo>
                    <a:pt x="2408" y="16731"/>
                    <a:pt x="2397" y="16740"/>
                    <a:pt x="2387" y="16751"/>
                  </a:cubicBezTo>
                  <a:cubicBezTo>
                    <a:pt x="2377" y="16762"/>
                    <a:pt x="2367" y="16776"/>
                    <a:pt x="2359" y="16793"/>
                  </a:cubicBezTo>
                  <a:cubicBezTo>
                    <a:pt x="2347" y="16817"/>
                    <a:pt x="2341" y="16841"/>
                    <a:pt x="2341" y="16865"/>
                  </a:cubicBezTo>
                  <a:cubicBezTo>
                    <a:pt x="2341" y="16889"/>
                    <a:pt x="2346" y="16912"/>
                    <a:pt x="2356" y="16934"/>
                  </a:cubicBezTo>
                  <a:cubicBezTo>
                    <a:pt x="2367" y="16956"/>
                    <a:pt x="2383" y="16976"/>
                    <a:pt x="2404" y="16996"/>
                  </a:cubicBezTo>
                  <a:cubicBezTo>
                    <a:pt x="2425" y="17015"/>
                    <a:pt x="2452" y="17032"/>
                    <a:pt x="2483" y="17048"/>
                  </a:cubicBezTo>
                  <a:cubicBezTo>
                    <a:pt x="2550" y="17081"/>
                    <a:pt x="2610" y="17091"/>
                    <a:pt x="2661" y="17077"/>
                  </a:cubicBezTo>
                  <a:cubicBezTo>
                    <a:pt x="2682" y="17071"/>
                    <a:pt x="2702" y="17061"/>
                    <a:pt x="2720" y="17047"/>
                  </a:cubicBezTo>
                  <a:cubicBezTo>
                    <a:pt x="2738" y="17033"/>
                    <a:pt x="2753" y="17014"/>
                    <a:pt x="2765" y="16990"/>
                  </a:cubicBezTo>
                  <a:cubicBezTo>
                    <a:pt x="2775" y="16970"/>
                    <a:pt x="2781" y="16950"/>
                    <a:pt x="2783" y="16932"/>
                  </a:cubicBezTo>
                  <a:cubicBezTo>
                    <a:pt x="2785" y="16913"/>
                    <a:pt x="2782" y="16894"/>
                    <a:pt x="2776" y="16873"/>
                  </a:cubicBezTo>
                  <a:cubicBezTo>
                    <a:pt x="2768" y="16844"/>
                    <a:pt x="2753" y="16819"/>
                    <a:pt x="2732" y="16797"/>
                  </a:cubicBezTo>
                  <a:cubicBezTo>
                    <a:pt x="2712" y="16776"/>
                    <a:pt x="2683" y="16756"/>
                    <a:pt x="2645" y="16738"/>
                  </a:cubicBezTo>
                  <a:cubicBezTo>
                    <a:pt x="2614" y="16722"/>
                    <a:pt x="2585" y="16711"/>
                    <a:pt x="2559" y="16706"/>
                  </a:cubicBezTo>
                  <a:close/>
                  <a:moveTo>
                    <a:pt x="2668" y="16816"/>
                  </a:moveTo>
                  <a:cubicBezTo>
                    <a:pt x="2680" y="16823"/>
                    <a:pt x="2690" y="16830"/>
                    <a:pt x="2698" y="16837"/>
                  </a:cubicBezTo>
                  <a:cubicBezTo>
                    <a:pt x="2706" y="16844"/>
                    <a:pt x="2713" y="16851"/>
                    <a:pt x="2719" y="16858"/>
                  </a:cubicBezTo>
                  <a:cubicBezTo>
                    <a:pt x="2724" y="16866"/>
                    <a:pt x="2729" y="16873"/>
                    <a:pt x="2732" y="16881"/>
                  </a:cubicBezTo>
                  <a:cubicBezTo>
                    <a:pt x="2739" y="16895"/>
                    <a:pt x="2742" y="16910"/>
                    <a:pt x="2742" y="16924"/>
                  </a:cubicBezTo>
                  <a:cubicBezTo>
                    <a:pt x="2742" y="16939"/>
                    <a:pt x="2738" y="16954"/>
                    <a:pt x="2730" y="16970"/>
                  </a:cubicBezTo>
                  <a:cubicBezTo>
                    <a:pt x="2726" y="16978"/>
                    <a:pt x="2721" y="16986"/>
                    <a:pt x="2715" y="16993"/>
                  </a:cubicBezTo>
                  <a:cubicBezTo>
                    <a:pt x="2709" y="17001"/>
                    <a:pt x="2702" y="17007"/>
                    <a:pt x="2695" y="17013"/>
                  </a:cubicBezTo>
                  <a:cubicBezTo>
                    <a:pt x="2688" y="17018"/>
                    <a:pt x="2680" y="17023"/>
                    <a:pt x="2672" y="17027"/>
                  </a:cubicBezTo>
                  <a:cubicBezTo>
                    <a:pt x="2664" y="17030"/>
                    <a:pt x="2655" y="17032"/>
                    <a:pt x="2647" y="17033"/>
                  </a:cubicBezTo>
                  <a:cubicBezTo>
                    <a:pt x="2630" y="17034"/>
                    <a:pt x="2608" y="17031"/>
                    <a:pt x="2582" y="17024"/>
                  </a:cubicBezTo>
                  <a:cubicBezTo>
                    <a:pt x="2556" y="17016"/>
                    <a:pt x="2528" y="17006"/>
                    <a:pt x="2499" y="16991"/>
                  </a:cubicBezTo>
                  <a:cubicBezTo>
                    <a:pt x="2474" y="16979"/>
                    <a:pt x="2454" y="16967"/>
                    <a:pt x="2439" y="16955"/>
                  </a:cubicBezTo>
                  <a:cubicBezTo>
                    <a:pt x="2423" y="16944"/>
                    <a:pt x="2410" y="16931"/>
                    <a:pt x="2401" y="16918"/>
                  </a:cubicBezTo>
                  <a:cubicBezTo>
                    <a:pt x="2390" y="16904"/>
                    <a:pt x="2385" y="16887"/>
                    <a:pt x="2384" y="16868"/>
                  </a:cubicBezTo>
                  <a:cubicBezTo>
                    <a:pt x="2383" y="16849"/>
                    <a:pt x="2387" y="16830"/>
                    <a:pt x="2396" y="16812"/>
                  </a:cubicBezTo>
                  <a:cubicBezTo>
                    <a:pt x="2408" y="16789"/>
                    <a:pt x="2422" y="16773"/>
                    <a:pt x="2440" y="16764"/>
                  </a:cubicBezTo>
                  <a:cubicBezTo>
                    <a:pt x="2457" y="16755"/>
                    <a:pt x="2475" y="16751"/>
                    <a:pt x="2493" y="16751"/>
                  </a:cubicBezTo>
                  <a:cubicBezTo>
                    <a:pt x="2510" y="16751"/>
                    <a:pt x="2529" y="16755"/>
                    <a:pt x="2550" y="16762"/>
                  </a:cubicBezTo>
                  <a:cubicBezTo>
                    <a:pt x="2572" y="16769"/>
                    <a:pt x="2597" y="16779"/>
                    <a:pt x="2626" y="16793"/>
                  </a:cubicBezTo>
                  <a:cubicBezTo>
                    <a:pt x="2642" y="16801"/>
                    <a:pt x="2656" y="16809"/>
                    <a:pt x="2668" y="16816"/>
                  </a:cubicBezTo>
                  <a:close/>
                  <a:moveTo>
                    <a:pt x="2593" y="16335"/>
                  </a:moveTo>
                  <a:lnTo>
                    <a:pt x="2492" y="16540"/>
                  </a:lnTo>
                  <a:lnTo>
                    <a:pt x="2883" y="16733"/>
                  </a:lnTo>
                  <a:lnTo>
                    <a:pt x="2906" y="16685"/>
                  </a:lnTo>
                  <a:lnTo>
                    <a:pt x="2720" y="16594"/>
                  </a:lnTo>
                  <a:lnTo>
                    <a:pt x="2782" y="16469"/>
                  </a:lnTo>
                  <a:lnTo>
                    <a:pt x="2744" y="16450"/>
                  </a:lnTo>
                  <a:lnTo>
                    <a:pt x="2682" y="16575"/>
                  </a:lnTo>
                  <a:lnTo>
                    <a:pt x="2554" y="16512"/>
                  </a:lnTo>
                  <a:lnTo>
                    <a:pt x="2628" y="16361"/>
                  </a:lnTo>
                  <a:lnTo>
                    <a:pt x="2593" y="16335"/>
                  </a:lnTo>
                  <a:close/>
                  <a:moveTo>
                    <a:pt x="3259" y="15968"/>
                  </a:moveTo>
                  <a:lnTo>
                    <a:pt x="2851" y="15809"/>
                  </a:lnTo>
                  <a:lnTo>
                    <a:pt x="2818" y="15878"/>
                  </a:lnTo>
                  <a:lnTo>
                    <a:pt x="3041" y="16080"/>
                  </a:lnTo>
                  <a:cubicBezTo>
                    <a:pt x="3055" y="16091"/>
                    <a:pt x="3067" y="16102"/>
                    <a:pt x="3078" y="16110"/>
                  </a:cubicBezTo>
                  <a:cubicBezTo>
                    <a:pt x="3090" y="16119"/>
                    <a:pt x="3096" y="16124"/>
                    <a:pt x="3097" y="16125"/>
                  </a:cubicBezTo>
                  <a:cubicBezTo>
                    <a:pt x="3095" y="16124"/>
                    <a:pt x="3087" y="16122"/>
                    <a:pt x="3074" y="16119"/>
                  </a:cubicBezTo>
                  <a:cubicBezTo>
                    <a:pt x="3060" y="16115"/>
                    <a:pt x="3043" y="16111"/>
                    <a:pt x="3022" y="16107"/>
                  </a:cubicBezTo>
                  <a:lnTo>
                    <a:pt x="2732" y="16053"/>
                  </a:lnTo>
                  <a:lnTo>
                    <a:pt x="2698" y="16121"/>
                  </a:lnTo>
                  <a:lnTo>
                    <a:pt x="3072" y="16347"/>
                  </a:lnTo>
                  <a:lnTo>
                    <a:pt x="3094" y="16302"/>
                  </a:lnTo>
                  <a:lnTo>
                    <a:pt x="2827" y="16144"/>
                  </a:lnTo>
                  <a:cubicBezTo>
                    <a:pt x="2821" y="16141"/>
                    <a:pt x="2815" y="16137"/>
                    <a:pt x="2807" y="16133"/>
                  </a:cubicBezTo>
                  <a:cubicBezTo>
                    <a:pt x="2800" y="16128"/>
                    <a:pt x="2792" y="16124"/>
                    <a:pt x="2785" y="16120"/>
                  </a:cubicBezTo>
                  <a:cubicBezTo>
                    <a:pt x="2778" y="16116"/>
                    <a:pt x="2771" y="16112"/>
                    <a:pt x="2766" y="16109"/>
                  </a:cubicBezTo>
                  <a:cubicBezTo>
                    <a:pt x="2761" y="16106"/>
                    <a:pt x="2758" y="16104"/>
                    <a:pt x="2756" y="16104"/>
                  </a:cubicBezTo>
                  <a:cubicBezTo>
                    <a:pt x="2761" y="16105"/>
                    <a:pt x="2770" y="16107"/>
                    <a:pt x="2784" y="16109"/>
                  </a:cubicBezTo>
                  <a:cubicBezTo>
                    <a:pt x="2799" y="16112"/>
                    <a:pt x="2817" y="16116"/>
                    <a:pt x="2839" y="16120"/>
                  </a:cubicBezTo>
                  <a:lnTo>
                    <a:pt x="3155" y="16179"/>
                  </a:lnTo>
                  <a:lnTo>
                    <a:pt x="3174" y="16139"/>
                  </a:lnTo>
                  <a:lnTo>
                    <a:pt x="2924" y="15912"/>
                  </a:lnTo>
                  <a:cubicBezTo>
                    <a:pt x="2919" y="15908"/>
                    <a:pt x="2913" y="15903"/>
                    <a:pt x="2907" y="15898"/>
                  </a:cubicBezTo>
                  <a:cubicBezTo>
                    <a:pt x="2901" y="15893"/>
                    <a:pt x="2896" y="15888"/>
                    <a:pt x="2890" y="15884"/>
                  </a:cubicBezTo>
                  <a:cubicBezTo>
                    <a:pt x="2885" y="15879"/>
                    <a:pt x="2881" y="15875"/>
                    <a:pt x="2877" y="15872"/>
                  </a:cubicBezTo>
                  <a:cubicBezTo>
                    <a:pt x="2873" y="15869"/>
                    <a:pt x="2871" y="15868"/>
                    <a:pt x="2871" y="15867"/>
                  </a:cubicBezTo>
                  <a:cubicBezTo>
                    <a:pt x="2871" y="15867"/>
                    <a:pt x="2874" y="15868"/>
                    <a:pt x="2879" y="15870"/>
                  </a:cubicBezTo>
                  <a:cubicBezTo>
                    <a:pt x="2883" y="15873"/>
                    <a:pt x="2889" y="15875"/>
                    <a:pt x="2896" y="15878"/>
                  </a:cubicBezTo>
                  <a:cubicBezTo>
                    <a:pt x="2902" y="15881"/>
                    <a:pt x="2910" y="15884"/>
                    <a:pt x="2917" y="15888"/>
                  </a:cubicBezTo>
                  <a:cubicBezTo>
                    <a:pt x="2925" y="15891"/>
                    <a:pt x="2932" y="15894"/>
                    <a:pt x="2938" y="15896"/>
                  </a:cubicBezTo>
                  <a:lnTo>
                    <a:pt x="3236" y="16015"/>
                  </a:lnTo>
                  <a:lnTo>
                    <a:pt x="3259" y="15968"/>
                  </a:lnTo>
                  <a:close/>
                  <a:moveTo>
                    <a:pt x="3043" y="15419"/>
                  </a:moveTo>
                  <a:lnTo>
                    <a:pt x="3021" y="15466"/>
                  </a:lnTo>
                  <a:lnTo>
                    <a:pt x="3293" y="15600"/>
                  </a:lnTo>
                  <a:cubicBezTo>
                    <a:pt x="3306" y="15606"/>
                    <a:pt x="3317" y="15613"/>
                    <a:pt x="3326" y="15619"/>
                  </a:cubicBezTo>
                  <a:cubicBezTo>
                    <a:pt x="3334" y="15625"/>
                    <a:pt x="3341" y="15634"/>
                    <a:pt x="3347" y="15644"/>
                  </a:cubicBezTo>
                  <a:cubicBezTo>
                    <a:pt x="3352" y="15654"/>
                    <a:pt x="3353" y="15666"/>
                    <a:pt x="3352" y="15680"/>
                  </a:cubicBezTo>
                  <a:cubicBezTo>
                    <a:pt x="3350" y="15694"/>
                    <a:pt x="3345" y="15709"/>
                    <a:pt x="3337" y="15725"/>
                  </a:cubicBezTo>
                  <a:cubicBezTo>
                    <a:pt x="3331" y="15738"/>
                    <a:pt x="3325" y="15747"/>
                    <a:pt x="3318" y="15755"/>
                  </a:cubicBezTo>
                  <a:cubicBezTo>
                    <a:pt x="3312" y="15763"/>
                    <a:pt x="3305" y="15769"/>
                    <a:pt x="3298" y="15773"/>
                  </a:cubicBezTo>
                  <a:cubicBezTo>
                    <a:pt x="3291" y="15777"/>
                    <a:pt x="3285" y="15780"/>
                    <a:pt x="3279" y="15781"/>
                  </a:cubicBezTo>
                  <a:cubicBezTo>
                    <a:pt x="3272" y="15783"/>
                    <a:pt x="3266" y="15783"/>
                    <a:pt x="3261" y="15783"/>
                  </a:cubicBezTo>
                  <a:cubicBezTo>
                    <a:pt x="3254" y="15783"/>
                    <a:pt x="3245" y="15780"/>
                    <a:pt x="3233" y="15776"/>
                  </a:cubicBezTo>
                  <a:cubicBezTo>
                    <a:pt x="3222" y="15772"/>
                    <a:pt x="3211" y="15767"/>
                    <a:pt x="3202" y="15762"/>
                  </a:cubicBezTo>
                  <a:lnTo>
                    <a:pt x="2938" y="15633"/>
                  </a:lnTo>
                  <a:lnTo>
                    <a:pt x="2916" y="15679"/>
                  </a:lnTo>
                  <a:lnTo>
                    <a:pt x="3196" y="15817"/>
                  </a:lnTo>
                  <a:cubicBezTo>
                    <a:pt x="3205" y="15821"/>
                    <a:pt x="3215" y="15825"/>
                    <a:pt x="3227" y="15830"/>
                  </a:cubicBezTo>
                  <a:cubicBezTo>
                    <a:pt x="3239" y="15834"/>
                    <a:pt x="3250" y="15836"/>
                    <a:pt x="3263" y="15835"/>
                  </a:cubicBezTo>
                  <a:cubicBezTo>
                    <a:pt x="3287" y="15834"/>
                    <a:pt x="3308" y="15827"/>
                    <a:pt x="3326" y="15813"/>
                  </a:cubicBezTo>
                  <a:cubicBezTo>
                    <a:pt x="3344" y="15800"/>
                    <a:pt x="3361" y="15778"/>
                    <a:pt x="3376" y="15747"/>
                  </a:cubicBezTo>
                  <a:cubicBezTo>
                    <a:pt x="3388" y="15723"/>
                    <a:pt x="3395" y="15702"/>
                    <a:pt x="3398" y="15684"/>
                  </a:cubicBezTo>
                  <a:cubicBezTo>
                    <a:pt x="3401" y="15665"/>
                    <a:pt x="3400" y="15647"/>
                    <a:pt x="3396" y="15630"/>
                  </a:cubicBezTo>
                  <a:cubicBezTo>
                    <a:pt x="3392" y="15613"/>
                    <a:pt x="3384" y="15600"/>
                    <a:pt x="3373" y="15589"/>
                  </a:cubicBezTo>
                  <a:cubicBezTo>
                    <a:pt x="3362" y="15579"/>
                    <a:pt x="3345" y="15568"/>
                    <a:pt x="3321" y="15556"/>
                  </a:cubicBezTo>
                  <a:lnTo>
                    <a:pt x="3043" y="15419"/>
                  </a:lnTo>
                  <a:close/>
                  <a:moveTo>
                    <a:pt x="2886" y="15550"/>
                  </a:moveTo>
                  <a:cubicBezTo>
                    <a:pt x="2878" y="15553"/>
                    <a:pt x="2871" y="15559"/>
                    <a:pt x="2867" y="15567"/>
                  </a:cubicBezTo>
                  <a:cubicBezTo>
                    <a:pt x="2863" y="15575"/>
                    <a:pt x="2863" y="15583"/>
                    <a:pt x="2866" y="15592"/>
                  </a:cubicBezTo>
                  <a:cubicBezTo>
                    <a:pt x="2869" y="15600"/>
                    <a:pt x="2874" y="15607"/>
                    <a:pt x="2882" y="15610"/>
                  </a:cubicBezTo>
                  <a:cubicBezTo>
                    <a:pt x="2890" y="15615"/>
                    <a:pt x="2899" y="15615"/>
                    <a:pt x="2908" y="15612"/>
                  </a:cubicBezTo>
                  <a:cubicBezTo>
                    <a:pt x="2916" y="15610"/>
                    <a:pt x="2923" y="15604"/>
                    <a:pt x="2927" y="15596"/>
                  </a:cubicBezTo>
                  <a:cubicBezTo>
                    <a:pt x="2931" y="15587"/>
                    <a:pt x="2931" y="15579"/>
                    <a:pt x="2928" y="15571"/>
                  </a:cubicBezTo>
                  <a:cubicBezTo>
                    <a:pt x="2925" y="15562"/>
                    <a:pt x="2919" y="15556"/>
                    <a:pt x="2911" y="15552"/>
                  </a:cubicBezTo>
                  <a:cubicBezTo>
                    <a:pt x="2903" y="15548"/>
                    <a:pt x="2895" y="15547"/>
                    <a:pt x="2886" y="15550"/>
                  </a:cubicBezTo>
                  <a:close/>
                  <a:moveTo>
                    <a:pt x="2944" y="15433"/>
                  </a:moveTo>
                  <a:cubicBezTo>
                    <a:pt x="2935" y="15436"/>
                    <a:pt x="2929" y="15442"/>
                    <a:pt x="2925" y="15450"/>
                  </a:cubicBezTo>
                  <a:cubicBezTo>
                    <a:pt x="2921" y="15458"/>
                    <a:pt x="2920" y="15467"/>
                    <a:pt x="2923" y="15475"/>
                  </a:cubicBezTo>
                  <a:cubicBezTo>
                    <a:pt x="2926" y="15484"/>
                    <a:pt x="2931" y="15490"/>
                    <a:pt x="2939" y="15494"/>
                  </a:cubicBezTo>
                  <a:cubicBezTo>
                    <a:pt x="2948" y="15498"/>
                    <a:pt x="2956" y="15498"/>
                    <a:pt x="2965" y="15496"/>
                  </a:cubicBezTo>
                  <a:cubicBezTo>
                    <a:pt x="2974" y="15493"/>
                    <a:pt x="2980" y="15487"/>
                    <a:pt x="2984" y="15479"/>
                  </a:cubicBezTo>
                  <a:cubicBezTo>
                    <a:pt x="2988" y="15471"/>
                    <a:pt x="2989" y="15462"/>
                    <a:pt x="2986" y="15454"/>
                  </a:cubicBezTo>
                  <a:cubicBezTo>
                    <a:pt x="2982" y="15445"/>
                    <a:pt x="2977" y="15439"/>
                    <a:pt x="2968" y="15435"/>
                  </a:cubicBezTo>
                  <a:cubicBezTo>
                    <a:pt x="2960" y="15431"/>
                    <a:pt x="2952" y="15431"/>
                    <a:pt x="2944" y="15433"/>
                  </a:cubicBezTo>
                  <a:close/>
                  <a:moveTo>
                    <a:pt x="3617" y="15239"/>
                  </a:moveTo>
                  <a:lnTo>
                    <a:pt x="3227" y="15047"/>
                  </a:lnTo>
                  <a:lnTo>
                    <a:pt x="3204" y="15093"/>
                  </a:lnTo>
                  <a:lnTo>
                    <a:pt x="3417" y="15196"/>
                  </a:lnTo>
                  <a:cubicBezTo>
                    <a:pt x="3431" y="15203"/>
                    <a:pt x="3445" y="15209"/>
                    <a:pt x="3460" y="15216"/>
                  </a:cubicBezTo>
                  <a:cubicBezTo>
                    <a:pt x="3474" y="15222"/>
                    <a:pt x="3487" y="15228"/>
                    <a:pt x="3499" y="15233"/>
                  </a:cubicBezTo>
                  <a:cubicBezTo>
                    <a:pt x="3510" y="15238"/>
                    <a:pt x="3519" y="15242"/>
                    <a:pt x="3527" y="15245"/>
                  </a:cubicBezTo>
                  <a:cubicBezTo>
                    <a:pt x="3534" y="15248"/>
                    <a:pt x="3538" y="15249"/>
                    <a:pt x="3539" y="15249"/>
                  </a:cubicBezTo>
                  <a:cubicBezTo>
                    <a:pt x="3537" y="15249"/>
                    <a:pt x="3534" y="15249"/>
                    <a:pt x="3528" y="15248"/>
                  </a:cubicBezTo>
                  <a:cubicBezTo>
                    <a:pt x="3521" y="15248"/>
                    <a:pt x="3514" y="15248"/>
                    <a:pt x="3505" y="15247"/>
                  </a:cubicBezTo>
                  <a:cubicBezTo>
                    <a:pt x="3495" y="15247"/>
                    <a:pt x="3485" y="15246"/>
                    <a:pt x="3473" y="15246"/>
                  </a:cubicBezTo>
                  <a:cubicBezTo>
                    <a:pt x="3462" y="15245"/>
                    <a:pt x="3450" y="15245"/>
                    <a:pt x="3439" y="15245"/>
                  </a:cubicBezTo>
                  <a:lnTo>
                    <a:pt x="3125" y="15253"/>
                  </a:lnTo>
                  <a:lnTo>
                    <a:pt x="3099" y="15307"/>
                  </a:lnTo>
                  <a:lnTo>
                    <a:pt x="3490" y="15499"/>
                  </a:lnTo>
                  <a:lnTo>
                    <a:pt x="3513" y="15451"/>
                  </a:lnTo>
                  <a:lnTo>
                    <a:pt x="3285" y="15341"/>
                  </a:lnTo>
                  <a:cubicBezTo>
                    <a:pt x="3274" y="15336"/>
                    <a:pt x="3263" y="15330"/>
                    <a:pt x="3251" y="15325"/>
                  </a:cubicBezTo>
                  <a:cubicBezTo>
                    <a:pt x="3239" y="15320"/>
                    <a:pt x="3228" y="15316"/>
                    <a:pt x="3218" y="15311"/>
                  </a:cubicBezTo>
                  <a:cubicBezTo>
                    <a:pt x="3208" y="15307"/>
                    <a:pt x="3200" y="15304"/>
                    <a:pt x="3192" y="15300"/>
                  </a:cubicBezTo>
                  <a:cubicBezTo>
                    <a:pt x="3185" y="15297"/>
                    <a:pt x="3180" y="15295"/>
                    <a:pt x="3177" y="15294"/>
                  </a:cubicBezTo>
                  <a:cubicBezTo>
                    <a:pt x="3181" y="15295"/>
                    <a:pt x="3187" y="15295"/>
                    <a:pt x="3194" y="15296"/>
                  </a:cubicBezTo>
                  <a:cubicBezTo>
                    <a:pt x="3201" y="15296"/>
                    <a:pt x="3210" y="15296"/>
                    <a:pt x="3220" y="15296"/>
                  </a:cubicBezTo>
                  <a:cubicBezTo>
                    <a:pt x="3230" y="15296"/>
                    <a:pt x="3242" y="15296"/>
                    <a:pt x="3254" y="15296"/>
                  </a:cubicBezTo>
                  <a:cubicBezTo>
                    <a:pt x="3266" y="15296"/>
                    <a:pt x="3279" y="15296"/>
                    <a:pt x="3292" y="15296"/>
                  </a:cubicBezTo>
                  <a:lnTo>
                    <a:pt x="3593" y="15288"/>
                  </a:lnTo>
                  <a:lnTo>
                    <a:pt x="3617" y="15239"/>
                  </a:lnTo>
                  <a:close/>
                  <a:moveTo>
                    <a:pt x="3642" y="14818"/>
                  </a:moveTo>
                  <a:cubicBezTo>
                    <a:pt x="3627" y="14817"/>
                    <a:pt x="3613" y="14818"/>
                    <a:pt x="3600" y="14821"/>
                  </a:cubicBezTo>
                  <a:cubicBezTo>
                    <a:pt x="3587" y="14825"/>
                    <a:pt x="3575" y="14830"/>
                    <a:pt x="3564" y="14838"/>
                  </a:cubicBezTo>
                  <a:cubicBezTo>
                    <a:pt x="3553" y="14845"/>
                    <a:pt x="3541" y="14856"/>
                    <a:pt x="3527" y="14871"/>
                  </a:cubicBezTo>
                  <a:lnTo>
                    <a:pt x="3490" y="14909"/>
                  </a:lnTo>
                  <a:cubicBezTo>
                    <a:pt x="3471" y="14928"/>
                    <a:pt x="3455" y="14941"/>
                    <a:pt x="3440" y="14946"/>
                  </a:cubicBezTo>
                  <a:cubicBezTo>
                    <a:pt x="3426" y="14952"/>
                    <a:pt x="3411" y="14950"/>
                    <a:pt x="3395" y="14943"/>
                  </a:cubicBezTo>
                  <a:cubicBezTo>
                    <a:pt x="3375" y="14933"/>
                    <a:pt x="3362" y="14918"/>
                    <a:pt x="3358" y="14899"/>
                  </a:cubicBezTo>
                  <a:cubicBezTo>
                    <a:pt x="3353" y="14879"/>
                    <a:pt x="3357" y="14857"/>
                    <a:pt x="3369" y="14833"/>
                  </a:cubicBezTo>
                  <a:cubicBezTo>
                    <a:pt x="3373" y="14824"/>
                    <a:pt x="3377" y="14817"/>
                    <a:pt x="3382" y="14810"/>
                  </a:cubicBezTo>
                  <a:cubicBezTo>
                    <a:pt x="3387" y="14803"/>
                    <a:pt x="3392" y="14797"/>
                    <a:pt x="3399" y="14791"/>
                  </a:cubicBezTo>
                  <a:cubicBezTo>
                    <a:pt x="3405" y="14784"/>
                    <a:pt x="3412" y="14778"/>
                    <a:pt x="3420" y="14773"/>
                  </a:cubicBezTo>
                  <a:cubicBezTo>
                    <a:pt x="3428" y="14767"/>
                    <a:pt x="3438" y="14760"/>
                    <a:pt x="3449" y="14754"/>
                  </a:cubicBezTo>
                  <a:lnTo>
                    <a:pt x="3425" y="14717"/>
                  </a:lnTo>
                  <a:cubicBezTo>
                    <a:pt x="3382" y="14742"/>
                    <a:pt x="3350" y="14775"/>
                    <a:pt x="3329" y="14816"/>
                  </a:cubicBezTo>
                  <a:cubicBezTo>
                    <a:pt x="3320" y="14835"/>
                    <a:pt x="3314" y="14854"/>
                    <a:pt x="3312" y="14872"/>
                  </a:cubicBezTo>
                  <a:cubicBezTo>
                    <a:pt x="3310" y="14890"/>
                    <a:pt x="3311" y="14908"/>
                    <a:pt x="3316" y="14923"/>
                  </a:cubicBezTo>
                  <a:cubicBezTo>
                    <a:pt x="3320" y="14939"/>
                    <a:pt x="3328" y="14954"/>
                    <a:pt x="3338" y="14966"/>
                  </a:cubicBezTo>
                  <a:cubicBezTo>
                    <a:pt x="3349" y="14979"/>
                    <a:pt x="3363" y="14990"/>
                    <a:pt x="3379" y="14998"/>
                  </a:cubicBezTo>
                  <a:cubicBezTo>
                    <a:pt x="3404" y="15010"/>
                    <a:pt x="3430" y="15013"/>
                    <a:pt x="3455" y="15005"/>
                  </a:cubicBezTo>
                  <a:cubicBezTo>
                    <a:pt x="3467" y="15001"/>
                    <a:pt x="3478" y="14995"/>
                    <a:pt x="3488" y="14987"/>
                  </a:cubicBezTo>
                  <a:cubicBezTo>
                    <a:pt x="3498" y="14979"/>
                    <a:pt x="3510" y="14968"/>
                    <a:pt x="3524" y="14953"/>
                  </a:cubicBezTo>
                  <a:lnTo>
                    <a:pt x="3556" y="14919"/>
                  </a:lnTo>
                  <a:cubicBezTo>
                    <a:pt x="3593" y="14879"/>
                    <a:pt x="3628" y="14868"/>
                    <a:pt x="3663" y="14885"/>
                  </a:cubicBezTo>
                  <a:cubicBezTo>
                    <a:pt x="3686" y="14896"/>
                    <a:pt x="3700" y="14915"/>
                    <a:pt x="3705" y="14940"/>
                  </a:cubicBezTo>
                  <a:cubicBezTo>
                    <a:pt x="3707" y="14952"/>
                    <a:pt x="3708" y="14963"/>
                    <a:pt x="3706" y="14973"/>
                  </a:cubicBezTo>
                  <a:cubicBezTo>
                    <a:pt x="3704" y="14983"/>
                    <a:pt x="3699" y="14996"/>
                    <a:pt x="3692" y="15011"/>
                  </a:cubicBezTo>
                  <a:cubicBezTo>
                    <a:pt x="3682" y="15031"/>
                    <a:pt x="3670" y="15048"/>
                    <a:pt x="3657" y="15062"/>
                  </a:cubicBezTo>
                  <a:cubicBezTo>
                    <a:pt x="3643" y="15076"/>
                    <a:pt x="3626" y="15089"/>
                    <a:pt x="3606" y="15099"/>
                  </a:cubicBezTo>
                  <a:lnTo>
                    <a:pt x="3633" y="15138"/>
                  </a:lnTo>
                  <a:cubicBezTo>
                    <a:pt x="3654" y="15124"/>
                    <a:pt x="3673" y="15109"/>
                    <a:pt x="3689" y="15091"/>
                  </a:cubicBezTo>
                  <a:cubicBezTo>
                    <a:pt x="3705" y="15074"/>
                    <a:pt x="3718" y="15053"/>
                    <a:pt x="3730" y="15030"/>
                  </a:cubicBezTo>
                  <a:cubicBezTo>
                    <a:pt x="3739" y="15011"/>
                    <a:pt x="3745" y="14994"/>
                    <a:pt x="3748" y="14979"/>
                  </a:cubicBezTo>
                  <a:cubicBezTo>
                    <a:pt x="3751" y="14963"/>
                    <a:pt x="3751" y="14947"/>
                    <a:pt x="3749" y="14930"/>
                  </a:cubicBezTo>
                  <a:cubicBezTo>
                    <a:pt x="3747" y="14907"/>
                    <a:pt x="3739" y="14887"/>
                    <a:pt x="3727" y="14869"/>
                  </a:cubicBezTo>
                  <a:cubicBezTo>
                    <a:pt x="3715" y="14852"/>
                    <a:pt x="3700" y="14839"/>
                    <a:pt x="3682" y="14830"/>
                  </a:cubicBezTo>
                  <a:cubicBezTo>
                    <a:pt x="3669" y="14824"/>
                    <a:pt x="3656" y="14820"/>
                    <a:pt x="3642" y="14818"/>
                  </a:cubicBezTo>
                  <a:close/>
                  <a:moveTo>
                    <a:pt x="3559" y="14372"/>
                  </a:moveTo>
                  <a:lnTo>
                    <a:pt x="3432" y="14630"/>
                  </a:lnTo>
                  <a:lnTo>
                    <a:pt x="3471" y="14650"/>
                  </a:lnTo>
                  <a:lnTo>
                    <a:pt x="3522" y="14545"/>
                  </a:lnTo>
                  <a:lnTo>
                    <a:pt x="3874" y="14718"/>
                  </a:lnTo>
                  <a:lnTo>
                    <a:pt x="3896" y="14673"/>
                  </a:lnTo>
                  <a:lnTo>
                    <a:pt x="3545" y="14500"/>
                  </a:lnTo>
                  <a:lnTo>
                    <a:pt x="3597" y="14394"/>
                  </a:lnTo>
                  <a:lnTo>
                    <a:pt x="3559" y="14372"/>
                  </a:lnTo>
                  <a:close/>
                  <a:moveTo>
                    <a:pt x="4091" y="14277"/>
                  </a:moveTo>
                  <a:lnTo>
                    <a:pt x="4050" y="14258"/>
                  </a:lnTo>
                  <a:lnTo>
                    <a:pt x="3966" y="14430"/>
                  </a:lnTo>
                  <a:lnTo>
                    <a:pt x="3823" y="14359"/>
                  </a:lnTo>
                  <a:lnTo>
                    <a:pt x="3888" y="14225"/>
                  </a:lnTo>
                  <a:lnTo>
                    <a:pt x="3848" y="14205"/>
                  </a:lnTo>
                  <a:lnTo>
                    <a:pt x="3782" y="14339"/>
                  </a:lnTo>
                  <a:lnTo>
                    <a:pt x="3654" y="14276"/>
                  </a:lnTo>
                  <a:lnTo>
                    <a:pt x="3733" y="14116"/>
                  </a:lnTo>
                  <a:lnTo>
                    <a:pt x="3697" y="14091"/>
                  </a:lnTo>
                  <a:lnTo>
                    <a:pt x="3592" y="14304"/>
                  </a:lnTo>
                  <a:lnTo>
                    <a:pt x="3983" y="14497"/>
                  </a:lnTo>
                  <a:lnTo>
                    <a:pt x="4091" y="14277"/>
                  </a:lnTo>
                  <a:close/>
                  <a:moveTo>
                    <a:pt x="4254" y="13946"/>
                  </a:moveTo>
                  <a:lnTo>
                    <a:pt x="4217" y="13951"/>
                  </a:lnTo>
                  <a:cubicBezTo>
                    <a:pt x="4201" y="13953"/>
                    <a:pt x="4183" y="13956"/>
                    <a:pt x="4164" y="13958"/>
                  </a:cubicBezTo>
                  <a:cubicBezTo>
                    <a:pt x="4145" y="13961"/>
                    <a:pt x="4128" y="13963"/>
                    <a:pt x="4111" y="13966"/>
                  </a:cubicBezTo>
                  <a:cubicBezTo>
                    <a:pt x="4095" y="13968"/>
                    <a:pt x="4083" y="13970"/>
                    <a:pt x="4077" y="13971"/>
                  </a:cubicBezTo>
                  <a:cubicBezTo>
                    <a:pt x="4067" y="13973"/>
                    <a:pt x="4056" y="13975"/>
                    <a:pt x="4044" y="13978"/>
                  </a:cubicBezTo>
                  <a:cubicBezTo>
                    <a:pt x="4032" y="13981"/>
                    <a:pt x="4022" y="13985"/>
                    <a:pt x="4013" y="13989"/>
                  </a:cubicBezTo>
                  <a:lnTo>
                    <a:pt x="4016" y="13983"/>
                  </a:lnTo>
                  <a:cubicBezTo>
                    <a:pt x="4024" y="13968"/>
                    <a:pt x="4028" y="13952"/>
                    <a:pt x="4029" y="13937"/>
                  </a:cubicBezTo>
                  <a:cubicBezTo>
                    <a:pt x="4030" y="13922"/>
                    <a:pt x="4029" y="13907"/>
                    <a:pt x="4024" y="13893"/>
                  </a:cubicBezTo>
                  <a:cubicBezTo>
                    <a:pt x="4019" y="13880"/>
                    <a:pt x="4011" y="13867"/>
                    <a:pt x="4000" y="13856"/>
                  </a:cubicBezTo>
                  <a:cubicBezTo>
                    <a:pt x="3989" y="13844"/>
                    <a:pt x="3976" y="13835"/>
                    <a:pt x="3960" y="13827"/>
                  </a:cubicBezTo>
                  <a:cubicBezTo>
                    <a:pt x="3950" y="13822"/>
                    <a:pt x="3940" y="13818"/>
                    <a:pt x="3930" y="13816"/>
                  </a:cubicBezTo>
                  <a:cubicBezTo>
                    <a:pt x="3920" y="13815"/>
                    <a:pt x="3911" y="13814"/>
                    <a:pt x="3902" y="13814"/>
                  </a:cubicBezTo>
                  <a:cubicBezTo>
                    <a:pt x="3894" y="13815"/>
                    <a:pt x="3886" y="13816"/>
                    <a:pt x="3878" y="13818"/>
                  </a:cubicBezTo>
                  <a:cubicBezTo>
                    <a:pt x="3871" y="13820"/>
                    <a:pt x="3865" y="13822"/>
                    <a:pt x="3859" y="13825"/>
                  </a:cubicBezTo>
                  <a:cubicBezTo>
                    <a:pt x="3853" y="13828"/>
                    <a:pt x="3847" y="13831"/>
                    <a:pt x="3841" y="13836"/>
                  </a:cubicBezTo>
                  <a:cubicBezTo>
                    <a:pt x="3835" y="13840"/>
                    <a:pt x="3829" y="13846"/>
                    <a:pt x="3823" y="13852"/>
                  </a:cubicBezTo>
                  <a:cubicBezTo>
                    <a:pt x="3817" y="13859"/>
                    <a:pt x="3811" y="13867"/>
                    <a:pt x="3804" y="13877"/>
                  </a:cubicBezTo>
                  <a:cubicBezTo>
                    <a:pt x="3798" y="13886"/>
                    <a:pt x="3792" y="13898"/>
                    <a:pt x="3785" y="13911"/>
                  </a:cubicBezTo>
                  <a:lnTo>
                    <a:pt x="3740" y="14002"/>
                  </a:lnTo>
                  <a:lnTo>
                    <a:pt x="4131" y="14195"/>
                  </a:lnTo>
                  <a:lnTo>
                    <a:pt x="4154" y="14149"/>
                  </a:lnTo>
                  <a:lnTo>
                    <a:pt x="3977" y="14062"/>
                  </a:lnTo>
                  <a:cubicBezTo>
                    <a:pt x="3982" y="14053"/>
                    <a:pt x="3988" y="14046"/>
                    <a:pt x="3994" y="14041"/>
                  </a:cubicBezTo>
                  <a:cubicBezTo>
                    <a:pt x="4001" y="14037"/>
                    <a:pt x="4010" y="14033"/>
                    <a:pt x="4024" y="14030"/>
                  </a:cubicBezTo>
                  <a:cubicBezTo>
                    <a:pt x="4047" y="14025"/>
                    <a:pt x="4069" y="14021"/>
                    <a:pt x="4090" y="14018"/>
                  </a:cubicBezTo>
                  <a:cubicBezTo>
                    <a:pt x="4111" y="14015"/>
                    <a:pt x="4130" y="14012"/>
                    <a:pt x="4147" y="14010"/>
                  </a:cubicBezTo>
                  <a:cubicBezTo>
                    <a:pt x="4164" y="14008"/>
                    <a:pt x="4180" y="14006"/>
                    <a:pt x="4193" y="14006"/>
                  </a:cubicBezTo>
                  <a:cubicBezTo>
                    <a:pt x="4206" y="14005"/>
                    <a:pt x="4217" y="14005"/>
                    <a:pt x="4225" y="14005"/>
                  </a:cubicBezTo>
                  <a:lnTo>
                    <a:pt x="4254" y="13946"/>
                  </a:lnTo>
                  <a:close/>
                  <a:moveTo>
                    <a:pt x="3967" y="13897"/>
                  </a:moveTo>
                  <a:cubicBezTo>
                    <a:pt x="3976" y="13906"/>
                    <a:pt x="3981" y="13915"/>
                    <a:pt x="3984" y="13924"/>
                  </a:cubicBezTo>
                  <a:cubicBezTo>
                    <a:pt x="3987" y="13935"/>
                    <a:pt x="3988" y="13947"/>
                    <a:pt x="3986" y="13960"/>
                  </a:cubicBezTo>
                  <a:cubicBezTo>
                    <a:pt x="3983" y="13972"/>
                    <a:pt x="3978" y="13987"/>
                    <a:pt x="3969" y="14005"/>
                  </a:cubicBezTo>
                  <a:lnTo>
                    <a:pt x="3948" y="14048"/>
                  </a:lnTo>
                  <a:lnTo>
                    <a:pt x="3802" y="13976"/>
                  </a:lnTo>
                  <a:lnTo>
                    <a:pt x="3825" y="13929"/>
                  </a:lnTo>
                  <a:cubicBezTo>
                    <a:pt x="3830" y="13919"/>
                    <a:pt x="3836" y="13910"/>
                    <a:pt x="3841" y="13903"/>
                  </a:cubicBezTo>
                  <a:cubicBezTo>
                    <a:pt x="3846" y="13896"/>
                    <a:pt x="3851" y="13890"/>
                    <a:pt x="3857" y="13884"/>
                  </a:cubicBezTo>
                  <a:cubicBezTo>
                    <a:pt x="3867" y="13876"/>
                    <a:pt x="3880" y="13870"/>
                    <a:pt x="3894" y="13869"/>
                  </a:cubicBezTo>
                  <a:cubicBezTo>
                    <a:pt x="3909" y="13867"/>
                    <a:pt x="3922" y="13869"/>
                    <a:pt x="3935" y="13875"/>
                  </a:cubicBezTo>
                  <a:cubicBezTo>
                    <a:pt x="3948" y="13882"/>
                    <a:pt x="3959" y="13889"/>
                    <a:pt x="3967" y="13897"/>
                  </a:cubicBezTo>
                  <a:close/>
                  <a:moveTo>
                    <a:pt x="4465" y="13735"/>
                  </a:moveTo>
                  <a:lnTo>
                    <a:pt x="3916" y="13465"/>
                  </a:lnTo>
                  <a:lnTo>
                    <a:pt x="3898" y="13502"/>
                  </a:lnTo>
                  <a:lnTo>
                    <a:pt x="4447" y="13773"/>
                  </a:lnTo>
                  <a:lnTo>
                    <a:pt x="4465" y="13735"/>
                  </a:lnTo>
                  <a:close/>
                  <a:moveTo>
                    <a:pt x="4311" y="12844"/>
                  </a:moveTo>
                  <a:lnTo>
                    <a:pt x="4288" y="12890"/>
                  </a:lnTo>
                  <a:lnTo>
                    <a:pt x="4491" y="13050"/>
                  </a:lnTo>
                  <a:cubicBezTo>
                    <a:pt x="4504" y="13060"/>
                    <a:pt x="4516" y="13070"/>
                    <a:pt x="4529" y="13080"/>
                  </a:cubicBezTo>
                  <a:cubicBezTo>
                    <a:pt x="4542" y="13090"/>
                    <a:pt x="4553" y="13099"/>
                    <a:pt x="4563" y="13106"/>
                  </a:cubicBezTo>
                  <a:cubicBezTo>
                    <a:pt x="4574" y="13113"/>
                    <a:pt x="4582" y="13120"/>
                    <a:pt x="4589" y="13125"/>
                  </a:cubicBezTo>
                  <a:cubicBezTo>
                    <a:pt x="4594" y="13128"/>
                    <a:pt x="4597" y="13131"/>
                    <a:pt x="4599" y="13132"/>
                  </a:cubicBezTo>
                  <a:cubicBezTo>
                    <a:pt x="4597" y="13131"/>
                    <a:pt x="4594" y="13130"/>
                    <a:pt x="4589" y="13129"/>
                  </a:cubicBezTo>
                  <a:cubicBezTo>
                    <a:pt x="4583" y="13127"/>
                    <a:pt x="4575" y="13125"/>
                    <a:pt x="4565" y="13122"/>
                  </a:cubicBezTo>
                  <a:cubicBezTo>
                    <a:pt x="4555" y="13119"/>
                    <a:pt x="4543" y="13116"/>
                    <a:pt x="4530" y="13112"/>
                  </a:cubicBezTo>
                  <a:cubicBezTo>
                    <a:pt x="4516" y="13109"/>
                    <a:pt x="4502" y="13105"/>
                    <a:pt x="4486" y="13101"/>
                  </a:cubicBezTo>
                  <a:lnTo>
                    <a:pt x="4216" y="13036"/>
                  </a:lnTo>
                  <a:lnTo>
                    <a:pt x="4190" y="13089"/>
                  </a:lnTo>
                  <a:lnTo>
                    <a:pt x="4399" y="13256"/>
                  </a:lnTo>
                  <a:cubicBezTo>
                    <a:pt x="4409" y="13263"/>
                    <a:pt x="4420" y="13272"/>
                    <a:pt x="4431" y="13281"/>
                  </a:cubicBezTo>
                  <a:cubicBezTo>
                    <a:pt x="4443" y="13290"/>
                    <a:pt x="4454" y="13298"/>
                    <a:pt x="4463" y="13305"/>
                  </a:cubicBezTo>
                  <a:cubicBezTo>
                    <a:pt x="4473" y="13313"/>
                    <a:pt x="4482" y="13319"/>
                    <a:pt x="4489" y="13325"/>
                  </a:cubicBezTo>
                  <a:cubicBezTo>
                    <a:pt x="4496" y="13330"/>
                    <a:pt x="4500" y="13333"/>
                    <a:pt x="4501" y="13333"/>
                  </a:cubicBezTo>
                  <a:cubicBezTo>
                    <a:pt x="4499" y="13333"/>
                    <a:pt x="4494" y="13331"/>
                    <a:pt x="4485" y="13329"/>
                  </a:cubicBezTo>
                  <a:cubicBezTo>
                    <a:pt x="4477" y="13326"/>
                    <a:pt x="4466" y="13323"/>
                    <a:pt x="4454" y="13319"/>
                  </a:cubicBezTo>
                  <a:cubicBezTo>
                    <a:pt x="4442" y="13315"/>
                    <a:pt x="4428" y="13311"/>
                    <a:pt x="4414" y="13307"/>
                  </a:cubicBezTo>
                  <a:cubicBezTo>
                    <a:pt x="4399" y="13303"/>
                    <a:pt x="4385" y="13299"/>
                    <a:pt x="4372" y="13296"/>
                  </a:cubicBezTo>
                  <a:lnTo>
                    <a:pt x="4119" y="13233"/>
                  </a:lnTo>
                  <a:lnTo>
                    <a:pt x="4094" y="13283"/>
                  </a:lnTo>
                  <a:lnTo>
                    <a:pt x="4531" y="13383"/>
                  </a:lnTo>
                  <a:lnTo>
                    <a:pt x="4560" y="13323"/>
                  </a:lnTo>
                  <a:lnTo>
                    <a:pt x="4363" y="13167"/>
                  </a:lnTo>
                  <a:cubicBezTo>
                    <a:pt x="4352" y="13158"/>
                    <a:pt x="4340" y="13149"/>
                    <a:pt x="4329" y="13140"/>
                  </a:cubicBezTo>
                  <a:cubicBezTo>
                    <a:pt x="4318" y="13132"/>
                    <a:pt x="4308" y="13124"/>
                    <a:pt x="4299" y="13118"/>
                  </a:cubicBezTo>
                  <a:cubicBezTo>
                    <a:pt x="4290" y="13111"/>
                    <a:pt x="4283" y="13106"/>
                    <a:pt x="4277" y="13102"/>
                  </a:cubicBezTo>
                  <a:cubicBezTo>
                    <a:pt x="4271" y="13098"/>
                    <a:pt x="4268" y="13095"/>
                    <a:pt x="4267" y="13094"/>
                  </a:cubicBezTo>
                  <a:cubicBezTo>
                    <a:pt x="4268" y="13095"/>
                    <a:pt x="4272" y="13096"/>
                    <a:pt x="4279" y="13098"/>
                  </a:cubicBezTo>
                  <a:cubicBezTo>
                    <a:pt x="4286" y="13100"/>
                    <a:pt x="4295" y="13103"/>
                    <a:pt x="4305" y="13106"/>
                  </a:cubicBezTo>
                  <a:cubicBezTo>
                    <a:pt x="4316" y="13109"/>
                    <a:pt x="4328" y="13112"/>
                    <a:pt x="4342" y="13116"/>
                  </a:cubicBezTo>
                  <a:cubicBezTo>
                    <a:pt x="4356" y="13120"/>
                    <a:pt x="4371" y="13124"/>
                    <a:pt x="4387" y="13128"/>
                  </a:cubicBezTo>
                  <a:lnTo>
                    <a:pt x="4628" y="13186"/>
                  </a:lnTo>
                  <a:lnTo>
                    <a:pt x="4658" y="13125"/>
                  </a:lnTo>
                  <a:lnTo>
                    <a:pt x="4311" y="12844"/>
                  </a:lnTo>
                  <a:close/>
                  <a:moveTo>
                    <a:pt x="4848" y="12738"/>
                  </a:moveTo>
                  <a:lnTo>
                    <a:pt x="4808" y="12718"/>
                  </a:lnTo>
                  <a:lnTo>
                    <a:pt x="4723" y="12890"/>
                  </a:lnTo>
                  <a:lnTo>
                    <a:pt x="4580" y="12820"/>
                  </a:lnTo>
                  <a:lnTo>
                    <a:pt x="4646" y="12686"/>
                  </a:lnTo>
                  <a:lnTo>
                    <a:pt x="4605" y="12666"/>
                  </a:lnTo>
                  <a:lnTo>
                    <a:pt x="4540" y="12800"/>
                  </a:lnTo>
                  <a:lnTo>
                    <a:pt x="4411" y="12737"/>
                  </a:lnTo>
                  <a:lnTo>
                    <a:pt x="4490" y="12577"/>
                  </a:lnTo>
                  <a:lnTo>
                    <a:pt x="4454" y="12551"/>
                  </a:lnTo>
                  <a:lnTo>
                    <a:pt x="4349" y="12765"/>
                  </a:lnTo>
                  <a:lnTo>
                    <a:pt x="4740" y="12957"/>
                  </a:lnTo>
                  <a:lnTo>
                    <a:pt x="4848" y="12738"/>
                  </a:lnTo>
                  <a:close/>
                  <a:moveTo>
                    <a:pt x="4864" y="12334"/>
                  </a:moveTo>
                  <a:cubicBezTo>
                    <a:pt x="4850" y="12332"/>
                    <a:pt x="4836" y="12333"/>
                    <a:pt x="4823" y="12337"/>
                  </a:cubicBezTo>
                  <a:cubicBezTo>
                    <a:pt x="4810" y="12340"/>
                    <a:pt x="4798" y="12346"/>
                    <a:pt x="4787" y="12353"/>
                  </a:cubicBezTo>
                  <a:cubicBezTo>
                    <a:pt x="4776" y="12360"/>
                    <a:pt x="4763" y="12372"/>
                    <a:pt x="4749" y="12386"/>
                  </a:cubicBezTo>
                  <a:lnTo>
                    <a:pt x="4713" y="12424"/>
                  </a:lnTo>
                  <a:cubicBezTo>
                    <a:pt x="4694" y="12444"/>
                    <a:pt x="4677" y="12456"/>
                    <a:pt x="4663" y="12462"/>
                  </a:cubicBezTo>
                  <a:cubicBezTo>
                    <a:pt x="4648" y="12467"/>
                    <a:pt x="4633" y="12466"/>
                    <a:pt x="4617" y="12458"/>
                  </a:cubicBezTo>
                  <a:cubicBezTo>
                    <a:pt x="4597" y="12448"/>
                    <a:pt x="4585" y="12433"/>
                    <a:pt x="4580" y="12414"/>
                  </a:cubicBezTo>
                  <a:cubicBezTo>
                    <a:pt x="4575" y="12395"/>
                    <a:pt x="4579" y="12373"/>
                    <a:pt x="4591" y="12348"/>
                  </a:cubicBezTo>
                  <a:cubicBezTo>
                    <a:pt x="4595" y="12340"/>
                    <a:pt x="4600" y="12332"/>
                    <a:pt x="4605" y="12325"/>
                  </a:cubicBezTo>
                  <a:cubicBezTo>
                    <a:pt x="4609" y="12319"/>
                    <a:pt x="4615" y="12312"/>
                    <a:pt x="4621" y="12306"/>
                  </a:cubicBezTo>
                  <a:cubicBezTo>
                    <a:pt x="4628" y="12300"/>
                    <a:pt x="4635" y="12294"/>
                    <a:pt x="4643" y="12288"/>
                  </a:cubicBezTo>
                  <a:cubicBezTo>
                    <a:pt x="4651" y="12282"/>
                    <a:pt x="4660" y="12276"/>
                    <a:pt x="4671" y="12269"/>
                  </a:cubicBezTo>
                  <a:lnTo>
                    <a:pt x="4648" y="12232"/>
                  </a:lnTo>
                  <a:cubicBezTo>
                    <a:pt x="4604" y="12257"/>
                    <a:pt x="4572" y="12290"/>
                    <a:pt x="4552" y="12332"/>
                  </a:cubicBezTo>
                  <a:cubicBezTo>
                    <a:pt x="4543" y="12351"/>
                    <a:pt x="4537" y="12369"/>
                    <a:pt x="4535" y="12388"/>
                  </a:cubicBezTo>
                  <a:cubicBezTo>
                    <a:pt x="4533" y="12406"/>
                    <a:pt x="4534" y="12423"/>
                    <a:pt x="4538" y="12439"/>
                  </a:cubicBezTo>
                  <a:cubicBezTo>
                    <a:pt x="4543" y="12455"/>
                    <a:pt x="4550" y="12469"/>
                    <a:pt x="4561" y="12482"/>
                  </a:cubicBezTo>
                  <a:cubicBezTo>
                    <a:pt x="4572" y="12495"/>
                    <a:pt x="4585" y="12505"/>
                    <a:pt x="4602" y="12513"/>
                  </a:cubicBezTo>
                  <a:cubicBezTo>
                    <a:pt x="4627" y="12526"/>
                    <a:pt x="4652" y="12528"/>
                    <a:pt x="4678" y="12520"/>
                  </a:cubicBezTo>
                  <a:cubicBezTo>
                    <a:pt x="4690" y="12517"/>
                    <a:pt x="4700" y="12511"/>
                    <a:pt x="4711" y="12503"/>
                  </a:cubicBezTo>
                  <a:cubicBezTo>
                    <a:pt x="4721" y="12495"/>
                    <a:pt x="4733" y="12483"/>
                    <a:pt x="4747" y="12468"/>
                  </a:cubicBezTo>
                  <a:lnTo>
                    <a:pt x="4778" y="12434"/>
                  </a:lnTo>
                  <a:cubicBezTo>
                    <a:pt x="4815" y="12395"/>
                    <a:pt x="4851" y="12383"/>
                    <a:pt x="4886" y="12400"/>
                  </a:cubicBezTo>
                  <a:cubicBezTo>
                    <a:pt x="4909" y="12412"/>
                    <a:pt x="4923" y="12430"/>
                    <a:pt x="4928" y="12456"/>
                  </a:cubicBezTo>
                  <a:cubicBezTo>
                    <a:pt x="4930" y="12467"/>
                    <a:pt x="4930" y="12478"/>
                    <a:pt x="4928" y="12488"/>
                  </a:cubicBezTo>
                  <a:cubicBezTo>
                    <a:pt x="4926" y="12499"/>
                    <a:pt x="4921" y="12511"/>
                    <a:pt x="4914" y="12526"/>
                  </a:cubicBezTo>
                  <a:cubicBezTo>
                    <a:pt x="4904" y="12546"/>
                    <a:pt x="4893" y="12563"/>
                    <a:pt x="4879" y="12577"/>
                  </a:cubicBezTo>
                  <a:cubicBezTo>
                    <a:pt x="4865" y="12592"/>
                    <a:pt x="4849" y="12604"/>
                    <a:pt x="4829" y="12615"/>
                  </a:cubicBezTo>
                  <a:lnTo>
                    <a:pt x="4855" y="12653"/>
                  </a:lnTo>
                  <a:cubicBezTo>
                    <a:pt x="4877" y="12640"/>
                    <a:pt x="4896" y="12624"/>
                    <a:pt x="4911" y="12607"/>
                  </a:cubicBezTo>
                  <a:cubicBezTo>
                    <a:pt x="4927" y="12589"/>
                    <a:pt x="4941" y="12569"/>
                    <a:pt x="4952" y="12545"/>
                  </a:cubicBezTo>
                  <a:cubicBezTo>
                    <a:pt x="4961" y="12527"/>
                    <a:pt x="4967" y="12510"/>
                    <a:pt x="4970" y="12494"/>
                  </a:cubicBezTo>
                  <a:cubicBezTo>
                    <a:pt x="4973" y="12479"/>
                    <a:pt x="4974" y="12462"/>
                    <a:pt x="4972" y="12445"/>
                  </a:cubicBezTo>
                  <a:cubicBezTo>
                    <a:pt x="4969" y="12423"/>
                    <a:pt x="4962" y="12402"/>
                    <a:pt x="4950" y="12385"/>
                  </a:cubicBezTo>
                  <a:cubicBezTo>
                    <a:pt x="4938" y="12367"/>
                    <a:pt x="4922" y="12354"/>
                    <a:pt x="4904" y="12345"/>
                  </a:cubicBezTo>
                  <a:cubicBezTo>
                    <a:pt x="4892" y="12339"/>
                    <a:pt x="4879" y="12335"/>
                    <a:pt x="4864" y="12334"/>
                  </a:cubicBezTo>
                  <a:close/>
                  <a:moveTo>
                    <a:pt x="4781" y="11887"/>
                  </a:moveTo>
                  <a:lnTo>
                    <a:pt x="4654" y="12146"/>
                  </a:lnTo>
                  <a:lnTo>
                    <a:pt x="4693" y="12165"/>
                  </a:lnTo>
                  <a:lnTo>
                    <a:pt x="4745" y="12060"/>
                  </a:lnTo>
                  <a:lnTo>
                    <a:pt x="5097" y="12233"/>
                  </a:lnTo>
                  <a:lnTo>
                    <a:pt x="5119" y="12188"/>
                  </a:lnTo>
                  <a:lnTo>
                    <a:pt x="4767" y="12015"/>
                  </a:lnTo>
                  <a:lnTo>
                    <a:pt x="4819" y="11909"/>
                  </a:lnTo>
                  <a:lnTo>
                    <a:pt x="4781" y="11887"/>
                  </a:lnTo>
                  <a:close/>
                  <a:moveTo>
                    <a:pt x="4916" y="11614"/>
                  </a:moveTo>
                  <a:lnTo>
                    <a:pt x="4814" y="11820"/>
                  </a:lnTo>
                  <a:lnTo>
                    <a:pt x="5205" y="12012"/>
                  </a:lnTo>
                  <a:lnTo>
                    <a:pt x="5229" y="11965"/>
                  </a:lnTo>
                  <a:lnTo>
                    <a:pt x="5043" y="11874"/>
                  </a:lnTo>
                  <a:lnTo>
                    <a:pt x="5104" y="11748"/>
                  </a:lnTo>
                  <a:lnTo>
                    <a:pt x="5066" y="11729"/>
                  </a:lnTo>
                  <a:lnTo>
                    <a:pt x="5005" y="11855"/>
                  </a:lnTo>
                  <a:lnTo>
                    <a:pt x="4876" y="11792"/>
                  </a:lnTo>
                  <a:lnTo>
                    <a:pt x="4951" y="11641"/>
                  </a:lnTo>
                  <a:lnTo>
                    <a:pt x="4916" y="11614"/>
                  </a:lnTo>
                  <a:close/>
                  <a:moveTo>
                    <a:pt x="5463" y="11489"/>
                  </a:moveTo>
                  <a:lnTo>
                    <a:pt x="5008" y="11426"/>
                  </a:lnTo>
                  <a:lnTo>
                    <a:pt x="4978" y="11487"/>
                  </a:lnTo>
                  <a:lnTo>
                    <a:pt x="5305" y="11810"/>
                  </a:lnTo>
                  <a:lnTo>
                    <a:pt x="5328" y="11762"/>
                  </a:lnTo>
                  <a:lnTo>
                    <a:pt x="5227" y="11666"/>
                  </a:lnTo>
                  <a:lnTo>
                    <a:pt x="5298" y="11520"/>
                  </a:lnTo>
                  <a:lnTo>
                    <a:pt x="5437" y="11542"/>
                  </a:lnTo>
                  <a:lnTo>
                    <a:pt x="5463" y="11489"/>
                  </a:lnTo>
                  <a:close/>
                  <a:moveTo>
                    <a:pt x="5254" y="11513"/>
                  </a:moveTo>
                  <a:lnTo>
                    <a:pt x="5195" y="11634"/>
                  </a:lnTo>
                  <a:lnTo>
                    <a:pt x="5033" y="11479"/>
                  </a:lnTo>
                  <a:lnTo>
                    <a:pt x="5254" y="11513"/>
                  </a:lnTo>
                  <a:close/>
                  <a:moveTo>
                    <a:pt x="4900" y="11457"/>
                  </a:moveTo>
                  <a:cubicBezTo>
                    <a:pt x="4892" y="11460"/>
                    <a:pt x="4885" y="11466"/>
                    <a:pt x="4881" y="11474"/>
                  </a:cubicBezTo>
                  <a:cubicBezTo>
                    <a:pt x="4877" y="11482"/>
                    <a:pt x="4877" y="11490"/>
                    <a:pt x="4880" y="11499"/>
                  </a:cubicBezTo>
                  <a:cubicBezTo>
                    <a:pt x="4883" y="11507"/>
                    <a:pt x="4888" y="11513"/>
                    <a:pt x="4896" y="11517"/>
                  </a:cubicBezTo>
                  <a:cubicBezTo>
                    <a:pt x="4905" y="11521"/>
                    <a:pt x="4913" y="11522"/>
                    <a:pt x="4922" y="11519"/>
                  </a:cubicBezTo>
                  <a:cubicBezTo>
                    <a:pt x="4930" y="11516"/>
                    <a:pt x="4937" y="11511"/>
                    <a:pt x="4941" y="11502"/>
                  </a:cubicBezTo>
                  <a:cubicBezTo>
                    <a:pt x="4945" y="11494"/>
                    <a:pt x="4945" y="11486"/>
                    <a:pt x="4942" y="11477"/>
                  </a:cubicBezTo>
                  <a:cubicBezTo>
                    <a:pt x="4939" y="11469"/>
                    <a:pt x="4933" y="11463"/>
                    <a:pt x="4925" y="11459"/>
                  </a:cubicBezTo>
                  <a:cubicBezTo>
                    <a:pt x="4917" y="11455"/>
                    <a:pt x="4909" y="11454"/>
                    <a:pt x="4900" y="11457"/>
                  </a:cubicBezTo>
                  <a:close/>
                  <a:moveTo>
                    <a:pt x="4958" y="11340"/>
                  </a:moveTo>
                  <a:cubicBezTo>
                    <a:pt x="4950" y="11342"/>
                    <a:pt x="4943" y="11348"/>
                    <a:pt x="4939" y="11356"/>
                  </a:cubicBezTo>
                  <a:cubicBezTo>
                    <a:pt x="4935" y="11364"/>
                    <a:pt x="4935" y="11373"/>
                    <a:pt x="4938" y="11381"/>
                  </a:cubicBezTo>
                  <a:cubicBezTo>
                    <a:pt x="4940" y="11390"/>
                    <a:pt x="4946" y="11396"/>
                    <a:pt x="4954" y="11400"/>
                  </a:cubicBezTo>
                  <a:cubicBezTo>
                    <a:pt x="4962" y="11404"/>
                    <a:pt x="4971" y="11405"/>
                    <a:pt x="4979" y="11402"/>
                  </a:cubicBezTo>
                  <a:cubicBezTo>
                    <a:pt x="4988" y="11399"/>
                    <a:pt x="4995" y="11393"/>
                    <a:pt x="4999" y="11385"/>
                  </a:cubicBezTo>
                  <a:cubicBezTo>
                    <a:pt x="5003" y="11377"/>
                    <a:pt x="5003" y="11368"/>
                    <a:pt x="5000" y="11360"/>
                  </a:cubicBezTo>
                  <a:cubicBezTo>
                    <a:pt x="4997" y="11352"/>
                    <a:pt x="4991" y="11345"/>
                    <a:pt x="4983" y="11341"/>
                  </a:cubicBezTo>
                  <a:cubicBezTo>
                    <a:pt x="4975" y="11337"/>
                    <a:pt x="4967" y="11337"/>
                    <a:pt x="4958" y="11340"/>
                  </a:cubicBezTo>
                  <a:close/>
                  <a:moveTo>
                    <a:pt x="5559" y="11195"/>
                  </a:moveTo>
                  <a:lnTo>
                    <a:pt x="5483" y="11349"/>
                  </a:lnTo>
                  <a:lnTo>
                    <a:pt x="5131" y="11176"/>
                  </a:lnTo>
                  <a:lnTo>
                    <a:pt x="5108" y="11223"/>
                  </a:lnTo>
                  <a:lnTo>
                    <a:pt x="5499" y="11415"/>
                  </a:lnTo>
                  <a:lnTo>
                    <a:pt x="5595" y="11220"/>
                  </a:lnTo>
                  <a:lnTo>
                    <a:pt x="5559" y="11195"/>
                  </a:lnTo>
                  <a:close/>
                  <a:moveTo>
                    <a:pt x="5658" y="11093"/>
                  </a:moveTo>
                  <a:lnTo>
                    <a:pt x="5267" y="10901"/>
                  </a:lnTo>
                  <a:lnTo>
                    <a:pt x="5244" y="10946"/>
                  </a:lnTo>
                  <a:lnTo>
                    <a:pt x="5635" y="11139"/>
                  </a:lnTo>
                  <a:lnTo>
                    <a:pt x="5658" y="11093"/>
                  </a:lnTo>
                  <a:close/>
                  <a:moveTo>
                    <a:pt x="5682" y="10672"/>
                  </a:moveTo>
                  <a:cubicBezTo>
                    <a:pt x="5667" y="10671"/>
                    <a:pt x="5653" y="10672"/>
                    <a:pt x="5640" y="10675"/>
                  </a:cubicBezTo>
                  <a:cubicBezTo>
                    <a:pt x="5627" y="10679"/>
                    <a:pt x="5615" y="10684"/>
                    <a:pt x="5604" y="10691"/>
                  </a:cubicBezTo>
                  <a:cubicBezTo>
                    <a:pt x="5593" y="10699"/>
                    <a:pt x="5581" y="10710"/>
                    <a:pt x="5567" y="10725"/>
                  </a:cubicBezTo>
                  <a:lnTo>
                    <a:pt x="5531" y="10763"/>
                  </a:lnTo>
                  <a:cubicBezTo>
                    <a:pt x="5512" y="10782"/>
                    <a:pt x="5495" y="10795"/>
                    <a:pt x="5480" y="10800"/>
                  </a:cubicBezTo>
                  <a:cubicBezTo>
                    <a:pt x="5466" y="10805"/>
                    <a:pt x="5451" y="10804"/>
                    <a:pt x="5435" y="10796"/>
                  </a:cubicBezTo>
                  <a:cubicBezTo>
                    <a:pt x="5415" y="10786"/>
                    <a:pt x="5402" y="10772"/>
                    <a:pt x="5398" y="10753"/>
                  </a:cubicBezTo>
                  <a:cubicBezTo>
                    <a:pt x="5393" y="10733"/>
                    <a:pt x="5397" y="10711"/>
                    <a:pt x="5409" y="10687"/>
                  </a:cubicBezTo>
                  <a:cubicBezTo>
                    <a:pt x="5413" y="10678"/>
                    <a:pt x="5417" y="10671"/>
                    <a:pt x="5422" y="10664"/>
                  </a:cubicBezTo>
                  <a:cubicBezTo>
                    <a:pt x="5427" y="10657"/>
                    <a:pt x="5433" y="10650"/>
                    <a:pt x="5439" y="10644"/>
                  </a:cubicBezTo>
                  <a:cubicBezTo>
                    <a:pt x="5445" y="10638"/>
                    <a:pt x="5452" y="10632"/>
                    <a:pt x="5461" y="10626"/>
                  </a:cubicBezTo>
                  <a:cubicBezTo>
                    <a:pt x="5469" y="10620"/>
                    <a:pt x="5478" y="10614"/>
                    <a:pt x="5489" y="10608"/>
                  </a:cubicBezTo>
                  <a:lnTo>
                    <a:pt x="5465" y="10571"/>
                  </a:lnTo>
                  <a:cubicBezTo>
                    <a:pt x="5422" y="10595"/>
                    <a:pt x="5390" y="10629"/>
                    <a:pt x="5370" y="10670"/>
                  </a:cubicBezTo>
                  <a:cubicBezTo>
                    <a:pt x="5360" y="10689"/>
                    <a:pt x="5355" y="10708"/>
                    <a:pt x="5352" y="10726"/>
                  </a:cubicBezTo>
                  <a:cubicBezTo>
                    <a:pt x="5350" y="10744"/>
                    <a:pt x="5351" y="10761"/>
                    <a:pt x="5356" y="10777"/>
                  </a:cubicBezTo>
                  <a:cubicBezTo>
                    <a:pt x="5360" y="10793"/>
                    <a:pt x="5368" y="10807"/>
                    <a:pt x="5379" y="10820"/>
                  </a:cubicBezTo>
                  <a:cubicBezTo>
                    <a:pt x="5389" y="10833"/>
                    <a:pt x="5403" y="10844"/>
                    <a:pt x="5420" y="10852"/>
                  </a:cubicBezTo>
                  <a:cubicBezTo>
                    <a:pt x="5445" y="10864"/>
                    <a:pt x="5470" y="10866"/>
                    <a:pt x="5496" y="10859"/>
                  </a:cubicBezTo>
                  <a:cubicBezTo>
                    <a:pt x="5507" y="10855"/>
                    <a:pt x="5518" y="10849"/>
                    <a:pt x="5528" y="10841"/>
                  </a:cubicBezTo>
                  <a:cubicBezTo>
                    <a:pt x="5538" y="10833"/>
                    <a:pt x="5550" y="10821"/>
                    <a:pt x="5564" y="10806"/>
                  </a:cubicBezTo>
                  <a:lnTo>
                    <a:pt x="5596" y="10773"/>
                  </a:lnTo>
                  <a:cubicBezTo>
                    <a:pt x="5633" y="10733"/>
                    <a:pt x="5669" y="10722"/>
                    <a:pt x="5703" y="10739"/>
                  </a:cubicBezTo>
                  <a:cubicBezTo>
                    <a:pt x="5726" y="10750"/>
                    <a:pt x="5740" y="10768"/>
                    <a:pt x="5745" y="10794"/>
                  </a:cubicBezTo>
                  <a:cubicBezTo>
                    <a:pt x="5748" y="10806"/>
                    <a:pt x="5748" y="10816"/>
                    <a:pt x="5746" y="10827"/>
                  </a:cubicBezTo>
                  <a:cubicBezTo>
                    <a:pt x="5744" y="10837"/>
                    <a:pt x="5739" y="10850"/>
                    <a:pt x="5732" y="10865"/>
                  </a:cubicBezTo>
                  <a:cubicBezTo>
                    <a:pt x="5722" y="10884"/>
                    <a:pt x="5710" y="10901"/>
                    <a:pt x="5697" y="10916"/>
                  </a:cubicBezTo>
                  <a:cubicBezTo>
                    <a:pt x="5683" y="10930"/>
                    <a:pt x="5666" y="10942"/>
                    <a:pt x="5647" y="10953"/>
                  </a:cubicBezTo>
                  <a:lnTo>
                    <a:pt x="5673" y="10991"/>
                  </a:lnTo>
                  <a:cubicBezTo>
                    <a:pt x="5695" y="10978"/>
                    <a:pt x="5713" y="10962"/>
                    <a:pt x="5729" y="10945"/>
                  </a:cubicBezTo>
                  <a:cubicBezTo>
                    <a:pt x="5745" y="10927"/>
                    <a:pt x="5758" y="10907"/>
                    <a:pt x="5770" y="10883"/>
                  </a:cubicBezTo>
                  <a:cubicBezTo>
                    <a:pt x="5779" y="10865"/>
                    <a:pt x="5785" y="10848"/>
                    <a:pt x="5788" y="10833"/>
                  </a:cubicBezTo>
                  <a:cubicBezTo>
                    <a:pt x="5791" y="10817"/>
                    <a:pt x="5791" y="10801"/>
                    <a:pt x="5789" y="10784"/>
                  </a:cubicBezTo>
                  <a:cubicBezTo>
                    <a:pt x="5787" y="10761"/>
                    <a:pt x="5780" y="10741"/>
                    <a:pt x="5767" y="10723"/>
                  </a:cubicBezTo>
                  <a:cubicBezTo>
                    <a:pt x="5755" y="10706"/>
                    <a:pt x="5740" y="10692"/>
                    <a:pt x="5722" y="10683"/>
                  </a:cubicBezTo>
                  <a:cubicBezTo>
                    <a:pt x="5710" y="10677"/>
                    <a:pt x="5696" y="10674"/>
                    <a:pt x="5682" y="10672"/>
                  </a:cubicBezTo>
                  <a:close/>
                  <a:moveTo>
                    <a:pt x="5933" y="10390"/>
                  </a:moveTo>
                  <a:cubicBezTo>
                    <a:pt x="5935" y="10407"/>
                    <a:pt x="5936" y="10422"/>
                    <a:pt x="5934" y="10436"/>
                  </a:cubicBezTo>
                  <a:cubicBezTo>
                    <a:pt x="5932" y="10450"/>
                    <a:pt x="5927" y="10464"/>
                    <a:pt x="5920" y="10478"/>
                  </a:cubicBezTo>
                  <a:cubicBezTo>
                    <a:pt x="5909" y="10501"/>
                    <a:pt x="5893" y="10519"/>
                    <a:pt x="5872" y="10531"/>
                  </a:cubicBezTo>
                  <a:cubicBezTo>
                    <a:pt x="5851" y="10544"/>
                    <a:pt x="5825" y="10550"/>
                    <a:pt x="5796" y="10547"/>
                  </a:cubicBezTo>
                  <a:cubicBezTo>
                    <a:pt x="5782" y="10546"/>
                    <a:pt x="5769" y="10544"/>
                    <a:pt x="5755" y="10540"/>
                  </a:cubicBezTo>
                  <a:cubicBezTo>
                    <a:pt x="5742" y="10535"/>
                    <a:pt x="5726" y="10529"/>
                    <a:pt x="5707" y="10519"/>
                  </a:cubicBezTo>
                  <a:cubicBezTo>
                    <a:pt x="5684" y="10508"/>
                    <a:pt x="5665" y="10497"/>
                    <a:pt x="5650" y="10486"/>
                  </a:cubicBezTo>
                  <a:cubicBezTo>
                    <a:pt x="5635" y="10475"/>
                    <a:pt x="5622" y="10464"/>
                    <a:pt x="5612" y="10452"/>
                  </a:cubicBezTo>
                  <a:cubicBezTo>
                    <a:pt x="5594" y="10431"/>
                    <a:pt x="5584" y="10410"/>
                    <a:pt x="5580" y="10389"/>
                  </a:cubicBezTo>
                  <a:cubicBezTo>
                    <a:pt x="5577" y="10367"/>
                    <a:pt x="5580" y="10345"/>
                    <a:pt x="5592" y="10322"/>
                  </a:cubicBezTo>
                  <a:cubicBezTo>
                    <a:pt x="5599" y="10308"/>
                    <a:pt x="5607" y="10296"/>
                    <a:pt x="5617" y="10286"/>
                  </a:cubicBezTo>
                  <a:cubicBezTo>
                    <a:pt x="5626" y="10276"/>
                    <a:pt x="5638" y="10268"/>
                    <a:pt x="5653" y="10260"/>
                  </a:cubicBezTo>
                  <a:lnTo>
                    <a:pt x="5635" y="10220"/>
                  </a:lnTo>
                  <a:cubicBezTo>
                    <a:pt x="5618" y="10229"/>
                    <a:pt x="5603" y="10240"/>
                    <a:pt x="5589" y="10254"/>
                  </a:cubicBezTo>
                  <a:cubicBezTo>
                    <a:pt x="5575" y="10268"/>
                    <a:pt x="5564" y="10284"/>
                    <a:pt x="5554" y="10303"/>
                  </a:cubicBezTo>
                  <a:cubicBezTo>
                    <a:pt x="5543" y="10327"/>
                    <a:pt x="5537" y="10351"/>
                    <a:pt x="5537" y="10376"/>
                  </a:cubicBezTo>
                  <a:cubicBezTo>
                    <a:pt x="5537" y="10401"/>
                    <a:pt x="5543" y="10426"/>
                    <a:pt x="5554" y="10449"/>
                  </a:cubicBezTo>
                  <a:cubicBezTo>
                    <a:pt x="5565" y="10473"/>
                    <a:pt x="5580" y="10495"/>
                    <a:pt x="5601" y="10515"/>
                  </a:cubicBezTo>
                  <a:cubicBezTo>
                    <a:pt x="5622" y="10535"/>
                    <a:pt x="5646" y="10552"/>
                    <a:pt x="5675" y="10567"/>
                  </a:cubicBezTo>
                  <a:cubicBezTo>
                    <a:pt x="5705" y="10581"/>
                    <a:pt x="5734" y="10591"/>
                    <a:pt x="5763" y="10596"/>
                  </a:cubicBezTo>
                  <a:cubicBezTo>
                    <a:pt x="5792" y="10602"/>
                    <a:pt x="5820" y="10600"/>
                    <a:pt x="5847" y="10593"/>
                  </a:cubicBezTo>
                  <a:cubicBezTo>
                    <a:pt x="5872" y="10586"/>
                    <a:pt x="5893" y="10575"/>
                    <a:pt x="5912" y="10560"/>
                  </a:cubicBezTo>
                  <a:cubicBezTo>
                    <a:pt x="5930" y="10544"/>
                    <a:pt x="5944" y="10526"/>
                    <a:pt x="5955" y="10505"/>
                  </a:cubicBezTo>
                  <a:cubicBezTo>
                    <a:pt x="5964" y="10485"/>
                    <a:pt x="5971" y="10465"/>
                    <a:pt x="5975" y="10444"/>
                  </a:cubicBezTo>
                  <a:cubicBezTo>
                    <a:pt x="5978" y="10422"/>
                    <a:pt x="5979" y="10401"/>
                    <a:pt x="5977" y="10380"/>
                  </a:cubicBezTo>
                  <a:lnTo>
                    <a:pt x="5933" y="10390"/>
                  </a:lnTo>
                  <a:close/>
                  <a:moveTo>
                    <a:pt x="6169" y="10055"/>
                  </a:moveTo>
                  <a:lnTo>
                    <a:pt x="5778" y="9862"/>
                  </a:lnTo>
                  <a:lnTo>
                    <a:pt x="5755" y="9909"/>
                  </a:lnTo>
                  <a:lnTo>
                    <a:pt x="5918" y="9989"/>
                  </a:lnTo>
                  <a:lnTo>
                    <a:pt x="5837" y="10154"/>
                  </a:lnTo>
                  <a:lnTo>
                    <a:pt x="5674" y="10074"/>
                  </a:lnTo>
                  <a:lnTo>
                    <a:pt x="5651" y="10119"/>
                  </a:lnTo>
                  <a:lnTo>
                    <a:pt x="6042" y="10311"/>
                  </a:lnTo>
                  <a:lnTo>
                    <a:pt x="6065" y="10266"/>
                  </a:lnTo>
                  <a:lnTo>
                    <a:pt x="5875" y="10173"/>
                  </a:lnTo>
                  <a:lnTo>
                    <a:pt x="5956" y="10008"/>
                  </a:lnTo>
                  <a:lnTo>
                    <a:pt x="6146" y="10101"/>
                  </a:lnTo>
                  <a:lnTo>
                    <a:pt x="6169" y="10055"/>
                  </a:lnTo>
                  <a:close/>
                  <a:moveTo>
                    <a:pt x="6333" y="9721"/>
                  </a:moveTo>
                  <a:lnTo>
                    <a:pt x="6292" y="9701"/>
                  </a:lnTo>
                  <a:lnTo>
                    <a:pt x="6208" y="9873"/>
                  </a:lnTo>
                  <a:lnTo>
                    <a:pt x="6065" y="9803"/>
                  </a:lnTo>
                  <a:lnTo>
                    <a:pt x="6131" y="9669"/>
                  </a:lnTo>
                  <a:lnTo>
                    <a:pt x="6090" y="9649"/>
                  </a:lnTo>
                  <a:lnTo>
                    <a:pt x="6024" y="9783"/>
                  </a:lnTo>
                  <a:lnTo>
                    <a:pt x="5896" y="9720"/>
                  </a:lnTo>
                  <a:lnTo>
                    <a:pt x="5975" y="9559"/>
                  </a:lnTo>
                  <a:lnTo>
                    <a:pt x="5939" y="9534"/>
                  </a:lnTo>
                  <a:lnTo>
                    <a:pt x="5834" y="9748"/>
                  </a:lnTo>
                  <a:lnTo>
                    <a:pt x="6225" y="9940"/>
                  </a:lnTo>
                  <a:lnTo>
                    <a:pt x="6333" y="9721"/>
                  </a:lnTo>
                  <a:close/>
                  <a:moveTo>
                    <a:pt x="6250" y="8903"/>
                  </a:moveTo>
                  <a:lnTo>
                    <a:pt x="6227" y="8950"/>
                  </a:lnTo>
                  <a:lnTo>
                    <a:pt x="6429" y="9110"/>
                  </a:lnTo>
                  <a:cubicBezTo>
                    <a:pt x="6442" y="9120"/>
                    <a:pt x="6455" y="9130"/>
                    <a:pt x="6468" y="9140"/>
                  </a:cubicBezTo>
                  <a:cubicBezTo>
                    <a:pt x="6481" y="9150"/>
                    <a:pt x="6492" y="9158"/>
                    <a:pt x="6502" y="9166"/>
                  </a:cubicBezTo>
                  <a:cubicBezTo>
                    <a:pt x="6513" y="9173"/>
                    <a:pt x="6521" y="9179"/>
                    <a:pt x="6527" y="9184"/>
                  </a:cubicBezTo>
                  <a:cubicBezTo>
                    <a:pt x="6533" y="9188"/>
                    <a:pt x="6536" y="9190"/>
                    <a:pt x="6537" y="9191"/>
                  </a:cubicBezTo>
                  <a:cubicBezTo>
                    <a:pt x="6536" y="9191"/>
                    <a:pt x="6533" y="9190"/>
                    <a:pt x="6528" y="9189"/>
                  </a:cubicBezTo>
                  <a:cubicBezTo>
                    <a:pt x="6522" y="9187"/>
                    <a:pt x="6514" y="9185"/>
                    <a:pt x="6504" y="9182"/>
                  </a:cubicBezTo>
                  <a:cubicBezTo>
                    <a:pt x="6493" y="9179"/>
                    <a:pt x="6482" y="9176"/>
                    <a:pt x="6468" y="9172"/>
                  </a:cubicBezTo>
                  <a:cubicBezTo>
                    <a:pt x="6455" y="9169"/>
                    <a:pt x="6440" y="9165"/>
                    <a:pt x="6424" y="9161"/>
                  </a:cubicBezTo>
                  <a:lnTo>
                    <a:pt x="6155" y="9095"/>
                  </a:lnTo>
                  <a:lnTo>
                    <a:pt x="6129" y="9148"/>
                  </a:lnTo>
                  <a:lnTo>
                    <a:pt x="6338" y="9315"/>
                  </a:lnTo>
                  <a:cubicBezTo>
                    <a:pt x="6348" y="9323"/>
                    <a:pt x="6358" y="9332"/>
                    <a:pt x="6370" y="9341"/>
                  </a:cubicBezTo>
                  <a:cubicBezTo>
                    <a:pt x="6382" y="9350"/>
                    <a:pt x="6392" y="9358"/>
                    <a:pt x="6402" y="9365"/>
                  </a:cubicBezTo>
                  <a:cubicBezTo>
                    <a:pt x="6412" y="9373"/>
                    <a:pt x="6421" y="9379"/>
                    <a:pt x="6428" y="9385"/>
                  </a:cubicBezTo>
                  <a:cubicBezTo>
                    <a:pt x="6435" y="9390"/>
                    <a:pt x="6439" y="9393"/>
                    <a:pt x="6440" y="9393"/>
                  </a:cubicBezTo>
                  <a:cubicBezTo>
                    <a:pt x="6438" y="9393"/>
                    <a:pt x="6433" y="9391"/>
                    <a:pt x="6424" y="9388"/>
                  </a:cubicBezTo>
                  <a:cubicBezTo>
                    <a:pt x="6416" y="9386"/>
                    <a:pt x="6405" y="9382"/>
                    <a:pt x="6393" y="9379"/>
                  </a:cubicBezTo>
                  <a:cubicBezTo>
                    <a:pt x="6381" y="9375"/>
                    <a:pt x="6367" y="9371"/>
                    <a:pt x="6353" y="9367"/>
                  </a:cubicBezTo>
                  <a:cubicBezTo>
                    <a:pt x="6338" y="9363"/>
                    <a:pt x="6324" y="9359"/>
                    <a:pt x="6311" y="9356"/>
                  </a:cubicBezTo>
                  <a:lnTo>
                    <a:pt x="6058" y="9293"/>
                  </a:lnTo>
                  <a:lnTo>
                    <a:pt x="6033" y="9343"/>
                  </a:lnTo>
                  <a:lnTo>
                    <a:pt x="6469" y="9443"/>
                  </a:lnTo>
                  <a:lnTo>
                    <a:pt x="6499" y="9383"/>
                  </a:lnTo>
                  <a:lnTo>
                    <a:pt x="6302" y="9226"/>
                  </a:lnTo>
                  <a:cubicBezTo>
                    <a:pt x="6291" y="9217"/>
                    <a:pt x="6279" y="9209"/>
                    <a:pt x="6268" y="9200"/>
                  </a:cubicBezTo>
                  <a:cubicBezTo>
                    <a:pt x="6257" y="9192"/>
                    <a:pt x="6247" y="9184"/>
                    <a:pt x="6238" y="9177"/>
                  </a:cubicBezTo>
                  <a:cubicBezTo>
                    <a:pt x="6229" y="9171"/>
                    <a:pt x="6221" y="9166"/>
                    <a:pt x="6216" y="9162"/>
                  </a:cubicBezTo>
                  <a:cubicBezTo>
                    <a:pt x="6210" y="9158"/>
                    <a:pt x="6206" y="9155"/>
                    <a:pt x="6205" y="9154"/>
                  </a:cubicBezTo>
                  <a:cubicBezTo>
                    <a:pt x="6207" y="9155"/>
                    <a:pt x="6211" y="9156"/>
                    <a:pt x="6218" y="9158"/>
                  </a:cubicBezTo>
                  <a:cubicBezTo>
                    <a:pt x="6225" y="9160"/>
                    <a:pt x="6233" y="9163"/>
                    <a:pt x="6244" y="9166"/>
                  </a:cubicBezTo>
                  <a:cubicBezTo>
                    <a:pt x="6255" y="9169"/>
                    <a:pt x="6267" y="9172"/>
                    <a:pt x="6281" y="9176"/>
                  </a:cubicBezTo>
                  <a:cubicBezTo>
                    <a:pt x="6295" y="9180"/>
                    <a:pt x="6310" y="9184"/>
                    <a:pt x="6325" y="9188"/>
                  </a:cubicBezTo>
                  <a:lnTo>
                    <a:pt x="6566" y="9246"/>
                  </a:lnTo>
                  <a:lnTo>
                    <a:pt x="6596" y="9185"/>
                  </a:lnTo>
                  <a:lnTo>
                    <a:pt x="6250" y="8903"/>
                  </a:lnTo>
                  <a:close/>
                  <a:moveTo>
                    <a:pt x="6701" y="8972"/>
                  </a:moveTo>
                  <a:lnTo>
                    <a:pt x="6311" y="8779"/>
                  </a:lnTo>
                  <a:lnTo>
                    <a:pt x="6288" y="8825"/>
                  </a:lnTo>
                  <a:lnTo>
                    <a:pt x="6679" y="9017"/>
                  </a:lnTo>
                  <a:lnTo>
                    <a:pt x="6701" y="8972"/>
                  </a:lnTo>
                  <a:close/>
                  <a:moveTo>
                    <a:pt x="6818" y="8637"/>
                  </a:moveTo>
                  <a:lnTo>
                    <a:pt x="6742" y="8791"/>
                  </a:lnTo>
                  <a:lnTo>
                    <a:pt x="6390" y="8618"/>
                  </a:lnTo>
                  <a:lnTo>
                    <a:pt x="6367" y="8665"/>
                  </a:lnTo>
                  <a:lnTo>
                    <a:pt x="6758" y="8857"/>
                  </a:lnTo>
                  <a:lnTo>
                    <a:pt x="6854" y="8662"/>
                  </a:lnTo>
                  <a:lnTo>
                    <a:pt x="6818" y="8637"/>
                  </a:lnTo>
                  <a:close/>
                  <a:moveTo>
                    <a:pt x="7020" y="8324"/>
                  </a:moveTo>
                  <a:lnTo>
                    <a:pt x="6629" y="8131"/>
                  </a:lnTo>
                  <a:lnTo>
                    <a:pt x="6606" y="8178"/>
                  </a:lnTo>
                  <a:lnTo>
                    <a:pt x="6770" y="8258"/>
                  </a:lnTo>
                  <a:lnTo>
                    <a:pt x="6689" y="8423"/>
                  </a:lnTo>
                  <a:lnTo>
                    <a:pt x="6525" y="8343"/>
                  </a:lnTo>
                  <a:lnTo>
                    <a:pt x="6503" y="8388"/>
                  </a:lnTo>
                  <a:lnTo>
                    <a:pt x="6894" y="8581"/>
                  </a:lnTo>
                  <a:lnTo>
                    <a:pt x="6916" y="8535"/>
                  </a:lnTo>
                  <a:lnTo>
                    <a:pt x="6727" y="8442"/>
                  </a:lnTo>
                  <a:lnTo>
                    <a:pt x="6808" y="8277"/>
                  </a:lnTo>
                  <a:lnTo>
                    <a:pt x="6997" y="8370"/>
                  </a:lnTo>
                  <a:lnTo>
                    <a:pt x="7020" y="8324"/>
                  </a:lnTo>
                  <a:close/>
                  <a:moveTo>
                    <a:pt x="7185" y="7990"/>
                  </a:moveTo>
                  <a:lnTo>
                    <a:pt x="7144" y="7970"/>
                  </a:lnTo>
                  <a:lnTo>
                    <a:pt x="7059" y="8142"/>
                  </a:lnTo>
                  <a:lnTo>
                    <a:pt x="6916" y="8072"/>
                  </a:lnTo>
                  <a:lnTo>
                    <a:pt x="6982" y="7938"/>
                  </a:lnTo>
                  <a:lnTo>
                    <a:pt x="6942" y="7918"/>
                  </a:lnTo>
                  <a:lnTo>
                    <a:pt x="6876" y="8052"/>
                  </a:lnTo>
                  <a:lnTo>
                    <a:pt x="6748" y="7989"/>
                  </a:lnTo>
                  <a:lnTo>
                    <a:pt x="6827" y="7828"/>
                  </a:lnTo>
                  <a:lnTo>
                    <a:pt x="6791" y="7803"/>
                  </a:lnTo>
                  <a:lnTo>
                    <a:pt x="6686" y="8017"/>
                  </a:lnTo>
                  <a:lnTo>
                    <a:pt x="7077" y="8209"/>
                  </a:lnTo>
                  <a:lnTo>
                    <a:pt x="7185" y="7990"/>
                  </a:lnTo>
                  <a:close/>
                  <a:moveTo>
                    <a:pt x="7285" y="7687"/>
                  </a:moveTo>
                  <a:lnTo>
                    <a:pt x="7209" y="7841"/>
                  </a:lnTo>
                  <a:lnTo>
                    <a:pt x="6857" y="7668"/>
                  </a:lnTo>
                  <a:lnTo>
                    <a:pt x="6834" y="7715"/>
                  </a:lnTo>
                  <a:lnTo>
                    <a:pt x="7225" y="7907"/>
                  </a:lnTo>
                  <a:lnTo>
                    <a:pt x="7321" y="7712"/>
                  </a:lnTo>
                  <a:lnTo>
                    <a:pt x="7285" y="7687"/>
                  </a:lnTo>
                  <a:close/>
                  <a:moveTo>
                    <a:pt x="7544" y="7259"/>
                  </a:moveTo>
                  <a:lnTo>
                    <a:pt x="7137" y="7101"/>
                  </a:lnTo>
                  <a:lnTo>
                    <a:pt x="7103" y="7170"/>
                  </a:lnTo>
                  <a:lnTo>
                    <a:pt x="7326" y="7371"/>
                  </a:lnTo>
                  <a:cubicBezTo>
                    <a:pt x="7340" y="7383"/>
                    <a:pt x="7352" y="7393"/>
                    <a:pt x="7364" y="7402"/>
                  </a:cubicBezTo>
                  <a:cubicBezTo>
                    <a:pt x="7375" y="7410"/>
                    <a:pt x="7381" y="7415"/>
                    <a:pt x="7383" y="7416"/>
                  </a:cubicBezTo>
                  <a:cubicBezTo>
                    <a:pt x="7380" y="7416"/>
                    <a:pt x="7373" y="7414"/>
                    <a:pt x="7359" y="7410"/>
                  </a:cubicBezTo>
                  <a:cubicBezTo>
                    <a:pt x="7345" y="7406"/>
                    <a:pt x="7328" y="7402"/>
                    <a:pt x="7307" y="7398"/>
                  </a:cubicBezTo>
                  <a:lnTo>
                    <a:pt x="7017" y="7344"/>
                  </a:lnTo>
                  <a:lnTo>
                    <a:pt x="6983" y="7412"/>
                  </a:lnTo>
                  <a:lnTo>
                    <a:pt x="7357" y="7639"/>
                  </a:lnTo>
                  <a:lnTo>
                    <a:pt x="7379" y="7594"/>
                  </a:lnTo>
                  <a:lnTo>
                    <a:pt x="7112" y="7435"/>
                  </a:lnTo>
                  <a:cubicBezTo>
                    <a:pt x="7107" y="7432"/>
                    <a:pt x="7100" y="7428"/>
                    <a:pt x="7093" y="7424"/>
                  </a:cubicBezTo>
                  <a:cubicBezTo>
                    <a:pt x="7085" y="7420"/>
                    <a:pt x="7078" y="7415"/>
                    <a:pt x="7070" y="7411"/>
                  </a:cubicBezTo>
                  <a:cubicBezTo>
                    <a:pt x="7063" y="7407"/>
                    <a:pt x="7056" y="7403"/>
                    <a:pt x="7051" y="7400"/>
                  </a:cubicBezTo>
                  <a:cubicBezTo>
                    <a:pt x="7046" y="7397"/>
                    <a:pt x="7043" y="7396"/>
                    <a:pt x="7041" y="7395"/>
                  </a:cubicBezTo>
                  <a:cubicBezTo>
                    <a:pt x="7046" y="7396"/>
                    <a:pt x="7055" y="7398"/>
                    <a:pt x="7069" y="7401"/>
                  </a:cubicBezTo>
                  <a:cubicBezTo>
                    <a:pt x="7084" y="7404"/>
                    <a:pt x="7102" y="7408"/>
                    <a:pt x="7124" y="7412"/>
                  </a:cubicBezTo>
                  <a:lnTo>
                    <a:pt x="7440" y="7471"/>
                  </a:lnTo>
                  <a:lnTo>
                    <a:pt x="7460" y="7431"/>
                  </a:lnTo>
                  <a:lnTo>
                    <a:pt x="7209" y="7204"/>
                  </a:lnTo>
                  <a:cubicBezTo>
                    <a:pt x="7204" y="7199"/>
                    <a:pt x="7198" y="7194"/>
                    <a:pt x="7192" y="7189"/>
                  </a:cubicBezTo>
                  <a:cubicBezTo>
                    <a:pt x="7187" y="7184"/>
                    <a:pt x="7181" y="7180"/>
                    <a:pt x="7176" y="7175"/>
                  </a:cubicBezTo>
                  <a:cubicBezTo>
                    <a:pt x="7170" y="7171"/>
                    <a:pt x="7166" y="7167"/>
                    <a:pt x="7162" y="7164"/>
                  </a:cubicBezTo>
                  <a:cubicBezTo>
                    <a:pt x="7158" y="7161"/>
                    <a:pt x="7156" y="7159"/>
                    <a:pt x="7156" y="7158"/>
                  </a:cubicBezTo>
                  <a:cubicBezTo>
                    <a:pt x="7156" y="7159"/>
                    <a:pt x="7159" y="7160"/>
                    <a:pt x="7164" y="7162"/>
                  </a:cubicBezTo>
                  <a:cubicBezTo>
                    <a:pt x="7168" y="7164"/>
                    <a:pt x="7174" y="7166"/>
                    <a:pt x="7181" y="7170"/>
                  </a:cubicBezTo>
                  <a:cubicBezTo>
                    <a:pt x="7188" y="7173"/>
                    <a:pt x="7195" y="7176"/>
                    <a:pt x="7202" y="7179"/>
                  </a:cubicBezTo>
                  <a:cubicBezTo>
                    <a:pt x="7210" y="7182"/>
                    <a:pt x="7217" y="7185"/>
                    <a:pt x="7223" y="7188"/>
                  </a:cubicBezTo>
                  <a:lnTo>
                    <a:pt x="7521" y="7306"/>
                  </a:lnTo>
                  <a:lnTo>
                    <a:pt x="7544" y="7259"/>
                  </a:lnTo>
                  <a:close/>
                  <a:moveTo>
                    <a:pt x="7564" y="6848"/>
                  </a:moveTo>
                  <a:cubicBezTo>
                    <a:pt x="7549" y="6846"/>
                    <a:pt x="7535" y="6847"/>
                    <a:pt x="7522" y="6851"/>
                  </a:cubicBezTo>
                  <a:cubicBezTo>
                    <a:pt x="7509" y="6854"/>
                    <a:pt x="7497" y="6859"/>
                    <a:pt x="7486" y="6867"/>
                  </a:cubicBezTo>
                  <a:cubicBezTo>
                    <a:pt x="7475" y="6874"/>
                    <a:pt x="7463" y="6885"/>
                    <a:pt x="7449" y="6900"/>
                  </a:cubicBezTo>
                  <a:lnTo>
                    <a:pt x="7413" y="6938"/>
                  </a:lnTo>
                  <a:cubicBezTo>
                    <a:pt x="7394" y="6958"/>
                    <a:pt x="7377" y="6970"/>
                    <a:pt x="7362" y="6975"/>
                  </a:cubicBezTo>
                  <a:cubicBezTo>
                    <a:pt x="7348" y="6981"/>
                    <a:pt x="7333" y="6980"/>
                    <a:pt x="7317" y="6972"/>
                  </a:cubicBezTo>
                  <a:cubicBezTo>
                    <a:pt x="7297" y="6962"/>
                    <a:pt x="7284" y="6947"/>
                    <a:pt x="7280" y="6928"/>
                  </a:cubicBezTo>
                  <a:cubicBezTo>
                    <a:pt x="7275" y="6909"/>
                    <a:pt x="7279" y="6887"/>
                    <a:pt x="7291" y="6862"/>
                  </a:cubicBezTo>
                  <a:cubicBezTo>
                    <a:pt x="7295" y="6854"/>
                    <a:pt x="7299" y="6846"/>
                    <a:pt x="7304" y="6839"/>
                  </a:cubicBezTo>
                  <a:cubicBezTo>
                    <a:pt x="7309" y="6832"/>
                    <a:pt x="7315" y="6826"/>
                    <a:pt x="7321" y="6820"/>
                  </a:cubicBezTo>
                  <a:cubicBezTo>
                    <a:pt x="7327" y="6814"/>
                    <a:pt x="7334" y="6808"/>
                    <a:pt x="7342" y="6802"/>
                  </a:cubicBezTo>
                  <a:cubicBezTo>
                    <a:pt x="7351" y="6796"/>
                    <a:pt x="7360" y="6790"/>
                    <a:pt x="7371" y="6783"/>
                  </a:cubicBezTo>
                  <a:lnTo>
                    <a:pt x="7347" y="6746"/>
                  </a:lnTo>
                  <a:cubicBezTo>
                    <a:pt x="7304" y="6771"/>
                    <a:pt x="7272" y="6804"/>
                    <a:pt x="7252" y="6845"/>
                  </a:cubicBezTo>
                  <a:cubicBezTo>
                    <a:pt x="7242" y="6864"/>
                    <a:pt x="7236" y="6883"/>
                    <a:pt x="7234" y="6901"/>
                  </a:cubicBezTo>
                  <a:cubicBezTo>
                    <a:pt x="7232" y="6920"/>
                    <a:pt x="7233" y="6937"/>
                    <a:pt x="7238" y="6953"/>
                  </a:cubicBezTo>
                  <a:cubicBezTo>
                    <a:pt x="7242" y="6968"/>
                    <a:pt x="7250" y="6983"/>
                    <a:pt x="7260" y="6996"/>
                  </a:cubicBezTo>
                  <a:cubicBezTo>
                    <a:pt x="7271" y="7008"/>
                    <a:pt x="7285" y="7019"/>
                    <a:pt x="7302" y="7027"/>
                  </a:cubicBezTo>
                  <a:cubicBezTo>
                    <a:pt x="7327" y="7040"/>
                    <a:pt x="7352" y="7042"/>
                    <a:pt x="7377" y="7034"/>
                  </a:cubicBezTo>
                  <a:cubicBezTo>
                    <a:pt x="7389" y="7030"/>
                    <a:pt x="7400" y="7025"/>
                    <a:pt x="7410" y="7017"/>
                  </a:cubicBezTo>
                  <a:cubicBezTo>
                    <a:pt x="7420" y="7009"/>
                    <a:pt x="7432" y="6997"/>
                    <a:pt x="7446" y="6982"/>
                  </a:cubicBezTo>
                  <a:lnTo>
                    <a:pt x="7478" y="6948"/>
                  </a:lnTo>
                  <a:cubicBezTo>
                    <a:pt x="7515" y="6908"/>
                    <a:pt x="7551" y="6897"/>
                    <a:pt x="7585" y="6914"/>
                  </a:cubicBezTo>
                  <a:cubicBezTo>
                    <a:pt x="7608" y="6925"/>
                    <a:pt x="7622" y="6944"/>
                    <a:pt x="7627" y="6969"/>
                  </a:cubicBezTo>
                  <a:cubicBezTo>
                    <a:pt x="7630" y="6981"/>
                    <a:pt x="7630" y="6992"/>
                    <a:pt x="7628" y="7002"/>
                  </a:cubicBezTo>
                  <a:cubicBezTo>
                    <a:pt x="7626" y="7013"/>
                    <a:pt x="7621" y="7025"/>
                    <a:pt x="7614" y="7040"/>
                  </a:cubicBezTo>
                  <a:cubicBezTo>
                    <a:pt x="7604" y="7060"/>
                    <a:pt x="7592" y="7077"/>
                    <a:pt x="7579" y="7091"/>
                  </a:cubicBezTo>
                  <a:cubicBezTo>
                    <a:pt x="7565" y="7105"/>
                    <a:pt x="7548" y="7118"/>
                    <a:pt x="7529" y="7128"/>
                  </a:cubicBezTo>
                  <a:lnTo>
                    <a:pt x="7555" y="7167"/>
                  </a:lnTo>
                  <a:cubicBezTo>
                    <a:pt x="7577" y="7153"/>
                    <a:pt x="7595" y="7138"/>
                    <a:pt x="7611" y="7120"/>
                  </a:cubicBezTo>
                  <a:cubicBezTo>
                    <a:pt x="7627" y="7103"/>
                    <a:pt x="7640" y="7082"/>
                    <a:pt x="7652" y="7059"/>
                  </a:cubicBezTo>
                  <a:cubicBezTo>
                    <a:pt x="7661" y="7041"/>
                    <a:pt x="7667" y="7024"/>
                    <a:pt x="7670" y="7008"/>
                  </a:cubicBezTo>
                  <a:cubicBezTo>
                    <a:pt x="7673" y="6993"/>
                    <a:pt x="7673" y="6976"/>
                    <a:pt x="7671" y="6959"/>
                  </a:cubicBezTo>
                  <a:cubicBezTo>
                    <a:pt x="7669" y="6936"/>
                    <a:pt x="7661" y="6916"/>
                    <a:pt x="7649" y="6899"/>
                  </a:cubicBezTo>
                  <a:cubicBezTo>
                    <a:pt x="7637" y="6881"/>
                    <a:pt x="7622" y="6868"/>
                    <a:pt x="7604" y="6859"/>
                  </a:cubicBezTo>
                  <a:cubicBezTo>
                    <a:pt x="7592" y="6853"/>
                    <a:pt x="7578" y="6849"/>
                    <a:pt x="7564" y="6848"/>
                  </a:cubicBezTo>
                  <a:close/>
                  <a:moveTo>
                    <a:pt x="7678" y="6658"/>
                  </a:moveTo>
                  <a:lnTo>
                    <a:pt x="7635" y="6636"/>
                  </a:lnTo>
                  <a:lnTo>
                    <a:pt x="7581" y="6745"/>
                  </a:lnTo>
                  <a:lnTo>
                    <a:pt x="7624" y="6766"/>
                  </a:lnTo>
                  <a:lnTo>
                    <a:pt x="7678" y="6658"/>
                  </a:lnTo>
                  <a:close/>
                  <a:moveTo>
                    <a:pt x="7594" y="6170"/>
                  </a:moveTo>
                  <a:lnTo>
                    <a:pt x="7572" y="6216"/>
                  </a:lnTo>
                  <a:lnTo>
                    <a:pt x="7844" y="6350"/>
                  </a:lnTo>
                  <a:cubicBezTo>
                    <a:pt x="7857" y="6357"/>
                    <a:pt x="7868" y="6363"/>
                    <a:pt x="7877" y="6370"/>
                  </a:cubicBezTo>
                  <a:cubicBezTo>
                    <a:pt x="7885" y="6376"/>
                    <a:pt x="7892" y="6384"/>
                    <a:pt x="7898" y="6395"/>
                  </a:cubicBezTo>
                  <a:cubicBezTo>
                    <a:pt x="7903" y="6405"/>
                    <a:pt x="7904" y="6417"/>
                    <a:pt x="7903" y="6431"/>
                  </a:cubicBezTo>
                  <a:cubicBezTo>
                    <a:pt x="7901" y="6445"/>
                    <a:pt x="7896" y="6460"/>
                    <a:pt x="7888" y="6476"/>
                  </a:cubicBezTo>
                  <a:cubicBezTo>
                    <a:pt x="7882" y="6488"/>
                    <a:pt x="7876" y="6498"/>
                    <a:pt x="7869" y="6506"/>
                  </a:cubicBezTo>
                  <a:cubicBezTo>
                    <a:pt x="7863" y="6513"/>
                    <a:pt x="7856" y="6519"/>
                    <a:pt x="7849" y="6524"/>
                  </a:cubicBezTo>
                  <a:cubicBezTo>
                    <a:pt x="7843" y="6528"/>
                    <a:pt x="7836" y="6531"/>
                    <a:pt x="7830" y="6532"/>
                  </a:cubicBezTo>
                  <a:cubicBezTo>
                    <a:pt x="7823" y="6533"/>
                    <a:pt x="7818" y="6534"/>
                    <a:pt x="7813" y="6534"/>
                  </a:cubicBezTo>
                  <a:cubicBezTo>
                    <a:pt x="7805" y="6533"/>
                    <a:pt x="7796" y="6531"/>
                    <a:pt x="7785" y="6527"/>
                  </a:cubicBezTo>
                  <a:cubicBezTo>
                    <a:pt x="7773" y="6522"/>
                    <a:pt x="7763" y="6518"/>
                    <a:pt x="7753" y="6513"/>
                  </a:cubicBezTo>
                  <a:lnTo>
                    <a:pt x="7490" y="6383"/>
                  </a:lnTo>
                  <a:lnTo>
                    <a:pt x="7467" y="6429"/>
                  </a:lnTo>
                  <a:lnTo>
                    <a:pt x="7747" y="6567"/>
                  </a:lnTo>
                  <a:cubicBezTo>
                    <a:pt x="7756" y="6572"/>
                    <a:pt x="7766" y="6576"/>
                    <a:pt x="7778" y="6580"/>
                  </a:cubicBezTo>
                  <a:cubicBezTo>
                    <a:pt x="7790" y="6585"/>
                    <a:pt x="7802" y="6587"/>
                    <a:pt x="7814" y="6586"/>
                  </a:cubicBezTo>
                  <a:cubicBezTo>
                    <a:pt x="7838" y="6585"/>
                    <a:pt x="7860" y="6578"/>
                    <a:pt x="7878" y="6564"/>
                  </a:cubicBezTo>
                  <a:cubicBezTo>
                    <a:pt x="7896" y="6550"/>
                    <a:pt x="7912" y="6528"/>
                    <a:pt x="7927" y="6498"/>
                  </a:cubicBezTo>
                  <a:cubicBezTo>
                    <a:pt x="7939" y="6474"/>
                    <a:pt x="7946" y="6453"/>
                    <a:pt x="7949" y="6434"/>
                  </a:cubicBezTo>
                  <a:cubicBezTo>
                    <a:pt x="7952" y="6416"/>
                    <a:pt x="7952" y="6398"/>
                    <a:pt x="7947" y="6381"/>
                  </a:cubicBezTo>
                  <a:cubicBezTo>
                    <a:pt x="7943" y="6364"/>
                    <a:pt x="7936" y="6351"/>
                    <a:pt x="7924" y="6340"/>
                  </a:cubicBezTo>
                  <a:cubicBezTo>
                    <a:pt x="7913" y="6330"/>
                    <a:pt x="7896" y="6319"/>
                    <a:pt x="7872" y="6307"/>
                  </a:cubicBezTo>
                  <a:lnTo>
                    <a:pt x="7594" y="6170"/>
                  </a:lnTo>
                  <a:close/>
                  <a:moveTo>
                    <a:pt x="8169" y="5990"/>
                  </a:moveTo>
                  <a:lnTo>
                    <a:pt x="7778" y="5798"/>
                  </a:lnTo>
                  <a:lnTo>
                    <a:pt x="7755" y="5844"/>
                  </a:lnTo>
                  <a:lnTo>
                    <a:pt x="7968" y="5947"/>
                  </a:lnTo>
                  <a:cubicBezTo>
                    <a:pt x="7982" y="5954"/>
                    <a:pt x="7997" y="5960"/>
                    <a:pt x="8011" y="5967"/>
                  </a:cubicBezTo>
                  <a:cubicBezTo>
                    <a:pt x="8025" y="5973"/>
                    <a:pt x="8038" y="5979"/>
                    <a:pt x="8050" y="5984"/>
                  </a:cubicBezTo>
                  <a:cubicBezTo>
                    <a:pt x="8061" y="5988"/>
                    <a:pt x="8071" y="5992"/>
                    <a:pt x="8078" y="5995"/>
                  </a:cubicBezTo>
                  <a:cubicBezTo>
                    <a:pt x="8086" y="5998"/>
                    <a:pt x="8090" y="6000"/>
                    <a:pt x="8090" y="6000"/>
                  </a:cubicBezTo>
                  <a:cubicBezTo>
                    <a:pt x="8089" y="6000"/>
                    <a:pt x="8085" y="6000"/>
                    <a:pt x="8079" y="5999"/>
                  </a:cubicBezTo>
                  <a:cubicBezTo>
                    <a:pt x="8073" y="5999"/>
                    <a:pt x="8065" y="5998"/>
                    <a:pt x="8056" y="5998"/>
                  </a:cubicBezTo>
                  <a:cubicBezTo>
                    <a:pt x="8047" y="5997"/>
                    <a:pt x="8036" y="5997"/>
                    <a:pt x="8025" y="5996"/>
                  </a:cubicBezTo>
                  <a:cubicBezTo>
                    <a:pt x="8013" y="5996"/>
                    <a:pt x="8002" y="5996"/>
                    <a:pt x="7990" y="5996"/>
                  </a:cubicBezTo>
                  <a:lnTo>
                    <a:pt x="7677" y="6003"/>
                  </a:lnTo>
                  <a:lnTo>
                    <a:pt x="7650" y="6057"/>
                  </a:lnTo>
                  <a:lnTo>
                    <a:pt x="8041" y="6250"/>
                  </a:lnTo>
                  <a:lnTo>
                    <a:pt x="8065" y="6201"/>
                  </a:lnTo>
                  <a:lnTo>
                    <a:pt x="7837" y="6092"/>
                  </a:lnTo>
                  <a:cubicBezTo>
                    <a:pt x="7825" y="6086"/>
                    <a:pt x="7814" y="6081"/>
                    <a:pt x="7802" y="6076"/>
                  </a:cubicBezTo>
                  <a:cubicBezTo>
                    <a:pt x="7790" y="6071"/>
                    <a:pt x="7780" y="6066"/>
                    <a:pt x="7770" y="6062"/>
                  </a:cubicBezTo>
                  <a:cubicBezTo>
                    <a:pt x="7760" y="6058"/>
                    <a:pt x="7751" y="6054"/>
                    <a:pt x="7744" y="6051"/>
                  </a:cubicBezTo>
                  <a:cubicBezTo>
                    <a:pt x="7737" y="6048"/>
                    <a:pt x="7731" y="6046"/>
                    <a:pt x="7728" y="6045"/>
                  </a:cubicBezTo>
                  <a:cubicBezTo>
                    <a:pt x="7732" y="6046"/>
                    <a:pt x="7738" y="6046"/>
                    <a:pt x="7745" y="6046"/>
                  </a:cubicBezTo>
                  <a:cubicBezTo>
                    <a:pt x="7753" y="6047"/>
                    <a:pt x="7761" y="6047"/>
                    <a:pt x="7772" y="6047"/>
                  </a:cubicBezTo>
                  <a:cubicBezTo>
                    <a:pt x="7782" y="6047"/>
                    <a:pt x="7793" y="6047"/>
                    <a:pt x="7805" y="6047"/>
                  </a:cubicBezTo>
                  <a:cubicBezTo>
                    <a:pt x="7817" y="6047"/>
                    <a:pt x="7830" y="6047"/>
                    <a:pt x="7844" y="6047"/>
                  </a:cubicBezTo>
                  <a:lnTo>
                    <a:pt x="8144" y="6039"/>
                  </a:lnTo>
                  <a:lnTo>
                    <a:pt x="8169" y="5990"/>
                  </a:lnTo>
                  <a:close/>
                  <a:moveTo>
                    <a:pt x="8247" y="5830"/>
                  </a:moveTo>
                  <a:lnTo>
                    <a:pt x="7856" y="5638"/>
                  </a:lnTo>
                  <a:lnTo>
                    <a:pt x="7834" y="5683"/>
                  </a:lnTo>
                  <a:lnTo>
                    <a:pt x="8225" y="5876"/>
                  </a:lnTo>
                  <a:lnTo>
                    <a:pt x="8247" y="5830"/>
                  </a:lnTo>
                  <a:close/>
                  <a:moveTo>
                    <a:pt x="8047" y="5250"/>
                  </a:moveTo>
                  <a:lnTo>
                    <a:pt x="8023" y="5298"/>
                  </a:lnTo>
                  <a:lnTo>
                    <a:pt x="8240" y="5509"/>
                  </a:lnTo>
                  <a:cubicBezTo>
                    <a:pt x="8258" y="5526"/>
                    <a:pt x="8273" y="5540"/>
                    <a:pt x="8285" y="5551"/>
                  </a:cubicBezTo>
                  <a:cubicBezTo>
                    <a:pt x="8297" y="5562"/>
                    <a:pt x="8305" y="5569"/>
                    <a:pt x="8309" y="5573"/>
                  </a:cubicBezTo>
                  <a:cubicBezTo>
                    <a:pt x="8307" y="5572"/>
                    <a:pt x="8302" y="5571"/>
                    <a:pt x="8295" y="5569"/>
                  </a:cubicBezTo>
                  <a:cubicBezTo>
                    <a:pt x="8288" y="5567"/>
                    <a:pt x="8280" y="5565"/>
                    <a:pt x="8271" y="5563"/>
                  </a:cubicBezTo>
                  <a:cubicBezTo>
                    <a:pt x="8261" y="5561"/>
                    <a:pt x="8252" y="5559"/>
                    <a:pt x="8242" y="5558"/>
                  </a:cubicBezTo>
                  <a:cubicBezTo>
                    <a:pt x="8231" y="5556"/>
                    <a:pt x="8221" y="5554"/>
                    <a:pt x="8211" y="5553"/>
                  </a:cubicBezTo>
                  <a:lnTo>
                    <a:pt x="7919" y="5511"/>
                  </a:lnTo>
                  <a:lnTo>
                    <a:pt x="7894" y="5562"/>
                  </a:lnTo>
                  <a:lnTo>
                    <a:pt x="8349" y="5623"/>
                  </a:lnTo>
                  <a:lnTo>
                    <a:pt x="8372" y="5577"/>
                  </a:lnTo>
                  <a:lnTo>
                    <a:pt x="8047" y="5250"/>
                  </a:lnTo>
                  <a:close/>
                  <a:moveTo>
                    <a:pt x="8583" y="5148"/>
                  </a:moveTo>
                  <a:lnTo>
                    <a:pt x="8543" y="5128"/>
                  </a:lnTo>
                  <a:lnTo>
                    <a:pt x="8458" y="5300"/>
                  </a:lnTo>
                  <a:lnTo>
                    <a:pt x="8315" y="5230"/>
                  </a:lnTo>
                  <a:lnTo>
                    <a:pt x="8381" y="5096"/>
                  </a:lnTo>
                  <a:lnTo>
                    <a:pt x="8340" y="5076"/>
                  </a:lnTo>
                  <a:lnTo>
                    <a:pt x="8274" y="5210"/>
                  </a:lnTo>
                  <a:lnTo>
                    <a:pt x="8146" y="5147"/>
                  </a:lnTo>
                  <a:lnTo>
                    <a:pt x="8225" y="4986"/>
                  </a:lnTo>
                  <a:lnTo>
                    <a:pt x="8189" y="4961"/>
                  </a:lnTo>
                  <a:lnTo>
                    <a:pt x="8084" y="5175"/>
                  </a:lnTo>
                  <a:lnTo>
                    <a:pt x="8475" y="5367"/>
                  </a:lnTo>
                  <a:lnTo>
                    <a:pt x="8583" y="5148"/>
                  </a:lnTo>
                  <a:close/>
                  <a:moveTo>
                    <a:pt x="8746" y="4817"/>
                  </a:moveTo>
                  <a:lnTo>
                    <a:pt x="8710" y="4821"/>
                  </a:lnTo>
                  <a:cubicBezTo>
                    <a:pt x="8693" y="4824"/>
                    <a:pt x="8675" y="4826"/>
                    <a:pt x="8657" y="4829"/>
                  </a:cubicBezTo>
                  <a:cubicBezTo>
                    <a:pt x="8638" y="4831"/>
                    <a:pt x="8620" y="4834"/>
                    <a:pt x="8604" y="4836"/>
                  </a:cubicBezTo>
                  <a:cubicBezTo>
                    <a:pt x="8587" y="4838"/>
                    <a:pt x="8576" y="4840"/>
                    <a:pt x="8569" y="4841"/>
                  </a:cubicBezTo>
                  <a:cubicBezTo>
                    <a:pt x="8559" y="4843"/>
                    <a:pt x="8548" y="4846"/>
                    <a:pt x="8536" y="4849"/>
                  </a:cubicBezTo>
                  <a:cubicBezTo>
                    <a:pt x="8524" y="4852"/>
                    <a:pt x="8514" y="4855"/>
                    <a:pt x="8506" y="4859"/>
                  </a:cubicBezTo>
                  <a:lnTo>
                    <a:pt x="8508" y="4853"/>
                  </a:lnTo>
                  <a:cubicBezTo>
                    <a:pt x="8516" y="4838"/>
                    <a:pt x="8521" y="4822"/>
                    <a:pt x="8522" y="4807"/>
                  </a:cubicBezTo>
                  <a:cubicBezTo>
                    <a:pt x="8523" y="4792"/>
                    <a:pt x="8521" y="4777"/>
                    <a:pt x="8516" y="4764"/>
                  </a:cubicBezTo>
                  <a:cubicBezTo>
                    <a:pt x="8511" y="4750"/>
                    <a:pt x="8503" y="4738"/>
                    <a:pt x="8493" y="4726"/>
                  </a:cubicBezTo>
                  <a:cubicBezTo>
                    <a:pt x="8482" y="4715"/>
                    <a:pt x="8468" y="4705"/>
                    <a:pt x="8452" y="4697"/>
                  </a:cubicBezTo>
                  <a:cubicBezTo>
                    <a:pt x="8442" y="4692"/>
                    <a:pt x="8432" y="4689"/>
                    <a:pt x="8422" y="4687"/>
                  </a:cubicBezTo>
                  <a:cubicBezTo>
                    <a:pt x="8413" y="4685"/>
                    <a:pt x="8403" y="4684"/>
                    <a:pt x="8395" y="4685"/>
                  </a:cubicBezTo>
                  <a:cubicBezTo>
                    <a:pt x="8386" y="4685"/>
                    <a:pt x="8378" y="4686"/>
                    <a:pt x="8371" y="4688"/>
                  </a:cubicBezTo>
                  <a:cubicBezTo>
                    <a:pt x="8363" y="4690"/>
                    <a:pt x="8357" y="4693"/>
                    <a:pt x="8351" y="4695"/>
                  </a:cubicBezTo>
                  <a:cubicBezTo>
                    <a:pt x="8345" y="4698"/>
                    <a:pt x="8339" y="4702"/>
                    <a:pt x="8333" y="4706"/>
                  </a:cubicBezTo>
                  <a:cubicBezTo>
                    <a:pt x="8327" y="4710"/>
                    <a:pt x="8321" y="4716"/>
                    <a:pt x="8315" y="4723"/>
                  </a:cubicBezTo>
                  <a:cubicBezTo>
                    <a:pt x="8309" y="4729"/>
                    <a:pt x="8303" y="4737"/>
                    <a:pt x="8297" y="4747"/>
                  </a:cubicBezTo>
                  <a:cubicBezTo>
                    <a:pt x="8291" y="4757"/>
                    <a:pt x="8284" y="4768"/>
                    <a:pt x="8278" y="4782"/>
                  </a:cubicBezTo>
                  <a:lnTo>
                    <a:pt x="8233" y="4873"/>
                  </a:lnTo>
                  <a:lnTo>
                    <a:pt x="8624" y="5065"/>
                  </a:lnTo>
                  <a:lnTo>
                    <a:pt x="8646" y="5020"/>
                  </a:lnTo>
                  <a:lnTo>
                    <a:pt x="8469" y="4933"/>
                  </a:lnTo>
                  <a:cubicBezTo>
                    <a:pt x="8475" y="4923"/>
                    <a:pt x="8480" y="4916"/>
                    <a:pt x="8487" y="4911"/>
                  </a:cubicBezTo>
                  <a:cubicBezTo>
                    <a:pt x="8493" y="4907"/>
                    <a:pt x="8503" y="4903"/>
                    <a:pt x="8516" y="4901"/>
                  </a:cubicBezTo>
                  <a:cubicBezTo>
                    <a:pt x="8539" y="4896"/>
                    <a:pt x="8561" y="4892"/>
                    <a:pt x="8582" y="4888"/>
                  </a:cubicBezTo>
                  <a:cubicBezTo>
                    <a:pt x="8603" y="4885"/>
                    <a:pt x="8622" y="4882"/>
                    <a:pt x="8639" y="4880"/>
                  </a:cubicBezTo>
                  <a:cubicBezTo>
                    <a:pt x="8657" y="4878"/>
                    <a:pt x="8672" y="4877"/>
                    <a:pt x="8685" y="4876"/>
                  </a:cubicBezTo>
                  <a:cubicBezTo>
                    <a:pt x="8699" y="4875"/>
                    <a:pt x="8709" y="4875"/>
                    <a:pt x="8717" y="4875"/>
                  </a:cubicBezTo>
                  <a:lnTo>
                    <a:pt x="8746" y="4817"/>
                  </a:lnTo>
                  <a:close/>
                  <a:moveTo>
                    <a:pt x="8460" y="4768"/>
                  </a:moveTo>
                  <a:cubicBezTo>
                    <a:pt x="8468" y="4776"/>
                    <a:pt x="8474" y="4785"/>
                    <a:pt x="8477" y="4795"/>
                  </a:cubicBezTo>
                  <a:cubicBezTo>
                    <a:pt x="8480" y="4806"/>
                    <a:pt x="8480" y="4817"/>
                    <a:pt x="8478" y="4830"/>
                  </a:cubicBezTo>
                  <a:cubicBezTo>
                    <a:pt x="8476" y="4843"/>
                    <a:pt x="8470" y="4858"/>
                    <a:pt x="8462" y="4875"/>
                  </a:cubicBezTo>
                  <a:lnTo>
                    <a:pt x="8440" y="4918"/>
                  </a:lnTo>
                  <a:lnTo>
                    <a:pt x="8295" y="4847"/>
                  </a:lnTo>
                  <a:lnTo>
                    <a:pt x="8318" y="4800"/>
                  </a:lnTo>
                  <a:cubicBezTo>
                    <a:pt x="8323" y="4789"/>
                    <a:pt x="8328" y="4780"/>
                    <a:pt x="8333" y="4773"/>
                  </a:cubicBezTo>
                  <a:cubicBezTo>
                    <a:pt x="8338" y="4766"/>
                    <a:pt x="8344" y="4760"/>
                    <a:pt x="8350" y="4755"/>
                  </a:cubicBezTo>
                  <a:cubicBezTo>
                    <a:pt x="8360" y="4746"/>
                    <a:pt x="8372" y="4741"/>
                    <a:pt x="8386" y="4739"/>
                  </a:cubicBezTo>
                  <a:cubicBezTo>
                    <a:pt x="8401" y="4737"/>
                    <a:pt x="8415" y="4739"/>
                    <a:pt x="8428" y="4746"/>
                  </a:cubicBezTo>
                  <a:cubicBezTo>
                    <a:pt x="8441" y="4752"/>
                    <a:pt x="8451" y="4759"/>
                    <a:pt x="8460" y="4768"/>
                  </a:cubicBezTo>
                  <a:close/>
                  <a:moveTo>
                    <a:pt x="8757" y="4423"/>
                  </a:moveTo>
                  <a:cubicBezTo>
                    <a:pt x="8742" y="4421"/>
                    <a:pt x="8728" y="4422"/>
                    <a:pt x="8715" y="4426"/>
                  </a:cubicBezTo>
                  <a:cubicBezTo>
                    <a:pt x="8702" y="4429"/>
                    <a:pt x="8690" y="4435"/>
                    <a:pt x="8679" y="4442"/>
                  </a:cubicBezTo>
                  <a:cubicBezTo>
                    <a:pt x="8668" y="4449"/>
                    <a:pt x="8656" y="4460"/>
                    <a:pt x="8642" y="4475"/>
                  </a:cubicBezTo>
                  <a:lnTo>
                    <a:pt x="8606" y="4513"/>
                  </a:lnTo>
                  <a:cubicBezTo>
                    <a:pt x="8587" y="4533"/>
                    <a:pt x="8570" y="4545"/>
                    <a:pt x="8556" y="4550"/>
                  </a:cubicBezTo>
                  <a:cubicBezTo>
                    <a:pt x="8541" y="4556"/>
                    <a:pt x="8526" y="4555"/>
                    <a:pt x="8510" y="4547"/>
                  </a:cubicBezTo>
                  <a:cubicBezTo>
                    <a:pt x="8490" y="4537"/>
                    <a:pt x="8477" y="4522"/>
                    <a:pt x="8473" y="4503"/>
                  </a:cubicBezTo>
                  <a:cubicBezTo>
                    <a:pt x="8468" y="4484"/>
                    <a:pt x="8472" y="4462"/>
                    <a:pt x="8484" y="4437"/>
                  </a:cubicBezTo>
                  <a:cubicBezTo>
                    <a:pt x="8488" y="4429"/>
                    <a:pt x="8493" y="4421"/>
                    <a:pt x="8497" y="4414"/>
                  </a:cubicBezTo>
                  <a:cubicBezTo>
                    <a:pt x="8502" y="4407"/>
                    <a:pt x="8508" y="4401"/>
                    <a:pt x="8514" y="4395"/>
                  </a:cubicBezTo>
                  <a:cubicBezTo>
                    <a:pt x="8520" y="4389"/>
                    <a:pt x="8528" y="4383"/>
                    <a:pt x="8536" y="4377"/>
                  </a:cubicBezTo>
                  <a:cubicBezTo>
                    <a:pt x="8544" y="4371"/>
                    <a:pt x="8553" y="4365"/>
                    <a:pt x="8564" y="4358"/>
                  </a:cubicBezTo>
                  <a:lnTo>
                    <a:pt x="8540" y="4321"/>
                  </a:lnTo>
                  <a:cubicBezTo>
                    <a:pt x="8497" y="4346"/>
                    <a:pt x="8465" y="4379"/>
                    <a:pt x="8445" y="4421"/>
                  </a:cubicBezTo>
                  <a:cubicBezTo>
                    <a:pt x="8435" y="4440"/>
                    <a:pt x="8430" y="4458"/>
                    <a:pt x="8427" y="4476"/>
                  </a:cubicBezTo>
                  <a:cubicBezTo>
                    <a:pt x="8425" y="4495"/>
                    <a:pt x="8426" y="4512"/>
                    <a:pt x="8431" y="4528"/>
                  </a:cubicBezTo>
                  <a:cubicBezTo>
                    <a:pt x="8435" y="4544"/>
                    <a:pt x="8443" y="4558"/>
                    <a:pt x="8454" y="4571"/>
                  </a:cubicBezTo>
                  <a:cubicBezTo>
                    <a:pt x="8464" y="4584"/>
                    <a:pt x="8478" y="4594"/>
                    <a:pt x="8495" y="4602"/>
                  </a:cubicBezTo>
                  <a:cubicBezTo>
                    <a:pt x="8520" y="4615"/>
                    <a:pt x="8545" y="4617"/>
                    <a:pt x="8571" y="4609"/>
                  </a:cubicBezTo>
                  <a:cubicBezTo>
                    <a:pt x="8582" y="4606"/>
                    <a:pt x="8593" y="4600"/>
                    <a:pt x="8603" y="4592"/>
                  </a:cubicBezTo>
                  <a:cubicBezTo>
                    <a:pt x="8613" y="4584"/>
                    <a:pt x="8625" y="4572"/>
                    <a:pt x="8640" y="4557"/>
                  </a:cubicBezTo>
                  <a:lnTo>
                    <a:pt x="8671" y="4523"/>
                  </a:lnTo>
                  <a:cubicBezTo>
                    <a:pt x="8708" y="4484"/>
                    <a:pt x="8744" y="4472"/>
                    <a:pt x="8778" y="4489"/>
                  </a:cubicBezTo>
                  <a:cubicBezTo>
                    <a:pt x="8801" y="4501"/>
                    <a:pt x="8816" y="4519"/>
                    <a:pt x="8820" y="4545"/>
                  </a:cubicBezTo>
                  <a:cubicBezTo>
                    <a:pt x="8823" y="4556"/>
                    <a:pt x="8823" y="4567"/>
                    <a:pt x="8821" y="4577"/>
                  </a:cubicBezTo>
                  <a:cubicBezTo>
                    <a:pt x="8819" y="4588"/>
                    <a:pt x="8814" y="4600"/>
                    <a:pt x="8807" y="4615"/>
                  </a:cubicBezTo>
                  <a:cubicBezTo>
                    <a:pt x="8797" y="4635"/>
                    <a:pt x="8786" y="4652"/>
                    <a:pt x="8772" y="4666"/>
                  </a:cubicBezTo>
                  <a:cubicBezTo>
                    <a:pt x="8758" y="4680"/>
                    <a:pt x="8742" y="4693"/>
                    <a:pt x="8722" y="4703"/>
                  </a:cubicBezTo>
                  <a:lnTo>
                    <a:pt x="8748" y="4742"/>
                  </a:lnTo>
                  <a:cubicBezTo>
                    <a:pt x="8770" y="4728"/>
                    <a:pt x="8788" y="4713"/>
                    <a:pt x="8804" y="4695"/>
                  </a:cubicBezTo>
                  <a:cubicBezTo>
                    <a:pt x="8820" y="4678"/>
                    <a:pt x="8833" y="4657"/>
                    <a:pt x="8845" y="4634"/>
                  </a:cubicBezTo>
                  <a:cubicBezTo>
                    <a:pt x="8854" y="4616"/>
                    <a:pt x="8860" y="4599"/>
                    <a:pt x="8863" y="4583"/>
                  </a:cubicBezTo>
                  <a:cubicBezTo>
                    <a:pt x="8866" y="4568"/>
                    <a:pt x="8866" y="4551"/>
                    <a:pt x="8864" y="4534"/>
                  </a:cubicBezTo>
                  <a:cubicBezTo>
                    <a:pt x="8862" y="4511"/>
                    <a:pt x="8855" y="4491"/>
                    <a:pt x="8843" y="4474"/>
                  </a:cubicBezTo>
                  <a:cubicBezTo>
                    <a:pt x="8830" y="4456"/>
                    <a:pt x="8815" y="4443"/>
                    <a:pt x="8797" y="4434"/>
                  </a:cubicBezTo>
                  <a:cubicBezTo>
                    <a:pt x="8785" y="4428"/>
                    <a:pt x="8771" y="4424"/>
                    <a:pt x="8757" y="4423"/>
                  </a:cubicBezTo>
                  <a:close/>
                  <a:moveTo>
                    <a:pt x="8974" y="4352"/>
                  </a:moveTo>
                  <a:lnTo>
                    <a:pt x="8584" y="4160"/>
                  </a:lnTo>
                  <a:lnTo>
                    <a:pt x="8561" y="4206"/>
                  </a:lnTo>
                  <a:lnTo>
                    <a:pt x="8952" y="4398"/>
                  </a:lnTo>
                  <a:lnTo>
                    <a:pt x="8974" y="4352"/>
                  </a:lnTo>
                  <a:close/>
                  <a:moveTo>
                    <a:pt x="8730" y="3674"/>
                  </a:moveTo>
                  <a:cubicBezTo>
                    <a:pt x="8721" y="3677"/>
                    <a:pt x="8715" y="3683"/>
                    <a:pt x="8711" y="3691"/>
                  </a:cubicBezTo>
                  <a:cubicBezTo>
                    <a:pt x="8707" y="3699"/>
                    <a:pt x="8706" y="3707"/>
                    <a:pt x="8709" y="3716"/>
                  </a:cubicBezTo>
                  <a:cubicBezTo>
                    <a:pt x="8712" y="3724"/>
                    <a:pt x="8718" y="3731"/>
                    <a:pt x="8726" y="3735"/>
                  </a:cubicBezTo>
                  <a:cubicBezTo>
                    <a:pt x="8734" y="3739"/>
                    <a:pt x="8743" y="3739"/>
                    <a:pt x="8751" y="3736"/>
                  </a:cubicBezTo>
                  <a:cubicBezTo>
                    <a:pt x="8760" y="3734"/>
                    <a:pt x="8766" y="3728"/>
                    <a:pt x="8770" y="3720"/>
                  </a:cubicBezTo>
                  <a:cubicBezTo>
                    <a:pt x="8775" y="3711"/>
                    <a:pt x="8775" y="3703"/>
                    <a:pt x="8772" y="3695"/>
                  </a:cubicBezTo>
                  <a:cubicBezTo>
                    <a:pt x="8769" y="3686"/>
                    <a:pt x="8763" y="3680"/>
                    <a:pt x="8755" y="3676"/>
                  </a:cubicBezTo>
                  <a:cubicBezTo>
                    <a:pt x="8747" y="3672"/>
                    <a:pt x="8738" y="3671"/>
                    <a:pt x="8730" y="3674"/>
                  </a:cubicBezTo>
                  <a:close/>
                  <a:moveTo>
                    <a:pt x="8788" y="3557"/>
                  </a:moveTo>
                  <a:cubicBezTo>
                    <a:pt x="8779" y="3560"/>
                    <a:pt x="8773" y="3565"/>
                    <a:pt x="8769" y="3574"/>
                  </a:cubicBezTo>
                  <a:cubicBezTo>
                    <a:pt x="8765" y="3582"/>
                    <a:pt x="8764" y="3590"/>
                    <a:pt x="8767" y="3598"/>
                  </a:cubicBezTo>
                  <a:cubicBezTo>
                    <a:pt x="8770" y="3607"/>
                    <a:pt x="8775" y="3613"/>
                    <a:pt x="8783" y="3617"/>
                  </a:cubicBezTo>
                  <a:cubicBezTo>
                    <a:pt x="8792" y="3621"/>
                    <a:pt x="8800" y="3622"/>
                    <a:pt x="8809" y="3619"/>
                  </a:cubicBezTo>
                  <a:cubicBezTo>
                    <a:pt x="8818" y="3616"/>
                    <a:pt x="8824" y="3611"/>
                    <a:pt x="8828" y="3602"/>
                  </a:cubicBezTo>
                  <a:cubicBezTo>
                    <a:pt x="8832" y="3594"/>
                    <a:pt x="8833" y="3586"/>
                    <a:pt x="8830" y="3577"/>
                  </a:cubicBezTo>
                  <a:cubicBezTo>
                    <a:pt x="8826" y="3569"/>
                    <a:pt x="8821" y="3563"/>
                    <a:pt x="8812" y="3558"/>
                  </a:cubicBezTo>
                  <a:cubicBezTo>
                    <a:pt x="8804" y="3555"/>
                    <a:pt x="8796" y="3554"/>
                    <a:pt x="8788" y="3557"/>
                  </a:cubicBezTo>
                  <a:close/>
                  <a:moveTo>
                    <a:pt x="3128" y="17960"/>
                  </a:moveTo>
                  <a:lnTo>
                    <a:pt x="2720" y="17801"/>
                  </a:lnTo>
                  <a:lnTo>
                    <a:pt x="2687" y="17870"/>
                  </a:lnTo>
                  <a:lnTo>
                    <a:pt x="2910" y="18072"/>
                  </a:lnTo>
                  <a:cubicBezTo>
                    <a:pt x="2924" y="18084"/>
                    <a:pt x="2936" y="18094"/>
                    <a:pt x="2947" y="18102"/>
                  </a:cubicBezTo>
                  <a:cubicBezTo>
                    <a:pt x="2959" y="18111"/>
                    <a:pt x="2965" y="18116"/>
                    <a:pt x="2966" y="18117"/>
                  </a:cubicBezTo>
                  <a:cubicBezTo>
                    <a:pt x="2964" y="18116"/>
                    <a:pt x="2956" y="18114"/>
                    <a:pt x="2943" y="18111"/>
                  </a:cubicBezTo>
                  <a:cubicBezTo>
                    <a:pt x="2929" y="18107"/>
                    <a:pt x="2912" y="18103"/>
                    <a:pt x="2891" y="18099"/>
                  </a:cubicBezTo>
                  <a:lnTo>
                    <a:pt x="2601" y="18045"/>
                  </a:lnTo>
                  <a:lnTo>
                    <a:pt x="2567" y="18113"/>
                  </a:lnTo>
                  <a:lnTo>
                    <a:pt x="2800" y="18254"/>
                  </a:lnTo>
                  <a:lnTo>
                    <a:pt x="2895" y="18254"/>
                  </a:lnTo>
                  <a:lnTo>
                    <a:pt x="2696" y="18136"/>
                  </a:lnTo>
                  <a:cubicBezTo>
                    <a:pt x="2690" y="18133"/>
                    <a:pt x="2684" y="18129"/>
                    <a:pt x="2676" y="18125"/>
                  </a:cubicBezTo>
                  <a:cubicBezTo>
                    <a:pt x="2669" y="18120"/>
                    <a:pt x="2661" y="18116"/>
                    <a:pt x="2654" y="18112"/>
                  </a:cubicBezTo>
                  <a:cubicBezTo>
                    <a:pt x="2647" y="18108"/>
                    <a:pt x="2640" y="18104"/>
                    <a:pt x="2635" y="18101"/>
                  </a:cubicBezTo>
                  <a:cubicBezTo>
                    <a:pt x="2630" y="18098"/>
                    <a:pt x="2627" y="18096"/>
                    <a:pt x="2625" y="18096"/>
                  </a:cubicBezTo>
                  <a:cubicBezTo>
                    <a:pt x="2630" y="18097"/>
                    <a:pt x="2639" y="18099"/>
                    <a:pt x="2653" y="18101"/>
                  </a:cubicBezTo>
                  <a:cubicBezTo>
                    <a:pt x="2668" y="18105"/>
                    <a:pt x="2686" y="18108"/>
                    <a:pt x="2708" y="18112"/>
                  </a:cubicBezTo>
                  <a:lnTo>
                    <a:pt x="3024" y="18171"/>
                  </a:lnTo>
                  <a:lnTo>
                    <a:pt x="3043" y="18132"/>
                  </a:lnTo>
                  <a:lnTo>
                    <a:pt x="2793" y="17904"/>
                  </a:lnTo>
                  <a:cubicBezTo>
                    <a:pt x="2788" y="17900"/>
                    <a:pt x="2782" y="17895"/>
                    <a:pt x="2776" y="17890"/>
                  </a:cubicBezTo>
                  <a:cubicBezTo>
                    <a:pt x="2770" y="17885"/>
                    <a:pt x="2765" y="17880"/>
                    <a:pt x="2760" y="17876"/>
                  </a:cubicBezTo>
                  <a:cubicBezTo>
                    <a:pt x="2754" y="17871"/>
                    <a:pt x="2750" y="17868"/>
                    <a:pt x="2746" y="17865"/>
                  </a:cubicBezTo>
                  <a:cubicBezTo>
                    <a:pt x="2742" y="17862"/>
                    <a:pt x="2740" y="17860"/>
                    <a:pt x="2740" y="17859"/>
                  </a:cubicBezTo>
                  <a:cubicBezTo>
                    <a:pt x="2740" y="17859"/>
                    <a:pt x="2743" y="17860"/>
                    <a:pt x="2748" y="17863"/>
                  </a:cubicBezTo>
                  <a:cubicBezTo>
                    <a:pt x="2752" y="17865"/>
                    <a:pt x="2758" y="17867"/>
                    <a:pt x="2765" y="17870"/>
                  </a:cubicBezTo>
                  <a:cubicBezTo>
                    <a:pt x="2772" y="17873"/>
                    <a:pt x="2779" y="17876"/>
                    <a:pt x="2786" y="17880"/>
                  </a:cubicBezTo>
                  <a:cubicBezTo>
                    <a:pt x="2794" y="17883"/>
                    <a:pt x="2801" y="17886"/>
                    <a:pt x="2807" y="17889"/>
                  </a:cubicBezTo>
                  <a:lnTo>
                    <a:pt x="3105" y="18007"/>
                  </a:lnTo>
                  <a:lnTo>
                    <a:pt x="3128" y="17960"/>
                  </a:lnTo>
                  <a:close/>
                  <a:moveTo>
                    <a:pt x="9002" y="6041"/>
                  </a:moveTo>
                  <a:lnTo>
                    <a:pt x="9002" y="5883"/>
                  </a:lnTo>
                  <a:lnTo>
                    <a:pt x="9000" y="5880"/>
                  </a:lnTo>
                  <a:cubicBezTo>
                    <a:pt x="8988" y="5863"/>
                    <a:pt x="8972" y="5849"/>
                    <a:pt x="8954" y="5840"/>
                  </a:cubicBezTo>
                  <a:cubicBezTo>
                    <a:pt x="8942" y="5834"/>
                    <a:pt x="8929" y="5831"/>
                    <a:pt x="8914" y="5829"/>
                  </a:cubicBezTo>
                  <a:cubicBezTo>
                    <a:pt x="8899" y="5828"/>
                    <a:pt x="8886" y="5829"/>
                    <a:pt x="8873" y="5832"/>
                  </a:cubicBezTo>
                  <a:cubicBezTo>
                    <a:pt x="8860" y="5836"/>
                    <a:pt x="8848" y="5841"/>
                    <a:pt x="8837" y="5848"/>
                  </a:cubicBezTo>
                  <a:cubicBezTo>
                    <a:pt x="8826" y="5856"/>
                    <a:pt x="8813" y="5867"/>
                    <a:pt x="8799" y="5882"/>
                  </a:cubicBezTo>
                  <a:lnTo>
                    <a:pt x="8763" y="5920"/>
                  </a:lnTo>
                  <a:cubicBezTo>
                    <a:pt x="8744" y="5939"/>
                    <a:pt x="8727" y="5951"/>
                    <a:pt x="8713" y="5957"/>
                  </a:cubicBezTo>
                  <a:cubicBezTo>
                    <a:pt x="8698" y="5962"/>
                    <a:pt x="8683" y="5961"/>
                    <a:pt x="8667" y="5953"/>
                  </a:cubicBezTo>
                  <a:cubicBezTo>
                    <a:pt x="8647" y="5943"/>
                    <a:pt x="8635" y="5929"/>
                    <a:pt x="8630" y="5909"/>
                  </a:cubicBezTo>
                  <a:cubicBezTo>
                    <a:pt x="8625" y="5890"/>
                    <a:pt x="8629" y="5868"/>
                    <a:pt x="8641" y="5843"/>
                  </a:cubicBezTo>
                  <a:cubicBezTo>
                    <a:pt x="8645" y="5835"/>
                    <a:pt x="8650" y="5827"/>
                    <a:pt x="8655" y="5821"/>
                  </a:cubicBezTo>
                  <a:cubicBezTo>
                    <a:pt x="8659" y="5814"/>
                    <a:pt x="8665" y="5807"/>
                    <a:pt x="8671" y="5801"/>
                  </a:cubicBezTo>
                  <a:cubicBezTo>
                    <a:pt x="8678" y="5795"/>
                    <a:pt x="8685" y="5789"/>
                    <a:pt x="8693" y="5783"/>
                  </a:cubicBezTo>
                  <a:cubicBezTo>
                    <a:pt x="8701" y="5777"/>
                    <a:pt x="8710" y="5771"/>
                    <a:pt x="8721" y="5765"/>
                  </a:cubicBezTo>
                  <a:lnTo>
                    <a:pt x="8698" y="5728"/>
                  </a:lnTo>
                  <a:cubicBezTo>
                    <a:pt x="8654" y="5752"/>
                    <a:pt x="8622" y="5786"/>
                    <a:pt x="8602" y="5827"/>
                  </a:cubicBezTo>
                  <a:cubicBezTo>
                    <a:pt x="8593" y="5846"/>
                    <a:pt x="8587" y="5865"/>
                    <a:pt x="8585" y="5883"/>
                  </a:cubicBezTo>
                  <a:cubicBezTo>
                    <a:pt x="8583" y="5901"/>
                    <a:pt x="8584" y="5918"/>
                    <a:pt x="8588" y="5934"/>
                  </a:cubicBezTo>
                  <a:cubicBezTo>
                    <a:pt x="8593" y="5950"/>
                    <a:pt x="8600" y="5964"/>
                    <a:pt x="8611" y="5977"/>
                  </a:cubicBezTo>
                  <a:cubicBezTo>
                    <a:pt x="8622" y="5990"/>
                    <a:pt x="8635" y="6000"/>
                    <a:pt x="8652" y="6009"/>
                  </a:cubicBezTo>
                  <a:cubicBezTo>
                    <a:pt x="8677" y="6021"/>
                    <a:pt x="8702" y="6023"/>
                    <a:pt x="8728" y="6016"/>
                  </a:cubicBezTo>
                  <a:cubicBezTo>
                    <a:pt x="8740" y="6012"/>
                    <a:pt x="8750" y="6006"/>
                    <a:pt x="8761" y="5998"/>
                  </a:cubicBezTo>
                  <a:cubicBezTo>
                    <a:pt x="8771" y="5990"/>
                    <a:pt x="8783" y="5978"/>
                    <a:pt x="8797" y="5963"/>
                  </a:cubicBezTo>
                  <a:lnTo>
                    <a:pt x="8828" y="5930"/>
                  </a:lnTo>
                  <a:cubicBezTo>
                    <a:pt x="8865" y="5890"/>
                    <a:pt x="8901" y="5879"/>
                    <a:pt x="8936" y="5896"/>
                  </a:cubicBezTo>
                  <a:cubicBezTo>
                    <a:pt x="8959" y="5907"/>
                    <a:pt x="8973" y="5925"/>
                    <a:pt x="8978" y="5951"/>
                  </a:cubicBezTo>
                  <a:cubicBezTo>
                    <a:pt x="8980" y="5962"/>
                    <a:pt x="8980" y="5973"/>
                    <a:pt x="8978" y="5984"/>
                  </a:cubicBezTo>
                  <a:cubicBezTo>
                    <a:pt x="8976" y="5994"/>
                    <a:pt x="8971" y="6007"/>
                    <a:pt x="8964" y="6021"/>
                  </a:cubicBezTo>
                  <a:cubicBezTo>
                    <a:pt x="8954" y="6041"/>
                    <a:pt x="8943" y="6058"/>
                    <a:pt x="8929" y="6072"/>
                  </a:cubicBezTo>
                  <a:cubicBezTo>
                    <a:pt x="8915" y="6087"/>
                    <a:pt x="8899" y="6099"/>
                    <a:pt x="8879" y="6110"/>
                  </a:cubicBezTo>
                  <a:lnTo>
                    <a:pt x="8905" y="6148"/>
                  </a:lnTo>
                  <a:cubicBezTo>
                    <a:pt x="8927" y="6135"/>
                    <a:pt x="8946" y="6119"/>
                    <a:pt x="8961" y="6102"/>
                  </a:cubicBezTo>
                  <a:cubicBezTo>
                    <a:pt x="8977" y="6084"/>
                    <a:pt x="8990" y="6064"/>
                    <a:pt x="9002" y="6041"/>
                  </a:cubicBezTo>
                  <a:close/>
                  <a:moveTo>
                    <a:pt x="9002" y="5754"/>
                  </a:moveTo>
                  <a:lnTo>
                    <a:pt x="9002" y="5700"/>
                  </a:lnTo>
                  <a:cubicBezTo>
                    <a:pt x="8997" y="5699"/>
                    <a:pt x="8993" y="5698"/>
                    <a:pt x="8988" y="5696"/>
                  </a:cubicBezTo>
                  <a:cubicBezTo>
                    <a:pt x="8975" y="5692"/>
                    <a:pt x="8958" y="5686"/>
                    <a:pt x="8939" y="5676"/>
                  </a:cubicBezTo>
                  <a:cubicBezTo>
                    <a:pt x="8916" y="5665"/>
                    <a:pt x="8897" y="5654"/>
                    <a:pt x="8882" y="5643"/>
                  </a:cubicBezTo>
                  <a:cubicBezTo>
                    <a:pt x="8867" y="5632"/>
                    <a:pt x="8854" y="5621"/>
                    <a:pt x="8844" y="5609"/>
                  </a:cubicBezTo>
                  <a:cubicBezTo>
                    <a:pt x="8826" y="5588"/>
                    <a:pt x="8816" y="5567"/>
                    <a:pt x="8813" y="5546"/>
                  </a:cubicBezTo>
                  <a:cubicBezTo>
                    <a:pt x="8809" y="5524"/>
                    <a:pt x="8813" y="5502"/>
                    <a:pt x="8824" y="5479"/>
                  </a:cubicBezTo>
                  <a:cubicBezTo>
                    <a:pt x="8831" y="5465"/>
                    <a:pt x="8839" y="5453"/>
                    <a:pt x="8849" y="5443"/>
                  </a:cubicBezTo>
                  <a:cubicBezTo>
                    <a:pt x="8858" y="5433"/>
                    <a:pt x="8870" y="5425"/>
                    <a:pt x="8885" y="5417"/>
                  </a:cubicBezTo>
                  <a:lnTo>
                    <a:pt x="8867" y="5377"/>
                  </a:lnTo>
                  <a:cubicBezTo>
                    <a:pt x="8850" y="5386"/>
                    <a:pt x="8835" y="5397"/>
                    <a:pt x="8821" y="5411"/>
                  </a:cubicBezTo>
                  <a:cubicBezTo>
                    <a:pt x="8808" y="5425"/>
                    <a:pt x="8796" y="5441"/>
                    <a:pt x="8787" y="5460"/>
                  </a:cubicBezTo>
                  <a:cubicBezTo>
                    <a:pt x="8775" y="5484"/>
                    <a:pt x="8769" y="5508"/>
                    <a:pt x="8770" y="5533"/>
                  </a:cubicBezTo>
                  <a:cubicBezTo>
                    <a:pt x="8770" y="5558"/>
                    <a:pt x="8775" y="5583"/>
                    <a:pt x="8786" y="5606"/>
                  </a:cubicBezTo>
                  <a:cubicBezTo>
                    <a:pt x="8797" y="5630"/>
                    <a:pt x="8813" y="5651"/>
                    <a:pt x="8833" y="5672"/>
                  </a:cubicBezTo>
                  <a:cubicBezTo>
                    <a:pt x="8854" y="5692"/>
                    <a:pt x="8879" y="5709"/>
                    <a:pt x="8908" y="5724"/>
                  </a:cubicBezTo>
                  <a:cubicBezTo>
                    <a:pt x="8937" y="5738"/>
                    <a:pt x="8966" y="5748"/>
                    <a:pt x="8995" y="5753"/>
                  </a:cubicBezTo>
                  <a:cubicBezTo>
                    <a:pt x="8997" y="5754"/>
                    <a:pt x="9000" y="5754"/>
                    <a:pt x="9002" y="5754"/>
                  </a:cubicBezTo>
                  <a:close/>
                  <a:moveTo>
                    <a:pt x="2912" y="17412"/>
                  </a:moveTo>
                  <a:lnTo>
                    <a:pt x="2890" y="17458"/>
                  </a:lnTo>
                  <a:lnTo>
                    <a:pt x="3162" y="17592"/>
                  </a:lnTo>
                  <a:cubicBezTo>
                    <a:pt x="3175" y="17598"/>
                    <a:pt x="3186" y="17605"/>
                    <a:pt x="3195" y="17611"/>
                  </a:cubicBezTo>
                  <a:cubicBezTo>
                    <a:pt x="3203" y="17617"/>
                    <a:pt x="3210" y="17626"/>
                    <a:pt x="3216" y="17637"/>
                  </a:cubicBezTo>
                  <a:cubicBezTo>
                    <a:pt x="3221" y="17647"/>
                    <a:pt x="3222" y="17658"/>
                    <a:pt x="3221" y="17672"/>
                  </a:cubicBezTo>
                  <a:cubicBezTo>
                    <a:pt x="3219" y="17686"/>
                    <a:pt x="3214" y="17701"/>
                    <a:pt x="3206" y="17718"/>
                  </a:cubicBezTo>
                  <a:cubicBezTo>
                    <a:pt x="3200" y="17730"/>
                    <a:pt x="3194" y="17740"/>
                    <a:pt x="3187" y="17747"/>
                  </a:cubicBezTo>
                  <a:cubicBezTo>
                    <a:pt x="3181" y="17755"/>
                    <a:pt x="3174" y="17761"/>
                    <a:pt x="3167" y="17765"/>
                  </a:cubicBezTo>
                  <a:cubicBezTo>
                    <a:pt x="3160" y="17769"/>
                    <a:pt x="3154" y="17772"/>
                    <a:pt x="3148" y="17773"/>
                  </a:cubicBezTo>
                  <a:cubicBezTo>
                    <a:pt x="3141" y="17775"/>
                    <a:pt x="3136" y="17775"/>
                    <a:pt x="3130" y="17775"/>
                  </a:cubicBezTo>
                  <a:cubicBezTo>
                    <a:pt x="3123" y="17775"/>
                    <a:pt x="3114" y="17772"/>
                    <a:pt x="3102" y="17768"/>
                  </a:cubicBezTo>
                  <a:cubicBezTo>
                    <a:pt x="3091" y="17764"/>
                    <a:pt x="3081" y="17759"/>
                    <a:pt x="3071" y="17754"/>
                  </a:cubicBezTo>
                  <a:lnTo>
                    <a:pt x="2807" y="17625"/>
                  </a:lnTo>
                  <a:lnTo>
                    <a:pt x="2785" y="17671"/>
                  </a:lnTo>
                  <a:lnTo>
                    <a:pt x="3065" y="17809"/>
                  </a:lnTo>
                  <a:cubicBezTo>
                    <a:pt x="3074" y="17813"/>
                    <a:pt x="3084" y="17817"/>
                    <a:pt x="3096" y="17822"/>
                  </a:cubicBezTo>
                  <a:cubicBezTo>
                    <a:pt x="3108" y="17826"/>
                    <a:pt x="3119" y="17828"/>
                    <a:pt x="3132" y="17827"/>
                  </a:cubicBezTo>
                  <a:cubicBezTo>
                    <a:pt x="3156" y="17826"/>
                    <a:pt x="3177" y="17819"/>
                    <a:pt x="3196" y="17805"/>
                  </a:cubicBezTo>
                  <a:cubicBezTo>
                    <a:pt x="3213" y="17792"/>
                    <a:pt x="3230" y="17770"/>
                    <a:pt x="3245" y="17739"/>
                  </a:cubicBezTo>
                  <a:cubicBezTo>
                    <a:pt x="3257" y="17715"/>
                    <a:pt x="3264" y="17694"/>
                    <a:pt x="3267" y="17676"/>
                  </a:cubicBezTo>
                  <a:cubicBezTo>
                    <a:pt x="3270" y="17657"/>
                    <a:pt x="3269" y="17639"/>
                    <a:pt x="3265" y="17622"/>
                  </a:cubicBezTo>
                  <a:cubicBezTo>
                    <a:pt x="3261" y="17605"/>
                    <a:pt x="3254" y="17592"/>
                    <a:pt x="3242" y="17581"/>
                  </a:cubicBezTo>
                  <a:cubicBezTo>
                    <a:pt x="3231" y="17571"/>
                    <a:pt x="3214" y="17560"/>
                    <a:pt x="3190" y="17548"/>
                  </a:cubicBezTo>
                  <a:lnTo>
                    <a:pt x="2912" y="17412"/>
                  </a:lnTo>
                  <a:close/>
                  <a:moveTo>
                    <a:pt x="2755" y="17542"/>
                  </a:moveTo>
                  <a:cubicBezTo>
                    <a:pt x="2747" y="17545"/>
                    <a:pt x="2740" y="17551"/>
                    <a:pt x="2736" y="17559"/>
                  </a:cubicBezTo>
                  <a:cubicBezTo>
                    <a:pt x="2732" y="17567"/>
                    <a:pt x="2732" y="17575"/>
                    <a:pt x="2735" y="17584"/>
                  </a:cubicBezTo>
                  <a:cubicBezTo>
                    <a:pt x="2738" y="17592"/>
                    <a:pt x="2743" y="17599"/>
                    <a:pt x="2751" y="17603"/>
                  </a:cubicBezTo>
                  <a:cubicBezTo>
                    <a:pt x="2759" y="17607"/>
                    <a:pt x="2768" y="17607"/>
                    <a:pt x="2777" y="17605"/>
                  </a:cubicBezTo>
                  <a:cubicBezTo>
                    <a:pt x="2785" y="17602"/>
                    <a:pt x="2792" y="17596"/>
                    <a:pt x="2796" y="17588"/>
                  </a:cubicBezTo>
                  <a:cubicBezTo>
                    <a:pt x="2800" y="17579"/>
                    <a:pt x="2800" y="17571"/>
                    <a:pt x="2797" y="17563"/>
                  </a:cubicBezTo>
                  <a:cubicBezTo>
                    <a:pt x="2794" y="17554"/>
                    <a:pt x="2788" y="17548"/>
                    <a:pt x="2780" y="17544"/>
                  </a:cubicBezTo>
                  <a:cubicBezTo>
                    <a:pt x="2772" y="17540"/>
                    <a:pt x="2764" y="17539"/>
                    <a:pt x="2755" y="17542"/>
                  </a:cubicBezTo>
                  <a:close/>
                  <a:moveTo>
                    <a:pt x="2813" y="17426"/>
                  </a:moveTo>
                  <a:cubicBezTo>
                    <a:pt x="2804" y="17428"/>
                    <a:pt x="2798" y="17434"/>
                    <a:pt x="2794" y="17442"/>
                  </a:cubicBezTo>
                  <a:cubicBezTo>
                    <a:pt x="2790" y="17450"/>
                    <a:pt x="2789" y="17459"/>
                    <a:pt x="2792" y="17467"/>
                  </a:cubicBezTo>
                  <a:cubicBezTo>
                    <a:pt x="2795" y="17476"/>
                    <a:pt x="2801" y="17482"/>
                    <a:pt x="2809" y="17486"/>
                  </a:cubicBezTo>
                  <a:cubicBezTo>
                    <a:pt x="2817" y="17490"/>
                    <a:pt x="2825" y="17491"/>
                    <a:pt x="2834" y="17488"/>
                  </a:cubicBezTo>
                  <a:cubicBezTo>
                    <a:pt x="2843" y="17485"/>
                    <a:pt x="2849" y="17479"/>
                    <a:pt x="2853" y="17471"/>
                  </a:cubicBezTo>
                  <a:cubicBezTo>
                    <a:pt x="2857" y="17463"/>
                    <a:pt x="2858" y="17454"/>
                    <a:pt x="2855" y="17446"/>
                  </a:cubicBezTo>
                  <a:cubicBezTo>
                    <a:pt x="2852" y="17437"/>
                    <a:pt x="2846" y="17431"/>
                    <a:pt x="2837" y="17427"/>
                  </a:cubicBezTo>
                  <a:cubicBezTo>
                    <a:pt x="2829" y="17423"/>
                    <a:pt x="2821" y="17423"/>
                    <a:pt x="2813" y="17426"/>
                  </a:cubicBezTo>
                  <a:close/>
                  <a:moveTo>
                    <a:pt x="3486" y="17231"/>
                  </a:moveTo>
                  <a:lnTo>
                    <a:pt x="3096" y="17039"/>
                  </a:lnTo>
                  <a:lnTo>
                    <a:pt x="3073" y="17085"/>
                  </a:lnTo>
                  <a:lnTo>
                    <a:pt x="3286" y="17188"/>
                  </a:lnTo>
                  <a:cubicBezTo>
                    <a:pt x="3300" y="17195"/>
                    <a:pt x="3314" y="17202"/>
                    <a:pt x="3329" y="17208"/>
                  </a:cubicBezTo>
                  <a:cubicBezTo>
                    <a:pt x="3343" y="17214"/>
                    <a:pt x="3356" y="17220"/>
                    <a:pt x="3368" y="17225"/>
                  </a:cubicBezTo>
                  <a:cubicBezTo>
                    <a:pt x="3379" y="17230"/>
                    <a:pt x="3389" y="17234"/>
                    <a:pt x="3396" y="17237"/>
                  </a:cubicBezTo>
                  <a:cubicBezTo>
                    <a:pt x="3404" y="17240"/>
                    <a:pt x="3407" y="17241"/>
                    <a:pt x="3408" y="17241"/>
                  </a:cubicBezTo>
                  <a:cubicBezTo>
                    <a:pt x="3407" y="17241"/>
                    <a:pt x="3403" y="17241"/>
                    <a:pt x="3397" y="17241"/>
                  </a:cubicBezTo>
                  <a:cubicBezTo>
                    <a:pt x="3390" y="17240"/>
                    <a:pt x="3383" y="17240"/>
                    <a:pt x="3374" y="17239"/>
                  </a:cubicBezTo>
                  <a:cubicBezTo>
                    <a:pt x="3364" y="17239"/>
                    <a:pt x="3354" y="17238"/>
                    <a:pt x="3343" y="17238"/>
                  </a:cubicBezTo>
                  <a:cubicBezTo>
                    <a:pt x="3331" y="17237"/>
                    <a:pt x="3319" y="17237"/>
                    <a:pt x="3308" y="17238"/>
                  </a:cubicBezTo>
                  <a:lnTo>
                    <a:pt x="2994" y="17245"/>
                  </a:lnTo>
                  <a:lnTo>
                    <a:pt x="2968" y="17299"/>
                  </a:lnTo>
                  <a:lnTo>
                    <a:pt x="3359" y="17491"/>
                  </a:lnTo>
                  <a:lnTo>
                    <a:pt x="3382" y="17443"/>
                  </a:lnTo>
                  <a:lnTo>
                    <a:pt x="3155" y="17333"/>
                  </a:lnTo>
                  <a:cubicBezTo>
                    <a:pt x="3143" y="17328"/>
                    <a:pt x="3132" y="17322"/>
                    <a:pt x="3120" y="17317"/>
                  </a:cubicBezTo>
                  <a:cubicBezTo>
                    <a:pt x="3108" y="17312"/>
                    <a:pt x="3097" y="17308"/>
                    <a:pt x="3087" y="17304"/>
                  </a:cubicBezTo>
                  <a:cubicBezTo>
                    <a:pt x="3078" y="17299"/>
                    <a:pt x="3069" y="17296"/>
                    <a:pt x="3061" y="17293"/>
                  </a:cubicBezTo>
                  <a:cubicBezTo>
                    <a:pt x="3054" y="17290"/>
                    <a:pt x="3049" y="17288"/>
                    <a:pt x="3046" y="17286"/>
                  </a:cubicBezTo>
                  <a:cubicBezTo>
                    <a:pt x="3050" y="17287"/>
                    <a:pt x="3056" y="17287"/>
                    <a:pt x="3063" y="17288"/>
                  </a:cubicBezTo>
                  <a:cubicBezTo>
                    <a:pt x="3070" y="17288"/>
                    <a:pt x="3079" y="17288"/>
                    <a:pt x="3089" y="17288"/>
                  </a:cubicBezTo>
                  <a:cubicBezTo>
                    <a:pt x="3100" y="17288"/>
                    <a:pt x="3111" y="17288"/>
                    <a:pt x="3123" y="17288"/>
                  </a:cubicBezTo>
                  <a:cubicBezTo>
                    <a:pt x="3135" y="17289"/>
                    <a:pt x="3148" y="17288"/>
                    <a:pt x="3161" y="17288"/>
                  </a:cubicBezTo>
                  <a:lnTo>
                    <a:pt x="3462" y="17280"/>
                  </a:lnTo>
                  <a:lnTo>
                    <a:pt x="3486" y="17231"/>
                  </a:lnTo>
                  <a:close/>
                  <a:moveTo>
                    <a:pt x="3511" y="16810"/>
                  </a:moveTo>
                  <a:cubicBezTo>
                    <a:pt x="3496" y="16809"/>
                    <a:pt x="3482" y="16810"/>
                    <a:pt x="3469" y="16813"/>
                  </a:cubicBezTo>
                  <a:cubicBezTo>
                    <a:pt x="3456" y="16817"/>
                    <a:pt x="3444" y="16822"/>
                    <a:pt x="3433" y="16830"/>
                  </a:cubicBezTo>
                  <a:cubicBezTo>
                    <a:pt x="3422" y="16837"/>
                    <a:pt x="3410" y="16848"/>
                    <a:pt x="3396" y="16863"/>
                  </a:cubicBezTo>
                  <a:lnTo>
                    <a:pt x="3360" y="16901"/>
                  </a:lnTo>
                  <a:cubicBezTo>
                    <a:pt x="3340" y="16920"/>
                    <a:pt x="3324" y="16933"/>
                    <a:pt x="3309" y="16938"/>
                  </a:cubicBezTo>
                  <a:cubicBezTo>
                    <a:pt x="3295" y="16944"/>
                    <a:pt x="3280" y="16942"/>
                    <a:pt x="3264" y="16935"/>
                  </a:cubicBezTo>
                  <a:cubicBezTo>
                    <a:pt x="3244" y="16925"/>
                    <a:pt x="3231" y="16910"/>
                    <a:pt x="3227" y="16891"/>
                  </a:cubicBezTo>
                  <a:cubicBezTo>
                    <a:pt x="3222" y="16872"/>
                    <a:pt x="3226" y="16850"/>
                    <a:pt x="3238" y="16825"/>
                  </a:cubicBezTo>
                  <a:cubicBezTo>
                    <a:pt x="3242" y="16817"/>
                    <a:pt x="3246" y="16809"/>
                    <a:pt x="3251" y="16802"/>
                  </a:cubicBezTo>
                  <a:cubicBezTo>
                    <a:pt x="3256" y="16795"/>
                    <a:pt x="3261" y="16789"/>
                    <a:pt x="3268" y="16783"/>
                  </a:cubicBezTo>
                  <a:cubicBezTo>
                    <a:pt x="3274" y="16777"/>
                    <a:pt x="3281" y="16771"/>
                    <a:pt x="3289" y="16765"/>
                  </a:cubicBezTo>
                  <a:cubicBezTo>
                    <a:pt x="3297" y="16759"/>
                    <a:pt x="3307" y="16752"/>
                    <a:pt x="3318" y="16746"/>
                  </a:cubicBezTo>
                  <a:lnTo>
                    <a:pt x="3294" y="16709"/>
                  </a:lnTo>
                  <a:cubicBezTo>
                    <a:pt x="3251" y="16734"/>
                    <a:pt x="3219" y="16767"/>
                    <a:pt x="3198" y="16808"/>
                  </a:cubicBezTo>
                  <a:cubicBezTo>
                    <a:pt x="3189" y="16827"/>
                    <a:pt x="3183" y="16846"/>
                    <a:pt x="3181" y="16864"/>
                  </a:cubicBezTo>
                  <a:cubicBezTo>
                    <a:pt x="3179" y="16883"/>
                    <a:pt x="3180" y="16900"/>
                    <a:pt x="3185" y="16915"/>
                  </a:cubicBezTo>
                  <a:cubicBezTo>
                    <a:pt x="3189" y="16931"/>
                    <a:pt x="3197" y="16946"/>
                    <a:pt x="3207" y="16959"/>
                  </a:cubicBezTo>
                  <a:cubicBezTo>
                    <a:pt x="3218" y="16971"/>
                    <a:pt x="3232" y="16982"/>
                    <a:pt x="3248" y="16990"/>
                  </a:cubicBezTo>
                  <a:cubicBezTo>
                    <a:pt x="3274" y="17002"/>
                    <a:pt x="3299" y="17005"/>
                    <a:pt x="3324" y="16997"/>
                  </a:cubicBezTo>
                  <a:cubicBezTo>
                    <a:pt x="3336" y="16993"/>
                    <a:pt x="3347" y="16987"/>
                    <a:pt x="3357" y="16979"/>
                  </a:cubicBezTo>
                  <a:cubicBezTo>
                    <a:pt x="3367" y="16971"/>
                    <a:pt x="3379" y="16960"/>
                    <a:pt x="3393" y="16945"/>
                  </a:cubicBezTo>
                  <a:lnTo>
                    <a:pt x="3425" y="16911"/>
                  </a:lnTo>
                  <a:cubicBezTo>
                    <a:pt x="3462" y="16871"/>
                    <a:pt x="3497" y="16860"/>
                    <a:pt x="3532" y="16877"/>
                  </a:cubicBezTo>
                  <a:cubicBezTo>
                    <a:pt x="3555" y="16888"/>
                    <a:pt x="3569" y="16907"/>
                    <a:pt x="3574" y="16932"/>
                  </a:cubicBezTo>
                  <a:cubicBezTo>
                    <a:pt x="3576" y="16944"/>
                    <a:pt x="3577" y="16955"/>
                    <a:pt x="3575" y="16965"/>
                  </a:cubicBezTo>
                  <a:cubicBezTo>
                    <a:pt x="3573" y="16975"/>
                    <a:pt x="3568" y="16988"/>
                    <a:pt x="3561" y="17003"/>
                  </a:cubicBezTo>
                  <a:cubicBezTo>
                    <a:pt x="3551" y="17023"/>
                    <a:pt x="3539" y="17040"/>
                    <a:pt x="3526" y="17054"/>
                  </a:cubicBezTo>
                  <a:cubicBezTo>
                    <a:pt x="3512" y="17068"/>
                    <a:pt x="3495" y="17081"/>
                    <a:pt x="3475" y="17091"/>
                  </a:cubicBezTo>
                  <a:lnTo>
                    <a:pt x="3502" y="17130"/>
                  </a:lnTo>
                  <a:cubicBezTo>
                    <a:pt x="3524" y="17116"/>
                    <a:pt x="3542" y="17101"/>
                    <a:pt x="3558" y="17083"/>
                  </a:cubicBezTo>
                  <a:cubicBezTo>
                    <a:pt x="3574" y="17066"/>
                    <a:pt x="3587" y="17045"/>
                    <a:pt x="3599" y="17022"/>
                  </a:cubicBezTo>
                  <a:cubicBezTo>
                    <a:pt x="3608" y="17003"/>
                    <a:pt x="3614" y="16987"/>
                    <a:pt x="3617" y="16971"/>
                  </a:cubicBezTo>
                  <a:cubicBezTo>
                    <a:pt x="3620" y="16955"/>
                    <a:pt x="3620" y="16939"/>
                    <a:pt x="3618" y="16922"/>
                  </a:cubicBezTo>
                  <a:cubicBezTo>
                    <a:pt x="3616" y="16899"/>
                    <a:pt x="3608" y="16879"/>
                    <a:pt x="3596" y="16861"/>
                  </a:cubicBezTo>
                  <a:cubicBezTo>
                    <a:pt x="3584" y="16844"/>
                    <a:pt x="3569" y="16831"/>
                    <a:pt x="3551" y="16822"/>
                  </a:cubicBezTo>
                  <a:cubicBezTo>
                    <a:pt x="3539" y="16816"/>
                    <a:pt x="3525" y="16812"/>
                    <a:pt x="3511" y="16810"/>
                  </a:cubicBezTo>
                  <a:close/>
                  <a:moveTo>
                    <a:pt x="3428" y="16364"/>
                  </a:moveTo>
                  <a:lnTo>
                    <a:pt x="3301" y="16622"/>
                  </a:lnTo>
                  <a:lnTo>
                    <a:pt x="3340" y="16642"/>
                  </a:lnTo>
                  <a:lnTo>
                    <a:pt x="3391" y="16537"/>
                  </a:lnTo>
                  <a:lnTo>
                    <a:pt x="3743" y="16710"/>
                  </a:lnTo>
                  <a:lnTo>
                    <a:pt x="3765" y="16665"/>
                  </a:lnTo>
                  <a:lnTo>
                    <a:pt x="3414" y="16492"/>
                  </a:lnTo>
                  <a:lnTo>
                    <a:pt x="3466" y="16386"/>
                  </a:lnTo>
                  <a:lnTo>
                    <a:pt x="3428" y="16364"/>
                  </a:lnTo>
                  <a:close/>
                  <a:moveTo>
                    <a:pt x="3960" y="16269"/>
                  </a:moveTo>
                  <a:lnTo>
                    <a:pt x="3919" y="16250"/>
                  </a:lnTo>
                  <a:lnTo>
                    <a:pt x="3835" y="16422"/>
                  </a:lnTo>
                  <a:lnTo>
                    <a:pt x="3692" y="16351"/>
                  </a:lnTo>
                  <a:lnTo>
                    <a:pt x="3757" y="16217"/>
                  </a:lnTo>
                  <a:lnTo>
                    <a:pt x="3717" y="16197"/>
                  </a:lnTo>
                  <a:lnTo>
                    <a:pt x="3651" y="16331"/>
                  </a:lnTo>
                  <a:lnTo>
                    <a:pt x="3523" y="16268"/>
                  </a:lnTo>
                  <a:lnTo>
                    <a:pt x="3602" y="16108"/>
                  </a:lnTo>
                  <a:lnTo>
                    <a:pt x="3566" y="16083"/>
                  </a:lnTo>
                  <a:lnTo>
                    <a:pt x="3461" y="16297"/>
                  </a:lnTo>
                  <a:lnTo>
                    <a:pt x="3852" y="16489"/>
                  </a:lnTo>
                  <a:lnTo>
                    <a:pt x="3960" y="16269"/>
                  </a:lnTo>
                  <a:close/>
                  <a:moveTo>
                    <a:pt x="4123" y="15938"/>
                  </a:moveTo>
                  <a:lnTo>
                    <a:pt x="4086" y="15943"/>
                  </a:lnTo>
                  <a:cubicBezTo>
                    <a:pt x="4070" y="15945"/>
                    <a:pt x="4052" y="15948"/>
                    <a:pt x="4033" y="15950"/>
                  </a:cubicBezTo>
                  <a:cubicBezTo>
                    <a:pt x="4015" y="15953"/>
                    <a:pt x="3997" y="15955"/>
                    <a:pt x="3980" y="15958"/>
                  </a:cubicBezTo>
                  <a:cubicBezTo>
                    <a:pt x="3964" y="15960"/>
                    <a:pt x="3952" y="15962"/>
                    <a:pt x="3946" y="15963"/>
                  </a:cubicBezTo>
                  <a:cubicBezTo>
                    <a:pt x="3936" y="15965"/>
                    <a:pt x="3925" y="15967"/>
                    <a:pt x="3913" y="15970"/>
                  </a:cubicBezTo>
                  <a:cubicBezTo>
                    <a:pt x="3901" y="15974"/>
                    <a:pt x="3891" y="15977"/>
                    <a:pt x="3882" y="15981"/>
                  </a:cubicBezTo>
                  <a:lnTo>
                    <a:pt x="3885" y="15975"/>
                  </a:lnTo>
                  <a:cubicBezTo>
                    <a:pt x="3893" y="15960"/>
                    <a:pt x="3897" y="15944"/>
                    <a:pt x="3898" y="15929"/>
                  </a:cubicBezTo>
                  <a:cubicBezTo>
                    <a:pt x="3899" y="15914"/>
                    <a:pt x="3898" y="15899"/>
                    <a:pt x="3893" y="15885"/>
                  </a:cubicBezTo>
                  <a:cubicBezTo>
                    <a:pt x="3888" y="15872"/>
                    <a:pt x="3880" y="15859"/>
                    <a:pt x="3869" y="15848"/>
                  </a:cubicBezTo>
                  <a:cubicBezTo>
                    <a:pt x="3858" y="15836"/>
                    <a:pt x="3845" y="15827"/>
                    <a:pt x="3829" y="15819"/>
                  </a:cubicBezTo>
                  <a:cubicBezTo>
                    <a:pt x="3819" y="15814"/>
                    <a:pt x="3809" y="15810"/>
                    <a:pt x="3799" y="15809"/>
                  </a:cubicBezTo>
                  <a:cubicBezTo>
                    <a:pt x="3789" y="15807"/>
                    <a:pt x="3780" y="15806"/>
                    <a:pt x="3771" y="15806"/>
                  </a:cubicBezTo>
                  <a:cubicBezTo>
                    <a:pt x="3763" y="15807"/>
                    <a:pt x="3755" y="15808"/>
                    <a:pt x="3747" y="15810"/>
                  </a:cubicBezTo>
                  <a:cubicBezTo>
                    <a:pt x="3740" y="15812"/>
                    <a:pt x="3734" y="15814"/>
                    <a:pt x="3728" y="15817"/>
                  </a:cubicBezTo>
                  <a:cubicBezTo>
                    <a:pt x="3722" y="15820"/>
                    <a:pt x="3716" y="15823"/>
                    <a:pt x="3710" y="15828"/>
                  </a:cubicBezTo>
                  <a:cubicBezTo>
                    <a:pt x="3704" y="15832"/>
                    <a:pt x="3698" y="15838"/>
                    <a:pt x="3692" y="15844"/>
                  </a:cubicBezTo>
                  <a:cubicBezTo>
                    <a:pt x="3686" y="15851"/>
                    <a:pt x="3680" y="15859"/>
                    <a:pt x="3673" y="15869"/>
                  </a:cubicBezTo>
                  <a:cubicBezTo>
                    <a:pt x="3667" y="15879"/>
                    <a:pt x="3661" y="15890"/>
                    <a:pt x="3654" y="15903"/>
                  </a:cubicBezTo>
                  <a:lnTo>
                    <a:pt x="3610" y="15995"/>
                  </a:lnTo>
                  <a:lnTo>
                    <a:pt x="4000" y="16187"/>
                  </a:lnTo>
                  <a:lnTo>
                    <a:pt x="4023" y="16141"/>
                  </a:lnTo>
                  <a:lnTo>
                    <a:pt x="3846" y="16054"/>
                  </a:lnTo>
                  <a:cubicBezTo>
                    <a:pt x="3851" y="16045"/>
                    <a:pt x="3857" y="16038"/>
                    <a:pt x="3863" y="16033"/>
                  </a:cubicBezTo>
                  <a:cubicBezTo>
                    <a:pt x="3870" y="16029"/>
                    <a:pt x="3880" y="16025"/>
                    <a:pt x="3893" y="16022"/>
                  </a:cubicBezTo>
                  <a:cubicBezTo>
                    <a:pt x="3916" y="16018"/>
                    <a:pt x="3938" y="16013"/>
                    <a:pt x="3959" y="16010"/>
                  </a:cubicBezTo>
                  <a:cubicBezTo>
                    <a:pt x="3980" y="16007"/>
                    <a:pt x="3999" y="16004"/>
                    <a:pt x="4016" y="16002"/>
                  </a:cubicBezTo>
                  <a:cubicBezTo>
                    <a:pt x="4033" y="16000"/>
                    <a:pt x="4049" y="15998"/>
                    <a:pt x="4062" y="15998"/>
                  </a:cubicBezTo>
                  <a:cubicBezTo>
                    <a:pt x="4075" y="15997"/>
                    <a:pt x="4086" y="15997"/>
                    <a:pt x="4094" y="15997"/>
                  </a:cubicBezTo>
                  <a:lnTo>
                    <a:pt x="4123" y="15938"/>
                  </a:lnTo>
                  <a:close/>
                  <a:moveTo>
                    <a:pt x="3836" y="15890"/>
                  </a:moveTo>
                  <a:cubicBezTo>
                    <a:pt x="3845" y="15898"/>
                    <a:pt x="3850" y="15907"/>
                    <a:pt x="3853" y="15916"/>
                  </a:cubicBezTo>
                  <a:cubicBezTo>
                    <a:pt x="3856" y="15927"/>
                    <a:pt x="3857" y="15939"/>
                    <a:pt x="3855" y="15952"/>
                  </a:cubicBezTo>
                  <a:cubicBezTo>
                    <a:pt x="3852" y="15964"/>
                    <a:pt x="3847" y="15979"/>
                    <a:pt x="3838" y="15997"/>
                  </a:cubicBezTo>
                  <a:lnTo>
                    <a:pt x="3817" y="16040"/>
                  </a:lnTo>
                  <a:lnTo>
                    <a:pt x="3671" y="15968"/>
                  </a:lnTo>
                  <a:lnTo>
                    <a:pt x="3694" y="15922"/>
                  </a:lnTo>
                  <a:cubicBezTo>
                    <a:pt x="3699" y="15911"/>
                    <a:pt x="3705" y="15902"/>
                    <a:pt x="3710" y="15895"/>
                  </a:cubicBezTo>
                  <a:cubicBezTo>
                    <a:pt x="3715" y="15888"/>
                    <a:pt x="3721" y="15882"/>
                    <a:pt x="3726" y="15876"/>
                  </a:cubicBezTo>
                  <a:cubicBezTo>
                    <a:pt x="3736" y="15868"/>
                    <a:pt x="3749" y="15862"/>
                    <a:pt x="3763" y="15861"/>
                  </a:cubicBezTo>
                  <a:cubicBezTo>
                    <a:pt x="3778" y="15859"/>
                    <a:pt x="3791" y="15861"/>
                    <a:pt x="3804" y="15867"/>
                  </a:cubicBezTo>
                  <a:cubicBezTo>
                    <a:pt x="3817" y="15874"/>
                    <a:pt x="3828" y="15881"/>
                    <a:pt x="3836" y="15890"/>
                  </a:cubicBezTo>
                  <a:close/>
                  <a:moveTo>
                    <a:pt x="4335" y="15727"/>
                  </a:moveTo>
                  <a:lnTo>
                    <a:pt x="3785" y="15457"/>
                  </a:lnTo>
                  <a:lnTo>
                    <a:pt x="3767" y="15494"/>
                  </a:lnTo>
                  <a:lnTo>
                    <a:pt x="4316" y="15765"/>
                  </a:lnTo>
                  <a:lnTo>
                    <a:pt x="4335" y="15727"/>
                  </a:lnTo>
                  <a:close/>
                  <a:moveTo>
                    <a:pt x="4109" y="14979"/>
                  </a:moveTo>
                  <a:lnTo>
                    <a:pt x="4086" y="15025"/>
                  </a:lnTo>
                  <a:lnTo>
                    <a:pt x="4359" y="15159"/>
                  </a:lnTo>
                  <a:cubicBezTo>
                    <a:pt x="4372" y="15166"/>
                    <a:pt x="4383" y="15172"/>
                    <a:pt x="4391" y="15179"/>
                  </a:cubicBezTo>
                  <a:cubicBezTo>
                    <a:pt x="4400" y="15185"/>
                    <a:pt x="4407" y="15193"/>
                    <a:pt x="4412" y="15204"/>
                  </a:cubicBezTo>
                  <a:cubicBezTo>
                    <a:pt x="4417" y="15214"/>
                    <a:pt x="4419" y="15226"/>
                    <a:pt x="4417" y="15240"/>
                  </a:cubicBezTo>
                  <a:cubicBezTo>
                    <a:pt x="4416" y="15254"/>
                    <a:pt x="4411" y="15269"/>
                    <a:pt x="4403" y="15285"/>
                  </a:cubicBezTo>
                  <a:cubicBezTo>
                    <a:pt x="4397" y="15297"/>
                    <a:pt x="4391" y="15307"/>
                    <a:pt x="4384" y="15315"/>
                  </a:cubicBezTo>
                  <a:cubicBezTo>
                    <a:pt x="4378" y="15322"/>
                    <a:pt x="4371" y="15328"/>
                    <a:pt x="4364" y="15333"/>
                  </a:cubicBezTo>
                  <a:cubicBezTo>
                    <a:pt x="4357" y="15337"/>
                    <a:pt x="4351" y="15340"/>
                    <a:pt x="4344" y="15341"/>
                  </a:cubicBezTo>
                  <a:cubicBezTo>
                    <a:pt x="4338" y="15342"/>
                    <a:pt x="4332" y="15343"/>
                    <a:pt x="4327" y="15343"/>
                  </a:cubicBezTo>
                  <a:cubicBezTo>
                    <a:pt x="4320" y="15342"/>
                    <a:pt x="4311" y="15340"/>
                    <a:pt x="4299" y="15336"/>
                  </a:cubicBezTo>
                  <a:cubicBezTo>
                    <a:pt x="4288" y="15331"/>
                    <a:pt x="4277" y="15327"/>
                    <a:pt x="4267" y="15322"/>
                  </a:cubicBezTo>
                  <a:lnTo>
                    <a:pt x="4004" y="15192"/>
                  </a:lnTo>
                  <a:lnTo>
                    <a:pt x="3982" y="15238"/>
                  </a:lnTo>
                  <a:lnTo>
                    <a:pt x="4262" y="15376"/>
                  </a:lnTo>
                  <a:cubicBezTo>
                    <a:pt x="4271" y="15381"/>
                    <a:pt x="4281" y="15385"/>
                    <a:pt x="4293" y="15389"/>
                  </a:cubicBezTo>
                  <a:cubicBezTo>
                    <a:pt x="4304" y="15394"/>
                    <a:pt x="4316" y="15396"/>
                    <a:pt x="4328" y="15395"/>
                  </a:cubicBezTo>
                  <a:cubicBezTo>
                    <a:pt x="4353" y="15394"/>
                    <a:pt x="4374" y="15387"/>
                    <a:pt x="4392" y="15373"/>
                  </a:cubicBezTo>
                  <a:cubicBezTo>
                    <a:pt x="4410" y="15359"/>
                    <a:pt x="4427" y="15337"/>
                    <a:pt x="4442" y="15307"/>
                  </a:cubicBezTo>
                  <a:cubicBezTo>
                    <a:pt x="4454" y="15283"/>
                    <a:pt x="4461" y="15262"/>
                    <a:pt x="4464" y="15243"/>
                  </a:cubicBezTo>
                  <a:cubicBezTo>
                    <a:pt x="4467" y="15225"/>
                    <a:pt x="4466" y="15207"/>
                    <a:pt x="4462" y="15190"/>
                  </a:cubicBezTo>
                  <a:cubicBezTo>
                    <a:pt x="4458" y="15173"/>
                    <a:pt x="4450" y="15160"/>
                    <a:pt x="4439" y="15149"/>
                  </a:cubicBezTo>
                  <a:cubicBezTo>
                    <a:pt x="4428" y="15139"/>
                    <a:pt x="4411" y="15128"/>
                    <a:pt x="4387" y="15116"/>
                  </a:cubicBezTo>
                  <a:lnTo>
                    <a:pt x="4109" y="14979"/>
                  </a:lnTo>
                  <a:close/>
                  <a:moveTo>
                    <a:pt x="4683" y="14799"/>
                  </a:moveTo>
                  <a:lnTo>
                    <a:pt x="4292" y="14607"/>
                  </a:lnTo>
                  <a:lnTo>
                    <a:pt x="4270" y="14653"/>
                  </a:lnTo>
                  <a:lnTo>
                    <a:pt x="4483" y="14756"/>
                  </a:lnTo>
                  <a:cubicBezTo>
                    <a:pt x="4497" y="14763"/>
                    <a:pt x="4511" y="14769"/>
                    <a:pt x="4526" y="14776"/>
                  </a:cubicBezTo>
                  <a:cubicBezTo>
                    <a:pt x="4540" y="14782"/>
                    <a:pt x="4553" y="14788"/>
                    <a:pt x="4564" y="14792"/>
                  </a:cubicBezTo>
                  <a:cubicBezTo>
                    <a:pt x="4576" y="14797"/>
                    <a:pt x="4585" y="14801"/>
                    <a:pt x="4593" y="14804"/>
                  </a:cubicBezTo>
                  <a:cubicBezTo>
                    <a:pt x="4600" y="14807"/>
                    <a:pt x="4604" y="14809"/>
                    <a:pt x="4605" y="14809"/>
                  </a:cubicBezTo>
                  <a:cubicBezTo>
                    <a:pt x="4603" y="14809"/>
                    <a:pt x="4600" y="14809"/>
                    <a:pt x="4593" y="14808"/>
                  </a:cubicBezTo>
                  <a:cubicBezTo>
                    <a:pt x="4587" y="14808"/>
                    <a:pt x="4580" y="14807"/>
                    <a:pt x="4570" y="14807"/>
                  </a:cubicBezTo>
                  <a:cubicBezTo>
                    <a:pt x="4561" y="14806"/>
                    <a:pt x="4551" y="14806"/>
                    <a:pt x="4539" y="14805"/>
                  </a:cubicBezTo>
                  <a:cubicBezTo>
                    <a:pt x="4528" y="14805"/>
                    <a:pt x="4516" y="14805"/>
                    <a:pt x="4505" y="14805"/>
                  </a:cubicBezTo>
                  <a:lnTo>
                    <a:pt x="4191" y="14812"/>
                  </a:lnTo>
                  <a:lnTo>
                    <a:pt x="4165" y="14866"/>
                  </a:lnTo>
                  <a:lnTo>
                    <a:pt x="4555" y="15059"/>
                  </a:lnTo>
                  <a:lnTo>
                    <a:pt x="4579" y="15010"/>
                  </a:lnTo>
                  <a:lnTo>
                    <a:pt x="4351" y="14901"/>
                  </a:lnTo>
                  <a:cubicBezTo>
                    <a:pt x="4340" y="14895"/>
                    <a:pt x="4328" y="14890"/>
                    <a:pt x="4317" y="14885"/>
                  </a:cubicBezTo>
                  <a:cubicBezTo>
                    <a:pt x="4305" y="14880"/>
                    <a:pt x="4294" y="14875"/>
                    <a:pt x="4284" y="14871"/>
                  </a:cubicBezTo>
                  <a:cubicBezTo>
                    <a:pt x="4274" y="14867"/>
                    <a:pt x="4266" y="14863"/>
                    <a:pt x="4258" y="14860"/>
                  </a:cubicBezTo>
                  <a:cubicBezTo>
                    <a:pt x="4251" y="14857"/>
                    <a:pt x="4246" y="14855"/>
                    <a:pt x="4243" y="14854"/>
                  </a:cubicBezTo>
                  <a:cubicBezTo>
                    <a:pt x="4247" y="14855"/>
                    <a:pt x="4253" y="14855"/>
                    <a:pt x="4260" y="14855"/>
                  </a:cubicBezTo>
                  <a:cubicBezTo>
                    <a:pt x="4267" y="14856"/>
                    <a:pt x="4276" y="14856"/>
                    <a:pt x="4286" y="14856"/>
                  </a:cubicBezTo>
                  <a:cubicBezTo>
                    <a:pt x="4296" y="14856"/>
                    <a:pt x="4308" y="14856"/>
                    <a:pt x="4320" y="14856"/>
                  </a:cubicBezTo>
                  <a:cubicBezTo>
                    <a:pt x="4332" y="14856"/>
                    <a:pt x="4345" y="14856"/>
                    <a:pt x="4358" y="14856"/>
                  </a:cubicBezTo>
                  <a:lnTo>
                    <a:pt x="4659" y="14848"/>
                  </a:lnTo>
                  <a:lnTo>
                    <a:pt x="4683" y="14799"/>
                  </a:lnTo>
                  <a:close/>
                  <a:moveTo>
                    <a:pt x="4762" y="14639"/>
                  </a:moveTo>
                  <a:lnTo>
                    <a:pt x="4371" y="14447"/>
                  </a:lnTo>
                  <a:lnTo>
                    <a:pt x="4349" y="14492"/>
                  </a:lnTo>
                  <a:lnTo>
                    <a:pt x="4740" y="14685"/>
                  </a:lnTo>
                  <a:lnTo>
                    <a:pt x="4762" y="14639"/>
                  </a:lnTo>
                  <a:close/>
                  <a:moveTo>
                    <a:pt x="4562" y="14059"/>
                  </a:moveTo>
                  <a:lnTo>
                    <a:pt x="4538" y="14107"/>
                  </a:lnTo>
                  <a:lnTo>
                    <a:pt x="4755" y="14318"/>
                  </a:lnTo>
                  <a:cubicBezTo>
                    <a:pt x="4772" y="14335"/>
                    <a:pt x="4787" y="14349"/>
                    <a:pt x="4799" y="14360"/>
                  </a:cubicBezTo>
                  <a:cubicBezTo>
                    <a:pt x="4812" y="14371"/>
                    <a:pt x="4820" y="14378"/>
                    <a:pt x="4824" y="14382"/>
                  </a:cubicBezTo>
                  <a:cubicBezTo>
                    <a:pt x="4821" y="14381"/>
                    <a:pt x="4816" y="14379"/>
                    <a:pt x="4810" y="14378"/>
                  </a:cubicBezTo>
                  <a:cubicBezTo>
                    <a:pt x="4803" y="14376"/>
                    <a:pt x="4795" y="14374"/>
                    <a:pt x="4785" y="14372"/>
                  </a:cubicBezTo>
                  <a:cubicBezTo>
                    <a:pt x="4776" y="14370"/>
                    <a:pt x="4766" y="14368"/>
                    <a:pt x="4756" y="14367"/>
                  </a:cubicBezTo>
                  <a:cubicBezTo>
                    <a:pt x="4746" y="14365"/>
                    <a:pt x="4736" y="14363"/>
                    <a:pt x="4726" y="14362"/>
                  </a:cubicBezTo>
                  <a:lnTo>
                    <a:pt x="4433" y="14320"/>
                  </a:lnTo>
                  <a:lnTo>
                    <a:pt x="4408" y="14371"/>
                  </a:lnTo>
                  <a:lnTo>
                    <a:pt x="4864" y="14432"/>
                  </a:lnTo>
                  <a:lnTo>
                    <a:pt x="4887" y="14386"/>
                  </a:lnTo>
                  <a:lnTo>
                    <a:pt x="4562" y="14059"/>
                  </a:lnTo>
                  <a:close/>
                  <a:moveTo>
                    <a:pt x="5098" y="13957"/>
                  </a:moveTo>
                  <a:lnTo>
                    <a:pt x="5057" y="13937"/>
                  </a:lnTo>
                  <a:lnTo>
                    <a:pt x="4973" y="14109"/>
                  </a:lnTo>
                  <a:lnTo>
                    <a:pt x="4830" y="14039"/>
                  </a:lnTo>
                  <a:lnTo>
                    <a:pt x="4895" y="13905"/>
                  </a:lnTo>
                  <a:lnTo>
                    <a:pt x="4855" y="13885"/>
                  </a:lnTo>
                  <a:lnTo>
                    <a:pt x="4789" y="14019"/>
                  </a:lnTo>
                  <a:lnTo>
                    <a:pt x="4661" y="13956"/>
                  </a:lnTo>
                  <a:lnTo>
                    <a:pt x="4740" y="13795"/>
                  </a:lnTo>
                  <a:lnTo>
                    <a:pt x="4704" y="13770"/>
                  </a:lnTo>
                  <a:lnTo>
                    <a:pt x="4599" y="13984"/>
                  </a:lnTo>
                  <a:lnTo>
                    <a:pt x="4990" y="14176"/>
                  </a:lnTo>
                  <a:lnTo>
                    <a:pt x="5098" y="13957"/>
                  </a:lnTo>
                  <a:close/>
                  <a:moveTo>
                    <a:pt x="5261" y="13626"/>
                  </a:moveTo>
                  <a:lnTo>
                    <a:pt x="5224" y="13630"/>
                  </a:lnTo>
                  <a:cubicBezTo>
                    <a:pt x="5208" y="13633"/>
                    <a:pt x="5190" y="13635"/>
                    <a:pt x="5171" y="13638"/>
                  </a:cubicBezTo>
                  <a:cubicBezTo>
                    <a:pt x="5153" y="13640"/>
                    <a:pt x="5135" y="13643"/>
                    <a:pt x="5118" y="13645"/>
                  </a:cubicBezTo>
                  <a:cubicBezTo>
                    <a:pt x="5102" y="13647"/>
                    <a:pt x="5090" y="13649"/>
                    <a:pt x="5084" y="13650"/>
                  </a:cubicBezTo>
                  <a:cubicBezTo>
                    <a:pt x="5074" y="13652"/>
                    <a:pt x="5063" y="13655"/>
                    <a:pt x="5051" y="13658"/>
                  </a:cubicBezTo>
                  <a:cubicBezTo>
                    <a:pt x="5039" y="13661"/>
                    <a:pt x="5029" y="13664"/>
                    <a:pt x="5020" y="13668"/>
                  </a:cubicBezTo>
                  <a:lnTo>
                    <a:pt x="5023" y="13662"/>
                  </a:lnTo>
                  <a:cubicBezTo>
                    <a:pt x="5031" y="13647"/>
                    <a:pt x="5035" y="13631"/>
                    <a:pt x="5036" y="13616"/>
                  </a:cubicBezTo>
                  <a:cubicBezTo>
                    <a:pt x="5037" y="13601"/>
                    <a:pt x="5036" y="13586"/>
                    <a:pt x="5031" y="13573"/>
                  </a:cubicBezTo>
                  <a:cubicBezTo>
                    <a:pt x="5026" y="13559"/>
                    <a:pt x="5018" y="13546"/>
                    <a:pt x="5007" y="13535"/>
                  </a:cubicBezTo>
                  <a:cubicBezTo>
                    <a:pt x="4996" y="13524"/>
                    <a:pt x="4983" y="13514"/>
                    <a:pt x="4967" y="13506"/>
                  </a:cubicBezTo>
                  <a:cubicBezTo>
                    <a:pt x="4957" y="13501"/>
                    <a:pt x="4947" y="13498"/>
                    <a:pt x="4937" y="13496"/>
                  </a:cubicBezTo>
                  <a:cubicBezTo>
                    <a:pt x="4927" y="13494"/>
                    <a:pt x="4918" y="13493"/>
                    <a:pt x="4909" y="13494"/>
                  </a:cubicBezTo>
                  <a:cubicBezTo>
                    <a:pt x="4901" y="13494"/>
                    <a:pt x="4893" y="13495"/>
                    <a:pt x="4886" y="13497"/>
                  </a:cubicBezTo>
                  <a:cubicBezTo>
                    <a:pt x="4878" y="13499"/>
                    <a:pt x="4872" y="13501"/>
                    <a:pt x="4866" y="13504"/>
                  </a:cubicBezTo>
                  <a:cubicBezTo>
                    <a:pt x="4860" y="13507"/>
                    <a:pt x="4854" y="13511"/>
                    <a:pt x="4848" y="13515"/>
                  </a:cubicBezTo>
                  <a:cubicBezTo>
                    <a:pt x="4842" y="13519"/>
                    <a:pt x="4836" y="13525"/>
                    <a:pt x="4830" y="13532"/>
                  </a:cubicBezTo>
                  <a:cubicBezTo>
                    <a:pt x="4824" y="13538"/>
                    <a:pt x="4818" y="13546"/>
                    <a:pt x="4811" y="13556"/>
                  </a:cubicBezTo>
                  <a:cubicBezTo>
                    <a:pt x="4805" y="13566"/>
                    <a:pt x="4799" y="13577"/>
                    <a:pt x="4792" y="13591"/>
                  </a:cubicBezTo>
                  <a:lnTo>
                    <a:pt x="4748" y="13682"/>
                  </a:lnTo>
                  <a:lnTo>
                    <a:pt x="5138" y="13874"/>
                  </a:lnTo>
                  <a:lnTo>
                    <a:pt x="5161" y="13829"/>
                  </a:lnTo>
                  <a:lnTo>
                    <a:pt x="4984" y="13742"/>
                  </a:lnTo>
                  <a:cubicBezTo>
                    <a:pt x="4989" y="13732"/>
                    <a:pt x="4995" y="13725"/>
                    <a:pt x="5001" y="13720"/>
                  </a:cubicBezTo>
                  <a:cubicBezTo>
                    <a:pt x="5008" y="13716"/>
                    <a:pt x="5018" y="13712"/>
                    <a:pt x="5031" y="13709"/>
                  </a:cubicBezTo>
                  <a:cubicBezTo>
                    <a:pt x="5054" y="13705"/>
                    <a:pt x="5076" y="13701"/>
                    <a:pt x="5097" y="13697"/>
                  </a:cubicBezTo>
                  <a:cubicBezTo>
                    <a:pt x="5118" y="13694"/>
                    <a:pt x="5137" y="13691"/>
                    <a:pt x="5154" y="13689"/>
                  </a:cubicBezTo>
                  <a:cubicBezTo>
                    <a:pt x="5171" y="13687"/>
                    <a:pt x="5187" y="13686"/>
                    <a:pt x="5200" y="13685"/>
                  </a:cubicBezTo>
                  <a:cubicBezTo>
                    <a:pt x="5213" y="13684"/>
                    <a:pt x="5224" y="13684"/>
                    <a:pt x="5232" y="13684"/>
                  </a:cubicBezTo>
                  <a:lnTo>
                    <a:pt x="5261" y="13626"/>
                  </a:lnTo>
                  <a:close/>
                  <a:moveTo>
                    <a:pt x="4974" y="13577"/>
                  </a:moveTo>
                  <a:cubicBezTo>
                    <a:pt x="4983" y="13585"/>
                    <a:pt x="4988" y="13594"/>
                    <a:pt x="4991" y="13604"/>
                  </a:cubicBezTo>
                  <a:cubicBezTo>
                    <a:pt x="4994" y="13615"/>
                    <a:pt x="4995" y="13626"/>
                    <a:pt x="4993" y="13639"/>
                  </a:cubicBezTo>
                  <a:cubicBezTo>
                    <a:pt x="4990" y="13651"/>
                    <a:pt x="4985" y="13667"/>
                    <a:pt x="4976" y="13684"/>
                  </a:cubicBezTo>
                  <a:lnTo>
                    <a:pt x="4955" y="13727"/>
                  </a:lnTo>
                  <a:lnTo>
                    <a:pt x="4809" y="13656"/>
                  </a:lnTo>
                  <a:lnTo>
                    <a:pt x="4832" y="13609"/>
                  </a:lnTo>
                  <a:cubicBezTo>
                    <a:pt x="4838" y="13598"/>
                    <a:pt x="4843" y="13589"/>
                    <a:pt x="4848" y="13582"/>
                  </a:cubicBezTo>
                  <a:cubicBezTo>
                    <a:pt x="4853" y="13575"/>
                    <a:pt x="4859" y="13569"/>
                    <a:pt x="4864" y="13564"/>
                  </a:cubicBezTo>
                  <a:cubicBezTo>
                    <a:pt x="4874" y="13555"/>
                    <a:pt x="4887" y="13550"/>
                    <a:pt x="4901" y="13548"/>
                  </a:cubicBezTo>
                  <a:cubicBezTo>
                    <a:pt x="4916" y="13546"/>
                    <a:pt x="4929" y="13548"/>
                    <a:pt x="4942" y="13555"/>
                  </a:cubicBezTo>
                  <a:cubicBezTo>
                    <a:pt x="4955" y="13561"/>
                    <a:pt x="4966" y="13568"/>
                    <a:pt x="4974" y="13577"/>
                  </a:cubicBezTo>
                  <a:close/>
                  <a:moveTo>
                    <a:pt x="5272" y="13232"/>
                  </a:moveTo>
                  <a:cubicBezTo>
                    <a:pt x="5257" y="13230"/>
                    <a:pt x="5243" y="13231"/>
                    <a:pt x="5230" y="13235"/>
                  </a:cubicBezTo>
                  <a:cubicBezTo>
                    <a:pt x="5217" y="13238"/>
                    <a:pt x="5205" y="13244"/>
                    <a:pt x="5194" y="13251"/>
                  </a:cubicBezTo>
                  <a:cubicBezTo>
                    <a:pt x="5183" y="13258"/>
                    <a:pt x="5171" y="13269"/>
                    <a:pt x="5157" y="13284"/>
                  </a:cubicBezTo>
                  <a:lnTo>
                    <a:pt x="5120" y="13322"/>
                  </a:lnTo>
                  <a:cubicBezTo>
                    <a:pt x="5101" y="13342"/>
                    <a:pt x="5085" y="13354"/>
                    <a:pt x="5070" y="13359"/>
                  </a:cubicBezTo>
                  <a:cubicBezTo>
                    <a:pt x="5056" y="13365"/>
                    <a:pt x="5041" y="13364"/>
                    <a:pt x="5025" y="13356"/>
                  </a:cubicBezTo>
                  <a:cubicBezTo>
                    <a:pt x="5005" y="13346"/>
                    <a:pt x="4992" y="13331"/>
                    <a:pt x="4988" y="13312"/>
                  </a:cubicBezTo>
                  <a:cubicBezTo>
                    <a:pt x="4983" y="13293"/>
                    <a:pt x="4987" y="13271"/>
                    <a:pt x="4999" y="13246"/>
                  </a:cubicBezTo>
                  <a:cubicBezTo>
                    <a:pt x="5003" y="13238"/>
                    <a:pt x="5007" y="13230"/>
                    <a:pt x="5012" y="13223"/>
                  </a:cubicBezTo>
                  <a:cubicBezTo>
                    <a:pt x="5017" y="13216"/>
                    <a:pt x="5022" y="13210"/>
                    <a:pt x="5029" y="13204"/>
                  </a:cubicBezTo>
                  <a:cubicBezTo>
                    <a:pt x="5035" y="13198"/>
                    <a:pt x="5042" y="13192"/>
                    <a:pt x="5050" y="13186"/>
                  </a:cubicBezTo>
                  <a:cubicBezTo>
                    <a:pt x="5058" y="13180"/>
                    <a:pt x="5068" y="13174"/>
                    <a:pt x="5079" y="13167"/>
                  </a:cubicBezTo>
                  <a:lnTo>
                    <a:pt x="5055" y="13130"/>
                  </a:lnTo>
                  <a:cubicBezTo>
                    <a:pt x="5012" y="13155"/>
                    <a:pt x="4980" y="13188"/>
                    <a:pt x="4959" y="13230"/>
                  </a:cubicBezTo>
                  <a:cubicBezTo>
                    <a:pt x="4950" y="13249"/>
                    <a:pt x="4944" y="13267"/>
                    <a:pt x="4942" y="13285"/>
                  </a:cubicBezTo>
                  <a:cubicBezTo>
                    <a:pt x="4940" y="13304"/>
                    <a:pt x="4941" y="13321"/>
                    <a:pt x="4946" y="13337"/>
                  </a:cubicBezTo>
                  <a:cubicBezTo>
                    <a:pt x="4950" y="13353"/>
                    <a:pt x="4958" y="13367"/>
                    <a:pt x="4968" y="13380"/>
                  </a:cubicBezTo>
                  <a:cubicBezTo>
                    <a:pt x="4979" y="13393"/>
                    <a:pt x="4993" y="13403"/>
                    <a:pt x="5009" y="13411"/>
                  </a:cubicBezTo>
                  <a:cubicBezTo>
                    <a:pt x="5035" y="13424"/>
                    <a:pt x="5060" y="13426"/>
                    <a:pt x="5085" y="13418"/>
                  </a:cubicBezTo>
                  <a:cubicBezTo>
                    <a:pt x="5097" y="13415"/>
                    <a:pt x="5108" y="13409"/>
                    <a:pt x="5118" y="13401"/>
                  </a:cubicBezTo>
                  <a:cubicBezTo>
                    <a:pt x="5128" y="13393"/>
                    <a:pt x="5140" y="13381"/>
                    <a:pt x="5154" y="13366"/>
                  </a:cubicBezTo>
                  <a:lnTo>
                    <a:pt x="5186" y="13332"/>
                  </a:lnTo>
                  <a:cubicBezTo>
                    <a:pt x="5223" y="13293"/>
                    <a:pt x="5258" y="13281"/>
                    <a:pt x="5293" y="13298"/>
                  </a:cubicBezTo>
                  <a:cubicBezTo>
                    <a:pt x="5316" y="13310"/>
                    <a:pt x="5330" y="13328"/>
                    <a:pt x="5335" y="13354"/>
                  </a:cubicBezTo>
                  <a:cubicBezTo>
                    <a:pt x="5337" y="13365"/>
                    <a:pt x="5338" y="13376"/>
                    <a:pt x="5336" y="13386"/>
                  </a:cubicBezTo>
                  <a:cubicBezTo>
                    <a:pt x="5334" y="13397"/>
                    <a:pt x="5329" y="13409"/>
                    <a:pt x="5322" y="13424"/>
                  </a:cubicBezTo>
                  <a:cubicBezTo>
                    <a:pt x="5312" y="13444"/>
                    <a:pt x="5300" y="13461"/>
                    <a:pt x="5287" y="13475"/>
                  </a:cubicBezTo>
                  <a:cubicBezTo>
                    <a:pt x="5273" y="13489"/>
                    <a:pt x="5256" y="13502"/>
                    <a:pt x="5236" y="13512"/>
                  </a:cubicBezTo>
                  <a:lnTo>
                    <a:pt x="5263" y="13551"/>
                  </a:lnTo>
                  <a:cubicBezTo>
                    <a:pt x="5284" y="13537"/>
                    <a:pt x="5303" y="13522"/>
                    <a:pt x="5319" y="13504"/>
                  </a:cubicBezTo>
                  <a:cubicBezTo>
                    <a:pt x="5335" y="13487"/>
                    <a:pt x="5348" y="13466"/>
                    <a:pt x="5360" y="13443"/>
                  </a:cubicBezTo>
                  <a:cubicBezTo>
                    <a:pt x="5369" y="13425"/>
                    <a:pt x="5375" y="13408"/>
                    <a:pt x="5378" y="13392"/>
                  </a:cubicBezTo>
                  <a:cubicBezTo>
                    <a:pt x="5381" y="13377"/>
                    <a:pt x="5381" y="13360"/>
                    <a:pt x="5379" y="13343"/>
                  </a:cubicBezTo>
                  <a:cubicBezTo>
                    <a:pt x="5377" y="13320"/>
                    <a:pt x="5369" y="13300"/>
                    <a:pt x="5357" y="13283"/>
                  </a:cubicBezTo>
                  <a:cubicBezTo>
                    <a:pt x="5345" y="13265"/>
                    <a:pt x="5330" y="13252"/>
                    <a:pt x="5312" y="13243"/>
                  </a:cubicBezTo>
                  <a:cubicBezTo>
                    <a:pt x="5300" y="13237"/>
                    <a:pt x="5286" y="13233"/>
                    <a:pt x="5272" y="13232"/>
                  </a:cubicBezTo>
                  <a:close/>
                  <a:moveTo>
                    <a:pt x="5489" y="13161"/>
                  </a:moveTo>
                  <a:lnTo>
                    <a:pt x="5098" y="12969"/>
                  </a:lnTo>
                  <a:lnTo>
                    <a:pt x="5076" y="13015"/>
                  </a:lnTo>
                  <a:lnTo>
                    <a:pt x="5467" y="13207"/>
                  </a:lnTo>
                  <a:lnTo>
                    <a:pt x="5489" y="13161"/>
                  </a:lnTo>
                  <a:close/>
                  <a:moveTo>
                    <a:pt x="5264" y="12632"/>
                  </a:moveTo>
                  <a:lnTo>
                    <a:pt x="5137" y="12891"/>
                  </a:lnTo>
                  <a:lnTo>
                    <a:pt x="5176" y="12910"/>
                  </a:lnTo>
                  <a:lnTo>
                    <a:pt x="5228" y="12805"/>
                  </a:lnTo>
                  <a:lnTo>
                    <a:pt x="5579" y="12978"/>
                  </a:lnTo>
                  <a:lnTo>
                    <a:pt x="5601" y="12933"/>
                  </a:lnTo>
                  <a:lnTo>
                    <a:pt x="5250" y="12760"/>
                  </a:lnTo>
                  <a:lnTo>
                    <a:pt x="5302" y="12654"/>
                  </a:lnTo>
                  <a:lnTo>
                    <a:pt x="5264" y="12632"/>
                  </a:lnTo>
                  <a:close/>
                  <a:moveTo>
                    <a:pt x="5432" y="12291"/>
                  </a:moveTo>
                  <a:lnTo>
                    <a:pt x="5405" y="12345"/>
                  </a:lnTo>
                  <a:lnTo>
                    <a:pt x="5518" y="12494"/>
                  </a:lnTo>
                  <a:cubicBezTo>
                    <a:pt x="5525" y="12504"/>
                    <a:pt x="5532" y="12513"/>
                    <a:pt x="5538" y="12521"/>
                  </a:cubicBezTo>
                  <a:cubicBezTo>
                    <a:pt x="5545" y="12529"/>
                    <a:pt x="5549" y="12534"/>
                    <a:pt x="5551" y="12536"/>
                  </a:cubicBezTo>
                  <a:cubicBezTo>
                    <a:pt x="5542" y="12536"/>
                    <a:pt x="5533" y="12536"/>
                    <a:pt x="5524" y="12535"/>
                  </a:cubicBezTo>
                  <a:cubicBezTo>
                    <a:pt x="5516" y="12535"/>
                    <a:pt x="5507" y="12535"/>
                    <a:pt x="5497" y="12535"/>
                  </a:cubicBezTo>
                  <a:lnTo>
                    <a:pt x="5312" y="12535"/>
                  </a:lnTo>
                  <a:lnTo>
                    <a:pt x="5283" y="12593"/>
                  </a:lnTo>
                  <a:lnTo>
                    <a:pt x="5581" y="12583"/>
                  </a:lnTo>
                  <a:lnTo>
                    <a:pt x="5736" y="12659"/>
                  </a:lnTo>
                  <a:lnTo>
                    <a:pt x="5760" y="12611"/>
                  </a:lnTo>
                  <a:lnTo>
                    <a:pt x="5608" y="12536"/>
                  </a:lnTo>
                  <a:lnTo>
                    <a:pt x="5432" y="12291"/>
                  </a:lnTo>
                  <a:close/>
                  <a:moveTo>
                    <a:pt x="5791" y="11862"/>
                  </a:moveTo>
                  <a:cubicBezTo>
                    <a:pt x="5765" y="11857"/>
                    <a:pt x="5740" y="11855"/>
                    <a:pt x="5715" y="11859"/>
                  </a:cubicBezTo>
                  <a:cubicBezTo>
                    <a:pt x="5706" y="11860"/>
                    <a:pt x="5696" y="11862"/>
                    <a:pt x="5685" y="11866"/>
                  </a:cubicBezTo>
                  <a:cubicBezTo>
                    <a:pt x="5674" y="11869"/>
                    <a:pt x="5663" y="11874"/>
                    <a:pt x="5652" y="11881"/>
                  </a:cubicBezTo>
                  <a:cubicBezTo>
                    <a:pt x="5641" y="11888"/>
                    <a:pt x="5630" y="11897"/>
                    <a:pt x="5619" y="11908"/>
                  </a:cubicBezTo>
                  <a:cubicBezTo>
                    <a:pt x="5609" y="11919"/>
                    <a:pt x="5599" y="11933"/>
                    <a:pt x="5591" y="11950"/>
                  </a:cubicBezTo>
                  <a:cubicBezTo>
                    <a:pt x="5579" y="11974"/>
                    <a:pt x="5573" y="11998"/>
                    <a:pt x="5573" y="12022"/>
                  </a:cubicBezTo>
                  <a:cubicBezTo>
                    <a:pt x="5573" y="12046"/>
                    <a:pt x="5578" y="12069"/>
                    <a:pt x="5589" y="12091"/>
                  </a:cubicBezTo>
                  <a:cubicBezTo>
                    <a:pt x="5600" y="12112"/>
                    <a:pt x="5616" y="12133"/>
                    <a:pt x="5637" y="12152"/>
                  </a:cubicBezTo>
                  <a:cubicBezTo>
                    <a:pt x="5658" y="12172"/>
                    <a:pt x="5684" y="12189"/>
                    <a:pt x="5715" y="12204"/>
                  </a:cubicBezTo>
                  <a:cubicBezTo>
                    <a:pt x="5783" y="12238"/>
                    <a:pt x="5842" y="12248"/>
                    <a:pt x="5893" y="12234"/>
                  </a:cubicBezTo>
                  <a:cubicBezTo>
                    <a:pt x="5915" y="12228"/>
                    <a:pt x="5935" y="12218"/>
                    <a:pt x="5953" y="12204"/>
                  </a:cubicBezTo>
                  <a:cubicBezTo>
                    <a:pt x="5971" y="12190"/>
                    <a:pt x="5986" y="12171"/>
                    <a:pt x="5997" y="12147"/>
                  </a:cubicBezTo>
                  <a:cubicBezTo>
                    <a:pt x="6007" y="12127"/>
                    <a:pt x="6013" y="12107"/>
                    <a:pt x="6015" y="12089"/>
                  </a:cubicBezTo>
                  <a:cubicBezTo>
                    <a:pt x="6017" y="12070"/>
                    <a:pt x="6015" y="12051"/>
                    <a:pt x="6008" y="12030"/>
                  </a:cubicBezTo>
                  <a:cubicBezTo>
                    <a:pt x="6000" y="12001"/>
                    <a:pt x="5985" y="11976"/>
                    <a:pt x="5965" y="11954"/>
                  </a:cubicBezTo>
                  <a:cubicBezTo>
                    <a:pt x="5944" y="11933"/>
                    <a:pt x="5915" y="11913"/>
                    <a:pt x="5878" y="11894"/>
                  </a:cubicBezTo>
                  <a:cubicBezTo>
                    <a:pt x="5846" y="11879"/>
                    <a:pt x="5817" y="11868"/>
                    <a:pt x="5791" y="11862"/>
                  </a:cubicBezTo>
                  <a:close/>
                  <a:moveTo>
                    <a:pt x="5900" y="11973"/>
                  </a:moveTo>
                  <a:cubicBezTo>
                    <a:pt x="5912" y="11980"/>
                    <a:pt x="5922" y="11987"/>
                    <a:pt x="5930" y="11994"/>
                  </a:cubicBezTo>
                  <a:cubicBezTo>
                    <a:pt x="5939" y="12001"/>
                    <a:pt x="5946" y="12008"/>
                    <a:pt x="5951" y="12015"/>
                  </a:cubicBezTo>
                  <a:cubicBezTo>
                    <a:pt x="5957" y="12022"/>
                    <a:pt x="5961" y="12030"/>
                    <a:pt x="5965" y="12038"/>
                  </a:cubicBezTo>
                  <a:cubicBezTo>
                    <a:pt x="5972" y="12052"/>
                    <a:pt x="5975" y="12066"/>
                    <a:pt x="5975" y="12081"/>
                  </a:cubicBezTo>
                  <a:cubicBezTo>
                    <a:pt x="5974" y="12096"/>
                    <a:pt x="5970" y="12111"/>
                    <a:pt x="5963" y="12127"/>
                  </a:cubicBezTo>
                  <a:cubicBezTo>
                    <a:pt x="5959" y="12135"/>
                    <a:pt x="5954" y="12143"/>
                    <a:pt x="5947" y="12150"/>
                  </a:cubicBezTo>
                  <a:cubicBezTo>
                    <a:pt x="5941" y="12158"/>
                    <a:pt x="5934" y="12164"/>
                    <a:pt x="5927" y="12170"/>
                  </a:cubicBezTo>
                  <a:cubicBezTo>
                    <a:pt x="5920" y="12175"/>
                    <a:pt x="5912" y="12180"/>
                    <a:pt x="5904" y="12184"/>
                  </a:cubicBezTo>
                  <a:cubicBezTo>
                    <a:pt x="5896" y="12187"/>
                    <a:pt x="5888" y="12189"/>
                    <a:pt x="5879" y="12190"/>
                  </a:cubicBezTo>
                  <a:cubicBezTo>
                    <a:pt x="5862" y="12191"/>
                    <a:pt x="5841" y="12188"/>
                    <a:pt x="5815" y="12181"/>
                  </a:cubicBezTo>
                  <a:cubicBezTo>
                    <a:pt x="5788" y="12173"/>
                    <a:pt x="5761" y="12162"/>
                    <a:pt x="5731" y="12148"/>
                  </a:cubicBezTo>
                  <a:cubicBezTo>
                    <a:pt x="5707" y="12136"/>
                    <a:pt x="5687" y="12124"/>
                    <a:pt x="5671" y="12112"/>
                  </a:cubicBezTo>
                  <a:cubicBezTo>
                    <a:pt x="5655" y="12101"/>
                    <a:pt x="5643" y="12088"/>
                    <a:pt x="5633" y="12075"/>
                  </a:cubicBezTo>
                  <a:cubicBezTo>
                    <a:pt x="5623" y="12060"/>
                    <a:pt x="5617" y="12044"/>
                    <a:pt x="5616" y="12025"/>
                  </a:cubicBezTo>
                  <a:cubicBezTo>
                    <a:pt x="5616" y="12006"/>
                    <a:pt x="5620" y="11987"/>
                    <a:pt x="5629" y="11969"/>
                  </a:cubicBezTo>
                  <a:cubicBezTo>
                    <a:pt x="5640" y="11946"/>
                    <a:pt x="5654" y="11930"/>
                    <a:pt x="5672" y="11921"/>
                  </a:cubicBezTo>
                  <a:cubicBezTo>
                    <a:pt x="5690" y="11912"/>
                    <a:pt x="5707" y="11908"/>
                    <a:pt x="5725" y="11908"/>
                  </a:cubicBezTo>
                  <a:cubicBezTo>
                    <a:pt x="5742" y="11908"/>
                    <a:pt x="5761" y="11912"/>
                    <a:pt x="5783" y="11919"/>
                  </a:cubicBezTo>
                  <a:cubicBezTo>
                    <a:pt x="5804" y="11925"/>
                    <a:pt x="5830" y="11936"/>
                    <a:pt x="5859" y="11950"/>
                  </a:cubicBezTo>
                  <a:cubicBezTo>
                    <a:pt x="5875" y="11958"/>
                    <a:pt x="5888" y="11966"/>
                    <a:pt x="5900" y="11973"/>
                  </a:cubicBezTo>
                  <a:close/>
                  <a:moveTo>
                    <a:pt x="5825" y="11492"/>
                  </a:moveTo>
                  <a:lnTo>
                    <a:pt x="5724" y="11697"/>
                  </a:lnTo>
                  <a:lnTo>
                    <a:pt x="6115" y="11890"/>
                  </a:lnTo>
                  <a:lnTo>
                    <a:pt x="6138" y="11842"/>
                  </a:lnTo>
                  <a:lnTo>
                    <a:pt x="5952" y="11751"/>
                  </a:lnTo>
                  <a:lnTo>
                    <a:pt x="6014" y="11625"/>
                  </a:lnTo>
                  <a:lnTo>
                    <a:pt x="5976" y="11607"/>
                  </a:lnTo>
                  <a:lnTo>
                    <a:pt x="5914" y="11732"/>
                  </a:lnTo>
                  <a:lnTo>
                    <a:pt x="5786" y="11669"/>
                  </a:lnTo>
                  <a:lnTo>
                    <a:pt x="5860" y="11518"/>
                  </a:lnTo>
                  <a:lnTo>
                    <a:pt x="5825" y="11492"/>
                  </a:lnTo>
                  <a:close/>
                  <a:moveTo>
                    <a:pt x="6491" y="11125"/>
                  </a:moveTo>
                  <a:lnTo>
                    <a:pt x="6084" y="10966"/>
                  </a:lnTo>
                  <a:lnTo>
                    <a:pt x="6050" y="11035"/>
                  </a:lnTo>
                  <a:lnTo>
                    <a:pt x="6273" y="11236"/>
                  </a:lnTo>
                  <a:cubicBezTo>
                    <a:pt x="6287" y="11248"/>
                    <a:pt x="6299" y="11259"/>
                    <a:pt x="6311" y="11267"/>
                  </a:cubicBezTo>
                  <a:cubicBezTo>
                    <a:pt x="6322" y="11276"/>
                    <a:pt x="6328" y="11281"/>
                    <a:pt x="6330" y="11282"/>
                  </a:cubicBezTo>
                  <a:cubicBezTo>
                    <a:pt x="6328" y="11281"/>
                    <a:pt x="6320" y="11279"/>
                    <a:pt x="6306" y="11275"/>
                  </a:cubicBezTo>
                  <a:cubicBezTo>
                    <a:pt x="6292" y="11272"/>
                    <a:pt x="6275" y="11268"/>
                    <a:pt x="6254" y="11264"/>
                  </a:cubicBezTo>
                  <a:lnTo>
                    <a:pt x="5964" y="11209"/>
                  </a:lnTo>
                  <a:lnTo>
                    <a:pt x="5930" y="11278"/>
                  </a:lnTo>
                  <a:lnTo>
                    <a:pt x="6304" y="11504"/>
                  </a:lnTo>
                  <a:lnTo>
                    <a:pt x="6327" y="11459"/>
                  </a:lnTo>
                  <a:lnTo>
                    <a:pt x="6059" y="11301"/>
                  </a:lnTo>
                  <a:cubicBezTo>
                    <a:pt x="6054" y="11298"/>
                    <a:pt x="6047" y="11294"/>
                    <a:pt x="6040" y="11290"/>
                  </a:cubicBezTo>
                  <a:cubicBezTo>
                    <a:pt x="6032" y="11285"/>
                    <a:pt x="6025" y="11281"/>
                    <a:pt x="6017" y="11277"/>
                  </a:cubicBezTo>
                  <a:cubicBezTo>
                    <a:pt x="6010" y="11273"/>
                    <a:pt x="6003" y="11269"/>
                    <a:pt x="5998" y="11266"/>
                  </a:cubicBezTo>
                  <a:cubicBezTo>
                    <a:pt x="5993" y="11263"/>
                    <a:pt x="5990" y="11261"/>
                    <a:pt x="5989" y="11260"/>
                  </a:cubicBezTo>
                  <a:cubicBezTo>
                    <a:pt x="5993" y="11262"/>
                    <a:pt x="6002" y="11264"/>
                    <a:pt x="6016" y="11266"/>
                  </a:cubicBezTo>
                  <a:cubicBezTo>
                    <a:pt x="6031" y="11269"/>
                    <a:pt x="6050" y="11273"/>
                    <a:pt x="6072" y="11277"/>
                  </a:cubicBezTo>
                  <a:lnTo>
                    <a:pt x="6387" y="11336"/>
                  </a:lnTo>
                  <a:lnTo>
                    <a:pt x="6407" y="11296"/>
                  </a:lnTo>
                  <a:lnTo>
                    <a:pt x="6156" y="11069"/>
                  </a:lnTo>
                  <a:cubicBezTo>
                    <a:pt x="6151" y="11065"/>
                    <a:pt x="6145" y="11060"/>
                    <a:pt x="6140" y="11055"/>
                  </a:cubicBezTo>
                  <a:cubicBezTo>
                    <a:pt x="6134" y="11050"/>
                    <a:pt x="6128" y="11045"/>
                    <a:pt x="6123" y="11041"/>
                  </a:cubicBezTo>
                  <a:cubicBezTo>
                    <a:pt x="6118" y="11036"/>
                    <a:pt x="6113" y="11032"/>
                    <a:pt x="6109" y="11029"/>
                  </a:cubicBezTo>
                  <a:cubicBezTo>
                    <a:pt x="6106" y="11026"/>
                    <a:pt x="6103" y="11024"/>
                    <a:pt x="6103" y="11024"/>
                  </a:cubicBezTo>
                  <a:cubicBezTo>
                    <a:pt x="6104" y="11024"/>
                    <a:pt x="6106" y="11025"/>
                    <a:pt x="6111" y="11027"/>
                  </a:cubicBezTo>
                  <a:cubicBezTo>
                    <a:pt x="6116" y="11029"/>
                    <a:pt x="6121" y="11032"/>
                    <a:pt x="6128" y="11035"/>
                  </a:cubicBezTo>
                  <a:cubicBezTo>
                    <a:pt x="6135" y="11038"/>
                    <a:pt x="6142" y="11041"/>
                    <a:pt x="6150" y="11045"/>
                  </a:cubicBezTo>
                  <a:cubicBezTo>
                    <a:pt x="6157" y="11048"/>
                    <a:pt x="6164" y="11051"/>
                    <a:pt x="6170" y="11053"/>
                  </a:cubicBezTo>
                  <a:lnTo>
                    <a:pt x="6468" y="11172"/>
                  </a:lnTo>
                  <a:lnTo>
                    <a:pt x="6491" y="11125"/>
                  </a:lnTo>
                  <a:close/>
                  <a:moveTo>
                    <a:pt x="6276" y="10576"/>
                  </a:moveTo>
                  <a:lnTo>
                    <a:pt x="6253" y="10623"/>
                  </a:lnTo>
                  <a:lnTo>
                    <a:pt x="6525" y="10757"/>
                  </a:lnTo>
                  <a:cubicBezTo>
                    <a:pt x="6538" y="10763"/>
                    <a:pt x="6549" y="10770"/>
                    <a:pt x="6558" y="10776"/>
                  </a:cubicBezTo>
                  <a:cubicBezTo>
                    <a:pt x="6566" y="10782"/>
                    <a:pt x="6573" y="10791"/>
                    <a:pt x="6579" y="10801"/>
                  </a:cubicBezTo>
                  <a:cubicBezTo>
                    <a:pt x="6584" y="10811"/>
                    <a:pt x="6586" y="10823"/>
                    <a:pt x="6584" y="10837"/>
                  </a:cubicBezTo>
                  <a:cubicBezTo>
                    <a:pt x="6582" y="10851"/>
                    <a:pt x="6577" y="10866"/>
                    <a:pt x="6569" y="10882"/>
                  </a:cubicBezTo>
                  <a:cubicBezTo>
                    <a:pt x="6563" y="10894"/>
                    <a:pt x="6557" y="10904"/>
                    <a:pt x="6551" y="10912"/>
                  </a:cubicBezTo>
                  <a:cubicBezTo>
                    <a:pt x="6544" y="10920"/>
                    <a:pt x="6537" y="10926"/>
                    <a:pt x="6531" y="10930"/>
                  </a:cubicBezTo>
                  <a:cubicBezTo>
                    <a:pt x="6524" y="10934"/>
                    <a:pt x="6517" y="10937"/>
                    <a:pt x="6511" y="10938"/>
                  </a:cubicBezTo>
                  <a:cubicBezTo>
                    <a:pt x="6505" y="10939"/>
                    <a:pt x="6499" y="10940"/>
                    <a:pt x="6494" y="10940"/>
                  </a:cubicBezTo>
                  <a:cubicBezTo>
                    <a:pt x="6486" y="10940"/>
                    <a:pt x="6477" y="10937"/>
                    <a:pt x="6466" y="10933"/>
                  </a:cubicBezTo>
                  <a:cubicBezTo>
                    <a:pt x="6454" y="10928"/>
                    <a:pt x="6444" y="10924"/>
                    <a:pt x="6434" y="10919"/>
                  </a:cubicBezTo>
                  <a:lnTo>
                    <a:pt x="6171" y="10789"/>
                  </a:lnTo>
                  <a:lnTo>
                    <a:pt x="6148" y="10836"/>
                  </a:lnTo>
                  <a:lnTo>
                    <a:pt x="6428" y="10974"/>
                  </a:lnTo>
                  <a:cubicBezTo>
                    <a:pt x="6437" y="10978"/>
                    <a:pt x="6447" y="10982"/>
                    <a:pt x="6459" y="10987"/>
                  </a:cubicBezTo>
                  <a:cubicBezTo>
                    <a:pt x="6471" y="10991"/>
                    <a:pt x="6483" y="10993"/>
                    <a:pt x="6495" y="10992"/>
                  </a:cubicBezTo>
                  <a:cubicBezTo>
                    <a:pt x="6520" y="10991"/>
                    <a:pt x="6541" y="10984"/>
                    <a:pt x="6559" y="10970"/>
                  </a:cubicBezTo>
                  <a:cubicBezTo>
                    <a:pt x="6577" y="10957"/>
                    <a:pt x="6593" y="10935"/>
                    <a:pt x="6608" y="10904"/>
                  </a:cubicBezTo>
                  <a:cubicBezTo>
                    <a:pt x="6620" y="10880"/>
                    <a:pt x="6627" y="10859"/>
                    <a:pt x="6630" y="10840"/>
                  </a:cubicBezTo>
                  <a:cubicBezTo>
                    <a:pt x="6633" y="10822"/>
                    <a:pt x="6633" y="10804"/>
                    <a:pt x="6628" y="10787"/>
                  </a:cubicBezTo>
                  <a:cubicBezTo>
                    <a:pt x="6624" y="10770"/>
                    <a:pt x="6617" y="10757"/>
                    <a:pt x="6606" y="10746"/>
                  </a:cubicBezTo>
                  <a:cubicBezTo>
                    <a:pt x="6595" y="10736"/>
                    <a:pt x="6577" y="10725"/>
                    <a:pt x="6554" y="10713"/>
                  </a:cubicBezTo>
                  <a:lnTo>
                    <a:pt x="6276" y="10576"/>
                  </a:lnTo>
                  <a:close/>
                  <a:moveTo>
                    <a:pt x="6119" y="10707"/>
                  </a:moveTo>
                  <a:cubicBezTo>
                    <a:pt x="6110" y="10710"/>
                    <a:pt x="6104" y="10716"/>
                    <a:pt x="6100" y="10724"/>
                  </a:cubicBezTo>
                  <a:cubicBezTo>
                    <a:pt x="6096" y="10732"/>
                    <a:pt x="6095" y="10740"/>
                    <a:pt x="6098" y="10749"/>
                  </a:cubicBezTo>
                  <a:cubicBezTo>
                    <a:pt x="6101" y="10757"/>
                    <a:pt x="6106" y="10763"/>
                    <a:pt x="6114" y="10767"/>
                  </a:cubicBezTo>
                  <a:cubicBezTo>
                    <a:pt x="6123" y="10772"/>
                    <a:pt x="6131" y="10772"/>
                    <a:pt x="6140" y="10769"/>
                  </a:cubicBezTo>
                  <a:cubicBezTo>
                    <a:pt x="6149" y="10767"/>
                    <a:pt x="6155" y="10761"/>
                    <a:pt x="6159" y="10753"/>
                  </a:cubicBezTo>
                  <a:cubicBezTo>
                    <a:pt x="6163" y="10744"/>
                    <a:pt x="6164" y="10736"/>
                    <a:pt x="6161" y="10727"/>
                  </a:cubicBezTo>
                  <a:cubicBezTo>
                    <a:pt x="6157" y="10719"/>
                    <a:pt x="6152" y="10713"/>
                    <a:pt x="6143" y="10709"/>
                  </a:cubicBezTo>
                  <a:cubicBezTo>
                    <a:pt x="6135" y="10705"/>
                    <a:pt x="6127" y="10704"/>
                    <a:pt x="6119" y="10707"/>
                  </a:cubicBezTo>
                  <a:close/>
                  <a:moveTo>
                    <a:pt x="6176" y="10590"/>
                  </a:moveTo>
                  <a:cubicBezTo>
                    <a:pt x="6167" y="10593"/>
                    <a:pt x="6161" y="10599"/>
                    <a:pt x="6157" y="10607"/>
                  </a:cubicBezTo>
                  <a:cubicBezTo>
                    <a:pt x="6153" y="10615"/>
                    <a:pt x="6153" y="10623"/>
                    <a:pt x="6156" y="10632"/>
                  </a:cubicBezTo>
                  <a:cubicBezTo>
                    <a:pt x="6158" y="10640"/>
                    <a:pt x="6164" y="10647"/>
                    <a:pt x="6172" y="10651"/>
                  </a:cubicBezTo>
                  <a:cubicBezTo>
                    <a:pt x="6180" y="10655"/>
                    <a:pt x="6189" y="10655"/>
                    <a:pt x="6197" y="10653"/>
                  </a:cubicBezTo>
                  <a:cubicBezTo>
                    <a:pt x="6206" y="10650"/>
                    <a:pt x="6212" y="10644"/>
                    <a:pt x="6217" y="10636"/>
                  </a:cubicBezTo>
                  <a:cubicBezTo>
                    <a:pt x="6221" y="10627"/>
                    <a:pt x="6221" y="10619"/>
                    <a:pt x="6218" y="10611"/>
                  </a:cubicBezTo>
                  <a:cubicBezTo>
                    <a:pt x="6215" y="10602"/>
                    <a:pt x="6209" y="10596"/>
                    <a:pt x="6201" y="10592"/>
                  </a:cubicBezTo>
                  <a:cubicBezTo>
                    <a:pt x="6193" y="10588"/>
                    <a:pt x="6184" y="10587"/>
                    <a:pt x="6176" y="10590"/>
                  </a:cubicBezTo>
                  <a:close/>
                  <a:moveTo>
                    <a:pt x="6850" y="10396"/>
                  </a:moveTo>
                  <a:lnTo>
                    <a:pt x="6459" y="10204"/>
                  </a:lnTo>
                  <a:lnTo>
                    <a:pt x="6436" y="10250"/>
                  </a:lnTo>
                  <a:lnTo>
                    <a:pt x="6650" y="10353"/>
                  </a:lnTo>
                  <a:cubicBezTo>
                    <a:pt x="6664" y="10360"/>
                    <a:pt x="6678" y="10366"/>
                    <a:pt x="6692" y="10373"/>
                  </a:cubicBezTo>
                  <a:cubicBezTo>
                    <a:pt x="6706" y="10379"/>
                    <a:pt x="6719" y="10385"/>
                    <a:pt x="6731" y="10390"/>
                  </a:cubicBezTo>
                  <a:cubicBezTo>
                    <a:pt x="6742" y="10395"/>
                    <a:pt x="6752" y="10399"/>
                    <a:pt x="6759" y="10402"/>
                  </a:cubicBezTo>
                  <a:cubicBezTo>
                    <a:pt x="6767" y="10405"/>
                    <a:pt x="6771" y="10406"/>
                    <a:pt x="6771" y="10406"/>
                  </a:cubicBezTo>
                  <a:cubicBezTo>
                    <a:pt x="6770" y="10406"/>
                    <a:pt x="6766" y="10406"/>
                    <a:pt x="6760" y="10405"/>
                  </a:cubicBezTo>
                  <a:cubicBezTo>
                    <a:pt x="6754" y="10405"/>
                    <a:pt x="6746" y="10404"/>
                    <a:pt x="6737" y="10404"/>
                  </a:cubicBezTo>
                  <a:cubicBezTo>
                    <a:pt x="6728" y="10403"/>
                    <a:pt x="6717" y="10403"/>
                    <a:pt x="6706" y="10402"/>
                  </a:cubicBezTo>
                  <a:cubicBezTo>
                    <a:pt x="6694" y="10402"/>
                    <a:pt x="6683" y="10402"/>
                    <a:pt x="6671" y="10402"/>
                  </a:cubicBezTo>
                  <a:lnTo>
                    <a:pt x="6358" y="10409"/>
                  </a:lnTo>
                  <a:lnTo>
                    <a:pt x="6331" y="10464"/>
                  </a:lnTo>
                  <a:lnTo>
                    <a:pt x="6722" y="10656"/>
                  </a:lnTo>
                  <a:lnTo>
                    <a:pt x="6746" y="10608"/>
                  </a:lnTo>
                  <a:lnTo>
                    <a:pt x="6518" y="10498"/>
                  </a:lnTo>
                  <a:cubicBezTo>
                    <a:pt x="6506" y="10493"/>
                    <a:pt x="6495" y="10487"/>
                    <a:pt x="6483" y="10482"/>
                  </a:cubicBezTo>
                  <a:cubicBezTo>
                    <a:pt x="6472" y="10477"/>
                    <a:pt x="6461" y="10473"/>
                    <a:pt x="6451" y="10468"/>
                  </a:cubicBezTo>
                  <a:cubicBezTo>
                    <a:pt x="6441" y="10464"/>
                    <a:pt x="6432" y="10461"/>
                    <a:pt x="6425" y="10457"/>
                  </a:cubicBezTo>
                  <a:cubicBezTo>
                    <a:pt x="6418" y="10454"/>
                    <a:pt x="6413" y="10452"/>
                    <a:pt x="6409" y="10451"/>
                  </a:cubicBezTo>
                  <a:cubicBezTo>
                    <a:pt x="6413" y="10452"/>
                    <a:pt x="6419" y="10452"/>
                    <a:pt x="6426" y="10453"/>
                  </a:cubicBezTo>
                  <a:cubicBezTo>
                    <a:pt x="6434" y="10453"/>
                    <a:pt x="6443" y="10453"/>
                    <a:pt x="6453" y="10453"/>
                  </a:cubicBezTo>
                  <a:cubicBezTo>
                    <a:pt x="6463" y="10453"/>
                    <a:pt x="6474" y="10453"/>
                    <a:pt x="6486" y="10453"/>
                  </a:cubicBezTo>
                  <a:cubicBezTo>
                    <a:pt x="6498" y="10453"/>
                    <a:pt x="6511" y="10453"/>
                    <a:pt x="6525" y="10453"/>
                  </a:cubicBezTo>
                  <a:lnTo>
                    <a:pt x="6826" y="10445"/>
                  </a:lnTo>
                  <a:lnTo>
                    <a:pt x="6850" y="10396"/>
                  </a:lnTo>
                  <a:close/>
                  <a:moveTo>
                    <a:pt x="6874" y="9975"/>
                  </a:moveTo>
                  <a:cubicBezTo>
                    <a:pt x="6859" y="9974"/>
                    <a:pt x="6845" y="9975"/>
                    <a:pt x="6832" y="9978"/>
                  </a:cubicBezTo>
                  <a:cubicBezTo>
                    <a:pt x="6819" y="9982"/>
                    <a:pt x="6807" y="9987"/>
                    <a:pt x="6796" y="9995"/>
                  </a:cubicBezTo>
                  <a:cubicBezTo>
                    <a:pt x="6786" y="10002"/>
                    <a:pt x="6773" y="10013"/>
                    <a:pt x="6759" y="10028"/>
                  </a:cubicBezTo>
                  <a:lnTo>
                    <a:pt x="6723" y="10066"/>
                  </a:lnTo>
                  <a:cubicBezTo>
                    <a:pt x="6704" y="10085"/>
                    <a:pt x="6687" y="10098"/>
                    <a:pt x="6673" y="10103"/>
                  </a:cubicBezTo>
                  <a:cubicBezTo>
                    <a:pt x="6658" y="10109"/>
                    <a:pt x="6643" y="10107"/>
                    <a:pt x="6627" y="10099"/>
                  </a:cubicBezTo>
                  <a:cubicBezTo>
                    <a:pt x="6607" y="10090"/>
                    <a:pt x="6595" y="10075"/>
                    <a:pt x="6590" y="10056"/>
                  </a:cubicBezTo>
                  <a:cubicBezTo>
                    <a:pt x="6585" y="10036"/>
                    <a:pt x="6589" y="10014"/>
                    <a:pt x="6601" y="9990"/>
                  </a:cubicBezTo>
                  <a:cubicBezTo>
                    <a:pt x="6605" y="9981"/>
                    <a:pt x="6610" y="9974"/>
                    <a:pt x="6614" y="9967"/>
                  </a:cubicBezTo>
                  <a:cubicBezTo>
                    <a:pt x="6619" y="9960"/>
                    <a:pt x="6625" y="9954"/>
                    <a:pt x="6631" y="9947"/>
                  </a:cubicBezTo>
                  <a:cubicBezTo>
                    <a:pt x="6637" y="9941"/>
                    <a:pt x="6645" y="9935"/>
                    <a:pt x="6653" y="9929"/>
                  </a:cubicBezTo>
                  <a:cubicBezTo>
                    <a:pt x="6661" y="9924"/>
                    <a:pt x="6670" y="9917"/>
                    <a:pt x="6681" y="9911"/>
                  </a:cubicBezTo>
                  <a:lnTo>
                    <a:pt x="6657" y="9874"/>
                  </a:lnTo>
                  <a:cubicBezTo>
                    <a:pt x="6614" y="9899"/>
                    <a:pt x="6582" y="9932"/>
                    <a:pt x="6562" y="9973"/>
                  </a:cubicBezTo>
                  <a:cubicBezTo>
                    <a:pt x="6552" y="9992"/>
                    <a:pt x="6547" y="10011"/>
                    <a:pt x="6545" y="10029"/>
                  </a:cubicBezTo>
                  <a:cubicBezTo>
                    <a:pt x="6542" y="10047"/>
                    <a:pt x="6544" y="10064"/>
                    <a:pt x="6548" y="10080"/>
                  </a:cubicBezTo>
                  <a:cubicBezTo>
                    <a:pt x="6552" y="10096"/>
                    <a:pt x="6560" y="10111"/>
                    <a:pt x="6571" y="10123"/>
                  </a:cubicBezTo>
                  <a:cubicBezTo>
                    <a:pt x="6581" y="10136"/>
                    <a:pt x="6595" y="10147"/>
                    <a:pt x="6612" y="10155"/>
                  </a:cubicBezTo>
                  <a:cubicBezTo>
                    <a:pt x="6637" y="10167"/>
                    <a:pt x="6662" y="10170"/>
                    <a:pt x="6688" y="10162"/>
                  </a:cubicBezTo>
                  <a:cubicBezTo>
                    <a:pt x="6699" y="10158"/>
                    <a:pt x="6710" y="10152"/>
                    <a:pt x="6720" y="10144"/>
                  </a:cubicBezTo>
                  <a:cubicBezTo>
                    <a:pt x="6730" y="10136"/>
                    <a:pt x="6743" y="10125"/>
                    <a:pt x="6757" y="10109"/>
                  </a:cubicBezTo>
                  <a:lnTo>
                    <a:pt x="6788" y="10076"/>
                  </a:lnTo>
                  <a:cubicBezTo>
                    <a:pt x="6825" y="10036"/>
                    <a:pt x="6861" y="10025"/>
                    <a:pt x="6895" y="10042"/>
                  </a:cubicBezTo>
                  <a:cubicBezTo>
                    <a:pt x="6918" y="10053"/>
                    <a:pt x="6933" y="10072"/>
                    <a:pt x="6937" y="10097"/>
                  </a:cubicBezTo>
                  <a:cubicBezTo>
                    <a:pt x="6940" y="10109"/>
                    <a:pt x="6940" y="10120"/>
                    <a:pt x="6938" y="10130"/>
                  </a:cubicBezTo>
                  <a:cubicBezTo>
                    <a:pt x="6936" y="10140"/>
                    <a:pt x="6931" y="10153"/>
                    <a:pt x="6924" y="10168"/>
                  </a:cubicBezTo>
                  <a:cubicBezTo>
                    <a:pt x="6914" y="10187"/>
                    <a:pt x="6903" y="10204"/>
                    <a:pt x="6889" y="10219"/>
                  </a:cubicBezTo>
                  <a:cubicBezTo>
                    <a:pt x="6875" y="10233"/>
                    <a:pt x="6859" y="10245"/>
                    <a:pt x="6839" y="10256"/>
                  </a:cubicBezTo>
                  <a:lnTo>
                    <a:pt x="6865" y="10294"/>
                  </a:lnTo>
                  <a:cubicBezTo>
                    <a:pt x="6887" y="10281"/>
                    <a:pt x="6905" y="10266"/>
                    <a:pt x="6921" y="10248"/>
                  </a:cubicBezTo>
                  <a:cubicBezTo>
                    <a:pt x="6937" y="10231"/>
                    <a:pt x="6951" y="10210"/>
                    <a:pt x="6962" y="10186"/>
                  </a:cubicBezTo>
                  <a:cubicBezTo>
                    <a:pt x="6971" y="10168"/>
                    <a:pt x="6977" y="10151"/>
                    <a:pt x="6980" y="10136"/>
                  </a:cubicBezTo>
                  <a:cubicBezTo>
                    <a:pt x="6983" y="10120"/>
                    <a:pt x="6983" y="10104"/>
                    <a:pt x="6981" y="10087"/>
                  </a:cubicBezTo>
                  <a:cubicBezTo>
                    <a:pt x="6979" y="10064"/>
                    <a:pt x="6972" y="10044"/>
                    <a:pt x="6960" y="10026"/>
                  </a:cubicBezTo>
                  <a:cubicBezTo>
                    <a:pt x="6947" y="10009"/>
                    <a:pt x="6932" y="9996"/>
                    <a:pt x="6914" y="9987"/>
                  </a:cubicBezTo>
                  <a:cubicBezTo>
                    <a:pt x="6902" y="9981"/>
                    <a:pt x="6888" y="9977"/>
                    <a:pt x="6874" y="9975"/>
                  </a:cubicBezTo>
                  <a:close/>
                  <a:moveTo>
                    <a:pt x="6791" y="9529"/>
                  </a:moveTo>
                  <a:lnTo>
                    <a:pt x="6664" y="9787"/>
                  </a:lnTo>
                  <a:lnTo>
                    <a:pt x="6703" y="9807"/>
                  </a:lnTo>
                  <a:lnTo>
                    <a:pt x="6755" y="9702"/>
                  </a:lnTo>
                  <a:lnTo>
                    <a:pt x="7106" y="9875"/>
                  </a:lnTo>
                  <a:lnTo>
                    <a:pt x="7128" y="9830"/>
                  </a:lnTo>
                  <a:lnTo>
                    <a:pt x="6777" y="9657"/>
                  </a:lnTo>
                  <a:lnTo>
                    <a:pt x="6829" y="9551"/>
                  </a:lnTo>
                  <a:lnTo>
                    <a:pt x="6791" y="9529"/>
                  </a:lnTo>
                  <a:close/>
                  <a:moveTo>
                    <a:pt x="7323" y="9434"/>
                  </a:moveTo>
                  <a:lnTo>
                    <a:pt x="7283" y="9414"/>
                  </a:lnTo>
                  <a:lnTo>
                    <a:pt x="7198" y="9587"/>
                  </a:lnTo>
                  <a:lnTo>
                    <a:pt x="7055" y="9516"/>
                  </a:lnTo>
                  <a:lnTo>
                    <a:pt x="7121" y="9382"/>
                  </a:lnTo>
                  <a:lnTo>
                    <a:pt x="7080" y="9362"/>
                  </a:lnTo>
                  <a:lnTo>
                    <a:pt x="7014" y="9496"/>
                  </a:lnTo>
                  <a:lnTo>
                    <a:pt x="6886" y="9433"/>
                  </a:lnTo>
                  <a:lnTo>
                    <a:pt x="6965" y="9273"/>
                  </a:lnTo>
                  <a:lnTo>
                    <a:pt x="6929" y="9248"/>
                  </a:lnTo>
                  <a:lnTo>
                    <a:pt x="6824" y="9461"/>
                  </a:lnTo>
                  <a:lnTo>
                    <a:pt x="7215" y="9654"/>
                  </a:lnTo>
                  <a:lnTo>
                    <a:pt x="7323" y="9434"/>
                  </a:lnTo>
                  <a:close/>
                  <a:moveTo>
                    <a:pt x="7486" y="9103"/>
                  </a:moveTo>
                  <a:lnTo>
                    <a:pt x="7450" y="9108"/>
                  </a:lnTo>
                  <a:cubicBezTo>
                    <a:pt x="7433" y="9110"/>
                    <a:pt x="7415" y="9113"/>
                    <a:pt x="7397" y="9115"/>
                  </a:cubicBezTo>
                  <a:cubicBezTo>
                    <a:pt x="7378" y="9118"/>
                    <a:pt x="7360" y="9120"/>
                    <a:pt x="7344" y="9122"/>
                  </a:cubicBezTo>
                  <a:cubicBezTo>
                    <a:pt x="7327" y="9125"/>
                    <a:pt x="7316" y="9127"/>
                    <a:pt x="7309" y="9128"/>
                  </a:cubicBezTo>
                  <a:cubicBezTo>
                    <a:pt x="7299" y="9130"/>
                    <a:pt x="7288" y="9132"/>
                    <a:pt x="7276" y="9135"/>
                  </a:cubicBezTo>
                  <a:cubicBezTo>
                    <a:pt x="7264" y="9138"/>
                    <a:pt x="7254" y="9142"/>
                    <a:pt x="7246" y="9146"/>
                  </a:cubicBezTo>
                  <a:lnTo>
                    <a:pt x="7248" y="9140"/>
                  </a:lnTo>
                  <a:cubicBezTo>
                    <a:pt x="7256" y="9124"/>
                    <a:pt x="7261" y="9109"/>
                    <a:pt x="7262" y="9094"/>
                  </a:cubicBezTo>
                  <a:cubicBezTo>
                    <a:pt x="7263" y="9079"/>
                    <a:pt x="7261" y="9064"/>
                    <a:pt x="7256" y="9050"/>
                  </a:cubicBezTo>
                  <a:cubicBezTo>
                    <a:pt x="7251" y="9037"/>
                    <a:pt x="7243" y="9024"/>
                    <a:pt x="7233" y="9013"/>
                  </a:cubicBezTo>
                  <a:cubicBezTo>
                    <a:pt x="7222" y="9001"/>
                    <a:pt x="7208" y="8991"/>
                    <a:pt x="7192" y="8984"/>
                  </a:cubicBezTo>
                  <a:cubicBezTo>
                    <a:pt x="7182" y="8979"/>
                    <a:pt x="7172" y="8975"/>
                    <a:pt x="7162" y="8973"/>
                  </a:cubicBezTo>
                  <a:cubicBezTo>
                    <a:pt x="7153" y="8972"/>
                    <a:pt x="7143" y="8971"/>
                    <a:pt x="7135" y="8971"/>
                  </a:cubicBezTo>
                  <a:cubicBezTo>
                    <a:pt x="7126" y="8971"/>
                    <a:pt x="7118" y="8973"/>
                    <a:pt x="7111" y="8975"/>
                  </a:cubicBezTo>
                  <a:cubicBezTo>
                    <a:pt x="7103" y="8977"/>
                    <a:pt x="7097" y="8979"/>
                    <a:pt x="7091" y="8982"/>
                  </a:cubicBezTo>
                  <a:cubicBezTo>
                    <a:pt x="7085" y="8985"/>
                    <a:pt x="7079" y="8988"/>
                    <a:pt x="7073" y="8993"/>
                  </a:cubicBezTo>
                  <a:cubicBezTo>
                    <a:pt x="7067" y="8997"/>
                    <a:pt x="7061" y="9003"/>
                    <a:pt x="7055" y="9009"/>
                  </a:cubicBezTo>
                  <a:cubicBezTo>
                    <a:pt x="7049" y="9016"/>
                    <a:pt x="7043" y="9024"/>
                    <a:pt x="7037" y="9034"/>
                  </a:cubicBezTo>
                  <a:cubicBezTo>
                    <a:pt x="7031" y="9043"/>
                    <a:pt x="7024" y="9055"/>
                    <a:pt x="7018" y="9068"/>
                  </a:cubicBezTo>
                  <a:lnTo>
                    <a:pt x="6973" y="9159"/>
                  </a:lnTo>
                  <a:lnTo>
                    <a:pt x="7364" y="9352"/>
                  </a:lnTo>
                  <a:lnTo>
                    <a:pt x="7386" y="9306"/>
                  </a:lnTo>
                  <a:lnTo>
                    <a:pt x="7209" y="9219"/>
                  </a:lnTo>
                  <a:cubicBezTo>
                    <a:pt x="7215" y="9209"/>
                    <a:pt x="7220" y="9202"/>
                    <a:pt x="7227" y="9198"/>
                  </a:cubicBezTo>
                  <a:cubicBezTo>
                    <a:pt x="7233" y="9193"/>
                    <a:pt x="7243" y="9190"/>
                    <a:pt x="7256" y="9187"/>
                  </a:cubicBezTo>
                  <a:cubicBezTo>
                    <a:pt x="7280" y="9182"/>
                    <a:pt x="7301" y="9178"/>
                    <a:pt x="7322" y="9175"/>
                  </a:cubicBezTo>
                  <a:cubicBezTo>
                    <a:pt x="7343" y="9171"/>
                    <a:pt x="7362" y="9169"/>
                    <a:pt x="7379" y="9167"/>
                  </a:cubicBezTo>
                  <a:cubicBezTo>
                    <a:pt x="7397" y="9164"/>
                    <a:pt x="7412" y="9163"/>
                    <a:pt x="7425" y="9163"/>
                  </a:cubicBezTo>
                  <a:cubicBezTo>
                    <a:pt x="7439" y="9162"/>
                    <a:pt x="7449" y="9162"/>
                    <a:pt x="7457" y="9162"/>
                  </a:cubicBezTo>
                  <a:lnTo>
                    <a:pt x="7486" y="9103"/>
                  </a:lnTo>
                  <a:close/>
                  <a:moveTo>
                    <a:pt x="7200" y="9054"/>
                  </a:moveTo>
                  <a:cubicBezTo>
                    <a:pt x="7208" y="9063"/>
                    <a:pt x="7214" y="9072"/>
                    <a:pt x="7217" y="9081"/>
                  </a:cubicBezTo>
                  <a:cubicBezTo>
                    <a:pt x="7220" y="9092"/>
                    <a:pt x="7220" y="9104"/>
                    <a:pt x="7218" y="9116"/>
                  </a:cubicBezTo>
                  <a:cubicBezTo>
                    <a:pt x="7216" y="9129"/>
                    <a:pt x="7210" y="9144"/>
                    <a:pt x="7202" y="9162"/>
                  </a:cubicBezTo>
                  <a:lnTo>
                    <a:pt x="7180" y="9205"/>
                  </a:lnTo>
                  <a:lnTo>
                    <a:pt x="7035" y="9133"/>
                  </a:lnTo>
                  <a:lnTo>
                    <a:pt x="7058" y="9086"/>
                  </a:lnTo>
                  <a:cubicBezTo>
                    <a:pt x="7063" y="9076"/>
                    <a:pt x="7068" y="9067"/>
                    <a:pt x="7073" y="9060"/>
                  </a:cubicBezTo>
                  <a:cubicBezTo>
                    <a:pt x="7078" y="9053"/>
                    <a:pt x="7084" y="9046"/>
                    <a:pt x="7090" y="9041"/>
                  </a:cubicBezTo>
                  <a:cubicBezTo>
                    <a:pt x="7100" y="9033"/>
                    <a:pt x="7112" y="9027"/>
                    <a:pt x="7126" y="9025"/>
                  </a:cubicBezTo>
                  <a:cubicBezTo>
                    <a:pt x="7141" y="9024"/>
                    <a:pt x="7155" y="9026"/>
                    <a:pt x="7168" y="9032"/>
                  </a:cubicBezTo>
                  <a:cubicBezTo>
                    <a:pt x="7181" y="9039"/>
                    <a:pt x="7191" y="9046"/>
                    <a:pt x="7200" y="9054"/>
                  </a:cubicBezTo>
                  <a:close/>
                  <a:moveTo>
                    <a:pt x="7698" y="8892"/>
                  </a:moveTo>
                  <a:lnTo>
                    <a:pt x="7149" y="8622"/>
                  </a:lnTo>
                  <a:lnTo>
                    <a:pt x="7130" y="8659"/>
                  </a:lnTo>
                  <a:lnTo>
                    <a:pt x="7679" y="8929"/>
                  </a:lnTo>
                  <a:lnTo>
                    <a:pt x="7698" y="8892"/>
                  </a:lnTo>
                  <a:close/>
                  <a:moveTo>
                    <a:pt x="7543" y="8000"/>
                  </a:moveTo>
                  <a:lnTo>
                    <a:pt x="7520" y="8047"/>
                  </a:lnTo>
                  <a:lnTo>
                    <a:pt x="7723" y="8207"/>
                  </a:lnTo>
                  <a:cubicBezTo>
                    <a:pt x="7736" y="8217"/>
                    <a:pt x="7749" y="8227"/>
                    <a:pt x="7761" y="8237"/>
                  </a:cubicBezTo>
                  <a:cubicBezTo>
                    <a:pt x="7774" y="8247"/>
                    <a:pt x="7786" y="8255"/>
                    <a:pt x="7796" y="8263"/>
                  </a:cubicBezTo>
                  <a:cubicBezTo>
                    <a:pt x="7806" y="8270"/>
                    <a:pt x="7814" y="8276"/>
                    <a:pt x="7821" y="8282"/>
                  </a:cubicBezTo>
                  <a:cubicBezTo>
                    <a:pt x="7826" y="8285"/>
                    <a:pt x="7830" y="8287"/>
                    <a:pt x="7831" y="8289"/>
                  </a:cubicBezTo>
                  <a:cubicBezTo>
                    <a:pt x="7829" y="8288"/>
                    <a:pt x="7826" y="8287"/>
                    <a:pt x="7822" y="8286"/>
                  </a:cubicBezTo>
                  <a:cubicBezTo>
                    <a:pt x="7815" y="8284"/>
                    <a:pt x="7807" y="8282"/>
                    <a:pt x="7797" y="8279"/>
                  </a:cubicBezTo>
                  <a:cubicBezTo>
                    <a:pt x="7787" y="8276"/>
                    <a:pt x="7775" y="8273"/>
                    <a:pt x="7762" y="8269"/>
                  </a:cubicBezTo>
                  <a:cubicBezTo>
                    <a:pt x="7749" y="8266"/>
                    <a:pt x="7734" y="8262"/>
                    <a:pt x="7718" y="8258"/>
                  </a:cubicBezTo>
                  <a:lnTo>
                    <a:pt x="7449" y="8192"/>
                  </a:lnTo>
                  <a:lnTo>
                    <a:pt x="7423" y="8245"/>
                  </a:lnTo>
                  <a:lnTo>
                    <a:pt x="7631" y="8413"/>
                  </a:lnTo>
                  <a:cubicBezTo>
                    <a:pt x="7641" y="8420"/>
                    <a:pt x="7652" y="8429"/>
                    <a:pt x="7663" y="8438"/>
                  </a:cubicBezTo>
                  <a:cubicBezTo>
                    <a:pt x="7675" y="8447"/>
                    <a:pt x="7686" y="8455"/>
                    <a:pt x="7696" y="8462"/>
                  </a:cubicBezTo>
                  <a:cubicBezTo>
                    <a:pt x="7706" y="8470"/>
                    <a:pt x="7714" y="8476"/>
                    <a:pt x="7721" y="8482"/>
                  </a:cubicBezTo>
                  <a:cubicBezTo>
                    <a:pt x="7728" y="8487"/>
                    <a:pt x="7732" y="8490"/>
                    <a:pt x="7733" y="8490"/>
                  </a:cubicBezTo>
                  <a:cubicBezTo>
                    <a:pt x="7731" y="8490"/>
                    <a:pt x="7726" y="8488"/>
                    <a:pt x="7718" y="8486"/>
                  </a:cubicBezTo>
                  <a:cubicBezTo>
                    <a:pt x="7709" y="8483"/>
                    <a:pt x="7699" y="8480"/>
                    <a:pt x="7686" y="8476"/>
                  </a:cubicBezTo>
                  <a:cubicBezTo>
                    <a:pt x="7674" y="8472"/>
                    <a:pt x="7661" y="8468"/>
                    <a:pt x="7646" y="8464"/>
                  </a:cubicBezTo>
                  <a:cubicBezTo>
                    <a:pt x="7632" y="8460"/>
                    <a:pt x="7618" y="8456"/>
                    <a:pt x="7604" y="8453"/>
                  </a:cubicBezTo>
                  <a:lnTo>
                    <a:pt x="7351" y="8390"/>
                  </a:lnTo>
                  <a:lnTo>
                    <a:pt x="7327" y="8440"/>
                  </a:lnTo>
                  <a:lnTo>
                    <a:pt x="7763" y="8540"/>
                  </a:lnTo>
                  <a:lnTo>
                    <a:pt x="7793" y="8480"/>
                  </a:lnTo>
                  <a:lnTo>
                    <a:pt x="7596" y="8324"/>
                  </a:lnTo>
                  <a:cubicBezTo>
                    <a:pt x="7584" y="8315"/>
                    <a:pt x="7573" y="8306"/>
                    <a:pt x="7562" y="8297"/>
                  </a:cubicBezTo>
                  <a:cubicBezTo>
                    <a:pt x="7550" y="8289"/>
                    <a:pt x="7540" y="8281"/>
                    <a:pt x="7531" y="8275"/>
                  </a:cubicBezTo>
                  <a:cubicBezTo>
                    <a:pt x="7522" y="8268"/>
                    <a:pt x="7515" y="8263"/>
                    <a:pt x="7509" y="8259"/>
                  </a:cubicBezTo>
                  <a:cubicBezTo>
                    <a:pt x="7503" y="8255"/>
                    <a:pt x="7500" y="8252"/>
                    <a:pt x="7499" y="8251"/>
                  </a:cubicBezTo>
                  <a:cubicBezTo>
                    <a:pt x="7500" y="8252"/>
                    <a:pt x="7505" y="8253"/>
                    <a:pt x="7511" y="8255"/>
                  </a:cubicBezTo>
                  <a:cubicBezTo>
                    <a:pt x="7518" y="8257"/>
                    <a:pt x="7527" y="8260"/>
                    <a:pt x="7537" y="8263"/>
                  </a:cubicBezTo>
                  <a:cubicBezTo>
                    <a:pt x="7548" y="8266"/>
                    <a:pt x="7560" y="8269"/>
                    <a:pt x="7574" y="8273"/>
                  </a:cubicBezTo>
                  <a:cubicBezTo>
                    <a:pt x="7588" y="8277"/>
                    <a:pt x="7603" y="8281"/>
                    <a:pt x="7619" y="8285"/>
                  </a:cubicBezTo>
                  <a:lnTo>
                    <a:pt x="7860" y="8343"/>
                  </a:lnTo>
                  <a:lnTo>
                    <a:pt x="7890" y="8282"/>
                  </a:lnTo>
                  <a:lnTo>
                    <a:pt x="7543" y="8000"/>
                  </a:lnTo>
                  <a:close/>
                  <a:moveTo>
                    <a:pt x="8080" y="7895"/>
                  </a:moveTo>
                  <a:lnTo>
                    <a:pt x="8040" y="7875"/>
                  </a:lnTo>
                  <a:lnTo>
                    <a:pt x="7955" y="8047"/>
                  </a:lnTo>
                  <a:lnTo>
                    <a:pt x="7812" y="7977"/>
                  </a:lnTo>
                  <a:lnTo>
                    <a:pt x="7878" y="7843"/>
                  </a:lnTo>
                  <a:lnTo>
                    <a:pt x="7838" y="7823"/>
                  </a:lnTo>
                  <a:lnTo>
                    <a:pt x="7772" y="7957"/>
                  </a:lnTo>
                  <a:lnTo>
                    <a:pt x="7644" y="7894"/>
                  </a:lnTo>
                  <a:lnTo>
                    <a:pt x="7722" y="7734"/>
                  </a:lnTo>
                  <a:lnTo>
                    <a:pt x="7687" y="7708"/>
                  </a:lnTo>
                  <a:lnTo>
                    <a:pt x="7582" y="7922"/>
                  </a:lnTo>
                  <a:lnTo>
                    <a:pt x="7973" y="8114"/>
                  </a:lnTo>
                  <a:lnTo>
                    <a:pt x="8080" y="7895"/>
                  </a:lnTo>
                  <a:close/>
                  <a:moveTo>
                    <a:pt x="8096" y="7491"/>
                  </a:moveTo>
                  <a:cubicBezTo>
                    <a:pt x="8082" y="7489"/>
                    <a:pt x="8068" y="7490"/>
                    <a:pt x="8055" y="7494"/>
                  </a:cubicBezTo>
                  <a:cubicBezTo>
                    <a:pt x="8042" y="7497"/>
                    <a:pt x="8030" y="7503"/>
                    <a:pt x="8019" y="7510"/>
                  </a:cubicBezTo>
                  <a:cubicBezTo>
                    <a:pt x="8008" y="7517"/>
                    <a:pt x="7996" y="7528"/>
                    <a:pt x="7982" y="7543"/>
                  </a:cubicBezTo>
                  <a:lnTo>
                    <a:pt x="7945" y="7581"/>
                  </a:lnTo>
                  <a:cubicBezTo>
                    <a:pt x="7926" y="7601"/>
                    <a:pt x="7910" y="7613"/>
                    <a:pt x="7895" y="7619"/>
                  </a:cubicBezTo>
                  <a:cubicBezTo>
                    <a:pt x="7881" y="7624"/>
                    <a:pt x="7866" y="7623"/>
                    <a:pt x="7850" y="7615"/>
                  </a:cubicBezTo>
                  <a:cubicBezTo>
                    <a:pt x="7829" y="7605"/>
                    <a:pt x="7817" y="7590"/>
                    <a:pt x="7812" y="7571"/>
                  </a:cubicBezTo>
                  <a:cubicBezTo>
                    <a:pt x="7808" y="7552"/>
                    <a:pt x="7811" y="7530"/>
                    <a:pt x="7824" y="7505"/>
                  </a:cubicBezTo>
                  <a:cubicBezTo>
                    <a:pt x="7828" y="7497"/>
                    <a:pt x="7832" y="7489"/>
                    <a:pt x="7837" y="7482"/>
                  </a:cubicBezTo>
                  <a:cubicBezTo>
                    <a:pt x="7842" y="7475"/>
                    <a:pt x="7847" y="7469"/>
                    <a:pt x="7854" y="7463"/>
                  </a:cubicBezTo>
                  <a:cubicBezTo>
                    <a:pt x="7860" y="7457"/>
                    <a:pt x="7867" y="7451"/>
                    <a:pt x="7875" y="7445"/>
                  </a:cubicBezTo>
                  <a:cubicBezTo>
                    <a:pt x="7883" y="7439"/>
                    <a:pt x="7893" y="7433"/>
                    <a:pt x="7904" y="7426"/>
                  </a:cubicBezTo>
                  <a:lnTo>
                    <a:pt x="7880" y="7389"/>
                  </a:lnTo>
                  <a:cubicBezTo>
                    <a:pt x="7837" y="7414"/>
                    <a:pt x="7805" y="7447"/>
                    <a:pt x="7784" y="7489"/>
                  </a:cubicBezTo>
                  <a:cubicBezTo>
                    <a:pt x="7775" y="7508"/>
                    <a:pt x="7769" y="7526"/>
                    <a:pt x="7767" y="7545"/>
                  </a:cubicBezTo>
                  <a:cubicBezTo>
                    <a:pt x="7765" y="7563"/>
                    <a:pt x="7766" y="7580"/>
                    <a:pt x="7771" y="7596"/>
                  </a:cubicBezTo>
                  <a:cubicBezTo>
                    <a:pt x="7775" y="7612"/>
                    <a:pt x="7783" y="7626"/>
                    <a:pt x="7793" y="7639"/>
                  </a:cubicBezTo>
                  <a:cubicBezTo>
                    <a:pt x="7804" y="7652"/>
                    <a:pt x="7818" y="7662"/>
                    <a:pt x="7834" y="7670"/>
                  </a:cubicBezTo>
                  <a:cubicBezTo>
                    <a:pt x="7859" y="7683"/>
                    <a:pt x="7885" y="7685"/>
                    <a:pt x="7910" y="7677"/>
                  </a:cubicBezTo>
                  <a:cubicBezTo>
                    <a:pt x="7922" y="7674"/>
                    <a:pt x="7933" y="7668"/>
                    <a:pt x="7943" y="7660"/>
                  </a:cubicBezTo>
                  <a:cubicBezTo>
                    <a:pt x="7953" y="7652"/>
                    <a:pt x="7965" y="7640"/>
                    <a:pt x="7979" y="7625"/>
                  </a:cubicBezTo>
                  <a:lnTo>
                    <a:pt x="8010" y="7591"/>
                  </a:lnTo>
                  <a:cubicBezTo>
                    <a:pt x="8048" y="7552"/>
                    <a:pt x="8083" y="7540"/>
                    <a:pt x="8118" y="7557"/>
                  </a:cubicBezTo>
                  <a:cubicBezTo>
                    <a:pt x="8141" y="7569"/>
                    <a:pt x="8155" y="7587"/>
                    <a:pt x="8160" y="7613"/>
                  </a:cubicBezTo>
                  <a:cubicBezTo>
                    <a:pt x="8162" y="7624"/>
                    <a:pt x="8162" y="7635"/>
                    <a:pt x="8160" y="7645"/>
                  </a:cubicBezTo>
                  <a:cubicBezTo>
                    <a:pt x="8158" y="7656"/>
                    <a:pt x="8154" y="7668"/>
                    <a:pt x="8146" y="7683"/>
                  </a:cubicBezTo>
                  <a:cubicBezTo>
                    <a:pt x="8137" y="7703"/>
                    <a:pt x="8125" y="7720"/>
                    <a:pt x="8111" y="7734"/>
                  </a:cubicBezTo>
                  <a:cubicBezTo>
                    <a:pt x="8098" y="7748"/>
                    <a:pt x="8081" y="7761"/>
                    <a:pt x="8061" y="7771"/>
                  </a:cubicBezTo>
                  <a:lnTo>
                    <a:pt x="8088" y="7810"/>
                  </a:lnTo>
                  <a:cubicBezTo>
                    <a:pt x="8109" y="7796"/>
                    <a:pt x="8128" y="7781"/>
                    <a:pt x="8144" y="7763"/>
                  </a:cubicBezTo>
                  <a:cubicBezTo>
                    <a:pt x="8159" y="7746"/>
                    <a:pt x="8173" y="7725"/>
                    <a:pt x="8185" y="7702"/>
                  </a:cubicBezTo>
                  <a:cubicBezTo>
                    <a:pt x="8194" y="7684"/>
                    <a:pt x="8200" y="7667"/>
                    <a:pt x="8203" y="7651"/>
                  </a:cubicBezTo>
                  <a:cubicBezTo>
                    <a:pt x="8205" y="7636"/>
                    <a:pt x="8206" y="7619"/>
                    <a:pt x="8204" y="7602"/>
                  </a:cubicBezTo>
                  <a:cubicBezTo>
                    <a:pt x="8202" y="7580"/>
                    <a:pt x="8194" y="7559"/>
                    <a:pt x="8182" y="7542"/>
                  </a:cubicBezTo>
                  <a:cubicBezTo>
                    <a:pt x="8170" y="7524"/>
                    <a:pt x="8155" y="7511"/>
                    <a:pt x="8137" y="7502"/>
                  </a:cubicBezTo>
                  <a:cubicBezTo>
                    <a:pt x="8124" y="7496"/>
                    <a:pt x="8111" y="7492"/>
                    <a:pt x="8096" y="7491"/>
                  </a:cubicBezTo>
                  <a:close/>
                  <a:moveTo>
                    <a:pt x="8014" y="7044"/>
                  </a:moveTo>
                  <a:lnTo>
                    <a:pt x="7886" y="7303"/>
                  </a:lnTo>
                  <a:lnTo>
                    <a:pt x="7926" y="7322"/>
                  </a:lnTo>
                  <a:lnTo>
                    <a:pt x="7977" y="7217"/>
                  </a:lnTo>
                  <a:lnTo>
                    <a:pt x="8329" y="7390"/>
                  </a:lnTo>
                  <a:lnTo>
                    <a:pt x="8351" y="7345"/>
                  </a:lnTo>
                  <a:lnTo>
                    <a:pt x="7999" y="7172"/>
                  </a:lnTo>
                  <a:lnTo>
                    <a:pt x="8052" y="7066"/>
                  </a:lnTo>
                  <a:lnTo>
                    <a:pt x="8014" y="7044"/>
                  </a:lnTo>
                  <a:close/>
                  <a:moveTo>
                    <a:pt x="8148" y="6771"/>
                  </a:moveTo>
                  <a:lnTo>
                    <a:pt x="8047" y="6977"/>
                  </a:lnTo>
                  <a:lnTo>
                    <a:pt x="8438" y="7169"/>
                  </a:lnTo>
                  <a:lnTo>
                    <a:pt x="8461" y="7122"/>
                  </a:lnTo>
                  <a:lnTo>
                    <a:pt x="8275" y="7030"/>
                  </a:lnTo>
                  <a:lnTo>
                    <a:pt x="8337" y="6905"/>
                  </a:lnTo>
                  <a:lnTo>
                    <a:pt x="8299" y="6886"/>
                  </a:lnTo>
                  <a:lnTo>
                    <a:pt x="8237" y="7012"/>
                  </a:lnTo>
                  <a:lnTo>
                    <a:pt x="8109" y="6949"/>
                  </a:lnTo>
                  <a:lnTo>
                    <a:pt x="8183" y="6798"/>
                  </a:lnTo>
                  <a:lnTo>
                    <a:pt x="8148" y="6771"/>
                  </a:lnTo>
                  <a:close/>
                  <a:moveTo>
                    <a:pt x="8695" y="6646"/>
                  </a:moveTo>
                  <a:lnTo>
                    <a:pt x="8241" y="6583"/>
                  </a:lnTo>
                  <a:lnTo>
                    <a:pt x="8211" y="6644"/>
                  </a:lnTo>
                  <a:lnTo>
                    <a:pt x="8537" y="6967"/>
                  </a:lnTo>
                  <a:lnTo>
                    <a:pt x="8561" y="6919"/>
                  </a:lnTo>
                  <a:lnTo>
                    <a:pt x="8459" y="6823"/>
                  </a:lnTo>
                  <a:lnTo>
                    <a:pt x="8531" y="6677"/>
                  </a:lnTo>
                  <a:lnTo>
                    <a:pt x="8669" y="6699"/>
                  </a:lnTo>
                  <a:lnTo>
                    <a:pt x="8695" y="6646"/>
                  </a:lnTo>
                  <a:close/>
                  <a:moveTo>
                    <a:pt x="8487" y="6670"/>
                  </a:moveTo>
                  <a:lnTo>
                    <a:pt x="8427" y="6791"/>
                  </a:lnTo>
                  <a:lnTo>
                    <a:pt x="8266" y="6635"/>
                  </a:lnTo>
                  <a:lnTo>
                    <a:pt x="8487" y="6670"/>
                  </a:lnTo>
                  <a:close/>
                  <a:moveTo>
                    <a:pt x="8133" y="6614"/>
                  </a:moveTo>
                  <a:cubicBezTo>
                    <a:pt x="8124" y="6617"/>
                    <a:pt x="8118" y="6622"/>
                    <a:pt x="8114" y="6631"/>
                  </a:cubicBezTo>
                  <a:cubicBezTo>
                    <a:pt x="8110" y="6639"/>
                    <a:pt x="8109" y="6647"/>
                    <a:pt x="8112" y="6655"/>
                  </a:cubicBezTo>
                  <a:cubicBezTo>
                    <a:pt x="8115" y="6664"/>
                    <a:pt x="8121" y="6670"/>
                    <a:pt x="8129" y="6674"/>
                  </a:cubicBezTo>
                  <a:cubicBezTo>
                    <a:pt x="8137" y="6678"/>
                    <a:pt x="8145" y="6679"/>
                    <a:pt x="8154" y="6676"/>
                  </a:cubicBezTo>
                  <a:cubicBezTo>
                    <a:pt x="8163" y="6673"/>
                    <a:pt x="8169" y="6668"/>
                    <a:pt x="8173" y="6659"/>
                  </a:cubicBezTo>
                  <a:cubicBezTo>
                    <a:pt x="8177" y="6651"/>
                    <a:pt x="8178" y="6643"/>
                    <a:pt x="8175" y="6634"/>
                  </a:cubicBezTo>
                  <a:cubicBezTo>
                    <a:pt x="8172" y="6626"/>
                    <a:pt x="8166" y="6620"/>
                    <a:pt x="8157" y="6615"/>
                  </a:cubicBezTo>
                  <a:cubicBezTo>
                    <a:pt x="8149" y="6612"/>
                    <a:pt x="8141" y="6611"/>
                    <a:pt x="8133" y="6614"/>
                  </a:cubicBezTo>
                  <a:close/>
                  <a:moveTo>
                    <a:pt x="8190" y="6497"/>
                  </a:moveTo>
                  <a:cubicBezTo>
                    <a:pt x="8182" y="6499"/>
                    <a:pt x="8176" y="6505"/>
                    <a:pt x="8171" y="6513"/>
                  </a:cubicBezTo>
                  <a:cubicBezTo>
                    <a:pt x="8168" y="6521"/>
                    <a:pt x="8167" y="6530"/>
                    <a:pt x="8170" y="6538"/>
                  </a:cubicBezTo>
                  <a:cubicBezTo>
                    <a:pt x="8173" y="6547"/>
                    <a:pt x="8178" y="6553"/>
                    <a:pt x="8186" y="6557"/>
                  </a:cubicBezTo>
                  <a:cubicBezTo>
                    <a:pt x="8195" y="6561"/>
                    <a:pt x="8203" y="6562"/>
                    <a:pt x="8212" y="6559"/>
                  </a:cubicBezTo>
                  <a:cubicBezTo>
                    <a:pt x="8221" y="6556"/>
                    <a:pt x="8227" y="6550"/>
                    <a:pt x="8231" y="6542"/>
                  </a:cubicBezTo>
                  <a:cubicBezTo>
                    <a:pt x="8235" y="6534"/>
                    <a:pt x="8236" y="6525"/>
                    <a:pt x="8232" y="6517"/>
                  </a:cubicBezTo>
                  <a:cubicBezTo>
                    <a:pt x="8229" y="6508"/>
                    <a:pt x="8223" y="6502"/>
                    <a:pt x="8215" y="6498"/>
                  </a:cubicBezTo>
                  <a:cubicBezTo>
                    <a:pt x="8207" y="6494"/>
                    <a:pt x="8199" y="6494"/>
                    <a:pt x="8190" y="6497"/>
                  </a:cubicBezTo>
                  <a:close/>
                  <a:moveTo>
                    <a:pt x="8791" y="6351"/>
                  </a:moveTo>
                  <a:lnTo>
                    <a:pt x="8715" y="6506"/>
                  </a:lnTo>
                  <a:lnTo>
                    <a:pt x="8364" y="6333"/>
                  </a:lnTo>
                  <a:lnTo>
                    <a:pt x="8341" y="6380"/>
                  </a:lnTo>
                  <a:lnTo>
                    <a:pt x="8732" y="6572"/>
                  </a:lnTo>
                  <a:lnTo>
                    <a:pt x="8827" y="6377"/>
                  </a:lnTo>
                  <a:lnTo>
                    <a:pt x="8791" y="6351"/>
                  </a:lnTo>
                  <a:close/>
                  <a:moveTo>
                    <a:pt x="8890" y="6250"/>
                  </a:moveTo>
                  <a:lnTo>
                    <a:pt x="8499" y="6058"/>
                  </a:lnTo>
                  <a:lnTo>
                    <a:pt x="8477" y="6103"/>
                  </a:lnTo>
                  <a:lnTo>
                    <a:pt x="8868" y="6295"/>
                  </a:lnTo>
                  <a:lnTo>
                    <a:pt x="8890" y="6250"/>
                  </a:lnTo>
                  <a:close/>
                  <a:moveTo>
                    <a:pt x="3914" y="18089"/>
                  </a:moveTo>
                  <a:lnTo>
                    <a:pt x="3523" y="17896"/>
                  </a:lnTo>
                  <a:lnTo>
                    <a:pt x="3500" y="17943"/>
                  </a:lnTo>
                  <a:lnTo>
                    <a:pt x="3664" y="18023"/>
                  </a:lnTo>
                  <a:lnTo>
                    <a:pt x="3583" y="18188"/>
                  </a:lnTo>
                  <a:lnTo>
                    <a:pt x="3419" y="18108"/>
                  </a:lnTo>
                  <a:lnTo>
                    <a:pt x="3397" y="18153"/>
                  </a:lnTo>
                  <a:lnTo>
                    <a:pt x="3601" y="18254"/>
                  </a:lnTo>
                  <a:lnTo>
                    <a:pt x="3717" y="18254"/>
                  </a:lnTo>
                  <a:lnTo>
                    <a:pt x="3621" y="18207"/>
                  </a:lnTo>
                  <a:lnTo>
                    <a:pt x="3702" y="18042"/>
                  </a:lnTo>
                  <a:lnTo>
                    <a:pt x="3891" y="18135"/>
                  </a:lnTo>
                  <a:lnTo>
                    <a:pt x="3914" y="18089"/>
                  </a:lnTo>
                  <a:close/>
                  <a:moveTo>
                    <a:pt x="9002" y="7621"/>
                  </a:moveTo>
                  <a:lnTo>
                    <a:pt x="9002" y="7564"/>
                  </a:lnTo>
                  <a:lnTo>
                    <a:pt x="8684" y="7408"/>
                  </a:lnTo>
                  <a:lnTo>
                    <a:pt x="8661" y="7454"/>
                  </a:lnTo>
                  <a:lnTo>
                    <a:pt x="9002" y="7621"/>
                  </a:lnTo>
                  <a:close/>
                  <a:moveTo>
                    <a:pt x="9002" y="7370"/>
                  </a:moveTo>
                  <a:lnTo>
                    <a:pt x="9002" y="7318"/>
                  </a:lnTo>
                  <a:lnTo>
                    <a:pt x="8746" y="7282"/>
                  </a:lnTo>
                  <a:lnTo>
                    <a:pt x="8721" y="7332"/>
                  </a:lnTo>
                  <a:lnTo>
                    <a:pt x="9002" y="7370"/>
                  </a:lnTo>
                  <a:close/>
                  <a:moveTo>
                    <a:pt x="9002" y="7216"/>
                  </a:moveTo>
                  <a:lnTo>
                    <a:pt x="9002" y="7149"/>
                  </a:lnTo>
                  <a:lnTo>
                    <a:pt x="8874" y="7021"/>
                  </a:lnTo>
                  <a:lnTo>
                    <a:pt x="8851" y="7069"/>
                  </a:lnTo>
                  <a:lnTo>
                    <a:pt x="9002" y="7216"/>
                  </a:lnTo>
                  <a:close/>
                  <a:moveTo>
                    <a:pt x="9002" y="6990"/>
                  </a:moveTo>
                  <a:lnTo>
                    <a:pt x="9002" y="6931"/>
                  </a:lnTo>
                  <a:lnTo>
                    <a:pt x="8974" y="6917"/>
                  </a:lnTo>
                  <a:lnTo>
                    <a:pt x="9002" y="6859"/>
                  </a:lnTo>
                  <a:lnTo>
                    <a:pt x="9002" y="6761"/>
                  </a:lnTo>
                  <a:lnTo>
                    <a:pt x="8912" y="6945"/>
                  </a:lnTo>
                  <a:lnTo>
                    <a:pt x="9002" y="6990"/>
                  </a:lnTo>
                  <a:close/>
                  <a:moveTo>
                    <a:pt x="4078" y="17755"/>
                  </a:moveTo>
                  <a:lnTo>
                    <a:pt x="4038" y="17735"/>
                  </a:lnTo>
                  <a:lnTo>
                    <a:pt x="3953" y="17907"/>
                  </a:lnTo>
                  <a:lnTo>
                    <a:pt x="3810" y="17837"/>
                  </a:lnTo>
                  <a:lnTo>
                    <a:pt x="3876" y="17703"/>
                  </a:lnTo>
                  <a:lnTo>
                    <a:pt x="3835" y="17683"/>
                  </a:lnTo>
                  <a:lnTo>
                    <a:pt x="3770" y="17817"/>
                  </a:lnTo>
                  <a:lnTo>
                    <a:pt x="3641" y="17754"/>
                  </a:lnTo>
                  <a:lnTo>
                    <a:pt x="3720" y="17593"/>
                  </a:lnTo>
                  <a:lnTo>
                    <a:pt x="3684" y="17568"/>
                  </a:lnTo>
                  <a:lnTo>
                    <a:pt x="3579" y="17782"/>
                  </a:lnTo>
                  <a:lnTo>
                    <a:pt x="3970" y="17974"/>
                  </a:lnTo>
                  <a:lnTo>
                    <a:pt x="4078" y="17755"/>
                  </a:lnTo>
                  <a:close/>
                  <a:moveTo>
                    <a:pt x="3995" y="16937"/>
                  </a:moveTo>
                  <a:lnTo>
                    <a:pt x="3972" y="16984"/>
                  </a:lnTo>
                  <a:lnTo>
                    <a:pt x="4175" y="17144"/>
                  </a:lnTo>
                  <a:cubicBezTo>
                    <a:pt x="4188" y="17154"/>
                    <a:pt x="4200" y="17164"/>
                    <a:pt x="4213" y="17174"/>
                  </a:cubicBezTo>
                  <a:cubicBezTo>
                    <a:pt x="4226" y="17184"/>
                    <a:pt x="4237" y="17192"/>
                    <a:pt x="4248" y="17200"/>
                  </a:cubicBezTo>
                  <a:cubicBezTo>
                    <a:pt x="4258" y="17207"/>
                    <a:pt x="4266" y="17213"/>
                    <a:pt x="4273" y="17218"/>
                  </a:cubicBezTo>
                  <a:cubicBezTo>
                    <a:pt x="4278" y="17222"/>
                    <a:pt x="4281" y="17224"/>
                    <a:pt x="4283" y="17226"/>
                  </a:cubicBezTo>
                  <a:cubicBezTo>
                    <a:pt x="4281" y="17225"/>
                    <a:pt x="4278" y="17224"/>
                    <a:pt x="4273" y="17223"/>
                  </a:cubicBezTo>
                  <a:cubicBezTo>
                    <a:pt x="4267" y="17221"/>
                    <a:pt x="4259" y="17218"/>
                    <a:pt x="4249" y="17216"/>
                  </a:cubicBezTo>
                  <a:cubicBezTo>
                    <a:pt x="4239" y="17213"/>
                    <a:pt x="4227" y="17210"/>
                    <a:pt x="4214" y="17206"/>
                  </a:cubicBezTo>
                  <a:cubicBezTo>
                    <a:pt x="4200" y="17203"/>
                    <a:pt x="4186" y="17199"/>
                    <a:pt x="4170" y="17195"/>
                  </a:cubicBezTo>
                  <a:lnTo>
                    <a:pt x="3900" y="17129"/>
                  </a:lnTo>
                  <a:lnTo>
                    <a:pt x="3874" y="17182"/>
                  </a:lnTo>
                  <a:lnTo>
                    <a:pt x="4083" y="17349"/>
                  </a:lnTo>
                  <a:cubicBezTo>
                    <a:pt x="4093" y="17357"/>
                    <a:pt x="4104" y="17366"/>
                    <a:pt x="4115" y="17375"/>
                  </a:cubicBezTo>
                  <a:cubicBezTo>
                    <a:pt x="4127" y="17384"/>
                    <a:pt x="4138" y="17392"/>
                    <a:pt x="4148" y="17399"/>
                  </a:cubicBezTo>
                  <a:cubicBezTo>
                    <a:pt x="4158" y="17407"/>
                    <a:pt x="4166" y="17413"/>
                    <a:pt x="4173" y="17419"/>
                  </a:cubicBezTo>
                  <a:cubicBezTo>
                    <a:pt x="4180" y="17424"/>
                    <a:pt x="4184" y="17427"/>
                    <a:pt x="4185" y="17427"/>
                  </a:cubicBezTo>
                  <a:cubicBezTo>
                    <a:pt x="4183" y="17427"/>
                    <a:pt x="4178" y="17425"/>
                    <a:pt x="4169" y="17422"/>
                  </a:cubicBezTo>
                  <a:cubicBezTo>
                    <a:pt x="4161" y="17420"/>
                    <a:pt x="4150" y="17416"/>
                    <a:pt x="4138" y="17413"/>
                  </a:cubicBezTo>
                  <a:cubicBezTo>
                    <a:pt x="4126" y="17409"/>
                    <a:pt x="4112" y="17405"/>
                    <a:pt x="4098" y="17401"/>
                  </a:cubicBezTo>
                  <a:cubicBezTo>
                    <a:pt x="4083" y="17397"/>
                    <a:pt x="4069" y="17393"/>
                    <a:pt x="4056" y="17390"/>
                  </a:cubicBezTo>
                  <a:lnTo>
                    <a:pt x="3803" y="17327"/>
                  </a:lnTo>
                  <a:lnTo>
                    <a:pt x="3778" y="17377"/>
                  </a:lnTo>
                  <a:lnTo>
                    <a:pt x="4215" y="17477"/>
                  </a:lnTo>
                  <a:lnTo>
                    <a:pt x="4244" y="17417"/>
                  </a:lnTo>
                  <a:lnTo>
                    <a:pt x="4047" y="17261"/>
                  </a:lnTo>
                  <a:cubicBezTo>
                    <a:pt x="4036" y="17252"/>
                    <a:pt x="4024" y="17243"/>
                    <a:pt x="4013" y="17234"/>
                  </a:cubicBezTo>
                  <a:cubicBezTo>
                    <a:pt x="4002" y="17226"/>
                    <a:pt x="3992" y="17218"/>
                    <a:pt x="3983" y="17212"/>
                  </a:cubicBezTo>
                  <a:cubicBezTo>
                    <a:pt x="3974" y="17205"/>
                    <a:pt x="3967" y="17200"/>
                    <a:pt x="3961" y="17196"/>
                  </a:cubicBezTo>
                  <a:cubicBezTo>
                    <a:pt x="3955" y="17192"/>
                    <a:pt x="3952" y="17189"/>
                    <a:pt x="3951" y="17188"/>
                  </a:cubicBezTo>
                  <a:cubicBezTo>
                    <a:pt x="3952" y="17189"/>
                    <a:pt x="3956" y="17190"/>
                    <a:pt x="3963" y="17192"/>
                  </a:cubicBezTo>
                  <a:cubicBezTo>
                    <a:pt x="3970" y="17194"/>
                    <a:pt x="3979" y="17197"/>
                    <a:pt x="3989" y="17200"/>
                  </a:cubicBezTo>
                  <a:cubicBezTo>
                    <a:pt x="4000" y="17203"/>
                    <a:pt x="4012" y="17206"/>
                    <a:pt x="4026" y="17210"/>
                  </a:cubicBezTo>
                  <a:cubicBezTo>
                    <a:pt x="4040" y="17214"/>
                    <a:pt x="4055" y="17218"/>
                    <a:pt x="4071" y="17222"/>
                  </a:cubicBezTo>
                  <a:lnTo>
                    <a:pt x="4312" y="17280"/>
                  </a:lnTo>
                  <a:lnTo>
                    <a:pt x="4342" y="17219"/>
                  </a:lnTo>
                  <a:lnTo>
                    <a:pt x="3995" y="16937"/>
                  </a:lnTo>
                  <a:close/>
                  <a:moveTo>
                    <a:pt x="4447" y="17006"/>
                  </a:moveTo>
                  <a:lnTo>
                    <a:pt x="4056" y="16813"/>
                  </a:lnTo>
                  <a:lnTo>
                    <a:pt x="4033" y="16859"/>
                  </a:lnTo>
                  <a:lnTo>
                    <a:pt x="4424" y="17051"/>
                  </a:lnTo>
                  <a:lnTo>
                    <a:pt x="4447" y="17006"/>
                  </a:lnTo>
                  <a:close/>
                  <a:moveTo>
                    <a:pt x="4563" y="16671"/>
                  </a:moveTo>
                  <a:lnTo>
                    <a:pt x="4487" y="16825"/>
                  </a:lnTo>
                  <a:lnTo>
                    <a:pt x="4135" y="16652"/>
                  </a:lnTo>
                  <a:lnTo>
                    <a:pt x="4112" y="16699"/>
                  </a:lnTo>
                  <a:lnTo>
                    <a:pt x="4503" y="16891"/>
                  </a:lnTo>
                  <a:lnTo>
                    <a:pt x="4599" y="16696"/>
                  </a:lnTo>
                  <a:lnTo>
                    <a:pt x="4563" y="16671"/>
                  </a:lnTo>
                  <a:close/>
                  <a:moveTo>
                    <a:pt x="4766" y="16358"/>
                  </a:moveTo>
                  <a:lnTo>
                    <a:pt x="4375" y="16165"/>
                  </a:lnTo>
                  <a:lnTo>
                    <a:pt x="4352" y="16212"/>
                  </a:lnTo>
                  <a:lnTo>
                    <a:pt x="4515" y="16292"/>
                  </a:lnTo>
                  <a:lnTo>
                    <a:pt x="4434" y="16457"/>
                  </a:lnTo>
                  <a:lnTo>
                    <a:pt x="4271" y="16377"/>
                  </a:lnTo>
                  <a:lnTo>
                    <a:pt x="4248" y="16422"/>
                  </a:lnTo>
                  <a:lnTo>
                    <a:pt x="4639" y="16615"/>
                  </a:lnTo>
                  <a:lnTo>
                    <a:pt x="4662" y="16569"/>
                  </a:lnTo>
                  <a:lnTo>
                    <a:pt x="4472" y="16476"/>
                  </a:lnTo>
                  <a:lnTo>
                    <a:pt x="4553" y="16311"/>
                  </a:lnTo>
                  <a:lnTo>
                    <a:pt x="4743" y="16404"/>
                  </a:lnTo>
                  <a:lnTo>
                    <a:pt x="4766" y="16358"/>
                  </a:lnTo>
                  <a:close/>
                  <a:moveTo>
                    <a:pt x="4930" y="16024"/>
                  </a:moveTo>
                  <a:lnTo>
                    <a:pt x="4889" y="16004"/>
                  </a:lnTo>
                  <a:lnTo>
                    <a:pt x="4805" y="16176"/>
                  </a:lnTo>
                  <a:lnTo>
                    <a:pt x="4662" y="16106"/>
                  </a:lnTo>
                  <a:lnTo>
                    <a:pt x="4728" y="15972"/>
                  </a:lnTo>
                  <a:lnTo>
                    <a:pt x="4687" y="15952"/>
                  </a:lnTo>
                  <a:lnTo>
                    <a:pt x="4621" y="16086"/>
                  </a:lnTo>
                  <a:lnTo>
                    <a:pt x="4493" y="16023"/>
                  </a:lnTo>
                  <a:lnTo>
                    <a:pt x="4572" y="15862"/>
                  </a:lnTo>
                  <a:lnTo>
                    <a:pt x="4536" y="15837"/>
                  </a:lnTo>
                  <a:lnTo>
                    <a:pt x="4431" y="16051"/>
                  </a:lnTo>
                  <a:lnTo>
                    <a:pt x="4822" y="16243"/>
                  </a:lnTo>
                  <a:lnTo>
                    <a:pt x="4930" y="16024"/>
                  </a:lnTo>
                  <a:close/>
                  <a:moveTo>
                    <a:pt x="5030" y="15721"/>
                  </a:moveTo>
                  <a:lnTo>
                    <a:pt x="4954" y="15875"/>
                  </a:lnTo>
                  <a:lnTo>
                    <a:pt x="4603" y="15702"/>
                  </a:lnTo>
                  <a:lnTo>
                    <a:pt x="4580" y="15749"/>
                  </a:lnTo>
                  <a:lnTo>
                    <a:pt x="4971" y="15941"/>
                  </a:lnTo>
                  <a:lnTo>
                    <a:pt x="5066" y="15746"/>
                  </a:lnTo>
                  <a:lnTo>
                    <a:pt x="5030" y="15721"/>
                  </a:lnTo>
                  <a:close/>
                  <a:moveTo>
                    <a:pt x="5289" y="15293"/>
                  </a:moveTo>
                  <a:lnTo>
                    <a:pt x="4882" y="15135"/>
                  </a:lnTo>
                  <a:lnTo>
                    <a:pt x="4848" y="15204"/>
                  </a:lnTo>
                  <a:lnTo>
                    <a:pt x="5072" y="15405"/>
                  </a:lnTo>
                  <a:cubicBezTo>
                    <a:pt x="5085" y="15417"/>
                    <a:pt x="5098" y="15427"/>
                    <a:pt x="5109" y="15436"/>
                  </a:cubicBezTo>
                  <a:cubicBezTo>
                    <a:pt x="5120" y="15444"/>
                    <a:pt x="5127" y="15449"/>
                    <a:pt x="5128" y="15450"/>
                  </a:cubicBezTo>
                  <a:cubicBezTo>
                    <a:pt x="5126" y="15450"/>
                    <a:pt x="5118" y="15448"/>
                    <a:pt x="5104" y="15444"/>
                  </a:cubicBezTo>
                  <a:cubicBezTo>
                    <a:pt x="5090" y="15440"/>
                    <a:pt x="5073" y="15436"/>
                    <a:pt x="5052" y="15432"/>
                  </a:cubicBezTo>
                  <a:lnTo>
                    <a:pt x="4762" y="15378"/>
                  </a:lnTo>
                  <a:lnTo>
                    <a:pt x="4729" y="15446"/>
                  </a:lnTo>
                  <a:lnTo>
                    <a:pt x="5103" y="15673"/>
                  </a:lnTo>
                  <a:lnTo>
                    <a:pt x="5125" y="15628"/>
                  </a:lnTo>
                  <a:lnTo>
                    <a:pt x="4857" y="15469"/>
                  </a:lnTo>
                  <a:cubicBezTo>
                    <a:pt x="4852" y="15466"/>
                    <a:pt x="4845" y="15462"/>
                    <a:pt x="4838" y="15458"/>
                  </a:cubicBezTo>
                  <a:cubicBezTo>
                    <a:pt x="4830" y="15454"/>
                    <a:pt x="4823" y="15449"/>
                    <a:pt x="4815" y="15445"/>
                  </a:cubicBezTo>
                  <a:cubicBezTo>
                    <a:pt x="4808" y="15441"/>
                    <a:pt x="4802" y="15437"/>
                    <a:pt x="4796" y="15434"/>
                  </a:cubicBezTo>
                  <a:cubicBezTo>
                    <a:pt x="4791" y="15431"/>
                    <a:pt x="4788" y="15430"/>
                    <a:pt x="4787" y="15429"/>
                  </a:cubicBezTo>
                  <a:cubicBezTo>
                    <a:pt x="4791" y="15430"/>
                    <a:pt x="4800" y="15432"/>
                    <a:pt x="4814" y="15435"/>
                  </a:cubicBezTo>
                  <a:cubicBezTo>
                    <a:pt x="4829" y="15438"/>
                    <a:pt x="4848" y="15442"/>
                    <a:pt x="4870" y="15446"/>
                  </a:cubicBezTo>
                  <a:lnTo>
                    <a:pt x="5185" y="15505"/>
                  </a:lnTo>
                  <a:lnTo>
                    <a:pt x="5205" y="15465"/>
                  </a:lnTo>
                  <a:lnTo>
                    <a:pt x="4954" y="15238"/>
                  </a:lnTo>
                  <a:cubicBezTo>
                    <a:pt x="4949" y="15233"/>
                    <a:pt x="4943" y="15228"/>
                    <a:pt x="4938" y="15223"/>
                  </a:cubicBezTo>
                  <a:cubicBezTo>
                    <a:pt x="4932" y="15218"/>
                    <a:pt x="4926" y="15214"/>
                    <a:pt x="4921" y="15209"/>
                  </a:cubicBezTo>
                  <a:cubicBezTo>
                    <a:pt x="4916" y="15205"/>
                    <a:pt x="4911" y="15201"/>
                    <a:pt x="4907" y="15198"/>
                  </a:cubicBezTo>
                  <a:cubicBezTo>
                    <a:pt x="4904" y="15195"/>
                    <a:pt x="4902" y="15193"/>
                    <a:pt x="4901" y="15192"/>
                  </a:cubicBezTo>
                  <a:cubicBezTo>
                    <a:pt x="4902" y="15193"/>
                    <a:pt x="4904" y="15194"/>
                    <a:pt x="4909" y="15196"/>
                  </a:cubicBezTo>
                  <a:cubicBezTo>
                    <a:pt x="4914" y="15198"/>
                    <a:pt x="4919" y="15201"/>
                    <a:pt x="4926" y="15204"/>
                  </a:cubicBezTo>
                  <a:cubicBezTo>
                    <a:pt x="4933" y="15207"/>
                    <a:pt x="4940" y="15210"/>
                    <a:pt x="4948" y="15213"/>
                  </a:cubicBezTo>
                  <a:cubicBezTo>
                    <a:pt x="4955" y="15216"/>
                    <a:pt x="4962" y="15219"/>
                    <a:pt x="4968" y="15222"/>
                  </a:cubicBezTo>
                  <a:lnTo>
                    <a:pt x="5266" y="15340"/>
                  </a:lnTo>
                  <a:lnTo>
                    <a:pt x="5289" y="15293"/>
                  </a:lnTo>
                  <a:close/>
                  <a:moveTo>
                    <a:pt x="5309" y="14882"/>
                  </a:moveTo>
                  <a:cubicBezTo>
                    <a:pt x="5294" y="14880"/>
                    <a:pt x="5281" y="14881"/>
                    <a:pt x="5268" y="14885"/>
                  </a:cubicBezTo>
                  <a:cubicBezTo>
                    <a:pt x="5254" y="14888"/>
                    <a:pt x="5242" y="14893"/>
                    <a:pt x="5232" y="14901"/>
                  </a:cubicBezTo>
                  <a:cubicBezTo>
                    <a:pt x="5221" y="14908"/>
                    <a:pt x="5208" y="14919"/>
                    <a:pt x="5194" y="14934"/>
                  </a:cubicBezTo>
                  <a:lnTo>
                    <a:pt x="5158" y="14972"/>
                  </a:lnTo>
                  <a:cubicBezTo>
                    <a:pt x="5139" y="14992"/>
                    <a:pt x="5122" y="15004"/>
                    <a:pt x="5108" y="15009"/>
                  </a:cubicBezTo>
                  <a:cubicBezTo>
                    <a:pt x="5093" y="15015"/>
                    <a:pt x="5078" y="15014"/>
                    <a:pt x="5062" y="15006"/>
                  </a:cubicBezTo>
                  <a:cubicBezTo>
                    <a:pt x="5042" y="14996"/>
                    <a:pt x="5030" y="14981"/>
                    <a:pt x="5025" y="14962"/>
                  </a:cubicBezTo>
                  <a:cubicBezTo>
                    <a:pt x="5020" y="14943"/>
                    <a:pt x="5024" y="14921"/>
                    <a:pt x="5036" y="14896"/>
                  </a:cubicBezTo>
                  <a:cubicBezTo>
                    <a:pt x="5040" y="14888"/>
                    <a:pt x="5045" y="14880"/>
                    <a:pt x="5049" y="14873"/>
                  </a:cubicBezTo>
                  <a:cubicBezTo>
                    <a:pt x="5054" y="14866"/>
                    <a:pt x="5060" y="14860"/>
                    <a:pt x="5066" y="14854"/>
                  </a:cubicBezTo>
                  <a:cubicBezTo>
                    <a:pt x="5072" y="14848"/>
                    <a:pt x="5080" y="14842"/>
                    <a:pt x="5088" y="14836"/>
                  </a:cubicBezTo>
                  <a:cubicBezTo>
                    <a:pt x="5096" y="14830"/>
                    <a:pt x="5105" y="14824"/>
                    <a:pt x="5116" y="14817"/>
                  </a:cubicBezTo>
                  <a:lnTo>
                    <a:pt x="5092" y="14780"/>
                  </a:lnTo>
                  <a:cubicBezTo>
                    <a:pt x="5049" y="14805"/>
                    <a:pt x="5017" y="14838"/>
                    <a:pt x="4997" y="14879"/>
                  </a:cubicBezTo>
                  <a:cubicBezTo>
                    <a:pt x="4987" y="14898"/>
                    <a:pt x="4982" y="14917"/>
                    <a:pt x="4980" y="14935"/>
                  </a:cubicBezTo>
                  <a:cubicBezTo>
                    <a:pt x="4977" y="14954"/>
                    <a:pt x="4979" y="14971"/>
                    <a:pt x="4983" y="14987"/>
                  </a:cubicBezTo>
                  <a:cubicBezTo>
                    <a:pt x="4988" y="15002"/>
                    <a:pt x="4995" y="15017"/>
                    <a:pt x="5006" y="15030"/>
                  </a:cubicBezTo>
                  <a:cubicBezTo>
                    <a:pt x="5016" y="15042"/>
                    <a:pt x="5030" y="15053"/>
                    <a:pt x="5047" y="15061"/>
                  </a:cubicBezTo>
                  <a:cubicBezTo>
                    <a:pt x="5072" y="15074"/>
                    <a:pt x="5097" y="15076"/>
                    <a:pt x="5123" y="15068"/>
                  </a:cubicBezTo>
                  <a:cubicBezTo>
                    <a:pt x="5134" y="15064"/>
                    <a:pt x="5145" y="15059"/>
                    <a:pt x="5155" y="15051"/>
                  </a:cubicBezTo>
                  <a:cubicBezTo>
                    <a:pt x="5165" y="15043"/>
                    <a:pt x="5178" y="15031"/>
                    <a:pt x="5192" y="15016"/>
                  </a:cubicBezTo>
                  <a:lnTo>
                    <a:pt x="5223" y="14982"/>
                  </a:lnTo>
                  <a:cubicBezTo>
                    <a:pt x="5260" y="14942"/>
                    <a:pt x="5296" y="14931"/>
                    <a:pt x="5330" y="14948"/>
                  </a:cubicBezTo>
                  <a:cubicBezTo>
                    <a:pt x="5354" y="14959"/>
                    <a:pt x="5368" y="14978"/>
                    <a:pt x="5372" y="15003"/>
                  </a:cubicBezTo>
                  <a:cubicBezTo>
                    <a:pt x="5375" y="15015"/>
                    <a:pt x="5375" y="15026"/>
                    <a:pt x="5373" y="15036"/>
                  </a:cubicBezTo>
                  <a:cubicBezTo>
                    <a:pt x="5371" y="15047"/>
                    <a:pt x="5366" y="15059"/>
                    <a:pt x="5359" y="15074"/>
                  </a:cubicBezTo>
                  <a:cubicBezTo>
                    <a:pt x="5349" y="15094"/>
                    <a:pt x="5338" y="15111"/>
                    <a:pt x="5324" y="15125"/>
                  </a:cubicBezTo>
                  <a:cubicBezTo>
                    <a:pt x="5310" y="15139"/>
                    <a:pt x="5294" y="15152"/>
                    <a:pt x="5274" y="15162"/>
                  </a:cubicBezTo>
                  <a:lnTo>
                    <a:pt x="5300" y="15201"/>
                  </a:lnTo>
                  <a:cubicBezTo>
                    <a:pt x="5322" y="15187"/>
                    <a:pt x="5341" y="15172"/>
                    <a:pt x="5356" y="15154"/>
                  </a:cubicBezTo>
                  <a:cubicBezTo>
                    <a:pt x="5372" y="15137"/>
                    <a:pt x="5386" y="15116"/>
                    <a:pt x="5397" y="15093"/>
                  </a:cubicBezTo>
                  <a:cubicBezTo>
                    <a:pt x="5406" y="15074"/>
                    <a:pt x="5412" y="15058"/>
                    <a:pt x="5415" y="15042"/>
                  </a:cubicBezTo>
                  <a:cubicBezTo>
                    <a:pt x="5418" y="15027"/>
                    <a:pt x="5418" y="15010"/>
                    <a:pt x="5416" y="14993"/>
                  </a:cubicBezTo>
                  <a:cubicBezTo>
                    <a:pt x="5414" y="14970"/>
                    <a:pt x="5407" y="14950"/>
                    <a:pt x="5395" y="14933"/>
                  </a:cubicBezTo>
                  <a:cubicBezTo>
                    <a:pt x="5382" y="14915"/>
                    <a:pt x="5367" y="14902"/>
                    <a:pt x="5349" y="14893"/>
                  </a:cubicBezTo>
                  <a:cubicBezTo>
                    <a:pt x="5337" y="14887"/>
                    <a:pt x="5324" y="14883"/>
                    <a:pt x="5309" y="14882"/>
                  </a:cubicBezTo>
                  <a:close/>
                  <a:moveTo>
                    <a:pt x="5423" y="14692"/>
                  </a:moveTo>
                  <a:lnTo>
                    <a:pt x="5380" y="14670"/>
                  </a:lnTo>
                  <a:lnTo>
                    <a:pt x="5326" y="14779"/>
                  </a:lnTo>
                  <a:lnTo>
                    <a:pt x="5370" y="14800"/>
                  </a:lnTo>
                  <a:lnTo>
                    <a:pt x="5423" y="14692"/>
                  </a:lnTo>
                  <a:close/>
                  <a:moveTo>
                    <a:pt x="5340" y="14204"/>
                  </a:moveTo>
                  <a:lnTo>
                    <a:pt x="5317" y="14250"/>
                  </a:lnTo>
                  <a:lnTo>
                    <a:pt x="5589" y="14384"/>
                  </a:lnTo>
                  <a:cubicBezTo>
                    <a:pt x="5603" y="14391"/>
                    <a:pt x="5614" y="14397"/>
                    <a:pt x="5622" y="14404"/>
                  </a:cubicBezTo>
                  <a:cubicBezTo>
                    <a:pt x="5630" y="14410"/>
                    <a:pt x="5637" y="14418"/>
                    <a:pt x="5643" y="14429"/>
                  </a:cubicBezTo>
                  <a:cubicBezTo>
                    <a:pt x="5648" y="14439"/>
                    <a:pt x="5650" y="14451"/>
                    <a:pt x="5648" y="14465"/>
                  </a:cubicBezTo>
                  <a:cubicBezTo>
                    <a:pt x="5646" y="14479"/>
                    <a:pt x="5642" y="14494"/>
                    <a:pt x="5634" y="14510"/>
                  </a:cubicBezTo>
                  <a:cubicBezTo>
                    <a:pt x="5628" y="14522"/>
                    <a:pt x="5621" y="14532"/>
                    <a:pt x="5615" y="14540"/>
                  </a:cubicBezTo>
                  <a:cubicBezTo>
                    <a:pt x="5608" y="14547"/>
                    <a:pt x="5601" y="14553"/>
                    <a:pt x="5595" y="14558"/>
                  </a:cubicBezTo>
                  <a:cubicBezTo>
                    <a:pt x="5588" y="14562"/>
                    <a:pt x="5581" y="14565"/>
                    <a:pt x="5575" y="14566"/>
                  </a:cubicBezTo>
                  <a:cubicBezTo>
                    <a:pt x="5569" y="14567"/>
                    <a:pt x="5563" y="14568"/>
                    <a:pt x="5558" y="14568"/>
                  </a:cubicBezTo>
                  <a:cubicBezTo>
                    <a:pt x="5550" y="14567"/>
                    <a:pt x="5541" y="14565"/>
                    <a:pt x="5530" y="14561"/>
                  </a:cubicBezTo>
                  <a:cubicBezTo>
                    <a:pt x="5519" y="14556"/>
                    <a:pt x="5508" y="14552"/>
                    <a:pt x="5498" y="14547"/>
                  </a:cubicBezTo>
                  <a:lnTo>
                    <a:pt x="5235" y="14417"/>
                  </a:lnTo>
                  <a:lnTo>
                    <a:pt x="5212" y="14463"/>
                  </a:lnTo>
                  <a:lnTo>
                    <a:pt x="5492" y="14601"/>
                  </a:lnTo>
                  <a:cubicBezTo>
                    <a:pt x="5501" y="14606"/>
                    <a:pt x="5511" y="14610"/>
                    <a:pt x="5523" y="14614"/>
                  </a:cubicBezTo>
                  <a:cubicBezTo>
                    <a:pt x="5535" y="14619"/>
                    <a:pt x="5547" y="14621"/>
                    <a:pt x="5559" y="14620"/>
                  </a:cubicBezTo>
                  <a:cubicBezTo>
                    <a:pt x="5584" y="14619"/>
                    <a:pt x="5605" y="14612"/>
                    <a:pt x="5623" y="14598"/>
                  </a:cubicBezTo>
                  <a:cubicBezTo>
                    <a:pt x="5641" y="14584"/>
                    <a:pt x="5657" y="14563"/>
                    <a:pt x="5672" y="14532"/>
                  </a:cubicBezTo>
                  <a:cubicBezTo>
                    <a:pt x="5684" y="14508"/>
                    <a:pt x="5692" y="14487"/>
                    <a:pt x="5695" y="14468"/>
                  </a:cubicBezTo>
                  <a:cubicBezTo>
                    <a:pt x="5698" y="14450"/>
                    <a:pt x="5697" y="14432"/>
                    <a:pt x="5693" y="14415"/>
                  </a:cubicBezTo>
                  <a:cubicBezTo>
                    <a:pt x="5689" y="14398"/>
                    <a:pt x="5681" y="14385"/>
                    <a:pt x="5670" y="14374"/>
                  </a:cubicBezTo>
                  <a:cubicBezTo>
                    <a:pt x="5659" y="14364"/>
                    <a:pt x="5641" y="14353"/>
                    <a:pt x="5618" y="14341"/>
                  </a:cubicBezTo>
                  <a:lnTo>
                    <a:pt x="5340" y="14204"/>
                  </a:lnTo>
                  <a:close/>
                  <a:moveTo>
                    <a:pt x="5914" y="14024"/>
                  </a:moveTo>
                  <a:lnTo>
                    <a:pt x="5523" y="13832"/>
                  </a:lnTo>
                  <a:lnTo>
                    <a:pt x="5500" y="13878"/>
                  </a:lnTo>
                  <a:lnTo>
                    <a:pt x="5714" y="13981"/>
                  </a:lnTo>
                  <a:cubicBezTo>
                    <a:pt x="5728" y="13988"/>
                    <a:pt x="5742" y="13994"/>
                    <a:pt x="5756" y="14001"/>
                  </a:cubicBezTo>
                  <a:cubicBezTo>
                    <a:pt x="5771" y="14007"/>
                    <a:pt x="5784" y="14013"/>
                    <a:pt x="5795" y="14017"/>
                  </a:cubicBezTo>
                  <a:cubicBezTo>
                    <a:pt x="5806" y="14022"/>
                    <a:pt x="5816" y="14026"/>
                    <a:pt x="5823" y="14029"/>
                  </a:cubicBezTo>
                  <a:cubicBezTo>
                    <a:pt x="5831" y="14032"/>
                    <a:pt x="5835" y="14034"/>
                    <a:pt x="5835" y="14034"/>
                  </a:cubicBezTo>
                  <a:cubicBezTo>
                    <a:pt x="5834" y="14034"/>
                    <a:pt x="5830" y="14034"/>
                    <a:pt x="5824" y="14033"/>
                  </a:cubicBezTo>
                  <a:cubicBezTo>
                    <a:pt x="5818" y="14033"/>
                    <a:pt x="5810" y="14032"/>
                    <a:pt x="5801" y="14032"/>
                  </a:cubicBezTo>
                  <a:cubicBezTo>
                    <a:pt x="5792" y="14031"/>
                    <a:pt x="5782" y="14031"/>
                    <a:pt x="5770" y="14030"/>
                  </a:cubicBezTo>
                  <a:cubicBezTo>
                    <a:pt x="5758" y="14030"/>
                    <a:pt x="5747" y="14030"/>
                    <a:pt x="5735" y="14030"/>
                  </a:cubicBezTo>
                  <a:lnTo>
                    <a:pt x="5422" y="14037"/>
                  </a:lnTo>
                  <a:lnTo>
                    <a:pt x="5395" y="14091"/>
                  </a:lnTo>
                  <a:lnTo>
                    <a:pt x="5786" y="14284"/>
                  </a:lnTo>
                  <a:lnTo>
                    <a:pt x="5810" y="14235"/>
                  </a:lnTo>
                  <a:lnTo>
                    <a:pt x="5582" y="14126"/>
                  </a:lnTo>
                  <a:cubicBezTo>
                    <a:pt x="5571" y="14120"/>
                    <a:pt x="5559" y="14115"/>
                    <a:pt x="5547" y="14110"/>
                  </a:cubicBezTo>
                  <a:cubicBezTo>
                    <a:pt x="5536" y="14105"/>
                    <a:pt x="5525" y="14100"/>
                    <a:pt x="5515" y="14096"/>
                  </a:cubicBezTo>
                  <a:cubicBezTo>
                    <a:pt x="5505" y="14092"/>
                    <a:pt x="5496" y="14088"/>
                    <a:pt x="5489" y="14085"/>
                  </a:cubicBezTo>
                  <a:cubicBezTo>
                    <a:pt x="5482" y="14082"/>
                    <a:pt x="5477" y="14080"/>
                    <a:pt x="5473" y="14079"/>
                  </a:cubicBezTo>
                  <a:cubicBezTo>
                    <a:pt x="5477" y="14080"/>
                    <a:pt x="5483" y="14080"/>
                    <a:pt x="5491" y="14080"/>
                  </a:cubicBezTo>
                  <a:cubicBezTo>
                    <a:pt x="5498" y="14081"/>
                    <a:pt x="5507" y="14081"/>
                    <a:pt x="5517" y="14081"/>
                  </a:cubicBezTo>
                  <a:cubicBezTo>
                    <a:pt x="5527" y="14081"/>
                    <a:pt x="5538" y="14081"/>
                    <a:pt x="5550" y="14081"/>
                  </a:cubicBezTo>
                  <a:cubicBezTo>
                    <a:pt x="5563" y="14081"/>
                    <a:pt x="5575" y="14081"/>
                    <a:pt x="5589" y="14081"/>
                  </a:cubicBezTo>
                  <a:lnTo>
                    <a:pt x="5890" y="14073"/>
                  </a:lnTo>
                  <a:lnTo>
                    <a:pt x="5914" y="14024"/>
                  </a:lnTo>
                  <a:close/>
                  <a:moveTo>
                    <a:pt x="5993" y="13864"/>
                  </a:moveTo>
                  <a:lnTo>
                    <a:pt x="5602" y="13672"/>
                  </a:lnTo>
                  <a:lnTo>
                    <a:pt x="5579" y="13717"/>
                  </a:lnTo>
                  <a:lnTo>
                    <a:pt x="5970" y="13910"/>
                  </a:lnTo>
                  <a:lnTo>
                    <a:pt x="5993" y="13864"/>
                  </a:lnTo>
                  <a:close/>
                  <a:moveTo>
                    <a:pt x="5792" y="13284"/>
                  </a:moveTo>
                  <a:lnTo>
                    <a:pt x="5769" y="13332"/>
                  </a:lnTo>
                  <a:lnTo>
                    <a:pt x="5985" y="13543"/>
                  </a:lnTo>
                  <a:cubicBezTo>
                    <a:pt x="6003" y="13560"/>
                    <a:pt x="6018" y="13574"/>
                    <a:pt x="6030" y="13585"/>
                  </a:cubicBezTo>
                  <a:cubicBezTo>
                    <a:pt x="6042" y="13596"/>
                    <a:pt x="6050" y="13603"/>
                    <a:pt x="6055" y="13607"/>
                  </a:cubicBezTo>
                  <a:cubicBezTo>
                    <a:pt x="6052" y="13606"/>
                    <a:pt x="6047" y="13605"/>
                    <a:pt x="6040" y="13603"/>
                  </a:cubicBezTo>
                  <a:cubicBezTo>
                    <a:pt x="6033" y="13601"/>
                    <a:pt x="6025" y="13599"/>
                    <a:pt x="6016" y="13597"/>
                  </a:cubicBezTo>
                  <a:cubicBezTo>
                    <a:pt x="6007" y="13595"/>
                    <a:pt x="5997" y="13593"/>
                    <a:pt x="5987" y="13592"/>
                  </a:cubicBezTo>
                  <a:cubicBezTo>
                    <a:pt x="5977" y="13590"/>
                    <a:pt x="5966" y="13588"/>
                    <a:pt x="5956" y="13587"/>
                  </a:cubicBezTo>
                  <a:lnTo>
                    <a:pt x="5664" y="13545"/>
                  </a:lnTo>
                  <a:lnTo>
                    <a:pt x="5639" y="13596"/>
                  </a:lnTo>
                  <a:lnTo>
                    <a:pt x="6095" y="13657"/>
                  </a:lnTo>
                  <a:lnTo>
                    <a:pt x="6117" y="13611"/>
                  </a:lnTo>
                  <a:lnTo>
                    <a:pt x="5792" y="13284"/>
                  </a:lnTo>
                  <a:close/>
                  <a:moveTo>
                    <a:pt x="6328" y="13182"/>
                  </a:moveTo>
                  <a:lnTo>
                    <a:pt x="6288" y="13162"/>
                  </a:lnTo>
                  <a:lnTo>
                    <a:pt x="6203" y="13334"/>
                  </a:lnTo>
                  <a:lnTo>
                    <a:pt x="6060" y="13264"/>
                  </a:lnTo>
                  <a:lnTo>
                    <a:pt x="6126" y="13130"/>
                  </a:lnTo>
                  <a:lnTo>
                    <a:pt x="6086" y="13110"/>
                  </a:lnTo>
                  <a:lnTo>
                    <a:pt x="6020" y="13244"/>
                  </a:lnTo>
                  <a:lnTo>
                    <a:pt x="5892" y="13181"/>
                  </a:lnTo>
                  <a:lnTo>
                    <a:pt x="5970" y="13020"/>
                  </a:lnTo>
                  <a:lnTo>
                    <a:pt x="5935" y="12995"/>
                  </a:lnTo>
                  <a:lnTo>
                    <a:pt x="5830" y="13209"/>
                  </a:lnTo>
                  <a:lnTo>
                    <a:pt x="6220" y="13401"/>
                  </a:lnTo>
                  <a:lnTo>
                    <a:pt x="6328" y="13182"/>
                  </a:lnTo>
                  <a:close/>
                  <a:moveTo>
                    <a:pt x="6491" y="12851"/>
                  </a:moveTo>
                  <a:lnTo>
                    <a:pt x="6455" y="12855"/>
                  </a:lnTo>
                  <a:cubicBezTo>
                    <a:pt x="6438" y="12858"/>
                    <a:pt x="6421" y="12860"/>
                    <a:pt x="6402" y="12863"/>
                  </a:cubicBezTo>
                  <a:cubicBezTo>
                    <a:pt x="6383" y="12865"/>
                    <a:pt x="6366" y="12868"/>
                    <a:pt x="6349" y="12870"/>
                  </a:cubicBezTo>
                  <a:cubicBezTo>
                    <a:pt x="6333" y="12872"/>
                    <a:pt x="6321" y="12874"/>
                    <a:pt x="6314" y="12875"/>
                  </a:cubicBezTo>
                  <a:cubicBezTo>
                    <a:pt x="6304" y="12877"/>
                    <a:pt x="6293" y="12880"/>
                    <a:pt x="6282" y="12883"/>
                  </a:cubicBezTo>
                  <a:cubicBezTo>
                    <a:pt x="6270" y="12886"/>
                    <a:pt x="6259" y="12889"/>
                    <a:pt x="6251" y="12893"/>
                  </a:cubicBezTo>
                  <a:lnTo>
                    <a:pt x="6254" y="12887"/>
                  </a:lnTo>
                  <a:cubicBezTo>
                    <a:pt x="6261" y="12872"/>
                    <a:pt x="6266" y="12856"/>
                    <a:pt x="6267" y="12841"/>
                  </a:cubicBezTo>
                  <a:cubicBezTo>
                    <a:pt x="6268" y="12826"/>
                    <a:pt x="6266" y="12811"/>
                    <a:pt x="6261" y="12798"/>
                  </a:cubicBezTo>
                  <a:cubicBezTo>
                    <a:pt x="6257" y="12784"/>
                    <a:pt x="6249" y="12772"/>
                    <a:pt x="6238" y="12760"/>
                  </a:cubicBezTo>
                  <a:cubicBezTo>
                    <a:pt x="6227" y="12749"/>
                    <a:pt x="6214" y="12739"/>
                    <a:pt x="6198" y="12731"/>
                  </a:cubicBezTo>
                  <a:cubicBezTo>
                    <a:pt x="6187" y="12726"/>
                    <a:pt x="6177" y="12723"/>
                    <a:pt x="6168" y="12721"/>
                  </a:cubicBezTo>
                  <a:cubicBezTo>
                    <a:pt x="6158" y="12719"/>
                    <a:pt x="6149" y="12718"/>
                    <a:pt x="6140" y="12719"/>
                  </a:cubicBezTo>
                  <a:cubicBezTo>
                    <a:pt x="6131" y="12719"/>
                    <a:pt x="6123" y="12720"/>
                    <a:pt x="6116" y="12722"/>
                  </a:cubicBezTo>
                  <a:cubicBezTo>
                    <a:pt x="6109" y="12724"/>
                    <a:pt x="6102" y="12727"/>
                    <a:pt x="6097" y="12729"/>
                  </a:cubicBezTo>
                  <a:cubicBezTo>
                    <a:pt x="6091" y="12732"/>
                    <a:pt x="6085" y="12736"/>
                    <a:pt x="6079" y="12740"/>
                  </a:cubicBezTo>
                  <a:cubicBezTo>
                    <a:pt x="6073" y="12744"/>
                    <a:pt x="6067" y="12750"/>
                    <a:pt x="6061" y="12757"/>
                  </a:cubicBezTo>
                  <a:cubicBezTo>
                    <a:pt x="6054" y="12763"/>
                    <a:pt x="6048" y="12771"/>
                    <a:pt x="6042" y="12781"/>
                  </a:cubicBezTo>
                  <a:cubicBezTo>
                    <a:pt x="6036" y="12791"/>
                    <a:pt x="6030" y="12802"/>
                    <a:pt x="6023" y="12816"/>
                  </a:cubicBezTo>
                  <a:lnTo>
                    <a:pt x="5978" y="12907"/>
                  </a:lnTo>
                  <a:lnTo>
                    <a:pt x="6369" y="13099"/>
                  </a:lnTo>
                  <a:lnTo>
                    <a:pt x="6391" y="13054"/>
                  </a:lnTo>
                  <a:lnTo>
                    <a:pt x="6215" y="12967"/>
                  </a:lnTo>
                  <a:cubicBezTo>
                    <a:pt x="6220" y="12957"/>
                    <a:pt x="6226" y="12950"/>
                    <a:pt x="6232" y="12945"/>
                  </a:cubicBezTo>
                  <a:cubicBezTo>
                    <a:pt x="6238" y="12941"/>
                    <a:pt x="6248" y="12937"/>
                    <a:pt x="6262" y="12935"/>
                  </a:cubicBezTo>
                  <a:cubicBezTo>
                    <a:pt x="6285" y="12930"/>
                    <a:pt x="6307" y="12926"/>
                    <a:pt x="6328" y="12922"/>
                  </a:cubicBezTo>
                  <a:cubicBezTo>
                    <a:pt x="6348" y="12919"/>
                    <a:pt x="6367" y="12916"/>
                    <a:pt x="6385" y="12914"/>
                  </a:cubicBezTo>
                  <a:cubicBezTo>
                    <a:pt x="6402" y="12912"/>
                    <a:pt x="6417" y="12911"/>
                    <a:pt x="6431" y="12910"/>
                  </a:cubicBezTo>
                  <a:cubicBezTo>
                    <a:pt x="6444" y="12909"/>
                    <a:pt x="6454" y="12909"/>
                    <a:pt x="6462" y="12909"/>
                  </a:cubicBezTo>
                  <a:lnTo>
                    <a:pt x="6491" y="12851"/>
                  </a:lnTo>
                  <a:close/>
                  <a:moveTo>
                    <a:pt x="6205" y="12802"/>
                  </a:moveTo>
                  <a:cubicBezTo>
                    <a:pt x="6213" y="12810"/>
                    <a:pt x="6219" y="12819"/>
                    <a:pt x="6222" y="12829"/>
                  </a:cubicBezTo>
                  <a:cubicBezTo>
                    <a:pt x="6225" y="12840"/>
                    <a:pt x="6225" y="12851"/>
                    <a:pt x="6223" y="12864"/>
                  </a:cubicBezTo>
                  <a:cubicBezTo>
                    <a:pt x="6221" y="12877"/>
                    <a:pt x="6216" y="12892"/>
                    <a:pt x="6207" y="12909"/>
                  </a:cubicBezTo>
                  <a:lnTo>
                    <a:pt x="6186" y="12952"/>
                  </a:lnTo>
                  <a:lnTo>
                    <a:pt x="6040" y="12881"/>
                  </a:lnTo>
                  <a:lnTo>
                    <a:pt x="6063" y="12834"/>
                  </a:lnTo>
                  <a:cubicBezTo>
                    <a:pt x="6068" y="12823"/>
                    <a:pt x="6073" y="12814"/>
                    <a:pt x="6078" y="12807"/>
                  </a:cubicBezTo>
                  <a:cubicBezTo>
                    <a:pt x="6084" y="12800"/>
                    <a:pt x="6089" y="12794"/>
                    <a:pt x="6095" y="12789"/>
                  </a:cubicBezTo>
                  <a:cubicBezTo>
                    <a:pt x="6105" y="12780"/>
                    <a:pt x="6117" y="12775"/>
                    <a:pt x="6132" y="12773"/>
                  </a:cubicBezTo>
                  <a:cubicBezTo>
                    <a:pt x="6146" y="12771"/>
                    <a:pt x="6160" y="12773"/>
                    <a:pt x="6173" y="12780"/>
                  </a:cubicBezTo>
                  <a:cubicBezTo>
                    <a:pt x="6186" y="12786"/>
                    <a:pt x="6197" y="12793"/>
                    <a:pt x="6205" y="12802"/>
                  </a:cubicBezTo>
                  <a:close/>
                  <a:moveTo>
                    <a:pt x="6502" y="12457"/>
                  </a:moveTo>
                  <a:cubicBezTo>
                    <a:pt x="6488" y="12455"/>
                    <a:pt x="6474" y="12456"/>
                    <a:pt x="6461" y="12460"/>
                  </a:cubicBezTo>
                  <a:cubicBezTo>
                    <a:pt x="6448" y="12463"/>
                    <a:pt x="6436" y="12469"/>
                    <a:pt x="6425" y="12476"/>
                  </a:cubicBezTo>
                  <a:cubicBezTo>
                    <a:pt x="6414" y="12483"/>
                    <a:pt x="6401" y="12494"/>
                    <a:pt x="6387" y="12509"/>
                  </a:cubicBezTo>
                  <a:lnTo>
                    <a:pt x="6351" y="12547"/>
                  </a:lnTo>
                  <a:cubicBezTo>
                    <a:pt x="6332" y="12567"/>
                    <a:pt x="6315" y="12579"/>
                    <a:pt x="6301" y="12585"/>
                  </a:cubicBezTo>
                  <a:cubicBezTo>
                    <a:pt x="6286" y="12590"/>
                    <a:pt x="6271" y="12589"/>
                    <a:pt x="6255" y="12581"/>
                  </a:cubicBezTo>
                  <a:cubicBezTo>
                    <a:pt x="6235" y="12571"/>
                    <a:pt x="6223" y="12556"/>
                    <a:pt x="6218" y="12537"/>
                  </a:cubicBezTo>
                  <a:cubicBezTo>
                    <a:pt x="6213" y="12518"/>
                    <a:pt x="6217" y="12496"/>
                    <a:pt x="6229" y="12471"/>
                  </a:cubicBezTo>
                  <a:cubicBezTo>
                    <a:pt x="6233" y="12463"/>
                    <a:pt x="6238" y="12455"/>
                    <a:pt x="6243" y="12448"/>
                  </a:cubicBezTo>
                  <a:cubicBezTo>
                    <a:pt x="6247" y="12441"/>
                    <a:pt x="6253" y="12435"/>
                    <a:pt x="6259" y="12429"/>
                  </a:cubicBezTo>
                  <a:cubicBezTo>
                    <a:pt x="6266" y="12423"/>
                    <a:pt x="6273" y="12417"/>
                    <a:pt x="6281" y="12411"/>
                  </a:cubicBezTo>
                  <a:cubicBezTo>
                    <a:pt x="6289" y="12405"/>
                    <a:pt x="6298" y="12399"/>
                    <a:pt x="6309" y="12392"/>
                  </a:cubicBezTo>
                  <a:lnTo>
                    <a:pt x="6286" y="12355"/>
                  </a:lnTo>
                  <a:cubicBezTo>
                    <a:pt x="6242" y="12380"/>
                    <a:pt x="6210" y="12413"/>
                    <a:pt x="6190" y="12455"/>
                  </a:cubicBezTo>
                  <a:cubicBezTo>
                    <a:pt x="6181" y="12474"/>
                    <a:pt x="6175" y="12492"/>
                    <a:pt x="6173" y="12511"/>
                  </a:cubicBezTo>
                  <a:cubicBezTo>
                    <a:pt x="6171" y="12529"/>
                    <a:pt x="6172" y="12546"/>
                    <a:pt x="6176" y="12562"/>
                  </a:cubicBezTo>
                  <a:cubicBezTo>
                    <a:pt x="6181" y="12578"/>
                    <a:pt x="6188" y="12592"/>
                    <a:pt x="6199" y="12605"/>
                  </a:cubicBezTo>
                  <a:cubicBezTo>
                    <a:pt x="6210" y="12618"/>
                    <a:pt x="6223" y="12628"/>
                    <a:pt x="6240" y="12636"/>
                  </a:cubicBezTo>
                  <a:cubicBezTo>
                    <a:pt x="6265" y="12649"/>
                    <a:pt x="6290" y="12651"/>
                    <a:pt x="6316" y="12643"/>
                  </a:cubicBezTo>
                  <a:cubicBezTo>
                    <a:pt x="6328" y="12640"/>
                    <a:pt x="6339" y="12634"/>
                    <a:pt x="6349" y="12626"/>
                  </a:cubicBezTo>
                  <a:cubicBezTo>
                    <a:pt x="6359" y="12618"/>
                    <a:pt x="6371" y="12606"/>
                    <a:pt x="6385" y="12591"/>
                  </a:cubicBezTo>
                  <a:lnTo>
                    <a:pt x="6416" y="12557"/>
                  </a:lnTo>
                  <a:cubicBezTo>
                    <a:pt x="6453" y="12518"/>
                    <a:pt x="6489" y="12506"/>
                    <a:pt x="6524" y="12523"/>
                  </a:cubicBezTo>
                  <a:cubicBezTo>
                    <a:pt x="6547" y="12535"/>
                    <a:pt x="6561" y="12553"/>
                    <a:pt x="6566" y="12579"/>
                  </a:cubicBezTo>
                  <a:cubicBezTo>
                    <a:pt x="6568" y="12590"/>
                    <a:pt x="6568" y="12601"/>
                    <a:pt x="6566" y="12611"/>
                  </a:cubicBezTo>
                  <a:cubicBezTo>
                    <a:pt x="6564" y="12622"/>
                    <a:pt x="6559" y="12634"/>
                    <a:pt x="6552" y="12649"/>
                  </a:cubicBezTo>
                  <a:cubicBezTo>
                    <a:pt x="6542" y="12669"/>
                    <a:pt x="6531" y="12686"/>
                    <a:pt x="6517" y="12700"/>
                  </a:cubicBezTo>
                  <a:cubicBezTo>
                    <a:pt x="6504" y="12714"/>
                    <a:pt x="6487" y="12727"/>
                    <a:pt x="6467" y="12737"/>
                  </a:cubicBezTo>
                  <a:lnTo>
                    <a:pt x="6493" y="12776"/>
                  </a:lnTo>
                  <a:cubicBezTo>
                    <a:pt x="6515" y="12762"/>
                    <a:pt x="6534" y="12747"/>
                    <a:pt x="6549" y="12729"/>
                  </a:cubicBezTo>
                  <a:cubicBezTo>
                    <a:pt x="6565" y="12712"/>
                    <a:pt x="6579" y="12691"/>
                    <a:pt x="6590" y="12668"/>
                  </a:cubicBezTo>
                  <a:cubicBezTo>
                    <a:pt x="6599" y="12650"/>
                    <a:pt x="6605" y="12633"/>
                    <a:pt x="6608" y="12617"/>
                  </a:cubicBezTo>
                  <a:cubicBezTo>
                    <a:pt x="6611" y="12602"/>
                    <a:pt x="6612" y="12585"/>
                    <a:pt x="6610" y="12568"/>
                  </a:cubicBezTo>
                  <a:cubicBezTo>
                    <a:pt x="6607" y="12545"/>
                    <a:pt x="6600" y="12525"/>
                    <a:pt x="6588" y="12508"/>
                  </a:cubicBezTo>
                  <a:cubicBezTo>
                    <a:pt x="6576" y="12490"/>
                    <a:pt x="6560" y="12477"/>
                    <a:pt x="6542" y="12468"/>
                  </a:cubicBezTo>
                  <a:cubicBezTo>
                    <a:pt x="6530" y="12462"/>
                    <a:pt x="6517" y="12458"/>
                    <a:pt x="6502" y="12457"/>
                  </a:cubicBezTo>
                  <a:close/>
                  <a:moveTo>
                    <a:pt x="6720" y="12386"/>
                  </a:moveTo>
                  <a:lnTo>
                    <a:pt x="6329" y="12194"/>
                  </a:lnTo>
                  <a:lnTo>
                    <a:pt x="6306" y="12240"/>
                  </a:lnTo>
                  <a:lnTo>
                    <a:pt x="6697" y="12432"/>
                  </a:lnTo>
                  <a:lnTo>
                    <a:pt x="6720" y="12386"/>
                  </a:lnTo>
                  <a:close/>
                  <a:moveTo>
                    <a:pt x="6495" y="11857"/>
                  </a:moveTo>
                  <a:lnTo>
                    <a:pt x="6367" y="12116"/>
                  </a:lnTo>
                  <a:lnTo>
                    <a:pt x="6407" y="12135"/>
                  </a:lnTo>
                  <a:lnTo>
                    <a:pt x="6458" y="12030"/>
                  </a:lnTo>
                  <a:lnTo>
                    <a:pt x="6810" y="12203"/>
                  </a:lnTo>
                  <a:lnTo>
                    <a:pt x="6832" y="12158"/>
                  </a:lnTo>
                  <a:lnTo>
                    <a:pt x="6481" y="11985"/>
                  </a:lnTo>
                  <a:lnTo>
                    <a:pt x="6533" y="11879"/>
                  </a:lnTo>
                  <a:lnTo>
                    <a:pt x="6495" y="11857"/>
                  </a:lnTo>
                  <a:close/>
                  <a:moveTo>
                    <a:pt x="7038" y="11740"/>
                  </a:moveTo>
                  <a:lnTo>
                    <a:pt x="6583" y="11677"/>
                  </a:lnTo>
                  <a:lnTo>
                    <a:pt x="6553" y="11738"/>
                  </a:lnTo>
                  <a:lnTo>
                    <a:pt x="6880" y="12061"/>
                  </a:lnTo>
                  <a:lnTo>
                    <a:pt x="6903" y="12014"/>
                  </a:lnTo>
                  <a:lnTo>
                    <a:pt x="6801" y="11917"/>
                  </a:lnTo>
                  <a:lnTo>
                    <a:pt x="6873" y="11771"/>
                  </a:lnTo>
                  <a:lnTo>
                    <a:pt x="7012" y="11793"/>
                  </a:lnTo>
                  <a:lnTo>
                    <a:pt x="7038" y="11740"/>
                  </a:lnTo>
                  <a:close/>
                  <a:moveTo>
                    <a:pt x="6829" y="11764"/>
                  </a:moveTo>
                  <a:lnTo>
                    <a:pt x="6769" y="11886"/>
                  </a:lnTo>
                  <a:lnTo>
                    <a:pt x="6608" y="11730"/>
                  </a:lnTo>
                  <a:lnTo>
                    <a:pt x="6829" y="11764"/>
                  </a:lnTo>
                  <a:close/>
                  <a:moveTo>
                    <a:pt x="6475" y="11708"/>
                  </a:moveTo>
                  <a:cubicBezTo>
                    <a:pt x="6467" y="11711"/>
                    <a:pt x="6460" y="11717"/>
                    <a:pt x="6456" y="11725"/>
                  </a:cubicBezTo>
                  <a:cubicBezTo>
                    <a:pt x="6452" y="11733"/>
                    <a:pt x="6452" y="11741"/>
                    <a:pt x="6455" y="11750"/>
                  </a:cubicBezTo>
                  <a:cubicBezTo>
                    <a:pt x="6458" y="11758"/>
                    <a:pt x="6463" y="11765"/>
                    <a:pt x="6471" y="11769"/>
                  </a:cubicBezTo>
                  <a:cubicBezTo>
                    <a:pt x="6479" y="11773"/>
                    <a:pt x="6488" y="11773"/>
                    <a:pt x="6497" y="11770"/>
                  </a:cubicBezTo>
                  <a:cubicBezTo>
                    <a:pt x="6505" y="11768"/>
                    <a:pt x="6512" y="11762"/>
                    <a:pt x="6516" y="11754"/>
                  </a:cubicBezTo>
                  <a:cubicBezTo>
                    <a:pt x="6520" y="11745"/>
                    <a:pt x="6520" y="11737"/>
                    <a:pt x="6517" y="11729"/>
                  </a:cubicBezTo>
                  <a:cubicBezTo>
                    <a:pt x="6514" y="11720"/>
                    <a:pt x="6508" y="11714"/>
                    <a:pt x="6500" y="11710"/>
                  </a:cubicBezTo>
                  <a:cubicBezTo>
                    <a:pt x="6492" y="11706"/>
                    <a:pt x="6484" y="11705"/>
                    <a:pt x="6475" y="11708"/>
                  </a:cubicBezTo>
                  <a:close/>
                  <a:moveTo>
                    <a:pt x="6533" y="11591"/>
                  </a:moveTo>
                  <a:cubicBezTo>
                    <a:pt x="6524" y="11594"/>
                    <a:pt x="6518" y="11599"/>
                    <a:pt x="6514" y="11608"/>
                  </a:cubicBezTo>
                  <a:cubicBezTo>
                    <a:pt x="6510" y="11616"/>
                    <a:pt x="6510" y="11624"/>
                    <a:pt x="6512" y="11633"/>
                  </a:cubicBezTo>
                  <a:cubicBezTo>
                    <a:pt x="6515" y="11641"/>
                    <a:pt x="6521" y="11647"/>
                    <a:pt x="6529" y="11651"/>
                  </a:cubicBezTo>
                  <a:cubicBezTo>
                    <a:pt x="6537" y="11655"/>
                    <a:pt x="6546" y="11656"/>
                    <a:pt x="6554" y="11653"/>
                  </a:cubicBezTo>
                  <a:cubicBezTo>
                    <a:pt x="6563" y="11650"/>
                    <a:pt x="6569" y="11645"/>
                    <a:pt x="6574" y="11636"/>
                  </a:cubicBezTo>
                  <a:cubicBezTo>
                    <a:pt x="6578" y="11628"/>
                    <a:pt x="6578" y="11620"/>
                    <a:pt x="6575" y="11611"/>
                  </a:cubicBezTo>
                  <a:cubicBezTo>
                    <a:pt x="6572" y="11603"/>
                    <a:pt x="6566" y="11597"/>
                    <a:pt x="6558" y="11592"/>
                  </a:cubicBezTo>
                  <a:cubicBezTo>
                    <a:pt x="6550" y="11589"/>
                    <a:pt x="6541" y="11588"/>
                    <a:pt x="6533" y="11591"/>
                  </a:cubicBezTo>
                  <a:close/>
                  <a:moveTo>
                    <a:pt x="6775" y="11288"/>
                  </a:moveTo>
                  <a:lnTo>
                    <a:pt x="6647" y="11547"/>
                  </a:lnTo>
                  <a:lnTo>
                    <a:pt x="6687" y="11566"/>
                  </a:lnTo>
                  <a:lnTo>
                    <a:pt x="6738" y="11461"/>
                  </a:lnTo>
                  <a:lnTo>
                    <a:pt x="7090" y="11634"/>
                  </a:lnTo>
                  <a:lnTo>
                    <a:pt x="7112" y="11589"/>
                  </a:lnTo>
                  <a:lnTo>
                    <a:pt x="6760" y="11416"/>
                  </a:lnTo>
                  <a:lnTo>
                    <a:pt x="6813" y="11310"/>
                  </a:lnTo>
                  <a:lnTo>
                    <a:pt x="6775" y="11288"/>
                  </a:lnTo>
                  <a:close/>
                  <a:moveTo>
                    <a:pt x="7441" y="10921"/>
                  </a:moveTo>
                  <a:lnTo>
                    <a:pt x="7033" y="10763"/>
                  </a:lnTo>
                  <a:lnTo>
                    <a:pt x="6999" y="10832"/>
                  </a:lnTo>
                  <a:lnTo>
                    <a:pt x="7223" y="11033"/>
                  </a:lnTo>
                  <a:cubicBezTo>
                    <a:pt x="7236" y="11045"/>
                    <a:pt x="7249" y="11055"/>
                    <a:pt x="7260" y="11064"/>
                  </a:cubicBezTo>
                  <a:cubicBezTo>
                    <a:pt x="7271" y="11072"/>
                    <a:pt x="7278" y="11077"/>
                    <a:pt x="7279" y="11078"/>
                  </a:cubicBezTo>
                  <a:cubicBezTo>
                    <a:pt x="7277" y="11078"/>
                    <a:pt x="7269" y="11076"/>
                    <a:pt x="7255" y="11072"/>
                  </a:cubicBezTo>
                  <a:cubicBezTo>
                    <a:pt x="7242" y="11068"/>
                    <a:pt x="7224" y="11064"/>
                    <a:pt x="7204" y="11060"/>
                  </a:cubicBezTo>
                  <a:lnTo>
                    <a:pt x="6913" y="11006"/>
                  </a:lnTo>
                  <a:lnTo>
                    <a:pt x="6880" y="11074"/>
                  </a:lnTo>
                  <a:lnTo>
                    <a:pt x="7254" y="11301"/>
                  </a:lnTo>
                  <a:lnTo>
                    <a:pt x="7276" y="11256"/>
                  </a:lnTo>
                  <a:lnTo>
                    <a:pt x="7009" y="11097"/>
                  </a:lnTo>
                  <a:cubicBezTo>
                    <a:pt x="7003" y="11094"/>
                    <a:pt x="6997" y="11090"/>
                    <a:pt x="6989" y="11086"/>
                  </a:cubicBezTo>
                  <a:cubicBezTo>
                    <a:pt x="6982" y="11082"/>
                    <a:pt x="6974" y="11077"/>
                    <a:pt x="6967" y="11073"/>
                  </a:cubicBezTo>
                  <a:cubicBezTo>
                    <a:pt x="6959" y="11069"/>
                    <a:pt x="6953" y="11065"/>
                    <a:pt x="6947" y="11062"/>
                  </a:cubicBezTo>
                  <a:cubicBezTo>
                    <a:pt x="6943" y="11059"/>
                    <a:pt x="6939" y="11058"/>
                    <a:pt x="6938" y="11057"/>
                  </a:cubicBezTo>
                  <a:cubicBezTo>
                    <a:pt x="6942" y="11058"/>
                    <a:pt x="6952" y="11060"/>
                    <a:pt x="6966" y="11063"/>
                  </a:cubicBezTo>
                  <a:cubicBezTo>
                    <a:pt x="6980" y="11066"/>
                    <a:pt x="6999" y="11069"/>
                    <a:pt x="7021" y="11074"/>
                  </a:cubicBezTo>
                  <a:lnTo>
                    <a:pt x="7337" y="11133"/>
                  </a:lnTo>
                  <a:lnTo>
                    <a:pt x="7356" y="11093"/>
                  </a:lnTo>
                  <a:lnTo>
                    <a:pt x="7106" y="10866"/>
                  </a:lnTo>
                  <a:cubicBezTo>
                    <a:pt x="7100" y="10861"/>
                    <a:pt x="7095" y="10856"/>
                    <a:pt x="7089" y="10851"/>
                  </a:cubicBezTo>
                  <a:cubicBezTo>
                    <a:pt x="7083" y="10846"/>
                    <a:pt x="7078" y="10842"/>
                    <a:pt x="7072" y="10837"/>
                  </a:cubicBezTo>
                  <a:cubicBezTo>
                    <a:pt x="7067" y="10833"/>
                    <a:pt x="7062" y="10829"/>
                    <a:pt x="7059" y="10826"/>
                  </a:cubicBezTo>
                  <a:cubicBezTo>
                    <a:pt x="7055" y="10823"/>
                    <a:pt x="7053" y="10821"/>
                    <a:pt x="7052" y="10820"/>
                  </a:cubicBezTo>
                  <a:cubicBezTo>
                    <a:pt x="7053" y="10821"/>
                    <a:pt x="7056" y="10822"/>
                    <a:pt x="7060" y="10824"/>
                  </a:cubicBezTo>
                  <a:cubicBezTo>
                    <a:pt x="7065" y="10826"/>
                    <a:pt x="7071" y="10828"/>
                    <a:pt x="7078" y="10832"/>
                  </a:cubicBezTo>
                  <a:cubicBezTo>
                    <a:pt x="7084" y="10835"/>
                    <a:pt x="7091" y="10838"/>
                    <a:pt x="7099" y="10841"/>
                  </a:cubicBezTo>
                  <a:cubicBezTo>
                    <a:pt x="7107" y="10844"/>
                    <a:pt x="7114" y="10847"/>
                    <a:pt x="7120" y="10850"/>
                  </a:cubicBezTo>
                  <a:lnTo>
                    <a:pt x="7418" y="10968"/>
                  </a:lnTo>
                  <a:lnTo>
                    <a:pt x="7441" y="10921"/>
                  </a:lnTo>
                  <a:close/>
                  <a:moveTo>
                    <a:pt x="7225" y="10373"/>
                  </a:moveTo>
                  <a:lnTo>
                    <a:pt x="7202" y="10419"/>
                  </a:lnTo>
                  <a:lnTo>
                    <a:pt x="7475" y="10553"/>
                  </a:lnTo>
                  <a:cubicBezTo>
                    <a:pt x="7488" y="10560"/>
                    <a:pt x="7499" y="10566"/>
                    <a:pt x="7507" y="10572"/>
                  </a:cubicBezTo>
                  <a:cubicBezTo>
                    <a:pt x="7516" y="10579"/>
                    <a:pt x="7523" y="10587"/>
                    <a:pt x="7528" y="10598"/>
                  </a:cubicBezTo>
                  <a:cubicBezTo>
                    <a:pt x="7533" y="10608"/>
                    <a:pt x="7535" y="10620"/>
                    <a:pt x="7533" y="10634"/>
                  </a:cubicBezTo>
                  <a:cubicBezTo>
                    <a:pt x="7532" y="10647"/>
                    <a:pt x="7527" y="10662"/>
                    <a:pt x="7519" y="10679"/>
                  </a:cubicBezTo>
                  <a:cubicBezTo>
                    <a:pt x="7513" y="10691"/>
                    <a:pt x="7507" y="10701"/>
                    <a:pt x="7500" y="10708"/>
                  </a:cubicBezTo>
                  <a:cubicBezTo>
                    <a:pt x="7493" y="10716"/>
                    <a:pt x="7487" y="10722"/>
                    <a:pt x="7480" y="10726"/>
                  </a:cubicBezTo>
                  <a:cubicBezTo>
                    <a:pt x="7473" y="10730"/>
                    <a:pt x="7467" y="10733"/>
                    <a:pt x="7460" y="10735"/>
                  </a:cubicBezTo>
                  <a:cubicBezTo>
                    <a:pt x="7454" y="10736"/>
                    <a:pt x="7448" y="10737"/>
                    <a:pt x="7443" y="10736"/>
                  </a:cubicBezTo>
                  <a:cubicBezTo>
                    <a:pt x="7436" y="10736"/>
                    <a:pt x="7426" y="10734"/>
                    <a:pt x="7415" y="10729"/>
                  </a:cubicBezTo>
                  <a:cubicBezTo>
                    <a:pt x="7404" y="10725"/>
                    <a:pt x="7393" y="10720"/>
                    <a:pt x="7383" y="10715"/>
                  </a:cubicBezTo>
                  <a:lnTo>
                    <a:pt x="7120" y="10586"/>
                  </a:lnTo>
                  <a:lnTo>
                    <a:pt x="7097" y="10632"/>
                  </a:lnTo>
                  <a:lnTo>
                    <a:pt x="7378" y="10770"/>
                  </a:lnTo>
                  <a:cubicBezTo>
                    <a:pt x="7387" y="10774"/>
                    <a:pt x="7397" y="10779"/>
                    <a:pt x="7409" y="10783"/>
                  </a:cubicBezTo>
                  <a:cubicBezTo>
                    <a:pt x="7420" y="10787"/>
                    <a:pt x="7432" y="10789"/>
                    <a:pt x="7444" y="10789"/>
                  </a:cubicBezTo>
                  <a:cubicBezTo>
                    <a:pt x="7469" y="10788"/>
                    <a:pt x="7490" y="10780"/>
                    <a:pt x="7508" y="10767"/>
                  </a:cubicBezTo>
                  <a:cubicBezTo>
                    <a:pt x="7526" y="10753"/>
                    <a:pt x="7543" y="10731"/>
                    <a:pt x="7558" y="10701"/>
                  </a:cubicBezTo>
                  <a:cubicBezTo>
                    <a:pt x="7569" y="10677"/>
                    <a:pt x="7577" y="10656"/>
                    <a:pt x="7580" y="10637"/>
                  </a:cubicBezTo>
                  <a:cubicBezTo>
                    <a:pt x="7583" y="10618"/>
                    <a:pt x="7582" y="10600"/>
                    <a:pt x="7578" y="10583"/>
                  </a:cubicBezTo>
                  <a:cubicBezTo>
                    <a:pt x="7574" y="10567"/>
                    <a:pt x="7566" y="10553"/>
                    <a:pt x="7555" y="10543"/>
                  </a:cubicBezTo>
                  <a:cubicBezTo>
                    <a:pt x="7544" y="10532"/>
                    <a:pt x="7527" y="10521"/>
                    <a:pt x="7503" y="10510"/>
                  </a:cubicBezTo>
                  <a:lnTo>
                    <a:pt x="7225" y="10373"/>
                  </a:lnTo>
                  <a:close/>
                  <a:moveTo>
                    <a:pt x="7068" y="10504"/>
                  </a:moveTo>
                  <a:cubicBezTo>
                    <a:pt x="7059" y="10507"/>
                    <a:pt x="7053" y="10512"/>
                    <a:pt x="7049" y="10520"/>
                  </a:cubicBezTo>
                  <a:cubicBezTo>
                    <a:pt x="7045" y="10528"/>
                    <a:pt x="7045" y="10537"/>
                    <a:pt x="7047" y="10545"/>
                  </a:cubicBezTo>
                  <a:cubicBezTo>
                    <a:pt x="7050" y="10554"/>
                    <a:pt x="7056" y="10560"/>
                    <a:pt x="7064" y="10564"/>
                  </a:cubicBezTo>
                  <a:cubicBezTo>
                    <a:pt x="7072" y="10568"/>
                    <a:pt x="7081" y="10569"/>
                    <a:pt x="7089" y="10566"/>
                  </a:cubicBezTo>
                  <a:cubicBezTo>
                    <a:pt x="7098" y="10563"/>
                    <a:pt x="7104" y="10557"/>
                    <a:pt x="7109" y="10549"/>
                  </a:cubicBezTo>
                  <a:cubicBezTo>
                    <a:pt x="7113" y="10541"/>
                    <a:pt x="7113" y="10532"/>
                    <a:pt x="7110" y="10524"/>
                  </a:cubicBezTo>
                  <a:cubicBezTo>
                    <a:pt x="7107" y="10516"/>
                    <a:pt x="7101" y="10509"/>
                    <a:pt x="7093" y="10505"/>
                  </a:cubicBezTo>
                  <a:cubicBezTo>
                    <a:pt x="7085" y="10501"/>
                    <a:pt x="7076" y="10501"/>
                    <a:pt x="7068" y="10504"/>
                  </a:cubicBezTo>
                  <a:close/>
                  <a:moveTo>
                    <a:pt x="7125" y="10387"/>
                  </a:moveTo>
                  <a:cubicBezTo>
                    <a:pt x="7117" y="10390"/>
                    <a:pt x="7111" y="10395"/>
                    <a:pt x="7106" y="10404"/>
                  </a:cubicBezTo>
                  <a:cubicBezTo>
                    <a:pt x="7103" y="10412"/>
                    <a:pt x="7102" y="10420"/>
                    <a:pt x="7105" y="10428"/>
                  </a:cubicBezTo>
                  <a:cubicBezTo>
                    <a:pt x="7108" y="10437"/>
                    <a:pt x="7113" y="10443"/>
                    <a:pt x="7121" y="10447"/>
                  </a:cubicBezTo>
                  <a:cubicBezTo>
                    <a:pt x="7130" y="10451"/>
                    <a:pt x="7138" y="10452"/>
                    <a:pt x="7147" y="10449"/>
                  </a:cubicBezTo>
                  <a:cubicBezTo>
                    <a:pt x="7156" y="10446"/>
                    <a:pt x="7162" y="10441"/>
                    <a:pt x="7166" y="10432"/>
                  </a:cubicBezTo>
                  <a:cubicBezTo>
                    <a:pt x="7170" y="10424"/>
                    <a:pt x="7171" y="10416"/>
                    <a:pt x="7167" y="10407"/>
                  </a:cubicBezTo>
                  <a:cubicBezTo>
                    <a:pt x="7164" y="10399"/>
                    <a:pt x="7158" y="10392"/>
                    <a:pt x="7150" y="10388"/>
                  </a:cubicBezTo>
                  <a:cubicBezTo>
                    <a:pt x="7142" y="10384"/>
                    <a:pt x="7134" y="10384"/>
                    <a:pt x="7125" y="10387"/>
                  </a:cubicBezTo>
                  <a:close/>
                  <a:moveTo>
                    <a:pt x="7799" y="10193"/>
                  </a:moveTo>
                  <a:lnTo>
                    <a:pt x="7408" y="10000"/>
                  </a:lnTo>
                  <a:lnTo>
                    <a:pt x="7386" y="10046"/>
                  </a:lnTo>
                  <a:lnTo>
                    <a:pt x="7599" y="10149"/>
                  </a:lnTo>
                  <a:cubicBezTo>
                    <a:pt x="7613" y="10156"/>
                    <a:pt x="7627" y="10163"/>
                    <a:pt x="7642" y="10169"/>
                  </a:cubicBezTo>
                  <a:cubicBezTo>
                    <a:pt x="7656" y="10176"/>
                    <a:pt x="7669" y="10181"/>
                    <a:pt x="7680" y="10186"/>
                  </a:cubicBezTo>
                  <a:cubicBezTo>
                    <a:pt x="7692" y="10191"/>
                    <a:pt x="7701" y="10195"/>
                    <a:pt x="7709" y="10198"/>
                  </a:cubicBezTo>
                  <a:cubicBezTo>
                    <a:pt x="7716" y="10201"/>
                    <a:pt x="7720" y="10203"/>
                    <a:pt x="7721" y="10203"/>
                  </a:cubicBezTo>
                  <a:cubicBezTo>
                    <a:pt x="7719" y="10203"/>
                    <a:pt x="7716" y="10202"/>
                    <a:pt x="7709" y="10202"/>
                  </a:cubicBezTo>
                  <a:cubicBezTo>
                    <a:pt x="7703" y="10201"/>
                    <a:pt x="7696" y="10201"/>
                    <a:pt x="7686" y="10200"/>
                  </a:cubicBezTo>
                  <a:cubicBezTo>
                    <a:pt x="7677" y="10200"/>
                    <a:pt x="7667" y="10199"/>
                    <a:pt x="7655" y="10199"/>
                  </a:cubicBezTo>
                  <a:cubicBezTo>
                    <a:pt x="7644" y="10198"/>
                    <a:pt x="7632" y="10198"/>
                    <a:pt x="7621" y="10199"/>
                  </a:cubicBezTo>
                  <a:lnTo>
                    <a:pt x="7307" y="10206"/>
                  </a:lnTo>
                  <a:lnTo>
                    <a:pt x="7280" y="10260"/>
                  </a:lnTo>
                  <a:lnTo>
                    <a:pt x="7671" y="10452"/>
                  </a:lnTo>
                  <a:lnTo>
                    <a:pt x="7695" y="10404"/>
                  </a:lnTo>
                  <a:lnTo>
                    <a:pt x="7467" y="10295"/>
                  </a:lnTo>
                  <a:cubicBezTo>
                    <a:pt x="7456" y="10289"/>
                    <a:pt x="7444" y="10284"/>
                    <a:pt x="7433" y="10279"/>
                  </a:cubicBezTo>
                  <a:cubicBezTo>
                    <a:pt x="7421" y="10274"/>
                    <a:pt x="7410" y="10269"/>
                    <a:pt x="7400" y="10265"/>
                  </a:cubicBezTo>
                  <a:cubicBezTo>
                    <a:pt x="7390" y="10261"/>
                    <a:pt x="7382" y="10257"/>
                    <a:pt x="7374" y="10254"/>
                  </a:cubicBezTo>
                  <a:cubicBezTo>
                    <a:pt x="7367" y="10251"/>
                    <a:pt x="7362" y="10249"/>
                    <a:pt x="7359" y="10248"/>
                  </a:cubicBezTo>
                  <a:cubicBezTo>
                    <a:pt x="7363" y="10248"/>
                    <a:pt x="7368" y="10249"/>
                    <a:pt x="7376" y="10249"/>
                  </a:cubicBezTo>
                  <a:cubicBezTo>
                    <a:pt x="7383" y="10249"/>
                    <a:pt x="7392" y="10249"/>
                    <a:pt x="7402" y="10249"/>
                  </a:cubicBezTo>
                  <a:cubicBezTo>
                    <a:pt x="7412" y="10250"/>
                    <a:pt x="7423" y="10250"/>
                    <a:pt x="7436" y="10250"/>
                  </a:cubicBezTo>
                  <a:cubicBezTo>
                    <a:pt x="7448" y="10250"/>
                    <a:pt x="7461" y="10250"/>
                    <a:pt x="7474" y="10249"/>
                  </a:cubicBezTo>
                  <a:lnTo>
                    <a:pt x="7775" y="10242"/>
                  </a:lnTo>
                  <a:lnTo>
                    <a:pt x="7799" y="10193"/>
                  </a:lnTo>
                  <a:close/>
                  <a:moveTo>
                    <a:pt x="7823" y="9772"/>
                  </a:moveTo>
                  <a:cubicBezTo>
                    <a:pt x="7809" y="9770"/>
                    <a:pt x="7795" y="9771"/>
                    <a:pt x="7782" y="9775"/>
                  </a:cubicBezTo>
                  <a:cubicBezTo>
                    <a:pt x="7769" y="9778"/>
                    <a:pt x="7757" y="9784"/>
                    <a:pt x="7746" y="9791"/>
                  </a:cubicBezTo>
                  <a:cubicBezTo>
                    <a:pt x="7735" y="9798"/>
                    <a:pt x="7723" y="9809"/>
                    <a:pt x="7709" y="9824"/>
                  </a:cubicBezTo>
                  <a:lnTo>
                    <a:pt x="7672" y="9862"/>
                  </a:lnTo>
                  <a:cubicBezTo>
                    <a:pt x="7653" y="9882"/>
                    <a:pt x="7637" y="9894"/>
                    <a:pt x="7622" y="9900"/>
                  </a:cubicBezTo>
                  <a:cubicBezTo>
                    <a:pt x="7608" y="9905"/>
                    <a:pt x="7592" y="9904"/>
                    <a:pt x="7576" y="9896"/>
                  </a:cubicBezTo>
                  <a:cubicBezTo>
                    <a:pt x="7556" y="9886"/>
                    <a:pt x="7544" y="9871"/>
                    <a:pt x="7539" y="9852"/>
                  </a:cubicBezTo>
                  <a:cubicBezTo>
                    <a:pt x="7535" y="9833"/>
                    <a:pt x="7538" y="9811"/>
                    <a:pt x="7550" y="9786"/>
                  </a:cubicBezTo>
                  <a:cubicBezTo>
                    <a:pt x="7555" y="9778"/>
                    <a:pt x="7559" y="9770"/>
                    <a:pt x="7564" y="9763"/>
                  </a:cubicBezTo>
                  <a:cubicBezTo>
                    <a:pt x="7569" y="9756"/>
                    <a:pt x="7574" y="9750"/>
                    <a:pt x="7580" y="9744"/>
                  </a:cubicBezTo>
                  <a:cubicBezTo>
                    <a:pt x="7587" y="9738"/>
                    <a:pt x="7594" y="9732"/>
                    <a:pt x="7602" y="9726"/>
                  </a:cubicBezTo>
                  <a:cubicBezTo>
                    <a:pt x="7610" y="9720"/>
                    <a:pt x="7620" y="9714"/>
                    <a:pt x="7630" y="9707"/>
                  </a:cubicBezTo>
                  <a:lnTo>
                    <a:pt x="7607" y="9670"/>
                  </a:lnTo>
                  <a:cubicBezTo>
                    <a:pt x="7563" y="9695"/>
                    <a:pt x="7532" y="9728"/>
                    <a:pt x="7511" y="9770"/>
                  </a:cubicBezTo>
                  <a:cubicBezTo>
                    <a:pt x="7502" y="9789"/>
                    <a:pt x="7496" y="9807"/>
                    <a:pt x="7494" y="9826"/>
                  </a:cubicBezTo>
                  <a:cubicBezTo>
                    <a:pt x="7492" y="9844"/>
                    <a:pt x="7493" y="9861"/>
                    <a:pt x="7497" y="9877"/>
                  </a:cubicBezTo>
                  <a:cubicBezTo>
                    <a:pt x="7502" y="9893"/>
                    <a:pt x="7509" y="9907"/>
                    <a:pt x="7520" y="9920"/>
                  </a:cubicBezTo>
                  <a:cubicBezTo>
                    <a:pt x="7531" y="9933"/>
                    <a:pt x="7544" y="9943"/>
                    <a:pt x="7561" y="9951"/>
                  </a:cubicBezTo>
                  <a:cubicBezTo>
                    <a:pt x="7586" y="9964"/>
                    <a:pt x="7612" y="9966"/>
                    <a:pt x="7637" y="9958"/>
                  </a:cubicBezTo>
                  <a:cubicBezTo>
                    <a:pt x="7649" y="9955"/>
                    <a:pt x="7660" y="9949"/>
                    <a:pt x="7670" y="9941"/>
                  </a:cubicBezTo>
                  <a:cubicBezTo>
                    <a:pt x="7680" y="9933"/>
                    <a:pt x="7692" y="9921"/>
                    <a:pt x="7706" y="9906"/>
                  </a:cubicBezTo>
                  <a:lnTo>
                    <a:pt x="7737" y="9872"/>
                  </a:lnTo>
                  <a:cubicBezTo>
                    <a:pt x="7774" y="9833"/>
                    <a:pt x="7810" y="9821"/>
                    <a:pt x="7845" y="9838"/>
                  </a:cubicBezTo>
                  <a:cubicBezTo>
                    <a:pt x="7868" y="9850"/>
                    <a:pt x="7882" y="9868"/>
                    <a:pt x="7887" y="9894"/>
                  </a:cubicBezTo>
                  <a:cubicBezTo>
                    <a:pt x="7889" y="9905"/>
                    <a:pt x="7889" y="9916"/>
                    <a:pt x="7887" y="9926"/>
                  </a:cubicBezTo>
                  <a:cubicBezTo>
                    <a:pt x="7885" y="9937"/>
                    <a:pt x="7881" y="9949"/>
                    <a:pt x="7873" y="9964"/>
                  </a:cubicBezTo>
                  <a:cubicBezTo>
                    <a:pt x="7864" y="9984"/>
                    <a:pt x="7852" y="10001"/>
                    <a:pt x="7838" y="10015"/>
                  </a:cubicBezTo>
                  <a:cubicBezTo>
                    <a:pt x="7825" y="10029"/>
                    <a:pt x="7808" y="10042"/>
                    <a:pt x="7788" y="10052"/>
                  </a:cubicBezTo>
                  <a:lnTo>
                    <a:pt x="7815" y="10091"/>
                  </a:lnTo>
                  <a:cubicBezTo>
                    <a:pt x="7836" y="10077"/>
                    <a:pt x="7855" y="10062"/>
                    <a:pt x="7871" y="10045"/>
                  </a:cubicBezTo>
                  <a:cubicBezTo>
                    <a:pt x="7886" y="10027"/>
                    <a:pt x="7900" y="10006"/>
                    <a:pt x="7912" y="9983"/>
                  </a:cubicBezTo>
                  <a:cubicBezTo>
                    <a:pt x="7921" y="9965"/>
                    <a:pt x="7926" y="9948"/>
                    <a:pt x="7929" y="9932"/>
                  </a:cubicBezTo>
                  <a:cubicBezTo>
                    <a:pt x="7932" y="9917"/>
                    <a:pt x="7933" y="9900"/>
                    <a:pt x="7931" y="9883"/>
                  </a:cubicBezTo>
                  <a:cubicBezTo>
                    <a:pt x="7928" y="9861"/>
                    <a:pt x="7921" y="9840"/>
                    <a:pt x="7909" y="9823"/>
                  </a:cubicBezTo>
                  <a:cubicBezTo>
                    <a:pt x="7897" y="9805"/>
                    <a:pt x="7882" y="9792"/>
                    <a:pt x="7863" y="9783"/>
                  </a:cubicBezTo>
                  <a:cubicBezTo>
                    <a:pt x="7851" y="9777"/>
                    <a:pt x="7838" y="9773"/>
                    <a:pt x="7823" y="9772"/>
                  </a:cubicBezTo>
                  <a:close/>
                  <a:moveTo>
                    <a:pt x="7741" y="9325"/>
                  </a:moveTo>
                  <a:lnTo>
                    <a:pt x="7613" y="9584"/>
                  </a:lnTo>
                  <a:lnTo>
                    <a:pt x="7653" y="9603"/>
                  </a:lnTo>
                  <a:lnTo>
                    <a:pt x="7704" y="9498"/>
                  </a:lnTo>
                  <a:lnTo>
                    <a:pt x="8056" y="9671"/>
                  </a:lnTo>
                  <a:lnTo>
                    <a:pt x="8078" y="9626"/>
                  </a:lnTo>
                  <a:lnTo>
                    <a:pt x="7726" y="9453"/>
                  </a:lnTo>
                  <a:lnTo>
                    <a:pt x="7779" y="9347"/>
                  </a:lnTo>
                  <a:lnTo>
                    <a:pt x="7741" y="9325"/>
                  </a:lnTo>
                  <a:close/>
                  <a:moveTo>
                    <a:pt x="8272" y="9231"/>
                  </a:moveTo>
                  <a:lnTo>
                    <a:pt x="8232" y="9211"/>
                  </a:lnTo>
                  <a:lnTo>
                    <a:pt x="8147" y="9383"/>
                  </a:lnTo>
                  <a:lnTo>
                    <a:pt x="8004" y="9313"/>
                  </a:lnTo>
                  <a:lnTo>
                    <a:pt x="8070" y="9179"/>
                  </a:lnTo>
                  <a:lnTo>
                    <a:pt x="8030" y="9159"/>
                  </a:lnTo>
                  <a:lnTo>
                    <a:pt x="7964" y="9293"/>
                  </a:lnTo>
                  <a:lnTo>
                    <a:pt x="7836" y="9230"/>
                  </a:lnTo>
                  <a:lnTo>
                    <a:pt x="7914" y="9069"/>
                  </a:lnTo>
                  <a:lnTo>
                    <a:pt x="7879" y="9044"/>
                  </a:lnTo>
                  <a:lnTo>
                    <a:pt x="7774" y="9258"/>
                  </a:lnTo>
                  <a:lnTo>
                    <a:pt x="8164" y="9450"/>
                  </a:lnTo>
                  <a:lnTo>
                    <a:pt x="8272" y="9231"/>
                  </a:lnTo>
                  <a:close/>
                  <a:moveTo>
                    <a:pt x="8435" y="8900"/>
                  </a:moveTo>
                  <a:lnTo>
                    <a:pt x="8399" y="8904"/>
                  </a:lnTo>
                  <a:cubicBezTo>
                    <a:pt x="8382" y="8907"/>
                    <a:pt x="8365" y="8909"/>
                    <a:pt x="8346" y="8912"/>
                  </a:cubicBezTo>
                  <a:cubicBezTo>
                    <a:pt x="8327" y="8914"/>
                    <a:pt x="8310" y="8917"/>
                    <a:pt x="8293" y="8919"/>
                  </a:cubicBezTo>
                  <a:cubicBezTo>
                    <a:pt x="8277" y="8921"/>
                    <a:pt x="8265" y="8923"/>
                    <a:pt x="8258" y="8924"/>
                  </a:cubicBezTo>
                  <a:cubicBezTo>
                    <a:pt x="8248" y="8926"/>
                    <a:pt x="8238" y="8929"/>
                    <a:pt x="8226" y="8932"/>
                  </a:cubicBezTo>
                  <a:cubicBezTo>
                    <a:pt x="8214" y="8935"/>
                    <a:pt x="8204" y="8938"/>
                    <a:pt x="8195" y="8942"/>
                  </a:cubicBezTo>
                  <a:lnTo>
                    <a:pt x="8198" y="8936"/>
                  </a:lnTo>
                  <a:cubicBezTo>
                    <a:pt x="8206" y="8921"/>
                    <a:pt x="8210" y="8905"/>
                    <a:pt x="8211" y="8890"/>
                  </a:cubicBezTo>
                  <a:cubicBezTo>
                    <a:pt x="8212" y="8875"/>
                    <a:pt x="8210" y="8860"/>
                    <a:pt x="8206" y="8847"/>
                  </a:cubicBezTo>
                  <a:cubicBezTo>
                    <a:pt x="8201" y="8833"/>
                    <a:pt x="8193" y="8821"/>
                    <a:pt x="8182" y="8809"/>
                  </a:cubicBezTo>
                  <a:cubicBezTo>
                    <a:pt x="8171" y="8798"/>
                    <a:pt x="8158" y="8788"/>
                    <a:pt x="8142" y="8780"/>
                  </a:cubicBezTo>
                  <a:cubicBezTo>
                    <a:pt x="8132" y="8775"/>
                    <a:pt x="8122" y="8772"/>
                    <a:pt x="8112" y="8770"/>
                  </a:cubicBezTo>
                  <a:cubicBezTo>
                    <a:pt x="8102" y="8768"/>
                    <a:pt x="8093" y="8767"/>
                    <a:pt x="8084" y="8768"/>
                  </a:cubicBezTo>
                  <a:cubicBezTo>
                    <a:pt x="8076" y="8768"/>
                    <a:pt x="8068" y="8769"/>
                    <a:pt x="8060" y="8771"/>
                  </a:cubicBezTo>
                  <a:cubicBezTo>
                    <a:pt x="8053" y="8773"/>
                    <a:pt x="8046" y="8776"/>
                    <a:pt x="8041" y="8778"/>
                  </a:cubicBezTo>
                  <a:cubicBezTo>
                    <a:pt x="8035" y="8781"/>
                    <a:pt x="8029" y="8785"/>
                    <a:pt x="8023" y="8789"/>
                  </a:cubicBezTo>
                  <a:cubicBezTo>
                    <a:pt x="8017" y="8793"/>
                    <a:pt x="8011" y="8799"/>
                    <a:pt x="8005" y="8806"/>
                  </a:cubicBezTo>
                  <a:cubicBezTo>
                    <a:pt x="7999" y="8812"/>
                    <a:pt x="7992" y="8820"/>
                    <a:pt x="7986" y="8830"/>
                  </a:cubicBezTo>
                  <a:cubicBezTo>
                    <a:pt x="7980" y="8840"/>
                    <a:pt x="7974" y="8851"/>
                    <a:pt x="7967" y="8865"/>
                  </a:cubicBezTo>
                  <a:lnTo>
                    <a:pt x="7922" y="8956"/>
                  </a:lnTo>
                  <a:lnTo>
                    <a:pt x="8313" y="9148"/>
                  </a:lnTo>
                  <a:lnTo>
                    <a:pt x="8336" y="9103"/>
                  </a:lnTo>
                  <a:lnTo>
                    <a:pt x="8159" y="9016"/>
                  </a:lnTo>
                  <a:cubicBezTo>
                    <a:pt x="8164" y="9006"/>
                    <a:pt x="8170" y="8999"/>
                    <a:pt x="8176" y="8994"/>
                  </a:cubicBezTo>
                  <a:cubicBezTo>
                    <a:pt x="8182" y="8990"/>
                    <a:pt x="8192" y="8986"/>
                    <a:pt x="8206" y="8984"/>
                  </a:cubicBezTo>
                  <a:cubicBezTo>
                    <a:pt x="8229" y="8979"/>
                    <a:pt x="8251" y="8975"/>
                    <a:pt x="8272" y="8971"/>
                  </a:cubicBezTo>
                  <a:cubicBezTo>
                    <a:pt x="8292" y="8968"/>
                    <a:pt x="8312" y="8965"/>
                    <a:pt x="8329" y="8963"/>
                  </a:cubicBezTo>
                  <a:cubicBezTo>
                    <a:pt x="8346" y="8961"/>
                    <a:pt x="8361" y="8960"/>
                    <a:pt x="8375" y="8959"/>
                  </a:cubicBezTo>
                  <a:cubicBezTo>
                    <a:pt x="8388" y="8958"/>
                    <a:pt x="8399" y="8958"/>
                    <a:pt x="8406" y="8958"/>
                  </a:cubicBezTo>
                  <a:lnTo>
                    <a:pt x="8435" y="8900"/>
                  </a:lnTo>
                  <a:close/>
                  <a:moveTo>
                    <a:pt x="8149" y="8851"/>
                  </a:moveTo>
                  <a:cubicBezTo>
                    <a:pt x="8157" y="8859"/>
                    <a:pt x="8163" y="8868"/>
                    <a:pt x="8166" y="8878"/>
                  </a:cubicBezTo>
                  <a:cubicBezTo>
                    <a:pt x="8169" y="8889"/>
                    <a:pt x="8170" y="8900"/>
                    <a:pt x="8167" y="8913"/>
                  </a:cubicBezTo>
                  <a:cubicBezTo>
                    <a:pt x="8165" y="8926"/>
                    <a:pt x="8160" y="8941"/>
                    <a:pt x="8151" y="8958"/>
                  </a:cubicBezTo>
                  <a:lnTo>
                    <a:pt x="8130" y="9001"/>
                  </a:lnTo>
                  <a:lnTo>
                    <a:pt x="7984" y="8930"/>
                  </a:lnTo>
                  <a:lnTo>
                    <a:pt x="8007" y="8883"/>
                  </a:lnTo>
                  <a:cubicBezTo>
                    <a:pt x="8012" y="8872"/>
                    <a:pt x="8017" y="8863"/>
                    <a:pt x="8023" y="8856"/>
                  </a:cubicBezTo>
                  <a:cubicBezTo>
                    <a:pt x="8028" y="8849"/>
                    <a:pt x="8033" y="8843"/>
                    <a:pt x="8039" y="8838"/>
                  </a:cubicBezTo>
                  <a:cubicBezTo>
                    <a:pt x="8049" y="8829"/>
                    <a:pt x="8061" y="8824"/>
                    <a:pt x="8076" y="8822"/>
                  </a:cubicBezTo>
                  <a:cubicBezTo>
                    <a:pt x="8090" y="8820"/>
                    <a:pt x="8104" y="8822"/>
                    <a:pt x="8117" y="8829"/>
                  </a:cubicBezTo>
                  <a:cubicBezTo>
                    <a:pt x="8130" y="8835"/>
                    <a:pt x="8141" y="8842"/>
                    <a:pt x="8149" y="8851"/>
                  </a:cubicBezTo>
                  <a:close/>
                  <a:moveTo>
                    <a:pt x="8647" y="8688"/>
                  </a:moveTo>
                  <a:lnTo>
                    <a:pt x="8098" y="8418"/>
                  </a:lnTo>
                  <a:lnTo>
                    <a:pt x="8080" y="8456"/>
                  </a:lnTo>
                  <a:lnTo>
                    <a:pt x="8629" y="8726"/>
                  </a:lnTo>
                  <a:lnTo>
                    <a:pt x="8647" y="8688"/>
                  </a:lnTo>
                  <a:close/>
                  <a:moveTo>
                    <a:pt x="8422" y="7940"/>
                  </a:moveTo>
                  <a:lnTo>
                    <a:pt x="8399" y="7987"/>
                  </a:lnTo>
                  <a:lnTo>
                    <a:pt x="8671" y="8121"/>
                  </a:lnTo>
                  <a:cubicBezTo>
                    <a:pt x="8685" y="8127"/>
                    <a:pt x="8696" y="8134"/>
                    <a:pt x="8704" y="8140"/>
                  </a:cubicBezTo>
                  <a:cubicBezTo>
                    <a:pt x="8713" y="8146"/>
                    <a:pt x="8720" y="8155"/>
                    <a:pt x="8725" y="8165"/>
                  </a:cubicBezTo>
                  <a:cubicBezTo>
                    <a:pt x="8730" y="8175"/>
                    <a:pt x="8732" y="8187"/>
                    <a:pt x="8730" y="8201"/>
                  </a:cubicBezTo>
                  <a:cubicBezTo>
                    <a:pt x="8729" y="8215"/>
                    <a:pt x="8724" y="8230"/>
                    <a:pt x="8716" y="8246"/>
                  </a:cubicBezTo>
                  <a:cubicBezTo>
                    <a:pt x="8710" y="8259"/>
                    <a:pt x="8703" y="8268"/>
                    <a:pt x="8697" y="8276"/>
                  </a:cubicBezTo>
                  <a:cubicBezTo>
                    <a:pt x="8690" y="8284"/>
                    <a:pt x="8684" y="8290"/>
                    <a:pt x="8677" y="8294"/>
                  </a:cubicBezTo>
                  <a:cubicBezTo>
                    <a:pt x="8670" y="8298"/>
                    <a:pt x="8663" y="8301"/>
                    <a:pt x="8657" y="8302"/>
                  </a:cubicBezTo>
                  <a:cubicBezTo>
                    <a:pt x="8651" y="8304"/>
                    <a:pt x="8645" y="8304"/>
                    <a:pt x="8640" y="8304"/>
                  </a:cubicBezTo>
                  <a:cubicBezTo>
                    <a:pt x="8633" y="8304"/>
                    <a:pt x="8623" y="8301"/>
                    <a:pt x="8612" y="8297"/>
                  </a:cubicBezTo>
                  <a:cubicBezTo>
                    <a:pt x="8601" y="8293"/>
                    <a:pt x="8590" y="8288"/>
                    <a:pt x="8580" y="8283"/>
                  </a:cubicBezTo>
                  <a:lnTo>
                    <a:pt x="8317" y="8154"/>
                  </a:lnTo>
                  <a:lnTo>
                    <a:pt x="8294" y="8200"/>
                  </a:lnTo>
                  <a:lnTo>
                    <a:pt x="8575" y="8338"/>
                  </a:lnTo>
                  <a:cubicBezTo>
                    <a:pt x="8583" y="8342"/>
                    <a:pt x="8594" y="8346"/>
                    <a:pt x="8605" y="8351"/>
                  </a:cubicBezTo>
                  <a:cubicBezTo>
                    <a:pt x="8617" y="8355"/>
                    <a:pt x="8629" y="8357"/>
                    <a:pt x="8641" y="8356"/>
                  </a:cubicBezTo>
                  <a:cubicBezTo>
                    <a:pt x="8666" y="8355"/>
                    <a:pt x="8687" y="8348"/>
                    <a:pt x="8705" y="8334"/>
                  </a:cubicBezTo>
                  <a:cubicBezTo>
                    <a:pt x="8723" y="8321"/>
                    <a:pt x="8740" y="8299"/>
                    <a:pt x="8755" y="8268"/>
                  </a:cubicBezTo>
                  <a:cubicBezTo>
                    <a:pt x="8766" y="8244"/>
                    <a:pt x="8774" y="8223"/>
                    <a:pt x="8777" y="8205"/>
                  </a:cubicBezTo>
                  <a:cubicBezTo>
                    <a:pt x="8780" y="8186"/>
                    <a:pt x="8779" y="8168"/>
                    <a:pt x="8775" y="8151"/>
                  </a:cubicBezTo>
                  <a:cubicBezTo>
                    <a:pt x="8771" y="8134"/>
                    <a:pt x="8763" y="8121"/>
                    <a:pt x="8752" y="8110"/>
                  </a:cubicBezTo>
                  <a:cubicBezTo>
                    <a:pt x="8741" y="8100"/>
                    <a:pt x="8723" y="8089"/>
                    <a:pt x="8700" y="8077"/>
                  </a:cubicBezTo>
                  <a:lnTo>
                    <a:pt x="8422" y="7940"/>
                  </a:lnTo>
                  <a:close/>
                  <a:moveTo>
                    <a:pt x="8996" y="7760"/>
                  </a:moveTo>
                  <a:lnTo>
                    <a:pt x="8605" y="7568"/>
                  </a:lnTo>
                  <a:lnTo>
                    <a:pt x="8582" y="7614"/>
                  </a:lnTo>
                  <a:lnTo>
                    <a:pt x="8796" y="7717"/>
                  </a:lnTo>
                  <a:cubicBezTo>
                    <a:pt x="8810" y="7724"/>
                    <a:pt x="8824" y="7731"/>
                    <a:pt x="8838" y="7737"/>
                  </a:cubicBezTo>
                  <a:cubicBezTo>
                    <a:pt x="8853" y="7743"/>
                    <a:pt x="8866" y="7749"/>
                    <a:pt x="8877" y="7754"/>
                  </a:cubicBezTo>
                  <a:cubicBezTo>
                    <a:pt x="8889" y="7759"/>
                    <a:pt x="8898" y="7763"/>
                    <a:pt x="8906" y="7766"/>
                  </a:cubicBezTo>
                  <a:cubicBezTo>
                    <a:pt x="8913" y="7769"/>
                    <a:pt x="8917" y="7770"/>
                    <a:pt x="8917" y="7770"/>
                  </a:cubicBezTo>
                  <a:cubicBezTo>
                    <a:pt x="8916" y="7770"/>
                    <a:pt x="8912" y="7770"/>
                    <a:pt x="8906" y="7769"/>
                  </a:cubicBezTo>
                  <a:cubicBezTo>
                    <a:pt x="8900" y="7769"/>
                    <a:pt x="8892" y="7769"/>
                    <a:pt x="8883" y="7768"/>
                  </a:cubicBezTo>
                  <a:cubicBezTo>
                    <a:pt x="8874" y="7768"/>
                    <a:pt x="8864" y="7767"/>
                    <a:pt x="8852" y="7767"/>
                  </a:cubicBezTo>
                  <a:cubicBezTo>
                    <a:pt x="8841" y="7766"/>
                    <a:pt x="8829" y="7766"/>
                    <a:pt x="8817" y="7766"/>
                  </a:cubicBezTo>
                  <a:lnTo>
                    <a:pt x="8504" y="7774"/>
                  </a:lnTo>
                  <a:lnTo>
                    <a:pt x="8477" y="7828"/>
                  </a:lnTo>
                  <a:lnTo>
                    <a:pt x="8868" y="8020"/>
                  </a:lnTo>
                  <a:lnTo>
                    <a:pt x="8892" y="7972"/>
                  </a:lnTo>
                  <a:lnTo>
                    <a:pt x="8664" y="7862"/>
                  </a:lnTo>
                  <a:cubicBezTo>
                    <a:pt x="8653" y="7857"/>
                    <a:pt x="8641" y="7851"/>
                    <a:pt x="8630" y="7846"/>
                  </a:cubicBezTo>
                  <a:cubicBezTo>
                    <a:pt x="8618" y="7841"/>
                    <a:pt x="8607" y="7837"/>
                    <a:pt x="8597" y="7833"/>
                  </a:cubicBezTo>
                  <a:cubicBezTo>
                    <a:pt x="8587" y="7828"/>
                    <a:pt x="8578" y="7825"/>
                    <a:pt x="8571" y="7821"/>
                  </a:cubicBezTo>
                  <a:cubicBezTo>
                    <a:pt x="8564" y="7818"/>
                    <a:pt x="8559" y="7816"/>
                    <a:pt x="8556" y="7815"/>
                  </a:cubicBezTo>
                  <a:cubicBezTo>
                    <a:pt x="8560" y="7816"/>
                    <a:pt x="8565" y="7816"/>
                    <a:pt x="8573" y="7817"/>
                  </a:cubicBezTo>
                  <a:cubicBezTo>
                    <a:pt x="8580" y="7817"/>
                    <a:pt x="8589" y="7817"/>
                    <a:pt x="8599" y="7817"/>
                  </a:cubicBezTo>
                  <a:cubicBezTo>
                    <a:pt x="8609" y="7817"/>
                    <a:pt x="8620" y="7817"/>
                    <a:pt x="8632" y="7817"/>
                  </a:cubicBezTo>
                  <a:cubicBezTo>
                    <a:pt x="8645" y="7817"/>
                    <a:pt x="8657" y="7817"/>
                    <a:pt x="8671" y="7817"/>
                  </a:cubicBezTo>
                  <a:lnTo>
                    <a:pt x="8972" y="7809"/>
                  </a:lnTo>
                  <a:lnTo>
                    <a:pt x="8996" y="7760"/>
                  </a:lnTo>
                  <a:close/>
                  <a:moveTo>
                    <a:pt x="4776" y="18063"/>
                  </a:moveTo>
                  <a:lnTo>
                    <a:pt x="4739" y="18068"/>
                  </a:lnTo>
                  <a:cubicBezTo>
                    <a:pt x="4723" y="18070"/>
                    <a:pt x="4705" y="18073"/>
                    <a:pt x="4686" y="18075"/>
                  </a:cubicBezTo>
                  <a:cubicBezTo>
                    <a:pt x="4668" y="18078"/>
                    <a:pt x="4650" y="18080"/>
                    <a:pt x="4633" y="18082"/>
                  </a:cubicBezTo>
                  <a:cubicBezTo>
                    <a:pt x="4617" y="18085"/>
                    <a:pt x="4605" y="18087"/>
                    <a:pt x="4599" y="18088"/>
                  </a:cubicBezTo>
                  <a:cubicBezTo>
                    <a:pt x="4589" y="18090"/>
                    <a:pt x="4578" y="18092"/>
                    <a:pt x="4566" y="18095"/>
                  </a:cubicBezTo>
                  <a:cubicBezTo>
                    <a:pt x="4554" y="18098"/>
                    <a:pt x="4544" y="18102"/>
                    <a:pt x="4535" y="18106"/>
                  </a:cubicBezTo>
                  <a:lnTo>
                    <a:pt x="4538" y="18100"/>
                  </a:lnTo>
                  <a:cubicBezTo>
                    <a:pt x="4546" y="18084"/>
                    <a:pt x="4550" y="18069"/>
                    <a:pt x="4551" y="18054"/>
                  </a:cubicBezTo>
                  <a:cubicBezTo>
                    <a:pt x="4552" y="18038"/>
                    <a:pt x="4551" y="18024"/>
                    <a:pt x="4546" y="18010"/>
                  </a:cubicBezTo>
                  <a:cubicBezTo>
                    <a:pt x="4541" y="17997"/>
                    <a:pt x="4533" y="17984"/>
                    <a:pt x="4522" y="17972"/>
                  </a:cubicBezTo>
                  <a:cubicBezTo>
                    <a:pt x="4511" y="17961"/>
                    <a:pt x="4498" y="17951"/>
                    <a:pt x="4482" y="17943"/>
                  </a:cubicBezTo>
                  <a:cubicBezTo>
                    <a:pt x="4472" y="17938"/>
                    <a:pt x="4462" y="17935"/>
                    <a:pt x="4452" y="17933"/>
                  </a:cubicBezTo>
                  <a:cubicBezTo>
                    <a:pt x="4442" y="17932"/>
                    <a:pt x="4433" y="17931"/>
                    <a:pt x="4424" y="17931"/>
                  </a:cubicBezTo>
                  <a:cubicBezTo>
                    <a:pt x="4416" y="17931"/>
                    <a:pt x="4408" y="17932"/>
                    <a:pt x="4400" y="17935"/>
                  </a:cubicBezTo>
                  <a:cubicBezTo>
                    <a:pt x="4393" y="17937"/>
                    <a:pt x="4387" y="17939"/>
                    <a:pt x="4381" y="17942"/>
                  </a:cubicBezTo>
                  <a:cubicBezTo>
                    <a:pt x="4375" y="17945"/>
                    <a:pt x="4369" y="17948"/>
                    <a:pt x="4363" y="17952"/>
                  </a:cubicBezTo>
                  <a:cubicBezTo>
                    <a:pt x="4357" y="17957"/>
                    <a:pt x="4351" y="17962"/>
                    <a:pt x="4345" y="17969"/>
                  </a:cubicBezTo>
                  <a:cubicBezTo>
                    <a:pt x="4339" y="17976"/>
                    <a:pt x="4333" y="17984"/>
                    <a:pt x="4326" y="17994"/>
                  </a:cubicBezTo>
                  <a:cubicBezTo>
                    <a:pt x="4320" y="18003"/>
                    <a:pt x="4314" y="18015"/>
                    <a:pt x="4307" y="18028"/>
                  </a:cubicBezTo>
                  <a:lnTo>
                    <a:pt x="4263" y="18119"/>
                  </a:lnTo>
                  <a:lnTo>
                    <a:pt x="4536" y="18254"/>
                  </a:lnTo>
                  <a:lnTo>
                    <a:pt x="4651" y="18254"/>
                  </a:lnTo>
                  <a:lnTo>
                    <a:pt x="4499" y="18179"/>
                  </a:lnTo>
                  <a:cubicBezTo>
                    <a:pt x="4504" y="18169"/>
                    <a:pt x="4510" y="18162"/>
                    <a:pt x="4516" y="18158"/>
                  </a:cubicBezTo>
                  <a:cubicBezTo>
                    <a:pt x="4523" y="18153"/>
                    <a:pt x="4532" y="18150"/>
                    <a:pt x="4546" y="18147"/>
                  </a:cubicBezTo>
                  <a:cubicBezTo>
                    <a:pt x="4569" y="18142"/>
                    <a:pt x="4591" y="18138"/>
                    <a:pt x="4612" y="18135"/>
                  </a:cubicBezTo>
                  <a:cubicBezTo>
                    <a:pt x="4633" y="18131"/>
                    <a:pt x="4652" y="18129"/>
                    <a:pt x="4669" y="18126"/>
                  </a:cubicBezTo>
                  <a:cubicBezTo>
                    <a:pt x="4686" y="18124"/>
                    <a:pt x="4702" y="18123"/>
                    <a:pt x="4715" y="18122"/>
                  </a:cubicBezTo>
                  <a:cubicBezTo>
                    <a:pt x="4728" y="18122"/>
                    <a:pt x="4739" y="18122"/>
                    <a:pt x="4747" y="18122"/>
                  </a:cubicBezTo>
                  <a:lnTo>
                    <a:pt x="4776" y="18063"/>
                  </a:lnTo>
                  <a:close/>
                  <a:moveTo>
                    <a:pt x="9002" y="9474"/>
                  </a:moveTo>
                  <a:lnTo>
                    <a:pt x="9002" y="9372"/>
                  </a:lnTo>
                  <a:lnTo>
                    <a:pt x="8955" y="9467"/>
                  </a:lnTo>
                  <a:lnTo>
                    <a:pt x="8812" y="9397"/>
                  </a:lnTo>
                  <a:lnTo>
                    <a:pt x="8878" y="9263"/>
                  </a:lnTo>
                  <a:lnTo>
                    <a:pt x="8837" y="9243"/>
                  </a:lnTo>
                  <a:lnTo>
                    <a:pt x="8772" y="9377"/>
                  </a:lnTo>
                  <a:lnTo>
                    <a:pt x="8643" y="9314"/>
                  </a:lnTo>
                  <a:lnTo>
                    <a:pt x="8722" y="9154"/>
                  </a:lnTo>
                  <a:lnTo>
                    <a:pt x="8687" y="9129"/>
                  </a:lnTo>
                  <a:lnTo>
                    <a:pt x="8581" y="9342"/>
                  </a:lnTo>
                  <a:lnTo>
                    <a:pt x="8972" y="9535"/>
                  </a:lnTo>
                  <a:lnTo>
                    <a:pt x="9002" y="9474"/>
                  </a:lnTo>
                  <a:close/>
                  <a:moveTo>
                    <a:pt x="9002" y="8988"/>
                  </a:moveTo>
                  <a:lnTo>
                    <a:pt x="9002" y="8936"/>
                  </a:lnTo>
                  <a:lnTo>
                    <a:pt x="8805" y="8888"/>
                  </a:lnTo>
                  <a:lnTo>
                    <a:pt x="8780" y="8938"/>
                  </a:lnTo>
                  <a:lnTo>
                    <a:pt x="9002" y="8988"/>
                  </a:lnTo>
                  <a:close/>
                  <a:moveTo>
                    <a:pt x="9002" y="8843"/>
                  </a:moveTo>
                  <a:lnTo>
                    <a:pt x="9002" y="8784"/>
                  </a:lnTo>
                  <a:cubicBezTo>
                    <a:pt x="8996" y="8780"/>
                    <a:pt x="8990" y="8776"/>
                    <a:pt x="8985" y="8772"/>
                  </a:cubicBezTo>
                  <a:cubicBezTo>
                    <a:pt x="8976" y="8765"/>
                    <a:pt x="8969" y="8760"/>
                    <a:pt x="8963" y="8756"/>
                  </a:cubicBezTo>
                  <a:cubicBezTo>
                    <a:pt x="8957" y="8752"/>
                    <a:pt x="8954" y="8750"/>
                    <a:pt x="8953" y="8749"/>
                  </a:cubicBezTo>
                  <a:cubicBezTo>
                    <a:pt x="8954" y="8749"/>
                    <a:pt x="8958" y="8751"/>
                    <a:pt x="8965" y="8753"/>
                  </a:cubicBezTo>
                  <a:cubicBezTo>
                    <a:pt x="8972" y="8755"/>
                    <a:pt x="8981" y="8757"/>
                    <a:pt x="8991" y="8760"/>
                  </a:cubicBezTo>
                  <a:lnTo>
                    <a:pt x="9002" y="8763"/>
                  </a:lnTo>
                  <a:lnTo>
                    <a:pt x="9002" y="8714"/>
                  </a:lnTo>
                  <a:lnTo>
                    <a:pt x="8902" y="8690"/>
                  </a:lnTo>
                  <a:lnTo>
                    <a:pt x="8876" y="8743"/>
                  </a:lnTo>
                  <a:lnTo>
                    <a:pt x="9002" y="8843"/>
                  </a:lnTo>
                  <a:close/>
                  <a:moveTo>
                    <a:pt x="9002" y="8567"/>
                  </a:moveTo>
                  <a:lnTo>
                    <a:pt x="9002" y="8502"/>
                  </a:lnTo>
                  <a:lnTo>
                    <a:pt x="8997" y="8498"/>
                  </a:lnTo>
                  <a:lnTo>
                    <a:pt x="8974" y="8545"/>
                  </a:lnTo>
                  <a:lnTo>
                    <a:pt x="9002" y="8567"/>
                  </a:lnTo>
                  <a:close/>
                  <a:moveTo>
                    <a:pt x="4489" y="18014"/>
                  </a:moveTo>
                  <a:cubicBezTo>
                    <a:pt x="4498" y="18023"/>
                    <a:pt x="4503" y="18032"/>
                    <a:pt x="4506" y="18041"/>
                  </a:cubicBezTo>
                  <a:cubicBezTo>
                    <a:pt x="4509" y="18052"/>
                    <a:pt x="4510" y="18064"/>
                    <a:pt x="4508" y="18076"/>
                  </a:cubicBezTo>
                  <a:cubicBezTo>
                    <a:pt x="4505" y="18089"/>
                    <a:pt x="4500" y="18104"/>
                    <a:pt x="4491" y="18122"/>
                  </a:cubicBezTo>
                  <a:lnTo>
                    <a:pt x="4470" y="18165"/>
                  </a:lnTo>
                  <a:lnTo>
                    <a:pt x="4324" y="18093"/>
                  </a:lnTo>
                  <a:lnTo>
                    <a:pt x="4347" y="18046"/>
                  </a:lnTo>
                  <a:cubicBezTo>
                    <a:pt x="4352" y="18036"/>
                    <a:pt x="4358" y="18027"/>
                    <a:pt x="4363" y="18020"/>
                  </a:cubicBezTo>
                  <a:cubicBezTo>
                    <a:pt x="4368" y="18013"/>
                    <a:pt x="4374" y="18006"/>
                    <a:pt x="4379" y="18001"/>
                  </a:cubicBezTo>
                  <a:cubicBezTo>
                    <a:pt x="4389" y="17992"/>
                    <a:pt x="4402" y="17987"/>
                    <a:pt x="4416" y="17985"/>
                  </a:cubicBezTo>
                  <a:cubicBezTo>
                    <a:pt x="4431" y="17984"/>
                    <a:pt x="4444" y="17986"/>
                    <a:pt x="4457" y="17992"/>
                  </a:cubicBezTo>
                  <a:cubicBezTo>
                    <a:pt x="4470" y="17999"/>
                    <a:pt x="4481" y="18006"/>
                    <a:pt x="4489" y="18014"/>
                  </a:cubicBezTo>
                  <a:close/>
                  <a:moveTo>
                    <a:pt x="4787" y="17669"/>
                  </a:moveTo>
                  <a:cubicBezTo>
                    <a:pt x="4772" y="17668"/>
                    <a:pt x="4758" y="17669"/>
                    <a:pt x="4745" y="17672"/>
                  </a:cubicBezTo>
                  <a:cubicBezTo>
                    <a:pt x="4732" y="17676"/>
                    <a:pt x="4720" y="17681"/>
                    <a:pt x="4709" y="17688"/>
                  </a:cubicBezTo>
                  <a:cubicBezTo>
                    <a:pt x="4698" y="17696"/>
                    <a:pt x="4686" y="17707"/>
                    <a:pt x="4672" y="17722"/>
                  </a:cubicBezTo>
                  <a:lnTo>
                    <a:pt x="4635" y="17760"/>
                  </a:lnTo>
                  <a:cubicBezTo>
                    <a:pt x="4616" y="17779"/>
                    <a:pt x="4600" y="17792"/>
                    <a:pt x="4585" y="17797"/>
                  </a:cubicBezTo>
                  <a:cubicBezTo>
                    <a:pt x="4571" y="17802"/>
                    <a:pt x="4556" y="17801"/>
                    <a:pt x="4540" y="17793"/>
                  </a:cubicBezTo>
                  <a:cubicBezTo>
                    <a:pt x="4520" y="17783"/>
                    <a:pt x="4507" y="17769"/>
                    <a:pt x="4502" y="17750"/>
                  </a:cubicBezTo>
                  <a:cubicBezTo>
                    <a:pt x="4498" y="17730"/>
                    <a:pt x="4502" y="17708"/>
                    <a:pt x="4514" y="17684"/>
                  </a:cubicBezTo>
                  <a:cubicBezTo>
                    <a:pt x="4518" y="17675"/>
                    <a:pt x="4522" y="17668"/>
                    <a:pt x="4527" y="17661"/>
                  </a:cubicBezTo>
                  <a:cubicBezTo>
                    <a:pt x="4532" y="17654"/>
                    <a:pt x="4537" y="17647"/>
                    <a:pt x="4544" y="17641"/>
                  </a:cubicBezTo>
                  <a:cubicBezTo>
                    <a:pt x="4550" y="17635"/>
                    <a:pt x="4557" y="17629"/>
                    <a:pt x="4565" y="17623"/>
                  </a:cubicBezTo>
                  <a:cubicBezTo>
                    <a:pt x="4573" y="17617"/>
                    <a:pt x="4583" y="17611"/>
                    <a:pt x="4594" y="17605"/>
                  </a:cubicBezTo>
                  <a:lnTo>
                    <a:pt x="4570" y="17568"/>
                  </a:lnTo>
                  <a:cubicBezTo>
                    <a:pt x="4527" y="17593"/>
                    <a:pt x="4495" y="17626"/>
                    <a:pt x="4474" y="17667"/>
                  </a:cubicBezTo>
                  <a:cubicBezTo>
                    <a:pt x="4465" y="17686"/>
                    <a:pt x="4459" y="17705"/>
                    <a:pt x="4457" y="17723"/>
                  </a:cubicBezTo>
                  <a:cubicBezTo>
                    <a:pt x="4455" y="17741"/>
                    <a:pt x="4456" y="17758"/>
                    <a:pt x="4461" y="17774"/>
                  </a:cubicBezTo>
                  <a:cubicBezTo>
                    <a:pt x="4465" y="17790"/>
                    <a:pt x="4473" y="17804"/>
                    <a:pt x="4483" y="17817"/>
                  </a:cubicBezTo>
                  <a:cubicBezTo>
                    <a:pt x="4494" y="17830"/>
                    <a:pt x="4508" y="17841"/>
                    <a:pt x="4524" y="17849"/>
                  </a:cubicBezTo>
                  <a:cubicBezTo>
                    <a:pt x="4550" y="17861"/>
                    <a:pt x="4575" y="17863"/>
                    <a:pt x="4600" y="17856"/>
                  </a:cubicBezTo>
                  <a:cubicBezTo>
                    <a:pt x="4612" y="17852"/>
                    <a:pt x="4623" y="17846"/>
                    <a:pt x="4633" y="17838"/>
                  </a:cubicBezTo>
                  <a:cubicBezTo>
                    <a:pt x="4643" y="17830"/>
                    <a:pt x="4655" y="17819"/>
                    <a:pt x="4669" y="17803"/>
                  </a:cubicBezTo>
                  <a:lnTo>
                    <a:pt x="4701" y="17770"/>
                  </a:lnTo>
                  <a:cubicBezTo>
                    <a:pt x="4738" y="17730"/>
                    <a:pt x="4773" y="17719"/>
                    <a:pt x="4808" y="17736"/>
                  </a:cubicBezTo>
                  <a:cubicBezTo>
                    <a:pt x="4831" y="17747"/>
                    <a:pt x="4845" y="17766"/>
                    <a:pt x="4850" y="17791"/>
                  </a:cubicBezTo>
                  <a:cubicBezTo>
                    <a:pt x="4852" y="17803"/>
                    <a:pt x="4853" y="17814"/>
                    <a:pt x="4851" y="17824"/>
                  </a:cubicBezTo>
                  <a:cubicBezTo>
                    <a:pt x="4849" y="17834"/>
                    <a:pt x="4844" y="17847"/>
                    <a:pt x="4837" y="17862"/>
                  </a:cubicBezTo>
                  <a:cubicBezTo>
                    <a:pt x="4827" y="17881"/>
                    <a:pt x="4815" y="17898"/>
                    <a:pt x="4802" y="17913"/>
                  </a:cubicBezTo>
                  <a:cubicBezTo>
                    <a:pt x="4788" y="17927"/>
                    <a:pt x="4771" y="17939"/>
                    <a:pt x="4751" y="17950"/>
                  </a:cubicBezTo>
                  <a:lnTo>
                    <a:pt x="4778" y="17988"/>
                  </a:lnTo>
                  <a:cubicBezTo>
                    <a:pt x="4799" y="17975"/>
                    <a:pt x="4818" y="17959"/>
                    <a:pt x="4834" y="17942"/>
                  </a:cubicBezTo>
                  <a:cubicBezTo>
                    <a:pt x="4850" y="17924"/>
                    <a:pt x="4863" y="17904"/>
                    <a:pt x="4875" y="17880"/>
                  </a:cubicBezTo>
                  <a:cubicBezTo>
                    <a:pt x="4884" y="17862"/>
                    <a:pt x="4890" y="17845"/>
                    <a:pt x="4893" y="17830"/>
                  </a:cubicBezTo>
                  <a:cubicBezTo>
                    <a:pt x="4896" y="17814"/>
                    <a:pt x="4896" y="17798"/>
                    <a:pt x="4894" y="17781"/>
                  </a:cubicBezTo>
                  <a:cubicBezTo>
                    <a:pt x="4892" y="17758"/>
                    <a:pt x="4884" y="17738"/>
                    <a:pt x="4872" y="17720"/>
                  </a:cubicBezTo>
                  <a:cubicBezTo>
                    <a:pt x="4860" y="17703"/>
                    <a:pt x="4845" y="17689"/>
                    <a:pt x="4827" y="17680"/>
                  </a:cubicBezTo>
                  <a:cubicBezTo>
                    <a:pt x="4815" y="17674"/>
                    <a:pt x="4801" y="17671"/>
                    <a:pt x="4787" y="17669"/>
                  </a:cubicBezTo>
                  <a:close/>
                  <a:moveTo>
                    <a:pt x="5004" y="17599"/>
                  </a:moveTo>
                  <a:lnTo>
                    <a:pt x="4613" y="17406"/>
                  </a:lnTo>
                  <a:lnTo>
                    <a:pt x="4591" y="17452"/>
                  </a:lnTo>
                  <a:lnTo>
                    <a:pt x="4982" y="17644"/>
                  </a:lnTo>
                  <a:lnTo>
                    <a:pt x="5004" y="17599"/>
                  </a:lnTo>
                  <a:close/>
                  <a:moveTo>
                    <a:pt x="4779" y="17069"/>
                  </a:moveTo>
                  <a:lnTo>
                    <a:pt x="4652" y="17328"/>
                  </a:lnTo>
                  <a:lnTo>
                    <a:pt x="4691" y="17347"/>
                  </a:lnTo>
                  <a:lnTo>
                    <a:pt x="4743" y="17243"/>
                  </a:lnTo>
                  <a:lnTo>
                    <a:pt x="5094" y="17415"/>
                  </a:lnTo>
                  <a:lnTo>
                    <a:pt x="5116" y="17370"/>
                  </a:lnTo>
                  <a:lnTo>
                    <a:pt x="4765" y="17198"/>
                  </a:lnTo>
                  <a:lnTo>
                    <a:pt x="4817" y="17092"/>
                  </a:lnTo>
                  <a:lnTo>
                    <a:pt x="4779" y="17069"/>
                  </a:lnTo>
                  <a:close/>
                  <a:moveTo>
                    <a:pt x="4947" y="16729"/>
                  </a:moveTo>
                  <a:lnTo>
                    <a:pt x="4920" y="16783"/>
                  </a:lnTo>
                  <a:lnTo>
                    <a:pt x="5033" y="16931"/>
                  </a:lnTo>
                  <a:cubicBezTo>
                    <a:pt x="5040" y="16941"/>
                    <a:pt x="5047" y="16951"/>
                    <a:pt x="5053" y="16959"/>
                  </a:cubicBezTo>
                  <a:cubicBezTo>
                    <a:pt x="5060" y="16967"/>
                    <a:pt x="5064" y="16972"/>
                    <a:pt x="5066" y="16974"/>
                  </a:cubicBezTo>
                  <a:cubicBezTo>
                    <a:pt x="5057" y="16974"/>
                    <a:pt x="5048" y="16973"/>
                    <a:pt x="5039" y="16973"/>
                  </a:cubicBezTo>
                  <a:cubicBezTo>
                    <a:pt x="5031" y="16972"/>
                    <a:pt x="5022" y="16972"/>
                    <a:pt x="5012" y="16972"/>
                  </a:cubicBezTo>
                  <a:lnTo>
                    <a:pt x="4827" y="16973"/>
                  </a:lnTo>
                  <a:lnTo>
                    <a:pt x="4798" y="17030"/>
                  </a:lnTo>
                  <a:lnTo>
                    <a:pt x="5096" y="17021"/>
                  </a:lnTo>
                  <a:lnTo>
                    <a:pt x="5251" y="17097"/>
                  </a:lnTo>
                  <a:lnTo>
                    <a:pt x="5275" y="17048"/>
                  </a:lnTo>
                  <a:lnTo>
                    <a:pt x="5123" y="16973"/>
                  </a:lnTo>
                  <a:lnTo>
                    <a:pt x="4947" y="16729"/>
                  </a:lnTo>
                  <a:close/>
                  <a:moveTo>
                    <a:pt x="5306" y="16300"/>
                  </a:moveTo>
                  <a:cubicBezTo>
                    <a:pt x="5280" y="16294"/>
                    <a:pt x="5255" y="16293"/>
                    <a:pt x="5230" y="16296"/>
                  </a:cubicBezTo>
                  <a:cubicBezTo>
                    <a:pt x="5221" y="16297"/>
                    <a:pt x="5211" y="16300"/>
                    <a:pt x="5200" y="16303"/>
                  </a:cubicBezTo>
                  <a:cubicBezTo>
                    <a:pt x="5189" y="16307"/>
                    <a:pt x="5178" y="16312"/>
                    <a:pt x="5167" y="16318"/>
                  </a:cubicBezTo>
                  <a:cubicBezTo>
                    <a:pt x="5156" y="16325"/>
                    <a:pt x="5145" y="16334"/>
                    <a:pt x="5134" y="16345"/>
                  </a:cubicBezTo>
                  <a:cubicBezTo>
                    <a:pt x="5124" y="16357"/>
                    <a:pt x="5114" y="16371"/>
                    <a:pt x="5106" y="16388"/>
                  </a:cubicBezTo>
                  <a:cubicBezTo>
                    <a:pt x="5094" y="16412"/>
                    <a:pt x="5088" y="16436"/>
                    <a:pt x="5088" y="16460"/>
                  </a:cubicBezTo>
                  <a:cubicBezTo>
                    <a:pt x="5088" y="16484"/>
                    <a:pt x="5093" y="16506"/>
                    <a:pt x="5104" y="16528"/>
                  </a:cubicBezTo>
                  <a:cubicBezTo>
                    <a:pt x="5115" y="16550"/>
                    <a:pt x="5130" y="16571"/>
                    <a:pt x="5152" y="16590"/>
                  </a:cubicBezTo>
                  <a:cubicBezTo>
                    <a:pt x="5173" y="16609"/>
                    <a:pt x="5199" y="16627"/>
                    <a:pt x="5230" y="16642"/>
                  </a:cubicBezTo>
                  <a:cubicBezTo>
                    <a:pt x="5298" y="16675"/>
                    <a:pt x="5357" y="16685"/>
                    <a:pt x="5408" y="16672"/>
                  </a:cubicBezTo>
                  <a:cubicBezTo>
                    <a:pt x="5430" y="16666"/>
                    <a:pt x="5450" y="16656"/>
                    <a:pt x="5468" y="16642"/>
                  </a:cubicBezTo>
                  <a:cubicBezTo>
                    <a:pt x="5486" y="16628"/>
                    <a:pt x="5500" y="16609"/>
                    <a:pt x="5512" y="16585"/>
                  </a:cubicBezTo>
                  <a:cubicBezTo>
                    <a:pt x="5522" y="16564"/>
                    <a:pt x="5528" y="16545"/>
                    <a:pt x="5530" y="16526"/>
                  </a:cubicBezTo>
                  <a:cubicBezTo>
                    <a:pt x="5532" y="16508"/>
                    <a:pt x="5530" y="16488"/>
                    <a:pt x="5523" y="16467"/>
                  </a:cubicBezTo>
                  <a:cubicBezTo>
                    <a:pt x="5515" y="16438"/>
                    <a:pt x="5500" y="16413"/>
                    <a:pt x="5480" y="16392"/>
                  </a:cubicBezTo>
                  <a:cubicBezTo>
                    <a:pt x="5459" y="16370"/>
                    <a:pt x="5430" y="16350"/>
                    <a:pt x="5393" y="16332"/>
                  </a:cubicBezTo>
                  <a:cubicBezTo>
                    <a:pt x="5361" y="16316"/>
                    <a:pt x="5332" y="16306"/>
                    <a:pt x="5306" y="16300"/>
                  </a:cubicBezTo>
                  <a:close/>
                  <a:moveTo>
                    <a:pt x="5415" y="16410"/>
                  </a:moveTo>
                  <a:cubicBezTo>
                    <a:pt x="5427" y="16418"/>
                    <a:pt x="5437" y="16425"/>
                    <a:pt x="5445" y="16432"/>
                  </a:cubicBezTo>
                  <a:cubicBezTo>
                    <a:pt x="5454" y="16439"/>
                    <a:pt x="5461" y="16446"/>
                    <a:pt x="5466" y="16453"/>
                  </a:cubicBezTo>
                  <a:cubicBezTo>
                    <a:pt x="5472" y="16460"/>
                    <a:pt x="5476" y="16467"/>
                    <a:pt x="5480" y="16475"/>
                  </a:cubicBezTo>
                  <a:cubicBezTo>
                    <a:pt x="5486" y="16490"/>
                    <a:pt x="5490" y="16504"/>
                    <a:pt x="5490" y="16519"/>
                  </a:cubicBezTo>
                  <a:cubicBezTo>
                    <a:pt x="5489" y="16534"/>
                    <a:pt x="5485" y="16549"/>
                    <a:pt x="5477" y="16565"/>
                  </a:cubicBezTo>
                  <a:cubicBezTo>
                    <a:pt x="5474" y="16573"/>
                    <a:pt x="5469" y="16580"/>
                    <a:pt x="5462" y="16588"/>
                  </a:cubicBezTo>
                  <a:cubicBezTo>
                    <a:pt x="5456" y="16595"/>
                    <a:pt x="5449" y="16602"/>
                    <a:pt x="5442" y="16607"/>
                  </a:cubicBezTo>
                  <a:cubicBezTo>
                    <a:pt x="5435" y="16613"/>
                    <a:pt x="5427" y="16617"/>
                    <a:pt x="5419" y="16621"/>
                  </a:cubicBezTo>
                  <a:cubicBezTo>
                    <a:pt x="5411" y="16625"/>
                    <a:pt x="5403" y="16627"/>
                    <a:pt x="5394" y="16627"/>
                  </a:cubicBezTo>
                  <a:cubicBezTo>
                    <a:pt x="5377" y="16628"/>
                    <a:pt x="5356" y="16625"/>
                    <a:pt x="5330" y="16618"/>
                  </a:cubicBezTo>
                  <a:cubicBezTo>
                    <a:pt x="5303" y="16611"/>
                    <a:pt x="5276" y="16600"/>
                    <a:pt x="5246" y="16585"/>
                  </a:cubicBezTo>
                  <a:cubicBezTo>
                    <a:pt x="5222" y="16573"/>
                    <a:pt x="5202" y="16562"/>
                    <a:pt x="5186" y="16550"/>
                  </a:cubicBezTo>
                  <a:cubicBezTo>
                    <a:pt x="5170" y="16538"/>
                    <a:pt x="5158" y="16526"/>
                    <a:pt x="5148" y="16512"/>
                  </a:cubicBezTo>
                  <a:cubicBezTo>
                    <a:pt x="5138" y="16498"/>
                    <a:pt x="5132" y="16481"/>
                    <a:pt x="5131" y="16462"/>
                  </a:cubicBezTo>
                  <a:cubicBezTo>
                    <a:pt x="5131" y="16443"/>
                    <a:pt x="5135" y="16424"/>
                    <a:pt x="5144" y="16406"/>
                  </a:cubicBezTo>
                  <a:cubicBezTo>
                    <a:pt x="5155" y="16383"/>
                    <a:pt x="5169" y="16368"/>
                    <a:pt x="5187" y="16359"/>
                  </a:cubicBezTo>
                  <a:cubicBezTo>
                    <a:pt x="5205" y="16350"/>
                    <a:pt x="5222" y="16345"/>
                    <a:pt x="5240" y="16345"/>
                  </a:cubicBezTo>
                  <a:cubicBezTo>
                    <a:pt x="5257" y="16346"/>
                    <a:pt x="5276" y="16349"/>
                    <a:pt x="5298" y="16356"/>
                  </a:cubicBezTo>
                  <a:cubicBezTo>
                    <a:pt x="5319" y="16363"/>
                    <a:pt x="5345" y="16374"/>
                    <a:pt x="5374" y="16388"/>
                  </a:cubicBezTo>
                  <a:cubicBezTo>
                    <a:pt x="5390" y="16396"/>
                    <a:pt x="5403" y="16403"/>
                    <a:pt x="5415" y="16410"/>
                  </a:cubicBezTo>
                  <a:close/>
                  <a:moveTo>
                    <a:pt x="5340" y="15929"/>
                  </a:moveTo>
                  <a:lnTo>
                    <a:pt x="5239" y="16135"/>
                  </a:lnTo>
                  <a:lnTo>
                    <a:pt x="5630" y="16327"/>
                  </a:lnTo>
                  <a:lnTo>
                    <a:pt x="5653" y="16280"/>
                  </a:lnTo>
                  <a:lnTo>
                    <a:pt x="5467" y="16188"/>
                  </a:lnTo>
                  <a:lnTo>
                    <a:pt x="5529" y="16063"/>
                  </a:lnTo>
                  <a:lnTo>
                    <a:pt x="5491" y="16044"/>
                  </a:lnTo>
                  <a:lnTo>
                    <a:pt x="5429" y="16170"/>
                  </a:lnTo>
                  <a:lnTo>
                    <a:pt x="5301" y="16106"/>
                  </a:lnTo>
                  <a:lnTo>
                    <a:pt x="5375" y="15955"/>
                  </a:lnTo>
                  <a:lnTo>
                    <a:pt x="5340" y="15929"/>
                  </a:lnTo>
                  <a:close/>
                  <a:moveTo>
                    <a:pt x="6006" y="15562"/>
                  </a:moveTo>
                  <a:lnTo>
                    <a:pt x="5599" y="15404"/>
                  </a:lnTo>
                  <a:lnTo>
                    <a:pt x="5565" y="15473"/>
                  </a:lnTo>
                  <a:lnTo>
                    <a:pt x="5788" y="15674"/>
                  </a:lnTo>
                  <a:cubicBezTo>
                    <a:pt x="5802" y="15686"/>
                    <a:pt x="5814" y="15696"/>
                    <a:pt x="5826" y="15705"/>
                  </a:cubicBezTo>
                  <a:cubicBezTo>
                    <a:pt x="5837" y="15713"/>
                    <a:pt x="5843" y="15718"/>
                    <a:pt x="5845" y="15719"/>
                  </a:cubicBezTo>
                  <a:cubicBezTo>
                    <a:pt x="5843" y="15719"/>
                    <a:pt x="5835" y="15717"/>
                    <a:pt x="5821" y="15713"/>
                  </a:cubicBezTo>
                  <a:cubicBezTo>
                    <a:pt x="5807" y="15709"/>
                    <a:pt x="5790" y="15705"/>
                    <a:pt x="5769" y="15701"/>
                  </a:cubicBezTo>
                  <a:lnTo>
                    <a:pt x="5479" y="15647"/>
                  </a:lnTo>
                  <a:lnTo>
                    <a:pt x="5445" y="15715"/>
                  </a:lnTo>
                  <a:lnTo>
                    <a:pt x="5819" y="15942"/>
                  </a:lnTo>
                  <a:lnTo>
                    <a:pt x="5842" y="15897"/>
                  </a:lnTo>
                  <a:lnTo>
                    <a:pt x="5574" y="15738"/>
                  </a:lnTo>
                  <a:cubicBezTo>
                    <a:pt x="5569" y="15735"/>
                    <a:pt x="5562" y="15731"/>
                    <a:pt x="5555" y="15727"/>
                  </a:cubicBezTo>
                  <a:cubicBezTo>
                    <a:pt x="5547" y="15723"/>
                    <a:pt x="5540" y="15718"/>
                    <a:pt x="5532" y="15714"/>
                  </a:cubicBezTo>
                  <a:cubicBezTo>
                    <a:pt x="5525" y="15710"/>
                    <a:pt x="5518" y="15706"/>
                    <a:pt x="5513" y="15703"/>
                  </a:cubicBezTo>
                  <a:cubicBezTo>
                    <a:pt x="5508" y="15700"/>
                    <a:pt x="5505" y="15699"/>
                    <a:pt x="5503" y="15698"/>
                  </a:cubicBezTo>
                  <a:cubicBezTo>
                    <a:pt x="5508" y="15699"/>
                    <a:pt x="5517" y="15701"/>
                    <a:pt x="5531" y="15704"/>
                  </a:cubicBezTo>
                  <a:cubicBezTo>
                    <a:pt x="5546" y="15707"/>
                    <a:pt x="5565" y="15711"/>
                    <a:pt x="5587" y="15715"/>
                  </a:cubicBezTo>
                  <a:lnTo>
                    <a:pt x="5902" y="15774"/>
                  </a:lnTo>
                  <a:lnTo>
                    <a:pt x="5922" y="15734"/>
                  </a:lnTo>
                  <a:lnTo>
                    <a:pt x="5671" y="15507"/>
                  </a:lnTo>
                  <a:cubicBezTo>
                    <a:pt x="5666" y="15502"/>
                    <a:pt x="5660" y="15497"/>
                    <a:pt x="5655" y="15492"/>
                  </a:cubicBezTo>
                  <a:cubicBezTo>
                    <a:pt x="5649" y="15487"/>
                    <a:pt x="5643" y="15483"/>
                    <a:pt x="5638" y="15478"/>
                  </a:cubicBezTo>
                  <a:cubicBezTo>
                    <a:pt x="5632" y="15474"/>
                    <a:pt x="5628" y="15470"/>
                    <a:pt x="5624" y="15467"/>
                  </a:cubicBezTo>
                  <a:cubicBezTo>
                    <a:pt x="5621" y="15464"/>
                    <a:pt x="5618" y="15462"/>
                    <a:pt x="5618" y="15461"/>
                  </a:cubicBezTo>
                  <a:cubicBezTo>
                    <a:pt x="5619" y="15462"/>
                    <a:pt x="5621" y="15463"/>
                    <a:pt x="5626" y="15465"/>
                  </a:cubicBezTo>
                  <a:cubicBezTo>
                    <a:pt x="5631" y="15467"/>
                    <a:pt x="5636" y="15469"/>
                    <a:pt x="5643" y="15473"/>
                  </a:cubicBezTo>
                  <a:cubicBezTo>
                    <a:pt x="5650" y="15476"/>
                    <a:pt x="5657" y="15479"/>
                    <a:pt x="5665" y="15482"/>
                  </a:cubicBezTo>
                  <a:cubicBezTo>
                    <a:pt x="5672" y="15485"/>
                    <a:pt x="5679" y="15488"/>
                    <a:pt x="5685" y="15491"/>
                  </a:cubicBezTo>
                  <a:lnTo>
                    <a:pt x="5983" y="15609"/>
                  </a:lnTo>
                  <a:lnTo>
                    <a:pt x="6006" y="15562"/>
                  </a:lnTo>
                  <a:close/>
                  <a:moveTo>
                    <a:pt x="5791" y="15014"/>
                  </a:moveTo>
                  <a:lnTo>
                    <a:pt x="5768" y="15060"/>
                  </a:lnTo>
                  <a:lnTo>
                    <a:pt x="6040" y="15194"/>
                  </a:lnTo>
                  <a:cubicBezTo>
                    <a:pt x="6053" y="15201"/>
                    <a:pt x="6064" y="15207"/>
                    <a:pt x="6073" y="15213"/>
                  </a:cubicBezTo>
                  <a:cubicBezTo>
                    <a:pt x="6081" y="15220"/>
                    <a:pt x="6088" y="15228"/>
                    <a:pt x="6094" y="15239"/>
                  </a:cubicBezTo>
                  <a:cubicBezTo>
                    <a:pt x="6099" y="15249"/>
                    <a:pt x="6101" y="15261"/>
                    <a:pt x="6099" y="15275"/>
                  </a:cubicBezTo>
                  <a:cubicBezTo>
                    <a:pt x="6097" y="15288"/>
                    <a:pt x="6092" y="15304"/>
                    <a:pt x="6084" y="15320"/>
                  </a:cubicBezTo>
                  <a:cubicBezTo>
                    <a:pt x="6078" y="15332"/>
                    <a:pt x="6072" y="15342"/>
                    <a:pt x="6066" y="15350"/>
                  </a:cubicBezTo>
                  <a:cubicBezTo>
                    <a:pt x="6059" y="15357"/>
                    <a:pt x="6052" y="15363"/>
                    <a:pt x="6046" y="15367"/>
                  </a:cubicBezTo>
                  <a:cubicBezTo>
                    <a:pt x="6039" y="15371"/>
                    <a:pt x="6032" y="15374"/>
                    <a:pt x="6026" y="15376"/>
                  </a:cubicBezTo>
                  <a:cubicBezTo>
                    <a:pt x="6020" y="15377"/>
                    <a:pt x="6014" y="15378"/>
                    <a:pt x="6009" y="15377"/>
                  </a:cubicBezTo>
                  <a:cubicBezTo>
                    <a:pt x="6001" y="15377"/>
                    <a:pt x="5992" y="15375"/>
                    <a:pt x="5981" y="15370"/>
                  </a:cubicBezTo>
                  <a:cubicBezTo>
                    <a:pt x="5969" y="15366"/>
                    <a:pt x="5959" y="15361"/>
                    <a:pt x="5949" y="15357"/>
                  </a:cubicBezTo>
                  <a:lnTo>
                    <a:pt x="5686" y="15227"/>
                  </a:lnTo>
                  <a:lnTo>
                    <a:pt x="5663" y="15273"/>
                  </a:lnTo>
                  <a:lnTo>
                    <a:pt x="5943" y="15411"/>
                  </a:lnTo>
                  <a:cubicBezTo>
                    <a:pt x="5952" y="15415"/>
                    <a:pt x="5962" y="15420"/>
                    <a:pt x="5974" y="15424"/>
                  </a:cubicBezTo>
                  <a:cubicBezTo>
                    <a:pt x="5986" y="15428"/>
                    <a:pt x="5998" y="15430"/>
                    <a:pt x="6010" y="15430"/>
                  </a:cubicBezTo>
                  <a:cubicBezTo>
                    <a:pt x="6034" y="15429"/>
                    <a:pt x="6056" y="15421"/>
                    <a:pt x="6074" y="15408"/>
                  </a:cubicBezTo>
                  <a:cubicBezTo>
                    <a:pt x="6092" y="15394"/>
                    <a:pt x="6108" y="15372"/>
                    <a:pt x="6123" y="15342"/>
                  </a:cubicBezTo>
                  <a:cubicBezTo>
                    <a:pt x="6135" y="15318"/>
                    <a:pt x="6142" y="15297"/>
                    <a:pt x="6145" y="15278"/>
                  </a:cubicBezTo>
                  <a:cubicBezTo>
                    <a:pt x="6148" y="15259"/>
                    <a:pt x="6148" y="15242"/>
                    <a:pt x="6143" y="15224"/>
                  </a:cubicBezTo>
                  <a:cubicBezTo>
                    <a:pt x="6139" y="15208"/>
                    <a:pt x="6132" y="15194"/>
                    <a:pt x="6121" y="15184"/>
                  </a:cubicBezTo>
                  <a:cubicBezTo>
                    <a:pt x="6109" y="15173"/>
                    <a:pt x="6092" y="15162"/>
                    <a:pt x="6069" y="15151"/>
                  </a:cubicBezTo>
                  <a:lnTo>
                    <a:pt x="5791" y="15014"/>
                  </a:lnTo>
                  <a:close/>
                  <a:moveTo>
                    <a:pt x="5633" y="15145"/>
                  </a:moveTo>
                  <a:cubicBezTo>
                    <a:pt x="5625" y="15148"/>
                    <a:pt x="5619" y="15153"/>
                    <a:pt x="5615" y="15162"/>
                  </a:cubicBezTo>
                  <a:cubicBezTo>
                    <a:pt x="5611" y="15170"/>
                    <a:pt x="5610" y="15178"/>
                    <a:pt x="5613" y="15186"/>
                  </a:cubicBezTo>
                  <a:cubicBezTo>
                    <a:pt x="5616" y="15195"/>
                    <a:pt x="5621" y="15201"/>
                    <a:pt x="5629" y="15205"/>
                  </a:cubicBezTo>
                  <a:cubicBezTo>
                    <a:pt x="5638" y="15209"/>
                    <a:pt x="5646" y="15210"/>
                    <a:pt x="5655" y="15207"/>
                  </a:cubicBezTo>
                  <a:cubicBezTo>
                    <a:pt x="5664" y="15204"/>
                    <a:pt x="5670" y="15198"/>
                    <a:pt x="5674" y="15190"/>
                  </a:cubicBezTo>
                  <a:cubicBezTo>
                    <a:pt x="5678" y="15182"/>
                    <a:pt x="5679" y="15173"/>
                    <a:pt x="5675" y="15165"/>
                  </a:cubicBezTo>
                  <a:cubicBezTo>
                    <a:pt x="5672" y="15157"/>
                    <a:pt x="5667" y="15150"/>
                    <a:pt x="5658" y="15146"/>
                  </a:cubicBezTo>
                  <a:cubicBezTo>
                    <a:pt x="5650" y="15142"/>
                    <a:pt x="5642" y="15142"/>
                    <a:pt x="5633" y="15145"/>
                  </a:cubicBezTo>
                  <a:close/>
                  <a:moveTo>
                    <a:pt x="5691" y="15028"/>
                  </a:moveTo>
                  <a:cubicBezTo>
                    <a:pt x="5682" y="15031"/>
                    <a:pt x="5676" y="15036"/>
                    <a:pt x="5672" y="15045"/>
                  </a:cubicBezTo>
                  <a:cubicBezTo>
                    <a:pt x="5668" y="15053"/>
                    <a:pt x="5668" y="15061"/>
                    <a:pt x="5670" y="15069"/>
                  </a:cubicBezTo>
                  <a:cubicBezTo>
                    <a:pt x="5673" y="15078"/>
                    <a:pt x="5679" y="15084"/>
                    <a:pt x="5687" y="15088"/>
                  </a:cubicBezTo>
                  <a:cubicBezTo>
                    <a:pt x="5695" y="15092"/>
                    <a:pt x="5704" y="15093"/>
                    <a:pt x="5712" y="15090"/>
                  </a:cubicBezTo>
                  <a:cubicBezTo>
                    <a:pt x="5721" y="15087"/>
                    <a:pt x="5727" y="15082"/>
                    <a:pt x="5732" y="15073"/>
                  </a:cubicBezTo>
                  <a:cubicBezTo>
                    <a:pt x="5736" y="15065"/>
                    <a:pt x="5736" y="15057"/>
                    <a:pt x="5733" y="15048"/>
                  </a:cubicBezTo>
                  <a:cubicBezTo>
                    <a:pt x="5730" y="15040"/>
                    <a:pt x="5724" y="15034"/>
                    <a:pt x="5716" y="15029"/>
                  </a:cubicBezTo>
                  <a:cubicBezTo>
                    <a:pt x="5708" y="15025"/>
                    <a:pt x="5699" y="15025"/>
                    <a:pt x="5691" y="15028"/>
                  </a:cubicBezTo>
                  <a:close/>
                  <a:moveTo>
                    <a:pt x="6365" y="14834"/>
                  </a:moveTo>
                  <a:lnTo>
                    <a:pt x="5974" y="14641"/>
                  </a:lnTo>
                  <a:lnTo>
                    <a:pt x="5951" y="14687"/>
                  </a:lnTo>
                  <a:lnTo>
                    <a:pt x="6165" y="14790"/>
                  </a:lnTo>
                  <a:cubicBezTo>
                    <a:pt x="6179" y="14797"/>
                    <a:pt x="6193" y="14804"/>
                    <a:pt x="6207" y="14810"/>
                  </a:cubicBezTo>
                  <a:cubicBezTo>
                    <a:pt x="6221" y="14817"/>
                    <a:pt x="6234" y="14822"/>
                    <a:pt x="6246" y="14827"/>
                  </a:cubicBezTo>
                  <a:cubicBezTo>
                    <a:pt x="6257" y="14832"/>
                    <a:pt x="6267" y="14836"/>
                    <a:pt x="6274" y="14839"/>
                  </a:cubicBezTo>
                  <a:cubicBezTo>
                    <a:pt x="6282" y="14842"/>
                    <a:pt x="6286" y="14844"/>
                    <a:pt x="6286" y="14844"/>
                  </a:cubicBezTo>
                  <a:cubicBezTo>
                    <a:pt x="6285" y="14844"/>
                    <a:pt x="6281" y="14843"/>
                    <a:pt x="6275" y="14843"/>
                  </a:cubicBezTo>
                  <a:cubicBezTo>
                    <a:pt x="6269" y="14842"/>
                    <a:pt x="6261" y="14842"/>
                    <a:pt x="6252" y="14841"/>
                  </a:cubicBezTo>
                  <a:cubicBezTo>
                    <a:pt x="6243" y="14841"/>
                    <a:pt x="6232" y="14840"/>
                    <a:pt x="6221" y="14840"/>
                  </a:cubicBezTo>
                  <a:cubicBezTo>
                    <a:pt x="6209" y="14839"/>
                    <a:pt x="6198" y="14839"/>
                    <a:pt x="6186" y="14840"/>
                  </a:cubicBezTo>
                  <a:lnTo>
                    <a:pt x="5873" y="14847"/>
                  </a:lnTo>
                  <a:lnTo>
                    <a:pt x="5846" y="14901"/>
                  </a:lnTo>
                  <a:lnTo>
                    <a:pt x="6237" y="15093"/>
                  </a:lnTo>
                  <a:lnTo>
                    <a:pt x="6261" y="15045"/>
                  </a:lnTo>
                  <a:lnTo>
                    <a:pt x="6033" y="14936"/>
                  </a:lnTo>
                  <a:cubicBezTo>
                    <a:pt x="6021" y="14930"/>
                    <a:pt x="6010" y="14925"/>
                    <a:pt x="5998" y="14920"/>
                  </a:cubicBezTo>
                  <a:cubicBezTo>
                    <a:pt x="5987" y="14915"/>
                    <a:pt x="5976" y="14910"/>
                    <a:pt x="5966" y="14906"/>
                  </a:cubicBezTo>
                  <a:cubicBezTo>
                    <a:pt x="5956" y="14902"/>
                    <a:pt x="5947" y="14898"/>
                    <a:pt x="5940" y="14895"/>
                  </a:cubicBezTo>
                  <a:cubicBezTo>
                    <a:pt x="5933" y="14892"/>
                    <a:pt x="5928" y="14890"/>
                    <a:pt x="5924" y="14889"/>
                  </a:cubicBezTo>
                  <a:cubicBezTo>
                    <a:pt x="5928" y="14889"/>
                    <a:pt x="5934" y="14890"/>
                    <a:pt x="5941" y="14890"/>
                  </a:cubicBezTo>
                  <a:cubicBezTo>
                    <a:pt x="5949" y="14890"/>
                    <a:pt x="5958" y="14891"/>
                    <a:pt x="5968" y="14891"/>
                  </a:cubicBezTo>
                  <a:cubicBezTo>
                    <a:pt x="5978" y="14891"/>
                    <a:pt x="5989" y="14891"/>
                    <a:pt x="6001" y="14891"/>
                  </a:cubicBezTo>
                  <a:cubicBezTo>
                    <a:pt x="6013" y="14891"/>
                    <a:pt x="6026" y="14891"/>
                    <a:pt x="6040" y="14890"/>
                  </a:cubicBezTo>
                  <a:lnTo>
                    <a:pt x="6341" y="14883"/>
                  </a:lnTo>
                  <a:lnTo>
                    <a:pt x="6365" y="14834"/>
                  </a:lnTo>
                  <a:close/>
                  <a:moveTo>
                    <a:pt x="6389" y="14413"/>
                  </a:moveTo>
                  <a:cubicBezTo>
                    <a:pt x="6374" y="14411"/>
                    <a:pt x="6360" y="14412"/>
                    <a:pt x="6347" y="14416"/>
                  </a:cubicBezTo>
                  <a:cubicBezTo>
                    <a:pt x="6334" y="14419"/>
                    <a:pt x="6322" y="14425"/>
                    <a:pt x="6311" y="14432"/>
                  </a:cubicBezTo>
                  <a:cubicBezTo>
                    <a:pt x="6301" y="14439"/>
                    <a:pt x="6288" y="14451"/>
                    <a:pt x="6274" y="14465"/>
                  </a:cubicBezTo>
                  <a:lnTo>
                    <a:pt x="6238" y="14503"/>
                  </a:lnTo>
                  <a:cubicBezTo>
                    <a:pt x="6219" y="14523"/>
                    <a:pt x="6202" y="14535"/>
                    <a:pt x="6188" y="14541"/>
                  </a:cubicBezTo>
                  <a:cubicBezTo>
                    <a:pt x="6173" y="14546"/>
                    <a:pt x="6158" y="14545"/>
                    <a:pt x="6142" y="14537"/>
                  </a:cubicBezTo>
                  <a:cubicBezTo>
                    <a:pt x="6122" y="14527"/>
                    <a:pt x="6109" y="14512"/>
                    <a:pt x="6105" y="14493"/>
                  </a:cubicBezTo>
                  <a:cubicBezTo>
                    <a:pt x="6100" y="14474"/>
                    <a:pt x="6104" y="14452"/>
                    <a:pt x="6116" y="14427"/>
                  </a:cubicBezTo>
                  <a:cubicBezTo>
                    <a:pt x="6120" y="14419"/>
                    <a:pt x="6125" y="14411"/>
                    <a:pt x="6129" y="14404"/>
                  </a:cubicBezTo>
                  <a:cubicBezTo>
                    <a:pt x="6134" y="14398"/>
                    <a:pt x="6140" y="14391"/>
                    <a:pt x="6146" y="14385"/>
                  </a:cubicBezTo>
                  <a:cubicBezTo>
                    <a:pt x="6152" y="14379"/>
                    <a:pt x="6160" y="14373"/>
                    <a:pt x="6168" y="14367"/>
                  </a:cubicBezTo>
                  <a:cubicBezTo>
                    <a:pt x="6176" y="14361"/>
                    <a:pt x="6185" y="14355"/>
                    <a:pt x="6196" y="14348"/>
                  </a:cubicBezTo>
                  <a:lnTo>
                    <a:pt x="6172" y="14311"/>
                  </a:lnTo>
                  <a:cubicBezTo>
                    <a:pt x="6129" y="14336"/>
                    <a:pt x="6097" y="14369"/>
                    <a:pt x="6077" y="14411"/>
                  </a:cubicBezTo>
                  <a:cubicBezTo>
                    <a:pt x="6067" y="14430"/>
                    <a:pt x="6062" y="14448"/>
                    <a:pt x="6059" y="14467"/>
                  </a:cubicBezTo>
                  <a:cubicBezTo>
                    <a:pt x="6057" y="14485"/>
                    <a:pt x="6059" y="14502"/>
                    <a:pt x="6063" y="14518"/>
                  </a:cubicBezTo>
                  <a:cubicBezTo>
                    <a:pt x="6067" y="14534"/>
                    <a:pt x="6075" y="14548"/>
                    <a:pt x="6086" y="14561"/>
                  </a:cubicBezTo>
                  <a:cubicBezTo>
                    <a:pt x="6096" y="14574"/>
                    <a:pt x="6110" y="14584"/>
                    <a:pt x="6127" y="14592"/>
                  </a:cubicBezTo>
                  <a:cubicBezTo>
                    <a:pt x="6152" y="14605"/>
                    <a:pt x="6177" y="14607"/>
                    <a:pt x="6203" y="14599"/>
                  </a:cubicBezTo>
                  <a:cubicBezTo>
                    <a:pt x="6214" y="14596"/>
                    <a:pt x="6225" y="14590"/>
                    <a:pt x="6235" y="14582"/>
                  </a:cubicBezTo>
                  <a:cubicBezTo>
                    <a:pt x="6245" y="14574"/>
                    <a:pt x="6257" y="14562"/>
                    <a:pt x="6272" y="14547"/>
                  </a:cubicBezTo>
                  <a:lnTo>
                    <a:pt x="6303" y="14513"/>
                  </a:lnTo>
                  <a:cubicBezTo>
                    <a:pt x="6340" y="14474"/>
                    <a:pt x="6376" y="14462"/>
                    <a:pt x="6410" y="14479"/>
                  </a:cubicBezTo>
                  <a:cubicBezTo>
                    <a:pt x="6433" y="14491"/>
                    <a:pt x="6448" y="14509"/>
                    <a:pt x="6452" y="14535"/>
                  </a:cubicBezTo>
                  <a:cubicBezTo>
                    <a:pt x="6455" y="14546"/>
                    <a:pt x="6455" y="14557"/>
                    <a:pt x="6453" y="14567"/>
                  </a:cubicBezTo>
                  <a:cubicBezTo>
                    <a:pt x="6451" y="14578"/>
                    <a:pt x="6446" y="14590"/>
                    <a:pt x="6439" y="14605"/>
                  </a:cubicBezTo>
                  <a:cubicBezTo>
                    <a:pt x="6429" y="14625"/>
                    <a:pt x="6418" y="14642"/>
                    <a:pt x="6404" y="14656"/>
                  </a:cubicBezTo>
                  <a:cubicBezTo>
                    <a:pt x="6390" y="14671"/>
                    <a:pt x="6374" y="14683"/>
                    <a:pt x="6354" y="14693"/>
                  </a:cubicBezTo>
                  <a:lnTo>
                    <a:pt x="6380" y="14732"/>
                  </a:lnTo>
                  <a:cubicBezTo>
                    <a:pt x="6402" y="14719"/>
                    <a:pt x="6420" y="14703"/>
                    <a:pt x="6436" y="14686"/>
                  </a:cubicBezTo>
                  <a:cubicBezTo>
                    <a:pt x="6452" y="14668"/>
                    <a:pt x="6466" y="14648"/>
                    <a:pt x="6477" y="14624"/>
                  </a:cubicBezTo>
                  <a:cubicBezTo>
                    <a:pt x="6486" y="14606"/>
                    <a:pt x="6492" y="14589"/>
                    <a:pt x="6495" y="14573"/>
                  </a:cubicBezTo>
                  <a:cubicBezTo>
                    <a:pt x="6498" y="14558"/>
                    <a:pt x="6498" y="14541"/>
                    <a:pt x="6496" y="14524"/>
                  </a:cubicBezTo>
                  <a:cubicBezTo>
                    <a:pt x="6494" y="14502"/>
                    <a:pt x="6487" y="14481"/>
                    <a:pt x="6475" y="14464"/>
                  </a:cubicBezTo>
                  <a:cubicBezTo>
                    <a:pt x="6462" y="14446"/>
                    <a:pt x="6447" y="14433"/>
                    <a:pt x="6429" y="14424"/>
                  </a:cubicBezTo>
                  <a:cubicBezTo>
                    <a:pt x="6417" y="14418"/>
                    <a:pt x="6403" y="14414"/>
                    <a:pt x="6389" y="14413"/>
                  </a:cubicBezTo>
                  <a:close/>
                  <a:moveTo>
                    <a:pt x="6306" y="13966"/>
                  </a:moveTo>
                  <a:lnTo>
                    <a:pt x="6179" y="14225"/>
                  </a:lnTo>
                  <a:lnTo>
                    <a:pt x="6218" y="14244"/>
                  </a:lnTo>
                  <a:lnTo>
                    <a:pt x="6270" y="14139"/>
                  </a:lnTo>
                  <a:lnTo>
                    <a:pt x="6621" y="14312"/>
                  </a:lnTo>
                  <a:lnTo>
                    <a:pt x="6643" y="14267"/>
                  </a:lnTo>
                  <a:lnTo>
                    <a:pt x="6292" y="14094"/>
                  </a:lnTo>
                  <a:lnTo>
                    <a:pt x="6344" y="13988"/>
                  </a:lnTo>
                  <a:lnTo>
                    <a:pt x="6306" y="13966"/>
                  </a:lnTo>
                  <a:close/>
                  <a:moveTo>
                    <a:pt x="6838" y="13872"/>
                  </a:moveTo>
                  <a:lnTo>
                    <a:pt x="6798" y="13852"/>
                  </a:lnTo>
                  <a:lnTo>
                    <a:pt x="6713" y="14024"/>
                  </a:lnTo>
                  <a:lnTo>
                    <a:pt x="6570" y="13954"/>
                  </a:lnTo>
                  <a:lnTo>
                    <a:pt x="6636" y="13820"/>
                  </a:lnTo>
                  <a:lnTo>
                    <a:pt x="6595" y="13800"/>
                  </a:lnTo>
                  <a:lnTo>
                    <a:pt x="6529" y="13934"/>
                  </a:lnTo>
                  <a:lnTo>
                    <a:pt x="6401" y="13871"/>
                  </a:lnTo>
                  <a:lnTo>
                    <a:pt x="6480" y="13711"/>
                  </a:lnTo>
                  <a:lnTo>
                    <a:pt x="6444" y="13685"/>
                  </a:lnTo>
                  <a:lnTo>
                    <a:pt x="6339" y="13899"/>
                  </a:lnTo>
                  <a:lnTo>
                    <a:pt x="6730" y="14091"/>
                  </a:lnTo>
                  <a:lnTo>
                    <a:pt x="6838" y="13872"/>
                  </a:lnTo>
                  <a:close/>
                  <a:moveTo>
                    <a:pt x="7001" y="13541"/>
                  </a:moveTo>
                  <a:lnTo>
                    <a:pt x="6965" y="13546"/>
                  </a:lnTo>
                  <a:cubicBezTo>
                    <a:pt x="6948" y="13548"/>
                    <a:pt x="6930" y="13550"/>
                    <a:pt x="6912" y="13553"/>
                  </a:cubicBezTo>
                  <a:cubicBezTo>
                    <a:pt x="6893" y="13555"/>
                    <a:pt x="6875" y="13558"/>
                    <a:pt x="6859" y="13560"/>
                  </a:cubicBezTo>
                  <a:cubicBezTo>
                    <a:pt x="6842" y="13562"/>
                    <a:pt x="6831" y="13564"/>
                    <a:pt x="6824" y="13565"/>
                  </a:cubicBezTo>
                  <a:cubicBezTo>
                    <a:pt x="6814" y="13567"/>
                    <a:pt x="6803" y="13570"/>
                    <a:pt x="6791" y="13573"/>
                  </a:cubicBezTo>
                  <a:cubicBezTo>
                    <a:pt x="6779" y="13576"/>
                    <a:pt x="6769" y="13579"/>
                    <a:pt x="6761" y="13583"/>
                  </a:cubicBezTo>
                  <a:lnTo>
                    <a:pt x="6763" y="13578"/>
                  </a:lnTo>
                  <a:cubicBezTo>
                    <a:pt x="6771" y="13562"/>
                    <a:pt x="6775" y="13547"/>
                    <a:pt x="6777" y="13531"/>
                  </a:cubicBezTo>
                  <a:cubicBezTo>
                    <a:pt x="6778" y="13516"/>
                    <a:pt x="6776" y="13502"/>
                    <a:pt x="6771" y="13488"/>
                  </a:cubicBezTo>
                  <a:cubicBezTo>
                    <a:pt x="6766" y="13474"/>
                    <a:pt x="6758" y="13462"/>
                    <a:pt x="6748" y="13450"/>
                  </a:cubicBezTo>
                  <a:cubicBezTo>
                    <a:pt x="6737" y="13439"/>
                    <a:pt x="6723" y="13429"/>
                    <a:pt x="6707" y="13421"/>
                  </a:cubicBezTo>
                  <a:cubicBezTo>
                    <a:pt x="6697" y="13416"/>
                    <a:pt x="6687" y="13413"/>
                    <a:pt x="6677" y="13411"/>
                  </a:cubicBezTo>
                  <a:cubicBezTo>
                    <a:pt x="6668" y="13409"/>
                    <a:pt x="6658" y="13408"/>
                    <a:pt x="6650" y="13409"/>
                  </a:cubicBezTo>
                  <a:cubicBezTo>
                    <a:pt x="6641" y="13409"/>
                    <a:pt x="6633" y="13410"/>
                    <a:pt x="6626" y="13412"/>
                  </a:cubicBezTo>
                  <a:cubicBezTo>
                    <a:pt x="6618" y="13414"/>
                    <a:pt x="6612" y="13417"/>
                    <a:pt x="6606" y="13419"/>
                  </a:cubicBezTo>
                  <a:cubicBezTo>
                    <a:pt x="6600" y="13422"/>
                    <a:pt x="6594" y="13426"/>
                    <a:pt x="6588" y="13430"/>
                  </a:cubicBezTo>
                  <a:cubicBezTo>
                    <a:pt x="6582" y="13434"/>
                    <a:pt x="6576" y="13440"/>
                    <a:pt x="6570" y="13447"/>
                  </a:cubicBezTo>
                  <a:cubicBezTo>
                    <a:pt x="6564" y="13453"/>
                    <a:pt x="6558" y="13462"/>
                    <a:pt x="6552" y="13471"/>
                  </a:cubicBezTo>
                  <a:cubicBezTo>
                    <a:pt x="6546" y="13481"/>
                    <a:pt x="6539" y="13492"/>
                    <a:pt x="6533" y="13506"/>
                  </a:cubicBezTo>
                  <a:lnTo>
                    <a:pt x="6488" y="13597"/>
                  </a:lnTo>
                  <a:lnTo>
                    <a:pt x="6879" y="13789"/>
                  </a:lnTo>
                  <a:lnTo>
                    <a:pt x="6901" y="13744"/>
                  </a:lnTo>
                  <a:lnTo>
                    <a:pt x="6724" y="13657"/>
                  </a:lnTo>
                  <a:cubicBezTo>
                    <a:pt x="6730" y="13647"/>
                    <a:pt x="6735" y="13640"/>
                    <a:pt x="6742" y="13635"/>
                  </a:cubicBezTo>
                  <a:cubicBezTo>
                    <a:pt x="6748" y="13631"/>
                    <a:pt x="6758" y="13627"/>
                    <a:pt x="6771" y="13625"/>
                  </a:cubicBezTo>
                  <a:cubicBezTo>
                    <a:pt x="6794" y="13620"/>
                    <a:pt x="6816" y="13616"/>
                    <a:pt x="6837" y="13612"/>
                  </a:cubicBezTo>
                  <a:cubicBezTo>
                    <a:pt x="6858" y="13609"/>
                    <a:pt x="6877" y="13606"/>
                    <a:pt x="6894" y="13604"/>
                  </a:cubicBezTo>
                  <a:cubicBezTo>
                    <a:pt x="6912" y="13602"/>
                    <a:pt x="6927" y="13601"/>
                    <a:pt x="6940" y="13600"/>
                  </a:cubicBezTo>
                  <a:cubicBezTo>
                    <a:pt x="6954" y="13600"/>
                    <a:pt x="6964" y="13599"/>
                    <a:pt x="6972" y="13599"/>
                  </a:cubicBezTo>
                  <a:lnTo>
                    <a:pt x="7001" y="13541"/>
                  </a:lnTo>
                  <a:close/>
                  <a:moveTo>
                    <a:pt x="6715" y="13492"/>
                  </a:moveTo>
                  <a:cubicBezTo>
                    <a:pt x="6723" y="13500"/>
                    <a:pt x="6729" y="13509"/>
                    <a:pt x="6732" y="13519"/>
                  </a:cubicBezTo>
                  <a:cubicBezTo>
                    <a:pt x="6735" y="13530"/>
                    <a:pt x="6735" y="13541"/>
                    <a:pt x="6733" y="13554"/>
                  </a:cubicBezTo>
                  <a:cubicBezTo>
                    <a:pt x="6731" y="13567"/>
                    <a:pt x="6725" y="13582"/>
                    <a:pt x="6717" y="13599"/>
                  </a:cubicBezTo>
                  <a:lnTo>
                    <a:pt x="6695" y="13642"/>
                  </a:lnTo>
                  <a:lnTo>
                    <a:pt x="6550" y="13571"/>
                  </a:lnTo>
                  <a:lnTo>
                    <a:pt x="6573" y="13524"/>
                  </a:lnTo>
                  <a:cubicBezTo>
                    <a:pt x="6578" y="13513"/>
                    <a:pt x="6583" y="13504"/>
                    <a:pt x="6588" y="13497"/>
                  </a:cubicBezTo>
                  <a:cubicBezTo>
                    <a:pt x="6593" y="13490"/>
                    <a:pt x="6599" y="13484"/>
                    <a:pt x="6605" y="13479"/>
                  </a:cubicBezTo>
                  <a:cubicBezTo>
                    <a:pt x="6615" y="13470"/>
                    <a:pt x="6627" y="13465"/>
                    <a:pt x="6641" y="13463"/>
                  </a:cubicBezTo>
                  <a:cubicBezTo>
                    <a:pt x="6656" y="13461"/>
                    <a:pt x="6670" y="13463"/>
                    <a:pt x="6683" y="13470"/>
                  </a:cubicBezTo>
                  <a:cubicBezTo>
                    <a:pt x="6696" y="13476"/>
                    <a:pt x="6706" y="13484"/>
                    <a:pt x="6715" y="13492"/>
                  </a:cubicBezTo>
                  <a:close/>
                  <a:moveTo>
                    <a:pt x="7213" y="13329"/>
                  </a:moveTo>
                  <a:lnTo>
                    <a:pt x="6664" y="13059"/>
                  </a:lnTo>
                  <a:lnTo>
                    <a:pt x="6645" y="13097"/>
                  </a:lnTo>
                  <a:lnTo>
                    <a:pt x="7194" y="13367"/>
                  </a:lnTo>
                  <a:lnTo>
                    <a:pt x="7213" y="13329"/>
                  </a:lnTo>
                  <a:close/>
                  <a:moveTo>
                    <a:pt x="7058" y="12438"/>
                  </a:moveTo>
                  <a:lnTo>
                    <a:pt x="7035" y="12485"/>
                  </a:lnTo>
                  <a:lnTo>
                    <a:pt x="7238" y="12645"/>
                  </a:lnTo>
                  <a:cubicBezTo>
                    <a:pt x="7251" y="12655"/>
                    <a:pt x="7264" y="12665"/>
                    <a:pt x="7276" y="12675"/>
                  </a:cubicBezTo>
                  <a:cubicBezTo>
                    <a:pt x="7289" y="12684"/>
                    <a:pt x="7300" y="12693"/>
                    <a:pt x="7311" y="12700"/>
                  </a:cubicBezTo>
                  <a:cubicBezTo>
                    <a:pt x="7321" y="12708"/>
                    <a:pt x="7329" y="12714"/>
                    <a:pt x="7336" y="12719"/>
                  </a:cubicBezTo>
                  <a:cubicBezTo>
                    <a:pt x="7341" y="12723"/>
                    <a:pt x="7345" y="12725"/>
                    <a:pt x="7346" y="12726"/>
                  </a:cubicBezTo>
                  <a:cubicBezTo>
                    <a:pt x="7344" y="12726"/>
                    <a:pt x="7341" y="12725"/>
                    <a:pt x="7336" y="12724"/>
                  </a:cubicBezTo>
                  <a:cubicBezTo>
                    <a:pt x="7330" y="12722"/>
                    <a:pt x="7322" y="12719"/>
                    <a:pt x="7312" y="12716"/>
                  </a:cubicBezTo>
                  <a:cubicBezTo>
                    <a:pt x="7302" y="12713"/>
                    <a:pt x="7290" y="12710"/>
                    <a:pt x="7277" y="12707"/>
                  </a:cubicBezTo>
                  <a:cubicBezTo>
                    <a:pt x="7264" y="12703"/>
                    <a:pt x="7249" y="12699"/>
                    <a:pt x="7233" y="12695"/>
                  </a:cubicBezTo>
                  <a:lnTo>
                    <a:pt x="6964" y="12630"/>
                  </a:lnTo>
                  <a:lnTo>
                    <a:pt x="6938" y="12683"/>
                  </a:lnTo>
                  <a:lnTo>
                    <a:pt x="7146" y="12850"/>
                  </a:lnTo>
                  <a:cubicBezTo>
                    <a:pt x="7156" y="12858"/>
                    <a:pt x="7167" y="12866"/>
                    <a:pt x="7178" y="12875"/>
                  </a:cubicBezTo>
                  <a:cubicBezTo>
                    <a:pt x="7190" y="12884"/>
                    <a:pt x="7201" y="12892"/>
                    <a:pt x="7211" y="12900"/>
                  </a:cubicBezTo>
                  <a:cubicBezTo>
                    <a:pt x="7221" y="12907"/>
                    <a:pt x="7229" y="12914"/>
                    <a:pt x="7236" y="12919"/>
                  </a:cubicBezTo>
                  <a:cubicBezTo>
                    <a:pt x="7243" y="12925"/>
                    <a:pt x="7247" y="12927"/>
                    <a:pt x="7248" y="12928"/>
                  </a:cubicBezTo>
                  <a:cubicBezTo>
                    <a:pt x="7246" y="12927"/>
                    <a:pt x="7241" y="12926"/>
                    <a:pt x="7233" y="12923"/>
                  </a:cubicBezTo>
                  <a:cubicBezTo>
                    <a:pt x="7224" y="12920"/>
                    <a:pt x="7214" y="12917"/>
                    <a:pt x="7201" y="12913"/>
                  </a:cubicBezTo>
                  <a:cubicBezTo>
                    <a:pt x="7189" y="12910"/>
                    <a:pt x="7176" y="12906"/>
                    <a:pt x="7161" y="12902"/>
                  </a:cubicBezTo>
                  <a:cubicBezTo>
                    <a:pt x="7147" y="12898"/>
                    <a:pt x="7133" y="12894"/>
                    <a:pt x="7119" y="12891"/>
                  </a:cubicBezTo>
                  <a:lnTo>
                    <a:pt x="6866" y="12828"/>
                  </a:lnTo>
                  <a:lnTo>
                    <a:pt x="6842" y="12878"/>
                  </a:lnTo>
                  <a:lnTo>
                    <a:pt x="7278" y="12978"/>
                  </a:lnTo>
                  <a:lnTo>
                    <a:pt x="7308" y="12917"/>
                  </a:lnTo>
                  <a:lnTo>
                    <a:pt x="7111" y="12761"/>
                  </a:lnTo>
                  <a:cubicBezTo>
                    <a:pt x="7099" y="12752"/>
                    <a:pt x="7088" y="12743"/>
                    <a:pt x="7077" y="12735"/>
                  </a:cubicBezTo>
                  <a:cubicBezTo>
                    <a:pt x="7065" y="12726"/>
                    <a:pt x="7055" y="12719"/>
                    <a:pt x="7046" y="12712"/>
                  </a:cubicBezTo>
                  <a:cubicBezTo>
                    <a:pt x="7037" y="12706"/>
                    <a:pt x="7030" y="12700"/>
                    <a:pt x="7024" y="12696"/>
                  </a:cubicBezTo>
                  <a:cubicBezTo>
                    <a:pt x="7018" y="12692"/>
                    <a:pt x="7015" y="12690"/>
                    <a:pt x="7014" y="12689"/>
                  </a:cubicBezTo>
                  <a:cubicBezTo>
                    <a:pt x="7015" y="12689"/>
                    <a:pt x="7020" y="12691"/>
                    <a:pt x="7026" y="12693"/>
                  </a:cubicBezTo>
                  <a:cubicBezTo>
                    <a:pt x="7033" y="12695"/>
                    <a:pt x="7042" y="12697"/>
                    <a:pt x="7052" y="12700"/>
                  </a:cubicBezTo>
                  <a:cubicBezTo>
                    <a:pt x="7063" y="12703"/>
                    <a:pt x="7075" y="12707"/>
                    <a:pt x="7089" y="12711"/>
                  </a:cubicBezTo>
                  <a:cubicBezTo>
                    <a:pt x="7103" y="12714"/>
                    <a:pt x="7118" y="12718"/>
                    <a:pt x="7134" y="12722"/>
                  </a:cubicBezTo>
                  <a:lnTo>
                    <a:pt x="7375" y="12781"/>
                  </a:lnTo>
                  <a:lnTo>
                    <a:pt x="7405" y="12720"/>
                  </a:lnTo>
                  <a:lnTo>
                    <a:pt x="7058" y="12438"/>
                  </a:lnTo>
                  <a:close/>
                  <a:moveTo>
                    <a:pt x="7595" y="12332"/>
                  </a:moveTo>
                  <a:lnTo>
                    <a:pt x="7555" y="12313"/>
                  </a:lnTo>
                  <a:lnTo>
                    <a:pt x="7470" y="12485"/>
                  </a:lnTo>
                  <a:lnTo>
                    <a:pt x="7327" y="12414"/>
                  </a:lnTo>
                  <a:lnTo>
                    <a:pt x="7393" y="12280"/>
                  </a:lnTo>
                  <a:lnTo>
                    <a:pt x="7353" y="12260"/>
                  </a:lnTo>
                  <a:lnTo>
                    <a:pt x="7287" y="12394"/>
                  </a:lnTo>
                  <a:lnTo>
                    <a:pt x="7159" y="12331"/>
                  </a:lnTo>
                  <a:lnTo>
                    <a:pt x="7237" y="12171"/>
                  </a:lnTo>
                  <a:lnTo>
                    <a:pt x="7202" y="12146"/>
                  </a:lnTo>
                  <a:lnTo>
                    <a:pt x="7097" y="12360"/>
                  </a:lnTo>
                  <a:lnTo>
                    <a:pt x="7488" y="12552"/>
                  </a:lnTo>
                  <a:lnTo>
                    <a:pt x="7595" y="12332"/>
                  </a:lnTo>
                  <a:close/>
                  <a:moveTo>
                    <a:pt x="7611" y="11928"/>
                  </a:moveTo>
                  <a:cubicBezTo>
                    <a:pt x="7597" y="11927"/>
                    <a:pt x="7583" y="11928"/>
                    <a:pt x="7570" y="11931"/>
                  </a:cubicBezTo>
                  <a:cubicBezTo>
                    <a:pt x="7557" y="11935"/>
                    <a:pt x="7545" y="11940"/>
                    <a:pt x="7534" y="11948"/>
                  </a:cubicBezTo>
                  <a:cubicBezTo>
                    <a:pt x="7523" y="11955"/>
                    <a:pt x="7511" y="11966"/>
                    <a:pt x="7497" y="11981"/>
                  </a:cubicBezTo>
                  <a:lnTo>
                    <a:pt x="7460" y="12019"/>
                  </a:lnTo>
                  <a:cubicBezTo>
                    <a:pt x="7441" y="12038"/>
                    <a:pt x="7425" y="12051"/>
                    <a:pt x="7410" y="12056"/>
                  </a:cubicBezTo>
                  <a:cubicBezTo>
                    <a:pt x="7396" y="12061"/>
                    <a:pt x="7381" y="12060"/>
                    <a:pt x="7365" y="12052"/>
                  </a:cubicBezTo>
                  <a:cubicBezTo>
                    <a:pt x="7344" y="12042"/>
                    <a:pt x="7332" y="12028"/>
                    <a:pt x="7327" y="12009"/>
                  </a:cubicBezTo>
                  <a:cubicBezTo>
                    <a:pt x="7323" y="11989"/>
                    <a:pt x="7326" y="11967"/>
                    <a:pt x="7339" y="11943"/>
                  </a:cubicBezTo>
                  <a:cubicBezTo>
                    <a:pt x="7343" y="11934"/>
                    <a:pt x="7347" y="11927"/>
                    <a:pt x="7352" y="11920"/>
                  </a:cubicBezTo>
                  <a:cubicBezTo>
                    <a:pt x="7357" y="11913"/>
                    <a:pt x="7362" y="11907"/>
                    <a:pt x="7369" y="11900"/>
                  </a:cubicBezTo>
                  <a:cubicBezTo>
                    <a:pt x="7375" y="11894"/>
                    <a:pt x="7382" y="11888"/>
                    <a:pt x="7390" y="11882"/>
                  </a:cubicBezTo>
                  <a:cubicBezTo>
                    <a:pt x="7398" y="11876"/>
                    <a:pt x="7408" y="11870"/>
                    <a:pt x="7418" y="11864"/>
                  </a:cubicBezTo>
                  <a:lnTo>
                    <a:pt x="7395" y="11827"/>
                  </a:lnTo>
                  <a:cubicBezTo>
                    <a:pt x="7352" y="11852"/>
                    <a:pt x="7320" y="11885"/>
                    <a:pt x="7299" y="11926"/>
                  </a:cubicBezTo>
                  <a:cubicBezTo>
                    <a:pt x="7290" y="11945"/>
                    <a:pt x="7284" y="11964"/>
                    <a:pt x="7282" y="11982"/>
                  </a:cubicBezTo>
                  <a:cubicBezTo>
                    <a:pt x="7280" y="12000"/>
                    <a:pt x="7281" y="12017"/>
                    <a:pt x="7286" y="12033"/>
                  </a:cubicBezTo>
                  <a:cubicBezTo>
                    <a:pt x="7290" y="12049"/>
                    <a:pt x="7298" y="12063"/>
                    <a:pt x="7308" y="12076"/>
                  </a:cubicBezTo>
                  <a:cubicBezTo>
                    <a:pt x="7319" y="12089"/>
                    <a:pt x="7333" y="12100"/>
                    <a:pt x="7349" y="12108"/>
                  </a:cubicBezTo>
                  <a:cubicBezTo>
                    <a:pt x="7374" y="12120"/>
                    <a:pt x="7400" y="12122"/>
                    <a:pt x="7425" y="12115"/>
                  </a:cubicBezTo>
                  <a:cubicBezTo>
                    <a:pt x="7437" y="12111"/>
                    <a:pt x="7448" y="12105"/>
                    <a:pt x="7458" y="12097"/>
                  </a:cubicBezTo>
                  <a:cubicBezTo>
                    <a:pt x="7468" y="12089"/>
                    <a:pt x="7480" y="12078"/>
                    <a:pt x="7494" y="12062"/>
                  </a:cubicBezTo>
                  <a:lnTo>
                    <a:pt x="7525" y="12029"/>
                  </a:lnTo>
                  <a:cubicBezTo>
                    <a:pt x="7563" y="11989"/>
                    <a:pt x="7598" y="11978"/>
                    <a:pt x="7633" y="11995"/>
                  </a:cubicBezTo>
                  <a:cubicBezTo>
                    <a:pt x="7656" y="12006"/>
                    <a:pt x="7670" y="12025"/>
                    <a:pt x="7675" y="12050"/>
                  </a:cubicBezTo>
                  <a:cubicBezTo>
                    <a:pt x="7677" y="12062"/>
                    <a:pt x="7677" y="12073"/>
                    <a:pt x="7675" y="12083"/>
                  </a:cubicBezTo>
                  <a:cubicBezTo>
                    <a:pt x="7673" y="12093"/>
                    <a:pt x="7669" y="12106"/>
                    <a:pt x="7661" y="12121"/>
                  </a:cubicBezTo>
                  <a:cubicBezTo>
                    <a:pt x="7652" y="12140"/>
                    <a:pt x="7640" y="12157"/>
                    <a:pt x="7626" y="12172"/>
                  </a:cubicBezTo>
                  <a:cubicBezTo>
                    <a:pt x="7613" y="12186"/>
                    <a:pt x="7596" y="12198"/>
                    <a:pt x="7576" y="12209"/>
                  </a:cubicBezTo>
                  <a:lnTo>
                    <a:pt x="7603" y="12247"/>
                  </a:lnTo>
                  <a:cubicBezTo>
                    <a:pt x="7624" y="12234"/>
                    <a:pt x="7643" y="12219"/>
                    <a:pt x="7659" y="12201"/>
                  </a:cubicBezTo>
                  <a:cubicBezTo>
                    <a:pt x="7674" y="12184"/>
                    <a:pt x="7688" y="12163"/>
                    <a:pt x="7700" y="12139"/>
                  </a:cubicBezTo>
                  <a:cubicBezTo>
                    <a:pt x="7709" y="12121"/>
                    <a:pt x="7715" y="12104"/>
                    <a:pt x="7718" y="12089"/>
                  </a:cubicBezTo>
                  <a:cubicBezTo>
                    <a:pt x="7720" y="12073"/>
                    <a:pt x="7721" y="12057"/>
                    <a:pt x="7719" y="12040"/>
                  </a:cubicBezTo>
                  <a:cubicBezTo>
                    <a:pt x="7716" y="12017"/>
                    <a:pt x="7709" y="11997"/>
                    <a:pt x="7697" y="11979"/>
                  </a:cubicBezTo>
                  <a:cubicBezTo>
                    <a:pt x="7685" y="11962"/>
                    <a:pt x="7670" y="11948"/>
                    <a:pt x="7652" y="11939"/>
                  </a:cubicBezTo>
                  <a:cubicBezTo>
                    <a:pt x="7639" y="11934"/>
                    <a:pt x="7626" y="11930"/>
                    <a:pt x="7611" y="11928"/>
                  </a:cubicBezTo>
                  <a:close/>
                  <a:moveTo>
                    <a:pt x="7529" y="11481"/>
                  </a:moveTo>
                  <a:lnTo>
                    <a:pt x="7401" y="11740"/>
                  </a:lnTo>
                  <a:lnTo>
                    <a:pt x="7441" y="11760"/>
                  </a:lnTo>
                  <a:lnTo>
                    <a:pt x="7492" y="11655"/>
                  </a:lnTo>
                  <a:lnTo>
                    <a:pt x="7844" y="11828"/>
                  </a:lnTo>
                  <a:lnTo>
                    <a:pt x="7866" y="11783"/>
                  </a:lnTo>
                  <a:lnTo>
                    <a:pt x="7514" y="11610"/>
                  </a:lnTo>
                  <a:lnTo>
                    <a:pt x="7567" y="11504"/>
                  </a:lnTo>
                  <a:lnTo>
                    <a:pt x="7529" y="11481"/>
                  </a:lnTo>
                  <a:close/>
                  <a:moveTo>
                    <a:pt x="7663" y="11209"/>
                  </a:moveTo>
                  <a:lnTo>
                    <a:pt x="7562" y="11414"/>
                  </a:lnTo>
                  <a:lnTo>
                    <a:pt x="7953" y="11607"/>
                  </a:lnTo>
                  <a:lnTo>
                    <a:pt x="7976" y="11559"/>
                  </a:lnTo>
                  <a:lnTo>
                    <a:pt x="7790" y="11468"/>
                  </a:lnTo>
                  <a:lnTo>
                    <a:pt x="7852" y="11343"/>
                  </a:lnTo>
                  <a:lnTo>
                    <a:pt x="7814" y="11324"/>
                  </a:lnTo>
                  <a:lnTo>
                    <a:pt x="7752" y="11449"/>
                  </a:lnTo>
                  <a:lnTo>
                    <a:pt x="7624" y="11386"/>
                  </a:lnTo>
                  <a:lnTo>
                    <a:pt x="7698" y="11235"/>
                  </a:lnTo>
                  <a:lnTo>
                    <a:pt x="7663" y="11209"/>
                  </a:lnTo>
                  <a:close/>
                  <a:moveTo>
                    <a:pt x="8210" y="11083"/>
                  </a:moveTo>
                  <a:lnTo>
                    <a:pt x="7756" y="11020"/>
                  </a:lnTo>
                  <a:lnTo>
                    <a:pt x="7726" y="11081"/>
                  </a:lnTo>
                  <a:lnTo>
                    <a:pt x="8052" y="11404"/>
                  </a:lnTo>
                  <a:lnTo>
                    <a:pt x="8076" y="11357"/>
                  </a:lnTo>
                  <a:lnTo>
                    <a:pt x="7974" y="11260"/>
                  </a:lnTo>
                  <a:lnTo>
                    <a:pt x="8046" y="11114"/>
                  </a:lnTo>
                  <a:lnTo>
                    <a:pt x="8184" y="11136"/>
                  </a:lnTo>
                  <a:lnTo>
                    <a:pt x="8210" y="11083"/>
                  </a:lnTo>
                  <a:close/>
                  <a:moveTo>
                    <a:pt x="8002" y="11107"/>
                  </a:moveTo>
                  <a:lnTo>
                    <a:pt x="7942" y="11229"/>
                  </a:lnTo>
                  <a:lnTo>
                    <a:pt x="7781" y="11073"/>
                  </a:lnTo>
                  <a:lnTo>
                    <a:pt x="8002" y="11107"/>
                  </a:lnTo>
                  <a:close/>
                  <a:moveTo>
                    <a:pt x="7648" y="11051"/>
                  </a:moveTo>
                  <a:cubicBezTo>
                    <a:pt x="7639" y="11054"/>
                    <a:pt x="7633" y="11060"/>
                    <a:pt x="7629" y="11068"/>
                  </a:cubicBezTo>
                  <a:cubicBezTo>
                    <a:pt x="7625" y="11076"/>
                    <a:pt x="7624" y="11085"/>
                    <a:pt x="7627" y="11093"/>
                  </a:cubicBezTo>
                  <a:cubicBezTo>
                    <a:pt x="7630" y="11102"/>
                    <a:pt x="7635" y="11108"/>
                    <a:pt x="7643" y="11112"/>
                  </a:cubicBezTo>
                  <a:cubicBezTo>
                    <a:pt x="7652" y="11116"/>
                    <a:pt x="7660" y="11116"/>
                    <a:pt x="7669" y="11114"/>
                  </a:cubicBezTo>
                  <a:cubicBezTo>
                    <a:pt x="7678" y="11111"/>
                    <a:pt x="7684" y="11105"/>
                    <a:pt x="7688" y="11097"/>
                  </a:cubicBezTo>
                  <a:cubicBezTo>
                    <a:pt x="7692" y="11089"/>
                    <a:pt x="7693" y="11080"/>
                    <a:pt x="7690" y="11072"/>
                  </a:cubicBezTo>
                  <a:cubicBezTo>
                    <a:pt x="7686" y="11063"/>
                    <a:pt x="7681" y="11057"/>
                    <a:pt x="7672" y="11053"/>
                  </a:cubicBezTo>
                  <a:cubicBezTo>
                    <a:pt x="7664" y="11049"/>
                    <a:pt x="7656" y="11049"/>
                    <a:pt x="7648" y="11051"/>
                  </a:cubicBezTo>
                  <a:close/>
                  <a:moveTo>
                    <a:pt x="7705" y="10934"/>
                  </a:moveTo>
                  <a:cubicBezTo>
                    <a:pt x="7697" y="10937"/>
                    <a:pt x="7691" y="10943"/>
                    <a:pt x="7686" y="10951"/>
                  </a:cubicBezTo>
                  <a:cubicBezTo>
                    <a:pt x="7683" y="10959"/>
                    <a:pt x="7682" y="10967"/>
                    <a:pt x="7685" y="10976"/>
                  </a:cubicBezTo>
                  <a:cubicBezTo>
                    <a:pt x="7688" y="10984"/>
                    <a:pt x="7693" y="10990"/>
                    <a:pt x="7701" y="10994"/>
                  </a:cubicBezTo>
                  <a:cubicBezTo>
                    <a:pt x="7710" y="10998"/>
                    <a:pt x="7718" y="10999"/>
                    <a:pt x="7727" y="10996"/>
                  </a:cubicBezTo>
                  <a:cubicBezTo>
                    <a:pt x="7736" y="10993"/>
                    <a:pt x="7742" y="10988"/>
                    <a:pt x="7746" y="10979"/>
                  </a:cubicBezTo>
                  <a:cubicBezTo>
                    <a:pt x="7750" y="10971"/>
                    <a:pt x="7751" y="10963"/>
                    <a:pt x="7747" y="10954"/>
                  </a:cubicBezTo>
                  <a:cubicBezTo>
                    <a:pt x="7744" y="10946"/>
                    <a:pt x="7738" y="10940"/>
                    <a:pt x="7730" y="10936"/>
                  </a:cubicBezTo>
                  <a:cubicBezTo>
                    <a:pt x="7722" y="10932"/>
                    <a:pt x="7714" y="10931"/>
                    <a:pt x="7705" y="10934"/>
                  </a:cubicBezTo>
                  <a:close/>
                  <a:moveTo>
                    <a:pt x="8306" y="10789"/>
                  </a:moveTo>
                  <a:lnTo>
                    <a:pt x="8230" y="10943"/>
                  </a:lnTo>
                  <a:lnTo>
                    <a:pt x="7879" y="10770"/>
                  </a:lnTo>
                  <a:lnTo>
                    <a:pt x="7856" y="10817"/>
                  </a:lnTo>
                  <a:lnTo>
                    <a:pt x="8247" y="11009"/>
                  </a:lnTo>
                  <a:lnTo>
                    <a:pt x="8342" y="10815"/>
                  </a:lnTo>
                  <a:lnTo>
                    <a:pt x="8306" y="10789"/>
                  </a:lnTo>
                  <a:close/>
                  <a:moveTo>
                    <a:pt x="8405" y="10687"/>
                  </a:moveTo>
                  <a:lnTo>
                    <a:pt x="8014" y="10495"/>
                  </a:lnTo>
                  <a:lnTo>
                    <a:pt x="7992" y="10541"/>
                  </a:lnTo>
                  <a:lnTo>
                    <a:pt x="8383" y="10733"/>
                  </a:lnTo>
                  <a:lnTo>
                    <a:pt x="8405" y="10687"/>
                  </a:lnTo>
                  <a:close/>
                  <a:moveTo>
                    <a:pt x="8429" y="10267"/>
                  </a:moveTo>
                  <a:cubicBezTo>
                    <a:pt x="8414" y="10265"/>
                    <a:pt x="8401" y="10266"/>
                    <a:pt x="8388" y="10270"/>
                  </a:cubicBezTo>
                  <a:cubicBezTo>
                    <a:pt x="8375" y="10273"/>
                    <a:pt x="8363" y="10278"/>
                    <a:pt x="8352" y="10286"/>
                  </a:cubicBezTo>
                  <a:cubicBezTo>
                    <a:pt x="8341" y="10293"/>
                    <a:pt x="8328" y="10304"/>
                    <a:pt x="8314" y="10319"/>
                  </a:cubicBezTo>
                  <a:lnTo>
                    <a:pt x="8278" y="10357"/>
                  </a:lnTo>
                  <a:cubicBezTo>
                    <a:pt x="8259" y="10377"/>
                    <a:pt x="8242" y="10389"/>
                    <a:pt x="8228" y="10394"/>
                  </a:cubicBezTo>
                  <a:cubicBezTo>
                    <a:pt x="8213" y="10400"/>
                    <a:pt x="8198" y="10399"/>
                    <a:pt x="8182" y="10391"/>
                  </a:cubicBezTo>
                  <a:cubicBezTo>
                    <a:pt x="8162" y="10381"/>
                    <a:pt x="8150" y="10366"/>
                    <a:pt x="8145" y="10347"/>
                  </a:cubicBezTo>
                  <a:cubicBezTo>
                    <a:pt x="8140" y="10328"/>
                    <a:pt x="8144" y="10306"/>
                    <a:pt x="8156" y="10281"/>
                  </a:cubicBezTo>
                  <a:cubicBezTo>
                    <a:pt x="8160" y="10273"/>
                    <a:pt x="8165" y="10265"/>
                    <a:pt x="8170" y="10258"/>
                  </a:cubicBezTo>
                  <a:cubicBezTo>
                    <a:pt x="8174" y="10251"/>
                    <a:pt x="8180" y="10245"/>
                    <a:pt x="8186" y="10239"/>
                  </a:cubicBezTo>
                  <a:cubicBezTo>
                    <a:pt x="8193" y="10233"/>
                    <a:pt x="8200" y="10227"/>
                    <a:pt x="8208" y="10221"/>
                  </a:cubicBezTo>
                  <a:cubicBezTo>
                    <a:pt x="8216" y="10215"/>
                    <a:pt x="8225" y="10209"/>
                    <a:pt x="8236" y="10202"/>
                  </a:cubicBezTo>
                  <a:lnTo>
                    <a:pt x="8213" y="10165"/>
                  </a:lnTo>
                  <a:cubicBezTo>
                    <a:pt x="8169" y="10190"/>
                    <a:pt x="8137" y="10223"/>
                    <a:pt x="8117" y="10264"/>
                  </a:cubicBezTo>
                  <a:cubicBezTo>
                    <a:pt x="8108" y="10283"/>
                    <a:pt x="8102" y="10302"/>
                    <a:pt x="8100" y="10320"/>
                  </a:cubicBezTo>
                  <a:cubicBezTo>
                    <a:pt x="8098" y="10339"/>
                    <a:pt x="8099" y="10356"/>
                    <a:pt x="8103" y="10372"/>
                  </a:cubicBezTo>
                  <a:cubicBezTo>
                    <a:pt x="8108" y="10387"/>
                    <a:pt x="8115" y="10402"/>
                    <a:pt x="8126" y="10415"/>
                  </a:cubicBezTo>
                  <a:cubicBezTo>
                    <a:pt x="8137" y="10427"/>
                    <a:pt x="8150" y="10438"/>
                    <a:pt x="8167" y="10446"/>
                  </a:cubicBezTo>
                  <a:cubicBezTo>
                    <a:pt x="8192" y="10458"/>
                    <a:pt x="8217" y="10461"/>
                    <a:pt x="8243" y="10453"/>
                  </a:cubicBezTo>
                  <a:cubicBezTo>
                    <a:pt x="8255" y="10449"/>
                    <a:pt x="8265" y="10444"/>
                    <a:pt x="8276" y="10436"/>
                  </a:cubicBezTo>
                  <a:cubicBezTo>
                    <a:pt x="8286" y="10428"/>
                    <a:pt x="8298" y="10416"/>
                    <a:pt x="8312" y="10401"/>
                  </a:cubicBezTo>
                  <a:lnTo>
                    <a:pt x="8343" y="10367"/>
                  </a:lnTo>
                  <a:cubicBezTo>
                    <a:pt x="8380" y="10327"/>
                    <a:pt x="8416" y="10316"/>
                    <a:pt x="8451" y="10333"/>
                  </a:cubicBezTo>
                  <a:cubicBezTo>
                    <a:pt x="8474" y="10344"/>
                    <a:pt x="8488" y="10363"/>
                    <a:pt x="8493" y="10388"/>
                  </a:cubicBezTo>
                  <a:cubicBezTo>
                    <a:pt x="8495" y="10400"/>
                    <a:pt x="8495" y="10411"/>
                    <a:pt x="8493" y="10421"/>
                  </a:cubicBezTo>
                  <a:cubicBezTo>
                    <a:pt x="8491" y="10432"/>
                    <a:pt x="8486" y="10444"/>
                    <a:pt x="8479" y="10459"/>
                  </a:cubicBezTo>
                  <a:cubicBezTo>
                    <a:pt x="8469" y="10479"/>
                    <a:pt x="8458" y="10496"/>
                    <a:pt x="8444" y="10510"/>
                  </a:cubicBezTo>
                  <a:cubicBezTo>
                    <a:pt x="8430" y="10524"/>
                    <a:pt x="8414" y="10537"/>
                    <a:pt x="8394" y="10547"/>
                  </a:cubicBezTo>
                  <a:lnTo>
                    <a:pt x="8420" y="10586"/>
                  </a:lnTo>
                  <a:cubicBezTo>
                    <a:pt x="8442" y="10572"/>
                    <a:pt x="8461" y="10557"/>
                    <a:pt x="8476" y="10539"/>
                  </a:cubicBezTo>
                  <a:cubicBezTo>
                    <a:pt x="8492" y="10522"/>
                    <a:pt x="8506" y="10501"/>
                    <a:pt x="8517" y="10478"/>
                  </a:cubicBezTo>
                  <a:cubicBezTo>
                    <a:pt x="8526" y="10459"/>
                    <a:pt x="8532" y="10443"/>
                    <a:pt x="8535" y="10427"/>
                  </a:cubicBezTo>
                  <a:cubicBezTo>
                    <a:pt x="8538" y="10412"/>
                    <a:pt x="8539" y="10395"/>
                    <a:pt x="8537" y="10378"/>
                  </a:cubicBezTo>
                  <a:cubicBezTo>
                    <a:pt x="8534" y="10355"/>
                    <a:pt x="8527" y="10335"/>
                    <a:pt x="8515" y="10318"/>
                  </a:cubicBezTo>
                  <a:cubicBezTo>
                    <a:pt x="8503" y="10300"/>
                    <a:pt x="8487" y="10287"/>
                    <a:pt x="8469" y="10278"/>
                  </a:cubicBezTo>
                  <a:cubicBezTo>
                    <a:pt x="8457" y="10272"/>
                    <a:pt x="8444" y="10268"/>
                    <a:pt x="8429" y="10267"/>
                  </a:cubicBezTo>
                  <a:close/>
                  <a:moveTo>
                    <a:pt x="8680" y="9984"/>
                  </a:moveTo>
                  <a:cubicBezTo>
                    <a:pt x="8683" y="10001"/>
                    <a:pt x="8683" y="10016"/>
                    <a:pt x="8681" y="10030"/>
                  </a:cubicBezTo>
                  <a:cubicBezTo>
                    <a:pt x="8679" y="10044"/>
                    <a:pt x="8675" y="10058"/>
                    <a:pt x="8668" y="10073"/>
                  </a:cubicBezTo>
                  <a:cubicBezTo>
                    <a:pt x="8657" y="10095"/>
                    <a:pt x="8641" y="10113"/>
                    <a:pt x="8619" y="10126"/>
                  </a:cubicBezTo>
                  <a:cubicBezTo>
                    <a:pt x="8598" y="10139"/>
                    <a:pt x="8573" y="10144"/>
                    <a:pt x="8543" y="10142"/>
                  </a:cubicBezTo>
                  <a:cubicBezTo>
                    <a:pt x="8530" y="10141"/>
                    <a:pt x="8516" y="10138"/>
                    <a:pt x="8503" y="10134"/>
                  </a:cubicBezTo>
                  <a:cubicBezTo>
                    <a:pt x="8490" y="10130"/>
                    <a:pt x="8473" y="10123"/>
                    <a:pt x="8454" y="10114"/>
                  </a:cubicBezTo>
                  <a:cubicBezTo>
                    <a:pt x="8431" y="10102"/>
                    <a:pt x="8412" y="10091"/>
                    <a:pt x="8397" y="10081"/>
                  </a:cubicBezTo>
                  <a:cubicBezTo>
                    <a:pt x="8382" y="10070"/>
                    <a:pt x="8369" y="10058"/>
                    <a:pt x="8359" y="10046"/>
                  </a:cubicBezTo>
                  <a:cubicBezTo>
                    <a:pt x="8341" y="10026"/>
                    <a:pt x="8331" y="10005"/>
                    <a:pt x="8327" y="9983"/>
                  </a:cubicBezTo>
                  <a:cubicBezTo>
                    <a:pt x="8324" y="9962"/>
                    <a:pt x="8328" y="9940"/>
                    <a:pt x="8339" y="9917"/>
                  </a:cubicBezTo>
                  <a:cubicBezTo>
                    <a:pt x="8346" y="9902"/>
                    <a:pt x="8354" y="9890"/>
                    <a:pt x="8364" y="9881"/>
                  </a:cubicBezTo>
                  <a:cubicBezTo>
                    <a:pt x="8373" y="9871"/>
                    <a:pt x="8385" y="9862"/>
                    <a:pt x="8400" y="9855"/>
                  </a:cubicBezTo>
                  <a:lnTo>
                    <a:pt x="8382" y="9815"/>
                  </a:lnTo>
                  <a:cubicBezTo>
                    <a:pt x="8365" y="9823"/>
                    <a:pt x="8350" y="9834"/>
                    <a:pt x="8336" y="9848"/>
                  </a:cubicBezTo>
                  <a:cubicBezTo>
                    <a:pt x="8323" y="9862"/>
                    <a:pt x="8311" y="9879"/>
                    <a:pt x="8302" y="9898"/>
                  </a:cubicBezTo>
                  <a:cubicBezTo>
                    <a:pt x="8290" y="9921"/>
                    <a:pt x="8284" y="9946"/>
                    <a:pt x="8285" y="9971"/>
                  </a:cubicBezTo>
                  <a:cubicBezTo>
                    <a:pt x="8285" y="9996"/>
                    <a:pt x="8290" y="10020"/>
                    <a:pt x="8301" y="10044"/>
                  </a:cubicBezTo>
                  <a:cubicBezTo>
                    <a:pt x="8312" y="10067"/>
                    <a:pt x="8328" y="10089"/>
                    <a:pt x="8348" y="10109"/>
                  </a:cubicBezTo>
                  <a:cubicBezTo>
                    <a:pt x="8369" y="10130"/>
                    <a:pt x="8394" y="10147"/>
                    <a:pt x="8423" y="10161"/>
                  </a:cubicBezTo>
                  <a:cubicBezTo>
                    <a:pt x="8452" y="10175"/>
                    <a:pt x="8481" y="10185"/>
                    <a:pt x="8510" y="10191"/>
                  </a:cubicBezTo>
                  <a:cubicBezTo>
                    <a:pt x="8539" y="10196"/>
                    <a:pt x="8567" y="10195"/>
                    <a:pt x="8594" y="10188"/>
                  </a:cubicBezTo>
                  <a:cubicBezTo>
                    <a:pt x="8619" y="10181"/>
                    <a:pt x="8640" y="10170"/>
                    <a:pt x="8659" y="10154"/>
                  </a:cubicBezTo>
                  <a:cubicBezTo>
                    <a:pt x="8677" y="10139"/>
                    <a:pt x="8692" y="10120"/>
                    <a:pt x="8702" y="10099"/>
                  </a:cubicBezTo>
                  <a:cubicBezTo>
                    <a:pt x="8712" y="10080"/>
                    <a:pt x="8718" y="10059"/>
                    <a:pt x="8722" y="10038"/>
                  </a:cubicBezTo>
                  <a:cubicBezTo>
                    <a:pt x="8726" y="10017"/>
                    <a:pt x="8726" y="9996"/>
                    <a:pt x="8724" y="9975"/>
                  </a:cubicBezTo>
                  <a:lnTo>
                    <a:pt x="8680" y="9984"/>
                  </a:lnTo>
                  <a:close/>
                  <a:moveTo>
                    <a:pt x="8916" y="9649"/>
                  </a:moveTo>
                  <a:lnTo>
                    <a:pt x="8525" y="9457"/>
                  </a:lnTo>
                  <a:lnTo>
                    <a:pt x="8502" y="9503"/>
                  </a:lnTo>
                  <a:lnTo>
                    <a:pt x="8666" y="9584"/>
                  </a:lnTo>
                  <a:lnTo>
                    <a:pt x="8585" y="9748"/>
                  </a:lnTo>
                  <a:lnTo>
                    <a:pt x="8421" y="9668"/>
                  </a:lnTo>
                  <a:lnTo>
                    <a:pt x="8399" y="9714"/>
                  </a:lnTo>
                  <a:lnTo>
                    <a:pt x="8789" y="9906"/>
                  </a:lnTo>
                  <a:lnTo>
                    <a:pt x="8812" y="9860"/>
                  </a:lnTo>
                  <a:lnTo>
                    <a:pt x="8623" y="9767"/>
                  </a:lnTo>
                  <a:lnTo>
                    <a:pt x="8704" y="9603"/>
                  </a:lnTo>
                  <a:lnTo>
                    <a:pt x="8893" y="9696"/>
                  </a:lnTo>
                  <a:lnTo>
                    <a:pt x="8916" y="9649"/>
                  </a:lnTo>
                  <a:close/>
                  <a:moveTo>
                    <a:pt x="5421" y="18254"/>
                  </a:moveTo>
                  <a:lnTo>
                    <a:pt x="5119" y="18105"/>
                  </a:lnTo>
                  <a:lnTo>
                    <a:pt x="5096" y="18151"/>
                  </a:lnTo>
                  <a:lnTo>
                    <a:pt x="5306" y="18254"/>
                  </a:lnTo>
                  <a:lnTo>
                    <a:pt x="5421" y="18254"/>
                  </a:lnTo>
                  <a:close/>
                  <a:moveTo>
                    <a:pt x="9002" y="10906"/>
                  </a:moveTo>
                  <a:lnTo>
                    <a:pt x="9002" y="10850"/>
                  </a:lnTo>
                  <a:lnTo>
                    <a:pt x="8789" y="10745"/>
                  </a:lnTo>
                  <a:lnTo>
                    <a:pt x="8841" y="10639"/>
                  </a:lnTo>
                  <a:lnTo>
                    <a:pt x="8803" y="10617"/>
                  </a:lnTo>
                  <a:lnTo>
                    <a:pt x="8676" y="10876"/>
                  </a:lnTo>
                  <a:lnTo>
                    <a:pt x="8715" y="10895"/>
                  </a:lnTo>
                  <a:lnTo>
                    <a:pt x="8767" y="10790"/>
                  </a:lnTo>
                  <a:lnTo>
                    <a:pt x="9002" y="10906"/>
                  </a:lnTo>
                  <a:close/>
                  <a:moveTo>
                    <a:pt x="9002" y="10631"/>
                  </a:moveTo>
                  <a:lnTo>
                    <a:pt x="9002" y="10573"/>
                  </a:lnTo>
                  <a:lnTo>
                    <a:pt x="8898" y="10522"/>
                  </a:lnTo>
                  <a:lnTo>
                    <a:pt x="8977" y="10361"/>
                  </a:lnTo>
                  <a:lnTo>
                    <a:pt x="8942" y="10336"/>
                  </a:lnTo>
                  <a:lnTo>
                    <a:pt x="8836" y="10550"/>
                  </a:lnTo>
                  <a:lnTo>
                    <a:pt x="9002" y="10631"/>
                  </a:lnTo>
                  <a:close/>
                  <a:moveTo>
                    <a:pt x="5626" y="17962"/>
                  </a:moveTo>
                  <a:lnTo>
                    <a:pt x="5550" y="18117"/>
                  </a:lnTo>
                  <a:lnTo>
                    <a:pt x="5198" y="17944"/>
                  </a:lnTo>
                  <a:lnTo>
                    <a:pt x="5175" y="17991"/>
                  </a:lnTo>
                  <a:lnTo>
                    <a:pt x="5566" y="18183"/>
                  </a:lnTo>
                  <a:lnTo>
                    <a:pt x="5662" y="17988"/>
                  </a:lnTo>
                  <a:lnTo>
                    <a:pt x="5626" y="17962"/>
                  </a:lnTo>
                  <a:close/>
                  <a:moveTo>
                    <a:pt x="5828" y="17650"/>
                  </a:moveTo>
                  <a:lnTo>
                    <a:pt x="5438" y="17457"/>
                  </a:lnTo>
                  <a:lnTo>
                    <a:pt x="5415" y="17504"/>
                  </a:lnTo>
                  <a:lnTo>
                    <a:pt x="5578" y="17584"/>
                  </a:lnTo>
                  <a:lnTo>
                    <a:pt x="5497" y="17749"/>
                  </a:lnTo>
                  <a:lnTo>
                    <a:pt x="5334" y="17669"/>
                  </a:lnTo>
                  <a:lnTo>
                    <a:pt x="5311" y="17714"/>
                  </a:lnTo>
                  <a:lnTo>
                    <a:pt x="5702" y="17906"/>
                  </a:lnTo>
                  <a:lnTo>
                    <a:pt x="5724" y="17861"/>
                  </a:lnTo>
                  <a:lnTo>
                    <a:pt x="5535" y="17768"/>
                  </a:lnTo>
                  <a:lnTo>
                    <a:pt x="5616" y="17603"/>
                  </a:lnTo>
                  <a:lnTo>
                    <a:pt x="5805" y="17696"/>
                  </a:lnTo>
                  <a:lnTo>
                    <a:pt x="5828" y="17650"/>
                  </a:lnTo>
                  <a:close/>
                  <a:moveTo>
                    <a:pt x="5993" y="17316"/>
                  </a:moveTo>
                  <a:lnTo>
                    <a:pt x="5952" y="17296"/>
                  </a:lnTo>
                  <a:lnTo>
                    <a:pt x="5868" y="17468"/>
                  </a:lnTo>
                  <a:lnTo>
                    <a:pt x="5725" y="17398"/>
                  </a:lnTo>
                  <a:lnTo>
                    <a:pt x="5790" y="17264"/>
                  </a:lnTo>
                  <a:lnTo>
                    <a:pt x="5750" y="17244"/>
                  </a:lnTo>
                  <a:lnTo>
                    <a:pt x="5684" y="17378"/>
                  </a:lnTo>
                  <a:lnTo>
                    <a:pt x="5556" y="17315"/>
                  </a:lnTo>
                  <a:lnTo>
                    <a:pt x="5635" y="17154"/>
                  </a:lnTo>
                  <a:lnTo>
                    <a:pt x="5599" y="17129"/>
                  </a:lnTo>
                  <a:lnTo>
                    <a:pt x="5494" y="17343"/>
                  </a:lnTo>
                  <a:lnTo>
                    <a:pt x="5885" y="17535"/>
                  </a:lnTo>
                  <a:lnTo>
                    <a:pt x="5993" y="17316"/>
                  </a:lnTo>
                  <a:close/>
                  <a:moveTo>
                    <a:pt x="6093" y="17013"/>
                  </a:moveTo>
                  <a:lnTo>
                    <a:pt x="6017" y="17167"/>
                  </a:lnTo>
                  <a:lnTo>
                    <a:pt x="5665" y="16994"/>
                  </a:lnTo>
                  <a:lnTo>
                    <a:pt x="5642" y="17041"/>
                  </a:lnTo>
                  <a:lnTo>
                    <a:pt x="6033" y="17233"/>
                  </a:lnTo>
                  <a:lnTo>
                    <a:pt x="6129" y="17038"/>
                  </a:lnTo>
                  <a:lnTo>
                    <a:pt x="6093" y="17013"/>
                  </a:lnTo>
                  <a:close/>
                  <a:moveTo>
                    <a:pt x="6352" y="16585"/>
                  </a:moveTo>
                  <a:lnTo>
                    <a:pt x="5945" y="16427"/>
                  </a:lnTo>
                  <a:lnTo>
                    <a:pt x="5911" y="16496"/>
                  </a:lnTo>
                  <a:lnTo>
                    <a:pt x="6134" y="16697"/>
                  </a:lnTo>
                  <a:cubicBezTo>
                    <a:pt x="6148" y="16709"/>
                    <a:pt x="6160" y="16719"/>
                    <a:pt x="6172" y="16728"/>
                  </a:cubicBezTo>
                  <a:cubicBezTo>
                    <a:pt x="6183" y="16736"/>
                    <a:pt x="6189" y="16741"/>
                    <a:pt x="6191" y="16742"/>
                  </a:cubicBezTo>
                  <a:cubicBezTo>
                    <a:pt x="6189" y="16742"/>
                    <a:pt x="6181" y="16740"/>
                    <a:pt x="6167" y="16736"/>
                  </a:cubicBezTo>
                  <a:cubicBezTo>
                    <a:pt x="6153" y="16732"/>
                    <a:pt x="6136" y="16728"/>
                    <a:pt x="6115" y="16724"/>
                  </a:cubicBezTo>
                  <a:lnTo>
                    <a:pt x="5825" y="16670"/>
                  </a:lnTo>
                  <a:lnTo>
                    <a:pt x="5791" y="16738"/>
                  </a:lnTo>
                  <a:lnTo>
                    <a:pt x="6165" y="16965"/>
                  </a:lnTo>
                  <a:lnTo>
                    <a:pt x="6187" y="16920"/>
                  </a:lnTo>
                  <a:lnTo>
                    <a:pt x="5920" y="16761"/>
                  </a:lnTo>
                  <a:cubicBezTo>
                    <a:pt x="5915" y="16758"/>
                    <a:pt x="5908" y="16754"/>
                    <a:pt x="5901" y="16750"/>
                  </a:cubicBezTo>
                  <a:cubicBezTo>
                    <a:pt x="5893" y="16746"/>
                    <a:pt x="5886" y="16741"/>
                    <a:pt x="5878" y="16737"/>
                  </a:cubicBezTo>
                  <a:cubicBezTo>
                    <a:pt x="5871" y="16733"/>
                    <a:pt x="5864" y="16729"/>
                    <a:pt x="5859" y="16726"/>
                  </a:cubicBezTo>
                  <a:cubicBezTo>
                    <a:pt x="5854" y="16723"/>
                    <a:pt x="5851" y="16722"/>
                    <a:pt x="5849" y="16721"/>
                  </a:cubicBezTo>
                  <a:cubicBezTo>
                    <a:pt x="5854" y="16722"/>
                    <a:pt x="5863" y="16724"/>
                    <a:pt x="5877" y="16727"/>
                  </a:cubicBezTo>
                  <a:cubicBezTo>
                    <a:pt x="5892" y="16730"/>
                    <a:pt x="5910" y="16733"/>
                    <a:pt x="5932" y="16738"/>
                  </a:cubicBezTo>
                  <a:lnTo>
                    <a:pt x="6248" y="16797"/>
                  </a:lnTo>
                  <a:lnTo>
                    <a:pt x="6268" y="16757"/>
                  </a:lnTo>
                  <a:lnTo>
                    <a:pt x="6017" y="16530"/>
                  </a:lnTo>
                  <a:cubicBezTo>
                    <a:pt x="6012" y="16525"/>
                    <a:pt x="6006" y="16520"/>
                    <a:pt x="6000" y="16515"/>
                  </a:cubicBezTo>
                  <a:cubicBezTo>
                    <a:pt x="5995" y="16510"/>
                    <a:pt x="5989" y="16506"/>
                    <a:pt x="5984" y="16501"/>
                  </a:cubicBezTo>
                  <a:cubicBezTo>
                    <a:pt x="5978" y="16497"/>
                    <a:pt x="5974" y="16493"/>
                    <a:pt x="5970" y="16490"/>
                  </a:cubicBezTo>
                  <a:cubicBezTo>
                    <a:pt x="5966" y="16487"/>
                    <a:pt x="5964" y="16485"/>
                    <a:pt x="5964" y="16484"/>
                  </a:cubicBezTo>
                  <a:cubicBezTo>
                    <a:pt x="5965" y="16485"/>
                    <a:pt x="5967" y="16486"/>
                    <a:pt x="5972" y="16488"/>
                  </a:cubicBezTo>
                  <a:cubicBezTo>
                    <a:pt x="5977" y="16490"/>
                    <a:pt x="5982" y="16492"/>
                    <a:pt x="5989" y="16496"/>
                  </a:cubicBezTo>
                  <a:cubicBezTo>
                    <a:pt x="5996" y="16499"/>
                    <a:pt x="6003" y="16502"/>
                    <a:pt x="6010" y="16505"/>
                  </a:cubicBezTo>
                  <a:cubicBezTo>
                    <a:pt x="6018" y="16508"/>
                    <a:pt x="6025" y="16511"/>
                    <a:pt x="6031" y="16514"/>
                  </a:cubicBezTo>
                  <a:lnTo>
                    <a:pt x="6329" y="16632"/>
                  </a:lnTo>
                  <a:lnTo>
                    <a:pt x="6352" y="16585"/>
                  </a:lnTo>
                  <a:close/>
                  <a:moveTo>
                    <a:pt x="6372" y="16174"/>
                  </a:moveTo>
                  <a:cubicBezTo>
                    <a:pt x="6357" y="16172"/>
                    <a:pt x="6343" y="16173"/>
                    <a:pt x="6330" y="16176"/>
                  </a:cubicBezTo>
                  <a:cubicBezTo>
                    <a:pt x="6317" y="16180"/>
                    <a:pt x="6305" y="16185"/>
                    <a:pt x="6294" y="16193"/>
                  </a:cubicBezTo>
                  <a:cubicBezTo>
                    <a:pt x="6283" y="16200"/>
                    <a:pt x="6271" y="16211"/>
                    <a:pt x="6257" y="16226"/>
                  </a:cubicBezTo>
                  <a:lnTo>
                    <a:pt x="6221" y="16264"/>
                  </a:lnTo>
                  <a:cubicBezTo>
                    <a:pt x="6202" y="16284"/>
                    <a:pt x="6185" y="16296"/>
                    <a:pt x="6171" y="16301"/>
                  </a:cubicBezTo>
                  <a:cubicBezTo>
                    <a:pt x="6156" y="16307"/>
                    <a:pt x="6141" y="16306"/>
                    <a:pt x="6125" y="16298"/>
                  </a:cubicBezTo>
                  <a:cubicBezTo>
                    <a:pt x="6105" y="16288"/>
                    <a:pt x="6092" y="16273"/>
                    <a:pt x="6088" y="16254"/>
                  </a:cubicBezTo>
                  <a:cubicBezTo>
                    <a:pt x="6083" y="16235"/>
                    <a:pt x="6087" y="16213"/>
                    <a:pt x="6099" y="16188"/>
                  </a:cubicBezTo>
                  <a:cubicBezTo>
                    <a:pt x="6103" y="16180"/>
                    <a:pt x="6107" y="16172"/>
                    <a:pt x="6112" y="16165"/>
                  </a:cubicBezTo>
                  <a:cubicBezTo>
                    <a:pt x="6117" y="16158"/>
                    <a:pt x="6123" y="16152"/>
                    <a:pt x="6129" y="16146"/>
                  </a:cubicBezTo>
                  <a:cubicBezTo>
                    <a:pt x="6135" y="16140"/>
                    <a:pt x="6142" y="16134"/>
                    <a:pt x="6151" y="16128"/>
                  </a:cubicBezTo>
                  <a:cubicBezTo>
                    <a:pt x="6159" y="16122"/>
                    <a:pt x="6168" y="16116"/>
                    <a:pt x="6179" y="16109"/>
                  </a:cubicBezTo>
                  <a:lnTo>
                    <a:pt x="6155" y="16072"/>
                  </a:lnTo>
                  <a:cubicBezTo>
                    <a:pt x="6112" y="16097"/>
                    <a:pt x="6080" y="16130"/>
                    <a:pt x="6060" y="16171"/>
                  </a:cubicBezTo>
                  <a:cubicBezTo>
                    <a:pt x="6050" y="16190"/>
                    <a:pt x="6045" y="16209"/>
                    <a:pt x="6042" y="16227"/>
                  </a:cubicBezTo>
                  <a:cubicBezTo>
                    <a:pt x="6040" y="16246"/>
                    <a:pt x="6041" y="16263"/>
                    <a:pt x="6046" y="16279"/>
                  </a:cubicBezTo>
                  <a:cubicBezTo>
                    <a:pt x="6050" y="16294"/>
                    <a:pt x="6058" y="16309"/>
                    <a:pt x="6069" y="16322"/>
                  </a:cubicBezTo>
                  <a:cubicBezTo>
                    <a:pt x="6079" y="16334"/>
                    <a:pt x="6093" y="16345"/>
                    <a:pt x="6110" y="16353"/>
                  </a:cubicBezTo>
                  <a:cubicBezTo>
                    <a:pt x="6135" y="16365"/>
                    <a:pt x="6160" y="16368"/>
                    <a:pt x="6186" y="16360"/>
                  </a:cubicBezTo>
                  <a:cubicBezTo>
                    <a:pt x="6197" y="16356"/>
                    <a:pt x="6208" y="16351"/>
                    <a:pt x="6218" y="16342"/>
                  </a:cubicBezTo>
                  <a:cubicBezTo>
                    <a:pt x="6228" y="16334"/>
                    <a:pt x="6240" y="16323"/>
                    <a:pt x="6254" y="16308"/>
                  </a:cubicBezTo>
                  <a:lnTo>
                    <a:pt x="6286" y="16274"/>
                  </a:lnTo>
                  <a:cubicBezTo>
                    <a:pt x="6323" y="16234"/>
                    <a:pt x="6359" y="16223"/>
                    <a:pt x="6393" y="16240"/>
                  </a:cubicBezTo>
                  <a:cubicBezTo>
                    <a:pt x="6416" y="16251"/>
                    <a:pt x="6430" y="16270"/>
                    <a:pt x="6435" y="16295"/>
                  </a:cubicBezTo>
                  <a:cubicBezTo>
                    <a:pt x="6438" y="16307"/>
                    <a:pt x="6438" y="16318"/>
                    <a:pt x="6436" y="16328"/>
                  </a:cubicBezTo>
                  <a:cubicBezTo>
                    <a:pt x="6434" y="16339"/>
                    <a:pt x="6429" y="16351"/>
                    <a:pt x="6422" y="16366"/>
                  </a:cubicBezTo>
                  <a:cubicBezTo>
                    <a:pt x="6412" y="16386"/>
                    <a:pt x="6400" y="16403"/>
                    <a:pt x="6387" y="16417"/>
                  </a:cubicBezTo>
                  <a:cubicBezTo>
                    <a:pt x="6373" y="16431"/>
                    <a:pt x="6356" y="16444"/>
                    <a:pt x="6337" y="16454"/>
                  </a:cubicBezTo>
                  <a:lnTo>
                    <a:pt x="6363" y="16493"/>
                  </a:lnTo>
                  <a:cubicBezTo>
                    <a:pt x="6385" y="16479"/>
                    <a:pt x="6403" y="16464"/>
                    <a:pt x="6419" y="16446"/>
                  </a:cubicBezTo>
                  <a:cubicBezTo>
                    <a:pt x="6435" y="16429"/>
                    <a:pt x="6448" y="16408"/>
                    <a:pt x="6460" y="16385"/>
                  </a:cubicBezTo>
                  <a:cubicBezTo>
                    <a:pt x="6469" y="16366"/>
                    <a:pt x="6475" y="16350"/>
                    <a:pt x="6478" y="16334"/>
                  </a:cubicBezTo>
                  <a:cubicBezTo>
                    <a:pt x="6481" y="16318"/>
                    <a:pt x="6481" y="16302"/>
                    <a:pt x="6479" y="16285"/>
                  </a:cubicBezTo>
                  <a:cubicBezTo>
                    <a:pt x="6477" y="16262"/>
                    <a:pt x="6470" y="16242"/>
                    <a:pt x="6457" y="16225"/>
                  </a:cubicBezTo>
                  <a:cubicBezTo>
                    <a:pt x="6445" y="16207"/>
                    <a:pt x="6430" y="16194"/>
                    <a:pt x="6412" y="16185"/>
                  </a:cubicBezTo>
                  <a:cubicBezTo>
                    <a:pt x="6400" y="16179"/>
                    <a:pt x="6386" y="16175"/>
                    <a:pt x="6372" y="16174"/>
                  </a:cubicBezTo>
                  <a:close/>
                  <a:moveTo>
                    <a:pt x="6486" y="15984"/>
                  </a:moveTo>
                  <a:lnTo>
                    <a:pt x="6443" y="15962"/>
                  </a:lnTo>
                  <a:lnTo>
                    <a:pt x="6389" y="16071"/>
                  </a:lnTo>
                  <a:lnTo>
                    <a:pt x="6433" y="16092"/>
                  </a:lnTo>
                  <a:lnTo>
                    <a:pt x="6486" y="15984"/>
                  </a:lnTo>
                  <a:close/>
                  <a:moveTo>
                    <a:pt x="6403" y="15496"/>
                  </a:moveTo>
                  <a:lnTo>
                    <a:pt x="6380" y="15542"/>
                  </a:lnTo>
                  <a:lnTo>
                    <a:pt x="6652" y="15676"/>
                  </a:lnTo>
                  <a:cubicBezTo>
                    <a:pt x="6665" y="15683"/>
                    <a:pt x="6676" y="15689"/>
                    <a:pt x="6685" y="15696"/>
                  </a:cubicBezTo>
                  <a:cubicBezTo>
                    <a:pt x="6693" y="15702"/>
                    <a:pt x="6700" y="15710"/>
                    <a:pt x="6706" y="15721"/>
                  </a:cubicBezTo>
                  <a:cubicBezTo>
                    <a:pt x="6711" y="15731"/>
                    <a:pt x="6712" y="15743"/>
                    <a:pt x="6711" y="15757"/>
                  </a:cubicBezTo>
                  <a:cubicBezTo>
                    <a:pt x="6709" y="15771"/>
                    <a:pt x="6704" y="15786"/>
                    <a:pt x="6696" y="15802"/>
                  </a:cubicBezTo>
                  <a:cubicBezTo>
                    <a:pt x="6690" y="15814"/>
                    <a:pt x="6684" y="15824"/>
                    <a:pt x="6678" y="15832"/>
                  </a:cubicBezTo>
                  <a:cubicBezTo>
                    <a:pt x="6671" y="15839"/>
                    <a:pt x="6664" y="15845"/>
                    <a:pt x="6657" y="15850"/>
                  </a:cubicBezTo>
                  <a:cubicBezTo>
                    <a:pt x="6651" y="15854"/>
                    <a:pt x="6644" y="15857"/>
                    <a:pt x="6638" y="15858"/>
                  </a:cubicBezTo>
                  <a:cubicBezTo>
                    <a:pt x="6631" y="15859"/>
                    <a:pt x="6626" y="15860"/>
                    <a:pt x="6621" y="15860"/>
                  </a:cubicBezTo>
                  <a:cubicBezTo>
                    <a:pt x="6613" y="15859"/>
                    <a:pt x="6604" y="15857"/>
                    <a:pt x="6593" y="15853"/>
                  </a:cubicBezTo>
                  <a:cubicBezTo>
                    <a:pt x="6581" y="15848"/>
                    <a:pt x="6571" y="15844"/>
                    <a:pt x="6561" y="15839"/>
                  </a:cubicBezTo>
                  <a:lnTo>
                    <a:pt x="6298" y="15709"/>
                  </a:lnTo>
                  <a:lnTo>
                    <a:pt x="6275" y="15755"/>
                  </a:lnTo>
                  <a:lnTo>
                    <a:pt x="6555" y="15893"/>
                  </a:lnTo>
                  <a:cubicBezTo>
                    <a:pt x="6564" y="15898"/>
                    <a:pt x="6574" y="15902"/>
                    <a:pt x="6586" y="15906"/>
                  </a:cubicBezTo>
                  <a:cubicBezTo>
                    <a:pt x="6598" y="15911"/>
                    <a:pt x="6610" y="15913"/>
                    <a:pt x="6622" y="15912"/>
                  </a:cubicBezTo>
                  <a:cubicBezTo>
                    <a:pt x="6646" y="15911"/>
                    <a:pt x="6668" y="15904"/>
                    <a:pt x="6686" y="15890"/>
                  </a:cubicBezTo>
                  <a:cubicBezTo>
                    <a:pt x="6704" y="15876"/>
                    <a:pt x="6720" y="15854"/>
                    <a:pt x="6735" y="15824"/>
                  </a:cubicBezTo>
                  <a:cubicBezTo>
                    <a:pt x="6747" y="15800"/>
                    <a:pt x="6754" y="15779"/>
                    <a:pt x="6757" y="15760"/>
                  </a:cubicBezTo>
                  <a:cubicBezTo>
                    <a:pt x="6760" y="15742"/>
                    <a:pt x="6760" y="15724"/>
                    <a:pt x="6755" y="15707"/>
                  </a:cubicBezTo>
                  <a:cubicBezTo>
                    <a:pt x="6751" y="15690"/>
                    <a:pt x="6744" y="15676"/>
                    <a:pt x="6733" y="15666"/>
                  </a:cubicBezTo>
                  <a:cubicBezTo>
                    <a:pt x="6721" y="15656"/>
                    <a:pt x="6704" y="15645"/>
                    <a:pt x="6681" y="15633"/>
                  </a:cubicBezTo>
                  <a:lnTo>
                    <a:pt x="6403" y="15496"/>
                  </a:lnTo>
                  <a:close/>
                  <a:moveTo>
                    <a:pt x="6977" y="15316"/>
                  </a:moveTo>
                  <a:lnTo>
                    <a:pt x="6586" y="15124"/>
                  </a:lnTo>
                  <a:lnTo>
                    <a:pt x="6563" y="15170"/>
                  </a:lnTo>
                  <a:lnTo>
                    <a:pt x="6776" y="15273"/>
                  </a:lnTo>
                  <a:cubicBezTo>
                    <a:pt x="6791" y="15280"/>
                    <a:pt x="6805" y="15286"/>
                    <a:pt x="6819" y="15293"/>
                  </a:cubicBezTo>
                  <a:cubicBezTo>
                    <a:pt x="6833" y="15299"/>
                    <a:pt x="6846" y="15305"/>
                    <a:pt x="6858" y="15309"/>
                  </a:cubicBezTo>
                  <a:cubicBezTo>
                    <a:pt x="6869" y="15314"/>
                    <a:pt x="6879" y="15318"/>
                    <a:pt x="6886" y="15321"/>
                  </a:cubicBezTo>
                  <a:cubicBezTo>
                    <a:pt x="6894" y="15324"/>
                    <a:pt x="6898" y="15326"/>
                    <a:pt x="6898" y="15326"/>
                  </a:cubicBezTo>
                  <a:cubicBezTo>
                    <a:pt x="6897" y="15326"/>
                    <a:pt x="6893" y="15326"/>
                    <a:pt x="6887" y="15325"/>
                  </a:cubicBezTo>
                  <a:cubicBezTo>
                    <a:pt x="6881" y="15325"/>
                    <a:pt x="6873" y="15324"/>
                    <a:pt x="6864" y="15324"/>
                  </a:cubicBezTo>
                  <a:cubicBezTo>
                    <a:pt x="6855" y="15323"/>
                    <a:pt x="6844" y="15323"/>
                    <a:pt x="6833" y="15322"/>
                  </a:cubicBezTo>
                  <a:cubicBezTo>
                    <a:pt x="6821" y="15322"/>
                    <a:pt x="6810" y="15322"/>
                    <a:pt x="6798" y="15322"/>
                  </a:cubicBezTo>
                  <a:lnTo>
                    <a:pt x="6485" y="15329"/>
                  </a:lnTo>
                  <a:lnTo>
                    <a:pt x="6458" y="15383"/>
                  </a:lnTo>
                  <a:lnTo>
                    <a:pt x="6849" y="15576"/>
                  </a:lnTo>
                  <a:lnTo>
                    <a:pt x="6873" y="15527"/>
                  </a:lnTo>
                  <a:lnTo>
                    <a:pt x="6645" y="15418"/>
                  </a:lnTo>
                  <a:cubicBezTo>
                    <a:pt x="6633" y="15412"/>
                    <a:pt x="6622" y="15407"/>
                    <a:pt x="6610" y="15402"/>
                  </a:cubicBezTo>
                  <a:cubicBezTo>
                    <a:pt x="6599" y="15397"/>
                    <a:pt x="6588" y="15392"/>
                    <a:pt x="6578" y="15388"/>
                  </a:cubicBezTo>
                  <a:cubicBezTo>
                    <a:pt x="6568" y="15384"/>
                    <a:pt x="6559" y="15380"/>
                    <a:pt x="6552" y="15377"/>
                  </a:cubicBezTo>
                  <a:cubicBezTo>
                    <a:pt x="6545" y="15374"/>
                    <a:pt x="6540" y="15372"/>
                    <a:pt x="6536" y="15371"/>
                  </a:cubicBezTo>
                  <a:cubicBezTo>
                    <a:pt x="6540" y="15372"/>
                    <a:pt x="6546" y="15372"/>
                    <a:pt x="6553" y="15372"/>
                  </a:cubicBezTo>
                  <a:cubicBezTo>
                    <a:pt x="6561" y="15373"/>
                    <a:pt x="6569" y="15373"/>
                    <a:pt x="6580" y="15373"/>
                  </a:cubicBezTo>
                  <a:cubicBezTo>
                    <a:pt x="6590" y="15373"/>
                    <a:pt x="6601" y="15373"/>
                    <a:pt x="6613" y="15373"/>
                  </a:cubicBezTo>
                  <a:cubicBezTo>
                    <a:pt x="6625" y="15373"/>
                    <a:pt x="6638" y="15373"/>
                    <a:pt x="6652" y="15373"/>
                  </a:cubicBezTo>
                  <a:lnTo>
                    <a:pt x="6953" y="15365"/>
                  </a:lnTo>
                  <a:lnTo>
                    <a:pt x="6977" y="15316"/>
                  </a:lnTo>
                  <a:close/>
                  <a:moveTo>
                    <a:pt x="7055" y="15156"/>
                  </a:moveTo>
                  <a:lnTo>
                    <a:pt x="6665" y="14964"/>
                  </a:lnTo>
                  <a:lnTo>
                    <a:pt x="6642" y="15009"/>
                  </a:lnTo>
                  <a:lnTo>
                    <a:pt x="7033" y="15202"/>
                  </a:lnTo>
                  <a:lnTo>
                    <a:pt x="7055" y="15156"/>
                  </a:lnTo>
                  <a:close/>
                  <a:moveTo>
                    <a:pt x="6855" y="14576"/>
                  </a:moveTo>
                  <a:lnTo>
                    <a:pt x="6832" y="14624"/>
                  </a:lnTo>
                  <a:lnTo>
                    <a:pt x="7048" y="14835"/>
                  </a:lnTo>
                  <a:cubicBezTo>
                    <a:pt x="7066" y="14852"/>
                    <a:pt x="7081" y="14866"/>
                    <a:pt x="7093" y="14877"/>
                  </a:cubicBezTo>
                  <a:cubicBezTo>
                    <a:pt x="7105" y="14888"/>
                    <a:pt x="7113" y="14895"/>
                    <a:pt x="7118" y="14899"/>
                  </a:cubicBezTo>
                  <a:cubicBezTo>
                    <a:pt x="7115" y="14898"/>
                    <a:pt x="7110" y="14896"/>
                    <a:pt x="7103" y="14895"/>
                  </a:cubicBezTo>
                  <a:cubicBezTo>
                    <a:pt x="7096" y="14893"/>
                    <a:pt x="7088" y="14891"/>
                    <a:pt x="7079" y="14889"/>
                  </a:cubicBezTo>
                  <a:cubicBezTo>
                    <a:pt x="7070" y="14887"/>
                    <a:pt x="7060" y="14885"/>
                    <a:pt x="7050" y="14884"/>
                  </a:cubicBezTo>
                  <a:cubicBezTo>
                    <a:pt x="7039" y="14882"/>
                    <a:pt x="7029" y="14880"/>
                    <a:pt x="7019" y="14879"/>
                  </a:cubicBezTo>
                  <a:lnTo>
                    <a:pt x="6727" y="14837"/>
                  </a:lnTo>
                  <a:lnTo>
                    <a:pt x="6702" y="14888"/>
                  </a:lnTo>
                  <a:lnTo>
                    <a:pt x="7157" y="14949"/>
                  </a:lnTo>
                  <a:lnTo>
                    <a:pt x="7180" y="14903"/>
                  </a:lnTo>
                  <a:lnTo>
                    <a:pt x="6855" y="14576"/>
                  </a:lnTo>
                  <a:close/>
                  <a:moveTo>
                    <a:pt x="7391" y="14474"/>
                  </a:moveTo>
                  <a:lnTo>
                    <a:pt x="7351" y="14454"/>
                  </a:lnTo>
                  <a:lnTo>
                    <a:pt x="7266" y="14626"/>
                  </a:lnTo>
                  <a:lnTo>
                    <a:pt x="7123" y="14556"/>
                  </a:lnTo>
                  <a:lnTo>
                    <a:pt x="7189" y="14422"/>
                  </a:lnTo>
                  <a:lnTo>
                    <a:pt x="7148" y="14402"/>
                  </a:lnTo>
                  <a:lnTo>
                    <a:pt x="7083" y="14536"/>
                  </a:lnTo>
                  <a:lnTo>
                    <a:pt x="6954" y="14473"/>
                  </a:lnTo>
                  <a:lnTo>
                    <a:pt x="7033" y="14312"/>
                  </a:lnTo>
                  <a:lnTo>
                    <a:pt x="6997" y="14287"/>
                  </a:lnTo>
                  <a:lnTo>
                    <a:pt x="6892" y="14501"/>
                  </a:lnTo>
                  <a:lnTo>
                    <a:pt x="7283" y="14693"/>
                  </a:lnTo>
                  <a:lnTo>
                    <a:pt x="7391" y="14474"/>
                  </a:lnTo>
                  <a:close/>
                  <a:moveTo>
                    <a:pt x="7554" y="14143"/>
                  </a:moveTo>
                  <a:lnTo>
                    <a:pt x="7518" y="14147"/>
                  </a:lnTo>
                  <a:cubicBezTo>
                    <a:pt x="7501" y="14150"/>
                    <a:pt x="7483" y="14152"/>
                    <a:pt x="7465" y="14155"/>
                  </a:cubicBezTo>
                  <a:cubicBezTo>
                    <a:pt x="7446" y="14157"/>
                    <a:pt x="7428" y="14160"/>
                    <a:pt x="7412" y="14162"/>
                  </a:cubicBezTo>
                  <a:cubicBezTo>
                    <a:pt x="7395" y="14164"/>
                    <a:pt x="7384" y="14166"/>
                    <a:pt x="7377" y="14167"/>
                  </a:cubicBezTo>
                  <a:cubicBezTo>
                    <a:pt x="7367" y="14169"/>
                    <a:pt x="7356" y="14172"/>
                    <a:pt x="7344" y="14175"/>
                  </a:cubicBezTo>
                  <a:cubicBezTo>
                    <a:pt x="7332" y="14178"/>
                    <a:pt x="7322" y="14181"/>
                    <a:pt x="7314" y="14185"/>
                  </a:cubicBezTo>
                  <a:lnTo>
                    <a:pt x="7317" y="14179"/>
                  </a:lnTo>
                  <a:cubicBezTo>
                    <a:pt x="7324" y="14164"/>
                    <a:pt x="7329" y="14148"/>
                    <a:pt x="7330" y="14133"/>
                  </a:cubicBezTo>
                  <a:cubicBezTo>
                    <a:pt x="7331" y="14118"/>
                    <a:pt x="7329" y="14103"/>
                    <a:pt x="7324" y="14090"/>
                  </a:cubicBezTo>
                  <a:cubicBezTo>
                    <a:pt x="7319" y="14076"/>
                    <a:pt x="7312" y="14063"/>
                    <a:pt x="7301" y="14052"/>
                  </a:cubicBezTo>
                  <a:cubicBezTo>
                    <a:pt x="7290" y="14040"/>
                    <a:pt x="7276" y="14031"/>
                    <a:pt x="7260" y="14023"/>
                  </a:cubicBezTo>
                  <a:cubicBezTo>
                    <a:pt x="7250" y="14018"/>
                    <a:pt x="7240" y="14015"/>
                    <a:pt x="7230" y="14013"/>
                  </a:cubicBezTo>
                  <a:cubicBezTo>
                    <a:pt x="7221" y="14011"/>
                    <a:pt x="7211" y="14010"/>
                    <a:pt x="7203" y="14011"/>
                  </a:cubicBezTo>
                  <a:cubicBezTo>
                    <a:pt x="7194" y="14011"/>
                    <a:pt x="7186" y="14012"/>
                    <a:pt x="7179" y="14014"/>
                  </a:cubicBezTo>
                  <a:cubicBezTo>
                    <a:pt x="7172" y="14016"/>
                    <a:pt x="7165" y="14018"/>
                    <a:pt x="7159" y="14021"/>
                  </a:cubicBezTo>
                  <a:cubicBezTo>
                    <a:pt x="7153" y="14024"/>
                    <a:pt x="7147" y="14028"/>
                    <a:pt x="7141" y="14032"/>
                  </a:cubicBezTo>
                  <a:cubicBezTo>
                    <a:pt x="7135" y="14036"/>
                    <a:pt x="7129" y="14042"/>
                    <a:pt x="7123" y="14049"/>
                  </a:cubicBezTo>
                  <a:cubicBezTo>
                    <a:pt x="7117" y="14055"/>
                    <a:pt x="7111" y="14063"/>
                    <a:pt x="7105" y="14073"/>
                  </a:cubicBezTo>
                  <a:cubicBezTo>
                    <a:pt x="7099" y="14083"/>
                    <a:pt x="7092" y="14094"/>
                    <a:pt x="7086" y="14108"/>
                  </a:cubicBezTo>
                  <a:lnTo>
                    <a:pt x="7041" y="14199"/>
                  </a:lnTo>
                  <a:lnTo>
                    <a:pt x="7432" y="14391"/>
                  </a:lnTo>
                  <a:lnTo>
                    <a:pt x="7454" y="14345"/>
                  </a:lnTo>
                  <a:lnTo>
                    <a:pt x="7278" y="14259"/>
                  </a:lnTo>
                  <a:cubicBezTo>
                    <a:pt x="7283" y="14249"/>
                    <a:pt x="7289" y="14242"/>
                    <a:pt x="7295" y="14237"/>
                  </a:cubicBezTo>
                  <a:cubicBezTo>
                    <a:pt x="7301" y="14233"/>
                    <a:pt x="7311" y="14229"/>
                    <a:pt x="7325" y="14226"/>
                  </a:cubicBezTo>
                  <a:cubicBezTo>
                    <a:pt x="7348" y="14222"/>
                    <a:pt x="7370" y="14218"/>
                    <a:pt x="7390" y="14214"/>
                  </a:cubicBezTo>
                  <a:cubicBezTo>
                    <a:pt x="7411" y="14211"/>
                    <a:pt x="7430" y="14208"/>
                    <a:pt x="7448" y="14206"/>
                  </a:cubicBezTo>
                  <a:cubicBezTo>
                    <a:pt x="7465" y="14204"/>
                    <a:pt x="7480" y="14203"/>
                    <a:pt x="7493" y="14202"/>
                  </a:cubicBezTo>
                  <a:cubicBezTo>
                    <a:pt x="7507" y="14201"/>
                    <a:pt x="7517" y="14201"/>
                    <a:pt x="7525" y="14201"/>
                  </a:cubicBezTo>
                  <a:lnTo>
                    <a:pt x="7554" y="14143"/>
                  </a:lnTo>
                  <a:close/>
                  <a:moveTo>
                    <a:pt x="7268" y="14094"/>
                  </a:moveTo>
                  <a:cubicBezTo>
                    <a:pt x="7276" y="14102"/>
                    <a:pt x="7282" y="14111"/>
                    <a:pt x="7285" y="14121"/>
                  </a:cubicBezTo>
                  <a:cubicBezTo>
                    <a:pt x="7288" y="14131"/>
                    <a:pt x="7288" y="14143"/>
                    <a:pt x="7286" y="14156"/>
                  </a:cubicBezTo>
                  <a:cubicBezTo>
                    <a:pt x="7284" y="14168"/>
                    <a:pt x="7278" y="14184"/>
                    <a:pt x="7270" y="14201"/>
                  </a:cubicBezTo>
                  <a:lnTo>
                    <a:pt x="7248" y="14244"/>
                  </a:lnTo>
                  <a:lnTo>
                    <a:pt x="7103" y="14173"/>
                  </a:lnTo>
                  <a:lnTo>
                    <a:pt x="7126" y="14126"/>
                  </a:lnTo>
                  <a:cubicBezTo>
                    <a:pt x="7131" y="14115"/>
                    <a:pt x="7136" y="14106"/>
                    <a:pt x="7141" y="14099"/>
                  </a:cubicBezTo>
                  <a:cubicBezTo>
                    <a:pt x="7146" y="14092"/>
                    <a:pt x="7152" y="14086"/>
                    <a:pt x="7158" y="14081"/>
                  </a:cubicBezTo>
                  <a:cubicBezTo>
                    <a:pt x="7168" y="14072"/>
                    <a:pt x="7180" y="14067"/>
                    <a:pt x="7195" y="14065"/>
                  </a:cubicBezTo>
                  <a:cubicBezTo>
                    <a:pt x="7209" y="14063"/>
                    <a:pt x="7223" y="14065"/>
                    <a:pt x="7236" y="14072"/>
                  </a:cubicBezTo>
                  <a:cubicBezTo>
                    <a:pt x="7249" y="14078"/>
                    <a:pt x="7259" y="14085"/>
                    <a:pt x="7268" y="14094"/>
                  </a:cubicBezTo>
                  <a:close/>
                  <a:moveTo>
                    <a:pt x="7565" y="13749"/>
                  </a:moveTo>
                  <a:cubicBezTo>
                    <a:pt x="7550" y="13747"/>
                    <a:pt x="7537" y="13748"/>
                    <a:pt x="7523" y="13752"/>
                  </a:cubicBezTo>
                  <a:cubicBezTo>
                    <a:pt x="7510" y="13755"/>
                    <a:pt x="7498" y="13761"/>
                    <a:pt x="7488" y="13768"/>
                  </a:cubicBezTo>
                  <a:cubicBezTo>
                    <a:pt x="7477" y="13775"/>
                    <a:pt x="7464" y="13786"/>
                    <a:pt x="7450" y="13801"/>
                  </a:cubicBezTo>
                  <a:lnTo>
                    <a:pt x="7414" y="13839"/>
                  </a:lnTo>
                  <a:cubicBezTo>
                    <a:pt x="7395" y="13859"/>
                    <a:pt x="7378" y="13871"/>
                    <a:pt x="7364" y="13876"/>
                  </a:cubicBezTo>
                  <a:cubicBezTo>
                    <a:pt x="7349" y="13882"/>
                    <a:pt x="7334" y="13881"/>
                    <a:pt x="7318" y="13873"/>
                  </a:cubicBezTo>
                  <a:cubicBezTo>
                    <a:pt x="7298" y="13863"/>
                    <a:pt x="7286" y="13848"/>
                    <a:pt x="7281" y="13829"/>
                  </a:cubicBezTo>
                  <a:cubicBezTo>
                    <a:pt x="7276" y="13810"/>
                    <a:pt x="7280" y="13788"/>
                    <a:pt x="7292" y="13763"/>
                  </a:cubicBezTo>
                  <a:cubicBezTo>
                    <a:pt x="7296" y="13755"/>
                    <a:pt x="7301" y="13747"/>
                    <a:pt x="7305" y="13740"/>
                  </a:cubicBezTo>
                  <a:cubicBezTo>
                    <a:pt x="7310" y="13733"/>
                    <a:pt x="7316" y="13727"/>
                    <a:pt x="7322" y="13721"/>
                  </a:cubicBezTo>
                  <a:cubicBezTo>
                    <a:pt x="7328" y="13715"/>
                    <a:pt x="7336" y="13709"/>
                    <a:pt x="7344" y="13703"/>
                  </a:cubicBezTo>
                  <a:cubicBezTo>
                    <a:pt x="7352" y="13697"/>
                    <a:pt x="7361" y="13691"/>
                    <a:pt x="7372" y="13684"/>
                  </a:cubicBezTo>
                  <a:lnTo>
                    <a:pt x="7348" y="13647"/>
                  </a:lnTo>
                  <a:cubicBezTo>
                    <a:pt x="7305" y="13672"/>
                    <a:pt x="7273" y="13705"/>
                    <a:pt x="7253" y="13747"/>
                  </a:cubicBezTo>
                  <a:cubicBezTo>
                    <a:pt x="7243" y="13766"/>
                    <a:pt x="7238" y="13784"/>
                    <a:pt x="7236" y="13802"/>
                  </a:cubicBezTo>
                  <a:cubicBezTo>
                    <a:pt x="7233" y="13821"/>
                    <a:pt x="7235" y="13838"/>
                    <a:pt x="7239" y="13854"/>
                  </a:cubicBezTo>
                  <a:cubicBezTo>
                    <a:pt x="7243" y="13870"/>
                    <a:pt x="7251" y="13884"/>
                    <a:pt x="7262" y="13897"/>
                  </a:cubicBezTo>
                  <a:cubicBezTo>
                    <a:pt x="7272" y="13910"/>
                    <a:pt x="7286" y="13920"/>
                    <a:pt x="7303" y="13928"/>
                  </a:cubicBezTo>
                  <a:cubicBezTo>
                    <a:pt x="7328" y="13941"/>
                    <a:pt x="7353" y="13943"/>
                    <a:pt x="7379" y="13935"/>
                  </a:cubicBezTo>
                  <a:cubicBezTo>
                    <a:pt x="7390" y="13931"/>
                    <a:pt x="7401" y="13926"/>
                    <a:pt x="7411" y="13918"/>
                  </a:cubicBezTo>
                  <a:cubicBezTo>
                    <a:pt x="7421" y="13910"/>
                    <a:pt x="7434" y="13898"/>
                    <a:pt x="7448" y="13883"/>
                  </a:cubicBezTo>
                  <a:lnTo>
                    <a:pt x="7479" y="13849"/>
                  </a:lnTo>
                  <a:cubicBezTo>
                    <a:pt x="7516" y="13810"/>
                    <a:pt x="7552" y="13798"/>
                    <a:pt x="7586" y="13815"/>
                  </a:cubicBezTo>
                  <a:cubicBezTo>
                    <a:pt x="7610" y="13827"/>
                    <a:pt x="7624" y="13845"/>
                    <a:pt x="7628" y="13871"/>
                  </a:cubicBezTo>
                  <a:cubicBezTo>
                    <a:pt x="7631" y="13882"/>
                    <a:pt x="7631" y="13893"/>
                    <a:pt x="7629" y="13903"/>
                  </a:cubicBezTo>
                  <a:cubicBezTo>
                    <a:pt x="7627" y="13914"/>
                    <a:pt x="7622" y="13926"/>
                    <a:pt x="7615" y="13941"/>
                  </a:cubicBezTo>
                  <a:cubicBezTo>
                    <a:pt x="7605" y="13961"/>
                    <a:pt x="7594" y="13978"/>
                    <a:pt x="7580" y="13992"/>
                  </a:cubicBezTo>
                  <a:cubicBezTo>
                    <a:pt x="7566" y="14006"/>
                    <a:pt x="7550" y="14019"/>
                    <a:pt x="7530" y="14029"/>
                  </a:cubicBezTo>
                  <a:lnTo>
                    <a:pt x="7556" y="14068"/>
                  </a:lnTo>
                  <a:cubicBezTo>
                    <a:pt x="7578" y="14054"/>
                    <a:pt x="7597" y="14039"/>
                    <a:pt x="7612" y="14021"/>
                  </a:cubicBezTo>
                  <a:cubicBezTo>
                    <a:pt x="7628" y="14004"/>
                    <a:pt x="7642" y="13983"/>
                    <a:pt x="7653" y="13960"/>
                  </a:cubicBezTo>
                  <a:cubicBezTo>
                    <a:pt x="7662" y="13942"/>
                    <a:pt x="7668" y="13925"/>
                    <a:pt x="7671" y="13909"/>
                  </a:cubicBezTo>
                  <a:cubicBezTo>
                    <a:pt x="7674" y="13894"/>
                    <a:pt x="7674" y="13877"/>
                    <a:pt x="7672" y="13860"/>
                  </a:cubicBezTo>
                  <a:cubicBezTo>
                    <a:pt x="7670" y="13837"/>
                    <a:pt x="7663" y="13817"/>
                    <a:pt x="7651" y="13800"/>
                  </a:cubicBezTo>
                  <a:cubicBezTo>
                    <a:pt x="7638" y="13782"/>
                    <a:pt x="7623" y="13769"/>
                    <a:pt x="7605" y="13760"/>
                  </a:cubicBezTo>
                  <a:cubicBezTo>
                    <a:pt x="7593" y="13754"/>
                    <a:pt x="7580" y="13750"/>
                    <a:pt x="7565" y="13749"/>
                  </a:cubicBezTo>
                  <a:close/>
                  <a:moveTo>
                    <a:pt x="7783" y="13678"/>
                  </a:moveTo>
                  <a:lnTo>
                    <a:pt x="7392" y="13486"/>
                  </a:lnTo>
                  <a:lnTo>
                    <a:pt x="7369" y="13532"/>
                  </a:lnTo>
                  <a:lnTo>
                    <a:pt x="7760" y="13724"/>
                  </a:lnTo>
                  <a:lnTo>
                    <a:pt x="7783" y="13678"/>
                  </a:lnTo>
                  <a:close/>
                  <a:moveTo>
                    <a:pt x="7558" y="13149"/>
                  </a:moveTo>
                  <a:lnTo>
                    <a:pt x="7430" y="13407"/>
                  </a:lnTo>
                  <a:lnTo>
                    <a:pt x="7470" y="13427"/>
                  </a:lnTo>
                  <a:lnTo>
                    <a:pt x="7521" y="13322"/>
                  </a:lnTo>
                  <a:lnTo>
                    <a:pt x="7873" y="13495"/>
                  </a:lnTo>
                  <a:lnTo>
                    <a:pt x="7895" y="13450"/>
                  </a:lnTo>
                  <a:lnTo>
                    <a:pt x="7543" y="13277"/>
                  </a:lnTo>
                  <a:lnTo>
                    <a:pt x="7595" y="13171"/>
                  </a:lnTo>
                  <a:lnTo>
                    <a:pt x="7558" y="13149"/>
                  </a:lnTo>
                  <a:close/>
                  <a:moveTo>
                    <a:pt x="8100" y="13032"/>
                  </a:moveTo>
                  <a:lnTo>
                    <a:pt x="7646" y="12969"/>
                  </a:lnTo>
                  <a:lnTo>
                    <a:pt x="7616" y="13030"/>
                  </a:lnTo>
                  <a:lnTo>
                    <a:pt x="7943" y="13353"/>
                  </a:lnTo>
                  <a:lnTo>
                    <a:pt x="7966" y="13306"/>
                  </a:lnTo>
                  <a:lnTo>
                    <a:pt x="7864" y="13209"/>
                  </a:lnTo>
                  <a:lnTo>
                    <a:pt x="7936" y="13063"/>
                  </a:lnTo>
                  <a:lnTo>
                    <a:pt x="8074" y="13085"/>
                  </a:lnTo>
                  <a:lnTo>
                    <a:pt x="8100" y="13032"/>
                  </a:lnTo>
                  <a:close/>
                  <a:moveTo>
                    <a:pt x="7892" y="13056"/>
                  </a:moveTo>
                  <a:lnTo>
                    <a:pt x="7832" y="13178"/>
                  </a:lnTo>
                  <a:lnTo>
                    <a:pt x="7671" y="13022"/>
                  </a:lnTo>
                  <a:lnTo>
                    <a:pt x="7892" y="13056"/>
                  </a:lnTo>
                  <a:close/>
                  <a:moveTo>
                    <a:pt x="7538" y="13000"/>
                  </a:moveTo>
                  <a:cubicBezTo>
                    <a:pt x="7529" y="13003"/>
                    <a:pt x="7523" y="13009"/>
                    <a:pt x="7519" y="13017"/>
                  </a:cubicBezTo>
                  <a:cubicBezTo>
                    <a:pt x="7515" y="13025"/>
                    <a:pt x="7515" y="13033"/>
                    <a:pt x="7517" y="13042"/>
                  </a:cubicBezTo>
                  <a:cubicBezTo>
                    <a:pt x="7520" y="13050"/>
                    <a:pt x="7526" y="13057"/>
                    <a:pt x="7534" y="13060"/>
                  </a:cubicBezTo>
                  <a:cubicBezTo>
                    <a:pt x="7542" y="13065"/>
                    <a:pt x="7551" y="13065"/>
                    <a:pt x="7559" y="13062"/>
                  </a:cubicBezTo>
                  <a:cubicBezTo>
                    <a:pt x="7568" y="13060"/>
                    <a:pt x="7574" y="13054"/>
                    <a:pt x="7579" y="13046"/>
                  </a:cubicBezTo>
                  <a:cubicBezTo>
                    <a:pt x="7583" y="13037"/>
                    <a:pt x="7583" y="13029"/>
                    <a:pt x="7580" y="13021"/>
                  </a:cubicBezTo>
                  <a:cubicBezTo>
                    <a:pt x="7577" y="13012"/>
                    <a:pt x="7571" y="13006"/>
                    <a:pt x="7563" y="13002"/>
                  </a:cubicBezTo>
                  <a:cubicBezTo>
                    <a:pt x="7555" y="12998"/>
                    <a:pt x="7546" y="12997"/>
                    <a:pt x="7538" y="13000"/>
                  </a:cubicBezTo>
                  <a:close/>
                  <a:moveTo>
                    <a:pt x="7596" y="12883"/>
                  </a:moveTo>
                  <a:cubicBezTo>
                    <a:pt x="7587" y="12886"/>
                    <a:pt x="7581" y="12891"/>
                    <a:pt x="7577" y="12900"/>
                  </a:cubicBezTo>
                  <a:cubicBezTo>
                    <a:pt x="7573" y="12908"/>
                    <a:pt x="7572" y="12916"/>
                    <a:pt x="7575" y="12924"/>
                  </a:cubicBezTo>
                  <a:cubicBezTo>
                    <a:pt x="7578" y="12933"/>
                    <a:pt x="7584" y="12939"/>
                    <a:pt x="7592" y="12943"/>
                  </a:cubicBezTo>
                  <a:cubicBezTo>
                    <a:pt x="7600" y="12947"/>
                    <a:pt x="7608" y="12948"/>
                    <a:pt x="7617" y="12945"/>
                  </a:cubicBezTo>
                  <a:cubicBezTo>
                    <a:pt x="7626" y="12942"/>
                    <a:pt x="7632" y="12937"/>
                    <a:pt x="7636" y="12928"/>
                  </a:cubicBezTo>
                  <a:cubicBezTo>
                    <a:pt x="7640" y="12920"/>
                    <a:pt x="7641" y="12912"/>
                    <a:pt x="7638" y="12903"/>
                  </a:cubicBezTo>
                  <a:cubicBezTo>
                    <a:pt x="7635" y="12895"/>
                    <a:pt x="7629" y="12889"/>
                    <a:pt x="7620" y="12884"/>
                  </a:cubicBezTo>
                  <a:cubicBezTo>
                    <a:pt x="7612" y="12880"/>
                    <a:pt x="7604" y="12880"/>
                    <a:pt x="7596" y="12883"/>
                  </a:cubicBezTo>
                  <a:close/>
                  <a:moveTo>
                    <a:pt x="7837" y="12580"/>
                  </a:moveTo>
                  <a:lnTo>
                    <a:pt x="7710" y="12839"/>
                  </a:lnTo>
                  <a:lnTo>
                    <a:pt x="7750" y="12858"/>
                  </a:lnTo>
                  <a:lnTo>
                    <a:pt x="7801" y="12753"/>
                  </a:lnTo>
                  <a:lnTo>
                    <a:pt x="8153" y="12926"/>
                  </a:lnTo>
                  <a:lnTo>
                    <a:pt x="8175" y="12881"/>
                  </a:lnTo>
                  <a:lnTo>
                    <a:pt x="7823" y="12708"/>
                  </a:lnTo>
                  <a:lnTo>
                    <a:pt x="7875" y="12602"/>
                  </a:lnTo>
                  <a:lnTo>
                    <a:pt x="7837" y="12580"/>
                  </a:lnTo>
                  <a:close/>
                  <a:moveTo>
                    <a:pt x="8503" y="12213"/>
                  </a:moveTo>
                  <a:lnTo>
                    <a:pt x="8096" y="12055"/>
                  </a:lnTo>
                  <a:lnTo>
                    <a:pt x="8062" y="12124"/>
                  </a:lnTo>
                  <a:lnTo>
                    <a:pt x="8286" y="12325"/>
                  </a:lnTo>
                  <a:cubicBezTo>
                    <a:pt x="8299" y="12337"/>
                    <a:pt x="8312" y="12347"/>
                    <a:pt x="8323" y="12356"/>
                  </a:cubicBezTo>
                  <a:cubicBezTo>
                    <a:pt x="8334" y="12364"/>
                    <a:pt x="8341" y="12369"/>
                    <a:pt x="8342" y="12370"/>
                  </a:cubicBezTo>
                  <a:cubicBezTo>
                    <a:pt x="8340" y="12370"/>
                    <a:pt x="8332" y="12368"/>
                    <a:pt x="8318" y="12364"/>
                  </a:cubicBezTo>
                  <a:cubicBezTo>
                    <a:pt x="8304" y="12360"/>
                    <a:pt x="8287" y="12356"/>
                    <a:pt x="8267" y="12352"/>
                  </a:cubicBezTo>
                  <a:lnTo>
                    <a:pt x="7976" y="12298"/>
                  </a:lnTo>
                  <a:lnTo>
                    <a:pt x="7943" y="12366"/>
                  </a:lnTo>
                  <a:lnTo>
                    <a:pt x="8317" y="12593"/>
                  </a:lnTo>
                  <a:lnTo>
                    <a:pt x="8339" y="12548"/>
                  </a:lnTo>
                  <a:lnTo>
                    <a:pt x="8071" y="12389"/>
                  </a:lnTo>
                  <a:cubicBezTo>
                    <a:pt x="8066" y="12386"/>
                    <a:pt x="8059" y="12382"/>
                    <a:pt x="8052" y="12378"/>
                  </a:cubicBezTo>
                  <a:cubicBezTo>
                    <a:pt x="8044" y="12374"/>
                    <a:pt x="8037" y="12369"/>
                    <a:pt x="8030" y="12365"/>
                  </a:cubicBezTo>
                  <a:cubicBezTo>
                    <a:pt x="8022" y="12361"/>
                    <a:pt x="8016" y="12357"/>
                    <a:pt x="8010" y="12354"/>
                  </a:cubicBezTo>
                  <a:cubicBezTo>
                    <a:pt x="8005" y="12351"/>
                    <a:pt x="8002" y="12350"/>
                    <a:pt x="8001" y="12349"/>
                  </a:cubicBezTo>
                  <a:cubicBezTo>
                    <a:pt x="8005" y="12350"/>
                    <a:pt x="8014" y="12352"/>
                    <a:pt x="8028" y="12355"/>
                  </a:cubicBezTo>
                  <a:cubicBezTo>
                    <a:pt x="8043" y="12358"/>
                    <a:pt x="8062" y="12361"/>
                    <a:pt x="8084" y="12366"/>
                  </a:cubicBezTo>
                  <a:lnTo>
                    <a:pt x="8399" y="12425"/>
                  </a:lnTo>
                  <a:lnTo>
                    <a:pt x="8419" y="12385"/>
                  </a:lnTo>
                  <a:lnTo>
                    <a:pt x="8168" y="12158"/>
                  </a:lnTo>
                  <a:cubicBezTo>
                    <a:pt x="8163" y="12153"/>
                    <a:pt x="8158" y="12148"/>
                    <a:pt x="8152" y="12143"/>
                  </a:cubicBezTo>
                  <a:cubicBezTo>
                    <a:pt x="8146" y="12138"/>
                    <a:pt x="8140" y="12134"/>
                    <a:pt x="8135" y="12129"/>
                  </a:cubicBezTo>
                  <a:cubicBezTo>
                    <a:pt x="8130" y="12125"/>
                    <a:pt x="8125" y="12121"/>
                    <a:pt x="8122" y="12118"/>
                  </a:cubicBezTo>
                  <a:cubicBezTo>
                    <a:pt x="8118" y="12115"/>
                    <a:pt x="8116" y="12113"/>
                    <a:pt x="8115" y="12112"/>
                  </a:cubicBezTo>
                  <a:cubicBezTo>
                    <a:pt x="8116" y="12112"/>
                    <a:pt x="8119" y="12114"/>
                    <a:pt x="8123" y="12116"/>
                  </a:cubicBezTo>
                  <a:cubicBezTo>
                    <a:pt x="8128" y="12118"/>
                    <a:pt x="8134" y="12120"/>
                    <a:pt x="8140" y="12123"/>
                  </a:cubicBezTo>
                  <a:cubicBezTo>
                    <a:pt x="8147" y="12127"/>
                    <a:pt x="8154" y="12130"/>
                    <a:pt x="8162" y="12133"/>
                  </a:cubicBezTo>
                  <a:cubicBezTo>
                    <a:pt x="8169" y="12136"/>
                    <a:pt x="8176" y="12139"/>
                    <a:pt x="8183" y="12142"/>
                  </a:cubicBezTo>
                  <a:lnTo>
                    <a:pt x="8480" y="12260"/>
                  </a:lnTo>
                  <a:lnTo>
                    <a:pt x="8503" y="12213"/>
                  </a:lnTo>
                  <a:close/>
                  <a:moveTo>
                    <a:pt x="8288" y="11665"/>
                  </a:moveTo>
                  <a:lnTo>
                    <a:pt x="8265" y="11711"/>
                  </a:lnTo>
                  <a:lnTo>
                    <a:pt x="8537" y="11845"/>
                  </a:lnTo>
                  <a:cubicBezTo>
                    <a:pt x="8551" y="11851"/>
                    <a:pt x="8562" y="11858"/>
                    <a:pt x="8570" y="11864"/>
                  </a:cubicBezTo>
                  <a:cubicBezTo>
                    <a:pt x="8579" y="11870"/>
                    <a:pt x="8586" y="11879"/>
                    <a:pt x="8591" y="11890"/>
                  </a:cubicBezTo>
                  <a:cubicBezTo>
                    <a:pt x="8596" y="11900"/>
                    <a:pt x="8598" y="11912"/>
                    <a:pt x="8596" y="11925"/>
                  </a:cubicBezTo>
                  <a:cubicBezTo>
                    <a:pt x="8595" y="11939"/>
                    <a:pt x="8590" y="11954"/>
                    <a:pt x="8582" y="11971"/>
                  </a:cubicBezTo>
                  <a:cubicBezTo>
                    <a:pt x="8576" y="11983"/>
                    <a:pt x="8569" y="11993"/>
                    <a:pt x="8563" y="12000"/>
                  </a:cubicBezTo>
                  <a:cubicBezTo>
                    <a:pt x="8556" y="12008"/>
                    <a:pt x="8550" y="12014"/>
                    <a:pt x="8543" y="12018"/>
                  </a:cubicBezTo>
                  <a:cubicBezTo>
                    <a:pt x="8536" y="12022"/>
                    <a:pt x="8529" y="12025"/>
                    <a:pt x="8523" y="12026"/>
                  </a:cubicBezTo>
                  <a:cubicBezTo>
                    <a:pt x="8517" y="12028"/>
                    <a:pt x="8511" y="12028"/>
                    <a:pt x="8506" y="12028"/>
                  </a:cubicBezTo>
                  <a:cubicBezTo>
                    <a:pt x="8499" y="12028"/>
                    <a:pt x="8489" y="12026"/>
                    <a:pt x="8478" y="12021"/>
                  </a:cubicBezTo>
                  <a:cubicBezTo>
                    <a:pt x="8467" y="12017"/>
                    <a:pt x="8456" y="12012"/>
                    <a:pt x="8446" y="12007"/>
                  </a:cubicBezTo>
                  <a:lnTo>
                    <a:pt x="8183" y="11878"/>
                  </a:lnTo>
                  <a:lnTo>
                    <a:pt x="8160" y="11924"/>
                  </a:lnTo>
                  <a:lnTo>
                    <a:pt x="8441" y="12062"/>
                  </a:lnTo>
                  <a:cubicBezTo>
                    <a:pt x="8449" y="12066"/>
                    <a:pt x="8460" y="12071"/>
                    <a:pt x="8471" y="12075"/>
                  </a:cubicBezTo>
                  <a:cubicBezTo>
                    <a:pt x="8483" y="12079"/>
                    <a:pt x="8495" y="12081"/>
                    <a:pt x="8507" y="12081"/>
                  </a:cubicBezTo>
                  <a:cubicBezTo>
                    <a:pt x="8532" y="12079"/>
                    <a:pt x="8553" y="12072"/>
                    <a:pt x="8571" y="12059"/>
                  </a:cubicBezTo>
                  <a:cubicBezTo>
                    <a:pt x="8589" y="12045"/>
                    <a:pt x="8605" y="12023"/>
                    <a:pt x="8620" y="11993"/>
                  </a:cubicBezTo>
                  <a:cubicBezTo>
                    <a:pt x="8632" y="11969"/>
                    <a:pt x="8640" y="11947"/>
                    <a:pt x="8643" y="11929"/>
                  </a:cubicBezTo>
                  <a:cubicBezTo>
                    <a:pt x="8646" y="11910"/>
                    <a:pt x="8645" y="11892"/>
                    <a:pt x="8641" y="11875"/>
                  </a:cubicBezTo>
                  <a:cubicBezTo>
                    <a:pt x="8637" y="11859"/>
                    <a:pt x="8629" y="11845"/>
                    <a:pt x="8618" y="11835"/>
                  </a:cubicBezTo>
                  <a:cubicBezTo>
                    <a:pt x="8607" y="11824"/>
                    <a:pt x="8589" y="11813"/>
                    <a:pt x="8566" y="11802"/>
                  </a:cubicBezTo>
                  <a:lnTo>
                    <a:pt x="8288" y="11665"/>
                  </a:lnTo>
                  <a:close/>
                  <a:moveTo>
                    <a:pt x="8131" y="11796"/>
                  </a:moveTo>
                  <a:cubicBezTo>
                    <a:pt x="8122" y="11798"/>
                    <a:pt x="8116" y="11804"/>
                    <a:pt x="8112" y="11812"/>
                  </a:cubicBezTo>
                  <a:cubicBezTo>
                    <a:pt x="8108" y="11820"/>
                    <a:pt x="8107" y="11829"/>
                    <a:pt x="8110" y="11837"/>
                  </a:cubicBezTo>
                  <a:cubicBezTo>
                    <a:pt x="8113" y="11846"/>
                    <a:pt x="8119" y="11852"/>
                    <a:pt x="8127" y="11856"/>
                  </a:cubicBezTo>
                  <a:cubicBezTo>
                    <a:pt x="8135" y="11860"/>
                    <a:pt x="8143" y="11861"/>
                    <a:pt x="8152" y="11858"/>
                  </a:cubicBezTo>
                  <a:cubicBezTo>
                    <a:pt x="8161" y="11855"/>
                    <a:pt x="8167" y="11849"/>
                    <a:pt x="8171" y="11841"/>
                  </a:cubicBezTo>
                  <a:cubicBezTo>
                    <a:pt x="8175" y="11833"/>
                    <a:pt x="8176" y="11824"/>
                    <a:pt x="8173" y="11816"/>
                  </a:cubicBezTo>
                  <a:cubicBezTo>
                    <a:pt x="8170" y="11807"/>
                    <a:pt x="8164" y="11801"/>
                    <a:pt x="8155" y="11797"/>
                  </a:cubicBezTo>
                  <a:cubicBezTo>
                    <a:pt x="8147" y="11793"/>
                    <a:pt x="8139" y="11793"/>
                    <a:pt x="8131" y="11796"/>
                  </a:cubicBezTo>
                  <a:close/>
                  <a:moveTo>
                    <a:pt x="8188" y="11679"/>
                  </a:moveTo>
                  <a:cubicBezTo>
                    <a:pt x="8180" y="11682"/>
                    <a:pt x="8173" y="11687"/>
                    <a:pt x="8169" y="11696"/>
                  </a:cubicBezTo>
                  <a:cubicBezTo>
                    <a:pt x="8165" y="11704"/>
                    <a:pt x="8165" y="11712"/>
                    <a:pt x="8168" y="11720"/>
                  </a:cubicBezTo>
                  <a:cubicBezTo>
                    <a:pt x="8171" y="11729"/>
                    <a:pt x="8176" y="11735"/>
                    <a:pt x="8184" y="11739"/>
                  </a:cubicBezTo>
                  <a:cubicBezTo>
                    <a:pt x="8192" y="11743"/>
                    <a:pt x="8201" y="11744"/>
                    <a:pt x="8210" y="11741"/>
                  </a:cubicBezTo>
                  <a:cubicBezTo>
                    <a:pt x="8218" y="11738"/>
                    <a:pt x="8225" y="11733"/>
                    <a:pt x="8229" y="11724"/>
                  </a:cubicBezTo>
                  <a:cubicBezTo>
                    <a:pt x="8233" y="11716"/>
                    <a:pt x="8233" y="11707"/>
                    <a:pt x="8230" y="11699"/>
                  </a:cubicBezTo>
                  <a:cubicBezTo>
                    <a:pt x="8227" y="11691"/>
                    <a:pt x="8221" y="11684"/>
                    <a:pt x="8213" y="11680"/>
                  </a:cubicBezTo>
                  <a:cubicBezTo>
                    <a:pt x="8205" y="11676"/>
                    <a:pt x="8197" y="11676"/>
                    <a:pt x="8188" y="11679"/>
                  </a:cubicBezTo>
                  <a:close/>
                  <a:moveTo>
                    <a:pt x="8862" y="11485"/>
                  </a:moveTo>
                  <a:lnTo>
                    <a:pt x="8471" y="11292"/>
                  </a:lnTo>
                  <a:lnTo>
                    <a:pt x="8448" y="11338"/>
                  </a:lnTo>
                  <a:lnTo>
                    <a:pt x="8662" y="11441"/>
                  </a:lnTo>
                  <a:cubicBezTo>
                    <a:pt x="8676" y="11448"/>
                    <a:pt x="8690" y="11455"/>
                    <a:pt x="8704" y="11461"/>
                  </a:cubicBezTo>
                  <a:cubicBezTo>
                    <a:pt x="8719" y="11467"/>
                    <a:pt x="8732" y="11473"/>
                    <a:pt x="8743" y="11478"/>
                  </a:cubicBezTo>
                  <a:cubicBezTo>
                    <a:pt x="8755" y="11483"/>
                    <a:pt x="8764" y="11487"/>
                    <a:pt x="8772" y="11490"/>
                  </a:cubicBezTo>
                  <a:cubicBezTo>
                    <a:pt x="8779" y="11493"/>
                    <a:pt x="8783" y="11495"/>
                    <a:pt x="8783" y="11495"/>
                  </a:cubicBezTo>
                  <a:cubicBezTo>
                    <a:pt x="8782" y="11495"/>
                    <a:pt x="8778" y="11494"/>
                    <a:pt x="8772" y="11494"/>
                  </a:cubicBezTo>
                  <a:cubicBezTo>
                    <a:pt x="8766" y="11493"/>
                    <a:pt x="8758" y="11493"/>
                    <a:pt x="8749" y="11492"/>
                  </a:cubicBezTo>
                  <a:cubicBezTo>
                    <a:pt x="8740" y="11492"/>
                    <a:pt x="8730" y="11491"/>
                    <a:pt x="8718" y="11491"/>
                  </a:cubicBezTo>
                  <a:cubicBezTo>
                    <a:pt x="8706" y="11490"/>
                    <a:pt x="8695" y="11490"/>
                    <a:pt x="8683" y="11491"/>
                  </a:cubicBezTo>
                  <a:lnTo>
                    <a:pt x="8370" y="11498"/>
                  </a:lnTo>
                  <a:lnTo>
                    <a:pt x="8343" y="11552"/>
                  </a:lnTo>
                  <a:lnTo>
                    <a:pt x="8734" y="11744"/>
                  </a:lnTo>
                  <a:lnTo>
                    <a:pt x="8758" y="11696"/>
                  </a:lnTo>
                  <a:lnTo>
                    <a:pt x="8530" y="11587"/>
                  </a:lnTo>
                  <a:cubicBezTo>
                    <a:pt x="8519" y="11581"/>
                    <a:pt x="8507" y="11576"/>
                    <a:pt x="8495" y="11571"/>
                  </a:cubicBezTo>
                  <a:cubicBezTo>
                    <a:pt x="8484" y="11566"/>
                    <a:pt x="8473" y="11561"/>
                    <a:pt x="8463" y="11557"/>
                  </a:cubicBezTo>
                  <a:cubicBezTo>
                    <a:pt x="8453" y="11553"/>
                    <a:pt x="8444" y="11549"/>
                    <a:pt x="8437" y="11546"/>
                  </a:cubicBezTo>
                  <a:cubicBezTo>
                    <a:pt x="8430" y="11543"/>
                    <a:pt x="8425" y="11541"/>
                    <a:pt x="8422" y="11540"/>
                  </a:cubicBezTo>
                  <a:cubicBezTo>
                    <a:pt x="8426" y="11540"/>
                    <a:pt x="8431" y="11541"/>
                    <a:pt x="8439" y="11541"/>
                  </a:cubicBezTo>
                  <a:cubicBezTo>
                    <a:pt x="8446" y="11541"/>
                    <a:pt x="8455" y="11541"/>
                    <a:pt x="8465" y="11541"/>
                  </a:cubicBezTo>
                  <a:cubicBezTo>
                    <a:pt x="8475" y="11541"/>
                    <a:pt x="8486" y="11542"/>
                    <a:pt x="8498" y="11542"/>
                  </a:cubicBezTo>
                  <a:cubicBezTo>
                    <a:pt x="8511" y="11542"/>
                    <a:pt x="8523" y="11542"/>
                    <a:pt x="8537" y="11541"/>
                  </a:cubicBezTo>
                  <a:lnTo>
                    <a:pt x="8838" y="11534"/>
                  </a:lnTo>
                  <a:lnTo>
                    <a:pt x="8862" y="11485"/>
                  </a:lnTo>
                  <a:close/>
                  <a:moveTo>
                    <a:pt x="8886" y="11064"/>
                  </a:moveTo>
                  <a:cubicBezTo>
                    <a:pt x="8872" y="11062"/>
                    <a:pt x="8858" y="11063"/>
                    <a:pt x="8845" y="11067"/>
                  </a:cubicBezTo>
                  <a:cubicBezTo>
                    <a:pt x="8832" y="11070"/>
                    <a:pt x="8820" y="11076"/>
                    <a:pt x="8809" y="11083"/>
                  </a:cubicBezTo>
                  <a:cubicBezTo>
                    <a:pt x="8798" y="11090"/>
                    <a:pt x="8785" y="11101"/>
                    <a:pt x="8771" y="11116"/>
                  </a:cubicBezTo>
                  <a:lnTo>
                    <a:pt x="8735" y="11154"/>
                  </a:lnTo>
                  <a:cubicBezTo>
                    <a:pt x="8716" y="11174"/>
                    <a:pt x="8699" y="11186"/>
                    <a:pt x="8685" y="11192"/>
                  </a:cubicBezTo>
                  <a:cubicBezTo>
                    <a:pt x="8670" y="11197"/>
                    <a:pt x="8655" y="11196"/>
                    <a:pt x="8639" y="11188"/>
                  </a:cubicBezTo>
                  <a:cubicBezTo>
                    <a:pt x="8619" y="11178"/>
                    <a:pt x="8607" y="11163"/>
                    <a:pt x="8602" y="11144"/>
                  </a:cubicBezTo>
                  <a:cubicBezTo>
                    <a:pt x="8597" y="11125"/>
                    <a:pt x="8601" y="11103"/>
                    <a:pt x="8613" y="11078"/>
                  </a:cubicBezTo>
                  <a:cubicBezTo>
                    <a:pt x="8617" y="11070"/>
                    <a:pt x="8622" y="11062"/>
                    <a:pt x="8627" y="11055"/>
                  </a:cubicBezTo>
                  <a:cubicBezTo>
                    <a:pt x="8631" y="11048"/>
                    <a:pt x="8637" y="11042"/>
                    <a:pt x="8643" y="11036"/>
                  </a:cubicBezTo>
                  <a:cubicBezTo>
                    <a:pt x="8650" y="11030"/>
                    <a:pt x="8657" y="11024"/>
                    <a:pt x="8665" y="11018"/>
                  </a:cubicBezTo>
                  <a:cubicBezTo>
                    <a:pt x="8673" y="11012"/>
                    <a:pt x="8682" y="11006"/>
                    <a:pt x="8693" y="10999"/>
                  </a:cubicBezTo>
                  <a:lnTo>
                    <a:pt x="8670" y="10962"/>
                  </a:lnTo>
                  <a:cubicBezTo>
                    <a:pt x="8626" y="10987"/>
                    <a:pt x="8594" y="11020"/>
                    <a:pt x="8574" y="11062"/>
                  </a:cubicBezTo>
                  <a:cubicBezTo>
                    <a:pt x="8565" y="11081"/>
                    <a:pt x="8559" y="11099"/>
                    <a:pt x="8557" y="11117"/>
                  </a:cubicBezTo>
                  <a:cubicBezTo>
                    <a:pt x="8555" y="11136"/>
                    <a:pt x="8556" y="11153"/>
                    <a:pt x="8560" y="11169"/>
                  </a:cubicBezTo>
                  <a:cubicBezTo>
                    <a:pt x="8565" y="11185"/>
                    <a:pt x="8572" y="11199"/>
                    <a:pt x="8583" y="11212"/>
                  </a:cubicBezTo>
                  <a:cubicBezTo>
                    <a:pt x="8594" y="11225"/>
                    <a:pt x="8607" y="11235"/>
                    <a:pt x="8624" y="11243"/>
                  </a:cubicBezTo>
                  <a:cubicBezTo>
                    <a:pt x="8649" y="11256"/>
                    <a:pt x="8674" y="11258"/>
                    <a:pt x="8700" y="11250"/>
                  </a:cubicBezTo>
                  <a:cubicBezTo>
                    <a:pt x="8712" y="11247"/>
                    <a:pt x="8722" y="11241"/>
                    <a:pt x="8733" y="11233"/>
                  </a:cubicBezTo>
                  <a:cubicBezTo>
                    <a:pt x="8743" y="11225"/>
                    <a:pt x="8755" y="11213"/>
                    <a:pt x="8769" y="11198"/>
                  </a:cubicBezTo>
                  <a:lnTo>
                    <a:pt x="8800" y="11164"/>
                  </a:lnTo>
                  <a:cubicBezTo>
                    <a:pt x="8837" y="11125"/>
                    <a:pt x="8873" y="11113"/>
                    <a:pt x="8908" y="11130"/>
                  </a:cubicBezTo>
                  <a:cubicBezTo>
                    <a:pt x="8931" y="11142"/>
                    <a:pt x="8945" y="11160"/>
                    <a:pt x="8950" y="11186"/>
                  </a:cubicBezTo>
                  <a:cubicBezTo>
                    <a:pt x="8952" y="11197"/>
                    <a:pt x="8952" y="11208"/>
                    <a:pt x="8950" y="11218"/>
                  </a:cubicBezTo>
                  <a:cubicBezTo>
                    <a:pt x="8948" y="11229"/>
                    <a:pt x="8943" y="11241"/>
                    <a:pt x="8936" y="11256"/>
                  </a:cubicBezTo>
                  <a:cubicBezTo>
                    <a:pt x="8926" y="11276"/>
                    <a:pt x="8915" y="11293"/>
                    <a:pt x="8901" y="11307"/>
                  </a:cubicBezTo>
                  <a:cubicBezTo>
                    <a:pt x="8888" y="11321"/>
                    <a:pt x="8871" y="11334"/>
                    <a:pt x="8851" y="11344"/>
                  </a:cubicBezTo>
                  <a:lnTo>
                    <a:pt x="8877" y="11383"/>
                  </a:lnTo>
                  <a:cubicBezTo>
                    <a:pt x="8899" y="11369"/>
                    <a:pt x="8918" y="11354"/>
                    <a:pt x="8933" y="11336"/>
                  </a:cubicBezTo>
                  <a:cubicBezTo>
                    <a:pt x="8949" y="11319"/>
                    <a:pt x="8963" y="11298"/>
                    <a:pt x="8974" y="11275"/>
                  </a:cubicBezTo>
                  <a:cubicBezTo>
                    <a:pt x="8983" y="11257"/>
                    <a:pt x="8989" y="11240"/>
                    <a:pt x="8992" y="11224"/>
                  </a:cubicBezTo>
                  <a:cubicBezTo>
                    <a:pt x="8995" y="11209"/>
                    <a:pt x="8996" y="11192"/>
                    <a:pt x="8994" y="11175"/>
                  </a:cubicBezTo>
                  <a:cubicBezTo>
                    <a:pt x="8991" y="11152"/>
                    <a:pt x="8984" y="11132"/>
                    <a:pt x="8972" y="11115"/>
                  </a:cubicBezTo>
                  <a:cubicBezTo>
                    <a:pt x="8960" y="11097"/>
                    <a:pt x="8944" y="11084"/>
                    <a:pt x="8926" y="11075"/>
                  </a:cubicBezTo>
                  <a:cubicBezTo>
                    <a:pt x="8914" y="11069"/>
                    <a:pt x="8901" y="11065"/>
                    <a:pt x="8886" y="11064"/>
                  </a:cubicBezTo>
                  <a:close/>
                  <a:moveTo>
                    <a:pt x="6440" y="18132"/>
                  </a:moveTo>
                  <a:lnTo>
                    <a:pt x="6404" y="18137"/>
                  </a:lnTo>
                  <a:cubicBezTo>
                    <a:pt x="6387" y="18139"/>
                    <a:pt x="6370" y="18141"/>
                    <a:pt x="6351" y="18144"/>
                  </a:cubicBezTo>
                  <a:cubicBezTo>
                    <a:pt x="6332" y="18147"/>
                    <a:pt x="6315" y="18149"/>
                    <a:pt x="6298" y="18151"/>
                  </a:cubicBezTo>
                  <a:cubicBezTo>
                    <a:pt x="6282" y="18154"/>
                    <a:pt x="6270" y="18155"/>
                    <a:pt x="6263" y="18157"/>
                  </a:cubicBezTo>
                  <a:cubicBezTo>
                    <a:pt x="6253" y="18159"/>
                    <a:pt x="6242" y="18161"/>
                    <a:pt x="6231" y="18164"/>
                  </a:cubicBezTo>
                  <a:cubicBezTo>
                    <a:pt x="6219" y="18167"/>
                    <a:pt x="6208" y="18171"/>
                    <a:pt x="6200" y="18175"/>
                  </a:cubicBezTo>
                  <a:lnTo>
                    <a:pt x="6203" y="18169"/>
                  </a:lnTo>
                  <a:cubicBezTo>
                    <a:pt x="6210" y="18153"/>
                    <a:pt x="6215" y="18138"/>
                    <a:pt x="6216" y="18123"/>
                  </a:cubicBezTo>
                  <a:cubicBezTo>
                    <a:pt x="6217" y="18107"/>
                    <a:pt x="6215" y="18093"/>
                    <a:pt x="6210" y="18079"/>
                  </a:cubicBezTo>
                  <a:cubicBezTo>
                    <a:pt x="6206" y="18065"/>
                    <a:pt x="6198" y="18053"/>
                    <a:pt x="6187" y="18041"/>
                  </a:cubicBezTo>
                  <a:cubicBezTo>
                    <a:pt x="6176" y="18030"/>
                    <a:pt x="6163" y="18020"/>
                    <a:pt x="6147" y="18012"/>
                  </a:cubicBezTo>
                  <a:cubicBezTo>
                    <a:pt x="6136" y="18007"/>
                    <a:pt x="6126" y="18004"/>
                    <a:pt x="6117" y="18002"/>
                  </a:cubicBezTo>
                  <a:cubicBezTo>
                    <a:pt x="6107" y="18001"/>
                    <a:pt x="6098" y="18000"/>
                    <a:pt x="6089" y="18000"/>
                  </a:cubicBezTo>
                  <a:cubicBezTo>
                    <a:pt x="6080" y="18000"/>
                    <a:pt x="6072" y="18001"/>
                    <a:pt x="6065" y="18003"/>
                  </a:cubicBezTo>
                  <a:cubicBezTo>
                    <a:pt x="6058" y="18005"/>
                    <a:pt x="6051" y="18008"/>
                    <a:pt x="6046" y="18011"/>
                  </a:cubicBezTo>
                  <a:cubicBezTo>
                    <a:pt x="6039" y="18013"/>
                    <a:pt x="6034" y="18017"/>
                    <a:pt x="6028" y="18021"/>
                  </a:cubicBezTo>
                  <a:cubicBezTo>
                    <a:pt x="6022" y="18026"/>
                    <a:pt x="6016" y="18031"/>
                    <a:pt x="6010" y="18038"/>
                  </a:cubicBezTo>
                  <a:cubicBezTo>
                    <a:pt x="6003" y="18045"/>
                    <a:pt x="5997" y="18053"/>
                    <a:pt x="5991" y="18063"/>
                  </a:cubicBezTo>
                  <a:cubicBezTo>
                    <a:pt x="5985" y="18072"/>
                    <a:pt x="5978" y="18084"/>
                    <a:pt x="5972" y="18097"/>
                  </a:cubicBezTo>
                  <a:lnTo>
                    <a:pt x="5927" y="18188"/>
                  </a:lnTo>
                  <a:lnTo>
                    <a:pt x="6061" y="18254"/>
                  </a:lnTo>
                  <a:lnTo>
                    <a:pt x="6176" y="18254"/>
                  </a:lnTo>
                  <a:lnTo>
                    <a:pt x="6164" y="18248"/>
                  </a:lnTo>
                  <a:cubicBezTo>
                    <a:pt x="6169" y="18238"/>
                    <a:pt x="6175" y="18231"/>
                    <a:pt x="6181" y="18227"/>
                  </a:cubicBezTo>
                  <a:cubicBezTo>
                    <a:pt x="6187" y="18222"/>
                    <a:pt x="6197" y="18219"/>
                    <a:pt x="6211" y="18216"/>
                  </a:cubicBezTo>
                  <a:cubicBezTo>
                    <a:pt x="6234" y="18211"/>
                    <a:pt x="6256" y="18207"/>
                    <a:pt x="6277" y="18204"/>
                  </a:cubicBezTo>
                  <a:cubicBezTo>
                    <a:pt x="6297" y="18200"/>
                    <a:pt x="6316" y="18197"/>
                    <a:pt x="6334" y="18195"/>
                  </a:cubicBezTo>
                  <a:cubicBezTo>
                    <a:pt x="6351" y="18193"/>
                    <a:pt x="6366" y="18192"/>
                    <a:pt x="6380" y="18191"/>
                  </a:cubicBezTo>
                  <a:cubicBezTo>
                    <a:pt x="6393" y="18191"/>
                    <a:pt x="6403" y="18191"/>
                    <a:pt x="6411" y="18191"/>
                  </a:cubicBezTo>
                  <a:lnTo>
                    <a:pt x="6440" y="18132"/>
                  </a:lnTo>
                  <a:close/>
                  <a:moveTo>
                    <a:pt x="9002" y="12831"/>
                  </a:moveTo>
                  <a:lnTo>
                    <a:pt x="9002" y="12772"/>
                  </a:lnTo>
                  <a:lnTo>
                    <a:pt x="8835" y="12692"/>
                  </a:lnTo>
                  <a:cubicBezTo>
                    <a:pt x="8824" y="12686"/>
                    <a:pt x="8813" y="12681"/>
                    <a:pt x="8801" y="12676"/>
                  </a:cubicBezTo>
                  <a:cubicBezTo>
                    <a:pt x="8789" y="12671"/>
                    <a:pt x="8778" y="12666"/>
                    <a:pt x="8768" y="12662"/>
                  </a:cubicBezTo>
                  <a:cubicBezTo>
                    <a:pt x="8758" y="12658"/>
                    <a:pt x="8750" y="12654"/>
                    <a:pt x="8742" y="12651"/>
                  </a:cubicBezTo>
                  <a:cubicBezTo>
                    <a:pt x="8735" y="12648"/>
                    <a:pt x="8730" y="12646"/>
                    <a:pt x="8727" y="12645"/>
                  </a:cubicBezTo>
                  <a:cubicBezTo>
                    <a:pt x="8731" y="12645"/>
                    <a:pt x="8737" y="12646"/>
                    <a:pt x="8744" y="12646"/>
                  </a:cubicBezTo>
                  <a:cubicBezTo>
                    <a:pt x="8751" y="12647"/>
                    <a:pt x="8760" y="12647"/>
                    <a:pt x="8770" y="12647"/>
                  </a:cubicBezTo>
                  <a:cubicBezTo>
                    <a:pt x="8780" y="12647"/>
                    <a:pt x="8792" y="12647"/>
                    <a:pt x="8804" y="12647"/>
                  </a:cubicBezTo>
                  <a:cubicBezTo>
                    <a:pt x="8816" y="12647"/>
                    <a:pt x="8829" y="12647"/>
                    <a:pt x="8842" y="12646"/>
                  </a:cubicBezTo>
                  <a:lnTo>
                    <a:pt x="9002" y="12642"/>
                  </a:lnTo>
                  <a:lnTo>
                    <a:pt x="9002" y="12596"/>
                  </a:lnTo>
                  <a:cubicBezTo>
                    <a:pt x="8998" y="12596"/>
                    <a:pt x="8993" y="12596"/>
                    <a:pt x="8989" y="12596"/>
                  </a:cubicBezTo>
                  <a:lnTo>
                    <a:pt x="8675" y="12603"/>
                  </a:lnTo>
                  <a:lnTo>
                    <a:pt x="8649" y="12657"/>
                  </a:lnTo>
                  <a:lnTo>
                    <a:pt x="9002" y="12831"/>
                  </a:lnTo>
                  <a:close/>
                  <a:moveTo>
                    <a:pt x="9002" y="12563"/>
                  </a:moveTo>
                  <a:lnTo>
                    <a:pt x="9002" y="12508"/>
                  </a:lnTo>
                  <a:lnTo>
                    <a:pt x="8776" y="12398"/>
                  </a:lnTo>
                  <a:lnTo>
                    <a:pt x="8754" y="12444"/>
                  </a:lnTo>
                  <a:lnTo>
                    <a:pt x="8967" y="12547"/>
                  </a:lnTo>
                  <a:cubicBezTo>
                    <a:pt x="8979" y="12552"/>
                    <a:pt x="8990" y="12558"/>
                    <a:pt x="9002" y="12563"/>
                  </a:cubicBezTo>
                  <a:close/>
                  <a:moveTo>
                    <a:pt x="9002" y="12356"/>
                  </a:moveTo>
                  <a:lnTo>
                    <a:pt x="9002" y="12291"/>
                  </a:lnTo>
                  <a:cubicBezTo>
                    <a:pt x="8998" y="12294"/>
                    <a:pt x="8994" y="12295"/>
                    <a:pt x="8990" y="12297"/>
                  </a:cubicBezTo>
                  <a:cubicBezTo>
                    <a:pt x="8976" y="12302"/>
                    <a:pt x="8961" y="12301"/>
                    <a:pt x="8945" y="12293"/>
                  </a:cubicBezTo>
                  <a:cubicBezTo>
                    <a:pt x="8925" y="12283"/>
                    <a:pt x="8912" y="12269"/>
                    <a:pt x="8907" y="12249"/>
                  </a:cubicBezTo>
                  <a:cubicBezTo>
                    <a:pt x="8903" y="12230"/>
                    <a:pt x="8906" y="12208"/>
                    <a:pt x="8919" y="12183"/>
                  </a:cubicBezTo>
                  <a:cubicBezTo>
                    <a:pt x="8923" y="12175"/>
                    <a:pt x="8927" y="12167"/>
                    <a:pt x="8932" y="12161"/>
                  </a:cubicBezTo>
                  <a:cubicBezTo>
                    <a:pt x="8937" y="12154"/>
                    <a:pt x="8942" y="12147"/>
                    <a:pt x="8949" y="12141"/>
                  </a:cubicBezTo>
                  <a:cubicBezTo>
                    <a:pt x="8955" y="12135"/>
                    <a:pt x="8962" y="12129"/>
                    <a:pt x="8970" y="12123"/>
                  </a:cubicBezTo>
                  <a:cubicBezTo>
                    <a:pt x="8978" y="12117"/>
                    <a:pt x="8988" y="12111"/>
                    <a:pt x="8999" y="12104"/>
                  </a:cubicBezTo>
                  <a:lnTo>
                    <a:pt x="8975" y="12067"/>
                  </a:lnTo>
                  <a:cubicBezTo>
                    <a:pt x="8932" y="12092"/>
                    <a:pt x="8900" y="12125"/>
                    <a:pt x="8879" y="12167"/>
                  </a:cubicBezTo>
                  <a:cubicBezTo>
                    <a:pt x="8870" y="12186"/>
                    <a:pt x="8864" y="12205"/>
                    <a:pt x="8862" y="12223"/>
                  </a:cubicBezTo>
                  <a:cubicBezTo>
                    <a:pt x="8860" y="12241"/>
                    <a:pt x="8861" y="12258"/>
                    <a:pt x="8866" y="12274"/>
                  </a:cubicBezTo>
                  <a:cubicBezTo>
                    <a:pt x="8870" y="12290"/>
                    <a:pt x="8878" y="12304"/>
                    <a:pt x="8888" y="12317"/>
                  </a:cubicBezTo>
                  <a:cubicBezTo>
                    <a:pt x="8899" y="12330"/>
                    <a:pt x="8913" y="12340"/>
                    <a:pt x="8929" y="12349"/>
                  </a:cubicBezTo>
                  <a:cubicBezTo>
                    <a:pt x="8953" y="12360"/>
                    <a:pt x="8978" y="12363"/>
                    <a:pt x="9002" y="12356"/>
                  </a:cubicBezTo>
                  <a:close/>
                  <a:moveTo>
                    <a:pt x="6154" y="18083"/>
                  </a:moveTo>
                  <a:cubicBezTo>
                    <a:pt x="6162" y="18092"/>
                    <a:pt x="6168" y="18101"/>
                    <a:pt x="6171" y="18110"/>
                  </a:cubicBezTo>
                  <a:cubicBezTo>
                    <a:pt x="6174" y="18121"/>
                    <a:pt x="6174" y="18133"/>
                    <a:pt x="6172" y="18145"/>
                  </a:cubicBezTo>
                  <a:cubicBezTo>
                    <a:pt x="6170" y="18158"/>
                    <a:pt x="6165" y="18173"/>
                    <a:pt x="6156" y="18190"/>
                  </a:cubicBezTo>
                  <a:lnTo>
                    <a:pt x="6135" y="18234"/>
                  </a:lnTo>
                  <a:lnTo>
                    <a:pt x="5989" y="18162"/>
                  </a:lnTo>
                  <a:lnTo>
                    <a:pt x="6012" y="18115"/>
                  </a:lnTo>
                  <a:cubicBezTo>
                    <a:pt x="6017" y="18105"/>
                    <a:pt x="6022" y="18096"/>
                    <a:pt x="6027" y="18089"/>
                  </a:cubicBezTo>
                  <a:cubicBezTo>
                    <a:pt x="6033" y="18081"/>
                    <a:pt x="6038" y="18075"/>
                    <a:pt x="6044" y="18070"/>
                  </a:cubicBezTo>
                  <a:cubicBezTo>
                    <a:pt x="6054" y="18061"/>
                    <a:pt x="6066" y="18056"/>
                    <a:pt x="6081" y="18054"/>
                  </a:cubicBezTo>
                  <a:cubicBezTo>
                    <a:pt x="6095" y="18053"/>
                    <a:pt x="6109" y="18055"/>
                    <a:pt x="6122" y="18061"/>
                  </a:cubicBezTo>
                  <a:cubicBezTo>
                    <a:pt x="6135" y="18067"/>
                    <a:pt x="6146" y="18075"/>
                    <a:pt x="6154" y="18083"/>
                  </a:cubicBezTo>
                  <a:close/>
                  <a:moveTo>
                    <a:pt x="6652" y="17921"/>
                  </a:moveTo>
                  <a:lnTo>
                    <a:pt x="6103" y="17650"/>
                  </a:lnTo>
                  <a:lnTo>
                    <a:pt x="6084" y="17688"/>
                  </a:lnTo>
                  <a:lnTo>
                    <a:pt x="6634" y="17958"/>
                  </a:lnTo>
                  <a:lnTo>
                    <a:pt x="6652" y="17921"/>
                  </a:lnTo>
                  <a:close/>
                  <a:moveTo>
                    <a:pt x="6427" y="17173"/>
                  </a:moveTo>
                  <a:lnTo>
                    <a:pt x="6404" y="17219"/>
                  </a:lnTo>
                  <a:lnTo>
                    <a:pt x="6676" y="17353"/>
                  </a:lnTo>
                  <a:cubicBezTo>
                    <a:pt x="6690" y="17360"/>
                    <a:pt x="6701" y="17366"/>
                    <a:pt x="6709" y="17372"/>
                  </a:cubicBezTo>
                  <a:cubicBezTo>
                    <a:pt x="6717" y="17379"/>
                    <a:pt x="6724" y="17387"/>
                    <a:pt x="6730" y="17398"/>
                  </a:cubicBezTo>
                  <a:cubicBezTo>
                    <a:pt x="6735" y="17408"/>
                    <a:pt x="6737" y="17420"/>
                    <a:pt x="6735" y="17434"/>
                  </a:cubicBezTo>
                  <a:cubicBezTo>
                    <a:pt x="6733" y="17447"/>
                    <a:pt x="6729" y="17463"/>
                    <a:pt x="6721" y="17479"/>
                  </a:cubicBezTo>
                  <a:cubicBezTo>
                    <a:pt x="6715" y="17491"/>
                    <a:pt x="6708" y="17501"/>
                    <a:pt x="6702" y="17509"/>
                  </a:cubicBezTo>
                  <a:cubicBezTo>
                    <a:pt x="6695" y="17516"/>
                    <a:pt x="6688" y="17522"/>
                    <a:pt x="6682" y="17526"/>
                  </a:cubicBezTo>
                  <a:cubicBezTo>
                    <a:pt x="6675" y="17530"/>
                    <a:pt x="6668" y="17533"/>
                    <a:pt x="6662" y="17535"/>
                  </a:cubicBezTo>
                  <a:cubicBezTo>
                    <a:pt x="6656" y="17536"/>
                    <a:pt x="6650" y="17537"/>
                    <a:pt x="6645" y="17536"/>
                  </a:cubicBezTo>
                  <a:cubicBezTo>
                    <a:pt x="6637" y="17536"/>
                    <a:pt x="6628" y="17534"/>
                    <a:pt x="6617" y="17529"/>
                  </a:cubicBezTo>
                  <a:cubicBezTo>
                    <a:pt x="6606" y="17525"/>
                    <a:pt x="6595" y="17520"/>
                    <a:pt x="6585" y="17516"/>
                  </a:cubicBezTo>
                  <a:lnTo>
                    <a:pt x="6322" y="17386"/>
                  </a:lnTo>
                  <a:lnTo>
                    <a:pt x="6299" y="17432"/>
                  </a:lnTo>
                  <a:lnTo>
                    <a:pt x="6579" y="17570"/>
                  </a:lnTo>
                  <a:cubicBezTo>
                    <a:pt x="6588" y="17574"/>
                    <a:pt x="6598" y="17579"/>
                    <a:pt x="6610" y="17583"/>
                  </a:cubicBezTo>
                  <a:cubicBezTo>
                    <a:pt x="6622" y="17587"/>
                    <a:pt x="6634" y="17589"/>
                    <a:pt x="6646" y="17589"/>
                  </a:cubicBezTo>
                  <a:cubicBezTo>
                    <a:pt x="6671" y="17588"/>
                    <a:pt x="6692" y="17580"/>
                    <a:pt x="6710" y="17567"/>
                  </a:cubicBezTo>
                  <a:cubicBezTo>
                    <a:pt x="6728" y="17553"/>
                    <a:pt x="6744" y="17531"/>
                    <a:pt x="6759" y="17501"/>
                  </a:cubicBezTo>
                  <a:cubicBezTo>
                    <a:pt x="6771" y="17477"/>
                    <a:pt x="6779" y="17456"/>
                    <a:pt x="6782" y="17437"/>
                  </a:cubicBezTo>
                  <a:cubicBezTo>
                    <a:pt x="6785" y="17418"/>
                    <a:pt x="6784" y="17401"/>
                    <a:pt x="6780" y="17383"/>
                  </a:cubicBezTo>
                  <a:cubicBezTo>
                    <a:pt x="6776" y="17367"/>
                    <a:pt x="6768" y="17353"/>
                    <a:pt x="6757" y="17343"/>
                  </a:cubicBezTo>
                  <a:cubicBezTo>
                    <a:pt x="6746" y="17332"/>
                    <a:pt x="6728" y="17321"/>
                    <a:pt x="6705" y="17310"/>
                  </a:cubicBezTo>
                  <a:lnTo>
                    <a:pt x="6427" y="17173"/>
                  </a:lnTo>
                  <a:close/>
                  <a:moveTo>
                    <a:pt x="7001" y="16993"/>
                  </a:moveTo>
                  <a:lnTo>
                    <a:pt x="6610" y="16800"/>
                  </a:lnTo>
                  <a:lnTo>
                    <a:pt x="6587" y="16846"/>
                  </a:lnTo>
                  <a:lnTo>
                    <a:pt x="6801" y="16949"/>
                  </a:lnTo>
                  <a:cubicBezTo>
                    <a:pt x="6815" y="16956"/>
                    <a:pt x="6829" y="16963"/>
                    <a:pt x="6843" y="16969"/>
                  </a:cubicBezTo>
                  <a:cubicBezTo>
                    <a:pt x="6858" y="16976"/>
                    <a:pt x="6871" y="16981"/>
                    <a:pt x="6882" y="16986"/>
                  </a:cubicBezTo>
                  <a:cubicBezTo>
                    <a:pt x="6893" y="16991"/>
                    <a:pt x="6903" y="16995"/>
                    <a:pt x="6910" y="16998"/>
                  </a:cubicBezTo>
                  <a:cubicBezTo>
                    <a:pt x="6918" y="17001"/>
                    <a:pt x="6922" y="17003"/>
                    <a:pt x="6922" y="17003"/>
                  </a:cubicBezTo>
                  <a:cubicBezTo>
                    <a:pt x="6921" y="17003"/>
                    <a:pt x="6917" y="17002"/>
                    <a:pt x="6911" y="17002"/>
                  </a:cubicBezTo>
                  <a:cubicBezTo>
                    <a:pt x="6905" y="17001"/>
                    <a:pt x="6897" y="17001"/>
                    <a:pt x="6888" y="17000"/>
                  </a:cubicBezTo>
                  <a:cubicBezTo>
                    <a:pt x="6879" y="17000"/>
                    <a:pt x="6868" y="16999"/>
                    <a:pt x="6857" y="16999"/>
                  </a:cubicBezTo>
                  <a:cubicBezTo>
                    <a:pt x="6845" y="16998"/>
                    <a:pt x="6834" y="16998"/>
                    <a:pt x="6822" y="16999"/>
                  </a:cubicBezTo>
                  <a:lnTo>
                    <a:pt x="6509" y="17006"/>
                  </a:lnTo>
                  <a:lnTo>
                    <a:pt x="6482" y="17060"/>
                  </a:lnTo>
                  <a:lnTo>
                    <a:pt x="6873" y="17252"/>
                  </a:lnTo>
                  <a:lnTo>
                    <a:pt x="6897" y="17204"/>
                  </a:lnTo>
                  <a:lnTo>
                    <a:pt x="6669" y="17095"/>
                  </a:lnTo>
                  <a:cubicBezTo>
                    <a:pt x="6658" y="17089"/>
                    <a:pt x="6646" y="17084"/>
                    <a:pt x="6634" y="17079"/>
                  </a:cubicBezTo>
                  <a:cubicBezTo>
                    <a:pt x="6623" y="17074"/>
                    <a:pt x="6612" y="17069"/>
                    <a:pt x="6602" y="17065"/>
                  </a:cubicBezTo>
                  <a:cubicBezTo>
                    <a:pt x="6592" y="17061"/>
                    <a:pt x="6583" y="17057"/>
                    <a:pt x="6576" y="17054"/>
                  </a:cubicBezTo>
                  <a:cubicBezTo>
                    <a:pt x="6569" y="17051"/>
                    <a:pt x="6564" y="17049"/>
                    <a:pt x="6560" y="17048"/>
                  </a:cubicBezTo>
                  <a:cubicBezTo>
                    <a:pt x="6564" y="17048"/>
                    <a:pt x="6570" y="17049"/>
                    <a:pt x="6578" y="17049"/>
                  </a:cubicBezTo>
                  <a:cubicBezTo>
                    <a:pt x="6585" y="17049"/>
                    <a:pt x="6594" y="17050"/>
                    <a:pt x="6604" y="17050"/>
                  </a:cubicBezTo>
                  <a:cubicBezTo>
                    <a:pt x="6614" y="17050"/>
                    <a:pt x="6625" y="17050"/>
                    <a:pt x="6637" y="17050"/>
                  </a:cubicBezTo>
                  <a:cubicBezTo>
                    <a:pt x="6650" y="17050"/>
                    <a:pt x="6662" y="17050"/>
                    <a:pt x="6676" y="17049"/>
                  </a:cubicBezTo>
                  <a:lnTo>
                    <a:pt x="6977" y="17042"/>
                  </a:lnTo>
                  <a:lnTo>
                    <a:pt x="7001" y="16993"/>
                  </a:lnTo>
                  <a:close/>
                  <a:moveTo>
                    <a:pt x="7080" y="16833"/>
                  </a:moveTo>
                  <a:lnTo>
                    <a:pt x="6689" y="16640"/>
                  </a:lnTo>
                  <a:lnTo>
                    <a:pt x="6666" y="16686"/>
                  </a:lnTo>
                  <a:lnTo>
                    <a:pt x="7057" y="16878"/>
                  </a:lnTo>
                  <a:lnTo>
                    <a:pt x="7080" y="16833"/>
                  </a:lnTo>
                  <a:close/>
                  <a:moveTo>
                    <a:pt x="6879" y="16253"/>
                  </a:moveTo>
                  <a:lnTo>
                    <a:pt x="6856" y="16301"/>
                  </a:lnTo>
                  <a:lnTo>
                    <a:pt x="7072" y="16511"/>
                  </a:lnTo>
                  <a:cubicBezTo>
                    <a:pt x="7090" y="16529"/>
                    <a:pt x="7105" y="16543"/>
                    <a:pt x="7117" y="16554"/>
                  </a:cubicBezTo>
                  <a:cubicBezTo>
                    <a:pt x="7129" y="16565"/>
                    <a:pt x="7137" y="16572"/>
                    <a:pt x="7142" y="16575"/>
                  </a:cubicBezTo>
                  <a:cubicBezTo>
                    <a:pt x="7139" y="16575"/>
                    <a:pt x="7134" y="16573"/>
                    <a:pt x="7127" y="16571"/>
                  </a:cubicBezTo>
                  <a:cubicBezTo>
                    <a:pt x="7120" y="16570"/>
                    <a:pt x="7112" y="16568"/>
                    <a:pt x="7103" y="16566"/>
                  </a:cubicBezTo>
                  <a:cubicBezTo>
                    <a:pt x="7094" y="16564"/>
                    <a:pt x="7084" y="16562"/>
                    <a:pt x="7074" y="16560"/>
                  </a:cubicBezTo>
                  <a:cubicBezTo>
                    <a:pt x="7064" y="16559"/>
                    <a:pt x="7053" y="16557"/>
                    <a:pt x="7043" y="16555"/>
                  </a:cubicBezTo>
                  <a:lnTo>
                    <a:pt x="6751" y="16514"/>
                  </a:lnTo>
                  <a:lnTo>
                    <a:pt x="6726" y="16565"/>
                  </a:lnTo>
                  <a:lnTo>
                    <a:pt x="7182" y="16625"/>
                  </a:lnTo>
                  <a:lnTo>
                    <a:pt x="7204" y="16579"/>
                  </a:lnTo>
                  <a:lnTo>
                    <a:pt x="6879" y="16253"/>
                  </a:lnTo>
                  <a:close/>
                  <a:moveTo>
                    <a:pt x="7415" y="16150"/>
                  </a:moveTo>
                  <a:lnTo>
                    <a:pt x="7375" y="16131"/>
                  </a:lnTo>
                  <a:lnTo>
                    <a:pt x="7290" y="16303"/>
                  </a:lnTo>
                  <a:lnTo>
                    <a:pt x="7147" y="16232"/>
                  </a:lnTo>
                  <a:lnTo>
                    <a:pt x="7213" y="16098"/>
                  </a:lnTo>
                  <a:lnTo>
                    <a:pt x="7173" y="16078"/>
                  </a:lnTo>
                  <a:lnTo>
                    <a:pt x="7107" y="16212"/>
                  </a:lnTo>
                  <a:lnTo>
                    <a:pt x="6979" y="16149"/>
                  </a:lnTo>
                  <a:lnTo>
                    <a:pt x="7057" y="15989"/>
                  </a:lnTo>
                  <a:lnTo>
                    <a:pt x="7022" y="15964"/>
                  </a:lnTo>
                  <a:lnTo>
                    <a:pt x="6916" y="16177"/>
                  </a:lnTo>
                  <a:lnTo>
                    <a:pt x="7307" y="16370"/>
                  </a:lnTo>
                  <a:lnTo>
                    <a:pt x="7415" y="16150"/>
                  </a:lnTo>
                  <a:close/>
                  <a:moveTo>
                    <a:pt x="7578" y="15819"/>
                  </a:moveTo>
                  <a:lnTo>
                    <a:pt x="7542" y="15824"/>
                  </a:lnTo>
                  <a:cubicBezTo>
                    <a:pt x="7525" y="15826"/>
                    <a:pt x="7508" y="15829"/>
                    <a:pt x="7489" y="15831"/>
                  </a:cubicBezTo>
                  <a:cubicBezTo>
                    <a:pt x="7470" y="15834"/>
                    <a:pt x="7453" y="15836"/>
                    <a:pt x="7436" y="15839"/>
                  </a:cubicBezTo>
                  <a:cubicBezTo>
                    <a:pt x="7420" y="15841"/>
                    <a:pt x="7408" y="15843"/>
                    <a:pt x="7401" y="15844"/>
                  </a:cubicBezTo>
                  <a:cubicBezTo>
                    <a:pt x="7391" y="15846"/>
                    <a:pt x="7380" y="15848"/>
                    <a:pt x="7369" y="15851"/>
                  </a:cubicBezTo>
                  <a:cubicBezTo>
                    <a:pt x="7357" y="15854"/>
                    <a:pt x="7346" y="15858"/>
                    <a:pt x="7338" y="15862"/>
                  </a:cubicBezTo>
                  <a:lnTo>
                    <a:pt x="7341" y="15856"/>
                  </a:lnTo>
                  <a:cubicBezTo>
                    <a:pt x="7348" y="15841"/>
                    <a:pt x="7353" y="15825"/>
                    <a:pt x="7354" y="15810"/>
                  </a:cubicBezTo>
                  <a:cubicBezTo>
                    <a:pt x="7355" y="15795"/>
                    <a:pt x="7353" y="15780"/>
                    <a:pt x="7348" y="15766"/>
                  </a:cubicBezTo>
                  <a:cubicBezTo>
                    <a:pt x="7344" y="15753"/>
                    <a:pt x="7336" y="15740"/>
                    <a:pt x="7325" y="15729"/>
                  </a:cubicBezTo>
                  <a:cubicBezTo>
                    <a:pt x="7314" y="15717"/>
                    <a:pt x="7301" y="15708"/>
                    <a:pt x="7285" y="15700"/>
                  </a:cubicBezTo>
                  <a:cubicBezTo>
                    <a:pt x="7274" y="15695"/>
                    <a:pt x="7264" y="15691"/>
                    <a:pt x="7255" y="15690"/>
                  </a:cubicBezTo>
                  <a:cubicBezTo>
                    <a:pt x="7245" y="15688"/>
                    <a:pt x="7236" y="15687"/>
                    <a:pt x="7227" y="15687"/>
                  </a:cubicBezTo>
                  <a:cubicBezTo>
                    <a:pt x="7218" y="15688"/>
                    <a:pt x="7210" y="15689"/>
                    <a:pt x="7203" y="15691"/>
                  </a:cubicBezTo>
                  <a:cubicBezTo>
                    <a:pt x="7196" y="15693"/>
                    <a:pt x="7189" y="15695"/>
                    <a:pt x="7184" y="15698"/>
                  </a:cubicBezTo>
                  <a:cubicBezTo>
                    <a:pt x="7178" y="15701"/>
                    <a:pt x="7172" y="15704"/>
                    <a:pt x="7166" y="15709"/>
                  </a:cubicBezTo>
                  <a:cubicBezTo>
                    <a:pt x="7160" y="15713"/>
                    <a:pt x="7154" y="15719"/>
                    <a:pt x="7148" y="15725"/>
                  </a:cubicBezTo>
                  <a:cubicBezTo>
                    <a:pt x="7141" y="15732"/>
                    <a:pt x="7135" y="15740"/>
                    <a:pt x="7129" y="15750"/>
                  </a:cubicBezTo>
                  <a:cubicBezTo>
                    <a:pt x="7123" y="15760"/>
                    <a:pt x="7117" y="15771"/>
                    <a:pt x="7110" y="15784"/>
                  </a:cubicBezTo>
                  <a:lnTo>
                    <a:pt x="7065" y="15875"/>
                  </a:lnTo>
                  <a:lnTo>
                    <a:pt x="7456" y="16068"/>
                  </a:lnTo>
                  <a:lnTo>
                    <a:pt x="7478" y="16022"/>
                  </a:lnTo>
                  <a:lnTo>
                    <a:pt x="7302" y="15935"/>
                  </a:lnTo>
                  <a:cubicBezTo>
                    <a:pt x="7307" y="15926"/>
                    <a:pt x="7313" y="15919"/>
                    <a:pt x="7319" y="15914"/>
                  </a:cubicBezTo>
                  <a:cubicBezTo>
                    <a:pt x="7325" y="15910"/>
                    <a:pt x="7335" y="15906"/>
                    <a:pt x="7349" y="15903"/>
                  </a:cubicBezTo>
                  <a:cubicBezTo>
                    <a:pt x="7372" y="15899"/>
                    <a:pt x="7394" y="15894"/>
                    <a:pt x="7415" y="15891"/>
                  </a:cubicBezTo>
                  <a:cubicBezTo>
                    <a:pt x="7435" y="15888"/>
                    <a:pt x="7454" y="15885"/>
                    <a:pt x="7472" y="15883"/>
                  </a:cubicBezTo>
                  <a:cubicBezTo>
                    <a:pt x="7489" y="15881"/>
                    <a:pt x="7504" y="15879"/>
                    <a:pt x="7518" y="15879"/>
                  </a:cubicBezTo>
                  <a:cubicBezTo>
                    <a:pt x="7531" y="15878"/>
                    <a:pt x="7541" y="15878"/>
                    <a:pt x="7549" y="15878"/>
                  </a:cubicBezTo>
                  <a:lnTo>
                    <a:pt x="7578" y="15819"/>
                  </a:lnTo>
                  <a:close/>
                  <a:moveTo>
                    <a:pt x="7292" y="15770"/>
                  </a:moveTo>
                  <a:cubicBezTo>
                    <a:pt x="7300" y="15779"/>
                    <a:pt x="7306" y="15788"/>
                    <a:pt x="7309" y="15797"/>
                  </a:cubicBezTo>
                  <a:cubicBezTo>
                    <a:pt x="7312" y="15808"/>
                    <a:pt x="7312" y="15820"/>
                    <a:pt x="7310" y="15833"/>
                  </a:cubicBezTo>
                  <a:cubicBezTo>
                    <a:pt x="7308" y="15845"/>
                    <a:pt x="7303" y="15860"/>
                    <a:pt x="7294" y="15878"/>
                  </a:cubicBezTo>
                  <a:lnTo>
                    <a:pt x="7273" y="15921"/>
                  </a:lnTo>
                  <a:lnTo>
                    <a:pt x="7127" y="15849"/>
                  </a:lnTo>
                  <a:lnTo>
                    <a:pt x="7150" y="15802"/>
                  </a:lnTo>
                  <a:cubicBezTo>
                    <a:pt x="7155" y="15792"/>
                    <a:pt x="7160" y="15783"/>
                    <a:pt x="7165" y="15776"/>
                  </a:cubicBezTo>
                  <a:cubicBezTo>
                    <a:pt x="7171" y="15769"/>
                    <a:pt x="7176" y="15763"/>
                    <a:pt x="7182" y="15757"/>
                  </a:cubicBezTo>
                  <a:cubicBezTo>
                    <a:pt x="7192" y="15749"/>
                    <a:pt x="7204" y="15743"/>
                    <a:pt x="7219" y="15742"/>
                  </a:cubicBezTo>
                  <a:cubicBezTo>
                    <a:pt x="7233" y="15740"/>
                    <a:pt x="7247" y="15742"/>
                    <a:pt x="7260" y="15748"/>
                  </a:cubicBezTo>
                  <a:cubicBezTo>
                    <a:pt x="7273" y="15755"/>
                    <a:pt x="7284" y="15762"/>
                    <a:pt x="7292" y="15770"/>
                  </a:cubicBezTo>
                  <a:close/>
                  <a:moveTo>
                    <a:pt x="7589" y="15425"/>
                  </a:moveTo>
                  <a:cubicBezTo>
                    <a:pt x="7575" y="15424"/>
                    <a:pt x="7561" y="15425"/>
                    <a:pt x="7548" y="15428"/>
                  </a:cubicBezTo>
                  <a:cubicBezTo>
                    <a:pt x="7535" y="15432"/>
                    <a:pt x="7523" y="15437"/>
                    <a:pt x="7512" y="15445"/>
                  </a:cubicBezTo>
                  <a:cubicBezTo>
                    <a:pt x="7501" y="15452"/>
                    <a:pt x="7488" y="15463"/>
                    <a:pt x="7474" y="15478"/>
                  </a:cubicBezTo>
                  <a:lnTo>
                    <a:pt x="7438" y="15516"/>
                  </a:lnTo>
                  <a:cubicBezTo>
                    <a:pt x="7419" y="15535"/>
                    <a:pt x="7402" y="15548"/>
                    <a:pt x="7388" y="15553"/>
                  </a:cubicBezTo>
                  <a:cubicBezTo>
                    <a:pt x="7373" y="15559"/>
                    <a:pt x="7358" y="15557"/>
                    <a:pt x="7342" y="15550"/>
                  </a:cubicBezTo>
                  <a:cubicBezTo>
                    <a:pt x="7322" y="15540"/>
                    <a:pt x="7310" y="15525"/>
                    <a:pt x="7305" y="15506"/>
                  </a:cubicBezTo>
                  <a:cubicBezTo>
                    <a:pt x="7300" y="15486"/>
                    <a:pt x="7304" y="15464"/>
                    <a:pt x="7316" y="15440"/>
                  </a:cubicBezTo>
                  <a:cubicBezTo>
                    <a:pt x="7320" y="15431"/>
                    <a:pt x="7325" y="15424"/>
                    <a:pt x="7330" y="15417"/>
                  </a:cubicBezTo>
                  <a:cubicBezTo>
                    <a:pt x="7334" y="15410"/>
                    <a:pt x="7340" y="15404"/>
                    <a:pt x="7346" y="15398"/>
                  </a:cubicBezTo>
                  <a:cubicBezTo>
                    <a:pt x="7353" y="15391"/>
                    <a:pt x="7360" y="15385"/>
                    <a:pt x="7368" y="15380"/>
                  </a:cubicBezTo>
                  <a:cubicBezTo>
                    <a:pt x="7376" y="15374"/>
                    <a:pt x="7385" y="15367"/>
                    <a:pt x="7396" y="15361"/>
                  </a:cubicBezTo>
                  <a:lnTo>
                    <a:pt x="7373" y="15324"/>
                  </a:lnTo>
                  <a:cubicBezTo>
                    <a:pt x="7329" y="15349"/>
                    <a:pt x="7297" y="15382"/>
                    <a:pt x="7277" y="15423"/>
                  </a:cubicBezTo>
                  <a:cubicBezTo>
                    <a:pt x="7268" y="15442"/>
                    <a:pt x="7262" y="15461"/>
                    <a:pt x="7260" y="15479"/>
                  </a:cubicBezTo>
                  <a:cubicBezTo>
                    <a:pt x="7258" y="15497"/>
                    <a:pt x="7259" y="15515"/>
                    <a:pt x="7263" y="15530"/>
                  </a:cubicBezTo>
                  <a:cubicBezTo>
                    <a:pt x="7268" y="15546"/>
                    <a:pt x="7275" y="15561"/>
                    <a:pt x="7286" y="15573"/>
                  </a:cubicBezTo>
                  <a:cubicBezTo>
                    <a:pt x="7297" y="15586"/>
                    <a:pt x="7310" y="15597"/>
                    <a:pt x="7327" y="15605"/>
                  </a:cubicBezTo>
                  <a:cubicBezTo>
                    <a:pt x="7352" y="15617"/>
                    <a:pt x="7377" y="15620"/>
                    <a:pt x="7403" y="15612"/>
                  </a:cubicBezTo>
                  <a:cubicBezTo>
                    <a:pt x="7415" y="15608"/>
                    <a:pt x="7426" y="15602"/>
                    <a:pt x="7436" y="15594"/>
                  </a:cubicBezTo>
                  <a:cubicBezTo>
                    <a:pt x="7446" y="15586"/>
                    <a:pt x="7458" y="15575"/>
                    <a:pt x="7472" y="15559"/>
                  </a:cubicBezTo>
                  <a:lnTo>
                    <a:pt x="7503" y="15526"/>
                  </a:lnTo>
                  <a:cubicBezTo>
                    <a:pt x="7540" y="15486"/>
                    <a:pt x="7576" y="15475"/>
                    <a:pt x="7611" y="15492"/>
                  </a:cubicBezTo>
                  <a:cubicBezTo>
                    <a:pt x="7634" y="15503"/>
                    <a:pt x="7648" y="15522"/>
                    <a:pt x="7653" y="15547"/>
                  </a:cubicBezTo>
                  <a:cubicBezTo>
                    <a:pt x="7655" y="15559"/>
                    <a:pt x="7655" y="15570"/>
                    <a:pt x="7653" y="15580"/>
                  </a:cubicBezTo>
                  <a:cubicBezTo>
                    <a:pt x="7651" y="15590"/>
                    <a:pt x="7647" y="15603"/>
                    <a:pt x="7639" y="15618"/>
                  </a:cubicBezTo>
                  <a:cubicBezTo>
                    <a:pt x="7629" y="15637"/>
                    <a:pt x="7618" y="15655"/>
                    <a:pt x="7604" y="15669"/>
                  </a:cubicBezTo>
                  <a:cubicBezTo>
                    <a:pt x="7591" y="15683"/>
                    <a:pt x="7574" y="15696"/>
                    <a:pt x="7554" y="15706"/>
                  </a:cubicBezTo>
                  <a:lnTo>
                    <a:pt x="7580" y="15744"/>
                  </a:lnTo>
                  <a:cubicBezTo>
                    <a:pt x="7602" y="15731"/>
                    <a:pt x="7621" y="15716"/>
                    <a:pt x="7636" y="15698"/>
                  </a:cubicBezTo>
                  <a:cubicBezTo>
                    <a:pt x="7652" y="15681"/>
                    <a:pt x="7666" y="15660"/>
                    <a:pt x="7677" y="15637"/>
                  </a:cubicBezTo>
                  <a:cubicBezTo>
                    <a:pt x="7686" y="15618"/>
                    <a:pt x="7692" y="15601"/>
                    <a:pt x="7695" y="15586"/>
                  </a:cubicBezTo>
                  <a:cubicBezTo>
                    <a:pt x="7698" y="15570"/>
                    <a:pt x="7699" y="15554"/>
                    <a:pt x="7697" y="15537"/>
                  </a:cubicBezTo>
                  <a:cubicBezTo>
                    <a:pt x="7694" y="15514"/>
                    <a:pt x="7687" y="15494"/>
                    <a:pt x="7675" y="15476"/>
                  </a:cubicBezTo>
                  <a:cubicBezTo>
                    <a:pt x="7663" y="15459"/>
                    <a:pt x="7647" y="15446"/>
                    <a:pt x="7629" y="15437"/>
                  </a:cubicBezTo>
                  <a:cubicBezTo>
                    <a:pt x="7617" y="15431"/>
                    <a:pt x="7604" y="15427"/>
                    <a:pt x="7589" y="15425"/>
                  </a:cubicBezTo>
                  <a:close/>
                  <a:moveTo>
                    <a:pt x="7807" y="15355"/>
                  </a:moveTo>
                  <a:lnTo>
                    <a:pt x="7416" y="15163"/>
                  </a:lnTo>
                  <a:lnTo>
                    <a:pt x="7393" y="15208"/>
                  </a:lnTo>
                  <a:lnTo>
                    <a:pt x="7784" y="15401"/>
                  </a:lnTo>
                  <a:lnTo>
                    <a:pt x="7807" y="15355"/>
                  </a:lnTo>
                  <a:close/>
                  <a:moveTo>
                    <a:pt x="7582" y="14826"/>
                  </a:moveTo>
                  <a:lnTo>
                    <a:pt x="7454" y="15084"/>
                  </a:lnTo>
                  <a:lnTo>
                    <a:pt x="7494" y="15104"/>
                  </a:lnTo>
                  <a:lnTo>
                    <a:pt x="7545" y="14999"/>
                  </a:lnTo>
                  <a:lnTo>
                    <a:pt x="7897" y="15172"/>
                  </a:lnTo>
                  <a:lnTo>
                    <a:pt x="7919" y="15127"/>
                  </a:lnTo>
                  <a:lnTo>
                    <a:pt x="7568" y="14954"/>
                  </a:lnTo>
                  <a:lnTo>
                    <a:pt x="7620" y="14848"/>
                  </a:lnTo>
                  <a:lnTo>
                    <a:pt x="7582" y="14826"/>
                  </a:lnTo>
                  <a:close/>
                  <a:moveTo>
                    <a:pt x="7749" y="14485"/>
                  </a:moveTo>
                  <a:lnTo>
                    <a:pt x="7723" y="14539"/>
                  </a:lnTo>
                  <a:lnTo>
                    <a:pt x="7835" y="14687"/>
                  </a:lnTo>
                  <a:cubicBezTo>
                    <a:pt x="7842" y="14698"/>
                    <a:pt x="7849" y="14707"/>
                    <a:pt x="7856" y="14715"/>
                  </a:cubicBezTo>
                  <a:cubicBezTo>
                    <a:pt x="7863" y="14723"/>
                    <a:pt x="7867" y="14728"/>
                    <a:pt x="7869" y="14730"/>
                  </a:cubicBezTo>
                  <a:cubicBezTo>
                    <a:pt x="7859" y="14730"/>
                    <a:pt x="7850" y="14729"/>
                    <a:pt x="7842" y="14729"/>
                  </a:cubicBezTo>
                  <a:cubicBezTo>
                    <a:pt x="7833" y="14729"/>
                    <a:pt x="7824" y="14728"/>
                    <a:pt x="7815" y="14728"/>
                  </a:cubicBezTo>
                  <a:lnTo>
                    <a:pt x="7629" y="14729"/>
                  </a:lnTo>
                  <a:lnTo>
                    <a:pt x="7601" y="14787"/>
                  </a:lnTo>
                  <a:lnTo>
                    <a:pt x="7899" y="14777"/>
                  </a:lnTo>
                  <a:lnTo>
                    <a:pt x="8054" y="14853"/>
                  </a:lnTo>
                  <a:lnTo>
                    <a:pt x="8078" y="14805"/>
                  </a:lnTo>
                  <a:lnTo>
                    <a:pt x="7925" y="14730"/>
                  </a:lnTo>
                  <a:lnTo>
                    <a:pt x="7749" y="14485"/>
                  </a:lnTo>
                  <a:close/>
                  <a:moveTo>
                    <a:pt x="8109" y="14056"/>
                  </a:moveTo>
                  <a:cubicBezTo>
                    <a:pt x="8082" y="14050"/>
                    <a:pt x="8057" y="14049"/>
                    <a:pt x="8033" y="14052"/>
                  </a:cubicBezTo>
                  <a:cubicBezTo>
                    <a:pt x="8024" y="14053"/>
                    <a:pt x="8014" y="14056"/>
                    <a:pt x="8003" y="14059"/>
                  </a:cubicBezTo>
                  <a:cubicBezTo>
                    <a:pt x="7992" y="14063"/>
                    <a:pt x="7980" y="14068"/>
                    <a:pt x="7969" y="14075"/>
                  </a:cubicBezTo>
                  <a:cubicBezTo>
                    <a:pt x="7958" y="14081"/>
                    <a:pt x="7947" y="14090"/>
                    <a:pt x="7937" y="14102"/>
                  </a:cubicBezTo>
                  <a:cubicBezTo>
                    <a:pt x="7927" y="14113"/>
                    <a:pt x="7917" y="14127"/>
                    <a:pt x="7909" y="14144"/>
                  </a:cubicBezTo>
                  <a:cubicBezTo>
                    <a:pt x="7897" y="14168"/>
                    <a:pt x="7891" y="14192"/>
                    <a:pt x="7891" y="14216"/>
                  </a:cubicBezTo>
                  <a:cubicBezTo>
                    <a:pt x="7890" y="14240"/>
                    <a:pt x="7896" y="14263"/>
                    <a:pt x="7906" y="14284"/>
                  </a:cubicBezTo>
                  <a:cubicBezTo>
                    <a:pt x="7917" y="14306"/>
                    <a:pt x="7933" y="14327"/>
                    <a:pt x="7954" y="14346"/>
                  </a:cubicBezTo>
                  <a:cubicBezTo>
                    <a:pt x="7975" y="14365"/>
                    <a:pt x="8002" y="14383"/>
                    <a:pt x="8033" y="14398"/>
                  </a:cubicBezTo>
                  <a:cubicBezTo>
                    <a:pt x="8100" y="14431"/>
                    <a:pt x="8160" y="14441"/>
                    <a:pt x="8211" y="14428"/>
                  </a:cubicBezTo>
                  <a:cubicBezTo>
                    <a:pt x="8232" y="14422"/>
                    <a:pt x="8252" y="14412"/>
                    <a:pt x="8270" y="14398"/>
                  </a:cubicBezTo>
                  <a:cubicBezTo>
                    <a:pt x="8288" y="14384"/>
                    <a:pt x="8303" y="14365"/>
                    <a:pt x="8315" y="14341"/>
                  </a:cubicBezTo>
                  <a:cubicBezTo>
                    <a:pt x="8325" y="14320"/>
                    <a:pt x="8331" y="14301"/>
                    <a:pt x="8333" y="14283"/>
                  </a:cubicBezTo>
                  <a:cubicBezTo>
                    <a:pt x="8334" y="14264"/>
                    <a:pt x="8332" y="14244"/>
                    <a:pt x="8326" y="14223"/>
                  </a:cubicBezTo>
                  <a:cubicBezTo>
                    <a:pt x="8318" y="14195"/>
                    <a:pt x="8303" y="14170"/>
                    <a:pt x="8282" y="14148"/>
                  </a:cubicBezTo>
                  <a:cubicBezTo>
                    <a:pt x="8262" y="14127"/>
                    <a:pt x="8233" y="14107"/>
                    <a:pt x="8195" y="14088"/>
                  </a:cubicBezTo>
                  <a:cubicBezTo>
                    <a:pt x="8164" y="14073"/>
                    <a:pt x="8135" y="14062"/>
                    <a:pt x="8109" y="14056"/>
                  </a:cubicBezTo>
                  <a:close/>
                  <a:moveTo>
                    <a:pt x="8218" y="14167"/>
                  </a:moveTo>
                  <a:cubicBezTo>
                    <a:pt x="8230" y="14174"/>
                    <a:pt x="8240" y="14181"/>
                    <a:pt x="8248" y="14188"/>
                  </a:cubicBezTo>
                  <a:cubicBezTo>
                    <a:pt x="8256" y="14195"/>
                    <a:pt x="8263" y="14202"/>
                    <a:pt x="8269" y="14209"/>
                  </a:cubicBezTo>
                  <a:cubicBezTo>
                    <a:pt x="8274" y="14216"/>
                    <a:pt x="8279" y="14224"/>
                    <a:pt x="8282" y="14232"/>
                  </a:cubicBezTo>
                  <a:cubicBezTo>
                    <a:pt x="8289" y="14246"/>
                    <a:pt x="8292" y="14260"/>
                    <a:pt x="8292" y="14275"/>
                  </a:cubicBezTo>
                  <a:cubicBezTo>
                    <a:pt x="8292" y="14290"/>
                    <a:pt x="8288" y="14305"/>
                    <a:pt x="8280" y="14321"/>
                  </a:cubicBezTo>
                  <a:cubicBezTo>
                    <a:pt x="8276" y="14329"/>
                    <a:pt x="8271" y="14337"/>
                    <a:pt x="8265" y="14344"/>
                  </a:cubicBezTo>
                  <a:cubicBezTo>
                    <a:pt x="8259" y="14351"/>
                    <a:pt x="8252" y="14358"/>
                    <a:pt x="8245" y="14363"/>
                  </a:cubicBezTo>
                  <a:cubicBezTo>
                    <a:pt x="8237" y="14369"/>
                    <a:pt x="8230" y="14374"/>
                    <a:pt x="8222" y="14377"/>
                  </a:cubicBezTo>
                  <a:cubicBezTo>
                    <a:pt x="8214" y="14381"/>
                    <a:pt x="8205" y="14383"/>
                    <a:pt x="8197" y="14383"/>
                  </a:cubicBezTo>
                  <a:cubicBezTo>
                    <a:pt x="8180" y="14385"/>
                    <a:pt x="8158" y="14381"/>
                    <a:pt x="8132" y="14374"/>
                  </a:cubicBezTo>
                  <a:cubicBezTo>
                    <a:pt x="8106" y="14367"/>
                    <a:pt x="8078" y="14356"/>
                    <a:pt x="8048" y="14342"/>
                  </a:cubicBezTo>
                  <a:cubicBezTo>
                    <a:pt x="8024" y="14330"/>
                    <a:pt x="8004" y="14318"/>
                    <a:pt x="7988" y="14306"/>
                  </a:cubicBezTo>
                  <a:cubicBezTo>
                    <a:pt x="7973" y="14294"/>
                    <a:pt x="7960" y="14282"/>
                    <a:pt x="7951" y="14269"/>
                  </a:cubicBezTo>
                  <a:cubicBezTo>
                    <a:pt x="7940" y="14254"/>
                    <a:pt x="7935" y="14237"/>
                    <a:pt x="7934" y="14218"/>
                  </a:cubicBezTo>
                  <a:cubicBezTo>
                    <a:pt x="7933" y="14199"/>
                    <a:pt x="7937" y="14181"/>
                    <a:pt x="7946" y="14162"/>
                  </a:cubicBezTo>
                  <a:cubicBezTo>
                    <a:pt x="7957" y="14140"/>
                    <a:pt x="7972" y="14124"/>
                    <a:pt x="7990" y="14115"/>
                  </a:cubicBezTo>
                  <a:cubicBezTo>
                    <a:pt x="8007" y="14106"/>
                    <a:pt x="8025" y="14101"/>
                    <a:pt x="8043" y="14102"/>
                  </a:cubicBezTo>
                  <a:cubicBezTo>
                    <a:pt x="8060" y="14102"/>
                    <a:pt x="8079" y="14105"/>
                    <a:pt x="8100" y="14112"/>
                  </a:cubicBezTo>
                  <a:cubicBezTo>
                    <a:pt x="8122" y="14119"/>
                    <a:pt x="8147" y="14130"/>
                    <a:pt x="8176" y="14144"/>
                  </a:cubicBezTo>
                  <a:cubicBezTo>
                    <a:pt x="8192" y="14152"/>
                    <a:pt x="8206" y="14159"/>
                    <a:pt x="8218" y="14167"/>
                  </a:cubicBezTo>
                  <a:close/>
                  <a:moveTo>
                    <a:pt x="8143" y="13685"/>
                  </a:moveTo>
                  <a:lnTo>
                    <a:pt x="8042" y="13891"/>
                  </a:lnTo>
                  <a:lnTo>
                    <a:pt x="8432" y="14083"/>
                  </a:lnTo>
                  <a:lnTo>
                    <a:pt x="8456" y="14036"/>
                  </a:lnTo>
                  <a:lnTo>
                    <a:pt x="8270" y="13945"/>
                  </a:lnTo>
                  <a:lnTo>
                    <a:pt x="8332" y="13819"/>
                  </a:lnTo>
                  <a:lnTo>
                    <a:pt x="8294" y="13800"/>
                  </a:lnTo>
                  <a:lnTo>
                    <a:pt x="8232" y="13926"/>
                  </a:lnTo>
                  <a:lnTo>
                    <a:pt x="8104" y="13863"/>
                  </a:lnTo>
                  <a:lnTo>
                    <a:pt x="8178" y="13712"/>
                  </a:lnTo>
                  <a:lnTo>
                    <a:pt x="8143" y="13685"/>
                  </a:lnTo>
                  <a:close/>
                  <a:moveTo>
                    <a:pt x="8809" y="13319"/>
                  </a:moveTo>
                  <a:lnTo>
                    <a:pt x="8401" y="13160"/>
                  </a:lnTo>
                  <a:lnTo>
                    <a:pt x="8367" y="13229"/>
                  </a:lnTo>
                  <a:lnTo>
                    <a:pt x="8591" y="13430"/>
                  </a:lnTo>
                  <a:cubicBezTo>
                    <a:pt x="8605" y="13442"/>
                    <a:pt x="8617" y="13452"/>
                    <a:pt x="8628" y="13461"/>
                  </a:cubicBezTo>
                  <a:cubicBezTo>
                    <a:pt x="8640" y="13470"/>
                    <a:pt x="8646" y="13474"/>
                    <a:pt x="8647" y="13476"/>
                  </a:cubicBezTo>
                  <a:cubicBezTo>
                    <a:pt x="8645" y="13475"/>
                    <a:pt x="8637" y="13473"/>
                    <a:pt x="8624" y="13469"/>
                  </a:cubicBezTo>
                  <a:cubicBezTo>
                    <a:pt x="8610" y="13465"/>
                    <a:pt x="8593" y="13462"/>
                    <a:pt x="8572" y="13458"/>
                  </a:cubicBezTo>
                  <a:lnTo>
                    <a:pt x="8282" y="13403"/>
                  </a:lnTo>
                  <a:lnTo>
                    <a:pt x="8248" y="13472"/>
                  </a:lnTo>
                  <a:lnTo>
                    <a:pt x="8622" y="13698"/>
                  </a:lnTo>
                  <a:lnTo>
                    <a:pt x="8644" y="13653"/>
                  </a:lnTo>
                  <a:lnTo>
                    <a:pt x="8377" y="13495"/>
                  </a:lnTo>
                  <a:cubicBezTo>
                    <a:pt x="8371" y="13491"/>
                    <a:pt x="8365" y="13488"/>
                    <a:pt x="8357" y="13483"/>
                  </a:cubicBezTo>
                  <a:cubicBezTo>
                    <a:pt x="8350" y="13479"/>
                    <a:pt x="8342" y="13475"/>
                    <a:pt x="8335" y="13470"/>
                  </a:cubicBezTo>
                  <a:cubicBezTo>
                    <a:pt x="8327" y="13466"/>
                    <a:pt x="8321" y="13463"/>
                    <a:pt x="8316" y="13459"/>
                  </a:cubicBezTo>
                  <a:cubicBezTo>
                    <a:pt x="8311" y="13457"/>
                    <a:pt x="8308" y="13455"/>
                    <a:pt x="8306" y="13454"/>
                  </a:cubicBezTo>
                  <a:cubicBezTo>
                    <a:pt x="8311" y="13455"/>
                    <a:pt x="8320" y="13457"/>
                    <a:pt x="8334" y="13460"/>
                  </a:cubicBezTo>
                  <a:cubicBezTo>
                    <a:pt x="8349" y="13463"/>
                    <a:pt x="8367" y="13467"/>
                    <a:pt x="8389" y="13471"/>
                  </a:cubicBezTo>
                  <a:lnTo>
                    <a:pt x="8705" y="13530"/>
                  </a:lnTo>
                  <a:lnTo>
                    <a:pt x="8724" y="13490"/>
                  </a:lnTo>
                  <a:lnTo>
                    <a:pt x="8474" y="13263"/>
                  </a:lnTo>
                  <a:cubicBezTo>
                    <a:pt x="8469" y="13258"/>
                    <a:pt x="8463" y="13254"/>
                    <a:pt x="8457" y="13249"/>
                  </a:cubicBezTo>
                  <a:cubicBezTo>
                    <a:pt x="8451" y="13244"/>
                    <a:pt x="8446" y="13239"/>
                    <a:pt x="8440" y="13234"/>
                  </a:cubicBezTo>
                  <a:cubicBezTo>
                    <a:pt x="8435" y="13230"/>
                    <a:pt x="8431" y="13226"/>
                    <a:pt x="8427" y="13223"/>
                  </a:cubicBezTo>
                  <a:cubicBezTo>
                    <a:pt x="8423" y="13220"/>
                    <a:pt x="8421" y="13218"/>
                    <a:pt x="8420" y="13217"/>
                  </a:cubicBezTo>
                  <a:cubicBezTo>
                    <a:pt x="8421" y="13218"/>
                    <a:pt x="8424" y="13219"/>
                    <a:pt x="8429" y="13221"/>
                  </a:cubicBezTo>
                  <a:cubicBezTo>
                    <a:pt x="8433" y="13223"/>
                    <a:pt x="8439" y="13226"/>
                    <a:pt x="8446" y="13229"/>
                  </a:cubicBezTo>
                  <a:cubicBezTo>
                    <a:pt x="8452" y="13232"/>
                    <a:pt x="8460" y="13235"/>
                    <a:pt x="8467" y="13238"/>
                  </a:cubicBezTo>
                  <a:cubicBezTo>
                    <a:pt x="8475" y="13242"/>
                    <a:pt x="8482" y="13244"/>
                    <a:pt x="8488" y="13247"/>
                  </a:cubicBezTo>
                  <a:lnTo>
                    <a:pt x="8786" y="13365"/>
                  </a:lnTo>
                  <a:lnTo>
                    <a:pt x="8809" y="13319"/>
                  </a:lnTo>
                  <a:close/>
                  <a:moveTo>
                    <a:pt x="8593" y="12770"/>
                  </a:moveTo>
                  <a:lnTo>
                    <a:pt x="8570" y="12816"/>
                  </a:lnTo>
                  <a:lnTo>
                    <a:pt x="8843" y="12950"/>
                  </a:lnTo>
                  <a:cubicBezTo>
                    <a:pt x="8856" y="12957"/>
                    <a:pt x="8867" y="12963"/>
                    <a:pt x="8875" y="12969"/>
                  </a:cubicBezTo>
                  <a:cubicBezTo>
                    <a:pt x="8884" y="12976"/>
                    <a:pt x="8891" y="12984"/>
                    <a:pt x="8896" y="12995"/>
                  </a:cubicBezTo>
                  <a:cubicBezTo>
                    <a:pt x="8901" y="13005"/>
                    <a:pt x="8903" y="13017"/>
                    <a:pt x="8902" y="13031"/>
                  </a:cubicBezTo>
                  <a:cubicBezTo>
                    <a:pt x="8900" y="13045"/>
                    <a:pt x="8895" y="13060"/>
                    <a:pt x="8887" y="13076"/>
                  </a:cubicBezTo>
                  <a:cubicBezTo>
                    <a:pt x="8881" y="13088"/>
                    <a:pt x="8875" y="13098"/>
                    <a:pt x="8868" y="13106"/>
                  </a:cubicBezTo>
                  <a:cubicBezTo>
                    <a:pt x="8862" y="13113"/>
                    <a:pt x="8855" y="13119"/>
                    <a:pt x="8848" y="13123"/>
                  </a:cubicBezTo>
                  <a:cubicBezTo>
                    <a:pt x="8841" y="13128"/>
                    <a:pt x="8835" y="13130"/>
                    <a:pt x="8828" y="13132"/>
                  </a:cubicBezTo>
                  <a:cubicBezTo>
                    <a:pt x="8822" y="13133"/>
                    <a:pt x="8816" y="13134"/>
                    <a:pt x="8811" y="13134"/>
                  </a:cubicBezTo>
                  <a:cubicBezTo>
                    <a:pt x="8804" y="13133"/>
                    <a:pt x="8795" y="13131"/>
                    <a:pt x="8783" y="13127"/>
                  </a:cubicBezTo>
                  <a:cubicBezTo>
                    <a:pt x="8772" y="13122"/>
                    <a:pt x="8761" y="13118"/>
                    <a:pt x="8752" y="13113"/>
                  </a:cubicBezTo>
                  <a:lnTo>
                    <a:pt x="8488" y="12983"/>
                  </a:lnTo>
                  <a:lnTo>
                    <a:pt x="8466" y="13029"/>
                  </a:lnTo>
                  <a:lnTo>
                    <a:pt x="8746" y="13167"/>
                  </a:lnTo>
                  <a:cubicBezTo>
                    <a:pt x="8755" y="13172"/>
                    <a:pt x="8765" y="13176"/>
                    <a:pt x="8777" y="13180"/>
                  </a:cubicBezTo>
                  <a:cubicBezTo>
                    <a:pt x="8788" y="13185"/>
                    <a:pt x="8800" y="13186"/>
                    <a:pt x="8813" y="13186"/>
                  </a:cubicBezTo>
                  <a:cubicBezTo>
                    <a:pt x="8837" y="13185"/>
                    <a:pt x="8858" y="13177"/>
                    <a:pt x="8876" y="13164"/>
                  </a:cubicBezTo>
                  <a:cubicBezTo>
                    <a:pt x="8894" y="13150"/>
                    <a:pt x="8911" y="13128"/>
                    <a:pt x="8926" y="13098"/>
                  </a:cubicBezTo>
                  <a:cubicBezTo>
                    <a:pt x="8938" y="13074"/>
                    <a:pt x="8945" y="13053"/>
                    <a:pt x="8948" y="13034"/>
                  </a:cubicBezTo>
                  <a:cubicBezTo>
                    <a:pt x="8951" y="13016"/>
                    <a:pt x="8950" y="12998"/>
                    <a:pt x="8946" y="12981"/>
                  </a:cubicBezTo>
                  <a:cubicBezTo>
                    <a:pt x="8942" y="12964"/>
                    <a:pt x="8934" y="12950"/>
                    <a:pt x="8923" y="12940"/>
                  </a:cubicBezTo>
                  <a:cubicBezTo>
                    <a:pt x="8912" y="12929"/>
                    <a:pt x="8895" y="12918"/>
                    <a:pt x="8871" y="12907"/>
                  </a:cubicBezTo>
                  <a:lnTo>
                    <a:pt x="8593" y="12770"/>
                  </a:lnTo>
                  <a:close/>
                  <a:moveTo>
                    <a:pt x="8436" y="12901"/>
                  </a:moveTo>
                  <a:cubicBezTo>
                    <a:pt x="8428" y="12904"/>
                    <a:pt x="8421" y="12909"/>
                    <a:pt x="8417" y="12918"/>
                  </a:cubicBezTo>
                  <a:cubicBezTo>
                    <a:pt x="8413" y="12926"/>
                    <a:pt x="8413" y="12934"/>
                    <a:pt x="8416" y="12942"/>
                  </a:cubicBezTo>
                  <a:cubicBezTo>
                    <a:pt x="8419" y="12951"/>
                    <a:pt x="8424" y="12957"/>
                    <a:pt x="8432" y="12961"/>
                  </a:cubicBezTo>
                  <a:cubicBezTo>
                    <a:pt x="8440" y="12965"/>
                    <a:pt x="8449" y="12966"/>
                    <a:pt x="8458" y="12963"/>
                  </a:cubicBezTo>
                  <a:cubicBezTo>
                    <a:pt x="8466" y="12960"/>
                    <a:pt x="8473" y="12955"/>
                    <a:pt x="8477" y="12946"/>
                  </a:cubicBezTo>
                  <a:cubicBezTo>
                    <a:pt x="8481" y="12938"/>
                    <a:pt x="8481" y="12930"/>
                    <a:pt x="8478" y="12921"/>
                  </a:cubicBezTo>
                  <a:cubicBezTo>
                    <a:pt x="8475" y="12913"/>
                    <a:pt x="8469" y="12906"/>
                    <a:pt x="8461" y="12902"/>
                  </a:cubicBezTo>
                  <a:cubicBezTo>
                    <a:pt x="8453" y="12898"/>
                    <a:pt x="8445" y="12898"/>
                    <a:pt x="8436" y="12901"/>
                  </a:cubicBezTo>
                  <a:close/>
                  <a:moveTo>
                    <a:pt x="8494" y="12784"/>
                  </a:moveTo>
                  <a:cubicBezTo>
                    <a:pt x="8485" y="12787"/>
                    <a:pt x="8479" y="12793"/>
                    <a:pt x="8475" y="12801"/>
                  </a:cubicBezTo>
                  <a:cubicBezTo>
                    <a:pt x="8471" y="12809"/>
                    <a:pt x="8470" y="12817"/>
                    <a:pt x="8473" y="12826"/>
                  </a:cubicBezTo>
                  <a:cubicBezTo>
                    <a:pt x="8476" y="12834"/>
                    <a:pt x="8481" y="12840"/>
                    <a:pt x="8489" y="12844"/>
                  </a:cubicBezTo>
                  <a:cubicBezTo>
                    <a:pt x="8498" y="12848"/>
                    <a:pt x="8506" y="12849"/>
                    <a:pt x="8515" y="12846"/>
                  </a:cubicBezTo>
                  <a:cubicBezTo>
                    <a:pt x="8524" y="12843"/>
                    <a:pt x="8530" y="12838"/>
                    <a:pt x="8534" y="12830"/>
                  </a:cubicBezTo>
                  <a:cubicBezTo>
                    <a:pt x="8538" y="12821"/>
                    <a:pt x="8539" y="12813"/>
                    <a:pt x="8536" y="12804"/>
                  </a:cubicBezTo>
                  <a:cubicBezTo>
                    <a:pt x="8532" y="12796"/>
                    <a:pt x="8527" y="12790"/>
                    <a:pt x="8518" y="12786"/>
                  </a:cubicBezTo>
                  <a:cubicBezTo>
                    <a:pt x="8510" y="12782"/>
                    <a:pt x="8502" y="12781"/>
                    <a:pt x="8494" y="12784"/>
                  </a:cubicBezTo>
                  <a:close/>
                  <a:moveTo>
                    <a:pt x="6885" y="17967"/>
                  </a:moveTo>
                  <a:lnTo>
                    <a:pt x="6758" y="18226"/>
                  </a:lnTo>
                  <a:lnTo>
                    <a:pt x="6797" y="18245"/>
                  </a:lnTo>
                  <a:lnTo>
                    <a:pt x="6849" y="18140"/>
                  </a:lnTo>
                  <a:lnTo>
                    <a:pt x="7081" y="18254"/>
                  </a:lnTo>
                  <a:lnTo>
                    <a:pt x="7194" y="18254"/>
                  </a:lnTo>
                  <a:lnTo>
                    <a:pt x="6871" y="18095"/>
                  </a:lnTo>
                  <a:lnTo>
                    <a:pt x="6923" y="17989"/>
                  </a:lnTo>
                  <a:lnTo>
                    <a:pt x="6885" y="17967"/>
                  </a:lnTo>
                  <a:close/>
                  <a:moveTo>
                    <a:pt x="9002" y="14585"/>
                  </a:moveTo>
                  <a:lnTo>
                    <a:pt x="9002" y="14530"/>
                  </a:lnTo>
                  <a:cubicBezTo>
                    <a:pt x="8993" y="14536"/>
                    <a:pt x="8984" y="14542"/>
                    <a:pt x="8973" y="14548"/>
                  </a:cubicBezTo>
                  <a:lnTo>
                    <a:pt x="8999" y="14586"/>
                  </a:lnTo>
                  <a:lnTo>
                    <a:pt x="9002" y="14585"/>
                  </a:lnTo>
                  <a:close/>
                  <a:moveTo>
                    <a:pt x="9002" y="14326"/>
                  </a:moveTo>
                  <a:lnTo>
                    <a:pt x="9002" y="14267"/>
                  </a:lnTo>
                  <a:cubicBezTo>
                    <a:pt x="8990" y="14266"/>
                    <a:pt x="8978" y="14267"/>
                    <a:pt x="8967" y="14270"/>
                  </a:cubicBezTo>
                  <a:cubicBezTo>
                    <a:pt x="8954" y="14274"/>
                    <a:pt x="8942" y="14279"/>
                    <a:pt x="8931" y="14287"/>
                  </a:cubicBezTo>
                  <a:cubicBezTo>
                    <a:pt x="8920" y="14294"/>
                    <a:pt x="8907" y="14305"/>
                    <a:pt x="8894" y="14320"/>
                  </a:cubicBezTo>
                  <a:lnTo>
                    <a:pt x="8857" y="14358"/>
                  </a:lnTo>
                  <a:cubicBezTo>
                    <a:pt x="8838" y="14377"/>
                    <a:pt x="8821" y="14390"/>
                    <a:pt x="8807" y="14395"/>
                  </a:cubicBezTo>
                  <a:cubicBezTo>
                    <a:pt x="8793" y="14401"/>
                    <a:pt x="8777" y="14399"/>
                    <a:pt x="8761" y="14391"/>
                  </a:cubicBezTo>
                  <a:cubicBezTo>
                    <a:pt x="8741" y="14382"/>
                    <a:pt x="8729" y="14367"/>
                    <a:pt x="8724" y="14348"/>
                  </a:cubicBezTo>
                  <a:cubicBezTo>
                    <a:pt x="8720" y="14328"/>
                    <a:pt x="8723" y="14306"/>
                    <a:pt x="8735" y="14282"/>
                  </a:cubicBezTo>
                  <a:cubicBezTo>
                    <a:pt x="8739" y="14273"/>
                    <a:pt x="8744" y="14266"/>
                    <a:pt x="8749" y="14259"/>
                  </a:cubicBezTo>
                  <a:cubicBezTo>
                    <a:pt x="8754" y="14252"/>
                    <a:pt x="8759" y="14246"/>
                    <a:pt x="8765" y="14240"/>
                  </a:cubicBezTo>
                  <a:cubicBezTo>
                    <a:pt x="8772" y="14233"/>
                    <a:pt x="8779" y="14227"/>
                    <a:pt x="8787" y="14221"/>
                  </a:cubicBezTo>
                  <a:cubicBezTo>
                    <a:pt x="8795" y="14216"/>
                    <a:pt x="8804" y="14209"/>
                    <a:pt x="8815" y="14203"/>
                  </a:cubicBezTo>
                  <a:lnTo>
                    <a:pt x="8792" y="14166"/>
                  </a:lnTo>
                  <a:cubicBezTo>
                    <a:pt x="8748" y="14191"/>
                    <a:pt x="8716" y="14224"/>
                    <a:pt x="8696" y="14265"/>
                  </a:cubicBezTo>
                  <a:cubicBezTo>
                    <a:pt x="8687" y="14284"/>
                    <a:pt x="8681" y="14303"/>
                    <a:pt x="8679" y="14321"/>
                  </a:cubicBezTo>
                  <a:cubicBezTo>
                    <a:pt x="8677" y="14339"/>
                    <a:pt x="8678" y="14357"/>
                    <a:pt x="8682" y="14372"/>
                  </a:cubicBezTo>
                  <a:cubicBezTo>
                    <a:pt x="8687" y="14388"/>
                    <a:pt x="8694" y="14403"/>
                    <a:pt x="8705" y="14415"/>
                  </a:cubicBezTo>
                  <a:cubicBezTo>
                    <a:pt x="8716" y="14428"/>
                    <a:pt x="8729" y="14439"/>
                    <a:pt x="8746" y="14447"/>
                  </a:cubicBezTo>
                  <a:cubicBezTo>
                    <a:pt x="8771" y="14459"/>
                    <a:pt x="8796" y="14462"/>
                    <a:pt x="8822" y="14454"/>
                  </a:cubicBezTo>
                  <a:cubicBezTo>
                    <a:pt x="8834" y="14450"/>
                    <a:pt x="8845" y="14444"/>
                    <a:pt x="8855" y="14436"/>
                  </a:cubicBezTo>
                  <a:cubicBezTo>
                    <a:pt x="8865" y="14428"/>
                    <a:pt x="8877" y="14417"/>
                    <a:pt x="8891" y="14401"/>
                  </a:cubicBezTo>
                  <a:lnTo>
                    <a:pt x="8922" y="14368"/>
                  </a:lnTo>
                  <a:cubicBezTo>
                    <a:pt x="8949" y="14339"/>
                    <a:pt x="8976" y="14325"/>
                    <a:pt x="9002" y="14326"/>
                  </a:cubicBezTo>
                  <a:close/>
                  <a:moveTo>
                    <a:pt x="9002" y="14162"/>
                  </a:moveTo>
                  <a:lnTo>
                    <a:pt x="9002" y="14098"/>
                  </a:lnTo>
                  <a:cubicBezTo>
                    <a:pt x="8992" y="14092"/>
                    <a:pt x="8984" y="14087"/>
                    <a:pt x="8976" y="14081"/>
                  </a:cubicBezTo>
                  <a:cubicBezTo>
                    <a:pt x="8961" y="14071"/>
                    <a:pt x="8948" y="14059"/>
                    <a:pt x="8938" y="14047"/>
                  </a:cubicBezTo>
                  <a:cubicBezTo>
                    <a:pt x="8921" y="14027"/>
                    <a:pt x="8910" y="14006"/>
                    <a:pt x="8907" y="13984"/>
                  </a:cubicBezTo>
                  <a:cubicBezTo>
                    <a:pt x="8903" y="13963"/>
                    <a:pt x="8907" y="13940"/>
                    <a:pt x="8918" y="13918"/>
                  </a:cubicBezTo>
                  <a:cubicBezTo>
                    <a:pt x="8925" y="13903"/>
                    <a:pt x="8934" y="13891"/>
                    <a:pt x="8943" y="13881"/>
                  </a:cubicBezTo>
                  <a:cubicBezTo>
                    <a:pt x="8953" y="13872"/>
                    <a:pt x="8965" y="13863"/>
                    <a:pt x="8979" y="13856"/>
                  </a:cubicBezTo>
                  <a:lnTo>
                    <a:pt x="8961" y="13816"/>
                  </a:lnTo>
                  <a:cubicBezTo>
                    <a:pt x="8944" y="13824"/>
                    <a:pt x="8929" y="13835"/>
                    <a:pt x="8915" y="13849"/>
                  </a:cubicBezTo>
                  <a:cubicBezTo>
                    <a:pt x="8902" y="13863"/>
                    <a:pt x="8890" y="13880"/>
                    <a:pt x="8881" y="13899"/>
                  </a:cubicBezTo>
                  <a:cubicBezTo>
                    <a:pt x="8869" y="13922"/>
                    <a:pt x="8863" y="13946"/>
                    <a:pt x="8864" y="13971"/>
                  </a:cubicBezTo>
                  <a:cubicBezTo>
                    <a:pt x="8864" y="13997"/>
                    <a:pt x="8869" y="14021"/>
                    <a:pt x="8880" y="14044"/>
                  </a:cubicBezTo>
                  <a:cubicBezTo>
                    <a:pt x="8891" y="14068"/>
                    <a:pt x="8907" y="14090"/>
                    <a:pt x="8927" y="14110"/>
                  </a:cubicBezTo>
                  <a:cubicBezTo>
                    <a:pt x="8948" y="14130"/>
                    <a:pt x="8973" y="14148"/>
                    <a:pt x="9002" y="14162"/>
                  </a:cubicBezTo>
                  <a:close/>
                  <a:moveTo>
                    <a:pt x="7417" y="17873"/>
                  </a:moveTo>
                  <a:lnTo>
                    <a:pt x="7377" y="17853"/>
                  </a:lnTo>
                  <a:lnTo>
                    <a:pt x="7292" y="18025"/>
                  </a:lnTo>
                  <a:lnTo>
                    <a:pt x="7149" y="17954"/>
                  </a:lnTo>
                  <a:lnTo>
                    <a:pt x="7215" y="17821"/>
                  </a:lnTo>
                  <a:lnTo>
                    <a:pt x="7174" y="17801"/>
                  </a:lnTo>
                  <a:lnTo>
                    <a:pt x="7109" y="17935"/>
                  </a:lnTo>
                  <a:lnTo>
                    <a:pt x="6980" y="17871"/>
                  </a:lnTo>
                  <a:lnTo>
                    <a:pt x="7059" y="17711"/>
                  </a:lnTo>
                  <a:lnTo>
                    <a:pt x="7023" y="17686"/>
                  </a:lnTo>
                  <a:lnTo>
                    <a:pt x="6918" y="17900"/>
                  </a:lnTo>
                  <a:lnTo>
                    <a:pt x="7309" y="18092"/>
                  </a:lnTo>
                  <a:lnTo>
                    <a:pt x="7417" y="17873"/>
                  </a:lnTo>
                  <a:close/>
                  <a:moveTo>
                    <a:pt x="7580" y="17542"/>
                  </a:moveTo>
                  <a:lnTo>
                    <a:pt x="7544" y="17546"/>
                  </a:lnTo>
                  <a:cubicBezTo>
                    <a:pt x="7527" y="17549"/>
                    <a:pt x="7509" y="17551"/>
                    <a:pt x="7491" y="17553"/>
                  </a:cubicBezTo>
                  <a:cubicBezTo>
                    <a:pt x="7472" y="17556"/>
                    <a:pt x="7454" y="17559"/>
                    <a:pt x="7438" y="17561"/>
                  </a:cubicBezTo>
                  <a:cubicBezTo>
                    <a:pt x="7421" y="17563"/>
                    <a:pt x="7410" y="17565"/>
                    <a:pt x="7403" y="17566"/>
                  </a:cubicBezTo>
                  <a:cubicBezTo>
                    <a:pt x="7393" y="17568"/>
                    <a:pt x="7382" y="17570"/>
                    <a:pt x="7370" y="17574"/>
                  </a:cubicBezTo>
                  <a:cubicBezTo>
                    <a:pt x="7358" y="17577"/>
                    <a:pt x="7348" y="17580"/>
                    <a:pt x="7340" y="17584"/>
                  </a:cubicBezTo>
                  <a:lnTo>
                    <a:pt x="7343" y="17578"/>
                  </a:lnTo>
                  <a:cubicBezTo>
                    <a:pt x="7350" y="17563"/>
                    <a:pt x="7355" y="17547"/>
                    <a:pt x="7356" y="17532"/>
                  </a:cubicBezTo>
                  <a:cubicBezTo>
                    <a:pt x="7357" y="17517"/>
                    <a:pt x="7355" y="17502"/>
                    <a:pt x="7350" y="17489"/>
                  </a:cubicBezTo>
                  <a:cubicBezTo>
                    <a:pt x="7345" y="17475"/>
                    <a:pt x="7338" y="17462"/>
                    <a:pt x="7327" y="17451"/>
                  </a:cubicBezTo>
                  <a:cubicBezTo>
                    <a:pt x="7316" y="17439"/>
                    <a:pt x="7302" y="17430"/>
                    <a:pt x="7286" y="17422"/>
                  </a:cubicBezTo>
                  <a:cubicBezTo>
                    <a:pt x="7276" y="17417"/>
                    <a:pt x="7266" y="17413"/>
                    <a:pt x="7256" y="17412"/>
                  </a:cubicBezTo>
                  <a:cubicBezTo>
                    <a:pt x="7247" y="17410"/>
                    <a:pt x="7238" y="17409"/>
                    <a:pt x="7229" y="17409"/>
                  </a:cubicBezTo>
                  <a:cubicBezTo>
                    <a:pt x="7220" y="17410"/>
                    <a:pt x="7212" y="17411"/>
                    <a:pt x="7205" y="17413"/>
                  </a:cubicBezTo>
                  <a:cubicBezTo>
                    <a:pt x="7198" y="17415"/>
                    <a:pt x="7191" y="17417"/>
                    <a:pt x="7185" y="17420"/>
                  </a:cubicBezTo>
                  <a:cubicBezTo>
                    <a:pt x="7179" y="17423"/>
                    <a:pt x="7173" y="17426"/>
                    <a:pt x="7167" y="17431"/>
                  </a:cubicBezTo>
                  <a:cubicBezTo>
                    <a:pt x="7161" y="17435"/>
                    <a:pt x="7155" y="17441"/>
                    <a:pt x="7149" y="17447"/>
                  </a:cubicBezTo>
                  <a:cubicBezTo>
                    <a:pt x="7143" y="17454"/>
                    <a:pt x="7137" y="17462"/>
                    <a:pt x="7131" y="17472"/>
                  </a:cubicBezTo>
                  <a:cubicBezTo>
                    <a:pt x="7125" y="17482"/>
                    <a:pt x="7118" y="17493"/>
                    <a:pt x="7112" y="17506"/>
                  </a:cubicBezTo>
                  <a:lnTo>
                    <a:pt x="7067" y="17598"/>
                  </a:lnTo>
                  <a:lnTo>
                    <a:pt x="7458" y="17790"/>
                  </a:lnTo>
                  <a:lnTo>
                    <a:pt x="7480" y="17744"/>
                  </a:lnTo>
                  <a:lnTo>
                    <a:pt x="7304" y="17657"/>
                  </a:lnTo>
                  <a:cubicBezTo>
                    <a:pt x="7309" y="17648"/>
                    <a:pt x="7315" y="17641"/>
                    <a:pt x="7321" y="17636"/>
                  </a:cubicBezTo>
                  <a:cubicBezTo>
                    <a:pt x="7327" y="17632"/>
                    <a:pt x="7337" y="17628"/>
                    <a:pt x="7351" y="17625"/>
                  </a:cubicBezTo>
                  <a:cubicBezTo>
                    <a:pt x="7374" y="17621"/>
                    <a:pt x="7396" y="17617"/>
                    <a:pt x="7416" y="17613"/>
                  </a:cubicBezTo>
                  <a:cubicBezTo>
                    <a:pt x="7437" y="17610"/>
                    <a:pt x="7456" y="17607"/>
                    <a:pt x="7474" y="17605"/>
                  </a:cubicBezTo>
                  <a:cubicBezTo>
                    <a:pt x="7491" y="17603"/>
                    <a:pt x="7506" y="17601"/>
                    <a:pt x="7519" y="17601"/>
                  </a:cubicBezTo>
                  <a:cubicBezTo>
                    <a:pt x="7533" y="17600"/>
                    <a:pt x="7543" y="17600"/>
                    <a:pt x="7551" y="17600"/>
                  </a:cubicBezTo>
                  <a:lnTo>
                    <a:pt x="7580" y="17542"/>
                  </a:lnTo>
                  <a:close/>
                  <a:moveTo>
                    <a:pt x="7294" y="17493"/>
                  </a:moveTo>
                  <a:cubicBezTo>
                    <a:pt x="7302" y="17501"/>
                    <a:pt x="7308" y="17510"/>
                    <a:pt x="7311" y="17519"/>
                  </a:cubicBezTo>
                  <a:cubicBezTo>
                    <a:pt x="7314" y="17530"/>
                    <a:pt x="7314" y="17542"/>
                    <a:pt x="7312" y="17555"/>
                  </a:cubicBezTo>
                  <a:cubicBezTo>
                    <a:pt x="7310" y="17567"/>
                    <a:pt x="7304" y="17582"/>
                    <a:pt x="7296" y="17600"/>
                  </a:cubicBezTo>
                  <a:lnTo>
                    <a:pt x="7275" y="17643"/>
                  </a:lnTo>
                  <a:lnTo>
                    <a:pt x="7129" y="17571"/>
                  </a:lnTo>
                  <a:lnTo>
                    <a:pt x="7152" y="17525"/>
                  </a:lnTo>
                  <a:cubicBezTo>
                    <a:pt x="7157" y="17514"/>
                    <a:pt x="7162" y="17505"/>
                    <a:pt x="7167" y="17498"/>
                  </a:cubicBezTo>
                  <a:cubicBezTo>
                    <a:pt x="7172" y="17491"/>
                    <a:pt x="7178" y="17485"/>
                    <a:pt x="7184" y="17480"/>
                  </a:cubicBezTo>
                  <a:cubicBezTo>
                    <a:pt x="7194" y="17471"/>
                    <a:pt x="7206" y="17466"/>
                    <a:pt x="7221" y="17464"/>
                  </a:cubicBezTo>
                  <a:cubicBezTo>
                    <a:pt x="7235" y="17462"/>
                    <a:pt x="7249" y="17464"/>
                    <a:pt x="7262" y="17471"/>
                  </a:cubicBezTo>
                  <a:cubicBezTo>
                    <a:pt x="7275" y="17477"/>
                    <a:pt x="7285" y="17484"/>
                    <a:pt x="7294" y="17493"/>
                  </a:cubicBezTo>
                  <a:close/>
                  <a:moveTo>
                    <a:pt x="7792" y="17330"/>
                  </a:moveTo>
                  <a:lnTo>
                    <a:pt x="7243" y="17060"/>
                  </a:lnTo>
                  <a:lnTo>
                    <a:pt x="7224" y="17098"/>
                  </a:lnTo>
                  <a:lnTo>
                    <a:pt x="7773" y="17368"/>
                  </a:lnTo>
                  <a:lnTo>
                    <a:pt x="7792" y="17330"/>
                  </a:lnTo>
                  <a:close/>
                  <a:moveTo>
                    <a:pt x="7637" y="16439"/>
                  </a:moveTo>
                  <a:lnTo>
                    <a:pt x="7614" y="16485"/>
                  </a:lnTo>
                  <a:lnTo>
                    <a:pt x="7817" y="16645"/>
                  </a:lnTo>
                  <a:cubicBezTo>
                    <a:pt x="7830" y="16656"/>
                    <a:pt x="7843" y="16666"/>
                    <a:pt x="7856" y="16675"/>
                  </a:cubicBezTo>
                  <a:cubicBezTo>
                    <a:pt x="7868" y="16685"/>
                    <a:pt x="7880" y="16694"/>
                    <a:pt x="7890" y="16701"/>
                  </a:cubicBezTo>
                  <a:cubicBezTo>
                    <a:pt x="7900" y="16709"/>
                    <a:pt x="7909" y="16715"/>
                    <a:pt x="7915" y="16720"/>
                  </a:cubicBezTo>
                  <a:cubicBezTo>
                    <a:pt x="7920" y="16723"/>
                    <a:pt x="7924" y="16726"/>
                    <a:pt x="7925" y="16727"/>
                  </a:cubicBezTo>
                  <a:cubicBezTo>
                    <a:pt x="7923" y="16727"/>
                    <a:pt x="7920" y="16726"/>
                    <a:pt x="7916" y="16724"/>
                  </a:cubicBezTo>
                  <a:cubicBezTo>
                    <a:pt x="7910" y="16722"/>
                    <a:pt x="7901" y="16720"/>
                    <a:pt x="7891" y="16717"/>
                  </a:cubicBezTo>
                  <a:cubicBezTo>
                    <a:pt x="7881" y="16714"/>
                    <a:pt x="7869" y="16711"/>
                    <a:pt x="7856" y="16707"/>
                  </a:cubicBezTo>
                  <a:cubicBezTo>
                    <a:pt x="7843" y="16704"/>
                    <a:pt x="7828" y="16700"/>
                    <a:pt x="7812" y="16696"/>
                  </a:cubicBezTo>
                  <a:lnTo>
                    <a:pt x="7543" y="16631"/>
                  </a:lnTo>
                  <a:lnTo>
                    <a:pt x="7517" y="16684"/>
                  </a:lnTo>
                  <a:lnTo>
                    <a:pt x="7725" y="16851"/>
                  </a:lnTo>
                  <a:cubicBezTo>
                    <a:pt x="7735" y="16859"/>
                    <a:pt x="7746" y="16867"/>
                    <a:pt x="7758" y="16876"/>
                  </a:cubicBezTo>
                  <a:cubicBezTo>
                    <a:pt x="7769" y="16885"/>
                    <a:pt x="7780" y="16893"/>
                    <a:pt x="7790" y="16901"/>
                  </a:cubicBezTo>
                  <a:cubicBezTo>
                    <a:pt x="7800" y="16908"/>
                    <a:pt x="7808" y="16915"/>
                    <a:pt x="7815" y="16920"/>
                  </a:cubicBezTo>
                  <a:cubicBezTo>
                    <a:pt x="7823" y="16925"/>
                    <a:pt x="7826" y="16928"/>
                    <a:pt x="7827" y="16929"/>
                  </a:cubicBezTo>
                  <a:cubicBezTo>
                    <a:pt x="7825" y="16928"/>
                    <a:pt x="7820" y="16927"/>
                    <a:pt x="7812" y="16924"/>
                  </a:cubicBezTo>
                  <a:cubicBezTo>
                    <a:pt x="7803" y="16921"/>
                    <a:pt x="7793" y="16918"/>
                    <a:pt x="7781" y="16914"/>
                  </a:cubicBezTo>
                  <a:cubicBezTo>
                    <a:pt x="7768" y="16910"/>
                    <a:pt x="7755" y="16907"/>
                    <a:pt x="7740" y="16902"/>
                  </a:cubicBezTo>
                  <a:cubicBezTo>
                    <a:pt x="7726" y="16898"/>
                    <a:pt x="7712" y="16895"/>
                    <a:pt x="7698" y="16891"/>
                  </a:cubicBezTo>
                  <a:lnTo>
                    <a:pt x="7445" y="16828"/>
                  </a:lnTo>
                  <a:lnTo>
                    <a:pt x="7421" y="16879"/>
                  </a:lnTo>
                  <a:lnTo>
                    <a:pt x="7857" y="16979"/>
                  </a:lnTo>
                  <a:lnTo>
                    <a:pt x="7887" y="16918"/>
                  </a:lnTo>
                  <a:lnTo>
                    <a:pt x="7690" y="16762"/>
                  </a:lnTo>
                  <a:cubicBezTo>
                    <a:pt x="7678" y="16753"/>
                    <a:pt x="7667" y="16744"/>
                    <a:pt x="7656" y="16736"/>
                  </a:cubicBezTo>
                  <a:cubicBezTo>
                    <a:pt x="7645" y="16727"/>
                    <a:pt x="7635" y="16719"/>
                    <a:pt x="7625" y="16713"/>
                  </a:cubicBezTo>
                  <a:cubicBezTo>
                    <a:pt x="7616" y="16706"/>
                    <a:pt x="7609" y="16701"/>
                    <a:pt x="7603" y="16697"/>
                  </a:cubicBezTo>
                  <a:cubicBezTo>
                    <a:pt x="7597" y="16693"/>
                    <a:pt x="7594" y="16690"/>
                    <a:pt x="7593" y="16690"/>
                  </a:cubicBezTo>
                  <a:cubicBezTo>
                    <a:pt x="7595" y="16690"/>
                    <a:pt x="7599" y="16692"/>
                    <a:pt x="7606" y="16694"/>
                  </a:cubicBezTo>
                  <a:cubicBezTo>
                    <a:pt x="7612" y="16696"/>
                    <a:pt x="7621" y="16698"/>
                    <a:pt x="7632" y="16701"/>
                  </a:cubicBezTo>
                  <a:cubicBezTo>
                    <a:pt x="7642" y="16704"/>
                    <a:pt x="7654" y="16708"/>
                    <a:pt x="7668" y="16711"/>
                  </a:cubicBezTo>
                  <a:cubicBezTo>
                    <a:pt x="7682" y="16715"/>
                    <a:pt x="7697" y="16719"/>
                    <a:pt x="7713" y="16723"/>
                  </a:cubicBezTo>
                  <a:lnTo>
                    <a:pt x="7954" y="16782"/>
                  </a:lnTo>
                  <a:lnTo>
                    <a:pt x="7984" y="16721"/>
                  </a:lnTo>
                  <a:lnTo>
                    <a:pt x="7637" y="16439"/>
                  </a:lnTo>
                  <a:close/>
                  <a:moveTo>
                    <a:pt x="8175" y="16333"/>
                  </a:moveTo>
                  <a:lnTo>
                    <a:pt x="8134" y="16313"/>
                  </a:lnTo>
                  <a:lnTo>
                    <a:pt x="8049" y="16485"/>
                  </a:lnTo>
                  <a:lnTo>
                    <a:pt x="7906" y="16415"/>
                  </a:lnTo>
                  <a:lnTo>
                    <a:pt x="7972" y="16281"/>
                  </a:lnTo>
                  <a:lnTo>
                    <a:pt x="7932" y="16261"/>
                  </a:lnTo>
                  <a:lnTo>
                    <a:pt x="7866" y="16395"/>
                  </a:lnTo>
                  <a:lnTo>
                    <a:pt x="7738" y="16332"/>
                  </a:lnTo>
                  <a:lnTo>
                    <a:pt x="7817" y="16172"/>
                  </a:lnTo>
                  <a:lnTo>
                    <a:pt x="7781" y="16147"/>
                  </a:lnTo>
                  <a:lnTo>
                    <a:pt x="7676" y="16360"/>
                  </a:lnTo>
                  <a:lnTo>
                    <a:pt x="8067" y="16553"/>
                  </a:lnTo>
                  <a:lnTo>
                    <a:pt x="8175" y="16333"/>
                  </a:lnTo>
                  <a:close/>
                  <a:moveTo>
                    <a:pt x="8191" y="15929"/>
                  </a:moveTo>
                  <a:cubicBezTo>
                    <a:pt x="8176" y="15928"/>
                    <a:pt x="8162" y="15929"/>
                    <a:pt x="8149" y="15932"/>
                  </a:cubicBezTo>
                  <a:cubicBezTo>
                    <a:pt x="8136" y="15935"/>
                    <a:pt x="8124" y="15941"/>
                    <a:pt x="8113" y="15948"/>
                  </a:cubicBezTo>
                  <a:cubicBezTo>
                    <a:pt x="8102" y="15956"/>
                    <a:pt x="8090" y="15967"/>
                    <a:pt x="8076" y="15982"/>
                  </a:cubicBezTo>
                  <a:lnTo>
                    <a:pt x="8039" y="16020"/>
                  </a:lnTo>
                  <a:cubicBezTo>
                    <a:pt x="8020" y="16039"/>
                    <a:pt x="8004" y="16051"/>
                    <a:pt x="7989" y="16057"/>
                  </a:cubicBezTo>
                  <a:cubicBezTo>
                    <a:pt x="7975" y="16062"/>
                    <a:pt x="7960" y="16061"/>
                    <a:pt x="7944" y="16053"/>
                  </a:cubicBezTo>
                  <a:cubicBezTo>
                    <a:pt x="7924" y="16043"/>
                    <a:pt x="7911" y="16029"/>
                    <a:pt x="7906" y="16009"/>
                  </a:cubicBezTo>
                  <a:cubicBezTo>
                    <a:pt x="7902" y="15990"/>
                    <a:pt x="7906" y="15968"/>
                    <a:pt x="7918" y="15943"/>
                  </a:cubicBezTo>
                  <a:cubicBezTo>
                    <a:pt x="7922" y="15935"/>
                    <a:pt x="7926" y="15927"/>
                    <a:pt x="7931" y="15921"/>
                  </a:cubicBezTo>
                  <a:cubicBezTo>
                    <a:pt x="7936" y="15914"/>
                    <a:pt x="7941" y="15907"/>
                    <a:pt x="7948" y="15901"/>
                  </a:cubicBezTo>
                  <a:cubicBezTo>
                    <a:pt x="7954" y="15895"/>
                    <a:pt x="7961" y="15889"/>
                    <a:pt x="7969" y="15883"/>
                  </a:cubicBezTo>
                  <a:cubicBezTo>
                    <a:pt x="7977" y="15877"/>
                    <a:pt x="7987" y="15871"/>
                    <a:pt x="7998" y="15865"/>
                  </a:cubicBezTo>
                  <a:lnTo>
                    <a:pt x="7974" y="15827"/>
                  </a:lnTo>
                  <a:cubicBezTo>
                    <a:pt x="7931" y="15852"/>
                    <a:pt x="7899" y="15886"/>
                    <a:pt x="7878" y="15927"/>
                  </a:cubicBezTo>
                  <a:cubicBezTo>
                    <a:pt x="7869" y="15946"/>
                    <a:pt x="7863" y="15965"/>
                    <a:pt x="7861" y="15983"/>
                  </a:cubicBezTo>
                  <a:cubicBezTo>
                    <a:pt x="7859" y="16001"/>
                    <a:pt x="7860" y="16018"/>
                    <a:pt x="7865" y="16034"/>
                  </a:cubicBezTo>
                  <a:cubicBezTo>
                    <a:pt x="7869" y="16050"/>
                    <a:pt x="7877" y="16064"/>
                    <a:pt x="7887" y="16077"/>
                  </a:cubicBezTo>
                  <a:cubicBezTo>
                    <a:pt x="7898" y="16090"/>
                    <a:pt x="7912" y="16100"/>
                    <a:pt x="7928" y="16109"/>
                  </a:cubicBezTo>
                  <a:cubicBezTo>
                    <a:pt x="7954" y="16121"/>
                    <a:pt x="7979" y="16123"/>
                    <a:pt x="8004" y="16116"/>
                  </a:cubicBezTo>
                  <a:cubicBezTo>
                    <a:pt x="8016" y="16112"/>
                    <a:pt x="8027" y="16106"/>
                    <a:pt x="8037" y="16098"/>
                  </a:cubicBezTo>
                  <a:cubicBezTo>
                    <a:pt x="8047" y="16090"/>
                    <a:pt x="8059" y="16078"/>
                    <a:pt x="8073" y="16063"/>
                  </a:cubicBezTo>
                  <a:lnTo>
                    <a:pt x="8105" y="16030"/>
                  </a:lnTo>
                  <a:cubicBezTo>
                    <a:pt x="8142" y="15990"/>
                    <a:pt x="8177" y="15978"/>
                    <a:pt x="8212" y="15995"/>
                  </a:cubicBezTo>
                  <a:cubicBezTo>
                    <a:pt x="8235" y="16007"/>
                    <a:pt x="8249" y="16025"/>
                    <a:pt x="8254" y="16051"/>
                  </a:cubicBezTo>
                  <a:cubicBezTo>
                    <a:pt x="8256" y="16062"/>
                    <a:pt x="8257" y="16073"/>
                    <a:pt x="8255" y="16084"/>
                  </a:cubicBezTo>
                  <a:cubicBezTo>
                    <a:pt x="8253" y="16094"/>
                    <a:pt x="8248" y="16107"/>
                    <a:pt x="8241" y="16121"/>
                  </a:cubicBezTo>
                  <a:cubicBezTo>
                    <a:pt x="8231" y="16141"/>
                    <a:pt x="8219" y="16158"/>
                    <a:pt x="8206" y="16172"/>
                  </a:cubicBezTo>
                  <a:cubicBezTo>
                    <a:pt x="8192" y="16187"/>
                    <a:pt x="8175" y="16199"/>
                    <a:pt x="8155" y="16210"/>
                  </a:cubicBezTo>
                  <a:lnTo>
                    <a:pt x="8182" y="16248"/>
                  </a:lnTo>
                  <a:cubicBezTo>
                    <a:pt x="8204" y="16235"/>
                    <a:pt x="8222" y="16219"/>
                    <a:pt x="8238" y="16202"/>
                  </a:cubicBezTo>
                  <a:cubicBezTo>
                    <a:pt x="8254" y="16184"/>
                    <a:pt x="8267" y="16164"/>
                    <a:pt x="8279" y="16140"/>
                  </a:cubicBezTo>
                  <a:cubicBezTo>
                    <a:pt x="8288" y="16122"/>
                    <a:pt x="8294" y="16105"/>
                    <a:pt x="8297" y="16090"/>
                  </a:cubicBezTo>
                  <a:cubicBezTo>
                    <a:pt x="8300" y="16074"/>
                    <a:pt x="8300" y="16058"/>
                    <a:pt x="8298" y="16041"/>
                  </a:cubicBezTo>
                  <a:cubicBezTo>
                    <a:pt x="8296" y="16018"/>
                    <a:pt x="8288" y="15998"/>
                    <a:pt x="8276" y="15980"/>
                  </a:cubicBezTo>
                  <a:cubicBezTo>
                    <a:pt x="8264" y="15963"/>
                    <a:pt x="8249" y="15949"/>
                    <a:pt x="8231" y="15940"/>
                  </a:cubicBezTo>
                  <a:cubicBezTo>
                    <a:pt x="8219" y="15934"/>
                    <a:pt x="8205" y="15931"/>
                    <a:pt x="8191" y="15929"/>
                  </a:cubicBezTo>
                  <a:close/>
                  <a:moveTo>
                    <a:pt x="8108" y="15482"/>
                  </a:moveTo>
                  <a:lnTo>
                    <a:pt x="7981" y="15741"/>
                  </a:lnTo>
                  <a:lnTo>
                    <a:pt x="8020" y="15760"/>
                  </a:lnTo>
                  <a:lnTo>
                    <a:pt x="8071" y="15655"/>
                  </a:lnTo>
                  <a:lnTo>
                    <a:pt x="8423" y="15828"/>
                  </a:lnTo>
                  <a:lnTo>
                    <a:pt x="8445" y="15783"/>
                  </a:lnTo>
                  <a:lnTo>
                    <a:pt x="8094" y="15610"/>
                  </a:lnTo>
                  <a:lnTo>
                    <a:pt x="8146" y="15504"/>
                  </a:lnTo>
                  <a:lnTo>
                    <a:pt x="8108" y="15482"/>
                  </a:lnTo>
                  <a:close/>
                  <a:moveTo>
                    <a:pt x="8242" y="15209"/>
                  </a:moveTo>
                  <a:lnTo>
                    <a:pt x="8141" y="15415"/>
                  </a:lnTo>
                  <a:lnTo>
                    <a:pt x="8532" y="15607"/>
                  </a:lnTo>
                  <a:lnTo>
                    <a:pt x="8555" y="15560"/>
                  </a:lnTo>
                  <a:lnTo>
                    <a:pt x="8369" y="15469"/>
                  </a:lnTo>
                  <a:lnTo>
                    <a:pt x="8431" y="15343"/>
                  </a:lnTo>
                  <a:lnTo>
                    <a:pt x="8393" y="15325"/>
                  </a:lnTo>
                  <a:lnTo>
                    <a:pt x="8331" y="15450"/>
                  </a:lnTo>
                  <a:lnTo>
                    <a:pt x="8203" y="15387"/>
                  </a:lnTo>
                  <a:lnTo>
                    <a:pt x="8277" y="15236"/>
                  </a:lnTo>
                  <a:lnTo>
                    <a:pt x="8242" y="15209"/>
                  </a:lnTo>
                  <a:close/>
                  <a:moveTo>
                    <a:pt x="8789" y="15084"/>
                  </a:moveTo>
                  <a:lnTo>
                    <a:pt x="8335" y="15021"/>
                  </a:lnTo>
                  <a:lnTo>
                    <a:pt x="8305" y="15082"/>
                  </a:lnTo>
                  <a:lnTo>
                    <a:pt x="8631" y="15405"/>
                  </a:lnTo>
                  <a:lnTo>
                    <a:pt x="8655" y="15358"/>
                  </a:lnTo>
                  <a:lnTo>
                    <a:pt x="8553" y="15261"/>
                  </a:lnTo>
                  <a:lnTo>
                    <a:pt x="8625" y="15115"/>
                  </a:lnTo>
                  <a:lnTo>
                    <a:pt x="8763" y="15137"/>
                  </a:lnTo>
                  <a:lnTo>
                    <a:pt x="8789" y="15084"/>
                  </a:lnTo>
                  <a:close/>
                  <a:moveTo>
                    <a:pt x="8581" y="15108"/>
                  </a:moveTo>
                  <a:lnTo>
                    <a:pt x="8521" y="15230"/>
                  </a:lnTo>
                  <a:lnTo>
                    <a:pt x="8360" y="15074"/>
                  </a:lnTo>
                  <a:lnTo>
                    <a:pt x="8581" y="15108"/>
                  </a:lnTo>
                  <a:close/>
                  <a:moveTo>
                    <a:pt x="8227" y="15052"/>
                  </a:moveTo>
                  <a:cubicBezTo>
                    <a:pt x="8218" y="15055"/>
                    <a:pt x="8212" y="15061"/>
                    <a:pt x="8208" y="15069"/>
                  </a:cubicBezTo>
                  <a:cubicBezTo>
                    <a:pt x="8204" y="15077"/>
                    <a:pt x="8203" y="15085"/>
                    <a:pt x="8206" y="15094"/>
                  </a:cubicBezTo>
                  <a:cubicBezTo>
                    <a:pt x="8209" y="15102"/>
                    <a:pt x="8215" y="15108"/>
                    <a:pt x="8223" y="15112"/>
                  </a:cubicBezTo>
                  <a:cubicBezTo>
                    <a:pt x="8231" y="15117"/>
                    <a:pt x="8239" y="15117"/>
                    <a:pt x="8248" y="15114"/>
                  </a:cubicBezTo>
                  <a:cubicBezTo>
                    <a:pt x="8257" y="15112"/>
                    <a:pt x="8263" y="15106"/>
                    <a:pt x="8267" y="15098"/>
                  </a:cubicBezTo>
                  <a:cubicBezTo>
                    <a:pt x="8271" y="15089"/>
                    <a:pt x="8272" y="15081"/>
                    <a:pt x="8269" y="15073"/>
                  </a:cubicBezTo>
                  <a:cubicBezTo>
                    <a:pt x="8266" y="15064"/>
                    <a:pt x="8260" y="15058"/>
                    <a:pt x="8251" y="15054"/>
                  </a:cubicBezTo>
                  <a:cubicBezTo>
                    <a:pt x="8244" y="15050"/>
                    <a:pt x="8235" y="15049"/>
                    <a:pt x="8227" y="15052"/>
                  </a:cubicBezTo>
                  <a:close/>
                  <a:moveTo>
                    <a:pt x="8285" y="14935"/>
                  </a:moveTo>
                  <a:cubicBezTo>
                    <a:pt x="8276" y="14938"/>
                    <a:pt x="8270" y="14943"/>
                    <a:pt x="8266" y="14952"/>
                  </a:cubicBezTo>
                  <a:cubicBezTo>
                    <a:pt x="8262" y="14960"/>
                    <a:pt x="8261" y="14968"/>
                    <a:pt x="8264" y="14976"/>
                  </a:cubicBezTo>
                  <a:cubicBezTo>
                    <a:pt x="8267" y="14985"/>
                    <a:pt x="8272" y="14991"/>
                    <a:pt x="8280" y="14995"/>
                  </a:cubicBezTo>
                  <a:cubicBezTo>
                    <a:pt x="8289" y="14999"/>
                    <a:pt x="8297" y="15000"/>
                    <a:pt x="8306" y="14997"/>
                  </a:cubicBezTo>
                  <a:cubicBezTo>
                    <a:pt x="8315" y="14994"/>
                    <a:pt x="8321" y="14989"/>
                    <a:pt x="8325" y="14980"/>
                  </a:cubicBezTo>
                  <a:cubicBezTo>
                    <a:pt x="8329" y="14972"/>
                    <a:pt x="8330" y="14964"/>
                    <a:pt x="8327" y="14955"/>
                  </a:cubicBezTo>
                  <a:cubicBezTo>
                    <a:pt x="8323" y="14947"/>
                    <a:pt x="8318" y="14940"/>
                    <a:pt x="8309" y="14936"/>
                  </a:cubicBezTo>
                  <a:cubicBezTo>
                    <a:pt x="8301" y="14932"/>
                    <a:pt x="8293" y="14932"/>
                    <a:pt x="8285" y="14935"/>
                  </a:cubicBezTo>
                  <a:close/>
                  <a:moveTo>
                    <a:pt x="8885" y="14790"/>
                  </a:moveTo>
                  <a:lnTo>
                    <a:pt x="8809" y="14944"/>
                  </a:lnTo>
                  <a:lnTo>
                    <a:pt x="8458" y="14771"/>
                  </a:lnTo>
                  <a:lnTo>
                    <a:pt x="8435" y="14818"/>
                  </a:lnTo>
                  <a:lnTo>
                    <a:pt x="8826" y="15010"/>
                  </a:lnTo>
                  <a:lnTo>
                    <a:pt x="8922" y="14815"/>
                  </a:lnTo>
                  <a:lnTo>
                    <a:pt x="8885" y="14790"/>
                  </a:lnTo>
                  <a:close/>
                  <a:moveTo>
                    <a:pt x="8984" y="14688"/>
                  </a:moveTo>
                  <a:lnTo>
                    <a:pt x="8593" y="14496"/>
                  </a:lnTo>
                  <a:lnTo>
                    <a:pt x="8571" y="14541"/>
                  </a:lnTo>
                  <a:lnTo>
                    <a:pt x="8962" y="14734"/>
                  </a:lnTo>
                  <a:lnTo>
                    <a:pt x="8984" y="14688"/>
                  </a:lnTo>
                  <a:close/>
                  <a:moveTo>
                    <a:pt x="8151" y="18107"/>
                  </a:moveTo>
                  <a:lnTo>
                    <a:pt x="7760" y="17915"/>
                  </a:lnTo>
                  <a:lnTo>
                    <a:pt x="7737" y="17961"/>
                  </a:lnTo>
                  <a:lnTo>
                    <a:pt x="7901" y="18042"/>
                  </a:lnTo>
                  <a:lnTo>
                    <a:pt x="7820" y="18207"/>
                  </a:lnTo>
                  <a:lnTo>
                    <a:pt x="7656" y="18126"/>
                  </a:lnTo>
                  <a:lnTo>
                    <a:pt x="7634" y="18172"/>
                  </a:lnTo>
                  <a:lnTo>
                    <a:pt x="7801" y="18254"/>
                  </a:lnTo>
                  <a:lnTo>
                    <a:pt x="7916" y="18254"/>
                  </a:lnTo>
                  <a:lnTo>
                    <a:pt x="7858" y="18225"/>
                  </a:lnTo>
                  <a:lnTo>
                    <a:pt x="7939" y="18061"/>
                  </a:lnTo>
                  <a:lnTo>
                    <a:pt x="8128" y="18154"/>
                  </a:lnTo>
                  <a:lnTo>
                    <a:pt x="8151" y="18107"/>
                  </a:lnTo>
                  <a:close/>
                  <a:moveTo>
                    <a:pt x="9002" y="16378"/>
                  </a:moveTo>
                  <a:lnTo>
                    <a:pt x="9002" y="16376"/>
                  </a:lnTo>
                  <a:lnTo>
                    <a:pt x="8612" y="16184"/>
                  </a:lnTo>
                  <a:lnTo>
                    <a:pt x="8589" y="16230"/>
                  </a:lnTo>
                  <a:lnTo>
                    <a:pt x="8752" y="16311"/>
                  </a:lnTo>
                  <a:lnTo>
                    <a:pt x="8671" y="16476"/>
                  </a:lnTo>
                  <a:lnTo>
                    <a:pt x="8508" y="16395"/>
                  </a:lnTo>
                  <a:lnTo>
                    <a:pt x="8486" y="16441"/>
                  </a:lnTo>
                  <a:lnTo>
                    <a:pt x="8876" y="16633"/>
                  </a:lnTo>
                  <a:lnTo>
                    <a:pt x="8899" y="16587"/>
                  </a:lnTo>
                  <a:lnTo>
                    <a:pt x="8710" y="16494"/>
                  </a:lnTo>
                  <a:lnTo>
                    <a:pt x="8791" y="16330"/>
                  </a:lnTo>
                  <a:lnTo>
                    <a:pt x="8980" y="16423"/>
                  </a:lnTo>
                  <a:lnTo>
                    <a:pt x="9002" y="16378"/>
                  </a:lnTo>
                  <a:close/>
                  <a:moveTo>
                    <a:pt x="9002" y="16233"/>
                  </a:moveTo>
                  <a:lnTo>
                    <a:pt x="9002" y="16175"/>
                  </a:lnTo>
                  <a:lnTo>
                    <a:pt x="8899" y="16124"/>
                  </a:lnTo>
                  <a:lnTo>
                    <a:pt x="8965" y="15990"/>
                  </a:lnTo>
                  <a:lnTo>
                    <a:pt x="8924" y="15970"/>
                  </a:lnTo>
                  <a:lnTo>
                    <a:pt x="8858" y="16104"/>
                  </a:lnTo>
                  <a:lnTo>
                    <a:pt x="8730" y="16041"/>
                  </a:lnTo>
                  <a:lnTo>
                    <a:pt x="8809" y="15881"/>
                  </a:lnTo>
                  <a:lnTo>
                    <a:pt x="8773" y="15856"/>
                  </a:lnTo>
                  <a:lnTo>
                    <a:pt x="8668" y="16069"/>
                  </a:lnTo>
                  <a:lnTo>
                    <a:pt x="9002" y="16233"/>
                  </a:lnTo>
                  <a:close/>
                  <a:moveTo>
                    <a:pt x="9002" y="15858"/>
                  </a:moveTo>
                  <a:lnTo>
                    <a:pt x="9002" y="15800"/>
                  </a:lnTo>
                  <a:lnTo>
                    <a:pt x="8840" y="15721"/>
                  </a:lnTo>
                  <a:lnTo>
                    <a:pt x="8817" y="15767"/>
                  </a:lnTo>
                  <a:lnTo>
                    <a:pt x="9002" y="15858"/>
                  </a:lnTo>
                  <a:close/>
                  <a:moveTo>
                    <a:pt x="8315" y="17773"/>
                  </a:moveTo>
                  <a:lnTo>
                    <a:pt x="8275" y="17753"/>
                  </a:lnTo>
                  <a:lnTo>
                    <a:pt x="8190" y="17925"/>
                  </a:lnTo>
                  <a:lnTo>
                    <a:pt x="8047" y="17855"/>
                  </a:lnTo>
                  <a:lnTo>
                    <a:pt x="8113" y="17721"/>
                  </a:lnTo>
                  <a:lnTo>
                    <a:pt x="8073" y="17701"/>
                  </a:lnTo>
                  <a:lnTo>
                    <a:pt x="8007" y="17835"/>
                  </a:lnTo>
                  <a:lnTo>
                    <a:pt x="7879" y="17772"/>
                  </a:lnTo>
                  <a:lnTo>
                    <a:pt x="7957" y="17612"/>
                  </a:lnTo>
                  <a:lnTo>
                    <a:pt x="7922" y="17587"/>
                  </a:lnTo>
                  <a:lnTo>
                    <a:pt x="7817" y="17800"/>
                  </a:lnTo>
                  <a:lnTo>
                    <a:pt x="8207" y="17993"/>
                  </a:lnTo>
                  <a:lnTo>
                    <a:pt x="8315" y="17773"/>
                  </a:lnTo>
                  <a:close/>
                  <a:moveTo>
                    <a:pt x="8232" y="16956"/>
                  </a:moveTo>
                  <a:lnTo>
                    <a:pt x="8209" y="17003"/>
                  </a:lnTo>
                  <a:lnTo>
                    <a:pt x="8412" y="17163"/>
                  </a:lnTo>
                  <a:cubicBezTo>
                    <a:pt x="8425" y="17173"/>
                    <a:pt x="8438" y="17183"/>
                    <a:pt x="8450" y="17192"/>
                  </a:cubicBezTo>
                  <a:cubicBezTo>
                    <a:pt x="8463" y="17202"/>
                    <a:pt x="8474" y="17211"/>
                    <a:pt x="8485" y="17218"/>
                  </a:cubicBezTo>
                  <a:cubicBezTo>
                    <a:pt x="8495" y="17226"/>
                    <a:pt x="8503" y="17232"/>
                    <a:pt x="8510" y="17237"/>
                  </a:cubicBezTo>
                  <a:cubicBezTo>
                    <a:pt x="8515" y="17241"/>
                    <a:pt x="8518" y="17243"/>
                    <a:pt x="8520" y="17244"/>
                  </a:cubicBezTo>
                  <a:cubicBezTo>
                    <a:pt x="8518" y="17244"/>
                    <a:pt x="8515" y="17243"/>
                    <a:pt x="8510" y="17241"/>
                  </a:cubicBezTo>
                  <a:cubicBezTo>
                    <a:pt x="8504" y="17239"/>
                    <a:pt x="8496" y="17237"/>
                    <a:pt x="8486" y="17234"/>
                  </a:cubicBezTo>
                  <a:cubicBezTo>
                    <a:pt x="8476" y="17231"/>
                    <a:pt x="8464" y="17228"/>
                    <a:pt x="8451" y="17225"/>
                  </a:cubicBezTo>
                  <a:cubicBezTo>
                    <a:pt x="8437" y="17221"/>
                    <a:pt x="8423" y="17217"/>
                    <a:pt x="8407" y="17213"/>
                  </a:cubicBezTo>
                  <a:lnTo>
                    <a:pt x="8138" y="17148"/>
                  </a:lnTo>
                  <a:lnTo>
                    <a:pt x="8111" y="17201"/>
                  </a:lnTo>
                  <a:lnTo>
                    <a:pt x="8320" y="17368"/>
                  </a:lnTo>
                  <a:cubicBezTo>
                    <a:pt x="8330" y="17376"/>
                    <a:pt x="8341" y="17384"/>
                    <a:pt x="8352" y="17393"/>
                  </a:cubicBezTo>
                  <a:cubicBezTo>
                    <a:pt x="8364" y="17402"/>
                    <a:pt x="8375" y="17410"/>
                    <a:pt x="8385" y="17418"/>
                  </a:cubicBezTo>
                  <a:cubicBezTo>
                    <a:pt x="8395" y="17425"/>
                    <a:pt x="8403" y="17432"/>
                    <a:pt x="8410" y="17437"/>
                  </a:cubicBezTo>
                  <a:cubicBezTo>
                    <a:pt x="8417" y="17442"/>
                    <a:pt x="8421" y="17445"/>
                    <a:pt x="8422" y="17446"/>
                  </a:cubicBezTo>
                  <a:cubicBezTo>
                    <a:pt x="8420" y="17445"/>
                    <a:pt x="8415" y="17444"/>
                    <a:pt x="8407" y="17441"/>
                  </a:cubicBezTo>
                  <a:cubicBezTo>
                    <a:pt x="8398" y="17438"/>
                    <a:pt x="8388" y="17435"/>
                    <a:pt x="8375" y="17431"/>
                  </a:cubicBezTo>
                  <a:cubicBezTo>
                    <a:pt x="8363" y="17427"/>
                    <a:pt x="8350" y="17424"/>
                    <a:pt x="8335" y="17420"/>
                  </a:cubicBezTo>
                  <a:cubicBezTo>
                    <a:pt x="8321" y="17415"/>
                    <a:pt x="8307" y="17412"/>
                    <a:pt x="8293" y="17408"/>
                  </a:cubicBezTo>
                  <a:lnTo>
                    <a:pt x="8040" y="17346"/>
                  </a:lnTo>
                  <a:lnTo>
                    <a:pt x="8016" y="17396"/>
                  </a:lnTo>
                  <a:lnTo>
                    <a:pt x="8452" y="17496"/>
                  </a:lnTo>
                  <a:lnTo>
                    <a:pt x="8482" y="17435"/>
                  </a:lnTo>
                  <a:lnTo>
                    <a:pt x="8285" y="17279"/>
                  </a:lnTo>
                  <a:cubicBezTo>
                    <a:pt x="8273" y="17270"/>
                    <a:pt x="8262" y="17261"/>
                    <a:pt x="8250" y="17253"/>
                  </a:cubicBezTo>
                  <a:cubicBezTo>
                    <a:pt x="8239" y="17244"/>
                    <a:pt x="8229" y="17237"/>
                    <a:pt x="8220" y="17230"/>
                  </a:cubicBezTo>
                  <a:cubicBezTo>
                    <a:pt x="8211" y="17223"/>
                    <a:pt x="8204" y="17218"/>
                    <a:pt x="8198" y="17214"/>
                  </a:cubicBezTo>
                  <a:cubicBezTo>
                    <a:pt x="8192" y="17210"/>
                    <a:pt x="8189" y="17208"/>
                    <a:pt x="8188" y="17207"/>
                  </a:cubicBezTo>
                  <a:cubicBezTo>
                    <a:pt x="8189" y="17207"/>
                    <a:pt x="8194" y="17209"/>
                    <a:pt x="8200" y="17211"/>
                  </a:cubicBezTo>
                  <a:cubicBezTo>
                    <a:pt x="8207" y="17213"/>
                    <a:pt x="8216" y="17215"/>
                    <a:pt x="8226" y="17218"/>
                  </a:cubicBezTo>
                  <a:cubicBezTo>
                    <a:pt x="8237" y="17221"/>
                    <a:pt x="8249" y="17225"/>
                    <a:pt x="8263" y="17228"/>
                  </a:cubicBezTo>
                  <a:cubicBezTo>
                    <a:pt x="8277" y="17232"/>
                    <a:pt x="8292" y="17236"/>
                    <a:pt x="8308" y="17240"/>
                  </a:cubicBezTo>
                  <a:lnTo>
                    <a:pt x="8549" y="17299"/>
                  </a:lnTo>
                  <a:lnTo>
                    <a:pt x="8579" y="17238"/>
                  </a:lnTo>
                  <a:lnTo>
                    <a:pt x="8232" y="16956"/>
                  </a:lnTo>
                  <a:close/>
                  <a:moveTo>
                    <a:pt x="8684" y="17024"/>
                  </a:moveTo>
                  <a:lnTo>
                    <a:pt x="8293" y="16832"/>
                  </a:lnTo>
                  <a:lnTo>
                    <a:pt x="8271" y="16877"/>
                  </a:lnTo>
                  <a:lnTo>
                    <a:pt x="8661" y="17070"/>
                  </a:lnTo>
                  <a:lnTo>
                    <a:pt x="8684" y="17024"/>
                  </a:lnTo>
                  <a:close/>
                  <a:moveTo>
                    <a:pt x="8800" y="16689"/>
                  </a:moveTo>
                  <a:lnTo>
                    <a:pt x="8724" y="16843"/>
                  </a:lnTo>
                  <a:lnTo>
                    <a:pt x="8372" y="16670"/>
                  </a:lnTo>
                  <a:lnTo>
                    <a:pt x="8349" y="16717"/>
                  </a:lnTo>
                  <a:lnTo>
                    <a:pt x="8740" y="16909"/>
                  </a:lnTo>
                  <a:lnTo>
                    <a:pt x="8836" y="16715"/>
                  </a:lnTo>
                  <a:lnTo>
                    <a:pt x="8800" y="16689"/>
                  </a:lnTo>
                  <a:close/>
                  <a:moveTo>
                    <a:pt x="9002" y="17661"/>
                  </a:moveTo>
                  <a:lnTo>
                    <a:pt x="9002" y="17587"/>
                  </a:lnTo>
                  <a:cubicBezTo>
                    <a:pt x="8992" y="17594"/>
                    <a:pt x="8982" y="17604"/>
                    <a:pt x="8970" y="17617"/>
                  </a:cubicBezTo>
                  <a:lnTo>
                    <a:pt x="8933" y="17655"/>
                  </a:lnTo>
                  <a:cubicBezTo>
                    <a:pt x="8914" y="17674"/>
                    <a:pt x="8898" y="17687"/>
                    <a:pt x="8883" y="17692"/>
                  </a:cubicBezTo>
                  <a:cubicBezTo>
                    <a:pt x="8869" y="17698"/>
                    <a:pt x="8853" y="17696"/>
                    <a:pt x="8838" y="17689"/>
                  </a:cubicBezTo>
                  <a:cubicBezTo>
                    <a:pt x="8817" y="17679"/>
                    <a:pt x="8805" y="17664"/>
                    <a:pt x="8800" y="17645"/>
                  </a:cubicBezTo>
                  <a:cubicBezTo>
                    <a:pt x="8796" y="17625"/>
                    <a:pt x="8799" y="17603"/>
                    <a:pt x="8812" y="17579"/>
                  </a:cubicBezTo>
                  <a:cubicBezTo>
                    <a:pt x="8816" y="17570"/>
                    <a:pt x="8820" y="17563"/>
                    <a:pt x="8825" y="17556"/>
                  </a:cubicBezTo>
                  <a:cubicBezTo>
                    <a:pt x="8830" y="17549"/>
                    <a:pt x="8835" y="17543"/>
                    <a:pt x="8842" y="17537"/>
                  </a:cubicBezTo>
                  <a:cubicBezTo>
                    <a:pt x="8848" y="17530"/>
                    <a:pt x="8855" y="17524"/>
                    <a:pt x="8863" y="17519"/>
                  </a:cubicBezTo>
                  <a:cubicBezTo>
                    <a:pt x="8871" y="17513"/>
                    <a:pt x="8881" y="17506"/>
                    <a:pt x="8891" y="17500"/>
                  </a:cubicBezTo>
                  <a:lnTo>
                    <a:pt x="8868" y="17463"/>
                  </a:lnTo>
                  <a:cubicBezTo>
                    <a:pt x="8824" y="17488"/>
                    <a:pt x="8793" y="17521"/>
                    <a:pt x="8772" y="17562"/>
                  </a:cubicBezTo>
                  <a:cubicBezTo>
                    <a:pt x="8763" y="17581"/>
                    <a:pt x="8757" y="17600"/>
                    <a:pt x="8755" y="17618"/>
                  </a:cubicBezTo>
                  <a:cubicBezTo>
                    <a:pt x="8753" y="17637"/>
                    <a:pt x="8754" y="17654"/>
                    <a:pt x="8758" y="17669"/>
                  </a:cubicBezTo>
                  <a:cubicBezTo>
                    <a:pt x="8763" y="17685"/>
                    <a:pt x="8770" y="17700"/>
                    <a:pt x="8781" y="17712"/>
                  </a:cubicBezTo>
                  <a:cubicBezTo>
                    <a:pt x="8792" y="17725"/>
                    <a:pt x="8806" y="17736"/>
                    <a:pt x="8822" y="17744"/>
                  </a:cubicBezTo>
                  <a:cubicBezTo>
                    <a:pt x="8847" y="17756"/>
                    <a:pt x="8873" y="17759"/>
                    <a:pt x="8898" y="17751"/>
                  </a:cubicBezTo>
                  <a:cubicBezTo>
                    <a:pt x="8910" y="17747"/>
                    <a:pt x="8921" y="17741"/>
                    <a:pt x="8931" y="17733"/>
                  </a:cubicBezTo>
                  <a:cubicBezTo>
                    <a:pt x="8941" y="17725"/>
                    <a:pt x="8953" y="17714"/>
                    <a:pt x="8967" y="17699"/>
                  </a:cubicBezTo>
                  <a:lnTo>
                    <a:pt x="8998" y="17665"/>
                  </a:lnTo>
                  <a:lnTo>
                    <a:pt x="9002" y="1766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798"/>
            </a:p>
          </p:txBody>
        </p:sp>
      </p:grpSp>
      <p:pic>
        <p:nvPicPr>
          <p:cNvPr id="4" name="Grafik 1">
            <a:extLst>
              <a:ext uri="{FF2B5EF4-FFF2-40B4-BE49-F238E27FC236}">
                <a16:creationId xmlns:a16="http://schemas.microsoft.com/office/drawing/2014/main" id="{7D418A4D-8B88-414E-7D29-F889528CFD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5597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1236">
          <p15:clr>
            <a:srgbClr val="FBAE40"/>
          </p15:clr>
        </p15:guide>
        <p15:guide id="6" orient="horz" pos="2040">
          <p15:clr>
            <a:srgbClr val="FBAE40"/>
          </p15:clr>
        </p15:guide>
        <p15:guide id="7" pos="227">
          <p15:clr>
            <a:srgbClr val="FBAE40"/>
          </p15:clr>
        </p15:guide>
        <p15:guide id="8" pos="746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blau mit Typoec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625" y="1962150"/>
            <a:ext cx="85440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9625" y="3238501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5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2831638" y="6069200"/>
            <a:ext cx="456036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>
                <a:solidFill>
                  <a:schemeClr val="bg1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4" name="Regieanweisungen">
            <a:extLst>
              <a:ext uri="{FF2B5EF4-FFF2-40B4-BE49-F238E27FC236}">
                <a16:creationId xmlns:a16="http://schemas.microsoft.com/office/drawing/2014/main" id="{512A8336-2CA1-3948-948D-0926FA18E3D9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38" name="Linie">
              <a:extLst>
                <a:ext uri="{FF2B5EF4-FFF2-40B4-BE49-F238E27FC236}">
                  <a16:creationId xmlns:a16="http://schemas.microsoft.com/office/drawing/2014/main" id="{3A712D2C-532E-1B4C-8C51-6C3CFBE6792D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>
              <a:extLst>
                <a:ext uri="{FF2B5EF4-FFF2-40B4-BE49-F238E27FC236}">
                  <a16:creationId xmlns:a16="http://schemas.microsoft.com/office/drawing/2014/main" id="{1301602D-0718-2A48-A04A-0D49AA4F6E8B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>
              <a:extLst>
                <a:ext uri="{FF2B5EF4-FFF2-40B4-BE49-F238E27FC236}">
                  <a16:creationId xmlns:a16="http://schemas.microsoft.com/office/drawing/2014/main" id="{4F3F5AA7-BCBB-B546-A572-DC989FEA5A61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>
              <a:extLst>
                <a:ext uri="{FF2B5EF4-FFF2-40B4-BE49-F238E27FC236}">
                  <a16:creationId xmlns:a16="http://schemas.microsoft.com/office/drawing/2014/main" id="{EBE982D6-758A-9946-B322-41730F8218C7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>
              <a:extLst>
                <a:ext uri="{FF2B5EF4-FFF2-40B4-BE49-F238E27FC236}">
                  <a16:creationId xmlns:a16="http://schemas.microsoft.com/office/drawing/2014/main" id="{C35184BC-F0EA-764D-BBA8-05D5C133415D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A9435E8A-1FCE-8444-8A1E-6C4BBFC7B0AF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nie">
              <a:extLst>
                <a:ext uri="{FF2B5EF4-FFF2-40B4-BE49-F238E27FC236}">
                  <a16:creationId xmlns:a16="http://schemas.microsoft.com/office/drawing/2014/main" id="{5D8584CC-6766-3A46-90C2-1826275DF049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Linie">
              <a:extLst>
                <a:ext uri="{FF2B5EF4-FFF2-40B4-BE49-F238E27FC236}">
                  <a16:creationId xmlns:a16="http://schemas.microsoft.com/office/drawing/2014/main" id="{6C040198-35FF-884B-9182-4442C6D814DD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>
              <a:extLst>
                <a:ext uri="{FF2B5EF4-FFF2-40B4-BE49-F238E27FC236}">
                  <a16:creationId xmlns:a16="http://schemas.microsoft.com/office/drawing/2014/main" id="{D4326288-7ACE-EE4A-8A01-F81A28678F26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Linie">
              <a:extLst>
                <a:ext uri="{FF2B5EF4-FFF2-40B4-BE49-F238E27FC236}">
                  <a16:creationId xmlns:a16="http://schemas.microsoft.com/office/drawing/2014/main" id="{806E543B-443F-A54A-A513-B77782818008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wissen.leben">
            <a:extLst>
              <a:ext uri="{FF2B5EF4-FFF2-40B4-BE49-F238E27FC236}">
                <a16:creationId xmlns:a16="http://schemas.microsoft.com/office/drawing/2014/main" id="{2A2B1711-C442-774C-8167-61B404ACABB2}"/>
              </a:ext>
            </a:extLst>
          </p:cNvPr>
          <p:cNvSpPr>
            <a:spLocks noEditPoints="1"/>
          </p:cNvSpPr>
          <p:nvPr/>
        </p:nvSpPr>
        <p:spPr bwMode="auto">
          <a:xfrm>
            <a:off x="358402" y="6323606"/>
            <a:ext cx="1348595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  <p:grpSp>
        <p:nvGrpSpPr>
          <p:cNvPr id="51" name="Ecke">
            <a:extLst>
              <a:ext uri="{FF2B5EF4-FFF2-40B4-BE49-F238E27FC236}">
                <a16:creationId xmlns:a16="http://schemas.microsoft.com/office/drawing/2014/main" id="{19C02532-AA4A-C045-8A7C-C8E7BBDB076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812558" y="0"/>
            <a:ext cx="3379443" cy="6858000"/>
            <a:chOff x="1316" y="-660"/>
            <a:chExt cx="2131" cy="4320"/>
          </a:xfrm>
        </p:grpSpPr>
        <p:sp>
          <p:nvSpPr>
            <p:cNvPr id="52" name="Fläche">
              <a:extLst>
                <a:ext uri="{FF2B5EF4-FFF2-40B4-BE49-F238E27FC236}">
                  <a16:creationId xmlns:a16="http://schemas.microsoft.com/office/drawing/2014/main" id="{0FC6C01B-DA14-A04F-877A-FF808590D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6" y="-660"/>
              <a:ext cx="2131" cy="4320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798"/>
            </a:p>
          </p:txBody>
        </p:sp>
        <p:sp>
          <p:nvSpPr>
            <p:cNvPr id="56" name="FONT">
              <a:extLst>
                <a:ext uri="{FF2B5EF4-FFF2-40B4-BE49-F238E27FC236}">
                  <a16:creationId xmlns:a16="http://schemas.microsoft.com/office/drawing/2014/main" id="{9CCCD4BC-B124-AF4B-8AC8-DC208DA27F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6" y="-479"/>
              <a:ext cx="2041" cy="4139"/>
            </a:xfrm>
            <a:custGeom>
              <a:avLst/>
              <a:gdLst>
                <a:gd name="T0" fmla="*/ 9002 w 9002"/>
                <a:gd name="T1" fmla="*/ 357 h 18254"/>
                <a:gd name="T2" fmla="*/ 906 w 9002"/>
                <a:gd name="T3" fmla="*/ 16229 h 18254"/>
                <a:gd name="T4" fmla="*/ 2239 w 9002"/>
                <a:gd name="T5" fmla="*/ 14589 h 18254"/>
                <a:gd name="T6" fmla="*/ 3365 w 9002"/>
                <a:gd name="T7" fmla="*/ 12300 h 18254"/>
                <a:gd name="T8" fmla="*/ 4050 w 9002"/>
                <a:gd name="T9" fmla="*/ 10908 h 18254"/>
                <a:gd name="T10" fmla="*/ 4678 w 9002"/>
                <a:gd name="T11" fmla="*/ 9535 h 18254"/>
                <a:gd name="T12" fmla="*/ 5641 w 9002"/>
                <a:gd name="T13" fmla="*/ 7561 h 18254"/>
                <a:gd name="T14" fmla="*/ 6238 w 9002"/>
                <a:gd name="T15" fmla="*/ 6461 h 18254"/>
                <a:gd name="T16" fmla="*/ 7029 w 9002"/>
                <a:gd name="T17" fmla="*/ 4855 h 18254"/>
                <a:gd name="T18" fmla="*/ 7419 w 9002"/>
                <a:gd name="T19" fmla="*/ 3133 h 18254"/>
                <a:gd name="T20" fmla="*/ 8803 w 9002"/>
                <a:gd name="T21" fmla="*/ 1078 h 18254"/>
                <a:gd name="T22" fmla="*/ 8728 w 9002"/>
                <a:gd name="T23" fmla="*/ 2142 h 18254"/>
                <a:gd name="T24" fmla="*/ 2062 w 9002"/>
                <a:gd name="T25" fmla="*/ 16564 h 18254"/>
                <a:gd name="T26" fmla="*/ 2461 w 9002"/>
                <a:gd name="T27" fmla="*/ 14687 h 18254"/>
                <a:gd name="T28" fmla="*/ 3518 w 9002"/>
                <a:gd name="T29" fmla="*/ 13239 h 18254"/>
                <a:gd name="T30" fmla="*/ 4944 w 9002"/>
                <a:gd name="T31" fmla="*/ 10647 h 18254"/>
                <a:gd name="T32" fmla="*/ 5586 w 9002"/>
                <a:gd name="T33" fmla="*/ 9227 h 18254"/>
                <a:gd name="T34" fmla="*/ 6125 w 9002"/>
                <a:gd name="T35" fmla="*/ 7589 h 18254"/>
                <a:gd name="T36" fmla="*/ 6868 w 9002"/>
                <a:gd name="T37" fmla="*/ 6017 h 18254"/>
                <a:gd name="T38" fmla="*/ 7654 w 9002"/>
                <a:gd name="T39" fmla="*/ 5212 h 18254"/>
                <a:gd name="T40" fmla="*/ 8238 w 9002"/>
                <a:gd name="T41" fmla="*/ 3137 h 18254"/>
                <a:gd name="T42" fmla="*/ 2173 w 9002"/>
                <a:gd name="T43" fmla="*/ 17188 h 18254"/>
                <a:gd name="T44" fmla="*/ 3279 w 9002"/>
                <a:gd name="T45" fmla="*/ 15781 h 18254"/>
                <a:gd name="T46" fmla="*/ 3545 w 9002"/>
                <a:gd name="T47" fmla="*/ 14500 h 18254"/>
                <a:gd name="T48" fmla="*/ 4723 w 9002"/>
                <a:gd name="T49" fmla="*/ 12890 h 18254"/>
                <a:gd name="T50" fmla="*/ 5595 w 9002"/>
                <a:gd name="T51" fmla="*/ 11220 h 18254"/>
                <a:gd name="T52" fmla="*/ 6528 w 9002"/>
                <a:gd name="T53" fmla="*/ 9189 h 18254"/>
                <a:gd name="T54" fmla="*/ 7202 w 9002"/>
                <a:gd name="T55" fmla="*/ 7179 h 18254"/>
                <a:gd name="T56" fmla="*/ 8023 w 9002"/>
                <a:gd name="T57" fmla="*/ 5298 h 18254"/>
                <a:gd name="T58" fmla="*/ 8797 w 9002"/>
                <a:gd name="T59" fmla="*/ 4434 h 18254"/>
                <a:gd name="T60" fmla="*/ 8821 w 9002"/>
                <a:gd name="T61" fmla="*/ 5411 h 18254"/>
                <a:gd name="T62" fmla="*/ 3561 w 9002"/>
                <a:gd name="T63" fmla="*/ 17003 h 18254"/>
                <a:gd name="T64" fmla="*/ 4387 w 9002"/>
                <a:gd name="T65" fmla="*/ 15116 h 18254"/>
                <a:gd name="T66" fmla="*/ 5272 w 9002"/>
                <a:gd name="T67" fmla="*/ 13232 h 18254"/>
                <a:gd name="T68" fmla="*/ 5825 w 9002"/>
                <a:gd name="T69" fmla="*/ 11492 h 18254"/>
                <a:gd name="T70" fmla="*/ 6451 w 9002"/>
                <a:gd name="T71" fmla="*/ 10468 h 18254"/>
                <a:gd name="T72" fmla="*/ 7035 w 9002"/>
                <a:gd name="T73" fmla="*/ 9133 h 18254"/>
                <a:gd name="T74" fmla="*/ 8329 w 9002"/>
                <a:gd name="T75" fmla="*/ 7390 h 18254"/>
                <a:gd name="T76" fmla="*/ 3579 w 9002"/>
                <a:gd name="T77" fmla="*/ 17782 h 18254"/>
                <a:gd name="T78" fmla="*/ 4870 w 9002"/>
                <a:gd name="T79" fmla="*/ 15446 h 18254"/>
                <a:gd name="T80" fmla="*/ 5550 w 9002"/>
                <a:gd name="T81" fmla="*/ 14081 h 18254"/>
                <a:gd name="T82" fmla="*/ 6566 w 9002"/>
                <a:gd name="T83" fmla="*/ 12611 h 18254"/>
                <a:gd name="T84" fmla="*/ 7519 w 9002"/>
                <a:gd name="T85" fmla="*/ 10679 h 18254"/>
                <a:gd name="T86" fmla="*/ 7704 w 9002"/>
                <a:gd name="T87" fmla="*/ 9498 h 18254"/>
                <a:gd name="T88" fmla="*/ 8504 w 9002"/>
                <a:gd name="T89" fmla="*/ 7774 h 18254"/>
                <a:gd name="T90" fmla="*/ 4565 w 9002"/>
                <a:gd name="T91" fmla="*/ 17623 h 18254"/>
                <a:gd name="T92" fmla="*/ 6006 w 9002"/>
                <a:gd name="T93" fmla="*/ 15562 h 18254"/>
                <a:gd name="T94" fmla="*/ 6311 w 9002"/>
                <a:gd name="T95" fmla="*/ 14432 h 18254"/>
                <a:gd name="T96" fmla="*/ 7213 w 9002"/>
                <a:gd name="T97" fmla="*/ 13329 h 18254"/>
                <a:gd name="T98" fmla="*/ 7814 w 9002"/>
                <a:gd name="T99" fmla="*/ 11324 h 18254"/>
                <a:gd name="T100" fmla="*/ 8423 w 9002"/>
                <a:gd name="T101" fmla="*/ 10161 h 18254"/>
                <a:gd name="T102" fmla="*/ 6000 w 9002"/>
                <a:gd name="T103" fmla="*/ 16515 h 18254"/>
                <a:gd name="T104" fmla="*/ 7055 w 9002"/>
                <a:gd name="T105" fmla="*/ 15156 h 18254"/>
                <a:gd name="T106" fmla="*/ 7556 w 9002"/>
                <a:gd name="T107" fmla="*/ 14068 h 18254"/>
                <a:gd name="T108" fmla="*/ 8506 w 9002"/>
                <a:gd name="T109" fmla="*/ 12028 h 18254"/>
                <a:gd name="T110" fmla="*/ 6203 w 9002"/>
                <a:gd name="T111" fmla="*/ 18169 h 18254"/>
                <a:gd name="T112" fmla="*/ 6705 w 9002"/>
                <a:gd name="T113" fmla="*/ 17310 h 18254"/>
                <a:gd name="T114" fmla="*/ 7589 w 9002"/>
                <a:gd name="T115" fmla="*/ 15425 h 18254"/>
                <a:gd name="T116" fmla="*/ 8143 w 9002"/>
                <a:gd name="T117" fmla="*/ 13685 h 18254"/>
                <a:gd name="T118" fmla="*/ 8894 w 9002"/>
                <a:gd name="T119" fmla="*/ 14320 h 18254"/>
                <a:gd name="T120" fmla="*/ 7916 w 9002"/>
                <a:gd name="T121" fmla="*/ 16724 h 18254"/>
                <a:gd name="T122" fmla="*/ 8631 w 9002"/>
                <a:gd name="T123" fmla="*/ 15405 h 18254"/>
                <a:gd name="T124" fmla="*/ 8486 w 9002"/>
                <a:gd name="T125" fmla="*/ 17234 h 18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254">
                  <a:moveTo>
                    <a:pt x="9002" y="17952"/>
                  </a:moveTo>
                  <a:lnTo>
                    <a:pt x="8657" y="17818"/>
                  </a:lnTo>
                  <a:lnTo>
                    <a:pt x="8623" y="17886"/>
                  </a:lnTo>
                  <a:lnTo>
                    <a:pt x="8847" y="18088"/>
                  </a:lnTo>
                  <a:cubicBezTo>
                    <a:pt x="8861" y="18100"/>
                    <a:pt x="8873" y="18110"/>
                    <a:pt x="8884" y="18119"/>
                  </a:cubicBezTo>
                  <a:cubicBezTo>
                    <a:pt x="8896" y="18127"/>
                    <a:pt x="8902" y="18132"/>
                    <a:pt x="8903" y="18133"/>
                  </a:cubicBezTo>
                  <a:cubicBezTo>
                    <a:pt x="8901" y="18133"/>
                    <a:pt x="8893" y="18130"/>
                    <a:pt x="8879" y="18127"/>
                  </a:cubicBezTo>
                  <a:cubicBezTo>
                    <a:pt x="8866" y="18123"/>
                    <a:pt x="8848" y="18119"/>
                    <a:pt x="8828" y="18115"/>
                  </a:cubicBezTo>
                  <a:lnTo>
                    <a:pt x="8538" y="18061"/>
                  </a:lnTo>
                  <a:lnTo>
                    <a:pt x="8504" y="18129"/>
                  </a:lnTo>
                  <a:lnTo>
                    <a:pt x="8710" y="18254"/>
                  </a:lnTo>
                  <a:lnTo>
                    <a:pt x="8804" y="18254"/>
                  </a:lnTo>
                  <a:lnTo>
                    <a:pt x="8633" y="18152"/>
                  </a:lnTo>
                  <a:cubicBezTo>
                    <a:pt x="8627" y="18149"/>
                    <a:pt x="8621" y="18145"/>
                    <a:pt x="8613" y="18141"/>
                  </a:cubicBezTo>
                  <a:cubicBezTo>
                    <a:pt x="8606" y="18136"/>
                    <a:pt x="8598" y="18132"/>
                    <a:pt x="8591" y="18128"/>
                  </a:cubicBezTo>
                  <a:cubicBezTo>
                    <a:pt x="8583" y="18124"/>
                    <a:pt x="8577" y="18120"/>
                    <a:pt x="8571" y="18117"/>
                  </a:cubicBezTo>
                  <a:cubicBezTo>
                    <a:pt x="8567" y="18114"/>
                    <a:pt x="8564" y="18113"/>
                    <a:pt x="8562" y="18112"/>
                  </a:cubicBezTo>
                  <a:cubicBezTo>
                    <a:pt x="8567" y="18113"/>
                    <a:pt x="8576" y="18115"/>
                    <a:pt x="8590" y="18118"/>
                  </a:cubicBezTo>
                  <a:cubicBezTo>
                    <a:pt x="8605" y="18121"/>
                    <a:pt x="8623" y="18124"/>
                    <a:pt x="8645" y="18129"/>
                  </a:cubicBezTo>
                  <a:lnTo>
                    <a:pt x="8961" y="18188"/>
                  </a:lnTo>
                  <a:lnTo>
                    <a:pt x="8980" y="18148"/>
                  </a:lnTo>
                  <a:lnTo>
                    <a:pt x="8730" y="17920"/>
                  </a:lnTo>
                  <a:cubicBezTo>
                    <a:pt x="8724" y="17916"/>
                    <a:pt x="8719" y="17911"/>
                    <a:pt x="8713" y="17906"/>
                  </a:cubicBezTo>
                  <a:cubicBezTo>
                    <a:pt x="8707" y="17901"/>
                    <a:pt x="8702" y="17897"/>
                    <a:pt x="8696" y="17892"/>
                  </a:cubicBezTo>
                  <a:cubicBezTo>
                    <a:pt x="8691" y="17887"/>
                    <a:pt x="8687" y="17884"/>
                    <a:pt x="8683" y="17881"/>
                  </a:cubicBezTo>
                  <a:cubicBezTo>
                    <a:pt x="8679" y="17878"/>
                    <a:pt x="8677" y="17876"/>
                    <a:pt x="8676" y="17875"/>
                  </a:cubicBezTo>
                  <a:cubicBezTo>
                    <a:pt x="8677" y="17875"/>
                    <a:pt x="8680" y="17877"/>
                    <a:pt x="8684" y="17879"/>
                  </a:cubicBezTo>
                  <a:cubicBezTo>
                    <a:pt x="8689" y="17881"/>
                    <a:pt x="8695" y="17883"/>
                    <a:pt x="8702" y="17886"/>
                  </a:cubicBezTo>
                  <a:cubicBezTo>
                    <a:pt x="8708" y="17889"/>
                    <a:pt x="8715" y="17893"/>
                    <a:pt x="8723" y="17896"/>
                  </a:cubicBezTo>
                  <a:cubicBezTo>
                    <a:pt x="8731" y="17899"/>
                    <a:pt x="8738" y="17902"/>
                    <a:pt x="8744" y="17905"/>
                  </a:cubicBezTo>
                  <a:lnTo>
                    <a:pt x="9002" y="18007"/>
                  </a:lnTo>
                  <a:lnTo>
                    <a:pt x="9002" y="17952"/>
                  </a:lnTo>
                  <a:close/>
                  <a:moveTo>
                    <a:pt x="217" y="17712"/>
                  </a:moveTo>
                  <a:lnTo>
                    <a:pt x="194" y="17759"/>
                  </a:lnTo>
                  <a:lnTo>
                    <a:pt x="396" y="17919"/>
                  </a:lnTo>
                  <a:cubicBezTo>
                    <a:pt x="409" y="17929"/>
                    <a:pt x="422" y="17939"/>
                    <a:pt x="435" y="17949"/>
                  </a:cubicBezTo>
                  <a:cubicBezTo>
                    <a:pt x="448" y="17959"/>
                    <a:pt x="459" y="17967"/>
                    <a:pt x="469" y="17975"/>
                  </a:cubicBezTo>
                  <a:cubicBezTo>
                    <a:pt x="480" y="17982"/>
                    <a:pt x="488" y="17988"/>
                    <a:pt x="494" y="17993"/>
                  </a:cubicBezTo>
                  <a:cubicBezTo>
                    <a:pt x="500" y="17997"/>
                    <a:pt x="503" y="17999"/>
                    <a:pt x="504" y="18000"/>
                  </a:cubicBezTo>
                  <a:cubicBezTo>
                    <a:pt x="503" y="18000"/>
                    <a:pt x="500" y="17999"/>
                    <a:pt x="495" y="17998"/>
                  </a:cubicBezTo>
                  <a:cubicBezTo>
                    <a:pt x="489" y="17996"/>
                    <a:pt x="481" y="17993"/>
                    <a:pt x="471" y="17990"/>
                  </a:cubicBezTo>
                  <a:cubicBezTo>
                    <a:pt x="460" y="17988"/>
                    <a:pt x="449" y="17984"/>
                    <a:pt x="435" y="17981"/>
                  </a:cubicBezTo>
                  <a:cubicBezTo>
                    <a:pt x="422" y="17977"/>
                    <a:pt x="407" y="17974"/>
                    <a:pt x="391" y="17970"/>
                  </a:cubicBezTo>
                  <a:lnTo>
                    <a:pt x="122" y="17904"/>
                  </a:lnTo>
                  <a:lnTo>
                    <a:pt x="96" y="17957"/>
                  </a:lnTo>
                  <a:lnTo>
                    <a:pt x="305" y="18124"/>
                  </a:lnTo>
                  <a:cubicBezTo>
                    <a:pt x="315" y="18132"/>
                    <a:pt x="325" y="18140"/>
                    <a:pt x="337" y="18149"/>
                  </a:cubicBezTo>
                  <a:cubicBezTo>
                    <a:pt x="349" y="18158"/>
                    <a:pt x="359" y="18167"/>
                    <a:pt x="369" y="18174"/>
                  </a:cubicBezTo>
                  <a:cubicBezTo>
                    <a:pt x="379" y="18182"/>
                    <a:pt x="388" y="18188"/>
                    <a:pt x="395" y="18193"/>
                  </a:cubicBezTo>
                  <a:cubicBezTo>
                    <a:pt x="402" y="18199"/>
                    <a:pt x="406" y="18202"/>
                    <a:pt x="407" y="18202"/>
                  </a:cubicBezTo>
                  <a:cubicBezTo>
                    <a:pt x="405" y="18202"/>
                    <a:pt x="400" y="18200"/>
                    <a:pt x="391" y="18197"/>
                  </a:cubicBezTo>
                  <a:cubicBezTo>
                    <a:pt x="383" y="18195"/>
                    <a:pt x="372" y="18191"/>
                    <a:pt x="360" y="18188"/>
                  </a:cubicBezTo>
                  <a:cubicBezTo>
                    <a:pt x="348" y="18184"/>
                    <a:pt x="334" y="18180"/>
                    <a:pt x="320" y="18176"/>
                  </a:cubicBezTo>
                  <a:cubicBezTo>
                    <a:pt x="305" y="18172"/>
                    <a:pt x="291" y="18168"/>
                    <a:pt x="278" y="18165"/>
                  </a:cubicBezTo>
                  <a:lnTo>
                    <a:pt x="25" y="18102"/>
                  </a:lnTo>
                  <a:lnTo>
                    <a:pt x="0" y="18152"/>
                  </a:lnTo>
                  <a:lnTo>
                    <a:pt x="436" y="18252"/>
                  </a:lnTo>
                  <a:lnTo>
                    <a:pt x="466" y="18192"/>
                  </a:lnTo>
                  <a:lnTo>
                    <a:pt x="269" y="18035"/>
                  </a:lnTo>
                  <a:cubicBezTo>
                    <a:pt x="258" y="18026"/>
                    <a:pt x="246" y="18018"/>
                    <a:pt x="235" y="18009"/>
                  </a:cubicBezTo>
                  <a:cubicBezTo>
                    <a:pt x="224" y="18000"/>
                    <a:pt x="214" y="17993"/>
                    <a:pt x="205" y="17986"/>
                  </a:cubicBezTo>
                  <a:cubicBezTo>
                    <a:pt x="196" y="17980"/>
                    <a:pt x="188" y="17975"/>
                    <a:pt x="183" y="17970"/>
                  </a:cubicBezTo>
                  <a:cubicBezTo>
                    <a:pt x="177" y="17966"/>
                    <a:pt x="173" y="17964"/>
                    <a:pt x="172" y="17963"/>
                  </a:cubicBezTo>
                  <a:cubicBezTo>
                    <a:pt x="174" y="17964"/>
                    <a:pt x="178" y="17965"/>
                    <a:pt x="185" y="17967"/>
                  </a:cubicBezTo>
                  <a:cubicBezTo>
                    <a:pt x="192" y="17969"/>
                    <a:pt x="200" y="17971"/>
                    <a:pt x="211" y="17975"/>
                  </a:cubicBezTo>
                  <a:cubicBezTo>
                    <a:pt x="222" y="17978"/>
                    <a:pt x="234" y="17981"/>
                    <a:pt x="248" y="17985"/>
                  </a:cubicBezTo>
                  <a:cubicBezTo>
                    <a:pt x="262" y="17989"/>
                    <a:pt x="277" y="17993"/>
                    <a:pt x="292" y="17997"/>
                  </a:cubicBezTo>
                  <a:lnTo>
                    <a:pt x="533" y="18055"/>
                  </a:lnTo>
                  <a:lnTo>
                    <a:pt x="563" y="17994"/>
                  </a:lnTo>
                  <a:lnTo>
                    <a:pt x="217" y="17712"/>
                  </a:lnTo>
                  <a:close/>
                  <a:moveTo>
                    <a:pt x="9002" y="782"/>
                  </a:moveTo>
                  <a:lnTo>
                    <a:pt x="9002" y="727"/>
                  </a:lnTo>
                  <a:cubicBezTo>
                    <a:pt x="8996" y="730"/>
                    <a:pt x="8990" y="733"/>
                    <a:pt x="8984" y="734"/>
                  </a:cubicBezTo>
                  <a:cubicBezTo>
                    <a:pt x="8978" y="735"/>
                    <a:pt x="8972" y="736"/>
                    <a:pt x="8967" y="736"/>
                  </a:cubicBezTo>
                  <a:cubicBezTo>
                    <a:pt x="8960" y="736"/>
                    <a:pt x="8950" y="733"/>
                    <a:pt x="8939" y="729"/>
                  </a:cubicBezTo>
                  <a:cubicBezTo>
                    <a:pt x="8928" y="724"/>
                    <a:pt x="8917" y="720"/>
                    <a:pt x="8907" y="715"/>
                  </a:cubicBezTo>
                  <a:lnTo>
                    <a:pt x="8644" y="585"/>
                  </a:lnTo>
                  <a:lnTo>
                    <a:pt x="8621" y="632"/>
                  </a:lnTo>
                  <a:lnTo>
                    <a:pt x="8902" y="769"/>
                  </a:lnTo>
                  <a:cubicBezTo>
                    <a:pt x="8910" y="774"/>
                    <a:pt x="8921" y="778"/>
                    <a:pt x="8932" y="783"/>
                  </a:cubicBezTo>
                  <a:cubicBezTo>
                    <a:pt x="8944" y="787"/>
                    <a:pt x="8956" y="789"/>
                    <a:pt x="8968" y="788"/>
                  </a:cubicBezTo>
                  <a:cubicBezTo>
                    <a:pt x="8980" y="788"/>
                    <a:pt x="8992" y="786"/>
                    <a:pt x="9002" y="782"/>
                  </a:cubicBezTo>
                  <a:close/>
                  <a:moveTo>
                    <a:pt x="9002" y="554"/>
                  </a:moveTo>
                  <a:lnTo>
                    <a:pt x="9002" y="497"/>
                  </a:lnTo>
                  <a:lnTo>
                    <a:pt x="8749" y="372"/>
                  </a:lnTo>
                  <a:lnTo>
                    <a:pt x="8726" y="418"/>
                  </a:lnTo>
                  <a:lnTo>
                    <a:pt x="8998" y="552"/>
                  </a:lnTo>
                  <a:lnTo>
                    <a:pt x="9002" y="554"/>
                  </a:lnTo>
                  <a:close/>
                  <a:moveTo>
                    <a:pt x="9002" y="357"/>
                  </a:moveTo>
                  <a:lnTo>
                    <a:pt x="9002" y="299"/>
                  </a:lnTo>
                  <a:lnTo>
                    <a:pt x="8991" y="294"/>
                  </a:lnTo>
                  <a:cubicBezTo>
                    <a:pt x="8980" y="289"/>
                    <a:pt x="8968" y="283"/>
                    <a:pt x="8957" y="278"/>
                  </a:cubicBezTo>
                  <a:cubicBezTo>
                    <a:pt x="8945" y="273"/>
                    <a:pt x="8934" y="269"/>
                    <a:pt x="8924" y="264"/>
                  </a:cubicBezTo>
                  <a:cubicBezTo>
                    <a:pt x="8914" y="260"/>
                    <a:pt x="8905" y="256"/>
                    <a:pt x="8898" y="253"/>
                  </a:cubicBezTo>
                  <a:cubicBezTo>
                    <a:pt x="8891" y="250"/>
                    <a:pt x="8886" y="248"/>
                    <a:pt x="8883" y="247"/>
                  </a:cubicBezTo>
                  <a:cubicBezTo>
                    <a:pt x="8887" y="248"/>
                    <a:pt x="8892" y="248"/>
                    <a:pt x="8900" y="248"/>
                  </a:cubicBezTo>
                  <a:cubicBezTo>
                    <a:pt x="8907" y="249"/>
                    <a:pt x="8916" y="249"/>
                    <a:pt x="8926" y="249"/>
                  </a:cubicBezTo>
                  <a:cubicBezTo>
                    <a:pt x="8936" y="249"/>
                    <a:pt x="8947" y="249"/>
                    <a:pt x="8959" y="249"/>
                  </a:cubicBezTo>
                  <a:cubicBezTo>
                    <a:pt x="8972" y="249"/>
                    <a:pt x="8984" y="249"/>
                    <a:pt x="8998" y="249"/>
                  </a:cubicBezTo>
                  <a:lnTo>
                    <a:pt x="9002" y="249"/>
                  </a:lnTo>
                  <a:lnTo>
                    <a:pt x="9002" y="202"/>
                  </a:lnTo>
                  <a:lnTo>
                    <a:pt x="8831" y="205"/>
                  </a:lnTo>
                  <a:lnTo>
                    <a:pt x="8804" y="260"/>
                  </a:lnTo>
                  <a:lnTo>
                    <a:pt x="9002" y="357"/>
                  </a:lnTo>
                  <a:close/>
                  <a:moveTo>
                    <a:pt x="9002" y="91"/>
                  </a:moveTo>
                  <a:lnTo>
                    <a:pt x="9002" y="34"/>
                  </a:lnTo>
                  <a:lnTo>
                    <a:pt x="8932" y="0"/>
                  </a:lnTo>
                  <a:lnTo>
                    <a:pt x="8909" y="46"/>
                  </a:lnTo>
                  <a:lnTo>
                    <a:pt x="9002" y="91"/>
                  </a:lnTo>
                  <a:close/>
                  <a:moveTo>
                    <a:pt x="754" y="17607"/>
                  </a:moveTo>
                  <a:lnTo>
                    <a:pt x="714" y="17587"/>
                  </a:lnTo>
                  <a:lnTo>
                    <a:pt x="629" y="17759"/>
                  </a:lnTo>
                  <a:lnTo>
                    <a:pt x="486" y="17689"/>
                  </a:lnTo>
                  <a:lnTo>
                    <a:pt x="552" y="17555"/>
                  </a:lnTo>
                  <a:lnTo>
                    <a:pt x="511" y="17535"/>
                  </a:lnTo>
                  <a:lnTo>
                    <a:pt x="445" y="17669"/>
                  </a:lnTo>
                  <a:lnTo>
                    <a:pt x="317" y="17606"/>
                  </a:lnTo>
                  <a:lnTo>
                    <a:pt x="396" y="17445"/>
                  </a:lnTo>
                  <a:lnTo>
                    <a:pt x="360" y="17420"/>
                  </a:lnTo>
                  <a:lnTo>
                    <a:pt x="255" y="17634"/>
                  </a:lnTo>
                  <a:lnTo>
                    <a:pt x="646" y="17826"/>
                  </a:lnTo>
                  <a:lnTo>
                    <a:pt x="754" y="17607"/>
                  </a:lnTo>
                  <a:close/>
                  <a:moveTo>
                    <a:pt x="770" y="17203"/>
                  </a:moveTo>
                  <a:cubicBezTo>
                    <a:pt x="755" y="17201"/>
                    <a:pt x="742" y="17202"/>
                    <a:pt x="728" y="17205"/>
                  </a:cubicBezTo>
                  <a:cubicBezTo>
                    <a:pt x="715" y="17209"/>
                    <a:pt x="703" y="17214"/>
                    <a:pt x="693" y="17222"/>
                  </a:cubicBezTo>
                  <a:cubicBezTo>
                    <a:pt x="682" y="17229"/>
                    <a:pt x="669" y="17240"/>
                    <a:pt x="655" y="17255"/>
                  </a:cubicBezTo>
                  <a:lnTo>
                    <a:pt x="619" y="17293"/>
                  </a:lnTo>
                  <a:cubicBezTo>
                    <a:pt x="600" y="17313"/>
                    <a:pt x="583" y="17325"/>
                    <a:pt x="569" y="17330"/>
                  </a:cubicBezTo>
                  <a:cubicBezTo>
                    <a:pt x="554" y="17336"/>
                    <a:pt x="539" y="17334"/>
                    <a:pt x="523" y="17327"/>
                  </a:cubicBezTo>
                  <a:cubicBezTo>
                    <a:pt x="503" y="17317"/>
                    <a:pt x="491" y="17302"/>
                    <a:pt x="486" y="17283"/>
                  </a:cubicBezTo>
                  <a:cubicBezTo>
                    <a:pt x="481" y="17264"/>
                    <a:pt x="485" y="17242"/>
                    <a:pt x="497" y="17217"/>
                  </a:cubicBezTo>
                  <a:cubicBezTo>
                    <a:pt x="501" y="17209"/>
                    <a:pt x="506" y="17201"/>
                    <a:pt x="510" y="17194"/>
                  </a:cubicBezTo>
                  <a:cubicBezTo>
                    <a:pt x="515" y="17187"/>
                    <a:pt x="521" y="17181"/>
                    <a:pt x="527" y="17175"/>
                  </a:cubicBezTo>
                  <a:cubicBezTo>
                    <a:pt x="533" y="17169"/>
                    <a:pt x="541" y="17163"/>
                    <a:pt x="549" y="17157"/>
                  </a:cubicBezTo>
                  <a:cubicBezTo>
                    <a:pt x="557" y="17151"/>
                    <a:pt x="566" y="17145"/>
                    <a:pt x="577" y="17138"/>
                  </a:cubicBezTo>
                  <a:lnTo>
                    <a:pt x="553" y="17101"/>
                  </a:lnTo>
                  <a:cubicBezTo>
                    <a:pt x="510" y="17126"/>
                    <a:pt x="478" y="17159"/>
                    <a:pt x="458" y="17200"/>
                  </a:cubicBezTo>
                  <a:cubicBezTo>
                    <a:pt x="448" y="17219"/>
                    <a:pt x="443" y="17238"/>
                    <a:pt x="441" y="17256"/>
                  </a:cubicBezTo>
                  <a:cubicBezTo>
                    <a:pt x="438" y="17275"/>
                    <a:pt x="440" y="17292"/>
                    <a:pt x="444" y="17308"/>
                  </a:cubicBezTo>
                  <a:cubicBezTo>
                    <a:pt x="448" y="17323"/>
                    <a:pt x="456" y="17338"/>
                    <a:pt x="467" y="17351"/>
                  </a:cubicBezTo>
                  <a:cubicBezTo>
                    <a:pt x="477" y="17363"/>
                    <a:pt x="491" y="17374"/>
                    <a:pt x="508" y="17382"/>
                  </a:cubicBezTo>
                  <a:cubicBezTo>
                    <a:pt x="533" y="17394"/>
                    <a:pt x="558" y="17397"/>
                    <a:pt x="584" y="17389"/>
                  </a:cubicBezTo>
                  <a:cubicBezTo>
                    <a:pt x="595" y="17385"/>
                    <a:pt x="606" y="17380"/>
                    <a:pt x="616" y="17371"/>
                  </a:cubicBezTo>
                  <a:cubicBezTo>
                    <a:pt x="626" y="17363"/>
                    <a:pt x="639" y="17352"/>
                    <a:pt x="653" y="17337"/>
                  </a:cubicBezTo>
                  <a:lnTo>
                    <a:pt x="684" y="17303"/>
                  </a:lnTo>
                  <a:cubicBezTo>
                    <a:pt x="721" y="17263"/>
                    <a:pt x="757" y="17252"/>
                    <a:pt x="791" y="17269"/>
                  </a:cubicBezTo>
                  <a:cubicBezTo>
                    <a:pt x="815" y="17280"/>
                    <a:pt x="829" y="17299"/>
                    <a:pt x="833" y="17324"/>
                  </a:cubicBezTo>
                  <a:cubicBezTo>
                    <a:pt x="836" y="17336"/>
                    <a:pt x="836" y="17347"/>
                    <a:pt x="834" y="17357"/>
                  </a:cubicBezTo>
                  <a:cubicBezTo>
                    <a:pt x="832" y="17367"/>
                    <a:pt x="827" y="17380"/>
                    <a:pt x="820" y="17395"/>
                  </a:cubicBezTo>
                  <a:cubicBezTo>
                    <a:pt x="810" y="17415"/>
                    <a:pt x="799" y="17432"/>
                    <a:pt x="785" y="17446"/>
                  </a:cubicBezTo>
                  <a:cubicBezTo>
                    <a:pt x="771" y="17460"/>
                    <a:pt x="755" y="17473"/>
                    <a:pt x="735" y="17483"/>
                  </a:cubicBezTo>
                  <a:lnTo>
                    <a:pt x="761" y="17522"/>
                  </a:lnTo>
                  <a:cubicBezTo>
                    <a:pt x="783" y="17508"/>
                    <a:pt x="802" y="17493"/>
                    <a:pt x="817" y="17475"/>
                  </a:cubicBezTo>
                  <a:cubicBezTo>
                    <a:pt x="833" y="17458"/>
                    <a:pt x="847" y="17437"/>
                    <a:pt x="858" y="17414"/>
                  </a:cubicBezTo>
                  <a:cubicBezTo>
                    <a:pt x="867" y="17395"/>
                    <a:pt x="873" y="17379"/>
                    <a:pt x="876" y="17363"/>
                  </a:cubicBezTo>
                  <a:cubicBezTo>
                    <a:pt x="879" y="17347"/>
                    <a:pt x="879" y="17331"/>
                    <a:pt x="877" y="17314"/>
                  </a:cubicBezTo>
                  <a:cubicBezTo>
                    <a:pt x="875" y="17291"/>
                    <a:pt x="868" y="17271"/>
                    <a:pt x="856" y="17253"/>
                  </a:cubicBezTo>
                  <a:cubicBezTo>
                    <a:pt x="843" y="17236"/>
                    <a:pt x="828" y="17223"/>
                    <a:pt x="810" y="17214"/>
                  </a:cubicBezTo>
                  <a:cubicBezTo>
                    <a:pt x="798" y="17208"/>
                    <a:pt x="784" y="17204"/>
                    <a:pt x="770" y="17203"/>
                  </a:cubicBezTo>
                  <a:close/>
                  <a:moveTo>
                    <a:pt x="687" y="16756"/>
                  </a:moveTo>
                  <a:lnTo>
                    <a:pt x="560" y="17014"/>
                  </a:lnTo>
                  <a:lnTo>
                    <a:pt x="599" y="17034"/>
                  </a:lnTo>
                  <a:lnTo>
                    <a:pt x="651" y="16929"/>
                  </a:lnTo>
                  <a:lnTo>
                    <a:pt x="1002" y="17102"/>
                  </a:lnTo>
                  <a:lnTo>
                    <a:pt x="1025" y="17057"/>
                  </a:lnTo>
                  <a:lnTo>
                    <a:pt x="673" y="16884"/>
                  </a:lnTo>
                  <a:lnTo>
                    <a:pt x="725" y="16778"/>
                  </a:lnTo>
                  <a:lnTo>
                    <a:pt x="687" y="16756"/>
                  </a:lnTo>
                  <a:close/>
                  <a:moveTo>
                    <a:pt x="821" y="16483"/>
                  </a:moveTo>
                  <a:lnTo>
                    <a:pt x="720" y="16689"/>
                  </a:lnTo>
                  <a:lnTo>
                    <a:pt x="1111" y="16881"/>
                  </a:lnTo>
                  <a:lnTo>
                    <a:pt x="1134" y="16834"/>
                  </a:lnTo>
                  <a:lnTo>
                    <a:pt x="949" y="16742"/>
                  </a:lnTo>
                  <a:lnTo>
                    <a:pt x="1010" y="16617"/>
                  </a:lnTo>
                  <a:lnTo>
                    <a:pt x="972" y="16598"/>
                  </a:lnTo>
                  <a:lnTo>
                    <a:pt x="910" y="16723"/>
                  </a:lnTo>
                  <a:lnTo>
                    <a:pt x="782" y="16660"/>
                  </a:lnTo>
                  <a:lnTo>
                    <a:pt x="857" y="16509"/>
                  </a:lnTo>
                  <a:lnTo>
                    <a:pt x="821" y="16483"/>
                  </a:lnTo>
                  <a:close/>
                  <a:moveTo>
                    <a:pt x="1369" y="16358"/>
                  </a:moveTo>
                  <a:lnTo>
                    <a:pt x="914" y="16295"/>
                  </a:lnTo>
                  <a:lnTo>
                    <a:pt x="884" y="16356"/>
                  </a:lnTo>
                  <a:lnTo>
                    <a:pt x="1211" y="16678"/>
                  </a:lnTo>
                  <a:lnTo>
                    <a:pt x="1234" y="16631"/>
                  </a:lnTo>
                  <a:lnTo>
                    <a:pt x="1132" y="16534"/>
                  </a:lnTo>
                  <a:lnTo>
                    <a:pt x="1204" y="16388"/>
                  </a:lnTo>
                  <a:lnTo>
                    <a:pt x="1343" y="16411"/>
                  </a:lnTo>
                  <a:lnTo>
                    <a:pt x="1369" y="16358"/>
                  </a:lnTo>
                  <a:close/>
                  <a:moveTo>
                    <a:pt x="1160" y="16382"/>
                  </a:moveTo>
                  <a:lnTo>
                    <a:pt x="1100" y="16503"/>
                  </a:lnTo>
                  <a:lnTo>
                    <a:pt x="939" y="16347"/>
                  </a:lnTo>
                  <a:lnTo>
                    <a:pt x="1160" y="16382"/>
                  </a:lnTo>
                  <a:close/>
                  <a:moveTo>
                    <a:pt x="806" y="16326"/>
                  </a:moveTo>
                  <a:cubicBezTo>
                    <a:pt x="798" y="16329"/>
                    <a:pt x="791" y="16334"/>
                    <a:pt x="787" y="16343"/>
                  </a:cubicBezTo>
                  <a:cubicBezTo>
                    <a:pt x="783" y="16350"/>
                    <a:pt x="783" y="16359"/>
                    <a:pt x="786" y="16367"/>
                  </a:cubicBezTo>
                  <a:cubicBezTo>
                    <a:pt x="789" y="16376"/>
                    <a:pt x="794" y="16382"/>
                    <a:pt x="802" y="16386"/>
                  </a:cubicBezTo>
                  <a:cubicBezTo>
                    <a:pt x="810" y="16390"/>
                    <a:pt x="819" y="16391"/>
                    <a:pt x="828" y="16388"/>
                  </a:cubicBezTo>
                  <a:cubicBezTo>
                    <a:pt x="836" y="16385"/>
                    <a:pt x="843" y="16379"/>
                    <a:pt x="847" y="16371"/>
                  </a:cubicBezTo>
                  <a:cubicBezTo>
                    <a:pt x="851" y="16363"/>
                    <a:pt x="851" y="16354"/>
                    <a:pt x="848" y="16346"/>
                  </a:cubicBezTo>
                  <a:cubicBezTo>
                    <a:pt x="845" y="16338"/>
                    <a:pt x="839" y="16331"/>
                    <a:pt x="831" y="16327"/>
                  </a:cubicBezTo>
                  <a:cubicBezTo>
                    <a:pt x="823" y="16323"/>
                    <a:pt x="815" y="16323"/>
                    <a:pt x="806" y="16326"/>
                  </a:cubicBezTo>
                  <a:close/>
                  <a:moveTo>
                    <a:pt x="864" y="16208"/>
                  </a:moveTo>
                  <a:cubicBezTo>
                    <a:pt x="855" y="16211"/>
                    <a:pt x="849" y="16217"/>
                    <a:pt x="845" y="16225"/>
                  </a:cubicBezTo>
                  <a:cubicBezTo>
                    <a:pt x="841" y="16233"/>
                    <a:pt x="841" y="16241"/>
                    <a:pt x="843" y="16250"/>
                  </a:cubicBezTo>
                  <a:cubicBezTo>
                    <a:pt x="846" y="16258"/>
                    <a:pt x="852" y="16265"/>
                    <a:pt x="860" y="16269"/>
                  </a:cubicBezTo>
                  <a:cubicBezTo>
                    <a:pt x="868" y="16273"/>
                    <a:pt x="877" y="16273"/>
                    <a:pt x="885" y="16270"/>
                  </a:cubicBezTo>
                  <a:cubicBezTo>
                    <a:pt x="894" y="16268"/>
                    <a:pt x="900" y="16262"/>
                    <a:pt x="904" y="16254"/>
                  </a:cubicBezTo>
                  <a:cubicBezTo>
                    <a:pt x="909" y="16245"/>
                    <a:pt x="909" y="16237"/>
                    <a:pt x="906" y="16229"/>
                  </a:cubicBezTo>
                  <a:cubicBezTo>
                    <a:pt x="903" y="16220"/>
                    <a:pt x="897" y="16214"/>
                    <a:pt x="889" y="16210"/>
                  </a:cubicBezTo>
                  <a:cubicBezTo>
                    <a:pt x="881" y="16206"/>
                    <a:pt x="872" y="16205"/>
                    <a:pt x="864" y="16208"/>
                  </a:cubicBezTo>
                  <a:close/>
                  <a:moveTo>
                    <a:pt x="1465" y="16063"/>
                  </a:moveTo>
                  <a:lnTo>
                    <a:pt x="1389" y="16218"/>
                  </a:lnTo>
                  <a:lnTo>
                    <a:pt x="1037" y="16045"/>
                  </a:lnTo>
                  <a:lnTo>
                    <a:pt x="1014" y="16091"/>
                  </a:lnTo>
                  <a:lnTo>
                    <a:pt x="1405" y="16284"/>
                  </a:lnTo>
                  <a:lnTo>
                    <a:pt x="1501" y="16089"/>
                  </a:lnTo>
                  <a:lnTo>
                    <a:pt x="1465" y="16063"/>
                  </a:lnTo>
                  <a:close/>
                  <a:moveTo>
                    <a:pt x="1563" y="15962"/>
                  </a:moveTo>
                  <a:lnTo>
                    <a:pt x="1173" y="15769"/>
                  </a:lnTo>
                  <a:lnTo>
                    <a:pt x="1150" y="15815"/>
                  </a:lnTo>
                  <a:lnTo>
                    <a:pt x="1541" y="16007"/>
                  </a:lnTo>
                  <a:lnTo>
                    <a:pt x="1563" y="15962"/>
                  </a:lnTo>
                  <a:close/>
                  <a:moveTo>
                    <a:pt x="1588" y="15541"/>
                  </a:moveTo>
                  <a:cubicBezTo>
                    <a:pt x="1573" y="15539"/>
                    <a:pt x="1559" y="15540"/>
                    <a:pt x="1546" y="15544"/>
                  </a:cubicBezTo>
                  <a:cubicBezTo>
                    <a:pt x="1533" y="15547"/>
                    <a:pt x="1521" y="15553"/>
                    <a:pt x="1510" y="15560"/>
                  </a:cubicBezTo>
                  <a:cubicBezTo>
                    <a:pt x="1499" y="15567"/>
                    <a:pt x="1487" y="15579"/>
                    <a:pt x="1473" y="15593"/>
                  </a:cubicBezTo>
                  <a:lnTo>
                    <a:pt x="1436" y="15631"/>
                  </a:lnTo>
                  <a:cubicBezTo>
                    <a:pt x="1417" y="15651"/>
                    <a:pt x="1401" y="15663"/>
                    <a:pt x="1386" y="15669"/>
                  </a:cubicBezTo>
                  <a:cubicBezTo>
                    <a:pt x="1372" y="15674"/>
                    <a:pt x="1357" y="15673"/>
                    <a:pt x="1341" y="15665"/>
                  </a:cubicBezTo>
                  <a:cubicBezTo>
                    <a:pt x="1321" y="15655"/>
                    <a:pt x="1308" y="15640"/>
                    <a:pt x="1304" y="15621"/>
                  </a:cubicBezTo>
                  <a:cubicBezTo>
                    <a:pt x="1299" y="15602"/>
                    <a:pt x="1303" y="15580"/>
                    <a:pt x="1315" y="15555"/>
                  </a:cubicBezTo>
                  <a:cubicBezTo>
                    <a:pt x="1319" y="15547"/>
                    <a:pt x="1323" y="15539"/>
                    <a:pt x="1328" y="15532"/>
                  </a:cubicBezTo>
                  <a:cubicBezTo>
                    <a:pt x="1333" y="15526"/>
                    <a:pt x="1338" y="15519"/>
                    <a:pt x="1345" y="15513"/>
                  </a:cubicBezTo>
                  <a:cubicBezTo>
                    <a:pt x="1351" y="15507"/>
                    <a:pt x="1358" y="15501"/>
                    <a:pt x="1366" y="15495"/>
                  </a:cubicBezTo>
                  <a:cubicBezTo>
                    <a:pt x="1374" y="15489"/>
                    <a:pt x="1384" y="15483"/>
                    <a:pt x="1395" y="15476"/>
                  </a:cubicBezTo>
                  <a:lnTo>
                    <a:pt x="1371" y="15439"/>
                  </a:lnTo>
                  <a:cubicBezTo>
                    <a:pt x="1328" y="15464"/>
                    <a:pt x="1296" y="15497"/>
                    <a:pt x="1275" y="15539"/>
                  </a:cubicBezTo>
                  <a:cubicBezTo>
                    <a:pt x="1266" y="15558"/>
                    <a:pt x="1260" y="15576"/>
                    <a:pt x="1258" y="15595"/>
                  </a:cubicBezTo>
                  <a:cubicBezTo>
                    <a:pt x="1256" y="15613"/>
                    <a:pt x="1257" y="15630"/>
                    <a:pt x="1262" y="15646"/>
                  </a:cubicBezTo>
                  <a:cubicBezTo>
                    <a:pt x="1266" y="15662"/>
                    <a:pt x="1274" y="15676"/>
                    <a:pt x="1284" y="15689"/>
                  </a:cubicBezTo>
                  <a:cubicBezTo>
                    <a:pt x="1295" y="15702"/>
                    <a:pt x="1309" y="15712"/>
                    <a:pt x="1325" y="15720"/>
                  </a:cubicBezTo>
                  <a:cubicBezTo>
                    <a:pt x="1351" y="15733"/>
                    <a:pt x="1376" y="15735"/>
                    <a:pt x="1401" y="15727"/>
                  </a:cubicBezTo>
                  <a:cubicBezTo>
                    <a:pt x="1413" y="15724"/>
                    <a:pt x="1424" y="15718"/>
                    <a:pt x="1434" y="15710"/>
                  </a:cubicBezTo>
                  <a:cubicBezTo>
                    <a:pt x="1444" y="15702"/>
                    <a:pt x="1456" y="15690"/>
                    <a:pt x="1470" y="15675"/>
                  </a:cubicBezTo>
                  <a:lnTo>
                    <a:pt x="1502" y="15641"/>
                  </a:lnTo>
                  <a:cubicBezTo>
                    <a:pt x="1539" y="15602"/>
                    <a:pt x="1574" y="15590"/>
                    <a:pt x="1609" y="15607"/>
                  </a:cubicBezTo>
                  <a:cubicBezTo>
                    <a:pt x="1632" y="15619"/>
                    <a:pt x="1646" y="15637"/>
                    <a:pt x="1651" y="15663"/>
                  </a:cubicBezTo>
                  <a:cubicBezTo>
                    <a:pt x="1653" y="15674"/>
                    <a:pt x="1654" y="15685"/>
                    <a:pt x="1652" y="15695"/>
                  </a:cubicBezTo>
                  <a:cubicBezTo>
                    <a:pt x="1650" y="15706"/>
                    <a:pt x="1645" y="15718"/>
                    <a:pt x="1638" y="15733"/>
                  </a:cubicBezTo>
                  <a:cubicBezTo>
                    <a:pt x="1628" y="15753"/>
                    <a:pt x="1616" y="15770"/>
                    <a:pt x="1603" y="15784"/>
                  </a:cubicBezTo>
                  <a:cubicBezTo>
                    <a:pt x="1589" y="15799"/>
                    <a:pt x="1572" y="15811"/>
                    <a:pt x="1552" y="15821"/>
                  </a:cubicBezTo>
                  <a:lnTo>
                    <a:pt x="1579" y="15860"/>
                  </a:lnTo>
                  <a:cubicBezTo>
                    <a:pt x="1600" y="15847"/>
                    <a:pt x="1619" y="15831"/>
                    <a:pt x="1635" y="15814"/>
                  </a:cubicBezTo>
                  <a:cubicBezTo>
                    <a:pt x="1651" y="15796"/>
                    <a:pt x="1664" y="15776"/>
                    <a:pt x="1676" y="15752"/>
                  </a:cubicBezTo>
                  <a:cubicBezTo>
                    <a:pt x="1685" y="15734"/>
                    <a:pt x="1691" y="15717"/>
                    <a:pt x="1694" y="15701"/>
                  </a:cubicBezTo>
                  <a:cubicBezTo>
                    <a:pt x="1697" y="15686"/>
                    <a:pt x="1697" y="15669"/>
                    <a:pt x="1695" y="15652"/>
                  </a:cubicBezTo>
                  <a:cubicBezTo>
                    <a:pt x="1693" y="15630"/>
                    <a:pt x="1685" y="15609"/>
                    <a:pt x="1673" y="15592"/>
                  </a:cubicBezTo>
                  <a:cubicBezTo>
                    <a:pt x="1661" y="15574"/>
                    <a:pt x="1646" y="15561"/>
                    <a:pt x="1628" y="15552"/>
                  </a:cubicBezTo>
                  <a:cubicBezTo>
                    <a:pt x="1616" y="15546"/>
                    <a:pt x="1602" y="15542"/>
                    <a:pt x="1588" y="15541"/>
                  </a:cubicBezTo>
                  <a:close/>
                  <a:moveTo>
                    <a:pt x="1839" y="15258"/>
                  </a:moveTo>
                  <a:cubicBezTo>
                    <a:pt x="1841" y="15275"/>
                    <a:pt x="1842" y="15291"/>
                    <a:pt x="1840" y="15305"/>
                  </a:cubicBezTo>
                  <a:cubicBezTo>
                    <a:pt x="1838" y="15319"/>
                    <a:pt x="1833" y="15333"/>
                    <a:pt x="1826" y="15347"/>
                  </a:cubicBezTo>
                  <a:cubicBezTo>
                    <a:pt x="1815" y="15370"/>
                    <a:pt x="1799" y="15387"/>
                    <a:pt x="1778" y="15400"/>
                  </a:cubicBezTo>
                  <a:cubicBezTo>
                    <a:pt x="1757" y="15413"/>
                    <a:pt x="1731" y="15418"/>
                    <a:pt x="1702" y="15416"/>
                  </a:cubicBezTo>
                  <a:cubicBezTo>
                    <a:pt x="1688" y="15415"/>
                    <a:pt x="1675" y="15412"/>
                    <a:pt x="1661" y="15408"/>
                  </a:cubicBezTo>
                  <a:cubicBezTo>
                    <a:pt x="1648" y="15404"/>
                    <a:pt x="1632" y="15397"/>
                    <a:pt x="1613" y="15388"/>
                  </a:cubicBezTo>
                  <a:cubicBezTo>
                    <a:pt x="1590" y="15377"/>
                    <a:pt x="1571" y="15366"/>
                    <a:pt x="1556" y="15355"/>
                  </a:cubicBezTo>
                  <a:cubicBezTo>
                    <a:pt x="1541" y="15344"/>
                    <a:pt x="1528" y="15333"/>
                    <a:pt x="1517" y="15320"/>
                  </a:cubicBezTo>
                  <a:cubicBezTo>
                    <a:pt x="1500" y="15300"/>
                    <a:pt x="1490" y="15279"/>
                    <a:pt x="1486" y="15258"/>
                  </a:cubicBezTo>
                  <a:cubicBezTo>
                    <a:pt x="1482" y="15236"/>
                    <a:pt x="1486" y="15214"/>
                    <a:pt x="1497" y="15191"/>
                  </a:cubicBezTo>
                  <a:cubicBezTo>
                    <a:pt x="1505" y="15177"/>
                    <a:pt x="1513" y="15165"/>
                    <a:pt x="1522" y="15155"/>
                  </a:cubicBezTo>
                  <a:cubicBezTo>
                    <a:pt x="1532" y="15145"/>
                    <a:pt x="1544" y="15137"/>
                    <a:pt x="1558" y="15129"/>
                  </a:cubicBezTo>
                  <a:lnTo>
                    <a:pt x="1541" y="15089"/>
                  </a:lnTo>
                  <a:cubicBezTo>
                    <a:pt x="1524" y="15097"/>
                    <a:pt x="1508" y="15108"/>
                    <a:pt x="1495" y="15123"/>
                  </a:cubicBezTo>
                  <a:cubicBezTo>
                    <a:pt x="1481" y="15137"/>
                    <a:pt x="1469" y="15153"/>
                    <a:pt x="1460" y="15172"/>
                  </a:cubicBezTo>
                  <a:cubicBezTo>
                    <a:pt x="1449" y="15196"/>
                    <a:pt x="1443" y="15220"/>
                    <a:pt x="1443" y="15245"/>
                  </a:cubicBezTo>
                  <a:cubicBezTo>
                    <a:pt x="1443" y="15270"/>
                    <a:pt x="1449" y="15294"/>
                    <a:pt x="1459" y="15318"/>
                  </a:cubicBezTo>
                  <a:cubicBezTo>
                    <a:pt x="1470" y="15341"/>
                    <a:pt x="1486" y="15363"/>
                    <a:pt x="1507" y="15384"/>
                  </a:cubicBezTo>
                  <a:cubicBezTo>
                    <a:pt x="1527" y="15404"/>
                    <a:pt x="1552" y="15421"/>
                    <a:pt x="1581" y="15435"/>
                  </a:cubicBezTo>
                  <a:cubicBezTo>
                    <a:pt x="1610" y="15450"/>
                    <a:pt x="1639" y="15460"/>
                    <a:pt x="1668" y="15465"/>
                  </a:cubicBezTo>
                  <a:cubicBezTo>
                    <a:pt x="1697" y="15470"/>
                    <a:pt x="1726" y="15469"/>
                    <a:pt x="1753" y="15462"/>
                  </a:cubicBezTo>
                  <a:cubicBezTo>
                    <a:pt x="1777" y="15455"/>
                    <a:pt x="1799" y="15444"/>
                    <a:pt x="1817" y="15428"/>
                  </a:cubicBezTo>
                  <a:cubicBezTo>
                    <a:pt x="1836" y="15413"/>
                    <a:pt x="1850" y="15395"/>
                    <a:pt x="1861" y="15373"/>
                  </a:cubicBezTo>
                  <a:cubicBezTo>
                    <a:pt x="1870" y="15354"/>
                    <a:pt x="1877" y="15334"/>
                    <a:pt x="1880" y="15312"/>
                  </a:cubicBezTo>
                  <a:cubicBezTo>
                    <a:pt x="1884" y="15291"/>
                    <a:pt x="1885" y="15270"/>
                    <a:pt x="1882" y="15249"/>
                  </a:cubicBezTo>
                  <a:lnTo>
                    <a:pt x="1839" y="15258"/>
                  </a:lnTo>
                  <a:close/>
                  <a:moveTo>
                    <a:pt x="2074" y="14923"/>
                  </a:moveTo>
                  <a:lnTo>
                    <a:pt x="1684" y="14731"/>
                  </a:lnTo>
                  <a:lnTo>
                    <a:pt x="1661" y="14778"/>
                  </a:lnTo>
                  <a:lnTo>
                    <a:pt x="1824" y="14858"/>
                  </a:lnTo>
                  <a:lnTo>
                    <a:pt x="1743" y="15023"/>
                  </a:lnTo>
                  <a:lnTo>
                    <a:pt x="1580" y="14942"/>
                  </a:lnTo>
                  <a:lnTo>
                    <a:pt x="1557" y="14988"/>
                  </a:lnTo>
                  <a:lnTo>
                    <a:pt x="1948" y="15180"/>
                  </a:lnTo>
                  <a:lnTo>
                    <a:pt x="1970" y="15135"/>
                  </a:lnTo>
                  <a:lnTo>
                    <a:pt x="1781" y="15042"/>
                  </a:lnTo>
                  <a:lnTo>
                    <a:pt x="1862" y="14877"/>
                  </a:lnTo>
                  <a:lnTo>
                    <a:pt x="2051" y="14970"/>
                  </a:lnTo>
                  <a:lnTo>
                    <a:pt x="2074" y="14923"/>
                  </a:lnTo>
                  <a:close/>
                  <a:moveTo>
                    <a:pt x="2239" y="14589"/>
                  </a:moveTo>
                  <a:lnTo>
                    <a:pt x="2198" y="14569"/>
                  </a:lnTo>
                  <a:lnTo>
                    <a:pt x="2114" y="14742"/>
                  </a:lnTo>
                  <a:lnTo>
                    <a:pt x="1971" y="14671"/>
                  </a:lnTo>
                  <a:lnTo>
                    <a:pt x="2036" y="14537"/>
                  </a:lnTo>
                  <a:lnTo>
                    <a:pt x="1996" y="14517"/>
                  </a:lnTo>
                  <a:lnTo>
                    <a:pt x="1930" y="14651"/>
                  </a:lnTo>
                  <a:lnTo>
                    <a:pt x="1802" y="14588"/>
                  </a:lnTo>
                  <a:lnTo>
                    <a:pt x="1881" y="14428"/>
                  </a:lnTo>
                  <a:lnTo>
                    <a:pt x="1845" y="14403"/>
                  </a:lnTo>
                  <a:lnTo>
                    <a:pt x="1740" y="14616"/>
                  </a:lnTo>
                  <a:lnTo>
                    <a:pt x="2131" y="14809"/>
                  </a:lnTo>
                  <a:lnTo>
                    <a:pt x="2239" y="14589"/>
                  </a:lnTo>
                  <a:close/>
                  <a:moveTo>
                    <a:pt x="2155" y="13772"/>
                  </a:moveTo>
                  <a:lnTo>
                    <a:pt x="2132" y="13819"/>
                  </a:lnTo>
                  <a:lnTo>
                    <a:pt x="2335" y="13979"/>
                  </a:lnTo>
                  <a:cubicBezTo>
                    <a:pt x="2348" y="13989"/>
                    <a:pt x="2361" y="13999"/>
                    <a:pt x="2374" y="14009"/>
                  </a:cubicBezTo>
                  <a:cubicBezTo>
                    <a:pt x="2386" y="14018"/>
                    <a:pt x="2398" y="14027"/>
                    <a:pt x="2408" y="14034"/>
                  </a:cubicBezTo>
                  <a:cubicBezTo>
                    <a:pt x="2418" y="14042"/>
                    <a:pt x="2427" y="14048"/>
                    <a:pt x="2433" y="14053"/>
                  </a:cubicBezTo>
                  <a:cubicBezTo>
                    <a:pt x="2438" y="14057"/>
                    <a:pt x="2442" y="14059"/>
                    <a:pt x="2443" y="14060"/>
                  </a:cubicBezTo>
                  <a:cubicBezTo>
                    <a:pt x="2441" y="14060"/>
                    <a:pt x="2438" y="14059"/>
                    <a:pt x="2434" y="14058"/>
                  </a:cubicBezTo>
                  <a:cubicBezTo>
                    <a:pt x="2428" y="14056"/>
                    <a:pt x="2420" y="14053"/>
                    <a:pt x="2409" y="14050"/>
                  </a:cubicBezTo>
                  <a:cubicBezTo>
                    <a:pt x="2399" y="14047"/>
                    <a:pt x="2388" y="14044"/>
                    <a:pt x="2374" y="14041"/>
                  </a:cubicBezTo>
                  <a:cubicBezTo>
                    <a:pt x="2361" y="14037"/>
                    <a:pt x="2346" y="14033"/>
                    <a:pt x="2330" y="14029"/>
                  </a:cubicBezTo>
                  <a:lnTo>
                    <a:pt x="2061" y="13964"/>
                  </a:lnTo>
                  <a:lnTo>
                    <a:pt x="2035" y="14017"/>
                  </a:lnTo>
                  <a:lnTo>
                    <a:pt x="2243" y="14184"/>
                  </a:lnTo>
                  <a:cubicBezTo>
                    <a:pt x="2253" y="14192"/>
                    <a:pt x="2264" y="14200"/>
                    <a:pt x="2276" y="14209"/>
                  </a:cubicBezTo>
                  <a:cubicBezTo>
                    <a:pt x="2287" y="14218"/>
                    <a:pt x="2298" y="14226"/>
                    <a:pt x="2308" y="14234"/>
                  </a:cubicBezTo>
                  <a:cubicBezTo>
                    <a:pt x="2318" y="14242"/>
                    <a:pt x="2327" y="14248"/>
                    <a:pt x="2334" y="14253"/>
                  </a:cubicBezTo>
                  <a:cubicBezTo>
                    <a:pt x="2341" y="14259"/>
                    <a:pt x="2345" y="14261"/>
                    <a:pt x="2345" y="14262"/>
                  </a:cubicBezTo>
                  <a:cubicBezTo>
                    <a:pt x="2344" y="14262"/>
                    <a:pt x="2339" y="14260"/>
                    <a:pt x="2330" y="14257"/>
                  </a:cubicBezTo>
                  <a:cubicBezTo>
                    <a:pt x="2321" y="14254"/>
                    <a:pt x="2311" y="14251"/>
                    <a:pt x="2299" y="14247"/>
                  </a:cubicBezTo>
                  <a:cubicBezTo>
                    <a:pt x="2286" y="14244"/>
                    <a:pt x="2273" y="14240"/>
                    <a:pt x="2258" y="14236"/>
                  </a:cubicBezTo>
                  <a:cubicBezTo>
                    <a:pt x="2244" y="14232"/>
                    <a:pt x="2230" y="14228"/>
                    <a:pt x="2216" y="14225"/>
                  </a:cubicBezTo>
                  <a:lnTo>
                    <a:pt x="1964" y="14162"/>
                  </a:lnTo>
                  <a:lnTo>
                    <a:pt x="1939" y="14212"/>
                  </a:lnTo>
                  <a:lnTo>
                    <a:pt x="2375" y="14312"/>
                  </a:lnTo>
                  <a:lnTo>
                    <a:pt x="2405" y="14252"/>
                  </a:lnTo>
                  <a:lnTo>
                    <a:pt x="2208" y="14095"/>
                  </a:lnTo>
                  <a:cubicBezTo>
                    <a:pt x="2196" y="14086"/>
                    <a:pt x="2185" y="14077"/>
                    <a:pt x="2174" y="14069"/>
                  </a:cubicBezTo>
                  <a:cubicBezTo>
                    <a:pt x="2163" y="14060"/>
                    <a:pt x="2153" y="14053"/>
                    <a:pt x="2144" y="14046"/>
                  </a:cubicBezTo>
                  <a:cubicBezTo>
                    <a:pt x="2135" y="14040"/>
                    <a:pt x="2127" y="14034"/>
                    <a:pt x="2121" y="14030"/>
                  </a:cubicBezTo>
                  <a:cubicBezTo>
                    <a:pt x="2116" y="14026"/>
                    <a:pt x="2112" y="14024"/>
                    <a:pt x="2111" y="14023"/>
                  </a:cubicBezTo>
                  <a:cubicBezTo>
                    <a:pt x="2113" y="14024"/>
                    <a:pt x="2117" y="14025"/>
                    <a:pt x="2124" y="14027"/>
                  </a:cubicBezTo>
                  <a:cubicBezTo>
                    <a:pt x="2131" y="14029"/>
                    <a:pt x="2139" y="14031"/>
                    <a:pt x="2150" y="14034"/>
                  </a:cubicBezTo>
                  <a:cubicBezTo>
                    <a:pt x="2160" y="14037"/>
                    <a:pt x="2173" y="14041"/>
                    <a:pt x="2186" y="14045"/>
                  </a:cubicBezTo>
                  <a:cubicBezTo>
                    <a:pt x="2200" y="14048"/>
                    <a:pt x="2215" y="14052"/>
                    <a:pt x="2231" y="14056"/>
                  </a:cubicBezTo>
                  <a:lnTo>
                    <a:pt x="2472" y="14115"/>
                  </a:lnTo>
                  <a:lnTo>
                    <a:pt x="2502" y="14054"/>
                  </a:lnTo>
                  <a:lnTo>
                    <a:pt x="2155" y="13772"/>
                  </a:lnTo>
                  <a:close/>
                  <a:moveTo>
                    <a:pt x="2607" y="13840"/>
                  </a:moveTo>
                  <a:lnTo>
                    <a:pt x="2216" y="13648"/>
                  </a:lnTo>
                  <a:lnTo>
                    <a:pt x="2194" y="13694"/>
                  </a:lnTo>
                  <a:lnTo>
                    <a:pt x="2585" y="13886"/>
                  </a:lnTo>
                  <a:lnTo>
                    <a:pt x="2607" y="13840"/>
                  </a:lnTo>
                  <a:close/>
                  <a:moveTo>
                    <a:pt x="2723" y="13505"/>
                  </a:moveTo>
                  <a:lnTo>
                    <a:pt x="2647" y="13660"/>
                  </a:lnTo>
                  <a:lnTo>
                    <a:pt x="2296" y="13487"/>
                  </a:lnTo>
                  <a:lnTo>
                    <a:pt x="2273" y="13533"/>
                  </a:lnTo>
                  <a:lnTo>
                    <a:pt x="2664" y="13726"/>
                  </a:lnTo>
                  <a:lnTo>
                    <a:pt x="2760" y="13531"/>
                  </a:lnTo>
                  <a:lnTo>
                    <a:pt x="2723" y="13505"/>
                  </a:lnTo>
                  <a:close/>
                  <a:moveTo>
                    <a:pt x="2926" y="13192"/>
                  </a:moveTo>
                  <a:lnTo>
                    <a:pt x="2535" y="13000"/>
                  </a:lnTo>
                  <a:lnTo>
                    <a:pt x="2512" y="13047"/>
                  </a:lnTo>
                  <a:lnTo>
                    <a:pt x="2676" y="13127"/>
                  </a:lnTo>
                  <a:lnTo>
                    <a:pt x="2595" y="13292"/>
                  </a:lnTo>
                  <a:lnTo>
                    <a:pt x="2431" y="13211"/>
                  </a:lnTo>
                  <a:lnTo>
                    <a:pt x="2409" y="13257"/>
                  </a:lnTo>
                  <a:lnTo>
                    <a:pt x="2800" y="13449"/>
                  </a:lnTo>
                  <a:lnTo>
                    <a:pt x="2822" y="13404"/>
                  </a:lnTo>
                  <a:lnTo>
                    <a:pt x="2633" y="13311"/>
                  </a:lnTo>
                  <a:lnTo>
                    <a:pt x="2714" y="13146"/>
                  </a:lnTo>
                  <a:lnTo>
                    <a:pt x="2903" y="13239"/>
                  </a:lnTo>
                  <a:lnTo>
                    <a:pt x="2926" y="13192"/>
                  </a:lnTo>
                  <a:close/>
                  <a:moveTo>
                    <a:pt x="3090" y="12858"/>
                  </a:moveTo>
                  <a:lnTo>
                    <a:pt x="3050" y="12839"/>
                  </a:lnTo>
                  <a:lnTo>
                    <a:pt x="2965" y="13011"/>
                  </a:lnTo>
                  <a:lnTo>
                    <a:pt x="2822" y="12940"/>
                  </a:lnTo>
                  <a:lnTo>
                    <a:pt x="2888" y="12806"/>
                  </a:lnTo>
                  <a:lnTo>
                    <a:pt x="2848" y="12786"/>
                  </a:lnTo>
                  <a:lnTo>
                    <a:pt x="2782" y="12920"/>
                  </a:lnTo>
                  <a:lnTo>
                    <a:pt x="2654" y="12857"/>
                  </a:lnTo>
                  <a:lnTo>
                    <a:pt x="2732" y="12697"/>
                  </a:lnTo>
                  <a:lnTo>
                    <a:pt x="2697" y="12672"/>
                  </a:lnTo>
                  <a:lnTo>
                    <a:pt x="2592" y="12885"/>
                  </a:lnTo>
                  <a:lnTo>
                    <a:pt x="2982" y="13078"/>
                  </a:lnTo>
                  <a:lnTo>
                    <a:pt x="3090" y="12858"/>
                  </a:lnTo>
                  <a:close/>
                  <a:moveTo>
                    <a:pt x="3191" y="12555"/>
                  </a:moveTo>
                  <a:lnTo>
                    <a:pt x="3115" y="12710"/>
                  </a:lnTo>
                  <a:lnTo>
                    <a:pt x="2763" y="12537"/>
                  </a:lnTo>
                  <a:lnTo>
                    <a:pt x="2740" y="12583"/>
                  </a:lnTo>
                  <a:lnTo>
                    <a:pt x="3131" y="12776"/>
                  </a:lnTo>
                  <a:lnTo>
                    <a:pt x="3227" y="12581"/>
                  </a:lnTo>
                  <a:lnTo>
                    <a:pt x="3191" y="12555"/>
                  </a:lnTo>
                  <a:close/>
                  <a:moveTo>
                    <a:pt x="3450" y="12128"/>
                  </a:moveTo>
                  <a:lnTo>
                    <a:pt x="3042" y="11969"/>
                  </a:lnTo>
                  <a:lnTo>
                    <a:pt x="3008" y="12038"/>
                  </a:lnTo>
                  <a:lnTo>
                    <a:pt x="3232" y="12240"/>
                  </a:lnTo>
                  <a:cubicBezTo>
                    <a:pt x="3246" y="12251"/>
                    <a:pt x="3258" y="12262"/>
                    <a:pt x="3269" y="12270"/>
                  </a:cubicBezTo>
                  <a:cubicBezTo>
                    <a:pt x="3281" y="12279"/>
                    <a:pt x="3287" y="12284"/>
                    <a:pt x="3288" y="12285"/>
                  </a:cubicBezTo>
                  <a:cubicBezTo>
                    <a:pt x="3286" y="12284"/>
                    <a:pt x="3278" y="12282"/>
                    <a:pt x="3265" y="12279"/>
                  </a:cubicBezTo>
                  <a:cubicBezTo>
                    <a:pt x="3251" y="12275"/>
                    <a:pt x="3234" y="12271"/>
                    <a:pt x="3213" y="12267"/>
                  </a:cubicBezTo>
                  <a:lnTo>
                    <a:pt x="2923" y="12213"/>
                  </a:lnTo>
                  <a:lnTo>
                    <a:pt x="2889" y="12281"/>
                  </a:lnTo>
                  <a:lnTo>
                    <a:pt x="3263" y="12508"/>
                  </a:lnTo>
                  <a:lnTo>
                    <a:pt x="3285" y="12463"/>
                  </a:lnTo>
                  <a:lnTo>
                    <a:pt x="3018" y="12304"/>
                  </a:lnTo>
                  <a:cubicBezTo>
                    <a:pt x="3012" y="12301"/>
                    <a:pt x="3006" y="12297"/>
                    <a:pt x="2998" y="12293"/>
                  </a:cubicBezTo>
                  <a:cubicBezTo>
                    <a:pt x="2991" y="12288"/>
                    <a:pt x="2983" y="12284"/>
                    <a:pt x="2976" y="12280"/>
                  </a:cubicBezTo>
                  <a:cubicBezTo>
                    <a:pt x="2969" y="12276"/>
                    <a:pt x="2962" y="12272"/>
                    <a:pt x="2957" y="12269"/>
                  </a:cubicBezTo>
                  <a:cubicBezTo>
                    <a:pt x="2952" y="12266"/>
                    <a:pt x="2949" y="12264"/>
                    <a:pt x="2947" y="12264"/>
                  </a:cubicBezTo>
                  <a:cubicBezTo>
                    <a:pt x="2952" y="12265"/>
                    <a:pt x="2961" y="12267"/>
                    <a:pt x="2975" y="12269"/>
                  </a:cubicBezTo>
                  <a:cubicBezTo>
                    <a:pt x="2990" y="12273"/>
                    <a:pt x="3008" y="12276"/>
                    <a:pt x="3030" y="12280"/>
                  </a:cubicBezTo>
                  <a:lnTo>
                    <a:pt x="3346" y="12339"/>
                  </a:lnTo>
                  <a:lnTo>
                    <a:pt x="3365" y="12300"/>
                  </a:lnTo>
                  <a:lnTo>
                    <a:pt x="3115" y="12072"/>
                  </a:lnTo>
                  <a:cubicBezTo>
                    <a:pt x="3110" y="12068"/>
                    <a:pt x="3104" y="12063"/>
                    <a:pt x="3098" y="12058"/>
                  </a:cubicBezTo>
                  <a:cubicBezTo>
                    <a:pt x="3092" y="12053"/>
                    <a:pt x="3087" y="12048"/>
                    <a:pt x="3081" y="12044"/>
                  </a:cubicBezTo>
                  <a:cubicBezTo>
                    <a:pt x="3076" y="12039"/>
                    <a:pt x="3072" y="12036"/>
                    <a:pt x="3068" y="12033"/>
                  </a:cubicBezTo>
                  <a:cubicBezTo>
                    <a:pt x="3064" y="12030"/>
                    <a:pt x="3062" y="12028"/>
                    <a:pt x="3061" y="12027"/>
                  </a:cubicBezTo>
                  <a:cubicBezTo>
                    <a:pt x="3062" y="12027"/>
                    <a:pt x="3065" y="12029"/>
                    <a:pt x="3070" y="12031"/>
                  </a:cubicBezTo>
                  <a:cubicBezTo>
                    <a:pt x="3074" y="12033"/>
                    <a:pt x="3080" y="12035"/>
                    <a:pt x="3087" y="12038"/>
                  </a:cubicBezTo>
                  <a:cubicBezTo>
                    <a:pt x="3093" y="12041"/>
                    <a:pt x="3101" y="12044"/>
                    <a:pt x="3108" y="12048"/>
                  </a:cubicBezTo>
                  <a:cubicBezTo>
                    <a:pt x="3116" y="12051"/>
                    <a:pt x="3123" y="12054"/>
                    <a:pt x="3129" y="12057"/>
                  </a:cubicBezTo>
                  <a:lnTo>
                    <a:pt x="3427" y="12175"/>
                  </a:lnTo>
                  <a:lnTo>
                    <a:pt x="3450" y="12128"/>
                  </a:lnTo>
                  <a:close/>
                  <a:moveTo>
                    <a:pt x="3469" y="11716"/>
                  </a:moveTo>
                  <a:cubicBezTo>
                    <a:pt x="3455" y="11715"/>
                    <a:pt x="3441" y="11716"/>
                    <a:pt x="3428" y="11719"/>
                  </a:cubicBezTo>
                  <a:cubicBezTo>
                    <a:pt x="3415" y="11723"/>
                    <a:pt x="3403" y="11728"/>
                    <a:pt x="3392" y="11735"/>
                  </a:cubicBezTo>
                  <a:cubicBezTo>
                    <a:pt x="3381" y="11743"/>
                    <a:pt x="3369" y="11754"/>
                    <a:pt x="3355" y="11769"/>
                  </a:cubicBezTo>
                  <a:lnTo>
                    <a:pt x="3318" y="11807"/>
                  </a:lnTo>
                  <a:cubicBezTo>
                    <a:pt x="3299" y="11826"/>
                    <a:pt x="3283" y="11839"/>
                    <a:pt x="3268" y="11844"/>
                  </a:cubicBezTo>
                  <a:cubicBezTo>
                    <a:pt x="3254" y="11849"/>
                    <a:pt x="3239" y="11848"/>
                    <a:pt x="3223" y="11840"/>
                  </a:cubicBezTo>
                  <a:cubicBezTo>
                    <a:pt x="3202" y="11830"/>
                    <a:pt x="3190" y="11816"/>
                    <a:pt x="3185" y="11797"/>
                  </a:cubicBezTo>
                  <a:cubicBezTo>
                    <a:pt x="3181" y="11777"/>
                    <a:pt x="3184" y="11755"/>
                    <a:pt x="3197" y="11731"/>
                  </a:cubicBezTo>
                  <a:cubicBezTo>
                    <a:pt x="3201" y="11722"/>
                    <a:pt x="3205" y="11715"/>
                    <a:pt x="3210" y="11708"/>
                  </a:cubicBezTo>
                  <a:cubicBezTo>
                    <a:pt x="3215" y="11701"/>
                    <a:pt x="3220" y="11695"/>
                    <a:pt x="3227" y="11688"/>
                  </a:cubicBezTo>
                  <a:cubicBezTo>
                    <a:pt x="3233" y="11682"/>
                    <a:pt x="3240" y="11676"/>
                    <a:pt x="3248" y="11670"/>
                  </a:cubicBezTo>
                  <a:cubicBezTo>
                    <a:pt x="3256" y="11664"/>
                    <a:pt x="3266" y="11658"/>
                    <a:pt x="3277" y="11652"/>
                  </a:cubicBezTo>
                  <a:lnTo>
                    <a:pt x="3253" y="11615"/>
                  </a:lnTo>
                  <a:cubicBezTo>
                    <a:pt x="3210" y="11640"/>
                    <a:pt x="3178" y="11673"/>
                    <a:pt x="3157" y="11714"/>
                  </a:cubicBezTo>
                  <a:cubicBezTo>
                    <a:pt x="3148" y="11733"/>
                    <a:pt x="3142" y="11752"/>
                    <a:pt x="3140" y="11770"/>
                  </a:cubicBezTo>
                  <a:cubicBezTo>
                    <a:pt x="3138" y="11788"/>
                    <a:pt x="3139" y="11805"/>
                    <a:pt x="3144" y="11821"/>
                  </a:cubicBezTo>
                  <a:cubicBezTo>
                    <a:pt x="3148" y="11837"/>
                    <a:pt x="3156" y="11852"/>
                    <a:pt x="3166" y="11864"/>
                  </a:cubicBezTo>
                  <a:cubicBezTo>
                    <a:pt x="3177" y="11877"/>
                    <a:pt x="3191" y="11888"/>
                    <a:pt x="3207" y="11896"/>
                  </a:cubicBezTo>
                  <a:cubicBezTo>
                    <a:pt x="3232" y="11908"/>
                    <a:pt x="3258" y="11910"/>
                    <a:pt x="3283" y="11903"/>
                  </a:cubicBezTo>
                  <a:cubicBezTo>
                    <a:pt x="3295" y="11899"/>
                    <a:pt x="3306" y="11893"/>
                    <a:pt x="3316" y="11885"/>
                  </a:cubicBezTo>
                  <a:cubicBezTo>
                    <a:pt x="3326" y="11877"/>
                    <a:pt x="3338" y="11866"/>
                    <a:pt x="3352" y="11850"/>
                  </a:cubicBezTo>
                  <a:lnTo>
                    <a:pt x="3384" y="11817"/>
                  </a:lnTo>
                  <a:cubicBezTo>
                    <a:pt x="3421" y="11777"/>
                    <a:pt x="3456" y="11766"/>
                    <a:pt x="3491" y="11783"/>
                  </a:cubicBezTo>
                  <a:cubicBezTo>
                    <a:pt x="3514" y="11794"/>
                    <a:pt x="3528" y="11813"/>
                    <a:pt x="3533" y="11838"/>
                  </a:cubicBezTo>
                  <a:cubicBezTo>
                    <a:pt x="3535" y="11850"/>
                    <a:pt x="3536" y="11861"/>
                    <a:pt x="3534" y="11871"/>
                  </a:cubicBezTo>
                  <a:cubicBezTo>
                    <a:pt x="3531" y="11881"/>
                    <a:pt x="3527" y="11894"/>
                    <a:pt x="3520" y="11909"/>
                  </a:cubicBezTo>
                  <a:cubicBezTo>
                    <a:pt x="3510" y="11928"/>
                    <a:pt x="3498" y="11945"/>
                    <a:pt x="3485" y="11960"/>
                  </a:cubicBezTo>
                  <a:cubicBezTo>
                    <a:pt x="3471" y="11974"/>
                    <a:pt x="3454" y="11986"/>
                    <a:pt x="3434" y="11997"/>
                  </a:cubicBezTo>
                  <a:lnTo>
                    <a:pt x="3461" y="12035"/>
                  </a:lnTo>
                  <a:cubicBezTo>
                    <a:pt x="3482" y="12022"/>
                    <a:pt x="3501" y="12007"/>
                    <a:pt x="3517" y="11989"/>
                  </a:cubicBezTo>
                  <a:cubicBezTo>
                    <a:pt x="3532" y="11971"/>
                    <a:pt x="3546" y="11951"/>
                    <a:pt x="3558" y="11927"/>
                  </a:cubicBezTo>
                  <a:cubicBezTo>
                    <a:pt x="3567" y="11909"/>
                    <a:pt x="3573" y="11892"/>
                    <a:pt x="3576" y="11877"/>
                  </a:cubicBezTo>
                  <a:cubicBezTo>
                    <a:pt x="3579" y="11861"/>
                    <a:pt x="3579" y="11845"/>
                    <a:pt x="3577" y="11828"/>
                  </a:cubicBezTo>
                  <a:cubicBezTo>
                    <a:pt x="3575" y="11805"/>
                    <a:pt x="3567" y="11785"/>
                    <a:pt x="3555" y="11767"/>
                  </a:cubicBezTo>
                  <a:cubicBezTo>
                    <a:pt x="3543" y="11750"/>
                    <a:pt x="3528" y="11736"/>
                    <a:pt x="3510" y="11728"/>
                  </a:cubicBezTo>
                  <a:cubicBezTo>
                    <a:pt x="3497" y="11722"/>
                    <a:pt x="3484" y="11718"/>
                    <a:pt x="3469" y="11716"/>
                  </a:cubicBezTo>
                  <a:close/>
                  <a:moveTo>
                    <a:pt x="3584" y="11526"/>
                  </a:moveTo>
                  <a:lnTo>
                    <a:pt x="3541" y="11505"/>
                  </a:lnTo>
                  <a:lnTo>
                    <a:pt x="3487" y="11614"/>
                  </a:lnTo>
                  <a:lnTo>
                    <a:pt x="3530" y="11635"/>
                  </a:lnTo>
                  <a:lnTo>
                    <a:pt x="3584" y="11526"/>
                  </a:lnTo>
                  <a:close/>
                  <a:moveTo>
                    <a:pt x="3500" y="11039"/>
                  </a:moveTo>
                  <a:lnTo>
                    <a:pt x="3478" y="11085"/>
                  </a:lnTo>
                  <a:lnTo>
                    <a:pt x="3750" y="11219"/>
                  </a:lnTo>
                  <a:cubicBezTo>
                    <a:pt x="3763" y="11226"/>
                    <a:pt x="3774" y="11232"/>
                    <a:pt x="3782" y="11238"/>
                  </a:cubicBezTo>
                  <a:cubicBezTo>
                    <a:pt x="3791" y="11245"/>
                    <a:pt x="3798" y="11253"/>
                    <a:pt x="3804" y="11264"/>
                  </a:cubicBezTo>
                  <a:cubicBezTo>
                    <a:pt x="3809" y="11274"/>
                    <a:pt x="3810" y="11286"/>
                    <a:pt x="3809" y="11300"/>
                  </a:cubicBezTo>
                  <a:cubicBezTo>
                    <a:pt x="3807" y="11313"/>
                    <a:pt x="3802" y="11329"/>
                    <a:pt x="3794" y="11345"/>
                  </a:cubicBezTo>
                  <a:cubicBezTo>
                    <a:pt x="3788" y="11357"/>
                    <a:pt x="3782" y="11367"/>
                    <a:pt x="3775" y="11375"/>
                  </a:cubicBezTo>
                  <a:cubicBezTo>
                    <a:pt x="3769" y="11382"/>
                    <a:pt x="3762" y="11388"/>
                    <a:pt x="3755" y="11392"/>
                  </a:cubicBezTo>
                  <a:cubicBezTo>
                    <a:pt x="3748" y="11396"/>
                    <a:pt x="3742" y="11399"/>
                    <a:pt x="3736" y="11401"/>
                  </a:cubicBezTo>
                  <a:cubicBezTo>
                    <a:pt x="3729" y="11402"/>
                    <a:pt x="3724" y="11403"/>
                    <a:pt x="3718" y="11402"/>
                  </a:cubicBezTo>
                  <a:cubicBezTo>
                    <a:pt x="3711" y="11402"/>
                    <a:pt x="3702" y="11400"/>
                    <a:pt x="3690" y="11395"/>
                  </a:cubicBezTo>
                  <a:cubicBezTo>
                    <a:pt x="3679" y="11391"/>
                    <a:pt x="3668" y="11386"/>
                    <a:pt x="3659" y="11382"/>
                  </a:cubicBezTo>
                  <a:lnTo>
                    <a:pt x="3395" y="11252"/>
                  </a:lnTo>
                  <a:lnTo>
                    <a:pt x="3373" y="11298"/>
                  </a:lnTo>
                  <a:lnTo>
                    <a:pt x="3653" y="11436"/>
                  </a:lnTo>
                  <a:cubicBezTo>
                    <a:pt x="3662" y="11440"/>
                    <a:pt x="3672" y="11445"/>
                    <a:pt x="3684" y="11449"/>
                  </a:cubicBezTo>
                  <a:cubicBezTo>
                    <a:pt x="3695" y="11453"/>
                    <a:pt x="3707" y="11455"/>
                    <a:pt x="3720" y="11455"/>
                  </a:cubicBezTo>
                  <a:cubicBezTo>
                    <a:pt x="3744" y="11454"/>
                    <a:pt x="3765" y="11446"/>
                    <a:pt x="3783" y="11433"/>
                  </a:cubicBezTo>
                  <a:cubicBezTo>
                    <a:pt x="3801" y="11419"/>
                    <a:pt x="3818" y="11397"/>
                    <a:pt x="3833" y="11367"/>
                  </a:cubicBezTo>
                  <a:cubicBezTo>
                    <a:pt x="3845" y="11343"/>
                    <a:pt x="3852" y="11322"/>
                    <a:pt x="3855" y="11303"/>
                  </a:cubicBezTo>
                  <a:cubicBezTo>
                    <a:pt x="3858" y="11284"/>
                    <a:pt x="3857" y="11267"/>
                    <a:pt x="3853" y="11249"/>
                  </a:cubicBezTo>
                  <a:cubicBezTo>
                    <a:pt x="3849" y="11233"/>
                    <a:pt x="3841" y="11219"/>
                    <a:pt x="3830" y="11209"/>
                  </a:cubicBezTo>
                  <a:cubicBezTo>
                    <a:pt x="3819" y="11198"/>
                    <a:pt x="3802" y="11187"/>
                    <a:pt x="3778" y="11176"/>
                  </a:cubicBezTo>
                  <a:lnTo>
                    <a:pt x="3500" y="11039"/>
                  </a:lnTo>
                  <a:close/>
                  <a:moveTo>
                    <a:pt x="4074" y="10859"/>
                  </a:moveTo>
                  <a:lnTo>
                    <a:pt x="3684" y="10666"/>
                  </a:lnTo>
                  <a:lnTo>
                    <a:pt x="3661" y="10712"/>
                  </a:lnTo>
                  <a:lnTo>
                    <a:pt x="3874" y="10815"/>
                  </a:lnTo>
                  <a:cubicBezTo>
                    <a:pt x="3888" y="10822"/>
                    <a:pt x="3902" y="10829"/>
                    <a:pt x="3917" y="10835"/>
                  </a:cubicBezTo>
                  <a:cubicBezTo>
                    <a:pt x="3931" y="10842"/>
                    <a:pt x="3944" y="10847"/>
                    <a:pt x="3956" y="10852"/>
                  </a:cubicBezTo>
                  <a:cubicBezTo>
                    <a:pt x="3967" y="10857"/>
                    <a:pt x="3976" y="10861"/>
                    <a:pt x="3984" y="10864"/>
                  </a:cubicBezTo>
                  <a:cubicBezTo>
                    <a:pt x="3991" y="10867"/>
                    <a:pt x="3995" y="10869"/>
                    <a:pt x="3996" y="10869"/>
                  </a:cubicBezTo>
                  <a:cubicBezTo>
                    <a:pt x="3994" y="10869"/>
                    <a:pt x="3991" y="10868"/>
                    <a:pt x="3985" y="10868"/>
                  </a:cubicBezTo>
                  <a:cubicBezTo>
                    <a:pt x="3978" y="10867"/>
                    <a:pt x="3971" y="10867"/>
                    <a:pt x="3962" y="10866"/>
                  </a:cubicBezTo>
                  <a:cubicBezTo>
                    <a:pt x="3952" y="10866"/>
                    <a:pt x="3942" y="10865"/>
                    <a:pt x="3930" y="10865"/>
                  </a:cubicBezTo>
                  <a:cubicBezTo>
                    <a:pt x="3919" y="10864"/>
                    <a:pt x="3907" y="10864"/>
                    <a:pt x="3896" y="10865"/>
                  </a:cubicBezTo>
                  <a:lnTo>
                    <a:pt x="3582" y="10872"/>
                  </a:lnTo>
                  <a:lnTo>
                    <a:pt x="3556" y="10926"/>
                  </a:lnTo>
                  <a:lnTo>
                    <a:pt x="3947" y="11118"/>
                  </a:lnTo>
                  <a:lnTo>
                    <a:pt x="3970" y="11070"/>
                  </a:lnTo>
                  <a:lnTo>
                    <a:pt x="3743" y="10961"/>
                  </a:lnTo>
                  <a:cubicBezTo>
                    <a:pt x="3731" y="10955"/>
                    <a:pt x="3720" y="10950"/>
                    <a:pt x="3708" y="10945"/>
                  </a:cubicBezTo>
                  <a:cubicBezTo>
                    <a:pt x="3696" y="10940"/>
                    <a:pt x="3685" y="10935"/>
                    <a:pt x="3675" y="10931"/>
                  </a:cubicBezTo>
                  <a:cubicBezTo>
                    <a:pt x="3665" y="10927"/>
                    <a:pt x="3657" y="10923"/>
                    <a:pt x="3649" y="10920"/>
                  </a:cubicBezTo>
                  <a:cubicBezTo>
                    <a:pt x="3642" y="10917"/>
                    <a:pt x="3637" y="10915"/>
                    <a:pt x="3634" y="10914"/>
                  </a:cubicBezTo>
                  <a:cubicBezTo>
                    <a:pt x="3638" y="10914"/>
                    <a:pt x="3644" y="10915"/>
                    <a:pt x="3651" y="10915"/>
                  </a:cubicBezTo>
                  <a:cubicBezTo>
                    <a:pt x="3658" y="10915"/>
                    <a:pt x="3667" y="10916"/>
                    <a:pt x="3677" y="10916"/>
                  </a:cubicBezTo>
                  <a:cubicBezTo>
                    <a:pt x="3687" y="10916"/>
                    <a:pt x="3699" y="10916"/>
                    <a:pt x="3711" y="10916"/>
                  </a:cubicBezTo>
                  <a:cubicBezTo>
                    <a:pt x="3723" y="10916"/>
                    <a:pt x="3736" y="10916"/>
                    <a:pt x="3749" y="10915"/>
                  </a:cubicBezTo>
                  <a:lnTo>
                    <a:pt x="4050" y="10908"/>
                  </a:lnTo>
                  <a:lnTo>
                    <a:pt x="4074" y="10859"/>
                  </a:lnTo>
                  <a:close/>
                  <a:moveTo>
                    <a:pt x="4153" y="10699"/>
                  </a:moveTo>
                  <a:lnTo>
                    <a:pt x="3762" y="10506"/>
                  </a:lnTo>
                  <a:lnTo>
                    <a:pt x="3740" y="10552"/>
                  </a:lnTo>
                  <a:lnTo>
                    <a:pt x="4131" y="10744"/>
                  </a:lnTo>
                  <a:lnTo>
                    <a:pt x="4153" y="10699"/>
                  </a:lnTo>
                  <a:close/>
                  <a:moveTo>
                    <a:pt x="3953" y="10119"/>
                  </a:moveTo>
                  <a:lnTo>
                    <a:pt x="3929" y="10167"/>
                  </a:lnTo>
                  <a:lnTo>
                    <a:pt x="4146" y="10377"/>
                  </a:lnTo>
                  <a:cubicBezTo>
                    <a:pt x="4164" y="10395"/>
                    <a:pt x="4179" y="10409"/>
                    <a:pt x="4191" y="10420"/>
                  </a:cubicBezTo>
                  <a:cubicBezTo>
                    <a:pt x="4203" y="10431"/>
                    <a:pt x="4211" y="10438"/>
                    <a:pt x="4215" y="10441"/>
                  </a:cubicBezTo>
                  <a:cubicBezTo>
                    <a:pt x="4212" y="10441"/>
                    <a:pt x="4208" y="10439"/>
                    <a:pt x="4201" y="10437"/>
                  </a:cubicBezTo>
                  <a:cubicBezTo>
                    <a:pt x="4194" y="10436"/>
                    <a:pt x="4186" y="10434"/>
                    <a:pt x="4176" y="10432"/>
                  </a:cubicBezTo>
                  <a:cubicBezTo>
                    <a:pt x="4167" y="10430"/>
                    <a:pt x="4158" y="10428"/>
                    <a:pt x="4147" y="10426"/>
                  </a:cubicBezTo>
                  <a:cubicBezTo>
                    <a:pt x="4137" y="10425"/>
                    <a:pt x="4127" y="10423"/>
                    <a:pt x="4117" y="10421"/>
                  </a:cubicBezTo>
                  <a:lnTo>
                    <a:pt x="3824" y="10380"/>
                  </a:lnTo>
                  <a:lnTo>
                    <a:pt x="3799" y="10431"/>
                  </a:lnTo>
                  <a:lnTo>
                    <a:pt x="4255" y="10491"/>
                  </a:lnTo>
                  <a:lnTo>
                    <a:pt x="4278" y="10445"/>
                  </a:lnTo>
                  <a:lnTo>
                    <a:pt x="3953" y="10119"/>
                  </a:lnTo>
                  <a:close/>
                  <a:moveTo>
                    <a:pt x="4489" y="10016"/>
                  </a:moveTo>
                  <a:lnTo>
                    <a:pt x="4448" y="9997"/>
                  </a:lnTo>
                  <a:lnTo>
                    <a:pt x="4364" y="10169"/>
                  </a:lnTo>
                  <a:lnTo>
                    <a:pt x="4221" y="10098"/>
                  </a:lnTo>
                  <a:lnTo>
                    <a:pt x="4287" y="9964"/>
                  </a:lnTo>
                  <a:lnTo>
                    <a:pt x="4246" y="9944"/>
                  </a:lnTo>
                  <a:lnTo>
                    <a:pt x="4180" y="10078"/>
                  </a:lnTo>
                  <a:lnTo>
                    <a:pt x="4052" y="10015"/>
                  </a:lnTo>
                  <a:lnTo>
                    <a:pt x="4131" y="9855"/>
                  </a:lnTo>
                  <a:lnTo>
                    <a:pt x="4095" y="9830"/>
                  </a:lnTo>
                  <a:lnTo>
                    <a:pt x="3990" y="10043"/>
                  </a:lnTo>
                  <a:lnTo>
                    <a:pt x="4381" y="10236"/>
                  </a:lnTo>
                  <a:lnTo>
                    <a:pt x="4489" y="10016"/>
                  </a:lnTo>
                  <a:close/>
                  <a:moveTo>
                    <a:pt x="4652" y="9685"/>
                  </a:moveTo>
                  <a:lnTo>
                    <a:pt x="4615" y="9690"/>
                  </a:lnTo>
                  <a:cubicBezTo>
                    <a:pt x="4599" y="9692"/>
                    <a:pt x="4581" y="9695"/>
                    <a:pt x="4562" y="9697"/>
                  </a:cubicBezTo>
                  <a:cubicBezTo>
                    <a:pt x="4544" y="9700"/>
                    <a:pt x="4526" y="9702"/>
                    <a:pt x="4510" y="9705"/>
                  </a:cubicBezTo>
                  <a:cubicBezTo>
                    <a:pt x="4493" y="9707"/>
                    <a:pt x="4481" y="9709"/>
                    <a:pt x="4475" y="9710"/>
                  </a:cubicBezTo>
                  <a:cubicBezTo>
                    <a:pt x="4465" y="9712"/>
                    <a:pt x="4454" y="9714"/>
                    <a:pt x="4442" y="9717"/>
                  </a:cubicBezTo>
                  <a:cubicBezTo>
                    <a:pt x="4430" y="9720"/>
                    <a:pt x="4420" y="9724"/>
                    <a:pt x="4411" y="9728"/>
                  </a:cubicBezTo>
                  <a:lnTo>
                    <a:pt x="4414" y="9722"/>
                  </a:lnTo>
                  <a:cubicBezTo>
                    <a:pt x="4422" y="9707"/>
                    <a:pt x="4426" y="9691"/>
                    <a:pt x="4427" y="9676"/>
                  </a:cubicBezTo>
                  <a:cubicBezTo>
                    <a:pt x="4429" y="9661"/>
                    <a:pt x="4427" y="9646"/>
                    <a:pt x="4422" y="9632"/>
                  </a:cubicBezTo>
                  <a:cubicBezTo>
                    <a:pt x="4417" y="9619"/>
                    <a:pt x="4409" y="9606"/>
                    <a:pt x="4398" y="9595"/>
                  </a:cubicBezTo>
                  <a:cubicBezTo>
                    <a:pt x="4388" y="9583"/>
                    <a:pt x="4374" y="9574"/>
                    <a:pt x="4358" y="9566"/>
                  </a:cubicBezTo>
                  <a:cubicBezTo>
                    <a:pt x="4348" y="9561"/>
                    <a:pt x="4338" y="9557"/>
                    <a:pt x="4328" y="9556"/>
                  </a:cubicBezTo>
                  <a:cubicBezTo>
                    <a:pt x="4318" y="9554"/>
                    <a:pt x="4309" y="9553"/>
                    <a:pt x="4301" y="9553"/>
                  </a:cubicBezTo>
                  <a:cubicBezTo>
                    <a:pt x="4292" y="9554"/>
                    <a:pt x="4284" y="9555"/>
                    <a:pt x="4277" y="9557"/>
                  </a:cubicBezTo>
                  <a:cubicBezTo>
                    <a:pt x="4269" y="9559"/>
                    <a:pt x="4263" y="9561"/>
                    <a:pt x="4257" y="9564"/>
                  </a:cubicBezTo>
                  <a:cubicBezTo>
                    <a:pt x="4251" y="9567"/>
                    <a:pt x="4245" y="9570"/>
                    <a:pt x="4239" y="9575"/>
                  </a:cubicBezTo>
                  <a:cubicBezTo>
                    <a:pt x="4233" y="9579"/>
                    <a:pt x="4227" y="9585"/>
                    <a:pt x="4221" y="9591"/>
                  </a:cubicBezTo>
                  <a:cubicBezTo>
                    <a:pt x="4215" y="9598"/>
                    <a:pt x="4209" y="9606"/>
                    <a:pt x="4203" y="9616"/>
                  </a:cubicBezTo>
                  <a:cubicBezTo>
                    <a:pt x="4196" y="9626"/>
                    <a:pt x="4190" y="9637"/>
                    <a:pt x="4183" y="9650"/>
                  </a:cubicBezTo>
                  <a:lnTo>
                    <a:pt x="4139" y="9741"/>
                  </a:lnTo>
                  <a:lnTo>
                    <a:pt x="4529" y="9934"/>
                  </a:lnTo>
                  <a:lnTo>
                    <a:pt x="4552" y="9888"/>
                  </a:lnTo>
                  <a:lnTo>
                    <a:pt x="4375" y="9801"/>
                  </a:lnTo>
                  <a:cubicBezTo>
                    <a:pt x="4381" y="9792"/>
                    <a:pt x="4386" y="9785"/>
                    <a:pt x="4392" y="9780"/>
                  </a:cubicBezTo>
                  <a:cubicBezTo>
                    <a:pt x="4399" y="9776"/>
                    <a:pt x="4409" y="9772"/>
                    <a:pt x="4422" y="9769"/>
                  </a:cubicBezTo>
                  <a:cubicBezTo>
                    <a:pt x="4445" y="9765"/>
                    <a:pt x="4467" y="9760"/>
                    <a:pt x="4488" y="9757"/>
                  </a:cubicBezTo>
                  <a:cubicBezTo>
                    <a:pt x="4509" y="9754"/>
                    <a:pt x="4528" y="9751"/>
                    <a:pt x="4545" y="9749"/>
                  </a:cubicBezTo>
                  <a:cubicBezTo>
                    <a:pt x="4563" y="9747"/>
                    <a:pt x="4578" y="9745"/>
                    <a:pt x="4591" y="9745"/>
                  </a:cubicBezTo>
                  <a:cubicBezTo>
                    <a:pt x="4604" y="9744"/>
                    <a:pt x="4615" y="9744"/>
                    <a:pt x="4623" y="9744"/>
                  </a:cubicBezTo>
                  <a:lnTo>
                    <a:pt x="4652" y="9685"/>
                  </a:lnTo>
                  <a:close/>
                  <a:moveTo>
                    <a:pt x="4365" y="9636"/>
                  </a:moveTo>
                  <a:cubicBezTo>
                    <a:pt x="4374" y="9645"/>
                    <a:pt x="4379" y="9654"/>
                    <a:pt x="4382" y="9663"/>
                  </a:cubicBezTo>
                  <a:cubicBezTo>
                    <a:pt x="4385" y="9674"/>
                    <a:pt x="4386" y="9686"/>
                    <a:pt x="4384" y="9699"/>
                  </a:cubicBezTo>
                  <a:cubicBezTo>
                    <a:pt x="4382" y="9711"/>
                    <a:pt x="4376" y="9726"/>
                    <a:pt x="4368" y="9744"/>
                  </a:cubicBezTo>
                  <a:lnTo>
                    <a:pt x="4346" y="9787"/>
                  </a:lnTo>
                  <a:lnTo>
                    <a:pt x="4200" y="9715"/>
                  </a:lnTo>
                  <a:lnTo>
                    <a:pt x="4223" y="9668"/>
                  </a:lnTo>
                  <a:cubicBezTo>
                    <a:pt x="4229" y="9658"/>
                    <a:pt x="4234" y="9649"/>
                    <a:pt x="4239" y="9642"/>
                  </a:cubicBezTo>
                  <a:cubicBezTo>
                    <a:pt x="4244" y="9635"/>
                    <a:pt x="4250" y="9629"/>
                    <a:pt x="4255" y="9623"/>
                  </a:cubicBezTo>
                  <a:cubicBezTo>
                    <a:pt x="4265" y="9615"/>
                    <a:pt x="4278" y="9609"/>
                    <a:pt x="4292" y="9608"/>
                  </a:cubicBezTo>
                  <a:cubicBezTo>
                    <a:pt x="4307" y="9606"/>
                    <a:pt x="4321" y="9608"/>
                    <a:pt x="4333" y="9614"/>
                  </a:cubicBezTo>
                  <a:cubicBezTo>
                    <a:pt x="4346" y="9621"/>
                    <a:pt x="4357" y="9628"/>
                    <a:pt x="4365" y="9636"/>
                  </a:cubicBezTo>
                  <a:close/>
                  <a:moveTo>
                    <a:pt x="4663" y="9291"/>
                  </a:moveTo>
                  <a:cubicBezTo>
                    <a:pt x="4648" y="9290"/>
                    <a:pt x="4634" y="9291"/>
                    <a:pt x="4621" y="9294"/>
                  </a:cubicBezTo>
                  <a:cubicBezTo>
                    <a:pt x="4608" y="9298"/>
                    <a:pt x="4596" y="9303"/>
                    <a:pt x="4585" y="9311"/>
                  </a:cubicBezTo>
                  <a:cubicBezTo>
                    <a:pt x="4574" y="9318"/>
                    <a:pt x="4562" y="9329"/>
                    <a:pt x="4548" y="9344"/>
                  </a:cubicBezTo>
                  <a:lnTo>
                    <a:pt x="4512" y="9382"/>
                  </a:lnTo>
                  <a:cubicBezTo>
                    <a:pt x="4493" y="9401"/>
                    <a:pt x="4476" y="9414"/>
                    <a:pt x="4461" y="9419"/>
                  </a:cubicBezTo>
                  <a:cubicBezTo>
                    <a:pt x="4447" y="9425"/>
                    <a:pt x="4432" y="9423"/>
                    <a:pt x="4416" y="9416"/>
                  </a:cubicBezTo>
                  <a:cubicBezTo>
                    <a:pt x="4396" y="9406"/>
                    <a:pt x="4383" y="9391"/>
                    <a:pt x="4379" y="9372"/>
                  </a:cubicBezTo>
                  <a:cubicBezTo>
                    <a:pt x="4374" y="9352"/>
                    <a:pt x="4378" y="9330"/>
                    <a:pt x="4390" y="9306"/>
                  </a:cubicBezTo>
                  <a:cubicBezTo>
                    <a:pt x="4394" y="9297"/>
                    <a:pt x="4398" y="9290"/>
                    <a:pt x="4403" y="9283"/>
                  </a:cubicBezTo>
                  <a:cubicBezTo>
                    <a:pt x="4408" y="9276"/>
                    <a:pt x="4414" y="9270"/>
                    <a:pt x="4420" y="9264"/>
                  </a:cubicBezTo>
                  <a:cubicBezTo>
                    <a:pt x="4426" y="9257"/>
                    <a:pt x="4433" y="9251"/>
                    <a:pt x="4441" y="9246"/>
                  </a:cubicBezTo>
                  <a:cubicBezTo>
                    <a:pt x="4450" y="9240"/>
                    <a:pt x="4459" y="9233"/>
                    <a:pt x="4470" y="9227"/>
                  </a:cubicBezTo>
                  <a:lnTo>
                    <a:pt x="4446" y="9190"/>
                  </a:lnTo>
                  <a:cubicBezTo>
                    <a:pt x="4403" y="9215"/>
                    <a:pt x="4371" y="9248"/>
                    <a:pt x="4351" y="9289"/>
                  </a:cubicBezTo>
                  <a:cubicBezTo>
                    <a:pt x="4341" y="9308"/>
                    <a:pt x="4335" y="9327"/>
                    <a:pt x="4333" y="9345"/>
                  </a:cubicBezTo>
                  <a:cubicBezTo>
                    <a:pt x="4331" y="9363"/>
                    <a:pt x="4332" y="9381"/>
                    <a:pt x="4337" y="9396"/>
                  </a:cubicBezTo>
                  <a:cubicBezTo>
                    <a:pt x="4341" y="9412"/>
                    <a:pt x="4349" y="9427"/>
                    <a:pt x="4359" y="9439"/>
                  </a:cubicBezTo>
                  <a:cubicBezTo>
                    <a:pt x="4370" y="9452"/>
                    <a:pt x="4384" y="9463"/>
                    <a:pt x="4401" y="9471"/>
                  </a:cubicBezTo>
                  <a:cubicBezTo>
                    <a:pt x="4426" y="9483"/>
                    <a:pt x="4451" y="9486"/>
                    <a:pt x="4476" y="9478"/>
                  </a:cubicBezTo>
                  <a:cubicBezTo>
                    <a:pt x="4488" y="9474"/>
                    <a:pt x="4499" y="9468"/>
                    <a:pt x="4509" y="9460"/>
                  </a:cubicBezTo>
                  <a:cubicBezTo>
                    <a:pt x="4519" y="9452"/>
                    <a:pt x="4531" y="9441"/>
                    <a:pt x="4545" y="9425"/>
                  </a:cubicBezTo>
                  <a:lnTo>
                    <a:pt x="4577" y="9392"/>
                  </a:lnTo>
                  <a:cubicBezTo>
                    <a:pt x="4614" y="9352"/>
                    <a:pt x="4650" y="9341"/>
                    <a:pt x="4684" y="9358"/>
                  </a:cubicBezTo>
                  <a:cubicBezTo>
                    <a:pt x="4707" y="9369"/>
                    <a:pt x="4721" y="9388"/>
                    <a:pt x="4726" y="9413"/>
                  </a:cubicBezTo>
                  <a:cubicBezTo>
                    <a:pt x="4729" y="9425"/>
                    <a:pt x="4729" y="9436"/>
                    <a:pt x="4727" y="9446"/>
                  </a:cubicBezTo>
                  <a:cubicBezTo>
                    <a:pt x="4725" y="9456"/>
                    <a:pt x="4720" y="9469"/>
                    <a:pt x="4713" y="9484"/>
                  </a:cubicBezTo>
                  <a:cubicBezTo>
                    <a:pt x="4703" y="9503"/>
                    <a:pt x="4691" y="9521"/>
                    <a:pt x="4678" y="9535"/>
                  </a:cubicBezTo>
                  <a:cubicBezTo>
                    <a:pt x="4664" y="9549"/>
                    <a:pt x="4647" y="9562"/>
                    <a:pt x="4628" y="9572"/>
                  </a:cubicBezTo>
                  <a:lnTo>
                    <a:pt x="4654" y="9610"/>
                  </a:lnTo>
                  <a:cubicBezTo>
                    <a:pt x="4676" y="9597"/>
                    <a:pt x="4694" y="9582"/>
                    <a:pt x="4710" y="9564"/>
                  </a:cubicBezTo>
                  <a:cubicBezTo>
                    <a:pt x="4726" y="9547"/>
                    <a:pt x="4739" y="9526"/>
                    <a:pt x="4751" y="9503"/>
                  </a:cubicBezTo>
                  <a:cubicBezTo>
                    <a:pt x="4760" y="9484"/>
                    <a:pt x="4766" y="9467"/>
                    <a:pt x="4769" y="9452"/>
                  </a:cubicBezTo>
                  <a:cubicBezTo>
                    <a:pt x="4772" y="9436"/>
                    <a:pt x="4772" y="9420"/>
                    <a:pt x="4770" y="9403"/>
                  </a:cubicBezTo>
                  <a:cubicBezTo>
                    <a:pt x="4768" y="9380"/>
                    <a:pt x="4760" y="9360"/>
                    <a:pt x="4748" y="9342"/>
                  </a:cubicBezTo>
                  <a:cubicBezTo>
                    <a:pt x="4736" y="9325"/>
                    <a:pt x="4721" y="9312"/>
                    <a:pt x="4703" y="9303"/>
                  </a:cubicBezTo>
                  <a:cubicBezTo>
                    <a:pt x="4691" y="9297"/>
                    <a:pt x="4677" y="9293"/>
                    <a:pt x="4663" y="9291"/>
                  </a:cubicBezTo>
                  <a:close/>
                  <a:moveTo>
                    <a:pt x="4880" y="9221"/>
                  </a:moveTo>
                  <a:lnTo>
                    <a:pt x="4489" y="9029"/>
                  </a:lnTo>
                  <a:lnTo>
                    <a:pt x="4467" y="9074"/>
                  </a:lnTo>
                  <a:lnTo>
                    <a:pt x="4858" y="9267"/>
                  </a:lnTo>
                  <a:lnTo>
                    <a:pt x="4880" y="9221"/>
                  </a:lnTo>
                  <a:close/>
                  <a:moveTo>
                    <a:pt x="4655" y="8692"/>
                  </a:moveTo>
                  <a:lnTo>
                    <a:pt x="4528" y="8950"/>
                  </a:lnTo>
                  <a:lnTo>
                    <a:pt x="4567" y="8970"/>
                  </a:lnTo>
                  <a:lnTo>
                    <a:pt x="4619" y="8865"/>
                  </a:lnTo>
                  <a:lnTo>
                    <a:pt x="4970" y="9038"/>
                  </a:lnTo>
                  <a:lnTo>
                    <a:pt x="4993" y="8993"/>
                  </a:lnTo>
                  <a:lnTo>
                    <a:pt x="4641" y="8820"/>
                  </a:lnTo>
                  <a:lnTo>
                    <a:pt x="4693" y="8714"/>
                  </a:lnTo>
                  <a:lnTo>
                    <a:pt x="4655" y="8692"/>
                  </a:lnTo>
                  <a:close/>
                  <a:moveTo>
                    <a:pt x="5198" y="8575"/>
                  </a:moveTo>
                  <a:lnTo>
                    <a:pt x="4744" y="8512"/>
                  </a:lnTo>
                  <a:lnTo>
                    <a:pt x="4714" y="8573"/>
                  </a:lnTo>
                  <a:lnTo>
                    <a:pt x="5040" y="8896"/>
                  </a:lnTo>
                  <a:lnTo>
                    <a:pt x="5064" y="8848"/>
                  </a:lnTo>
                  <a:lnTo>
                    <a:pt x="4962" y="8752"/>
                  </a:lnTo>
                  <a:lnTo>
                    <a:pt x="5034" y="8606"/>
                  </a:lnTo>
                  <a:lnTo>
                    <a:pt x="5172" y="8628"/>
                  </a:lnTo>
                  <a:lnTo>
                    <a:pt x="5198" y="8575"/>
                  </a:lnTo>
                  <a:close/>
                  <a:moveTo>
                    <a:pt x="4990" y="8599"/>
                  </a:moveTo>
                  <a:lnTo>
                    <a:pt x="4930" y="8720"/>
                  </a:lnTo>
                  <a:lnTo>
                    <a:pt x="4769" y="8565"/>
                  </a:lnTo>
                  <a:lnTo>
                    <a:pt x="4990" y="8599"/>
                  </a:lnTo>
                  <a:close/>
                  <a:moveTo>
                    <a:pt x="4636" y="8543"/>
                  </a:moveTo>
                  <a:cubicBezTo>
                    <a:pt x="4627" y="8546"/>
                    <a:pt x="4621" y="8551"/>
                    <a:pt x="4617" y="8560"/>
                  </a:cubicBezTo>
                  <a:cubicBezTo>
                    <a:pt x="4613" y="8568"/>
                    <a:pt x="4612" y="8576"/>
                    <a:pt x="4615" y="8585"/>
                  </a:cubicBezTo>
                  <a:cubicBezTo>
                    <a:pt x="4618" y="8593"/>
                    <a:pt x="4624" y="8599"/>
                    <a:pt x="4632" y="8603"/>
                  </a:cubicBezTo>
                  <a:cubicBezTo>
                    <a:pt x="4640" y="8607"/>
                    <a:pt x="4648" y="8608"/>
                    <a:pt x="4657" y="8605"/>
                  </a:cubicBezTo>
                  <a:cubicBezTo>
                    <a:pt x="4666" y="8602"/>
                    <a:pt x="4672" y="8597"/>
                    <a:pt x="4676" y="8588"/>
                  </a:cubicBezTo>
                  <a:cubicBezTo>
                    <a:pt x="4680" y="8580"/>
                    <a:pt x="4681" y="8572"/>
                    <a:pt x="4678" y="8563"/>
                  </a:cubicBezTo>
                  <a:cubicBezTo>
                    <a:pt x="4675" y="8555"/>
                    <a:pt x="4669" y="8549"/>
                    <a:pt x="4660" y="8545"/>
                  </a:cubicBezTo>
                  <a:cubicBezTo>
                    <a:pt x="4652" y="8541"/>
                    <a:pt x="4644" y="8540"/>
                    <a:pt x="4636" y="8543"/>
                  </a:cubicBezTo>
                  <a:close/>
                  <a:moveTo>
                    <a:pt x="4693" y="8426"/>
                  </a:moveTo>
                  <a:cubicBezTo>
                    <a:pt x="4685" y="8428"/>
                    <a:pt x="4679" y="8434"/>
                    <a:pt x="4674" y="8442"/>
                  </a:cubicBezTo>
                  <a:cubicBezTo>
                    <a:pt x="4671" y="8450"/>
                    <a:pt x="4670" y="8459"/>
                    <a:pt x="4673" y="8467"/>
                  </a:cubicBezTo>
                  <a:cubicBezTo>
                    <a:pt x="4676" y="8476"/>
                    <a:pt x="4681" y="8482"/>
                    <a:pt x="4689" y="8486"/>
                  </a:cubicBezTo>
                  <a:cubicBezTo>
                    <a:pt x="4698" y="8490"/>
                    <a:pt x="4706" y="8491"/>
                    <a:pt x="4715" y="8488"/>
                  </a:cubicBezTo>
                  <a:cubicBezTo>
                    <a:pt x="4724" y="8485"/>
                    <a:pt x="4730" y="8479"/>
                    <a:pt x="4734" y="8471"/>
                  </a:cubicBezTo>
                  <a:cubicBezTo>
                    <a:pt x="4738" y="8463"/>
                    <a:pt x="4739" y="8454"/>
                    <a:pt x="4735" y="8446"/>
                  </a:cubicBezTo>
                  <a:cubicBezTo>
                    <a:pt x="4732" y="8438"/>
                    <a:pt x="4726" y="8431"/>
                    <a:pt x="4718" y="8427"/>
                  </a:cubicBezTo>
                  <a:cubicBezTo>
                    <a:pt x="4710" y="8423"/>
                    <a:pt x="4702" y="8423"/>
                    <a:pt x="4693" y="8426"/>
                  </a:cubicBezTo>
                  <a:close/>
                  <a:moveTo>
                    <a:pt x="4935" y="8123"/>
                  </a:moveTo>
                  <a:lnTo>
                    <a:pt x="4808" y="8381"/>
                  </a:lnTo>
                  <a:lnTo>
                    <a:pt x="4847" y="8401"/>
                  </a:lnTo>
                  <a:lnTo>
                    <a:pt x="4899" y="8296"/>
                  </a:lnTo>
                  <a:lnTo>
                    <a:pt x="5250" y="8469"/>
                  </a:lnTo>
                  <a:lnTo>
                    <a:pt x="5273" y="8424"/>
                  </a:lnTo>
                  <a:lnTo>
                    <a:pt x="4921" y="8251"/>
                  </a:lnTo>
                  <a:lnTo>
                    <a:pt x="4973" y="8145"/>
                  </a:lnTo>
                  <a:lnTo>
                    <a:pt x="4935" y="8123"/>
                  </a:lnTo>
                  <a:close/>
                  <a:moveTo>
                    <a:pt x="5601" y="7756"/>
                  </a:moveTo>
                  <a:lnTo>
                    <a:pt x="5194" y="7597"/>
                  </a:lnTo>
                  <a:lnTo>
                    <a:pt x="5160" y="7666"/>
                  </a:lnTo>
                  <a:lnTo>
                    <a:pt x="5383" y="7868"/>
                  </a:lnTo>
                  <a:cubicBezTo>
                    <a:pt x="5397" y="7879"/>
                    <a:pt x="5409" y="7890"/>
                    <a:pt x="5421" y="7898"/>
                  </a:cubicBezTo>
                  <a:cubicBezTo>
                    <a:pt x="5432" y="7907"/>
                    <a:pt x="5438" y="7912"/>
                    <a:pt x="5440" y="7913"/>
                  </a:cubicBezTo>
                  <a:cubicBezTo>
                    <a:pt x="5438" y="7912"/>
                    <a:pt x="5430" y="7910"/>
                    <a:pt x="5416" y="7907"/>
                  </a:cubicBezTo>
                  <a:cubicBezTo>
                    <a:pt x="5402" y="7903"/>
                    <a:pt x="5385" y="7899"/>
                    <a:pt x="5364" y="7895"/>
                  </a:cubicBezTo>
                  <a:lnTo>
                    <a:pt x="5074" y="7841"/>
                  </a:lnTo>
                  <a:lnTo>
                    <a:pt x="5040" y="7909"/>
                  </a:lnTo>
                  <a:lnTo>
                    <a:pt x="5414" y="8135"/>
                  </a:lnTo>
                  <a:lnTo>
                    <a:pt x="5437" y="8090"/>
                  </a:lnTo>
                  <a:lnTo>
                    <a:pt x="5169" y="7932"/>
                  </a:lnTo>
                  <a:cubicBezTo>
                    <a:pt x="5164" y="7929"/>
                    <a:pt x="5157" y="7925"/>
                    <a:pt x="5150" y="7921"/>
                  </a:cubicBezTo>
                  <a:cubicBezTo>
                    <a:pt x="5142" y="7916"/>
                    <a:pt x="5135" y="7912"/>
                    <a:pt x="5127" y="7908"/>
                  </a:cubicBezTo>
                  <a:cubicBezTo>
                    <a:pt x="5120" y="7904"/>
                    <a:pt x="5113" y="7900"/>
                    <a:pt x="5108" y="7897"/>
                  </a:cubicBezTo>
                  <a:cubicBezTo>
                    <a:pt x="5103" y="7894"/>
                    <a:pt x="5100" y="7892"/>
                    <a:pt x="5098" y="7892"/>
                  </a:cubicBezTo>
                  <a:cubicBezTo>
                    <a:pt x="5103" y="7893"/>
                    <a:pt x="5112" y="7895"/>
                    <a:pt x="5126" y="7897"/>
                  </a:cubicBezTo>
                  <a:cubicBezTo>
                    <a:pt x="5141" y="7900"/>
                    <a:pt x="5159" y="7904"/>
                    <a:pt x="5181" y="7908"/>
                  </a:cubicBezTo>
                  <a:lnTo>
                    <a:pt x="5497" y="7967"/>
                  </a:lnTo>
                  <a:lnTo>
                    <a:pt x="5517" y="7928"/>
                  </a:lnTo>
                  <a:lnTo>
                    <a:pt x="5266" y="7700"/>
                  </a:lnTo>
                  <a:cubicBezTo>
                    <a:pt x="5261" y="7696"/>
                    <a:pt x="5255" y="7691"/>
                    <a:pt x="5249" y="7686"/>
                  </a:cubicBezTo>
                  <a:cubicBezTo>
                    <a:pt x="5244" y="7681"/>
                    <a:pt x="5238" y="7676"/>
                    <a:pt x="5233" y="7672"/>
                  </a:cubicBezTo>
                  <a:cubicBezTo>
                    <a:pt x="5227" y="7667"/>
                    <a:pt x="5223" y="7664"/>
                    <a:pt x="5219" y="7660"/>
                  </a:cubicBezTo>
                  <a:cubicBezTo>
                    <a:pt x="5216" y="7657"/>
                    <a:pt x="5213" y="7656"/>
                    <a:pt x="5213" y="7655"/>
                  </a:cubicBezTo>
                  <a:cubicBezTo>
                    <a:pt x="5214" y="7655"/>
                    <a:pt x="5216" y="7656"/>
                    <a:pt x="5221" y="7658"/>
                  </a:cubicBezTo>
                  <a:cubicBezTo>
                    <a:pt x="5226" y="7661"/>
                    <a:pt x="5231" y="7663"/>
                    <a:pt x="5238" y="7666"/>
                  </a:cubicBezTo>
                  <a:cubicBezTo>
                    <a:pt x="5245" y="7669"/>
                    <a:pt x="5252" y="7672"/>
                    <a:pt x="5260" y="7676"/>
                  </a:cubicBezTo>
                  <a:cubicBezTo>
                    <a:pt x="5267" y="7679"/>
                    <a:pt x="5274" y="7682"/>
                    <a:pt x="5280" y="7685"/>
                  </a:cubicBezTo>
                  <a:lnTo>
                    <a:pt x="5578" y="7803"/>
                  </a:lnTo>
                  <a:lnTo>
                    <a:pt x="5601" y="7756"/>
                  </a:lnTo>
                  <a:close/>
                  <a:moveTo>
                    <a:pt x="5386" y="7207"/>
                  </a:moveTo>
                  <a:lnTo>
                    <a:pt x="5363" y="7254"/>
                  </a:lnTo>
                  <a:lnTo>
                    <a:pt x="5635" y="7388"/>
                  </a:lnTo>
                  <a:cubicBezTo>
                    <a:pt x="5648" y="7394"/>
                    <a:pt x="5659" y="7401"/>
                    <a:pt x="5668" y="7407"/>
                  </a:cubicBezTo>
                  <a:cubicBezTo>
                    <a:pt x="5676" y="7413"/>
                    <a:pt x="5683" y="7422"/>
                    <a:pt x="5689" y="7432"/>
                  </a:cubicBezTo>
                  <a:cubicBezTo>
                    <a:pt x="5694" y="7442"/>
                    <a:pt x="5696" y="7454"/>
                    <a:pt x="5694" y="7468"/>
                  </a:cubicBezTo>
                  <a:cubicBezTo>
                    <a:pt x="5692" y="7482"/>
                    <a:pt x="5687" y="7497"/>
                    <a:pt x="5679" y="7513"/>
                  </a:cubicBezTo>
                  <a:cubicBezTo>
                    <a:pt x="5673" y="7526"/>
                    <a:pt x="5667" y="7535"/>
                    <a:pt x="5661" y="7543"/>
                  </a:cubicBezTo>
                  <a:cubicBezTo>
                    <a:pt x="5654" y="7551"/>
                    <a:pt x="5647" y="7557"/>
                    <a:pt x="5641" y="7561"/>
                  </a:cubicBezTo>
                  <a:cubicBezTo>
                    <a:pt x="5634" y="7565"/>
                    <a:pt x="5627" y="7568"/>
                    <a:pt x="5621" y="7569"/>
                  </a:cubicBezTo>
                  <a:cubicBezTo>
                    <a:pt x="5615" y="7571"/>
                    <a:pt x="5609" y="7571"/>
                    <a:pt x="5604" y="7571"/>
                  </a:cubicBezTo>
                  <a:cubicBezTo>
                    <a:pt x="5596" y="7571"/>
                    <a:pt x="5587" y="7568"/>
                    <a:pt x="5576" y="7564"/>
                  </a:cubicBezTo>
                  <a:cubicBezTo>
                    <a:pt x="5564" y="7560"/>
                    <a:pt x="5554" y="7555"/>
                    <a:pt x="5544" y="7550"/>
                  </a:cubicBezTo>
                  <a:lnTo>
                    <a:pt x="5281" y="7421"/>
                  </a:lnTo>
                  <a:lnTo>
                    <a:pt x="5258" y="7467"/>
                  </a:lnTo>
                  <a:lnTo>
                    <a:pt x="5538" y="7605"/>
                  </a:lnTo>
                  <a:cubicBezTo>
                    <a:pt x="5547" y="7609"/>
                    <a:pt x="5557" y="7613"/>
                    <a:pt x="5569" y="7618"/>
                  </a:cubicBezTo>
                  <a:cubicBezTo>
                    <a:pt x="5581" y="7622"/>
                    <a:pt x="5593" y="7624"/>
                    <a:pt x="5605" y="7623"/>
                  </a:cubicBezTo>
                  <a:cubicBezTo>
                    <a:pt x="5629" y="7622"/>
                    <a:pt x="5651" y="7615"/>
                    <a:pt x="5669" y="7601"/>
                  </a:cubicBezTo>
                  <a:cubicBezTo>
                    <a:pt x="5687" y="7588"/>
                    <a:pt x="5703" y="7566"/>
                    <a:pt x="5718" y="7535"/>
                  </a:cubicBezTo>
                  <a:cubicBezTo>
                    <a:pt x="5730" y="7511"/>
                    <a:pt x="5737" y="7490"/>
                    <a:pt x="5740" y="7472"/>
                  </a:cubicBezTo>
                  <a:cubicBezTo>
                    <a:pt x="5743" y="7453"/>
                    <a:pt x="5743" y="7435"/>
                    <a:pt x="5738" y="7418"/>
                  </a:cubicBezTo>
                  <a:cubicBezTo>
                    <a:pt x="5734" y="7401"/>
                    <a:pt x="5727" y="7388"/>
                    <a:pt x="5716" y="7377"/>
                  </a:cubicBezTo>
                  <a:cubicBezTo>
                    <a:pt x="5704" y="7367"/>
                    <a:pt x="5687" y="7356"/>
                    <a:pt x="5664" y="7344"/>
                  </a:cubicBezTo>
                  <a:lnTo>
                    <a:pt x="5386" y="7207"/>
                  </a:lnTo>
                  <a:close/>
                  <a:moveTo>
                    <a:pt x="5228" y="7338"/>
                  </a:moveTo>
                  <a:cubicBezTo>
                    <a:pt x="5220" y="7341"/>
                    <a:pt x="5214" y="7347"/>
                    <a:pt x="5210" y="7355"/>
                  </a:cubicBezTo>
                  <a:cubicBezTo>
                    <a:pt x="5206" y="7363"/>
                    <a:pt x="5205" y="7371"/>
                    <a:pt x="5208" y="7380"/>
                  </a:cubicBezTo>
                  <a:cubicBezTo>
                    <a:pt x="5211" y="7388"/>
                    <a:pt x="5216" y="7395"/>
                    <a:pt x="5224" y="7399"/>
                  </a:cubicBezTo>
                  <a:cubicBezTo>
                    <a:pt x="5233" y="7403"/>
                    <a:pt x="5241" y="7403"/>
                    <a:pt x="5250" y="7400"/>
                  </a:cubicBezTo>
                  <a:cubicBezTo>
                    <a:pt x="5259" y="7398"/>
                    <a:pt x="5265" y="7392"/>
                    <a:pt x="5269" y="7384"/>
                  </a:cubicBezTo>
                  <a:cubicBezTo>
                    <a:pt x="5273" y="7375"/>
                    <a:pt x="5274" y="7367"/>
                    <a:pt x="5270" y="7359"/>
                  </a:cubicBezTo>
                  <a:cubicBezTo>
                    <a:pt x="5267" y="7350"/>
                    <a:pt x="5262" y="7344"/>
                    <a:pt x="5253" y="7340"/>
                  </a:cubicBezTo>
                  <a:cubicBezTo>
                    <a:pt x="5245" y="7336"/>
                    <a:pt x="5237" y="7335"/>
                    <a:pt x="5228" y="7338"/>
                  </a:cubicBezTo>
                  <a:close/>
                  <a:moveTo>
                    <a:pt x="5286" y="7221"/>
                  </a:moveTo>
                  <a:cubicBezTo>
                    <a:pt x="5277" y="7224"/>
                    <a:pt x="5271" y="7230"/>
                    <a:pt x="5267" y="7238"/>
                  </a:cubicBezTo>
                  <a:cubicBezTo>
                    <a:pt x="5263" y="7246"/>
                    <a:pt x="5263" y="7255"/>
                    <a:pt x="5265" y="7263"/>
                  </a:cubicBezTo>
                  <a:cubicBezTo>
                    <a:pt x="5268" y="7272"/>
                    <a:pt x="5274" y="7278"/>
                    <a:pt x="5282" y="7282"/>
                  </a:cubicBezTo>
                  <a:cubicBezTo>
                    <a:pt x="5290" y="7286"/>
                    <a:pt x="5299" y="7286"/>
                    <a:pt x="5307" y="7284"/>
                  </a:cubicBezTo>
                  <a:cubicBezTo>
                    <a:pt x="5316" y="7281"/>
                    <a:pt x="5322" y="7275"/>
                    <a:pt x="5327" y="7267"/>
                  </a:cubicBezTo>
                  <a:cubicBezTo>
                    <a:pt x="5331" y="7259"/>
                    <a:pt x="5331" y="7250"/>
                    <a:pt x="5328" y="7242"/>
                  </a:cubicBezTo>
                  <a:cubicBezTo>
                    <a:pt x="5325" y="7233"/>
                    <a:pt x="5319" y="7227"/>
                    <a:pt x="5311" y="7223"/>
                  </a:cubicBezTo>
                  <a:cubicBezTo>
                    <a:pt x="5303" y="7219"/>
                    <a:pt x="5294" y="7219"/>
                    <a:pt x="5286" y="7221"/>
                  </a:cubicBezTo>
                  <a:close/>
                  <a:moveTo>
                    <a:pt x="5960" y="7027"/>
                  </a:moveTo>
                  <a:lnTo>
                    <a:pt x="5569" y="6835"/>
                  </a:lnTo>
                  <a:lnTo>
                    <a:pt x="5546" y="6881"/>
                  </a:lnTo>
                  <a:lnTo>
                    <a:pt x="5759" y="6984"/>
                  </a:lnTo>
                  <a:cubicBezTo>
                    <a:pt x="5774" y="6991"/>
                    <a:pt x="5788" y="6998"/>
                    <a:pt x="5802" y="7004"/>
                  </a:cubicBezTo>
                  <a:cubicBezTo>
                    <a:pt x="5816" y="7010"/>
                    <a:pt x="5829" y="7016"/>
                    <a:pt x="5841" y="7021"/>
                  </a:cubicBezTo>
                  <a:cubicBezTo>
                    <a:pt x="5852" y="7026"/>
                    <a:pt x="5862" y="7030"/>
                    <a:pt x="5869" y="7033"/>
                  </a:cubicBezTo>
                  <a:cubicBezTo>
                    <a:pt x="5877" y="7036"/>
                    <a:pt x="5881" y="7037"/>
                    <a:pt x="5881" y="7037"/>
                  </a:cubicBezTo>
                  <a:cubicBezTo>
                    <a:pt x="5880" y="7037"/>
                    <a:pt x="5876" y="7037"/>
                    <a:pt x="5870" y="7036"/>
                  </a:cubicBezTo>
                  <a:cubicBezTo>
                    <a:pt x="5864" y="7036"/>
                    <a:pt x="5856" y="7036"/>
                    <a:pt x="5847" y="7035"/>
                  </a:cubicBezTo>
                  <a:cubicBezTo>
                    <a:pt x="5838" y="7035"/>
                    <a:pt x="5827" y="7034"/>
                    <a:pt x="5816" y="7034"/>
                  </a:cubicBezTo>
                  <a:cubicBezTo>
                    <a:pt x="5804" y="7033"/>
                    <a:pt x="5793" y="7033"/>
                    <a:pt x="5781" y="7033"/>
                  </a:cubicBezTo>
                  <a:lnTo>
                    <a:pt x="5468" y="7041"/>
                  </a:lnTo>
                  <a:lnTo>
                    <a:pt x="5441" y="7095"/>
                  </a:lnTo>
                  <a:lnTo>
                    <a:pt x="5832" y="7287"/>
                  </a:lnTo>
                  <a:lnTo>
                    <a:pt x="5856" y="7239"/>
                  </a:lnTo>
                  <a:lnTo>
                    <a:pt x="5628" y="7129"/>
                  </a:lnTo>
                  <a:cubicBezTo>
                    <a:pt x="5616" y="7124"/>
                    <a:pt x="5605" y="7118"/>
                    <a:pt x="5593" y="7113"/>
                  </a:cubicBezTo>
                  <a:cubicBezTo>
                    <a:pt x="5582" y="7108"/>
                    <a:pt x="5571" y="7104"/>
                    <a:pt x="5561" y="7100"/>
                  </a:cubicBezTo>
                  <a:cubicBezTo>
                    <a:pt x="5551" y="7095"/>
                    <a:pt x="5542" y="7092"/>
                    <a:pt x="5535" y="7088"/>
                  </a:cubicBezTo>
                  <a:cubicBezTo>
                    <a:pt x="5528" y="7085"/>
                    <a:pt x="5523" y="7083"/>
                    <a:pt x="5519" y="7082"/>
                  </a:cubicBezTo>
                  <a:cubicBezTo>
                    <a:pt x="5523" y="7083"/>
                    <a:pt x="5529" y="7083"/>
                    <a:pt x="5536" y="7084"/>
                  </a:cubicBezTo>
                  <a:cubicBezTo>
                    <a:pt x="5544" y="7084"/>
                    <a:pt x="5552" y="7084"/>
                    <a:pt x="5563" y="7084"/>
                  </a:cubicBezTo>
                  <a:cubicBezTo>
                    <a:pt x="5573" y="7084"/>
                    <a:pt x="5584" y="7084"/>
                    <a:pt x="5596" y="7084"/>
                  </a:cubicBezTo>
                  <a:cubicBezTo>
                    <a:pt x="5608" y="7084"/>
                    <a:pt x="5621" y="7084"/>
                    <a:pt x="5635" y="7084"/>
                  </a:cubicBezTo>
                  <a:lnTo>
                    <a:pt x="5936" y="7076"/>
                  </a:lnTo>
                  <a:lnTo>
                    <a:pt x="5960" y="7027"/>
                  </a:lnTo>
                  <a:close/>
                  <a:moveTo>
                    <a:pt x="5984" y="6606"/>
                  </a:moveTo>
                  <a:cubicBezTo>
                    <a:pt x="5969" y="6605"/>
                    <a:pt x="5955" y="6606"/>
                    <a:pt x="5942" y="6609"/>
                  </a:cubicBezTo>
                  <a:cubicBezTo>
                    <a:pt x="5929" y="6613"/>
                    <a:pt x="5917" y="6618"/>
                    <a:pt x="5906" y="6626"/>
                  </a:cubicBezTo>
                  <a:cubicBezTo>
                    <a:pt x="5895" y="6633"/>
                    <a:pt x="5883" y="6644"/>
                    <a:pt x="5869" y="6659"/>
                  </a:cubicBezTo>
                  <a:lnTo>
                    <a:pt x="5833" y="6697"/>
                  </a:lnTo>
                  <a:cubicBezTo>
                    <a:pt x="5814" y="6716"/>
                    <a:pt x="5797" y="6729"/>
                    <a:pt x="5783" y="6734"/>
                  </a:cubicBezTo>
                  <a:cubicBezTo>
                    <a:pt x="5768" y="6740"/>
                    <a:pt x="5753" y="6738"/>
                    <a:pt x="5737" y="6731"/>
                  </a:cubicBezTo>
                  <a:cubicBezTo>
                    <a:pt x="5717" y="6721"/>
                    <a:pt x="5704" y="6706"/>
                    <a:pt x="5700" y="6687"/>
                  </a:cubicBezTo>
                  <a:cubicBezTo>
                    <a:pt x="5695" y="6667"/>
                    <a:pt x="5699" y="6646"/>
                    <a:pt x="5711" y="6621"/>
                  </a:cubicBezTo>
                  <a:cubicBezTo>
                    <a:pt x="5715" y="6612"/>
                    <a:pt x="5720" y="6605"/>
                    <a:pt x="5724" y="6598"/>
                  </a:cubicBezTo>
                  <a:cubicBezTo>
                    <a:pt x="5729" y="6591"/>
                    <a:pt x="5735" y="6585"/>
                    <a:pt x="5741" y="6579"/>
                  </a:cubicBezTo>
                  <a:cubicBezTo>
                    <a:pt x="5747" y="6572"/>
                    <a:pt x="5754" y="6566"/>
                    <a:pt x="5763" y="6561"/>
                  </a:cubicBezTo>
                  <a:cubicBezTo>
                    <a:pt x="5771" y="6555"/>
                    <a:pt x="5780" y="6548"/>
                    <a:pt x="5791" y="6542"/>
                  </a:cubicBezTo>
                  <a:lnTo>
                    <a:pt x="5767" y="6505"/>
                  </a:lnTo>
                  <a:cubicBezTo>
                    <a:pt x="5724" y="6530"/>
                    <a:pt x="5692" y="6563"/>
                    <a:pt x="5672" y="6604"/>
                  </a:cubicBezTo>
                  <a:cubicBezTo>
                    <a:pt x="5662" y="6623"/>
                    <a:pt x="5657" y="6642"/>
                    <a:pt x="5654" y="6660"/>
                  </a:cubicBezTo>
                  <a:cubicBezTo>
                    <a:pt x="5652" y="6679"/>
                    <a:pt x="5653" y="6696"/>
                    <a:pt x="5658" y="6711"/>
                  </a:cubicBezTo>
                  <a:cubicBezTo>
                    <a:pt x="5662" y="6727"/>
                    <a:pt x="5670" y="6742"/>
                    <a:pt x="5681" y="6754"/>
                  </a:cubicBezTo>
                  <a:cubicBezTo>
                    <a:pt x="5691" y="6767"/>
                    <a:pt x="5705" y="6778"/>
                    <a:pt x="5722" y="6786"/>
                  </a:cubicBezTo>
                  <a:cubicBezTo>
                    <a:pt x="5747" y="6798"/>
                    <a:pt x="5772" y="6801"/>
                    <a:pt x="5798" y="6793"/>
                  </a:cubicBezTo>
                  <a:cubicBezTo>
                    <a:pt x="5809" y="6789"/>
                    <a:pt x="5820" y="6783"/>
                    <a:pt x="5830" y="6775"/>
                  </a:cubicBezTo>
                  <a:cubicBezTo>
                    <a:pt x="5840" y="6767"/>
                    <a:pt x="5852" y="6756"/>
                    <a:pt x="5867" y="6741"/>
                  </a:cubicBezTo>
                  <a:lnTo>
                    <a:pt x="5898" y="6707"/>
                  </a:lnTo>
                  <a:cubicBezTo>
                    <a:pt x="5935" y="6667"/>
                    <a:pt x="5971" y="6656"/>
                    <a:pt x="6005" y="6673"/>
                  </a:cubicBezTo>
                  <a:cubicBezTo>
                    <a:pt x="6028" y="6684"/>
                    <a:pt x="6042" y="6703"/>
                    <a:pt x="6047" y="6728"/>
                  </a:cubicBezTo>
                  <a:cubicBezTo>
                    <a:pt x="6050" y="6740"/>
                    <a:pt x="6050" y="6751"/>
                    <a:pt x="6048" y="6761"/>
                  </a:cubicBezTo>
                  <a:cubicBezTo>
                    <a:pt x="6046" y="6771"/>
                    <a:pt x="6041" y="6784"/>
                    <a:pt x="6034" y="6799"/>
                  </a:cubicBezTo>
                  <a:cubicBezTo>
                    <a:pt x="6024" y="6819"/>
                    <a:pt x="6013" y="6836"/>
                    <a:pt x="5999" y="6850"/>
                  </a:cubicBezTo>
                  <a:cubicBezTo>
                    <a:pt x="5985" y="6864"/>
                    <a:pt x="5969" y="6877"/>
                    <a:pt x="5949" y="6887"/>
                  </a:cubicBezTo>
                  <a:lnTo>
                    <a:pt x="5975" y="6926"/>
                  </a:lnTo>
                  <a:cubicBezTo>
                    <a:pt x="5997" y="6912"/>
                    <a:pt x="6015" y="6897"/>
                    <a:pt x="6031" y="6879"/>
                  </a:cubicBezTo>
                  <a:cubicBezTo>
                    <a:pt x="6047" y="6862"/>
                    <a:pt x="6060" y="6841"/>
                    <a:pt x="6072" y="6818"/>
                  </a:cubicBezTo>
                  <a:cubicBezTo>
                    <a:pt x="6081" y="6799"/>
                    <a:pt x="6087" y="6782"/>
                    <a:pt x="6090" y="6767"/>
                  </a:cubicBezTo>
                  <a:cubicBezTo>
                    <a:pt x="6093" y="6751"/>
                    <a:pt x="6093" y="6735"/>
                    <a:pt x="6091" y="6718"/>
                  </a:cubicBezTo>
                  <a:cubicBezTo>
                    <a:pt x="6089" y="6695"/>
                    <a:pt x="6082" y="6675"/>
                    <a:pt x="6069" y="6657"/>
                  </a:cubicBezTo>
                  <a:cubicBezTo>
                    <a:pt x="6057" y="6640"/>
                    <a:pt x="6042" y="6627"/>
                    <a:pt x="6024" y="6618"/>
                  </a:cubicBezTo>
                  <a:cubicBezTo>
                    <a:pt x="6012" y="6612"/>
                    <a:pt x="5998" y="6608"/>
                    <a:pt x="5984" y="6606"/>
                  </a:cubicBezTo>
                  <a:close/>
                  <a:moveTo>
                    <a:pt x="5901" y="6160"/>
                  </a:moveTo>
                  <a:lnTo>
                    <a:pt x="5774" y="6418"/>
                  </a:lnTo>
                  <a:lnTo>
                    <a:pt x="5813" y="6438"/>
                  </a:lnTo>
                  <a:lnTo>
                    <a:pt x="5865" y="6333"/>
                  </a:lnTo>
                  <a:lnTo>
                    <a:pt x="6216" y="6506"/>
                  </a:lnTo>
                  <a:lnTo>
                    <a:pt x="6238" y="6461"/>
                  </a:lnTo>
                  <a:lnTo>
                    <a:pt x="5887" y="6288"/>
                  </a:lnTo>
                  <a:lnTo>
                    <a:pt x="5939" y="6182"/>
                  </a:lnTo>
                  <a:lnTo>
                    <a:pt x="5901" y="6160"/>
                  </a:lnTo>
                  <a:close/>
                  <a:moveTo>
                    <a:pt x="6433" y="6065"/>
                  </a:moveTo>
                  <a:lnTo>
                    <a:pt x="6393" y="6046"/>
                  </a:lnTo>
                  <a:lnTo>
                    <a:pt x="6308" y="6218"/>
                  </a:lnTo>
                  <a:lnTo>
                    <a:pt x="6165" y="6147"/>
                  </a:lnTo>
                  <a:lnTo>
                    <a:pt x="6231" y="6013"/>
                  </a:lnTo>
                  <a:lnTo>
                    <a:pt x="6190" y="5993"/>
                  </a:lnTo>
                  <a:lnTo>
                    <a:pt x="6124" y="6127"/>
                  </a:lnTo>
                  <a:lnTo>
                    <a:pt x="5996" y="6064"/>
                  </a:lnTo>
                  <a:lnTo>
                    <a:pt x="6075" y="5904"/>
                  </a:lnTo>
                  <a:lnTo>
                    <a:pt x="6039" y="5879"/>
                  </a:lnTo>
                  <a:lnTo>
                    <a:pt x="5934" y="6092"/>
                  </a:lnTo>
                  <a:lnTo>
                    <a:pt x="6325" y="6285"/>
                  </a:lnTo>
                  <a:lnTo>
                    <a:pt x="6433" y="6065"/>
                  </a:lnTo>
                  <a:close/>
                  <a:moveTo>
                    <a:pt x="6596" y="5734"/>
                  </a:moveTo>
                  <a:lnTo>
                    <a:pt x="6560" y="5739"/>
                  </a:lnTo>
                  <a:cubicBezTo>
                    <a:pt x="6543" y="5741"/>
                    <a:pt x="6525" y="5744"/>
                    <a:pt x="6507" y="5746"/>
                  </a:cubicBezTo>
                  <a:cubicBezTo>
                    <a:pt x="6488" y="5749"/>
                    <a:pt x="6470" y="5751"/>
                    <a:pt x="6454" y="5754"/>
                  </a:cubicBezTo>
                  <a:cubicBezTo>
                    <a:pt x="6437" y="5756"/>
                    <a:pt x="6426" y="5758"/>
                    <a:pt x="6419" y="5759"/>
                  </a:cubicBezTo>
                  <a:cubicBezTo>
                    <a:pt x="6409" y="5761"/>
                    <a:pt x="6398" y="5763"/>
                    <a:pt x="6386" y="5766"/>
                  </a:cubicBezTo>
                  <a:cubicBezTo>
                    <a:pt x="6374" y="5769"/>
                    <a:pt x="6364" y="5773"/>
                    <a:pt x="6356" y="5777"/>
                  </a:cubicBezTo>
                  <a:lnTo>
                    <a:pt x="6358" y="5771"/>
                  </a:lnTo>
                  <a:cubicBezTo>
                    <a:pt x="6366" y="5756"/>
                    <a:pt x="6370" y="5740"/>
                    <a:pt x="6372" y="5725"/>
                  </a:cubicBezTo>
                  <a:cubicBezTo>
                    <a:pt x="6373" y="5710"/>
                    <a:pt x="6371" y="5695"/>
                    <a:pt x="6366" y="5681"/>
                  </a:cubicBezTo>
                  <a:cubicBezTo>
                    <a:pt x="6361" y="5668"/>
                    <a:pt x="6353" y="5655"/>
                    <a:pt x="6343" y="5644"/>
                  </a:cubicBezTo>
                  <a:cubicBezTo>
                    <a:pt x="6332" y="5632"/>
                    <a:pt x="6318" y="5623"/>
                    <a:pt x="6302" y="5615"/>
                  </a:cubicBezTo>
                  <a:cubicBezTo>
                    <a:pt x="6292" y="5610"/>
                    <a:pt x="6282" y="5606"/>
                    <a:pt x="6272" y="5605"/>
                  </a:cubicBezTo>
                  <a:cubicBezTo>
                    <a:pt x="6263" y="5603"/>
                    <a:pt x="6253" y="5602"/>
                    <a:pt x="6245" y="5602"/>
                  </a:cubicBezTo>
                  <a:cubicBezTo>
                    <a:pt x="6236" y="5603"/>
                    <a:pt x="6228" y="5604"/>
                    <a:pt x="6221" y="5606"/>
                  </a:cubicBezTo>
                  <a:cubicBezTo>
                    <a:pt x="6213" y="5608"/>
                    <a:pt x="6207" y="5610"/>
                    <a:pt x="6201" y="5613"/>
                  </a:cubicBezTo>
                  <a:cubicBezTo>
                    <a:pt x="6195" y="5616"/>
                    <a:pt x="6189" y="5619"/>
                    <a:pt x="6183" y="5624"/>
                  </a:cubicBezTo>
                  <a:cubicBezTo>
                    <a:pt x="6177" y="5628"/>
                    <a:pt x="6171" y="5634"/>
                    <a:pt x="6165" y="5640"/>
                  </a:cubicBezTo>
                  <a:cubicBezTo>
                    <a:pt x="6159" y="5647"/>
                    <a:pt x="6153" y="5655"/>
                    <a:pt x="6147" y="5665"/>
                  </a:cubicBezTo>
                  <a:cubicBezTo>
                    <a:pt x="6141" y="5675"/>
                    <a:pt x="6134" y="5686"/>
                    <a:pt x="6128" y="5699"/>
                  </a:cubicBezTo>
                  <a:lnTo>
                    <a:pt x="6083" y="5790"/>
                  </a:lnTo>
                  <a:lnTo>
                    <a:pt x="6474" y="5983"/>
                  </a:lnTo>
                  <a:lnTo>
                    <a:pt x="6496" y="5937"/>
                  </a:lnTo>
                  <a:lnTo>
                    <a:pt x="6319" y="5850"/>
                  </a:lnTo>
                  <a:cubicBezTo>
                    <a:pt x="6325" y="5841"/>
                    <a:pt x="6330" y="5834"/>
                    <a:pt x="6337" y="5829"/>
                  </a:cubicBezTo>
                  <a:cubicBezTo>
                    <a:pt x="6343" y="5825"/>
                    <a:pt x="6353" y="5821"/>
                    <a:pt x="6366" y="5818"/>
                  </a:cubicBezTo>
                  <a:cubicBezTo>
                    <a:pt x="6389" y="5814"/>
                    <a:pt x="6411" y="5809"/>
                    <a:pt x="6432" y="5806"/>
                  </a:cubicBezTo>
                  <a:cubicBezTo>
                    <a:pt x="6453" y="5803"/>
                    <a:pt x="6472" y="5800"/>
                    <a:pt x="6489" y="5798"/>
                  </a:cubicBezTo>
                  <a:cubicBezTo>
                    <a:pt x="6507" y="5796"/>
                    <a:pt x="6522" y="5794"/>
                    <a:pt x="6535" y="5794"/>
                  </a:cubicBezTo>
                  <a:cubicBezTo>
                    <a:pt x="6548" y="5793"/>
                    <a:pt x="6559" y="5793"/>
                    <a:pt x="6567" y="5793"/>
                  </a:cubicBezTo>
                  <a:lnTo>
                    <a:pt x="6596" y="5734"/>
                  </a:lnTo>
                  <a:close/>
                  <a:moveTo>
                    <a:pt x="6310" y="5685"/>
                  </a:moveTo>
                  <a:cubicBezTo>
                    <a:pt x="6318" y="5694"/>
                    <a:pt x="6324" y="5703"/>
                    <a:pt x="6327" y="5712"/>
                  </a:cubicBezTo>
                  <a:cubicBezTo>
                    <a:pt x="6330" y="5723"/>
                    <a:pt x="6330" y="5735"/>
                    <a:pt x="6328" y="5748"/>
                  </a:cubicBezTo>
                  <a:cubicBezTo>
                    <a:pt x="6326" y="5760"/>
                    <a:pt x="6320" y="5775"/>
                    <a:pt x="6312" y="5793"/>
                  </a:cubicBezTo>
                  <a:lnTo>
                    <a:pt x="6290" y="5836"/>
                  </a:lnTo>
                  <a:lnTo>
                    <a:pt x="6145" y="5764"/>
                  </a:lnTo>
                  <a:lnTo>
                    <a:pt x="6168" y="5718"/>
                  </a:lnTo>
                  <a:cubicBezTo>
                    <a:pt x="6173" y="5707"/>
                    <a:pt x="6178" y="5698"/>
                    <a:pt x="6183" y="5691"/>
                  </a:cubicBezTo>
                  <a:cubicBezTo>
                    <a:pt x="6188" y="5684"/>
                    <a:pt x="6194" y="5678"/>
                    <a:pt x="6200" y="5672"/>
                  </a:cubicBezTo>
                  <a:cubicBezTo>
                    <a:pt x="6210" y="5664"/>
                    <a:pt x="6222" y="5658"/>
                    <a:pt x="6236" y="5657"/>
                  </a:cubicBezTo>
                  <a:cubicBezTo>
                    <a:pt x="6251" y="5655"/>
                    <a:pt x="6265" y="5657"/>
                    <a:pt x="6278" y="5663"/>
                  </a:cubicBezTo>
                  <a:cubicBezTo>
                    <a:pt x="6291" y="5670"/>
                    <a:pt x="6301" y="5677"/>
                    <a:pt x="6310" y="5685"/>
                  </a:cubicBezTo>
                  <a:close/>
                  <a:moveTo>
                    <a:pt x="6808" y="5523"/>
                  </a:moveTo>
                  <a:lnTo>
                    <a:pt x="6259" y="5253"/>
                  </a:lnTo>
                  <a:lnTo>
                    <a:pt x="6240" y="5290"/>
                  </a:lnTo>
                  <a:lnTo>
                    <a:pt x="6789" y="5561"/>
                  </a:lnTo>
                  <a:lnTo>
                    <a:pt x="6808" y="5523"/>
                  </a:lnTo>
                  <a:close/>
                  <a:moveTo>
                    <a:pt x="6582" y="4775"/>
                  </a:moveTo>
                  <a:lnTo>
                    <a:pt x="6560" y="4821"/>
                  </a:lnTo>
                  <a:lnTo>
                    <a:pt x="6832" y="4955"/>
                  </a:lnTo>
                  <a:cubicBezTo>
                    <a:pt x="6845" y="4962"/>
                    <a:pt x="6856" y="4968"/>
                    <a:pt x="6865" y="4975"/>
                  </a:cubicBezTo>
                  <a:cubicBezTo>
                    <a:pt x="6873" y="4981"/>
                    <a:pt x="6880" y="4989"/>
                    <a:pt x="6886" y="5000"/>
                  </a:cubicBezTo>
                  <a:cubicBezTo>
                    <a:pt x="6891" y="5010"/>
                    <a:pt x="6892" y="5022"/>
                    <a:pt x="6891" y="5036"/>
                  </a:cubicBezTo>
                  <a:cubicBezTo>
                    <a:pt x="6889" y="5050"/>
                    <a:pt x="6884" y="5065"/>
                    <a:pt x="6876" y="5081"/>
                  </a:cubicBezTo>
                  <a:cubicBezTo>
                    <a:pt x="6870" y="5093"/>
                    <a:pt x="6864" y="5103"/>
                    <a:pt x="6857" y="5111"/>
                  </a:cubicBezTo>
                  <a:cubicBezTo>
                    <a:pt x="6851" y="5118"/>
                    <a:pt x="6844" y="5124"/>
                    <a:pt x="6837" y="5129"/>
                  </a:cubicBezTo>
                  <a:cubicBezTo>
                    <a:pt x="6831" y="5133"/>
                    <a:pt x="6824" y="5136"/>
                    <a:pt x="6818" y="5137"/>
                  </a:cubicBezTo>
                  <a:cubicBezTo>
                    <a:pt x="6811" y="5138"/>
                    <a:pt x="6806" y="5139"/>
                    <a:pt x="6801" y="5139"/>
                  </a:cubicBezTo>
                  <a:cubicBezTo>
                    <a:pt x="6793" y="5138"/>
                    <a:pt x="6784" y="5136"/>
                    <a:pt x="6772" y="5132"/>
                  </a:cubicBezTo>
                  <a:cubicBezTo>
                    <a:pt x="6761" y="5127"/>
                    <a:pt x="6751" y="5123"/>
                    <a:pt x="6741" y="5118"/>
                  </a:cubicBezTo>
                  <a:lnTo>
                    <a:pt x="6478" y="4988"/>
                  </a:lnTo>
                  <a:lnTo>
                    <a:pt x="6455" y="5034"/>
                  </a:lnTo>
                  <a:lnTo>
                    <a:pt x="6735" y="5172"/>
                  </a:lnTo>
                  <a:cubicBezTo>
                    <a:pt x="6744" y="5177"/>
                    <a:pt x="6754" y="5181"/>
                    <a:pt x="6766" y="5185"/>
                  </a:cubicBezTo>
                  <a:cubicBezTo>
                    <a:pt x="6778" y="5190"/>
                    <a:pt x="6790" y="5192"/>
                    <a:pt x="6802" y="5191"/>
                  </a:cubicBezTo>
                  <a:cubicBezTo>
                    <a:pt x="6826" y="5190"/>
                    <a:pt x="6848" y="5182"/>
                    <a:pt x="6866" y="5169"/>
                  </a:cubicBezTo>
                  <a:cubicBezTo>
                    <a:pt x="6884" y="5155"/>
                    <a:pt x="6900" y="5133"/>
                    <a:pt x="6915" y="5103"/>
                  </a:cubicBezTo>
                  <a:cubicBezTo>
                    <a:pt x="6927" y="5079"/>
                    <a:pt x="6934" y="5058"/>
                    <a:pt x="6937" y="5039"/>
                  </a:cubicBezTo>
                  <a:cubicBezTo>
                    <a:pt x="6940" y="5021"/>
                    <a:pt x="6940" y="5003"/>
                    <a:pt x="6935" y="4986"/>
                  </a:cubicBezTo>
                  <a:cubicBezTo>
                    <a:pt x="6931" y="4969"/>
                    <a:pt x="6924" y="4955"/>
                    <a:pt x="6912" y="4945"/>
                  </a:cubicBezTo>
                  <a:cubicBezTo>
                    <a:pt x="6901" y="4935"/>
                    <a:pt x="6884" y="4924"/>
                    <a:pt x="6860" y="4912"/>
                  </a:cubicBezTo>
                  <a:lnTo>
                    <a:pt x="6582" y="4775"/>
                  </a:lnTo>
                  <a:close/>
                  <a:moveTo>
                    <a:pt x="7157" y="4595"/>
                  </a:moveTo>
                  <a:lnTo>
                    <a:pt x="6766" y="4403"/>
                  </a:lnTo>
                  <a:lnTo>
                    <a:pt x="6743" y="4449"/>
                  </a:lnTo>
                  <a:lnTo>
                    <a:pt x="6956" y="4552"/>
                  </a:lnTo>
                  <a:cubicBezTo>
                    <a:pt x="6970" y="4559"/>
                    <a:pt x="6985" y="4565"/>
                    <a:pt x="6999" y="4571"/>
                  </a:cubicBezTo>
                  <a:cubicBezTo>
                    <a:pt x="7013" y="4578"/>
                    <a:pt x="7026" y="4583"/>
                    <a:pt x="7038" y="4588"/>
                  </a:cubicBezTo>
                  <a:cubicBezTo>
                    <a:pt x="7049" y="4593"/>
                    <a:pt x="7059" y="4597"/>
                    <a:pt x="7066" y="4600"/>
                  </a:cubicBezTo>
                  <a:cubicBezTo>
                    <a:pt x="7074" y="4603"/>
                    <a:pt x="7078" y="4605"/>
                    <a:pt x="7078" y="4605"/>
                  </a:cubicBezTo>
                  <a:cubicBezTo>
                    <a:pt x="7077" y="4605"/>
                    <a:pt x="7073" y="4605"/>
                    <a:pt x="7067" y="4604"/>
                  </a:cubicBezTo>
                  <a:cubicBezTo>
                    <a:pt x="7061" y="4604"/>
                    <a:pt x="7053" y="4603"/>
                    <a:pt x="7044" y="4603"/>
                  </a:cubicBezTo>
                  <a:cubicBezTo>
                    <a:pt x="7035" y="4602"/>
                    <a:pt x="7024" y="4602"/>
                    <a:pt x="7013" y="4601"/>
                  </a:cubicBezTo>
                  <a:cubicBezTo>
                    <a:pt x="7001" y="4601"/>
                    <a:pt x="6989" y="4601"/>
                    <a:pt x="6978" y="4601"/>
                  </a:cubicBezTo>
                  <a:lnTo>
                    <a:pt x="6664" y="4608"/>
                  </a:lnTo>
                  <a:lnTo>
                    <a:pt x="6638" y="4662"/>
                  </a:lnTo>
                  <a:lnTo>
                    <a:pt x="7029" y="4855"/>
                  </a:lnTo>
                  <a:lnTo>
                    <a:pt x="7053" y="4806"/>
                  </a:lnTo>
                  <a:lnTo>
                    <a:pt x="6825" y="4697"/>
                  </a:lnTo>
                  <a:cubicBezTo>
                    <a:pt x="6813" y="4691"/>
                    <a:pt x="6802" y="4686"/>
                    <a:pt x="6790" y="4681"/>
                  </a:cubicBezTo>
                  <a:cubicBezTo>
                    <a:pt x="6778" y="4676"/>
                    <a:pt x="6768" y="4671"/>
                    <a:pt x="6758" y="4667"/>
                  </a:cubicBezTo>
                  <a:cubicBezTo>
                    <a:pt x="6748" y="4663"/>
                    <a:pt x="6739" y="4659"/>
                    <a:pt x="6732" y="4656"/>
                  </a:cubicBezTo>
                  <a:cubicBezTo>
                    <a:pt x="6725" y="4653"/>
                    <a:pt x="6719" y="4651"/>
                    <a:pt x="6716" y="4650"/>
                  </a:cubicBezTo>
                  <a:cubicBezTo>
                    <a:pt x="6720" y="4651"/>
                    <a:pt x="6726" y="4651"/>
                    <a:pt x="6733" y="4651"/>
                  </a:cubicBezTo>
                  <a:cubicBezTo>
                    <a:pt x="6741" y="4652"/>
                    <a:pt x="6749" y="4652"/>
                    <a:pt x="6759" y="4652"/>
                  </a:cubicBezTo>
                  <a:cubicBezTo>
                    <a:pt x="6770" y="4652"/>
                    <a:pt x="6781" y="4652"/>
                    <a:pt x="6793" y="4652"/>
                  </a:cubicBezTo>
                  <a:cubicBezTo>
                    <a:pt x="6805" y="4652"/>
                    <a:pt x="6818" y="4652"/>
                    <a:pt x="6831" y="4652"/>
                  </a:cubicBezTo>
                  <a:lnTo>
                    <a:pt x="7132" y="4644"/>
                  </a:lnTo>
                  <a:lnTo>
                    <a:pt x="7157" y="4595"/>
                  </a:lnTo>
                  <a:close/>
                  <a:moveTo>
                    <a:pt x="7235" y="4435"/>
                  </a:moveTo>
                  <a:lnTo>
                    <a:pt x="6844" y="4243"/>
                  </a:lnTo>
                  <a:lnTo>
                    <a:pt x="6822" y="4288"/>
                  </a:lnTo>
                  <a:lnTo>
                    <a:pt x="7213" y="4481"/>
                  </a:lnTo>
                  <a:lnTo>
                    <a:pt x="7235" y="4435"/>
                  </a:lnTo>
                  <a:close/>
                  <a:moveTo>
                    <a:pt x="7035" y="3855"/>
                  </a:moveTo>
                  <a:lnTo>
                    <a:pt x="7011" y="3903"/>
                  </a:lnTo>
                  <a:lnTo>
                    <a:pt x="7228" y="4114"/>
                  </a:lnTo>
                  <a:cubicBezTo>
                    <a:pt x="7246" y="4131"/>
                    <a:pt x="7261" y="4145"/>
                    <a:pt x="7273" y="4156"/>
                  </a:cubicBezTo>
                  <a:cubicBezTo>
                    <a:pt x="7285" y="4167"/>
                    <a:pt x="7293" y="4174"/>
                    <a:pt x="7297" y="4178"/>
                  </a:cubicBezTo>
                  <a:cubicBezTo>
                    <a:pt x="7295" y="4177"/>
                    <a:pt x="7290" y="4175"/>
                    <a:pt x="7283" y="4174"/>
                  </a:cubicBezTo>
                  <a:cubicBezTo>
                    <a:pt x="7276" y="4172"/>
                    <a:pt x="7268" y="4170"/>
                    <a:pt x="7259" y="4168"/>
                  </a:cubicBezTo>
                  <a:cubicBezTo>
                    <a:pt x="7249" y="4166"/>
                    <a:pt x="7240" y="4164"/>
                    <a:pt x="7229" y="4163"/>
                  </a:cubicBezTo>
                  <a:cubicBezTo>
                    <a:pt x="7219" y="4161"/>
                    <a:pt x="7209" y="4159"/>
                    <a:pt x="7199" y="4158"/>
                  </a:cubicBezTo>
                  <a:lnTo>
                    <a:pt x="6907" y="4116"/>
                  </a:lnTo>
                  <a:lnTo>
                    <a:pt x="6882" y="4167"/>
                  </a:lnTo>
                  <a:lnTo>
                    <a:pt x="7337" y="4228"/>
                  </a:lnTo>
                  <a:lnTo>
                    <a:pt x="7360" y="4182"/>
                  </a:lnTo>
                  <a:lnTo>
                    <a:pt x="7035" y="3855"/>
                  </a:lnTo>
                  <a:close/>
                  <a:moveTo>
                    <a:pt x="7571" y="3753"/>
                  </a:moveTo>
                  <a:lnTo>
                    <a:pt x="7531" y="3733"/>
                  </a:lnTo>
                  <a:lnTo>
                    <a:pt x="7446" y="3905"/>
                  </a:lnTo>
                  <a:lnTo>
                    <a:pt x="7303" y="3834"/>
                  </a:lnTo>
                  <a:lnTo>
                    <a:pt x="7369" y="3701"/>
                  </a:lnTo>
                  <a:lnTo>
                    <a:pt x="7328" y="3681"/>
                  </a:lnTo>
                  <a:lnTo>
                    <a:pt x="7262" y="3815"/>
                  </a:lnTo>
                  <a:lnTo>
                    <a:pt x="7134" y="3752"/>
                  </a:lnTo>
                  <a:lnTo>
                    <a:pt x="7213" y="3591"/>
                  </a:lnTo>
                  <a:lnTo>
                    <a:pt x="7177" y="3566"/>
                  </a:lnTo>
                  <a:lnTo>
                    <a:pt x="7072" y="3780"/>
                  </a:lnTo>
                  <a:lnTo>
                    <a:pt x="7463" y="3972"/>
                  </a:lnTo>
                  <a:lnTo>
                    <a:pt x="7571" y="3753"/>
                  </a:lnTo>
                  <a:close/>
                  <a:moveTo>
                    <a:pt x="7734" y="3422"/>
                  </a:moveTo>
                  <a:lnTo>
                    <a:pt x="7698" y="3426"/>
                  </a:lnTo>
                  <a:cubicBezTo>
                    <a:pt x="7681" y="3429"/>
                    <a:pt x="7663" y="3431"/>
                    <a:pt x="7644" y="3434"/>
                  </a:cubicBezTo>
                  <a:cubicBezTo>
                    <a:pt x="7626" y="3436"/>
                    <a:pt x="7608" y="3439"/>
                    <a:pt x="7592" y="3441"/>
                  </a:cubicBezTo>
                  <a:cubicBezTo>
                    <a:pt x="7575" y="3443"/>
                    <a:pt x="7564" y="3445"/>
                    <a:pt x="7557" y="3446"/>
                  </a:cubicBezTo>
                  <a:cubicBezTo>
                    <a:pt x="7547" y="3448"/>
                    <a:pt x="7536" y="3451"/>
                    <a:pt x="7524" y="3454"/>
                  </a:cubicBezTo>
                  <a:cubicBezTo>
                    <a:pt x="7512" y="3457"/>
                    <a:pt x="7502" y="3460"/>
                    <a:pt x="7494" y="3464"/>
                  </a:cubicBezTo>
                  <a:lnTo>
                    <a:pt x="7496" y="3458"/>
                  </a:lnTo>
                  <a:cubicBezTo>
                    <a:pt x="7504" y="3443"/>
                    <a:pt x="7508" y="3427"/>
                    <a:pt x="7510" y="3412"/>
                  </a:cubicBezTo>
                  <a:cubicBezTo>
                    <a:pt x="7511" y="3397"/>
                    <a:pt x="7509" y="3382"/>
                    <a:pt x="7504" y="3369"/>
                  </a:cubicBezTo>
                  <a:cubicBezTo>
                    <a:pt x="7499" y="3355"/>
                    <a:pt x="7491" y="3342"/>
                    <a:pt x="7481" y="3331"/>
                  </a:cubicBezTo>
                  <a:cubicBezTo>
                    <a:pt x="7470" y="3319"/>
                    <a:pt x="7456" y="3310"/>
                    <a:pt x="7440" y="3302"/>
                  </a:cubicBezTo>
                  <a:cubicBezTo>
                    <a:pt x="7430" y="3297"/>
                    <a:pt x="7420" y="3294"/>
                    <a:pt x="7410" y="3292"/>
                  </a:cubicBezTo>
                  <a:cubicBezTo>
                    <a:pt x="7401" y="3290"/>
                    <a:pt x="7391" y="3289"/>
                    <a:pt x="7383" y="3290"/>
                  </a:cubicBezTo>
                  <a:cubicBezTo>
                    <a:pt x="7374" y="3290"/>
                    <a:pt x="7366" y="3291"/>
                    <a:pt x="7359" y="3293"/>
                  </a:cubicBezTo>
                  <a:cubicBezTo>
                    <a:pt x="7351" y="3295"/>
                    <a:pt x="7345" y="3297"/>
                    <a:pt x="7339" y="3300"/>
                  </a:cubicBezTo>
                  <a:cubicBezTo>
                    <a:pt x="7333" y="3303"/>
                    <a:pt x="7327" y="3307"/>
                    <a:pt x="7321" y="3311"/>
                  </a:cubicBezTo>
                  <a:cubicBezTo>
                    <a:pt x="7315" y="3315"/>
                    <a:pt x="7309" y="3321"/>
                    <a:pt x="7303" y="3328"/>
                  </a:cubicBezTo>
                  <a:cubicBezTo>
                    <a:pt x="7297" y="3334"/>
                    <a:pt x="7291" y="3342"/>
                    <a:pt x="7285" y="3352"/>
                  </a:cubicBezTo>
                  <a:cubicBezTo>
                    <a:pt x="7279" y="3362"/>
                    <a:pt x="7272" y="3373"/>
                    <a:pt x="7266" y="3387"/>
                  </a:cubicBezTo>
                  <a:lnTo>
                    <a:pt x="7221" y="3478"/>
                  </a:lnTo>
                  <a:lnTo>
                    <a:pt x="7612" y="3670"/>
                  </a:lnTo>
                  <a:lnTo>
                    <a:pt x="7634" y="3624"/>
                  </a:lnTo>
                  <a:lnTo>
                    <a:pt x="7457" y="3538"/>
                  </a:lnTo>
                  <a:cubicBezTo>
                    <a:pt x="7463" y="3528"/>
                    <a:pt x="7468" y="3521"/>
                    <a:pt x="7475" y="3516"/>
                  </a:cubicBezTo>
                  <a:cubicBezTo>
                    <a:pt x="7481" y="3512"/>
                    <a:pt x="7491" y="3508"/>
                    <a:pt x="7504" y="3505"/>
                  </a:cubicBezTo>
                  <a:cubicBezTo>
                    <a:pt x="7527" y="3501"/>
                    <a:pt x="7549" y="3497"/>
                    <a:pt x="7570" y="3493"/>
                  </a:cubicBezTo>
                  <a:cubicBezTo>
                    <a:pt x="7591" y="3490"/>
                    <a:pt x="7610" y="3487"/>
                    <a:pt x="7627" y="3485"/>
                  </a:cubicBezTo>
                  <a:cubicBezTo>
                    <a:pt x="7645" y="3483"/>
                    <a:pt x="7660" y="3482"/>
                    <a:pt x="7673" y="3481"/>
                  </a:cubicBezTo>
                  <a:cubicBezTo>
                    <a:pt x="7686" y="3480"/>
                    <a:pt x="7697" y="3480"/>
                    <a:pt x="7705" y="3480"/>
                  </a:cubicBezTo>
                  <a:lnTo>
                    <a:pt x="7734" y="3422"/>
                  </a:lnTo>
                  <a:close/>
                  <a:moveTo>
                    <a:pt x="7448" y="3373"/>
                  </a:moveTo>
                  <a:cubicBezTo>
                    <a:pt x="7456" y="3381"/>
                    <a:pt x="7462" y="3390"/>
                    <a:pt x="7465" y="3399"/>
                  </a:cubicBezTo>
                  <a:cubicBezTo>
                    <a:pt x="7468" y="3410"/>
                    <a:pt x="7468" y="3422"/>
                    <a:pt x="7466" y="3435"/>
                  </a:cubicBezTo>
                  <a:cubicBezTo>
                    <a:pt x="7464" y="3447"/>
                    <a:pt x="7458" y="3462"/>
                    <a:pt x="7450" y="3480"/>
                  </a:cubicBezTo>
                  <a:lnTo>
                    <a:pt x="7428" y="3523"/>
                  </a:lnTo>
                  <a:lnTo>
                    <a:pt x="7283" y="3451"/>
                  </a:lnTo>
                  <a:lnTo>
                    <a:pt x="7306" y="3405"/>
                  </a:lnTo>
                  <a:cubicBezTo>
                    <a:pt x="7311" y="3394"/>
                    <a:pt x="7316" y="3385"/>
                    <a:pt x="7321" y="3378"/>
                  </a:cubicBezTo>
                  <a:cubicBezTo>
                    <a:pt x="7326" y="3371"/>
                    <a:pt x="7332" y="3365"/>
                    <a:pt x="7338" y="3360"/>
                  </a:cubicBezTo>
                  <a:cubicBezTo>
                    <a:pt x="7348" y="3351"/>
                    <a:pt x="7360" y="3346"/>
                    <a:pt x="7374" y="3344"/>
                  </a:cubicBezTo>
                  <a:cubicBezTo>
                    <a:pt x="7389" y="3342"/>
                    <a:pt x="7403" y="3344"/>
                    <a:pt x="7416" y="3351"/>
                  </a:cubicBezTo>
                  <a:cubicBezTo>
                    <a:pt x="7429" y="3357"/>
                    <a:pt x="7439" y="3364"/>
                    <a:pt x="7448" y="3373"/>
                  </a:cubicBezTo>
                  <a:close/>
                  <a:moveTo>
                    <a:pt x="7745" y="3028"/>
                  </a:moveTo>
                  <a:cubicBezTo>
                    <a:pt x="7730" y="3026"/>
                    <a:pt x="7716" y="3027"/>
                    <a:pt x="7703" y="3031"/>
                  </a:cubicBezTo>
                  <a:cubicBezTo>
                    <a:pt x="7690" y="3034"/>
                    <a:pt x="7678" y="3040"/>
                    <a:pt x="7667" y="3047"/>
                  </a:cubicBezTo>
                  <a:cubicBezTo>
                    <a:pt x="7656" y="3054"/>
                    <a:pt x="7644" y="3065"/>
                    <a:pt x="7630" y="3080"/>
                  </a:cubicBezTo>
                  <a:lnTo>
                    <a:pt x="7594" y="3118"/>
                  </a:lnTo>
                  <a:cubicBezTo>
                    <a:pt x="7575" y="3138"/>
                    <a:pt x="7558" y="3150"/>
                    <a:pt x="7544" y="3155"/>
                  </a:cubicBezTo>
                  <a:cubicBezTo>
                    <a:pt x="7529" y="3161"/>
                    <a:pt x="7514" y="3160"/>
                    <a:pt x="7498" y="3152"/>
                  </a:cubicBezTo>
                  <a:cubicBezTo>
                    <a:pt x="7478" y="3142"/>
                    <a:pt x="7465" y="3127"/>
                    <a:pt x="7461" y="3108"/>
                  </a:cubicBezTo>
                  <a:cubicBezTo>
                    <a:pt x="7456" y="3089"/>
                    <a:pt x="7460" y="3067"/>
                    <a:pt x="7472" y="3042"/>
                  </a:cubicBezTo>
                  <a:cubicBezTo>
                    <a:pt x="7476" y="3034"/>
                    <a:pt x="7481" y="3026"/>
                    <a:pt x="7485" y="3019"/>
                  </a:cubicBezTo>
                  <a:cubicBezTo>
                    <a:pt x="7490" y="3012"/>
                    <a:pt x="7496" y="3006"/>
                    <a:pt x="7502" y="3000"/>
                  </a:cubicBezTo>
                  <a:cubicBezTo>
                    <a:pt x="7508" y="2994"/>
                    <a:pt x="7515" y="2988"/>
                    <a:pt x="7524" y="2982"/>
                  </a:cubicBezTo>
                  <a:cubicBezTo>
                    <a:pt x="7532" y="2976"/>
                    <a:pt x="7541" y="2970"/>
                    <a:pt x="7552" y="2963"/>
                  </a:cubicBezTo>
                  <a:lnTo>
                    <a:pt x="7528" y="2926"/>
                  </a:lnTo>
                  <a:cubicBezTo>
                    <a:pt x="7485" y="2951"/>
                    <a:pt x="7453" y="2984"/>
                    <a:pt x="7433" y="3026"/>
                  </a:cubicBezTo>
                  <a:cubicBezTo>
                    <a:pt x="7423" y="3045"/>
                    <a:pt x="7418" y="3063"/>
                    <a:pt x="7415" y="3081"/>
                  </a:cubicBezTo>
                  <a:cubicBezTo>
                    <a:pt x="7413" y="3100"/>
                    <a:pt x="7414" y="3117"/>
                    <a:pt x="7419" y="3133"/>
                  </a:cubicBezTo>
                  <a:cubicBezTo>
                    <a:pt x="7423" y="3149"/>
                    <a:pt x="7431" y="3163"/>
                    <a:pt x="7442" y="3176"/>
                  </a:cubicBezTo>
                  <a:cubicBezTo>
                    <a:pt x="7452" y="3188"/>
                    <a:pt x="7466" y="3199"/>
                    <a:pt x="7483" y="3207"/>
                  </a:cubicBezTo>
                  <a:cubicBezTo>
                    <a:pt x="7508" y="3220"/>
                    <a:pt x="7533" y="3222"/>
                    <a:pt x="7559" y="3214"/>
                  </a:cubicBezTo>
                  <a:cubicBezTo>
                    <a:pt x="7570" y="3210"/>
                    <a:pt x="7581" y="3205"/>
                    <a:pt x="7591" y="3197"/>
                  </a:cubicBezTo>
                  <a:cubicBezTo>
                    <a:pt x="7601" y="3189"/>
                    <a:pt x="7613" y="3177"/>
                    <a:pt x="7628" y="3162"/>
                  </a:cubicBezTo>
                  <a:lnTo>
                    <a:pt x="7659" y="3128"/>
                  </a:lnTo>
                  <a:cubicBezTo>
                    <a:pt x="7696" y="3088"/>
                    <a:pt x="7732" y="3077"/>
                    <a:pt x="7766" y="3094"/>
                  </a:cubicBezTo>
                  <a:cubicBezTo>
                    <a:pt x="7789" y="3106"/>
                    <a:pt x="7803" y="3124"/>
                    <a:pt x="7808" y="3150"/>
                  </a:cubicBezTo>
                  <a:cubicBezTo>
                    <a:pt x="7811" y="3161"/>
                    <a:pt x="7811" y="3172"/>
                    <a:pt x="7809" y="3182"/>
                  </a:cubicBezTo>
                  <a:cubicBezTo>
                    <a:pt x="7807" y="3193"/>
                    <a:pt x="7802" y="3205"/>
                    <a:pt x="7795" y="3220"/>
                  </a:cubicBezTo>
                  <a:cubicBezTo>
                    <a:pt x="7785" y="3240"/>
                    <a:pt x="7773" y="3257"/>
                    <a:pt x="7760" y="3271"/>
                  </a:cubicBezTo>
                  <a:cubicBezTo>
                    <a:pt x="7746" y="3285"/>
                    <a:pt x="7729" y="3298"/>
                    <a:pt x="7710" y="3308"/>
                  </a:cubicBezTo>
                  <a:lnTo>
                    <a:pt x="7736" y="3347"/>
                  </a:lnTo>
                  <a:cubicBezTo>
                    <a:pt x="7758" y="3333"/>
                    <a:pt x="7776" y="3318"/>
                    <a:pt x="7792" y="3300"/>
                  </a:cubicBezTo>
                  <a:cubicBezTo>
                    <a:pt x="7808" y="3283"/>
                    <a:pt x="7821" y="3262"/>
                    <a:pt x="7833" y="3239"/>
                  </a:cubicBezTo>
                  <a:cubicBezTo>
                    <a:pt x="7842" y="3221"/>
                    <a:pt x="7848" y="3204"/>
                    <a:pt x="7851" y="3188"/>
                  </a:cubicBezTo>
                  <a:cubicBezTo>
                    <a:pt x="7854" y="3173"/>
                    <a:pt x="7854" y="3156"/>
                    <a:pt x="7852" y="3139"/>
                  </a:cubicBezTo>
                  <a:cubicBezTo>
                    <a:pt x="7850" y="3116"/>
                    <a:pt x="7843" y="3096"/>
                    <a:pt x="7830" y="3079"/>
                  </a:cubicBezTo>
                  <a:cubicBezTo>
                    <a:pt x="7818" y="3061"/>
                    <a:pt x="7803" y="3048"/>
                    <a:pt x="7785" y="3039"/>
                  </a:cubicBezTo>
                  <a:cubicBezTo>
                    <a:pt x="7773" y="3033"/>
                    <a:pt x="7759" y="3029"/>
                    <a:pt x="7745" y="3028"/>
                  </a:cubicBezTo>
                  <a:close/>
                  <a:moveTo>
                    <a:pt x="7962" y="2957"/>
                  </a:moveTo>
                  <a:lnTo>
                    <a:pt x="7572" y="2765"/>
                  </a:lnTo>
                  <a:lnTo>
                    <a:pt x="7549" y="2810"/>
                  </a:lnTo>
                  <a:lnTo>
                    <a:pt x="7940" y="3003"/>
                  </a:lnTo>
                  <a:lnTo>
                    <a:pt x="7962" y="2957"/>
                  </a:lnTo>
                  <a:close/>
                  <a:moveTo>
                    <a:pt x="7737" y="2428"/>
                  </a:moveTo>
                  <a:lnTo>
                    <a:pt x="7610" y="2686"/>
                  </a:lnTo>
                  <a:lnTo>
                    <a:pt x="7649" y="2706"/>
                  </a:lnTo>
                  <a:lnTo>
                    <a:pt x="7701" y="2601"/>
                  </a:lnTo>
                  <a:lnTo>
                    <a:pt x="8053" y="2774"/>
                  </a:lnTo>
                  <a:lnTo>
                    <a:pt x="8075" y="2729"/>
                  </a:lnTo>
                  <a:lnTo>
                    <a:pt x="7723" y="2556"/>
                  </a:lnTo>
                  <a:lnTo>
                    <a:pt x="7775" y="2450"/>
                  </a:lnTo>
                  <a:lnTo>
                    <a:pt x="7737" y="2428"/>
                  </a:lnTo>
                  <a:close/>
                  <a:moveTo>
                    <a:pt x="7905" y="2087"/>
                  </a:moveTo>
                  <a:lnTo>
                    <a:pt x="7879" y="2141"/>
                  </a:lnTo>
                  <a:lnTo>
                    <a:pt x="7991" y="2290"/>
                  </a:lnTo>
                  <a:cubicBezTo>
                    <a:pt x="7998" y="2300"/>
                    <a:pt x="8005" y="2309"/>
                    <a:pt x="8012" y="2317"/>
                  </a:cubicBezTo>
                  <a:cubicBezTo>
                    <a:pt x="8018" y="2325"/>
                    <a:pt x="8022" y="2330"/>
                    <a:pt x="8024" y="2332"/>
                  </a:cubicBezTo>
                  <a:cubicBezTo>
                    <a:pt x="8015" y="2332"/>
                    <a:pt x="8006" y="2332"/>
                    <a:pt x="7998" y="2331"/>
                  </a:cubicBezTo>
                  <a:cubicBezTo>
                    <a:pt x="7989" y="2331"/>
                    <a:pt x="7980" y="2331"/>
                    <a:pt x="7971" y="2331"/>
                  </a:cubicBezTo>
                  <a:lnTo>
                    <a:pt x="7785" y="2331"/>
                  </a:lnTo>
                  <a:lnTo>
                    <a:pt x="7757" y="2389"/>
                  </a:lnTo>
                  <a:lnTo>
                    <a:pt x="8054" y="2379"/>
                  </a:lnTo>
                  <a:lnTo>
                    <a:pt x="8209" y="2455"/>
                  </a:lnTo>
                  <a:lnTo>
                    <a:pt x="8233" y="2407"/>
                  </a:lnTo>
                  <a:lnTo>
                    <a:pt x="8081" y="2332"/>
                  </a:lnTo>
                  <a:lnTo>
                    <a:pt x="7905" y="2087"/>
                  </a:lnTo>
                  <a:close/>
                  <a:moveTo>
                    <a:pt x="8264" y="1658"/>
                  </a:moveTo>
                  <a:cubicBezTo>
                    <a:pt x="8238" y="1653"/>
                    <a:pt x="8213" y="1651"/>
                    <a:pt x="8189" y="1655"/>
                  </a:cubicBezTo>
                  <a:cubicBezTo>
                    <a:pt x="8180" y="1656"/>
                    <a:pt x="8169" y="1658"/>
                    <a:pt x="8158" y="1662"/>
                  </a:cubicBezTo>
                  <a:cubicBezTo>
                    <a:pt x="8147" y="1665"/>
                    <a:pt x="8136" y="1670"/>
                    <a:pt x="8125" y="1677"/>
                  </a:cubicBezTo>
                  <a:cubicBezTo>
                    <a:pt x="8114" y="1684"/>
                    <a:pt x="8103" y="1693"/>
                    <a:pt x="8093" y="1704"/>
                  </a:cubicBezTo>
                  <a:cubicBezTo>
                    <a:pt x="8082" y="1715"/>
                    <a:pt x="8073" y="1729"/>
                    <a:pt x="8064" y="1746"/>
                  </a:cubicBezTo>
                  <a:cubicBezTo>
                    <a:pt x="8053" y="1770"/>
                    <a:pt x="8047" y="1794"/>
                    <a:pt x="8046" y="1818"/>
                  </a:cubicBezTo>
                  <a:cubicBezTo>
                    <a:pt x="8046" y="1842"/>
                    <a:pt x="8051" y="1865"/>
                    <a:pt x="8062" y="1887"/>
                  </a:cubicBezTo>
                  <a:cubicBezTo>
                    <a:pt x="8073" y="1908"/>
                    <a:pt x="8089" y="1929"/>
                    <a:pt x="8110" y="1948"/>
                  </a:cubicBezTo>
                  <a:cubicBezTo>
                    <a:pt x="8131" y="1968"/>
                    <a:pt x="8157" y="1985"/>
                    <a:pt x="8188" y="2000"/>
                  </a:cubicBezTo>
                  <a:cubicBezTo>
                    <a:pt x="8256" y="2034"/>
                    <a:pt x="8315" y="2044"/>
                    <a:pt x="8366" y="2030"/>
                  </a:cubicBezTo>
                  <a:cubicBezTo>
                    <a:pt x="8388" y="2024"/>
                    <a:pt x="8408" y="2014"/>
                    <a:pt x="8426" y="2000"/>
                  </a:cubicBezTo>
                  <a:cubicBezTo>
                    <a:pt x="8444" y="1986"/>
                    <a:pt x="8459" y="1967"/>
                    <a:pt x="8471" y="1943"/>
                  </a:cubicBezTo>
                  <a:cubicBezTo>
                    <a:pt x="8481" y="1923"/>
                    <a:pt x="8487" y="1903"/>
                    <a:pt x="8488" y="1885"/>
                  </a:cubicBezTo>
                  <a:cubicBezTo>
                    <a:pt x="8490" y="1866"/>
                    <a:pt x="8488" y="1847"/>
                    <a:pt x="8482" y="1826"/>
                  </a:cubicBezTo>
                  <a:cubicBezTo>
                    <a:pt x="8473" y="1797"/>
                    <a:pt x="8459" y="1772"/>
                    <a:pt x="8438" y="1750"/>
                  </a:cubicBezTo>
                  <a:cubicBezTo>
                    <a:pt x="8417" y="1729"/>
                    <a:pt x="8388" y="1709"/>
                    <a:pt x="8351" y="1690"/>
                  </a:cubicBezTo>
                  <a:cubicBezTo>
                    <a:pt x="8319" y="1675"/>
                    <a:pt x="8290" y="1664"/>
                    <a:pt x="8264" y="1658"/>
                  </a:cubicBezTo>
                  <a:close/>
                  <a:moveTo>
                    <a:pt x="8373" y="1769"/>
                  </a:moveTo>
                  <a:cubicBezTo>
                    <a:pt x="8385" y="1776"/>
                    <a:pt x="8395" y="1783"/>
                    <a:pt x="8404" y="1790"/>
                  </a:cubicBezTo>
                  <a:cubicBezTo>
                    <a:pt x="8412" y="1797"/>
                    <a:pt x="8419" y="1804"/>
                    <a:pt x="8424" y="1811"/>
                  </a:cubicBezTo>
                  <a:cubicBezTo>
                    <a:pt x="8430" y="1818"/>
                    <a:pt x="8434" y="1826"/>
                    <a:pt x="8438" y="1834"/>
                  </a:cubicBezTo>
                  <a:cubicBezTo>
                    <a:pt x="8445" y="1848"/>
                    <a:pt x="8448" y="1862"/>
                    <a:pt x="8448" y="1877"/>
                  </a:cubicBezTo>
                  <a:cubicBezTo>
                    <a:pt x="8448" y="1892"/>
                    <a:pt x="8444" y="1907"/>
                    <a:pt x="8436" y="1923"/>
                  </a:cubicBezTo>
                  <a:cubicBezTo>
                    <a:pt x="8432" y="1931"/>
                    <a:pt x="8427" y="1939"/>
                    <a:pt x="8421" y="1946"/>
                  </a:cubicBezTo>
                  <a:cubicBezTo>
                    <a:pt x="8414" y="1954"/>
                    <a:pt x="8408" y="1960"/>
                    <a:pt x="8400" y="1966"/>
                  </a:cubicBezTo>
                  <a:cubicBezTo>
                    <a:pt x="8393" y="1971"/>
                    <a:pt x="8385" y="1976"/>
                    <a:pt x="8377" y="1979"/>
                  </a:cubicBezTo>
                  <a:cubicBezTo>
                    <a:pt x="8369" y="1983"/>
                    <a:pt x="8361" y="1985"/>
                    <a:pt x="8353" y="1986"/>
                  </a:cubicBezTo>
                  <a:cubicBezTo>
                    <a:pt x="8336" y="1987"/>
                    <a:pt x="8314" y="1984"/>
                    <a:pt x="8288" y="1976"/>
                  </a:cubicBezTo>
                  <a:cubicBezTo>
                    <a:pt x="8262" y="1969"/>
                    <a:pt x="8234" y="1958"/>
                    <a:pt x="8204" y="1944"/>
                  </a:cubicBezTo>
                  <a:cubicBezTo>
                    <a:pt x="8180" y="1932"/>
                    <a:pt x="8160" y="1920"/>
                    <a:pt x="8144" y="1908"/>
                  </a:cubicBezTo>
                  <a:cubicBezTo>
                    <a:pt x="8128" y="1897"/>
                    <a:pt x="8116" y="1884"/>
                    <a:pt x="8106" y="1871"/>
                  </a:cubicBezTo>
                  <a:cubicBezTo>
                    <a:pt x="8096" y="1856"/>
                    <a:pt x="8090" y="1840"/>
                    <a:pt x="8090" y="1821"/>
                  </a:cubicBezTo>
                  <a:cubicBezTo>
                    <a:pt x="8089" y="1802"/>
                    <a:pt x="8093" y="1783"/>
                    <a:pt x="8102" y="1765"/>
                  </a:cubicBezTo>
                  <a:cubicBezTo>
                    <a:pt x="8113" y="1742"/>
                    <a:pt x="8128" y="1726"/>
                    <a:pt x="8145" y="1717"/>
                  </a:cubicBezTo>
                  <a:cubicBezTo>
                    <a:pt x="8163" y="1708"/>
                    <a:pt x="8181" y="1704"/>
                    <a:pt x="8198" y="1704"/>
                  </a:cubicBezTo>
                  <a:cubicBezTo>
                    <a:pt x="8215" y="1704"/>
                    <a:pt x="8234" y="1708"/>
                    <a:pt x="8256" y="1715"/>
                  </a:cubicBezTo>
                  <a:cubicBezTo>
                    <a:pt x="8278" y="1721"/>
                    <a:pt x="8303" y="1732"/>
                    <a:pt x="8332" y="1746"/>
                  </a:cubicBezTo>
                  <a:cubicBezTo>
                    <a:pt x="8348" y="1754"/>
                    <a:pt x="8362" y="1762"/>
                    <a:pt x="8373" y="1769"/>
                  </a:cubicBezTo>
                  <a:close/>
                  <a:moveTo>
                    <a:pt x="8299" y="1287"/>
                  </a:moveTo>
                  <a:lnTo>
                    <a:pt x="8197" y="1493"/>
                  </a:lnTo>
                  <a:lnTo>
                    <a:pt x="8588" y="1685"/>
                  </a:lnTo>
                  <a:lnTo>
                    <a:pt x="8611" y="1638"/>
                  </a:lnTo>
                  <a:lnTo>
                    <a:pt x="8426" y="1547"/>
                  </a:lnTo>
                  <a:lnTo>
                    <a:pt x="8487" y="1421"/>
                  </a:lnTo>
                  <a:lnTo>
                    <a:pt x="8449" y="1403"/>
                  </a:lnTo>
                  <a:lnTo>
                    <a:pt x="8388" y="1528"/>
                  </a:lnTo>
                  <a:lnTo>
                    <a:pt x="8259" y="1465"/>
                  </a:lnTo>
                  <a:lnTo>
                    <a:pt x="8334" y="1314"/>
                  </a:lnTo>
                  <a:lnTo>
                    <a:pt x="8299" y="1287"/>
                  </a:lnTo>
                  <a:close/>
                  <a:moveTo>
                    <a:pt x="8964" y="921"/>
                  </a:moveTo>
                  <a:lnTo>
                    <a:pt x="8557" y="762"/>
                  </a:lnTo>
                  <a:lnTo>
                    <a:pt x="8523" y="831"/>
                  </a:lnTo>
                  <a:lnTo>
                    <a:pt x="8747" y="1032"/>
                  </a:lnTo>
                  <a:cubicBezTo>
                    <a:pt x="8760" y="1044"/>
                    <a:pt x="8773" y="1055"/>
                    <a:pt x="8784" y="1063"/>
                  </a:cubicBezTo>
                  <a:cubicBezTo>
                    <a:pt x="8795" y="1072"/>
                    <a:pt x="8802" y="1077"/>
                    <a:pt x="8803" y="1078"/>
                  </a:cubicBezTo>
                  <a:cubicBezTo>
                    <a:pt x="8801" y="1077"/>
                    <a:pt x="8793" y="1075"/>
                    <a:pt x="8779" y="1071"/>
                  </a:cubicBezTo>
                  <a:cubicBezTo>
                    <a:pt x="8765" y="1068"/>
                    <a:pt x="8748" y="1064"/>
                    <a:pt x="8728" y="1060"/>
                  </a:cubicBezTo>
                  <a:lnTo>
                    <a:pt x="8437" y="1005"/>
                  </a:lnTo>
                  <a:lnTo>
                    <a:pt x="8404" y="1074"/>
                  </a:lnTo>
                  <a:lnTo>
                    <a:pt x="8778" y="1300"/>
                  </a:lnTo>
                  <a:lnTo>
                    <a:pt x="8800" y="1255"/>
                  </a:lnTo>
                  <a:lnTo>
                    <a:pt x="8532" y="1097"/>
                  </a:lnTo>
                  <a:cubicBezTo>
                    <a:pt x="8527" y="1094"/>
                    <a:pt x="8520" y="1090"/>
                    <a:pt x="8513" y="1085"/>
                  </a:cubicBezTo>
                  <a:cubicBezTo>
                    <a:pt x="8505" y="1081"/>
                    <a:pt x="8498" y="1077"/>
                    <a:pt x="8491" y="1073"/>
                  </a:cubicBezTo>
                  <a:cubicBezTo>
                    <a:pt x="8483" y="1069"/>
                    <a:pt x="8477" y="1065"/>
                    <a:pt x="8471" y="1062"/>
                  </a:cubicBezTo>
                  <a:cubicBezTo>
                    <a:pt x="8466" y="1059"/>
                    <a:pt x="8463" y="1057"/>
                    <a:pt x="8462" y="1056"/>
                  </a:cubicBezTo>
                  <a:cubicBezTo>
                    <a:pt x="8466" y="1058"/>
                    <a:pt x="8475" y="1060"/>
                    <a:pt x="8489" y="1062"/>
                  </a:cubicBezTo>
                  <a:cubicBezTo>
                    <a:pt x="8504" y="1065"/>
                    <a:pt x="8523" y="1069"/>
                    <a:pt x="8545" y="1073"/>
                  </a:cubicBezTo>
                  <a:lnTo>
                    <a:pt x="8860" y="1132"/>
                  </a:lnTo>
                  <a:lnTo>
                    <a:pt x="8880" y="1092"/>
                  </a:lnTo>
                  <a:lnTo>
                    <a:pt x="8630" y="865"/>
                  </a:lnTo>
                  <a:cubicBezTo>
                    <a:pt x="8624" y="861"/>
                    <a:pt x="8619" y="856"/>
                    <a:pt x="8613" y="851"/>
                  </a:cubicBezTo>
                  <a:cubicBezTo>
                    <a:pt x="8607" y="846"/>
                    <a:pt x="8601" y="841"/>
                    <a:pt x="8596" y="837"/>
                  </a:cubicBezTo>
                  <a:cubicBezTo>
                    <a:pt x="8591" y="832"/>
                    <a:pt x="8586" y="828"/>
                    <a:pt x="8583" y="825"/>
                  </a:cubicBezTo>
                  <a:cubicBezTo>
                    <a:pt x="8579" y="822"/>
                    <a:pt x="8577" y="820"/>
                    <a:pt x="8576" y="820"/>
                  </a:cubicBezTo>
                  <a:cubicBezTo>
                    <a:pt x="8577" y="820"/>
                    <a:pt x="8580" y="821"/>
                    <a:pt x="8584" y="823"/>
                  </a:cubicBezTo>
                  <a:cubicBezTo>
                    <a:pt x="8589" y="825"/>
                    <a:pt x="8595" y="828"/>
                    <a:pt x="8601" y="831"/>
                  </a:cubicBezTo>
                  <a:cubicBezTo>
                    <a:pt x="8608" y="834"/>
                    <a:pt x="8615" y="837"/>
                    <a:pt x="8623" y="841"/>
                  </a:cubicBezTo>
                  <a:cubicBezTo>
                    <a:pt x="8630" y="844"/>
                    <a:pt x="8637" y="847"/>
                    <a:pt x="8644" y="849"/>
                  </a:cubicBezTo>
                  <a:lnTo>
                    <a:pt x="8941" y="968"/>
                  </a:lnTo>
                  <a:lnTo>
                    <a:pt x="8964" y="921"/>
                  </a:lnTo>
                  <a:close/>
                  <a:moveTo>
                    <a:pt x="8592" y="503"/>
                  </a:moveTo>
                  <a:cubicBezTo>
                    <a:pt x="8583" y="506"/>
                    <a:pt x="8577" y="512"/>
                    <a:pt x="8573" y="520"/>
                  </a:cubicBezTo>
                  <a:cubicBezTo>
                    <a:pt x="8569" y="528"/>
                    <a:pt x="8568" y="536"/>
                    <a:pt x="8571" y="545"/>
                  </a:cubicBezTo>
                  <a:cubicBezTo>
                    <a:pt x="8574" y="553"/>
                    <a:pt x="8580" y="559"/>
                    <a:pt x="8588" y="563"/>
                  </a:cubicBezTo>
                  <a:cubicBezTo>
                    <a:pt x="8596" y="567"/>
                    <a:pt x="8605" y="568"/>
                    <a:pt x="8613" y="565"/>
                  </a:cubicBezTo>
                  <a:cubicBezTo>
                    <a:pt x="8622" y="563"/>
                    <a:pt x="8628" y="557"/>
                    <a:pt x="8632" y="549"/>
                  </a:cubicBezTo>
                  <a:cubicBezTo>
                    <a:pt x="8637" y="540"/>
                    <a:pt x="8637" y="532"/>
                    <a:pt x="8634" y="523"/>
                  </a:cubicBezTo>
                  <a:cubicBezTo>
                    <a:pt x="8631" y="515"/>
                    <a:pt x="8625" y="509"/>
                    <a:pt x="8617" y="505"/>
                  </a:cubicBezTo>
                  <a:cubicBezTo>
                    <a:pt x="8608" y="501"/>
                    <a:pt x="8600" y="500"/>
                    <a:pt x="8592" y="503"/>
                  </a:cubicBezTo>
                  <a:close/>
                  <a:moveTo>
                    <a:pt x="8649" y="386"/>
                  </a:moveTo>
                  <a:cubicBezTo>
                    <a:pt x="8641" y="389"/>
                    <a:pt x="8634" y="395"/>
                    <a:pt x="8630" y="403"/>
                  </a:cubicBezTo>
                  <a:cubicBezTo>
                    <a:pt x="8626" y="411"/>
                    <a:pt x="8626" y="419"/>
                    <a:pt x="8629" y="428"/>
                  </a:cubicBezTo>
                  <a:cubicBezTo>
                    <a:pt x="8632" y="436"/>
                    <a:pt x="8637" y="443"/>
                    <a:pt x="8645" y="447"/>
                  </a:cubicBezTo>
                  <a:cubicBezTo>
                    <a:pt x="8653" y="451"/>
                    <a:pt x="8662" y="451"/>
                    <a:pt x="8671" y="449"/>
                  </a:cubicBezTo>
                  <a:cubicBezTo>
                    <a:pt x="8679" y="446"/>
                    <a:pt x="8686" y="440"/>
                    <a:pt x="8690" y="432"/>
                  </a:cubicBezTo>
                  <a:cubicBezTo>
                    <a:pt x="8694" y="423"/>
                    <a:pt x="8694" y="415"/>
                    <a:pt x="8691" y="407"/>
                  </a:cubicBezTo>
                  <a:cubicBezTo>
                    <a:pt x="8688" y="398"/>
                    <a:pt x="8682" y="392"/>
                    <a:pt x="8674" y="388"/>
                  </a:cubicBezTo>
                  <a:cubicBezTo>
                    <a:pt x="8666" y="384"/>
                    <a:pt x="8658" y="383"/>
                    <a:pt x="8649" y="386"/>
                  </a:cubicBezTo>
                  <a:close/>
                  <a:moveTo>
                    <a:pt x="1203" y="18049"/>
                  </a:moveTo>
                  <a:cubicBezTo>
                    <a:pt x="1188" y="18047"/>
                    <a:pt x="1174" y="18048"/>
                    <a:pt x="1161" y="18052"/>
                  </a:cubicBezTo>
                  <a:cubicBezTo>
                    <a:pt x="1148" y="18055"/>
                    <a:pt x="1136" y="18061"/>
                    <a:pt x="1125" y="18068"/>
                  </a:cubicBezTo>
                  <a:cubicBezTo>
                    <a:pt x="1114" y="18075"/>
                    <a:pt x="1102" y="18087"/>
                    <a:pt x="1088" y="18101"/>
                  </a:cubicBezTo>
                  <a:lnTo>
                    <a:pt x="1052" y="18139"/>
                  </a:lnTo>
                  <a:cubicBezTo>
                    <a:pt x="1033" y="18159"/>
                    <a:pt x="1016" y="18171"/>
                    <a:pt x="1001" y="18177"/>
                  </a:cubicBezTo>
                  <a:cubicBezTo>
                    <a:pt x="987" y="18182"/>
                    <a:pt x="972" y="18181"/>
                    <a:pt x="956" y="18173"/>
                  </a:cubicBezTo>
                  <a:cubicBezTo>
                    <a:pt x="936" y="18163"/>
                    <a:pt x="923" y="18148"/>
                    <a:pt x="919" y="18129"/>
                  </a:cubicBezTo>
                  <a:cubicBezTo>
                    <a:pt x="914" y="18110"/>
                    <a:pt x="918" y="18088"/>
                    <a:pt x="930" y="18063"/>
                  </a:cubicBezTo>
                  <a:cubicBezTo>
                    <a:pt x="934" y="18055"/>
                    <a:pt x="938" y="18047"/>
                    <a:pt x="943" y="18040"/>
                  </a:cubicBezTo>
                  <a:cubicBezTo>
                    <a:pt x="948" y="18034"/>
                    <a:pt x="954" y="18027"/>
                    <a:pt x="960" y="18021"/>
                  </a:cubicBezTo>
                  <a:cubicBezTo>
                    <a:pt x="966" y="18015"/>
                    <a:pt x="973" y="18009"/>
                    <a:pt x="981" y="18003"/>
                  </a:cubicBezTo>
                  <a:cubicBezTo>
                    <a:pt x="990" y="17997"/>
                    <a:pt x="999" y="17991"/>
                    <a:pt x="1010" y="17984"/>
                  </a:cubicBezTo>
                  <a:lnTo>
                    <a:pt x="986" y="17947"/>
                  </a:lnTo>
                  <a:cubicBezTo>
                    <a:pt x="943" y="17972"/>
                    <a:pt x="911" y="18005"/>
                    <a:pt x="891" y="18047"/>
                  </a:cubicBezTo>
                  <a:cubicBezTo>
                    <a:pt x="881" y="18066"/>
                    <a:pt x="875" y="18084"/>
                    <a:pt x="873" y="18103"/>
                  </a:cubicBezTo>
                  <a:cubicBezTo>
                    <a:pt x="871" y="18121"/>
                    <a:pt x="872" y="18138"/>
                    <a:pt x="877" y="18154"/>
                  </a:cubicBezTo>
                  <a:cubicBezTo>
                    <a:pt x="881" y="18170"/>
                    <a:pt x="889" y="18184"/>
                    <a:pt x="899" y="18197"/>
                  </a:cubicBezTo>
                  <a:cubicBezTo>
                    <a:pt x="910" y="18210"/>
                    <a:pt x="924" y="18220"/>
                    <a:pt x="941" y="18228"/>
                  </a:cubicBezTo>
                  <a:cubicBezTo>
                    <a:pt x="966" y="18241"/>
                    <a:pt x="991" y="18243"/>
                    <a:pt x="1016" y="18235"/>
                  </a:cubicBezTo>
                  <a:cubicBezTo>
                    <a:pt x="1028" y="18232"/>
                    <a:pt x="1039" y="18226"/>
                    <a:pt x="1049" y="18218"/>
                  </a:cubicBezTo>
                  <a:cubicBezTo>
                    <a:pt x="1059" y="18210"/>
                    <a:pt x="1071" y="18198"/>
                    <a:pt x="1085" y="18183"/>
                  </a:cubicBezTo>
                  <a:lnTo>
                    <a:pt x="1117" y="18150"/>
                  </a:lnTo>
                  <a:cubicBezTo>
                    <a:pt x="1154" y="18110"/>
                    <a:pt x="1190" y="18098"/>
                    <a:pt x="1224" y="18115"/>
                  </a:cubicBezTo>
                  <a:cubicBezTo>
                    <a:pt x="1247" y="18127"/>
                    <a:pt x="1261" y="18145"/>
                    <a:pt x="1266" y="18171"/>
                  </a:cubicBezTo>
                  <a:cubicBezTo>
                    <a:pt x="1269" y="18182"/>
                    <a:pt x="1269" y="18193"/>
                    <a:pt x="1267" y="18204"/>
                  </a:cubicBezTo>
                  <a:cubicBezTo>
                    <a:pt x="1265" y="18214"/>
                    <a:pt x="1260" y="18226"/>
                    <a:pt x="1253" y="18241"/>
                  </a:cubicBezTo>
                  <a:cubicBezTo>
                    <a:pt x="1251" y="18246"/>
                    <a:pt x="1248" y="18250"/>
                    <a:pt x="1246" y="18254"/>
                  </a:cubicBezTo>
                  <a:lnTo>
                    <a:pt x="1294" y="18254"/>
                  </a:lnTo>
                  <a:cubicBezTo>
                    <a:pt x="1301" y="18238"/>
                    <a:pt x="1306" y="18223"/>
                    <a:pt x="1309" y="18209"/>
                  </a:cubicBezTo>
                  <a:cubicBezTo>
                    <a:pt x="1312" y="18194"/>
                    <a:pt x="1312" y="18178"/>
                    <a:pt x="1310" y="18160"/>
                  </a:cubicBezTo>
                  <a:cubicBezTo>
                    <a:pt x="1308" y="18138"/>
                    <a:pt x="1300" y="18117"/>
                    <a:pt x="1288" y="18100"/>
                  </a:cubicBezTo>
                  <a:cubicBezTo>
                    <a:pt x="1276" y="18082"/>
                    <a:pt x="1261" y="18069"/>
                    <a:pt x="1243" y="18060"/>
                  </a:cubicBezTo>
                  <a:cubicBezTo>
                    <a:pt x="1231" y="18054"/>
                    <a:pt x="1217" y="18050"/>
                    <a:pt x="1203" y="18049"/>
                  </a:cubicBezTo>
                  <a:close/>
                  <a:moveTo>
                    <a:pt x="9002" y="2570"/>
                  </a:moveTo>
                  <a:lnTo>
                    <a:pt x="9002" y="2530"/>
                  </a:lnTo>
                  <a:lnTo>
                    <a:pt x="8690" y="2217"/>
                  </a:lnTo>
                  <a:lnTo>
                    <a:pt x="8667" y="2265"/>
                  </a:lnTo>
                  <a:lnTo>
                    <a:pt x="8883" y="2475"/>
                  </a:lnTo>
                  <a:cubicBezTo>
                    <a:pt x="8901" y="2493"/>
                    <a:pt x="8916" y="2507"/>
                    <a:pt x="8928" y="2518"/>
                  </a:cubicBezTo>
                  <a:cubicBezTo>
                    <a:pt x="8940" y="2529"/>
                    <a:pt x="8948" y="2536"/>
                    <a:pt x="8953" y="2539"/>
                  </a:cubicBezTo>
                  <a:cubicBezTo>
                    <a:pt x="8950" y="2539"/>
                    <a:pt x="8945" y="2537"/>
                    <a:pt x="8938" y="2535"/>
                  </a:cubicBezTo>
                  <a:cubicBezTo>
                    <a:pt x="8931" y="2534"/>
                    <a:pt x="8923" y="2532"/>
                    <a:pt x="8914" y="2530"/>
                  </a:cubicBezTo>
                  <a:cubicBezTo>
                    <a:pt x="8905" y="2528"/>
                    <a:pt x="8895" y="2526"/>
                    <a:pt x="8885" y="2524"/>
                  </a:cubicBezTo>
                  <a:cubicBezTo>
                    <a:pt x="8875" y="2523"/>
                    <a:pt x="8864" y="2521"/>
                    <a:pt x="8854" y="2519"/>
                  </a:cubicBezTo>
                  <a:lnTo>
                    <a:pt x="8562" y="2478"/>
                  </a:lnTo>
                  <a:lnTo>
                    <a:pt x="8537" y="2529"/>
                  </a:lnTo>
                  <a:lnTo>
                    <a:pt x="8993" y="2590"/>
                  </a:lnTo>
                  <a:lnTo>
                    <a:pt x="9002" y="2570"/>
                  </a:lnTo>
                  <a:close/>
                  <a:moveTo>
                    <a:pt x="9002" y="2277"/>
                  </a:moveTo>
                  <a:lnTo>
                    <a:pt x="9002" y="2218"/>
                  </a:lnTo>
                  <a:lnTo>
                    <a:pt x="8958" y="2196"/>
                  </a:lnTo>
                  <a:lnTo>
                    <a:pt x="9002" y="2107"/>
                  </a:lnTo>
                  <a:lnTo>
                    <a:pt x="9002" y="2052"/>
                  </a:lnTo>
                  <a:lnTo>
                    <a:pt x="8984" y="2042"/>
                  </a:lnTo>
                  <a:lnTo>
                    <a:pt x="8918" y="2176"/>
                  </a:lnTo>
                  <a:lnTo>
                    <a:pt x="8790" y="2113"/>
                  </a:lnTo>
                  <a:lnTo>
                    <a:pt x="8868" y="1953"/>
                  </a:lnTo>
                  <a:lnTo>
                    <a:pt x="8833" y="1928"/>
                  </a:lnTo>
                  <a:lnTo>
                    <a:pt x="8728" y="2142"/>
                  </a:lnTo>
                  <a:lnTo>
                    <a:pt x="9002" y="2277"/>
                  </a:lnTo>
                  <a:close/>
                  <a:moveTo>
                    <a:pt x="9002" y="1901"/>
                  </a:moveTo>
                  <a:lnTo>
                    <a:pt x="9002" y="1845"/>
                  </a:lnTo>
                  <a:lnTo>
                    <a:pt x="8938" y="1813"/>
                  </a:lnTo>
                  <a:lnTo>
                    <a:pt x="8961" y="1767"/>
                  </a:lnTo>
                  <a:cubicBezTo>
                    <a:pt x="8966" y="1756"/>
                    <a:pt x="8971" y="1747"/>
                    <a:pt x="8976" y="1740"/>
                  </a:cubicBezTo>
                  <a:cubicBezTo>
                    <a:pt x="8982" y="1733"/>
                    <a:pt x="8987" y="1727"/>
                    <a:pt x="8993" y="1721"/>
                  </a:cubicBezTo>
                  <a:cubicBezTo>
                    <a:pt x="8996" y="1719"/>
                    <a:pt x="8999" y="1717"/>
                    <a:pt x="9002" y="1715"/>
                  </a:cubicBezTo>
                  <a:lnTo>
                    <a:pt x="9002" y="1659"/>
                  </a:lnTo>
                  <a:cubicBezTo>
                    <a:pt x="8999" y="1660"/>
                    <a:pt x="8997" y="1661"/>
                    <a:pt x="8995" y="1662"/>
                  </a:cubicBezTo>
                  <a:cubicBezTo>
                    <a:pt x="8989" y="1665"/>
                    <a:pt x="8983" y="1668"/>
                    <a:pt x="8977" y="1673"/>
                  </a:cubicBezTo>
                  <a:cubicBezTo>
                    <a:pt x="8971" y="1677"/>
                    <a:pt x="8965" y="1683"/>
                    <a:pt x="8959" y="1689"/>
                  </a:cubicBezTo>
                  <a:cubicBezTo>
                    <a:pt x="8952" y="1696"/>
                    <a:pt x="8946" y="1704"/>
                    <a:pt x="8940" y="1714"/>
                  </a:cubicBezTo>
                  <a:cubicBezTo>
                    <a:pt x="8934" y="1724"/>
                    <a:pt x="8928" y="1735"/>
                    <a:pt x="8921" y="1748"/>
                  </a:cubicBezTo>
                  <a:lnTo>
                    <a:pt x="8876" y="1840"/>
                  </a:lnTo>
                  <a:lnTo>
                    <a:pt x="9002" y="1901"/>
                  </a:lnTo>
                  <a:close/>
                  <a:moveTo>
                    <a:pt x="1120" y="17602"/>
                  </a:moveTo>
                  <a:lnTo>
                    <a:pt x="993" y="17861"/>
                  </a:lnTo>
                  <a:lnTo>
                    <a:pt x="1032" y="17880"/>
                  </a:lnTo>
                  <a:lnTo>
                    <a:pt x="1084" y="17775"/>
                  </a:lnTo>
                  <a:lnTo>
                    <a:pt x="1435" y="17948"/>
                  </a:lnTo>
                  <a:lnTo>
                    <a:pt x="1457" y="17903"/>
                  </a:lnTo>
                  <a:lnTo>
                    <a:pt x="1106" y="17730"/>
                  </a:lnTo>
                  <a:lnTo>
                    <a:pt x="1158" y="17624"/>
                  </a:lnTo>
                  <a:lnTo>
                    <a:pt x="1120" y="17602"/>
                  </a:lnTo>
                  <a:close/>
                  <a:moveTo>
                    <a:pt x="1652" y="17508"/>
                  </a:moveTo>
                  <a:lnTo>
                    <a:pt x="1611" y="17488"/>
                  </a:lnTo>
                  <a:lnTo>
                    <a:pt x="1527" y="17660"/>
                  </a:lnTo>
                  <a:lnTo>
                    <a:pt x="1384" y="17590"/>
                  </a:lnTo>
                  <a:lnTo>
                    <a:pt x="1450" y="17456"/>
                  </a:lnTo>
                  <a:lnTo>
                    <a:pt x="1409" y="17436"/>
                  </a:lnTo>
                  <a:lnTo>
                    <a:pt x="1343" y="17570"/>
                  </a:lnTo>
                  <a:lnTo>
                    <a:pt x="1215" y="17507"/>
                  </a:lnTo>
                  <a:lnTo>
                    <a:pt x="1294" y="17347"/>
                  </a:lnTo>
                  <a:lnTo>
                    <a:pt x="1258" y="17321"/>
                  </a:lnTo>
                  <a:lnTo>
                    <a:pt x="1153" y="17535"/>
                  </a:lnTo>
                  <a:lnTo>
                    <a:pt x="1544" y="17727"/>
                  </a:lnTo>
                  <a:lnTo>
                    <a:pt x="1652" y="17508"/>
                  </a:lnTo>
                  <a:close/>
                  <a:moveTo>
                    <a:pt x="1815" y="17177"/>
                  </a:moveTo>
                  <a:lnTo>
                    <a:pt x="1778" y="17182"/>
                  </a:lnTo>
                  <a:cubicBezTo>
                    <a:pt x="1762" y="17184"/>
                    <a:pt x="1744" y="17186"/>
                    <a:pt x="1725" y="17189"/>
                  </a:cubicBezTo>
                  <a:cubicBezTo>
                    <a:pt x="1707" y="17191"/>
                    <a:pt x="1689" y="17194"/>
                    <a:pt x="1673" y="17196"/>
                  </a:cubicBezTo>
                  <a:cubicBezTo>
                    <a:pt x="1656" y="17198"/>
                    <a:pt x="1645" y="17200"/>
                    <a:pt x="1638" y="17201"/>
                  </a:cubicBezTo>
                  <a:cubicBezTo>
                    <a:pt x="1628" y="17203"/>
                    <a:pt x="1617" y="17206"/>
                    <a:pt x="1605" y="17209"/>
                  </a:cubicBezTo>
                  <a:cubicBezTo>
                    <a:pt x="1593" y="17212"/>
                    <a:pt x="1583" y="17215"/>
                    <a:pt x="1574" y="17219"/>
                  </a:cubicBezTo>
                  <a:lnTo>
                    <a:pt x="1577" y="17214"/>
                  </a:lnTo>
                  <a:cubicBezTo>
                    <a:pt x="1585" y="17198"/>
                    <a:pt x="1589" y="17183"/>
                    <a:pt x="1590" y="17167"/>
                  </a:cubicBezTo>
                  <a:cubicBezTo>
                    <a:pt x="1592" y="17152"/>
                    <a:pt x="1590" y="17138"/>
                    <a:pt x="1585" y="17124"/>
                  </a:cubicBezTo>
                  <a:cubicBezTo>
                    <a:pt x="1580" y="17110"/>
                    <a:pt x="1572" y="17098"/>
                    <a:pt x="1561" y="17086"/>
                  </a:cubicBezTo>
                  <a:cubicBezTo>
                    <a:pt x="1551" y="17075"/>
                    <a:pt x="1537" y="17065"/>
                    <a:pt x="1521" y="17057"/>
                  </a:cubicBezTo>
                  <a:cubicBezTo>
                    <a:pt x="1511" y="17052"/>
                    <a:pt x="1501" y="17049"/>
                    <a:pt x="1491" y="17047"/>
                  </a:cubicBezTo>
                  <a:cubicBezTo>
                    <a:pt x="1481" y="17045"/>
                    <a:pt x="1472" y="17044"/>
                    <a:pt x="1464" y="17045"/>
                  </a:cubicBezTo>
                  <a:cubicBezTo>
                    <a:pt x="1455" y="17045"/>
                    <a:pt x="1447" y="17046"/>
                    <a:pt x="1440" y="17048"/>
                  </a:cubicBezTo>
                  <a:cubicBezTo>
                    <a:pt x="1432" y="17050"/>
                    <a:pt x="1426" y="17053"/>
                    <a:pt x="1420" y="17056"/>
                  </a:cubicBezTo>
                  <a:cubicBezTo>
                    <a:pt x="1414" y="17058"/>
                    <a:pt x="1408" y="17062"/>
                    <a:pt x="1402" y="17066"/>
                  </a:cubicBezTo>
                  <a:cubicBezTo>
                    <a:pt x="1396" y="17071"/>
                    <a:pt x="1390" y="17076"/>
                    <a:pt x="1384" y="17083"/>
                  </a:cubicBezTo>
                  <a:cubicBezTo>
                    <a:pt x="1378" y="17089"/>
                    <a:pt x="1372" y="17098"/>
                    <a:pt x="1366" y="17107"/>
                  </a:cubicBezTo>
                  <a:cubicBezTo>
                    <a:pt x="1359" y="17117"/>
                    <a:pt x="1353" y="17128"/>
                    <a:pt x="1347" y="17142"/>
                  </a:cubicBezTo>
                  <a:lnTo>
                    <a:pt x="1302" y="17233"/>
                  </a:lnTo>
                  <a:lnTo>
                    <a:pt x="1692" y="17425"/>
                  </a:lnTo>
                  <a:lnTo>
                    <a:pt x="1715" y="17380"/>
                  </a:lnTo>
                  <a:lnTo>
                    <a:pt x="1538" y="17293"/>
                  </a:lnTo>
                  <a:cubicBezTo>
                    <a:pt x="1544" y="17283"/>
                    <a:pt x="1549" y="17276"/>
                    <a:pt x="1556" y="17271"/>
                  </a:cubicBezTo>
                  <a:cubicBezTo>
                    <a:pt x="1562" y="17267"/>
                    <a:pt x="1572" y="17263"/>
                    <a:pt x="1585" y="17261"/>
                  </a:cubicBezTo>
                  <a:cubicBezTo>
                    <a:pt x="1608" y="17256"/>
                    <a:pt x="1630" y="17252"/>
                    <a:pt x="1651" y="17248"/>
                  </a:cubicBezTo>
                  <a:cubicBezTo>
                    <a:pt x="1672" y="17245"/>
                    <a:pt x="1691" y="17242"/>
                    <a:pt x="1708" y="17240"/>
                  </a:cubicBezTo>
                  <a:cubicBezTo>
                    <a:pt x="1726" y="17238"/>
                    <a:pt x="1741" y="17237"/>
                    <a:pt x="1754" y="17236"/>
                  </a:cubicBezTo>
                  <a:cubicBezTo>
                    <a:pt x="1767" y="17236"/>
                    <a:pt x="1778" y="17235"/>
                    <a:pt x="1786" y="17236"/>
                  </a:cubicBezTo>
                  <a:lnTo>
                    <a:pt x="1815" y="17177"/>
                  </a:lnTo>
                  <a:close/>
                  <a:moveTo>
                    <a:pt x="1528" y="17128"/>
                  </a:moveTo>
                  <a:cubicBezTo>
                    <a:pt x="1537" y="17136"/>
                    <a:pt x="1542" y="17145"/>
                    <a:pt x="1545" y="17155"/>
                  </a:cubicBezTo>
                  <a:cubicBezTo>
                    <a:pt x="1548" y="17166"/>
                    <a:pt x="1549" y="17177"/>
                    <a:pt x="1547" y="17190"/>
                  </a:cubicBezTo>
                  <a:cubicBezTo>
                    <a:pt x="1545" y="17203"/>
                    <a:pt x="1539" y="17218"/>
                    <a:pt x="1531" y="17235"/>
                  </a:cubicBezTo>
                  <a:lnTo>
                    <a:pt x="1509" y="17278"/>
                  </a:lnTo>
                  <a:lnTo>
                    <a:pt x="1363" y="17207"/>
                  </a:lnTo>
                  <a:lnTo>
                    <a:pt x="1386" y="17160"/>
                  </a:lnTo>
                  <a:cubicBezTo>
                    <a:pt x="1392" y="17149"/>
                    <a:pt x="1397" y="17140"/>
                    <a:pt x="1402" y="17133"/>
                  </a:cubicBezTo>
                  <a:cubicBezTo>
                    <a:pt x="1407" y="17126"/>
                    <a:pt x="1413" y="17120"/>
                    <a:pt x="1418" y="17115"/>
                  </a:cubicBezTo>
                  <a:cubicBezTo>
                    <a:pt x="1428" y="17106"/>
                    <a:pt x="1441" y="17101"/>
                    <a:pt x="1455" y="17099"/>
                  </a:cubicBezTo>
                  <a:cubicBezTo>
                    <a:pt x="1470" y="17097"/>
                    <a:pt x="1484" y="17100"/>
                    <a:pt x="1497" y="17106"/>
                  </a:cubicBezTo>
                  <a:cubicBezTo>
                    <a:pt x="1509" y="17112"/>
                    <a:pt x="1520" y="17120"/>
                    <a:pt x="1528" y="17128"/>
                  </a:cubicBezTo>
                  <a:close/>
                  <a:moveTo>
                    <a:pt x="2027" y="16965"/>
                  </a:moveTo>
                  <a:lnTo>
                    <a:pt x="1477" y="16695"/>
                  </a:lnTo>
                  <a:lnTo>
                    <a:pt x="1459" y="16733"/>
                  </a:lnTo>
                  <a:lnTo>
                    <a:pt x="2008" y="17003"/>
                  </a:lnTo>
                  <a:lnTo>
                    <a:pt x="2027" y="16965"/>
                  </a:lnTo>
                  <a:close/>
                  <a:moveTo>
                    <a:pt x="1872" y="16074"/>
                  </a:moveTo>
                  <a:lnTo>
                    <a:pt x="1849" y="16121"/>
                  </a:lnTo>
                  <a:lnTo>
                    <a:pt x="2052" y="16281"/>
                  </a:lnTo>
                  <a:cubicBezTo>
                    <a:pt x="2065" y="16291"/>
                    <a:pt x="2078" y="16301"/>
                    <a:pt x="2090" y="16311"/>
                  </a:cubicBezTo>
                  <a:cubicBezTo>
                    <a:pt x="2103" y="16320"/>
                    <a:pt x="2114" y="16329"/>
                    <a:pt x="2125" y="16336"/>
                  </a:cubicBezTo>
                  <a:cubicBezTo>
                    <a:pt x="2135" y="16344"/>
                    <a:pt x="2143" y="16350"/>
                    <a:pt x="2150" y="16355"/>
                  </a:cubicBezTo>
                  <a:cubicBezTo>
                    <a:pt x="2155" y="16359"/>
                    <a:pt x="2158" y="16361"/>
                    <a:pt x="2160" y="16362"/>
                  </a:cubicBezTo>
                  <a:cubicBezTo>
                    <a:pt x="2158" y="16362"/>
                    <a:pt x="2155" y="16361"/>
                    <a:pt x="2150" y="16360"/>
                  </a:cubicBezTo>
                  <a:cubicBezTo>
                    <a:pt x="2144" y="16358"/>
                    <a:pt x="2136" y="16355"/>
                    <a:pt x="2126" y="16352"/>
                  </a:cubicBezTo>
                  <a:cubicBezTo>
                    <a:pt x="2116" y="16349"/>
                    <a:pt x="2104" y="16346"/>
                    <a:pt x="2091" y="16343"/>
                  </a:cubicBezTo>
                  <a:cubicBezTo>
                    <a:pt x="2077" y="16339"/>
                    <a:pt x="2063" y="16335"/>
                    <a:pt x="2047" y="16331"/>
                  </a:cubicBezTo>
                  <a:lnTo>
                    <a:pt x="1777" y="16266"/>
                  </a:lnTo>
                  <a:lnTo>
                    <a:pt x="1751" y="16319"/>
                  </a:lnTo>
                  <a:lnTo>
                    <a:pt x="1960" y="16486"/>
                  </a:lnTo>
                  <a:cubicBezTo>
                    <a:pt x="1970" y="16494"/>
                    <a:pt x="1981" y="16502"/>
                    <a:pt x="1992" y="16511"/>
                  </a:cubicBezTo>
                  <a:cubicBezTo>
                    <a:pt x="2004" y="16520"/>
                    <a:pt x="2015" y="16528"/>
                    <a:pt x="2025" y="16536"/>
                  </a:cubicBezTo>
                  <a:cubicBezTo>
                    <a:pt x="2035" y="16543"/>
                    <a:pt x="2043" y="16550"/>
                    <a:pt x="2050" y="16555"/>
                  </a:cubicBezTo>
                  <a:cubicBezTo>
                    <a:pt x="2057" y="16561"/>
                    <a:pt x="2061" y="16563"/>
                    <a:pt x="2062" y="16564"/>
                  </a:cubicBezTo>
                  <a:cubicBezTo>
                    <a:pt x="2060" y="16563"/>
                    <a:pt x="2055" y="16562"/>
                    <a:pt x="2047" y="16559"/>
                  </a:cubicBezTo>
                  <a:cubicBezTo>
                    <a:pt x="2038" y="16556"/>
                    <a:pt x="2028" y="16553"/>
                    <a:pt x="2015" y="16549"/>
                  </a:cubicBezTo>
                  <a:cubicBezTo>
                    <a:pt x="2003" y="16546"/>
                    <a:pt x="1989" y="16542"/>
                    <a:pt x="1975" y="16538"/>
                  </a:cubicBezTo>
                  <a:cubicBezTo>
                    <a:pt x="1960" y="16534"/>
                    <a:pt x="1946" y="16530"/>
                    <a:pt x="1933" y="16527"/>
                  </a:cubicBezTo>
                  <a:lnTo>
                    <a:pt x="1680" y="16464"/>
                  </a:lnTo>
                  <a:lnTo>
                    <a:pt x="1655" y="16514"/>
                  </a:lnTo>
                  <a:lnTo>
                    <a:pt x="2092" y="16614"/>
                  </a:lnTo>
                  <a:lnTo>
                    <a:pt x="2121" y="16554"/>
                  </a:lnTo>
                  <a:lnTo>
                    <a:pt x="1925" y="16397"/>
                  </a:lnTo>
                  <a:cubicBezTo>
                    <a:pt x="1913" y="16388"/>
                    <a:pt x="1902" y="16379"/>
                    <a:pt x="1890" y="16371"/>
                  </a:cubicBezTo>
                  <a:cubicBezTo>
                    <a:pt x="1879" y="16362"/>
                    <a:pt x="1869" y="16355"/>
                    <a:pt x="1860" y="16348"/>
                  </a:cubicBezTo>
                  <a:cubicBezTo>
                    <a:pt x="1851" y="16342"/>
                    <a:pt x="1844" y="16336"/>
                    <a:pt x="1838" y="16332"/>
                  </a:cubicBezTo>
                  <a:cubicBezTo>
                    <a:pt x="1832" y="16328"/>
                    <a:pt x="1829" y="16326"/>
                    <a:pt x="1828" y="16325"/>
                  </a:cubicBezTo>
                  <a:cubicBezTo>
                    <a:pt x="1829" y="16326"/>
                    <a:pt x="1833" y="16327"/>
                    <a:pt x="1840" y="16329"/>
                  </a:cubicBezTo>
                  <a:cubicBezTo>
                    <a:pt x="1847" y="16331"/>
                    <a:pt x="1856" y="16333"/>
                    <a:pt x="1866" y="16336"/>
                  </a:cubicBezTo>
                  <a:cubicBezTo>
                    <a:pt x="1877" y="16339"/>
                    <a:pt x="1889" y="16343"/>
                    <a:pt x="1903" y="16347"/>
                  </a:cubicBezTo>
                  <a:cubicBezTo>
                    <a:pt x="1917" y="16350"/>
                    <a:pt x="1932" y="16354"/>
                    <a:pt x="1948" y="16358"/>
                  </a:cubicBezTo>
                  <a:lnTo>
                    <a:pt x="2189" y="16417"/>
                  </a:lnTo>
                  <a:lnTo>
                    <a:pt x="2219" y="16356"/>
                  </a:lnTo>
                  <a:lnTo>
                    <a:pt x="1872" y="16074"/>
                  </a:lnTo>
                  <a:close/>
                  <a:moveTo>
                    <a:pt x="2409" y="15969"/>
                  </a:moveTo>
                  <a:lnTo>
                    <a:pt x="2369" y="15949"/>
                  </a:lnTo>
                  <a:lnTo>
                    <a:pt x="2284" y="16121"/>
                  </a:lnTo>
                  <a:lnTo>
                    <a:pt x="2141" y="16050"/>
                  </a:lnTo>
                  <a:lnTo>
                    <a:pt x="2207" y="15916"/>
                  </a:lnTo>
                  <a:lnTo>
                    <a:pt x="2167" y="15897"/>
                  </a:lnTo>
                  <a:lnTo>
                    <a:pt x="2101" y="16030"/>
                  </a:lnTo>
                  <a:lnTo>
                    <a:pt x="1973" y="15967"/>
                  </a:lnTo>
                  <a:lnTo>
                    <a:pt x="2051" y="15807"/>
                  </a:lnTo>
                  <a:lnTo>
                    <a:pt x="2016" y="15782"/>
                  </a:lnTo>
                  <a:lnTo>
                    <a:pt x="1911" y="15996"/>
                  </a:lnTo>
                  <a:lnTo>
                    <a:pt x="2301" y="16188"/>
                  </a:lnTo>
                  <a:lnTo>
                    <a:pt x="2409" y="15969"/>
                  </a:lnTo>
                  <a:close/>
                  <a:moveTo>
                    <a:pt x="2425" y="15564"/>
                  </a:moveTo>
                  <a:cubicBezTo>
                    <a:pt x="2411" y="15563"/>
                    <a:pt x="2397" y="15564"/>
                    <a:pt x="2384" y="15567"/>
                  </a:cubicBezTo>
                  <a:cubicBezTo>
                    <a:pt x="2371" y="15571"/>
                    <a:pt x="2359" y="15576"/>
                    <a:pt x="2348" y="15584"/>
                  </a:cubicBezTo>
                  <a:cubicBezTo>
                    <a:pt x="2337" y="15591"/>
                    <a:pt x="2324" y="15602"/>
                    <a:pt x="2311" y="15617"/>
                  </a:cubicBezTo>
                  <a:lnTo>
                    <a:pt x="2274" y="15655"/>
                  </a:lnTo>
                  <a:cubicBezTo>
                    <a:pt x="2255" y="15674"/>
                    <a:pt x="2238" y="15687"/>
                    <a:pt x="2224" y="15692"/>
                  </a:cubicBezTo>
                  <a:cubicBezTo>
                    <a:pt x="2210" y="15697"/>
                    <a:pt x="2194" y="15696"/>
                    <a:pt x="2178" y="15688"/>
                  </a:cubicBezTo>
                  <a:cubicBezTo>
                    <a:pt x="2158" y="15679"/>
                    <a:pt x="2146" y="15664"/>
                    <a:pt x="2141" y="15645"/>
                  </a:cubicBezTo>
                  <a:cubicBezTo>
                    <a:pt x="2137" y="15625"/>
                    <a:pt x="2140" y="15603"/>
                    <a:pt x="2152" y="15579"/>
                  </a:cubicBezTo>
                  <a:cubicBezTo>
                    <a:pt x="2157" y="15570"/>
                    <a:pt x="2161" y="15563"/>
                    <a:pt x="2166" y="15556"/>
                  </a:cubicBezTo>
                  <a:cubicBezTo>
                    <a:pt x="2171" y="15549"/>
                    <a:pt x="2176" y="15543"/>
                    <a:pt x="2182" y="15536"/>
                  </a:cubicBezTo>
                  <a:cubicBezTo>
                    <a:pt x="2189" y="15530"/>
                    <a:pt x="2196" y="15524"/>
                    <a:pt x="2204" y="15518"/>
                  </a:cubicBezTo>
                  <a:cubicBezTo>
                    <a:pt x="2212" y="15513"/>
                    <a:pt x="2222" y="15506"/>
                    <a:pt x="2232" y="15500"/>
                  </a:cubicBezTo>
                  <a:lnTo>
                    <a:pt x="2209" y="15463"/>
                  </a:lnTo>
                  <a:cubicBezTo>
                    <a:pt x="2165" y="15488"/>
                    <a:pt x="2134" y="15521"/>
                    <a:pt x="2113" y="15562"/>
                  </a:cubicBezTo>
                  <a:cubicBezTo>
                    <a:pt x="2104" y="15581"/>
                    <a:pt x="2098" y="15600"/>
                    <a:pt x="2096" y="15618"/>
                  </a:cubicBezTo>
                  <a:cubicBezTo>
                    <a:pt x="2094" y="15636"/>
                    <a:pt x="2095" y="15653"/>
                    <a:pt x="2099" y="15669"/>
                  </a:cubicBezTo>
                  <a:cubicBezTo>
                    <a:pt x="2104" y="15685"/>
                    <a:pt x="2111" y="15700"/>
                    <a:pt x="2122" y="15712"/>
                  </a:cubicBezTo>
                  <a:cubicBezTo>
                    <a:pt x="2133" y="15725"/>
                    <a:pt x="2146" y="15736"/>
                    <a:pt x="2163" y="15744"/>
                  </a:cubicBezTo>
                  <a:cubicBezTo>
                    <a:pt x="2188" y="15756"/>
                    <a:pt x="2214" y="15759"/>
                    <a:pt x="2239" y="15751"/>
                  </a:cubicBezTo>
                  <a:cubicBezTo>
                    <a:pt x="2251" y="15747"/>
                    <a:pt x="2262" y="15741"/>
                    <a:pt x="2272" y="15733"/>
                  </a:cubicBezTo>
                  <a:cubicBezTo>
                    <a:pt x="2282" y="15725"/>
                    <a:pt x="2294" y="15714"/>
                    <a:pt x="2308" y="15698"/>
                  </a:cubicBezTo>
                  <a:lnTo>
                    <a:pt x="2339" y="15665"/>
                  </a:lnTo>
                  <a:cubicBezTo>
                    <a:pt x="2376" y="15625"/>
                    <a:pt x="2412" y="15614"/>
                    <a:pt x="2447" y="15631"/>
                  </a:cubicBezTo>
                  <a:cubicBezTo>
                    <a:pt x="2470" y="15642"/>
                    <a:pt x="2484" y="15661"/>
                    <a:pt x="2489" y="15686"/>
                  </a:cubicBezTo>
                  <a:cubicBezTo>
                    <a:pt x="2491" y="15698"/>
                    <a:pt x="2491" y="15709"/>
                    <a:pt x="2489" y="15719"/>
                  </a:cubicBezTo>
                  <a:cubicBezTo>
                    <a:pt x="2487" y="15729"/>
                    <a:pt x="2483" y="15742"/>
                    <a:pt x="2475" y="15757"/>
                  </a:cubicBezTo>
                  <a:cubicBezTo>
                    <a:pt x="2466" y="15776"/>
                    <a:pt x="2454" y="15793"/>
                    <a:pt x="2440" y="15808"/>
                  </a:cubicBezTo>
                  <a:cubicBezTo>
                    <a:pt x="2427" y="15822"/>
                    <a:pt x="2410" y="15834"/>
                    <a:pt x="2390" y="15845"/>
                  </a:cubicBezTo>
                  <a:lnTo>
                    <a:pt x="2417" y="15883"/>
                  </a:lnTo>
                  <a:cubicBezTo>
                    <a:pt x="2438" y="15870"/>
                    <a:pt x="2457" y="15855"/>
                    <a:pt x="2473" y="15837"/>
                  </a:cubicBezTo>
                  <a:cubicBezTo>
                    <a:pt x="2488" y="15820"/>
                    <a:pt x="2502" y="15799"/>
                    <a:pt x="2514" y="15775"/>
                  </a:cubicBezTo>
                  <a:cubicBezTo>
                    <a:pt x="2522" y="15757"/>
                    <a:pt x="2528" y="15740"/>
                    <a:pt x="2531" y="15725"/>
                  </a:cubicBezTo>
                  <a:cubicBezTo>
                    <a:pt x="2534" y="15709"/>
                    <a:pt x="2535" y="15693"/>
                    <a:pt x="2533" y="15676"/>
                  </a:cubicBezTo>
                  <a:cubicBezTo>
                    <a:pt x="2530" y="15653"/>
                    <a:pt x="2523" y="15633"/>
                    <a:pt x="2511" y="15615"/>
                  </a:cubicBezTo>
                  <a:cubicBezTo>
                    <a:pt x="2499" y="15598"/>
                    <a:pt x="2484" y="15585"/>
                    <a:pt x="2465" y="15576"/>
                  </a:cubicBezTo>
                  <a:cubicBezTo>
                    <a:pt x="2453" y="15570"/>
                    <a:pt x="2440" y="15566"/>
                    <a:pt x="2425" y="15564"/>
                  </a:cubicBezTo>
                  <a:close/>
                  <a:moveTo>
                    <a:pt x="2343" y="15118"/>
                  </a:moveTo>
                  <a:lnTo>
                    <a:pt x="2215" y="15376"/>
                  </a:lnTo>
                  <a:lnTo>
                    <a:pt x="2255" y="15396"/>
                  </a:lnTo>
                  <a:lnTo>
                    <a:pt x="2306" y="15291"/>
                  </a:lnTo>
                  <a:lnTo>
                    <a:pt x="2658" y="15464"/>
                  </a:lnTo>
                  <a:lnTo>
                    <a:pt x="2680" y="15419"/>
                  </a:lnTo>
                  <a:lnTo>
                    <a:pt x="2328" y="15246"/>
                  </a:lnTo>
                  <a:lnTo>
                    <a:pt x="2380" y="15140"/>
                  </a:lnTo>
                  <a:lnTo>
                    <a:pt x="2343" y="15118"/>
                  </a:lnTo>
                  <a:close/>
                  <a:moveTo>
                    <a:pt x="2477" y="14845"/>
                  </a:moveTo>
                  <a:lnTo>
                    <a:pt x="2376" y="15050"/>
                  </a:lnTo>
                  <a:lnTo>
                    <a:pt x="2766" y="15243"/>
                  </a:lnTo>
                  <a:lnTo>
                    <a:pt x="2790" y="15195"/>
                  </a:lnTo>
                  <a:lnTo>
                    <a:pt x="2604" y="15104"/>
                  </a:lnTo>
                  <a:lnTo>
                    <a:pt x="2666" y="14979"/>
                  </a:lnTo>
                  <a:lnTo>
                    <a:pt x="2627" y="14960"/>
                  </a:lnTo>
                  <a:lnTo>
                    <a:pt x="2566" y="15085"/>
                  </a:lnTo>
                  <a:lnTo>
                    <a:pt x="2438" y="15022"/>
                  </a:lnTo>
                  <a:lnTo>
                    <a:pt x="2512" y="14871"/>
                  </a:lnTo>
                  <a:lnTo>
                    <a:pt x="2477" y="14845"/>
                  </a:lnTo>
                  <a:close/>
                  <a:moveTo>
                    <a:pt x="3024" y="14719"/>
                  </a:moveTo>
                  <a:lnTo>
                    <a:pt x="2569" y="14656"/>
                  </a:lnTo>
                  <a:lnTo>
                    <a:pt x="2539" y="14717"/>
                  </a:lnTo>
                  <a:lnTo>
                    <a:pt x="2866" y="15040"/>
                  </a:lnTo>
                  <a:lnTo>
                    <a:pt x="2889" y="14993"/>
                  </a:lnTo>
                  <a:lnTo>
                    <a:pt x="2788" y="14896"/>
                  </a:lnTo>
                  <a:lnTo>
                    <a:pt x="2859" y="14750"/>
                  </a:lnTo>
                  <a:lnTo>
                    <a:pt x="2998" y="14772"/>
                  </a:lnTo>
                  <a:lnTo>
                    <a:pt x="3024" y="14719"/>
                  </a:lnTo>
                  <a:close/>
                  <a:moveTo>
                    <a:pt x="2815" y="14743"/>
                  </a:moveTo>
                  <a:lnTo>
                    <a:pt x="2756" y="14865"/>
                  </a:lnTo>
                  <a:lnTo>
                    <a:pt x="2595" y="14709"/>
                  </a:lnTo>
                  <a:lnTo>
                    <a:pt x="2815" y="14743"/>
                  </a:lnTo>
                  <a:close/>
                  <a:moveTo>
                    <a:pt x="2461" y="14687"/>
                  </a:moveTo>
                  <a:cubicBezTo>
                    <a:pt x="2453" y="14690"/>
                    <a:pt x="2447" y="14696"/>
                    <a:pt x="2443" y="14704"/>
                  </a:cubicBezTo>
                  <a:cubicBezTo>
                    <a:pt x="2439" y="14712"/>
                    <a:pt x="2438" y="14721"/>
                    <a:pt x="2441" y="14729"/>
                  </a:cubicBezTo>
                  <a:cubicBezTo>
                    <a:pt x="2444" y="14738"/>
                    <a:pt x="2449" y="14744"/>
                    <a:pt x="2457" y="14748"/>
                  </a:cubicBezTo>
                  <a:cubicBezTo>
                    <a:pt x="2466" y="14752"/>
                    <a:pt x="2474" y="14752"/>
                    <a:pt x="2483" y="14750"/>
                  </a:cubicBezTo>
                  <a:cubicBezTo>
                    <a:pt x="2492" y="14747"/>
                    <a:pt x="2498" y="14741"/>
                    <a:pt x="2502" y="14733"/>
                  </a:cubicBezTo>
                  <a:cubicBezTo>
                    <a:pt x="2506" y="14725"/>
                    <a:pt x="2507" y="14716"/>
                    <a:pt x="2503" y="14708"/>
                  </a:cubicBezTo>
                  <a:cubicBezTo>
                    <a:pt x="2500" y="14699"/>
                    <a:pt x="2495" y="14693"/>
                    <a:pt x="2486" y="14689"/>
                  </a:cubicBezTo>
                  <a:cubicBezTo>
                    <a:pt x="2478" y="14685"/>
                    <a:pt x="2470" y="14685"/>
                    <a:pt x="2461" y="14687"/>
                  </a:cubicBezTo>
                  <a:close/>
                  <a:moveTo>
                    <a:pt x="2519" y="14570"/>
                  </a:moveTo>
                  <a:cubicBezTo>
                    <a:pt x="2511" y="14573"/>
                    <a:pt x="2504" y="14579"/>
                    <a:pt x="2500" y="14587"/>
                  </a:cubicBezTo>
                  <a:cubicBezTo>
                    <a:pt x="2496" y="14595"/>
                    <a:pt x="2496" y="14603"/>
                    <a:pt x="2499" y="14612"/>
                  </a:cubicBezTo>
                  <a:cubicBezTo>
                    <a:pt x="2502" y="14620"/>
                    <a:pt x="2507" y="14626"/>
                    <a:pt x="2515" y="14630"/>
                  </a:cubicBezTo>
                  <a:cubicBezTo>
                    <a:pt x="2523" y="14634"/>
                    <a:pt x="2532" y="14635"/>
                    <a:pt x="2541" y="14632"/>
                  </a:cubicBezTo>
                  <a:cubicBezTo>
                    <a:pt x="2549" y="14629"/>
                    <a:pt x="2556" y="14624"/>
                    <a:pt x="2560" y="14616"/>
                  </a:cubicBezTo>
                  <a:cubicBezTo>
                    <a:pt x="2564" y="14607"/>
                    <a:pt x="2564" y="14599"/>
                    <a:pt x="2561" y="14590"/>
                  </a:cubicBezTo>
                  <a:cubicBezTo>
                    <a:pt x="2558" y="14582"/>
                    <a:pt x="2552" y="14576"/>
                    <a:pt x="2544" y="14572"/>
                  </a:cubicBezTo>
                  <a:cubicBezTo>
                    <a:pt x="2536" y="14568"/>
                    <a:pt x="2528" y="14567"/>
                    <a:pt x="2519" y="14570"/>
                  </a:cubicBezTo>
                  <a:close/>
                  <a:moveTo>
                    <a:pt x="3120" y="14425"/>
                  </a:moveTo>
                  <a:lnTo>
                    <a:pt x="3044" y="14579"/>
                  </a:lnTo>
                  <a:lnTo>
                    <a:pt x="2692" y="14406"/>
                  </a:lnTo>
                  <a:lnTo>
                    <a:pt x="2669" y="14453"/>
                  </a:lnTo>
                  <a:lnTo>
                    <a:pt x="3060" y="14645"/>
                  </a:lnTo>
                  <a:lnTo>
                    <a:pt x="3156" y="14451"/>
                  </a:lnTo>
                  <a:lnTo>
                    <a:pt x="3120" y="14425"/>
                  </a:lnTo>
                  <a:close/>
                  <a:moveTo>
                    <a:pt x="3219" y="14323"/>
                  </a:moveTo>
                  <a:lnTo>
                    <a:pt x="2828" y="14131"/>
                  </a:lnTo>
                  <a:lnTo>
                    <a:pt x="2806" y="14177"/>
                  </a:lnTo>
                  <a:lnTo>
                    <a:pt x="3196" y="14369"/>
                  </a:lnTo>
                  <a:lnTo>
                    <a:pt x="3219" y="14323"/>
                  </a:lnTo>
                  <a:close/>
                  <a:moveTo>
                    <a:pt x="3243" y="13903"/>
                  </a:moveTo>
                  <a:cubicBezTo>
                    <a:pt x="3228" y="13901"/>
                    <a:pt x="3215" y="13902"/>
                    <a:pt x="3201" y="13906"/>
                  </a:cubicBezTo>
                  <a:cubicBezTo>
                    <a:pt x="3188" y="13909"/>
                    <a:pt x="3176" y="13914"/>
                    <a:pt x="3165" y="13922"/>
                  </a:cubicBezTo>
                  <a:cubicBezTo>
                    <a:pt x="3155" y="13929"/>
                    <a:pt x="3142" y="13940"/>
                    <a:pt x="3128" y="13955"/>
                  </a:cubicBezTo>
                  <a:lnTo>
                    <a:pt x="3092" y="13993"/>
                  </a:lnTo>
                  <a:cubicBezTo>
                    <a:pt x="3073" y="14013"/>
                    <a:pt x="3056" y="14025"/>
                    <a:pt x="3042" y="14030"/>
                  </a:cubicBezTo>
                  <a:cubicBezTo>
                    <a:pt x="3027" y="14036"/>
                    <a:pt x="3012" y="14035"/>
                    <a:pt x="2996" y="14027"/>
                  </a:cubicBezTo>
                  <a:cubicBezTo>
                    <a:pt x="2976" y="14017"/>
                    <a:pt x="2964" y="14002"/>
                    <a:pt x="2959" y="13983"/>
                  </a:cubicBezTo>
                  <a:cubicBezTo>
                    <a:pt x="2954" y="13964"/>
                    <a:pt x="2958" y="13942"/>
                    <a:pt x="2970" y="13917"/>
                  </a:cubicBezTo>
                  <a:cubicBezTo>
                    <a:pt x="2974" y="13909"/>
                    <a:pt x="2979" y="13901"/>
                    <a:pt x="2983" y="13894"/>
                  </a:cubicBezTo>
                  <a:cubicBezTo>
                    <a:pt x="2988" y="13887"/>
                    <a:pt x="2994" y="13881"/>
                    <a:pt x="3000" y="13875"/>
                  </a:cubicBezTo>
                  <a:cubicBezTo>
                    <a:pt x="3006" y="13869"/>
                    <a:pt x="3014" y="13863"/>
                    <a:pt x="3022" y="13857"/>
                  </a:cubicBezTo>
                  <a:cubicBezTo>
                    <a:pt x="3030" y="13851"/>
                    <a:pt x="3039" y="13845"/>
                    <a:pt x="3050" y="13838"/>
                  </a:cubicBezTo>
                  <a:lnTo>
                    <a:pt x="3026" y="13801"/>
                  </a:lnTo>
                  <a:cubicBezTo>
                    <a:pt x="2983" y="13826"/>
                    <a:pt x="2951" y="13859"/>
                    <a:pt x="2931" y="13900"/>
                  </a:cubicBezTo>
                  <a:cubicBezTo>
                    <a:pt x="2921" y="13919"/>
                    <a:pt x="2916" y="13938"/>
                    <a:pt x="2914" y="13956"/>
                  </a:cubicBezTo>
                  <a:cubicBezTo>
                    <a:pt x="2911" y="13975"/>
                    <a:pt x="2913" y="13992"/>
                    <a:pt x="2917" y="14008"/>
                  </a:cubicBezTo>
                  <a:cubicBezTo>
                    <a:pt x="2921" y="14024"/>
                    <a:pt x="2929" y="14038"/>
                    <a:pt x="2940" y="14051"/>
                  </a:cubicBezTo>
                  <a:cubicBezTo>
                    <a:pt x="2950" y="14063"/>
                    <a:pt x="2964" y="14074"/>
                    <a:pt x="2981" y="14082"/>
                  </a:cubicBezTo>
                  <a:cubicBezTo>
                    <a:pt x="3006" y="14095"/>
                    <a:pt x="3031" y="14097"/>
                    <a:pt x="3057" y="14089"/>
                  </a:cubicBezTo>
                  <a:cubicBezTo>
                    <a:pt x="3068" y="14085"/>
                    <a:pt x="3079" y="14080"/>
                    <a:pt x="3089" y="14072"/>
                  </a:cubicBezTo>
                  <a:cubicBezTo>
                    <a:pt x="3099" y="14064"/>
                    <a:pt x="3112" y="14052"/>
                    <a:pt x="3126" y="14037"/>
                  </a:cubicBezTo>
                  <a:lnTo>
                    <a:pt x="3157" y="14003"/>
                  </a:lnTo>
                  <a:cubicBezTo>
                    <a:pt x="3194" y="13963"/>
                    <a:pt x="3230" y="13952"/>
                    <a:pt x="3264" y="13969"/>
                  </a:cubicBezTo>
                  <a:cubicBezTo>
                    <a:pt x="3288" y="13980"/>
                    <a:pt x="3302" y="13999"/>
                    <a:pt x="3306" y="14024"/>
                  </a:cubicBezTo>
                  <a:cubicBezTo>
                    <a:pt x="3309" y="14036"/>
                    <a:pt x="3309" y="14047"/>
                    <a:pt x="3307" y="14057"/>
                  </a:cubicBezTo>
                  <a:cubicBezTo>
                    <a:pt x="3305" y="14068"/>
                    <a:pt x="3300" y="14080"/>
                    <a:pt x="3293" y="14095"/>
                  </a:cubicBezTo>
                  <a:cubicBezTo>
                    <a:pt x="3283" y="14115"/>
                    <a:pt x="3272" y="14132"/>
                    <a:pt x="3258" y="14146"/>
                  </a:cubicBezTo>
                  <a:cubicBezTo>
                    <a:pt x="3244" y="14160"/>
                    <a:pt x="3228" y="14173"/>
                    <a:pt x="3208" y="14183"/>
                  </a:cubicBezTo>
                  <a:lnTo>
                    <a:pt x="3234" y="14222"/>
                  </a:lnTo>
                  <a:cubicBezTo>
                    <a:pt x="3256" y="14208"/>
                    <a:pt x="3275" y="14193"/>
                    <a:pt x="3290" y="14175"/>
                  </a:cubicBezTo>
                  <a:cubicBezTo>
                    <a:pt x="3306" y="14158"/>
                    <a:pt x="3320" y="14137"/>
                    <a:pt x="3331" y="14114"/>
                  </a:cubicBezTo>
                  <a:cubicBezTo>
                    <a:pt x="3340" y="14096"/>
                    <a:pt x="3346" y="14079"/>
                    <a:pt x="3349" y="14063"/>
                  </a:cubicBezTo>
                  <a:cubicBezTo>
                    <a:pt x="3352" y="14048"/>
                    <a:pt x="3352" y="14031"/>
                    <a:pt x="3350" y="14014"/>
                  </a:cubicBezTo>
                  <a:cubicBezTo>
                    <a:pt x="3348" y="13991"/>
                    <a:pt x="3341" y="13971"/>
                    <a:pt x="3329" y="13954"/>
                  </a:cubicBezTo>
                  <a:cubicBezTo>
                    <a:pt x="3316" y="13936"/>
                    <a:pt x="3301" y="13923"/>
                    <a:pt x="3283" y="13914"/>
                  </a:cubicBezTo>
                  <a:cubicBezTo>
                    <a:pt x="3271" y="13908"/>
                    <a:pt x="3257" y="13904"/>
                    <a:pt x="3243" y="13903"/>
                  </a:cubicBezTo>
                  <a:close/>
                  <a:moveTo>
                    <a:pt x="3494" y="13620"/>
                  </a:moveTo>
                  <a:cubicBezTo>
                    <a:pt x="3497" y="13637"/>
                    <a:pt x="3497" y="13652"/>
                    <a:pt x="3495" y="13666"/>
                  </a:cubicBezTo>
                  <a:cubicBezTo>
                    <a:pt x="3493" y="13680"/>
                    <a:pt x="3489" y="13694"/>
                    <a:pt x="3482" y="13709"/>
                  </a:cubicBezTo>
                  <a:cubicBezTo>
                    <a:pt x="3470" y="13731"/>
                    <a:pt x="3454" y="13749"/>
                    <a:pt x="3433" y="13762"/>
                  </a:cubicBezTo>
                  <a:cubicBezTo>
                    <a:pt x="3412" y="13775"/>
                    <a:pt x="3387" y="13780"/>
                    <a:pt x="3357" y="13778"/>
                  </a:cubicBezTo>
                  <a:cubicBezTo>
                    <a:pt x="3343" y="13777"/>
                    <a:pt x="3330" y="13774"/>
                    <a:pt x="3317" y="13770"/>
                  </a:cubicBezTo>
                  <a:cubicBezTo>
                    <a:pt x="3303" y="13766"/>
                    <a:pt x="3287" y="13759"/>
                    <a:pt x="3268" y="13750"/>
                  </a:cubicBezTo>
                  <a:cubicBezTo>
                    <a:pt x="3245" y="13738"/>
                    <a:pt x="3226" y="13727"/>
                    <a:pt x="3211" y="13717"/>
                  </a:cubicBezTo>
                  <a:cubicBezTo>
                    <a:pt x="3196" y="13706"/>
                    <a:pt x="3183" y="13694"/>
                    <a:pt x="3173" y="13682"/>
                  </a:cubicBezTo>
                  <a:cubicBezTo>
                    <a:pt x="3155" y="13662"/>
                    <a:pt x="3145" y="13641"/>
                    <a:pt x="3141" y="13619"/>
                  </a:cubicBezTo>
                  <a:cubicBezTo>
                    <a:pt x="3138" y="13598"/>
                    <a:pt x="3142" y="13576"/>
                    <a:pt x="3153" y="13553"/>
                  </a:cubicBezTo>
                  <a:cubicBezTo>
                    <a:pt x="3160" y="13538"/>
                    <a:pt x="3168" y="13526"/>
                    <a:pt x="3178" y="13517"/>
                  </a:cubicBezTo>
                  <a:cubicBezTo>
                    <a:pt x="3187" y="13507"/>
                    <a:pt x="3199" y="13498"/>
                    <a:pt x="3214" y="13491"/>
                  </a:cubicBezTo>
                  <a:lnTo>
                    <a:pt x="3196" y="13451"/>
                  </a:lnTo>
                  <a:cubicBezTo>
                    <a:pt x="3179" y="13459"/>
                    <a:pt x="3164" y="13470"/>
                    <a:pt x="3150" y="13484"/>
                  </a:cubicBezTo>
                  <a:cubicBezTo>
                    <a:pt x="3136" y="13498"/>
                    <a:pt x="3125" y="13515"/>
                    <a:pt x="3115" y="13534"/>
                  </a:cubicBezTo>
                  <a:cubicBezTo>
                    <a:pt x="3104" y="13557"/>
                    <a:pt x="3098" y="13582"/>
                    <a:pt x="3098" y="13607"/>
                  </a:cubicBezTo>
                  <a:cubicBezTo>
                    <a:pt x="3098" y="13632"/>
                    <a:pt x="3104" y="13656"/>
                    <a:pt x="3115" y="13680"/>
                  </a:cubicBezTo>
                  <a:cubicBezTo>
                    <a:pt x="3126" y="13703"/>
                    <a:pt x="3141" y="13725"/>
                    <a:pt x="3162" y="13745"/>
                  </a:cubicBezTo>
                  <a:cubicBezTo>
                    <a:pt x="3183" y="13766"/>
                    <a:pt x="3208" y="13783"/>
                    <a:pt x="3236" y="13797"/>
                  </a:cubicBezTo>
                  <a:cubicBezTo>
                    <a:pt x="3266" y="13812"/>
                    <a:pt x="3295" y="13821"/>
                    <a:pt x="3324" y="13827"/>
                  </a:cubicBezTo>
                  <a:cubicBezTo>
                    <a:pt x="3353" y="13832"/>
                    <a:pt x="3381" y="13831"/>
                    <a:pt x="3408" y="13824"/>
                  </a:cubicBezTo>
                  <a:cubicBezTo>
                    <a:pt x="3433" y="13817"/>
                    <a:pt x="3454" y="13806"/>
                    <a:pt x="3473" y="13790"/>
                  </a:cubicBezTo>
                  <a:cubicBezTo>
                    <a:pt x="3491" y="13775"/>
                    <a:pt x="3506" y="13756"/>
                    <a:pt x="3516" y="13735"/>
                  </a:cubicBezTo>
                  <a:cubicBezTo>
                    <a:pt x="3526" y="13716"/>
                    <a:pt x="3532" y="13695"/>
                    <a:pt x="3536" y="13674"/>
                  </a:cubicBezTo>
                  <a:cubicBezTo>
                    <a:pt x="3539" y="13653"/>
                    <a:pt x="3540" y="13632"/>
                    <a:pt x="3538" y="13611"/>
                  </a:cubicBezTo>
                  <a:lnTo>
                    <a:pt x="3494" y="13620"/>
                  </a:lnTo>
                  <a:close/>
                  <a:moveTo>
                    <a:pt x="3730" y="13285"/>
                  </a:moveTo>
                  <a:lnTo>
                    <a:pt x="3339" y="13093"/>
                  </a:lnTo>
                  <a:lnTo>
                    <a:pt x="3316" y="13139"/>
                  </a:lnTo>
                  <a:lnTo>
                    <a:pt x="3479" y="13220"/>
                  </a:lnTo>
                  <a:lnTo>
                    <a:pt x="3398" y="13385"/>
                  </a:lnTo>
                  <a:lnTo>
                    <a:pt x="3235" y="13304"/>
                  </a:lnTo>
                  <a:lnTo>
                    <a:pt x="3212" y="13350"/>
                  </a:lnTo>
                  <a:lnTo>
                    <a:pt x="3603" y="13542"/>
                  </a:lnTo>
                  <a:lnTo>
                    <a:pt x="3626" y="13496"/>
                  </a:lnTo>
                  <a:lnTo>
                    <a:pt x="3437" y="13403"/>
                  </a:lnTo>
                  <a:lnTo>
                    <a:pt x="3518" y="13239"/>
                  </a:lnTo>
                  <a:lnTo>
                    <a:pt x="3707" y="13332"/>
                  </a:lnTo>
                  <a:lnTo>
                    <a:pt x="3730" y="13285"/>
                  </a:lnTo>
                  <a:close/>
                  <a:moveTo>
                    <a:pt x="3894" y="12951"/>
                  </a:moveTo>
                  <a:lnTo>
                    <a:pt x="3854" y="12931"/>
                  </a:lnTo>
                  <a:lnTo>
                    <a:pt x="3769" y="13103"/>
                  </a:lnTo>
                  <a:lnTo>
                    <a:pt x="3626" y="13033"/>
                  </a:lnTo>
                  <a:lnTo>
                    <a:pt x="3692" y="12899"/>
                  </a:lnTo>
                  <a:lnTo>
                    <a:pt x="3651" y="12879"/>
                  </a:lnTo>
                  <a:lnTo>
                    <a:pt x="3585" y="13013"/>
                  </a:lnTo>
                  <a:lnTo>
                    <a:pt x="3457" y="12950"/>
                  </a:lnTo>
                  <a:lnTo>
                    <a:pt x="3536" y="12790"/>
                  </a:lnTo>
                  <a:lnTo>
                    <a:pt x="3500" y="12765"/>
                  </a:lnTo>
                  <a:lnTo>
                    <a:pt x="3395" y="12978"/>
                  </a:lnTo>
                  <a:lnTo>
                    <a:pt x="3786" y="13171"/>
                  </a:lnTo>
                  <a:lnTo>
                    <a:pt x="3894" y="12951"/>
                  </a:lnTo>
                  <a:close/>
                  <a:moveTo>
                    <a:pt x="3811" y="12134"/>
                  </a:moveTo>
                  <a:lnTo>
                    <a:pt x="3788" y="12181"/>
                  </a:lnTo>
                  <a:lnTo>
                    <a:pt x="3991" y="12341"/>
                  </a:lnTo>
                  <a:cubicBezTo>
                    <a:pt x="4004" y="12351"/>
                    <a:pt x="4016" y="12361"/>
                    <a:pt x="4029" y="12370"/>
                  </a:cubicBezTo>
                  <a:cubicBezTo>
                    <a:pt x="4042" y="12380"/>
                    <a:pt x="4053" y="12389"/>
                    <a:pt x="4063" y="12396"/>
                  </a:cubicBezTo>
                  <a:cubicBezTo>
                    <a:pt x="4074" y="12404"/>
                    <a:pt x="4082" y="12410"/>
                    <a:pt x="4089" y="12415"/>
                  </a:cubicBezTo>
                  <a:cubicBezTo>
                    <a:pt x="4094" y="12418"/>
                    <a:pt x="4097" y="12421"/>
                    <a:pt x="4099" y="12422"/>
                  </a:cubicBezTo>
                  <a:cubicBezTo>
                    <a:pt x="4097" y="12422"/>
                    <a:pt x="4094" y="12421"/>
                    <a:pt x="4089" y="12419"/>
                  </a:cubicBezTo>
                  <a:cubicBezTo>
                    <a:pt x="4083" y="12417"/>
                    <a:pt x="4075" y="12415"/>
                    <a:pt x="4065" y="12412"/>
                  </a:cubicBezTo>
                  <a:cubicBezTo>
                    <a:pt x="4055" y="12409"/>
                    <a:pt x="4043" y="12406"/>
                    <a:pt x="4030" y="12403"/>
                  </a:cubicBezTo>
                  <a:cubicBezTo>
                    <a:pt x="4016" y="12399"/>
                    <a:pt x="4001" y="12395"/>
                    <a:pt x="3986" y="12391"/>
                  </a:cubicBezTo>
                  <a:lnTo>
                    <a:pt x="3716" y="12326"/>
                  </a:lnTo>
                  <a:lnTo>
                    <a:pt x="3690" y="12379"/>
                  </a:lnTo>
                  <a:lnTo>
                    <a:pt x="3899" y="12546"/>
                  </a:lnTo>
                  <a:cubicBezTo>
                    <a:pt x="3909" y="12554"/>
                    <a:pt x="3919" y="12562"/>
                    <a:pt x="3931" y="12571"/>
                  </a:cubicBezTo>
                  <a:cubicBezTo>
                    <a:pt x="3943" y="12580"/>
                    <a:pt x="3953" y="12588"/>
                    <a:pt x="3963" y="12596"/>
                  </a:cubicBezTo>
                  <a:cubicBezTo>
                    <a:pt x="3973" y="12603"/>
                    <a:pt x="3982" y="12610"/>
                    <a:pt x="3989" y="12615"/>
                  </a:cubicBezTo>
                  <a:cubicBezTo>
                    <a:pt x="3996" y="12620"/>
                    <a:pt x="4000" y="12623"/>
                    <a:pt x="4001" y="12624"/>
                  </a:cubicBezTo>
                  <a:cubicBezTo>
                    <a:pt x="3999" y="12623"/>
                    <a:pt x="3994" y="12622"/>
                    <a:pt x="3985" y="12619"/>
                  </a:cubicBezTo>
                  <a:cubicBezTo>
                    <a:pt x="3977" y="12616"/>
                    <a:pt x="3966" y="12613"/>
                    <a:pt x="3954" y="12609"/>
                  </a:cubicBezTo>
                  <a:cubicBezTo>
                    <a:pt x="3942" y="12605"/>
                    <a:pt x="3928" y="12602"/>
                    <a:pt x="3914" y="12597"/>
                  </a:cubicBezTo>
                  <a:cubicBezTo>
                    <a:pt x="3899" y="12593"/>
                    <a:pt x="3885" y="12590"/>
                    <a:pt x="3872" y="12586"/>
                  </a:cubicBezTo>
                  <a:lnTo>
                    <a:pt x="3619" y="12524"/>
                  </a:lnTo>
                  <a:lnTo>
                    <a:pt x="3594" y="12574"/>
                  </a:lnTo>
                  <a:lnTo>
                    <a:pt x="4031" y="12674"/>
                  </a:lnTo>
                  <a:lnTo>
                    <a:pt x="4060" y="12613"/>
                  </a:lnTo>
                  <a:lnTo>
                    <a:pt x="3863" y="12457"/>
                  </a:lnTo>
                  <a:cubicBezTo>
                    <a:pt x="3852" y="12448"/>
                    <a:pt x="3840" y="12439"/>
                    <a:pt x="3829" y="12431"/>
                  </a:cubicBezTo>
                  <a:cubicBezTo>
                    <a:pt x="3818" y="12422"/>
                    <a:pt x="3808" y="12415"/>
                    <a:pt x="3799" y="12408"/>
                  </a:cubicBezTo>
                  <a:cubicBezTo>
                    <a:pt x="3790" y="12401"/>
                    <a:pt x="3782" y="12396"/>
                    <a:pt x="3777" y="12392"/>
                  </a:cubicBezTo>
                  <a:cubicBezTo>
                    <a:pt x="3771" y="12388"/>
                    <a:pt x="3768" y="12386"/>
                    <a:pt x="3767" y="12385"/>
                  </a:cubicBezTo>
                  <a:cubicBezTo>
                    <a:pt x="3768" y="12385"/>
                    <a:pt x="3772" y="12387"/>
                    <a:pt x="3779" y="12389"/>
                  </a:cubicBezTo>
                  <a:cubicBezTo>
                    <a:pt x="3786" y="12391"/>
                    <a:pt x="3795" y="12393"/>
                    <a:pt x="3805" y="12396"/>
                  </a:cubicBezTo>
                  <a:cubicBezTo>
                    <a:pt x="3816" y="12399"/>
                    <a:pt x="3828" y="12403"/>
                    <a:pt x="3842" y="12406"/>
                  </a:cubicBezTo>
                  <a:cubicBezTo>
                    <a:pt x="3856" y="12410"/>
                    <a:pt x="3871" y="12414"/>
                    <a:pt x="3887" y="12418"/>
                  </a:cubicBezTo>
                  <a:lnTo>
                    <a:pt x="4128" y="12477"/>
                  </a:lnTo>
                  <a:lnTo>
                    <a:pt x="4158" y="12416"/>
                  </a:lnTo>
                  <a:lnTo>
                    <a:pt x="3811" y="12134"/>
                  </a:lnTo>
                  <a:close/>
                  <a:moveTo>
                    <a:pt x="4263" y="12202"/>
                  </a:moveTo>
                  <a:lnTo>
                    <a:pt x="3872" y="12010"/>
                  </a:lnTo>
                  <a:lnTo>
                    <a:pt x="3849" y="12055"/>
                  </a:lnTo>
                  <a:lnTo>
                    <a:pt x="4240" y="12248"/>
                  </a:lnTo>
                  <a:lnTo>
                    <a:pt x="4263" y="12202"/>
                  </a:lnTo>
                  <a:close/>
                  <a:moveTo>
                    <a:pt x="4379" y="11867"/>
                  </a:moveTo>
                  <a:lnTo>
                    <a:pt x="4303" y="12021"/>
                  </a:lnTo>
                  <a:lnTo>
                    <a:pt x="3951" y="11848"/>
                  </a:lnTo>
                  <a:lnTo>
                    <a:pt x="3928" y="11895"/>
                  </a:lnTo>
                  <a:lnTo>
                    <a:pt x="4319" y="12087"/>
                  </a:lnTo>
                  <a:lnTo>
                    <a:pt x="4415" y="11893"/>
                  </a:lnTo>
                  <a:lnTo>
                    <a:pt x="4379" y="11867"/>
                  </a:lnTo>
                  <a:close/>
                  <a:moveTo>
                    <a:pt x="4581" y="11554"/>
                  </a:moveTo>
                  <a:lnTo>
                    <a:pt x="4191" y="11362"/>
                  </a:lnTo>
                  <a:lnTo>
                    <a:pt x="4168" y="11408"/>
                  </a:lnTo>
                  <a:lnTo>
                    <a:pt x="4331" y="11489"/>
                  </a:lnTo>
                  <a:lnTo>
                    <a:pt x="4250" y="11654"/>
                  </a:lnTo>
                  <a:lnTo>
                    <a:pt x="4087" y="11573"/>
                  </a:lnTo>
                  <a:lnTo>
                    <a:pt x="4064" y="11619"/>
                  </a:lnTo>
                  <a:lnTo>
                    <a:pt x="4455" y="11811"/>
                  </a:lnTo>
                  <a:lnTo>
                    <a:pt x="4477" y="11765"/>
                  </a:lnTo>
                  <a:lnTo>
                    <a:pt x="4288" y="11672"/>
                  </a:lnTo>
                  <a:lnTo>
                    <a:pt x="4369" y="11508"/>
                  </a:lnTo>
                  <a:lnTo>
                    <a:pt x="4558" y="11601"/>
                  </a:lnTo>
                  <a:lnTo>
                    <a:pt x="4581" y="11554"/>
                  </a:lnTo>
                  <a:close/>
                  <a:moveTo>
                    <a:pt x="4746" y="11220"/>
                  </a:moveTo>
                  <a:lnTo>
                    <a:pt x="4705" y="11200"/>
                  </a:lnTo>
                  <a:lnTo>
                    <a:pt x="4621" y="11372"/>
                  </a:lnTo>
                  <a:lnTo>
                    <a:pt x="4478" y="11302"/>
                  </a:lnTo>
                  <a:lnTo>
                    <a:pt x="4544" y="11168"/>
                  </a:lnTo>
                  <a:lnTo>
                    <a:pt x="4503" y="11148"/>
                  </a:lnTo>
                  <a:lnTo>
                    <a:pt x="4437" y="11282"/>
                  </a:lnTo>
                  <a:lnTo>
                    <a:pt x="4309" y="11219"/>
                  </a:lnTo>
                  <a:lnTo>
                    <a:pt x="4388" y="11059"/>
                  </a:lnTo>
                  <a:lnTo>
                    <a:pt x="4352" y="11034"/>
                  </a:lnTo>
                  <a:lnTo>
                    <a:pt x="4247" y="11247"/>
                  </a:lnTo>
                  <a:lnTo>
                    <a:pt x="4638" y="11440"/>
                  </a:lnTo>
                  <a:lnTo>
                    <a:pt x="4746" y="11220"/>
                  </a:lnTo>
                  <a:close/>
                  <a:moveTo>
                    <a:pt x="4846" y="10917"/>
                  </a:moveTo>
                  <a:lnTo>
                    <a:pt x="4770" y="11071"/>
                  </a:lnTo>
                  <a:lnTo>
                    <a:pt x="4419" y="10899"/>
                  </a:lnTo>
                  <a:lnTo>
                    <a:pt x="4396" y="10945"/>
                  </a:lnTo>
                  <a:lnTo>
                    <a:pt x="4786" y="11138"/>
                  </a:lnTo>
                  <a:lnTo>
                    <a:pt x="4882" y="10943"/>
                  </a:lnTo>
                  <a:lnTo>
                    <a:pt x="4846" y="10917"/>
                  </a:lnTo>
                  <a:close/>
                  <a:moveTo>
                    <a:pt x="5105" y="10490"/>
                  </a:moveTo>
                  <a:lnTo>
                    <a:pt x="4698" y="10331"/>
                  </a:lnTo>
                  <a:lnTo>
                    <a:pt x="4664" y="10400"/>
                  </a:lnTo>
                  <a:lnTo>
                    <a:pt x="4887" y="10601"/>
                  </a:lnTo>
                  <a:cubicBezTo>
                    <a:pt x="4901" y="10613"/>
                    <a:pt x="4913" y="10624"/>
                    <a:pt x="4925" y="10632"/>
                  </a:cubicBezTo>
                  <a:cubicBezTo>
                    <a:pt x="4936" y="10641"/>
                    <a:pt x="4942" y="10646"/>
                    <a:pt x="4944" y="10647"/>
                  </a:cubicBezTo>
                  <a:cubicBezTo>
                    <a:pt x="4942" y="10646"/>
                    <a:pt x="4934" y="10644"/>
                    <a:pt x="4920" y="10640"/>
                  </a:cubicBezTo>
                  <a:cubicBezTo>
                    <a:pt x="4906" y="10637"/>
                    <a:pt x="4889" y="10633"/>
                    <a:pt x="4868" y="10629"/>
                  </a:cubicBezTo>
                  <a:lnTo>
                    <a:pt x="4578" y="10574"/>
                  </a:lnTo>
                  <a:lnTo>
                    <a:pt x="4544" y="10643"/>
                  </a:lnTo>
                  <a:lnTo>
                    <a:pt x="4918" y="10869"/>
                  </a:lnTo>
                  <a:lnTo>
                    <a:pt x="4941" y="10824"/>
                  </a:lnTo>
                  <a:lnTo>
                    <a:pt x="4673" y="10666"/>
                  </a:lnTo>
                  <a:cubicBezTo>
                    <a:pt x="4668" y="10663"/>
                    <a:pt x="4661" y="10659"/>
                    <a:pt x="4654" y="10654"/>
                  </a:cubicBezTo>
                  <a:cubicBezTo>
                    <a:pt x="4646" y="10650"/>
                    <a:pt x="4639" y="10646"/>
                    <a:pt x="4631" y="10642"/>
                  </a:cubicBezTo>
                  <a:cubicBezTo>
                    <a:pt x="4624" y="10638"/>
                    <a:pt x="4617" y="10634"/>
                    <a:pt x="4612" y="10631"/>
                  </a:cubicBezTo>
                  <a:cubicBezTo>
                    <a:pt x="4607" y="10628"/>
                    <a:pt x="4604" y="10626"/>
                    <a:pt x="4602" y="10625"/>
                  </a:cubicBezTo>
                  <a:cubicBezTo>
                    <a:pt x="4607" y="10627"/>
                    <a:pt x="4616" y="10629"/>
                    <a:pt x="4630" y="10631"/>
                  </a:cubicBezTo>
                  <a:cubicBezTo>
                    <a:pt x="4645" y="10634"/>
                    <a:pt x="4664" y="10638"/>
                    <a:pt x="4686" y="10642"/>
                  </a:cubicBezTo>
                  <a:lnTo>
                    <a:pt x="5001" y="10701"/>
                  </a:lnTo>
                  <a:lnTo>
                    <a:pt x="5021" y="10661"/>
                  </a:lnTo>
                  <a:lnTo>
                    <a:pt x="4770" y="10434"/>
                  </a:lnTo>
                  <a:cubicBezTo>
                    <a:pt x="4765" y="10430"/>
                    <a:pt x="4759" y="10425"/>
                    <a:pt x="4754" y="10420"/>
                  </a:cubicBezTo>
                  <a:cubicBezTo>
                    <a:pt x="4748" y="10415"/>
                    <a:pt x="4742" y="10410"/>
                    <a:pt x="4737" y="10406"/>
                  </a:cubicBezTo>
                  <a:cubicBezTo>
                    <a:pt x="4731" y="10401"/>
                    <a:pt x="4727" y="10397"/>
                    <a:pt x="4723" y="10394"/>
                  </a:cubicBezTo>
                  <a:cubicBezTo>
                    <a:pt x="4720" y="10391"/>
                    <a:pt x="4717" y="10389"/>
                    <a:pt x="4717" y="10389"/>
                  </a:cubicBezTo>
                  <a:cubicBezTo>
                    <a:pt x="4718" y="10389"/>
                    <a:pt x="4720" y="10390"/>
                    <a:pt x="4725" y="10392"/>
                  </a:cubicBezTo>
                  <a:cubicBezTo>
                    <a:pt x="4730" y="10394"/>
                    <a:pt x="4735" y="10397"/>
                    <a:pt x="4742" y="10400"/>
                  </a:cubicBezTo>
                  <a:cubicBezTo>
                    <a:pt x="4749" y="10403"/>
                    <a:pt x="4756" y="10406"/>
                    <a:pt x="4764" y="10410"/>
                  </a:cubicBezTo>
                  <a:cubicBezTo>
                    <a:pt x="4771" y="10413"/>
                    <a:pt x="4778" y="10416"/>
                    <a:pt x="4784" y="10418"/>
                  </a:cubicBezTo>
                  <a:lnTo>
                    <a:pt x="5082" y="10537"/>
                  </a:lnTo>
                  <a:lnTo>
                    <a:pt x="5105" y="10490"/>
                  </a:lnTo>
                  <a:close/>
                  <a:moveTo>
                    <a:pt x="5125" y="10078"/>
                  </a:moveTo>
                  <a:cubicBezTo>
                    <a:pt x="5110" y="10077"/>
                    <a:pt x="5096" y="10077"/>
                    <a:pt x="5083" y="10081"/>
                  </a:cubicBezTo>
                  <a:cubicBezTo>
                    <a:pt x="5070" y="10084"/>
                    <a:pt x="5058" y="10090"/>
                    <a:pt x="5047" y="10097"/>
                  </a:cubicBezTo>
                  <a:cubicBezTo>
                    <a:pt x="5037" y="10105"/>
                    <a:pt x="5024" y="10116"/>
                    <a:pt x="5010" y="10131"/>
                  </a:cubicBezTo>
                  <a:lnTo>
                    <a:pt x="4974" y="10169"/>
                  </a:lnTo>
                  <a:cubicBezTo>
                    <a:pt x="4955" y="10188"/>
                    <a:pt x="4938" y="10200"/>
                    <a:pt x="4924" y="10206"/>
                  </a:cubicBezTo>
                  <a:cubicBezTo>
                    <a:pt x="4909" y="10211"/>
                    <a:pt x="4894" y="10210"/>
                    <a:pt x="4878" y="10202"/>
                  </a:cubicBezTo>
                  <a:cubicBezTo>
                    <a:pt x="4858" y="10192"/>
                    <a:pt x="4845" y="10178"/>
                    <a:pt x="4841" y="10158"/>
                  </a:cubicBezTo>
                  <a:cubicBezTo>
                    <a:pt x="4836" y="10139"/>
                    <a:pt x="4840" y="10117"/>
                    <a:pt x="4852" y="10092"/>
                  </a:cubicBezTo>
                  <a:cubicBezTo>
                    <a:pt x="4856" y="10084"/>
                    <a:pt x="4861" y="10076"/>
                    <a:pt x="4865" y="10070"/>
                  </a:cubicBezTo>
                  <a:cubicBezTo>
                    <a:pt x="4870" y="10063"/>
                    <a:pt x="4876" y="10056"/>
                    <a:pt x="4882" y="10050"/>
                  </a:cubicBezTo>
                  <a:cubicBezTo>
                    <a:pt x="4888" y="10044"/>
                    <a:pt x="4896" y="10038"/>
                    <a:pt x="4904" y="10032"/>
                  </a:cubicBezTo>
                  <a:cubicBezTo>
                    <a:pt x="4912" y="10026"/>
                    <a:pt x="4921" y="10020"/>
                    <a:pt x="4932" y="10014"/>
                  </a:cubicBezTo>
                  <a:lnTo>
                    <a:pt x="4908" y="9976"/>
                  </a:lnTo>
                  <a:cubicBezTo>
                    <a:pt x="4865" y="10001"/>
                    <a:pt x="4833" y="10035"/>
                    <a:pt x="4813" y="10076"/>
                  </a:cubicBezTo>
                  <a:cubicBezTo>
                    <a:pt x="4803" y="10095"/>
                    <a:pt x="4798" y="10114"/>
                    <a:pt x="4795" y="10132"/>
                  </a:cubicBezTo>
                  <a:cubicBezTo>
                    <a:pt x="4793" y="10150"/>
                    <a:pt x="4794" y="10167"/>
                    <a:pt x="4799" y="10183"/>
                  </a:cubicBezTo>
                  <a:cubicBezTo>
                    <a:pt x="4803" y="10199"/>
                    <a:pt x="4811" y="10213"/>
                    <a:pt x="4822" y="10226"/>
                  </a:cubicBezTo>
                  <a:cubicBezTo>
                    <a:pt x="4832" y="10239"/>
                    <a:pt x="4846" y="10249"/>
                    <a:pt x="4863" y="10258"/>
                  </a:cubicBezTo>
                  <a:cubicBezTo>
                    <a:pt x="4888" y="10270"/>
                    <a:pt x="4913" y="10272"/>
                    <a:pt x="4939" y="10265"/>
                  </a:cubicBezTo>
                  <a:cubicBezTo>
                    <a:pt x="4950" y="10261"/>
                    <a:pt x="4961" y="10255"/>
                    <a:pt x="4971" y="10247"/>
                  </a:cubicBezTo>
                  <a:cubicBezTo>
                    <a:pt x="4981" y="10239"/>
                    <a:pt x="4993" y="10227"/>
                    <a:pt x="5008" y="10212"/>
                  </a:cubicBezTo>
                  <a:lnTo>
                    <a:pt x="5039" y="10179"/>
                  </a:lnTo>
                  <a:cubicBezTo>
                    <a:pt x="5076" y="10139"/>
                    <a:pt x="5112" y="10127"/>
                    <a:pt x="5146" y="10144"/>
                  </a:cubicBezTo>
                  <a:cubicBezTo>
                    <a:pt x="5169" y="10156"/>
                    <a:pt x="5183" y="10174"/>
                    <a:pt x="5188" y="10200"/>
                  </a:cubicBezTo>
                  <a:cubicBezTo>
                    <a:pt x="5191" y="10211"/>
                    <a:pt x="5191" y="10222"/>
                    <a:pt x="5189" y="10233"/>
                  </a:cubicBezTo>
                  <a:cubicBezTo>
                    <a:pt x="5187" y="10243"/>
                    <a:pt x="5182" y="10256"/>
                    <a:pt x="5175" y="10270"/>
                  </a:cubicBezTo>
                  <a:cubicBezTo>
                    <a:pt x="5165" y="10290"/>
                    <a:pt x="5153" y="10307"/>
                    <a:pt x="5140" y="10321"/>
                  </a:cubicBezTo>
                  <a:cubicBezTo>
                    <a:pt x="5126" y="10336"/>
                    <a:pt x="5110" y="10348"/>
                    <a:pt x="5090" y="10359"/>
                  </a:cubicBezTo>
                  <a:lnTo>
                    <a:pt x="5116" y="10397"/>
                  </a:lnTo>
                  <a:cubicBezTo>
                    <a:pt x="5138" y="10384"/>
                    <a:pt x="5156" y="10368"/>
                    <a:pt x="5172" y="10351"/>
                  </a:cubicBezTo>
                  <a:cubicBezTo>
                    <a:pt x="5188" y="10333"/>
                    <a:pt x="5201" y="10313"/>
                    <a:pt x="5213" y="10289"/>
                  </a:cubicBezTo>
                  <a:cubicBezTo>
                    <a:pt x="5222" y="10271"/>
                    <a:pt x="5228" y="10254"/>
                    <a:pt x="5231" y="10239"/>
                  </a:cubicBezTo>
                  <a:cubicBezTo>
                    <a:pt x="5234" y="10223"/>
                    <a:pt x="5234" y="10207"/>
                    <a:pt x="5232" y="10190"/>
                  </a:cubicBezTo>
                  <a:cubicBezTo>
                    <a:pt x="5230" y="10167"/>
                    <a:pt x="5223" y="10147"/>
                    <a:pt x="5211" y="10129"/>
                  </a:cubicBezTo>
                  <a:cubicBezTo>
                    <a:pt x="5198" y="10112"/>
                    <a:pt x="5183" y="10098"/>
                    <a:pt x="5165" y="10089"/>
                  </a:cubicBezTo>
                  <a:cubicBezTo>
                    <a:pt x="5153" y="10083"/>
                    <a:pt x="5139" y="10080"/>
                    <a:pt x="5125" y="10078"/>
                  </a:cubicBezTo>
                  <a:close/>
                  <a:moveTo>
                    <a:pt x="5239" y="9888"/>
                  </a:moveTo>
                  <a:lnTo>
                    <a:pt x="5196" y="9867"/>
                  </a:lnTo>
                  <a:lnTo>
                    <a:pt x="5142" y="9976"/>
                  </a:lnTo>
                  <a:lnTo>
                    <a:pt x="5186" y="9997"/>
                  </a:lnTo>
                  <a:lnTo>
                    <a:pt x="5239" y="9888"/>
                  </a:lnTo>
                  <a:close/>
                  <a:moveTo>
                    <a:pt x="5156" y="9401"/>
                  </a:moveTo>
                  <a:lnTo>
                    <a:pt x="5133" y="9447"/>
                  </a:lnTo>
                  <a:lnTo>
                    <a:pt x="5405" y="9581"/>
                  </a:lnTo>
                  <a:cubicBezTo>
                    <a:pt x="5419" y="9587"/>
                    <a:pt x="5429" y="9594"/>
                    <a:pt x="5438" y="9600"/>
                  </a:cubicBezTo>
                  <a:cubicBezTo>
                    <a:pt x="5446" y="9606"/>
                    <a:pt x="5453" y="9615"/>
                    <a:pt x="5459" y="9626"/>
                  </a:cubicBezTo>
                  <a:cubicBezTo>
                    <a:pt x="5464" y="9636"/>
                    <a:pt x="5466" y="9648"/>
                    <a:pt x="5464" y="9661"/>
                  </a:cubicBezTo>
                  <a:cubicBezTo>
                    <a:pt x="5462" y="9675"/>
                    <a:pt x="5458" y="9690"/>
                    <a:pt x="5449" y="9707"/>
                  </a:cubicBezTo>
                  <a:cubicBezTo>
                    <a:pt x="5443" y="9719"/>
                    <a:pt x="5437" y="9729"/>
                    <a:pt x="5431" y="9736"/>
                  </a:cubicBezTo>
                  <a:cubicBezTo>
                    <a:pt x="5424" y="9744"/>
                    <a:pt x="5417" y="9750"/>
                    <a:pt x="5411" y="9754"/>
                  </a:cubicBezTo>
                  <a:cubicBezTo>
                    <a:pt x="5404" y="9758"/>
                    <a:pt x="5397" y="9761"/>
                    <a:pt x="5391" y="9762"/>
                  </a:cubicBezTo>
                  <a:cubicBezTo>
                    <a:pt x="5385" y="9764"/>
                    <a:pt x="5379" y="9764"/>
                    <a:pt x="5374" y="9764"/>
                  </a:cubicBezTo>
                  <a:cubicBezTo>
                    <a:pt x="5366" y="9764"/>
                    <a:pt x="5357" y="9762"/>
                    <a:pt x="5346" y="9757"/>
                  </a:cubicBezTo>
                  <a:cubicBezTo>
                    <a:pt x="5334" y="9753"/>
                    <a:pt x="5324" y="9748"/>
                    <a:pt x="5314" y="9743"/>
                  </a:cubicBezTo>
                  <a:lnTo>
                    <a:pt x="5051" y="9614"/>
                  </a:lnTo>
                  <a:lnTo>
                    <a:pt x="5028" y="9660"/>
                  </a:lnTo>
                  <a:lnTo>
                    <a:pt x="5308" y="9798"/>
                  </a:lnTo>
                  <a:cubicBezTo>
                    <a:pt x="5317" y="9802"/>
                    <a:pt x="5327" y="9806"/>
                    <a:pt x="5339" y="9811"/>
                  </a:cubicBezTo>
                  <a:cubicBezTo>
                    <a:pt x="5351" y="9815"/>
                    <a:pt x="5363" y="9817"/>
                    <a:pt x="5375" y="9816"/>
                  </a:cubicBezTo>
                  <a:cubicBezTo>
                    <a:pt x="5400" y="9815"/>
                    <a:pt x="5421" y="9808"/>
                    <a:pt x="5439" y="9794"/>
                  </a:cubicBezTo>
                  <a:cubicBezTo>
                    <a:pt x="5457" y="9781"/>
                    <a:pt x="5473" y="9759"/>
                    <a:pt x="5488" y="9729"/>
                  </a:cubicBezTo>
                  <a:cubicBezTo>
                    <a:pt x="5500" y="9705"/>
                    <a:pt x="5507" y="9683"/>
                    <a:pt x="5510" y="9665"/>
                  </a:cubicBezTo>
                  <a:cubicBezTo>
                    <a:pt x="5513" y="9646"/>
                    <a:pt x="5513" y="9628"/>
                    <a:pt x="5508" y="9611"/>
                  </a:cubicBezTo>
                  <a:cubicBezTo>
                    <a:pt x="5504" y="9595"/>
                    <a:pt x="5497" y="9581"/>
                    <a:pt x="5486" y="9571"/>
                  </a:cubicBezTo>
                  <a:cubicBezTo>
                    <a:pt x="5475" y="9560"/>
                    <a:pt x="5457" y="9549"/>
                    <a:pt x="5434" y="9538"/>
                  </a:cubicBezTo>
                  <a:lnTo>
                    <a:pt x="5156" y="9401"/>
                  </a:lnTo>
                  <a:close/>
                  <a:moveTo>
                    <a:pt x="5730" y="9220"/>
                  </a:moveTo>
                  <a:lnTo>
                    <a:pt x="5339" y="9028"/>
                  </a:lnTo>
                  <a:lnTo>
                    <a:pt x="5316" y="9074"/>
                  </a:lnTo>
                  <a:lnTo>
                    <a:pt x="5530" y="9177"/>
                  </a:lnTo>
                  <a:cubicBezTo>
                    <a:pt x="5544" y="9184"/>
                    <a:pt x="5558" y="9191"/>
                    <a:pt x="5572" y="9197"/>
                  </a:cubicBezTo>
                  <a:cubicBezTo>
                    <a:pt x="5586" y="9203"/>
                    <a:pt x="5599" y="9209"/>
                    <a:pt x="5611" y="9214"/>
                  </a:cubicBezTo>
                  <a:cubicBezTo>
                    <a:pt x="5622" y="9219"/>
                    <a:pt x="5632" y="9223"/>
                    <a:pt x="5639" y="9226"/>
                  </a:cubicBezTo>
                  <a:cubicBezTo>
                    <a:pt x="5647" y="9229"/>
                    <a:pt x="5651" y="9230"/>
                    <a:pt x="5651" y="9231"/>
                  </a:cubicBezTo>
                  <a:cubicBezTo>
                    <a:pt x="5650" y="9230"/>
                    <a:pt x="5646" y="9230"/>
                    <a:pt x="5640" y="9230"/>
                  </a:cubicBezTo>
                  <a:cubicBezTo>
                    <a:pt x="5634" y="9229"/>
                    <a:pt x="5626" y="9229"/>
                    <a:pt x="5617" y="9228"/>
                  </a:cubicBezTo>
                  <a:cubicBezTo>
                    <a:pt x="5608" y="9228"/>
                    <a:pt x="5597" y="9227"/>
                    <a:pt x="5586" y="9227"/>
                  </a:cubicBezTo>
                  <a:cubicBezTo>
                    <a:pt x="5574" y="9226"/>
                    <a:pt x="5563" y="9226"/>
                    <a:pt x="5551" y="9227"/>
                  </a:cubicBezTo>
                  <a:lnTo>
                    <a:pt x="5238" y="9234"/>
                  </a:lnTo>
                  <a:lnTo>
                    <a:pt x="5211" y="9288"/>
                  </a:lnTo>
                  <a:lnTo>
                    <a:pt x="5602" y="9480"/>
                  </a:lnTo>
                  <a:lnTo>
                    <a:pt x="5626" y="9432"/>
                  </a:lnTo>
                  <a:lnTo>
                    <a:pt x="5398" y="9323"/>
                  </a:lnTo>
                  <a:cubicBezTo>
                    <a:pt x="5386" y="9317"/>
                    <a:pt x="5375" y="9312"/>
                    <a:pt x="5363" y="9307"/>
                  </a:cubicBezTo>
                  <a:cubicBezTo>
                    <a:pt x="5352" y="9302"/>
                    <a:pt x="5341" y="9297"/>
                    <a:pt x="5331" y="9293"/>
                  </a:cubicBezTo>
                  <a:cubicBezTo>
                    <a:pt x="5321" y="9289"/>
                    <a:pt x="5312" y="9285"/>
                    <a:pt x="5305" y="9282"/>
                  </a:cubicBezTo>
                  <a:cubicBezTo>
                    <a:pt x="5298" y="9279"/>
                    <a:pt x="5293" y="9277"/>
                    <a:pt x="5289" y="9275"/>
                  </a:cubicBezTo>
                  <a:cubicBezTo>
                    <a:pt x="5293" y="9276"/>
                    <a:pt x="5299" y="9276"/>
                    <a:pt x="5306" y="9277"/>
                  </a:cubicBezTo>
                  <a:cubicBezTo>
                    <a:pt x="5314" y="9277"/>
                    <a:pt x="5323" y="9277"/>
                    <a:pt x="5333" y="9277"/>
                  </a:cubicBezTo>
                  <a:cubicBezTo>
                    <a:pt x="5343" y="9277"/>
                    <a:pt x="5354" y="9277"/>
                    <a:pt x="5366" y="9278"/>
                  </a:cubicBezTo>
                  <a:cubicBezTo>
                    <a:pt x="5378" y="9278"/>
                    <a:pt x="5391" y="9278"/>
                    <a:pt x="5405" y="9277"/>
                  </a:cubicBezTo>
                  <a:lnTo>
                    <a:pt x="5706" y="9269"/>
                  </a:lnTo>
                  <a:lnTo>
                    <a:pt x="5730" y="9220"/>
                  </a:lnTo>
                  <a:close/>
                  <a:moveTo>
                    <a:pt x="5808" y="9060"/>
                  </a:moveTo>
                  <a:lnTo>
                    <a:pt x="5418" y="8868"/>
                  </a:lnTo>
                  <a:lnTo>
                    <a:pt x="5395" y="8914"/>
                  </a:lnTo>
                  <a:lnTo>
                    <a:pt x="5786" y="9106"/>
                  </a:lnTo>
                  <a:lnTo>
                    <a:pt x="5808" y="9060"/>
                  </a:lnTo>
                  <a:close/>
                  <a:moveTo>
                    <a:pt x="5608" y="8481"/>
                  </a:moveTo>
                  <a:lnTo>
                    <a:pt x="5585" y="8529"/>
                  </a:lnTo>
                  <a:lnTo>
                    <a:pt x="5801" y="8739"/>
                  </a:lnTo>
                  <a:cubicBezTo>
                    <a:pt x="5819" y="8757"/>
                    <a:pt x="5834" y="8771"/>
                    <a:pt x="5846" y="8782"/>
                  </a:cubicBezTo>
                  <a:cubicBezTo>
                    <a:pt x="5858" y="8792"/>
                    <a:pt x="5866" y="8800"/>
                    <a:pt x="5871" y="8803"/>
                  </a:cubicBezTo>
                  <a:cubicBezTo>
                    <a:pt x="5868" y="8802"/>
                    <a:pt x="5863" y="8801"/>
                    <a:pt x="5856" y="8799"/>
                  </a:cubicBezTo>
                  <a:cubicBezTo>
                    <a:pt x="5849" y="8797"/>
                    <a:pt x="5841" y="8796"/>
                    <a:pt x="5832" y="8794"/>
                  </a:cubicBezTo>
                  <a:cubicBezTo>
                    <a:pt x="5823" y="8792"/>
                    <a:pt x="5813" y="8790"/>
                    <a:pt x="5803" y="8788"/>
                  </a:cubicBezTo>
                  <a:cubicBezTo>
                    <a:pt x="5792" y="8786"/>
                    <a:pt x="5782" y="8785"/>
                    <a:pt x="5772" y="8783"/>
                  </a:cubicBezTo>
                  <a:lnTo>
                    <a:pt x="5480" y="8742"/>
                  </a:lnTo>
                  <a:lnTo>
                    <a:pt x="5455" y="8793"/>
                  </a:lnTo>
                  <a:lnTo>
                    <a:pt x="5910" y="8853"/>
                  </a:lnTo>
                  <a:lnTo>
                    <a:pt x="5933" y="8807"/>
                  </a:lnTo>
                  <a:lnTo>
                    <a:pt x="5608" y="8481"/>
                  </a:lnTo>
                  <a:close/>
                  <a:moveTo>
                    <a:pt x="6144" y="8378"/>
                  </a:moveTo>
                  <a:lnTo>
                    <a:pt x="6104" y="8358"/>
                  </a:lnTo>
                  <a:lnTo>
                    <a:pt x="6019" y="8530"/>
                  </a:lnTo>
                  <a:lnTo>
                    <a:pt x="5876" y="8460"/>
                  </a:lnTo>
                  <a:lnTo>
                    <a:pt x="5942" y="8326"/>
                  </a:lnTo>
                  <a:lnTo>
                    <a:pt x="5901" y="8306"/>
                  </a:lnTo>
                  <a:lnTo>
                    <a:pt x="5836" y="8440"/>
                  </a:lnTo>
                  <a:lnTo>
                    <a:pt x="5707" y="8377"/>
                  </a:lnTo>
                  <a:lnTo>
                    <a:pt x="5786" y="8217"/>
                  </a:lnTo>
                  <a:lnTo>
                    <a:pt x="5751" y="8192"/>
                  </a:lnTo>
                  <a:lnTo>
                    <a:pt x="5645" y="8405"/>
                  </a:lnTo>
                  <a:lnTo>
                    <a:pt x="6036" y="8598"/>
                  </a:lnTo>
                  <a:lnTo>
                    <a:pt x="6144" y="8378"/>
                  </a:lnTo>
                  <a:close/>
                  <a:moveTo>
                    <a:pt x="6307" y="8047"/>
                  </a:moveTo>
                  <a:lnTo>
                    <a:pt x="6271" y="8052"/>
                  </a:lnTo>
                  <a:cubicBezTo>
                    <a:pt x="6254" y="8054"/>
                    <a:pt x="6236" y="8057"/>
                    <a:pt x="6218" y="8059"/>
                  </a:cubicBezTo>
                  <a:cubicBezTo>
                    <a:pt x="6199" y="8062"/>
                    <a:pt x="6181" y="8064"/>
                    <a:pt x="6165" y="8066"/>
                  </a:cubicBezTo>
                  <a:cubicBezTo>
                    <a:pt x="6148" y="8069"/>
                    <a:pt x="6137" y="8071"/>
                    <a:pt x="6130" y="8072"/>
                  </a:cubicBezTo>
                  <a:cubicBezTo>
                    <a:pt x="6120" y="8074"/>
                    <a:pt x="6109" y="8076"/>
                    <a:pt x="6097" y="8079"/>
                  </a:cubicBezTo>
                  <a:cubicBezTo>
                    <a:pt x="6086" y="8082"/>
                    <a:pt x="6075" y="8086"/>
                    <a:pt x="6067" y="8090"/>
                  </a:cubicBezTo>
                  <a:lnTo>
                    <a:pt x="6070" y="8084"/>
                  </a:lnTo>
                  <a:cubicBezTo>
                    <a:pt x="6077" y="8068"/>
                    <a:pt x="6082" y="8053"/>
                    <a:pt x="6083" y="8038"/>
                  </a:cubicBezTo>
                  <a:cubicBezTo>
                    <a:pt x="6084" y="8022"/>
                    <a:pt x="6082" y="8008"/>
                    <a:pt x="6077" y="7994"/>
                  </a:cubicBezTo>
                  <a:cubicBezTo>
                    <a:pt x="6072" y="7981"/>
                    <a:pt x="6065" y="7968"/>
                    <a:pt x="6054" y="7956"/>
                  </a:cubicBezTo>
                  <a:cubicBezTo>
                    <a:pt x="6043" y="7945"/>
                    <a:pt x="6029" y="7935"/>
                    <a:pt x="6014" y="7927"/>
                  </a:cubicBezTo>
                  <a:cubicBezTo>
                    <a:pt x="6003" y="7922"/>
                    <a:pt x="5993" y="7919"/>
                    <a:pt x="5984" y="7917"/>
                  </a:cubicBezTo>
                  <a:cubicBezTo>
                    <a:pt x="5974" y="7916"/>
                    <a:pt x="5965" y="7915"/>
                    <a:pt x="5956" y="7915"/>
                  </a:cubicBezTo>
                  <a:cubicBezTo>
                    <a:pt x="5947" y="7915"/>
                    <a:pt x="5939" y="7916"/>
                    <a:pt x="5932" y="7918"/>
                  </a:cubicBezTo>
                  <a:cubicBezTo>
                    <a:pt x="5925" y="7921"/>
                    <a:pt x="5918" y="7923"/>
                    <a:pt x="5912" y="7926"/>
                  </a:cubicBezTo>
                  <a:cubicBezTo>
                    <a:pt x="5906" y="7929"/>
                    <a:pt x="5900" y="7932"/>
                    <a:pt x="5894" y="7936"/>
                  </a:cubicBezTo>
                  <a:cubicBezTo>
                    <a:pt x="5889" y="7941"/>
                    <a:pt x="5883" y="7946"/>
                    <a:pt x="5876" y="7953"/>
                  </a:cubicBezTo>
                  <a:cubicBezTo>
                    <a:pt x="5870" y="7960"/>
                    <a:pt x="5864" y="7968"/>
                    <a:pt x="5858" y="7978"/>
                  </a:cubicBezTo>
                  <a:cubicBezTo>
                    <a:pt x="5852" y="7987"/>
                    <a:pt x="5845" y="7999"/>
                    <a:pt x="5839" y="8012"/>
                  </a:cubicBezTo>
                  <a:lnTo>
                    <a:pt x="5794" y="8103"/>
                  </a:lnTo>
                  <a:lnTo>
                    <a:pt x="6185" y="8296"/>
                  </a:lnTo>
                  <a:lnTo>
                    <a:pt x="6207" y="8250"/>
                  </a:lnTo>
                  <a:lnTo>
                    <a:pt x="6031" y="8163"/>
                  </a:lnTo>
                  <a:cubicBezTo>
                    <a:pt x="6036" y="8153"/>
                    <a:pt x="6042" y="8146"/>
                    <a:pt x="6048" y="8142"/>
                  </a:cubicBezTo>
                  <a:cubicBezTo>
                    <a:pt x="6054" y="8137"/>
                    <a:pt x="6064" y="8134"/>
                    <a:pt x="6078" y="8131"/>
                  </a:cubicBezTo>
                  <a:cubicBezTo>
                    <a:pt x="6101" y="8126"/>
                    <a:pt x="6123" y="8122"/>
                    <a:pt x="6143" y="8119"/>
                  </a:cubicBezTo>
                  <a:cubicBezTo>
                    <a:pt x="6164" y="8115"/>
                    <a:pt x="6183" y="8113"/>
                    <a:pt x="6201" y="8110"/>
                  </a:cubicBezTo>
                  <a:cubicBezTo>
                    <a:pt x="6218" y="8108"/>
                    <a:pt x="6233" y="8107"/>
                    <a:pt x="6246" y="8106"/>
                  </a:cubicBezTo>
                  <a:cubicBezTo>
                    <a:pt x="6260" y="8106"/>
                    <a:pt x="6270" y="8106"/>
                    <a:pt x="6278" y="8106"/>
                  </a:cubicBezTo>
                  <a:lnTo>
                    <a:pt x="6307" y="8047"/>
                  </a:lnTo>
                  <a:close/>
                  <a:moveTo>
                    <a:pt x="6021" y="7998"/>
                  </a:moveTo>
                  <a:cubicBezTo>
                    <a:pt x="6029" y="8007"/>
                    <a:pt x="6035" y="8016"/>
                    <a:pt x="6038" y="8025"/>
                  </a:cubicBezTo>
                  <a:cubicBezTo>
                    <a:pt x="6041" y="8036"/>
                    <a:pt x="6041" y="8048"/>
                    <a:pt x="6039" y="8060"/>
                  </a:cubicBezTo>
                  <a:cubicBezTo>
                    <a:pt x="6037" y="8073"/>
                    <a:pt x="6031" y="8088"/>
                    <a:pt x="6023" y="8105"/>
                  </a:cubicBezTo>
                  <a:lnTo>
                    <a:pt x="6002" y="8149"/>
                  </a:lnTo>
                  <a:lnTo>
                    <a:pt x="5856" y="8077"/>
                  </a:lnTo>
                  <a:lnTo>
                    <a:pt x="5879" y="8030"/>
                  </a:lnTo>
                  <a:cubicBezTo>
                    <a:pt x="5884" y="8020"/>
                    <a:pt x="5889" y="8011"/>
                    <a:pt x="5894" y="8004"/>
                  </a:cubicBezTo>
                  <a:cubicBezTo>
                    <a:pt x="5899" y="7997"/>
                    <a:pt x="5905" y="7990"/>
                    <a:pt x="5911" y="7985"/>
                  </a:cubicBezTo>
                  <a:cubicBezTo>
                    <a:pt x="5921" y="7976"/>
                    <a:pt x="5933" y="7971"/>
                    <a:pt x="5948" y="7969"/>
                  </a:cubicBezTo>
                  <a:cubicBezTo>
                    <a:pt x="5962" y="7968"/>
                    <a:pt x="5976" y="7970"/>
                    <a:pt x="5989" y="7976"/>
                  </a:cubicBezTo>
                  <a:cubicBezTo>
                    <a:pt x="6002" y="7983"/>
                    <a:pt x="6012" y="7990"/>
                    <a:pt x="6021" y="7998"/>
                  </a:cubicBezTo>
                  <a:close/>
                  <a:moveTo>
                    <a:pt x="6318" y="7653"/>
                  </a:moveTo>
                  <a:cubicBezTo>
                    <a:pt x="6303" y="7652"/>
                    <a:pt x="6290" y="7653"/>
                    <a:pt x="6277" y="7656"/>
                  </a:cubicBezTo>
                  <a:cubicBezTo>
                    <a:pt x="6264" y="7660"/>
                    <a:pt x="6252" y="7665"/>
                    <a:pt x="6241" y="7672"/>
                  </a:cubicBezTo>
                  <a:cubicBezTo>
                    <a:pt x="6230" y="7680"/>
                    <a:pt x="6217" y="7691"/>
                    <a:pt x="6203" y="7706"/>
                  </a:cubicBezTo>
                  <a:lnTo>
                    <a:pt x="6167" y="7744"/>
                  </a:lnTo>
                  <a:cubicBezTo>
                    <a:pt x="6148" y="7763"/>
                    <a:pt x="6131" y="7776"/>
                    <a:pt x="6117" y="7781"/>
                  </a:cubicBezTo>
                  <a:cubicBezTo>
                    <a:pt x="6102" y="7786"/>
                    <a:pt x="6087" y="7785"/>
                    <a:pt x="6071" y="7777"/>
                  </a:cubicBezTo>
                  <a:cubicBezTo>
                    <a:pt x="6051" y="7767"/>
                    <a:pt x="6039" y="7753"/>
                    <a:pt x="6034" y="7734"/>
                  </a:cubicBezTo>
                  <a:cubicBezTo>
                    <a:pt x="6029" y="7714"/>
                    <a:pt x="6033" y="7692"/>
                    <a:pt x="6045" y="7668"/>
                  </a:cubicBezTo>
                  <a:cubicBezTo>
                    <a:pt x="6049" y="7659"/>
                    <a:pt x="6054" y="7652"/>
                    <a:pt x="6059" y="7645"/>
                  </a:cubicBezTo>
                  <a:cubicBezTo>
                    <a:pt x="6063" y="7638"/>
                    <a:pt x="6069" y="7631"/>
                    <a:pt x="6075" y="7625"/>
                  </a:cubicBezTo>
                  <a:cubicBezTo>
                    <a:pt x="6081" y="7619"/>
                    <a:pt x="6089" y="7613"/>
                    <a:pt x="6097" y="7607"/>
                  </a:cubicBezTo>
                  <a:cubicBezTo>
                    <a:pt x="6105" y="7601"/>
                    <a:pt x="6114" y="7595"/>
                    <a:pt x="6125" y="7589"/>
                  </a:cubicBezTo>
                  <a:lnTo>
                    <a:pt x="6102" y="7552"/>
                  </a:lnTo>
                  <a:cubicBezTo>
                    <a:pt x="6058" y="7577"/>
                    <a:pt x="6026" y="7610"/>
                    <a:pt x="6006" y="7651"/>
                  </a:cubicBezTo>
                  <a:cubicBezTo>
                    <a:pt x="5997" y="7670"/>
                    <a:pt x="5991" y="7689"/>
                    <a:pt x="5989" y="7707"/>
                  </a:cubicBezTo>
                  <a:cubicBezTo>
                    <a:pt x="5987" y="7725"/>
                    <a:pt x="5988" y="7742"/>
                    <a:pt x="5992" y="7758"/>
                  </a:cubicBezTo>
                  <a:cubicBezTo>
                    <a:pt x="5997" y="7774"/>
                    <a:pt x="6004" y="7788"/>
                    <a:pt x="6015" y="7801"/>
                  </a:cubicBezTo>
                  <a:cubicBezTo>
                    <a:pt x="6025" y="7814"/>
                    <a:pt x="6039" y="7825"/>
                    <a:pt x="6056" y="7833"/>
                  </a:cubicBezTo>
                  <a:cubicBezTo>
                    <a:pt x="6081" y="7845"/>
                    <a:pt x="6106" y="7847"/>
                    <a:pt x="6132" y="7840"/>
                  </a:cubicBezTo>
                  <a:cubicBezTo>
                    <a:pt x="6143" y="7836"/>
                    <a:pt x="6154" y="7830"/>
                    <a:pt x="6164" y="7822"/>
                  </a:cubicBezTo>
                  <a:cubicBezTo>
                    <a:pt x="6175" y="7814"/>
                    <a:pt x="6187" y="7803"/>
                    <a:pt x="6201" y="7787"/>
                  </a:cubicBezTo>
                  <a:lnTo>
                    <a:pt x="6232" y="7754"/>
                  </a:lnTo>
                  <a:cubicBezTo>
                    <a:pt x="6269" y="7714"/>
                    <a:pt x="6305" y="7703"/>
                    <a:pt x="6339" y="7720"/>
                  </a:cubicBezTo>
                  <a:cubicBezTo>
                    <a:pt x="6363" y="7731"/>
                    <a:pt x="6377" y="7750"/>
                    <a:pt x="6382" y="7775"/>
                  </a:cubicBezTo>
                  <a:cubicBezTo>
                    <a:pt x="6384" y="7787"/>
                    <a:pt x="6384" y="7797"/>
                    <a:pt x="6382" y="7808"/>
                  </a:cubicBezTo>
                  <a:cubicBezTo>
                    <a:pt x="6380" y="7818"/>
                    <a:pt x="6375" y="7831"/>
                    <a:pt x="6368" y="7846"/>
                  </a:cubicBezTo>
                  <a:cubicBezTo>
                    <a:pt x="6358" y="7865"/>
                    <a:pt x="6347" y="7882"/>
                    <a:pt x="6333" y="7897"/>
                  </a:cubicBezTo>
                  <a:cubicBezTo>
                    <a:pt x="6319" y="7911"/>
                    <a:pt x="6303" y="7923"/>
                    <a:pt x="6283" y="7934"/>
                  </a:cubicBezTo>
                  <a:lnTo>
                    <a:pt x="6309" y="7972"/>
                  </a:lnTo>
                  <a:cubicBezTo>
                    <a:pt x="6331" y="7959"/>
                    <a:pt x="6350" y="7943"/>
                    <a:pt x="6365" y="7926"/>
                  </a:cubicBezTo>
                  <a:cubicBezTo>
                    <a:pt x="6381" y="7908"/>
                    <a:pt x="6395" y="7888"/>
                    <a:pt x="6406" y="7864"/>
                  </a:cubicBezTo>
                  <a:cubicBezTo>
                    <a:pt x="6415" y="7846"/>
                    <a:pt x="6421" y="7829"/>
                    <a:pt x="6424" y="7814"/>
                  </a:cubicBezTo>
                  <a:cubicBezTo>
                    <a:pt x="6427" y="7798"/>
                    <a:pt x="6428" y="7782"/>
                    <a:pt x="6426" y="7765"/>
                  </a:cubicBezTo>
                  <a:cubicBezTo>
                    <a:pt x="6423" y="7742"/>
                    <a:pt x="6416" y="7722"/>
                    <a:pt x="6404" y="7704"/>
                  </a:cubicBezTo>
                  <a:cubicBezTo>
                    <a:pt x="6392" y="7687"/>
                    <a:pt x="6376" y="7673"/>
                    <a:pt x="6358" y="7664"/>
                  </a:cubicBezTo>
                  <a:cubicBezTo>
                    <a:pt x="6346" y="7658"/>
                    <a:pt x="6333" y="7655"/>
                    <a:pt x="6318" y="7653"/>
                  </a:cubicBezTo>
                  <a:close/>
                  <a:moveTo>
                    <a:pt x="6536" y="7583"/>
                  </a:moveTo>
                  <a:lnTo>
                    <a:pt x="6145" y="7390"/>
                  </a:lnTo>
                  <a:lnTo>
                    <a:pt x="6122" y="7436"/>
                  </a:lnTo>
                  <a:lnTo>
                    <a:pt x="6513" y="7628"/>
                  </a:lnTo>
                  <a:lnTo>
                    <a:pt x="6536" y="7583"/>
                  </a:lnTo>
                  <a:close/>
                  <a:moveTo>
                    <a:pt x="6311" y="7053"/>
                  </a:moveTo>
                  <a:lnTo>
                    <a:pt x="6183" y="7312"/>
                  </a:lnTo>
                  <a:lnTo>
                    <a:pt x="6223" y="7331"/>
                  </a:lnTo>
                  <a:lnTo>
                    <a:pt x="6274" y="7226"/>
                  </a:lnTo>
                  <a:lnTo>
                    <a:pt x="6626" y="7399"/>
                  </a:lnTo>
                  <a:lnTo>
                    <a:pt x="6648" y="7354"/>
                  </a:lnTo>
                  <a:lnTo>
                    <a:pt x="6296" y="7181"/>
                  </a:lnTo>
                  <a:lnTo>
                    <a:pt x="6349" y="7076"/>
                  </a:lnTo>
                  <a:lnTo>
                    <a:pt x="6311" y="7053"/>
                  </a:lnTo>
                  <a:close/>
                  <a:moveTo>
                    <a:pt x="6854" y="6937"/>
                  </a:moveTo>
                  <a:lnTo>
                    <a:pt x="6399" y="6874"/>
                  </a:lnTo>
                  <a:lnTo>
                    <a:pt x="6369" y="6935"/>
                  </a:lnTo>
                  <a:lnTo>
                    <a:pt x="6696" y="7257"/>
                  </a:lnTo>
                  <a:lnTo>
                    <a:pt x="6719" y="7210"/>
                  </a:lnTo>
                  <a:lnTo>
                    <a:pt x="6617" y="7113"/>
                  </a:lnTo>
                  <a:lnTo>
                    <a:pt x="6689" y="6968"/>
                  </a:lnTo>
                  <a:lnTo>
                    <a:pt x="6827" y="6990"/>
                  </a:lnTo>
                  <a:lnTo>
                    <a:pt x="6854" y="6937"/>
                  </a:lnTo>
                  <a:close/>
                  <a:moveTo>
                    <a:pt x="6645" y="6961"/>
                  </a:moveTo>
                  <a:lnTo>
                    <a:pt x="6585" y="7082"/>
                  </a:lnTo>
                  <a:lnTo>
                    <a:pt x="6424" y="6926"/>
                  </a:lnTo>
                  <a:lnTo>
                    <a:pt x="6645" y="6961"/>
                  </a:lnTo>
                  <a:close/>
                  <a:moveTo>
                    <a:pt x="6291" y="6905"/>
                  </a:moveTo>
                  <a:cubicBezTo>
                    <a:pt x="6283" y="6908"/>
                    <a:pt x="6276" y="6913"/>
                    <a:pt x="6272" y="6922"/>
                  </a:cubicBezTo>
                  <a:cubicBezTo>
                    <a:pt x="6268" y="6930"/>
                    <a:pt x="6268" y="6938"/>
                    <a:pt x="6271" y="6946"/>
                  </a:cubicBezTo>
                  <a:cubicBezTo>
                    <a:pt x="6273" y="6955"/>
                    <a:pt x="6279" y="6961"/>
                    <a:pt x="6287" y="6965"/>
                  </a:cubicBezTo>
                  <a:cubicBezTo>
                    <a:pt x="6295" y="6969"/>
                    <a:pt x="6304" y="6970"/>
                    <a:pt x="6312" y="6967"/>
                  </a:cubicBezTo>
                  <a:cubicBezTo>
                    <a:pt x="6321" y="6964"/>
                    <a:pt x="6328" y="6959"/>
                    <a:pt x="6332" y="6950"/>
                  </a:cubicBezTo>
                  <a:cubicBezTo>
                    <a:pt x="6336" y="6942"/>
                    <a:pt x="6336" y="6933"/>
                    <a:pt x="6333" y="6925"/>
                  </a:cubicBezTo>
                  <a:cubicBezTo>
                    <a:pt x="6330" y="6917"/>
                    <a:pt x="6324" y="6910"/>
                    <a:pt x="6316" y="6906"/>
                  </a:cubicBezTo>
                  <a:cubicBezTo>
                    <a:pt x="6308" y="6902"/>
                    <a:pt x="6300" y="6902"/>
                    <a:pt x="6291" y="6905"/>
                  </a:cubicBezTo>
                  <a:close/>
                  <a:moveTo>
                    <a:pt x="6349" y="6787"/>
                  </a:moveTo>
                  <a:cubicBezTo>
                    <a:pt x="6340" y="6790"/>
                    <a:pt x="6334" y="6796"/>
                    <a:pt x="6330" y="6804"/>
                  </a:cubicBezTo>
                  <a:cubicBezTo>
                    <a:pt x="6326" y="6812"/>
                    <a:pt x="6325" y="6820"/>
                    <a:pt x="6328" y="6829"/>
                  </a:cubicBezTo>
                  <a:cubicBezTo>
                    <a:pt x="6331" y="6837"/>
                    <a:pt x="6337" y="6844"/>
                    <a:pt x="6345" y="6848"/>
                  </a:cubicBezTo>
                  <a:cubicBezTo>
                    <a:pt x="6353" y="6852"/>
                    <a:pt x="6362" y="6852"/>
                    <a:pt x="6370" y="6850"/>
                  </a:cubicBezTo>
                  <a:cubicBezTo>
                    <a:pt x="6379" y="6847"/>
                    <a:pt x="6385" y="6841"/>
                    <a:pt x="6389" y="6833"/>
                  </a:cubicBezTo>
                  <a:cubicBezTo>
                    <a:pt x="6394" y="6824"/>
                    <a:pt x="6394" y="6816"/>
                    <a:pt x="6391" y="6808"/>
                  </a:cubicBezTo>
                  <a:cubicBezTo>
                    <a:pt x="6388" y="6799"/>
                    <a:pt x="6382" y="6793"/>
                    <a:pt x="6374" y="6789"/>
                  </a:cubicBezTo>
                  <a:cubicBezTo>
                    <a:pt x="6366" y="6785"/>
                    <a:pt x="6357" y="6784"/>
                    <a:pt x="6349" y="6787"/>
                  </a:cubicBezTo>
                  <a:close/>
                  <a:moveTo>
                    <a:pt x="6591" y="6484"/>
                  </a:moveTo>
                  <a:lnTo>
                    <a:pt x="6463" y="6743"/>
                  </a:lnTo>
                  <a:lnTo>
                    <a:pt x="6503" y="6762"/>
                  </a:lnTo>
                  <a:lnTo>
                    <a:pt x="6554" y="6658"/>
                  </a:lnTo>
                  <a:lnTo>
                    <a:pt x="6906" y="6831"/>
                  </a:lnTo>
                  <a:lnTo>
                    <a:pt x="6928" y="6786"/>
                  </a:lnTo>
                  <a:lnTo>
                    <a:pt x="6576" y="6613"/>
                  </a:lnTo>
                  <a:lnTo>
                    <a:pt x="6628" y="6507"/>
                  </a:lnTo>
                  <a:lnTo>
                    <a:pt x="6591" y="6484"/>
                  </a:lnTo>
                  <a:close/>
                  <a:moveTo>
                    <a:pt x="7256" y="6118"/>
                  </a:moveTo>
                  <a:lnTo>
                    <a:pt x="6849" y="5959"/>
                  </a:lnTo>
                  <a:lnTo>
                    <a:pt x="6815" y="6028"/>
                  </a:lnTo>
                  <a:lnTo>
                    <a:pt x="7039" y="6229"/>
                  </a:lnTo>
                  <a:cubicBezTo>
                    <a:pt x="7052" y="6241"/>
                    <a:pt x="7065" y="6251"/>
                    <a:pt x="7076" y="6260"/>
                  </a:cubicBezTo>
                  <a:cubicBezTo>
                    <a:pt x="7087" y="6269"/>
                    <a:pt x="7094" y="6274"/>
                    <a:pt x="7095" y="6275"/>
                  </a:cubicBezTo>
                  <a:cubicBezTo>
                    <a:pt x="7093" y="6274"/>
                    <a:pt x="7085" y="6272"/>
                    <a:pt x="7071" y="6268"/>
                  </a:cubicBezTo>
                  <a:cubicBezTo>
                    <a:pt x="7058" y="6265"/>
                    <a:pt x="7040" y="6261"/>
                    <a:pt x="7020" y="6257"/>
                  </a:cubicBezTo>
                  <a:lnTo>
                    <a:pt x="6729" y="6202"/>
                  </a:lnTo>
                  <a:lnTo>
                    <a:pt x="6696" y="6271"/>
                  </a:lnTo>
                  <a:lnTo>
                    <a:pt x="7070" y="6497"/>
                  </a:lnTo>
                  <a:lnTo>
                    <a:pt x="7092" y="6452"/>
                  </a:lnTo>
                  <a:lnTo>
                    <a:pt x="6824" y="6294"/>
                  </a:lnTo>
                  <a:cubicBezTo>
                    <a:pt x="6819" y="6291"/>
                    <a:pt x="6812" y="6287"/>
                    <a:pt x="6805" y="6282"/>
                  </a:cubicBezTo>
                  <a:cubicBezTo>
                    <a:pt x="6797" y="6278"/>
                    <a:pt x="6790" y="6274"/>
                    <a:pt x="6783" y="6270"/>
                  </a:cubicBezTo>
                  <a:cubicBezTo>
                    <a:pt x="6775" y="6266"/>
                    <a:pt x="6769" y="6262"/>
                    <a:pt x="6763" y="6259"/>
                  </a:cubicBezTo>
                  <a:cubicBezTo>
                    <a:pt x="6758" y="6256"/>
                    <a:pt x="6755" y="6254"/>
                    <a:pt x="6754" y="6253"/>
                  </a:cubicBezTo>
                  <a:cubicBezTo>
                    <a:pt x="6758" y="6255"/>
                    <a:pt x="6768" y="6257"/>
                    <a:pt x="6781" y="6259"/>
                  </a:cubicBezTo>
                  <a:cubicBezTo>
                    <a:pt x="6796" y="6262"/>
                    <a:pt x="6815" y="6266"/>
                    <a:pt x="6837" y="6270"/>
                  </a:cubicBezTo>
                  <a:lnTo>
                    <a:pt x="7152" y="6329"/>
                  </a:lnTo>
                  <a:lnTo>
                    <a:pt x="7172" y="6289"/>
                  </a:lnTo>
                  <a:lnTo>
                    <a:pt x="6922" y="6062"/>
                  </a:lnTo>
                  <a:cubicBezTo>
                    <a:pt x="6916" y="6058"/>
                    <a:pt x="6911" y="6053"/>
                    <a:pt x="6905" y="6048"/>
                  </a:cubicBezTo>
                  <a:cubicBezTo>
                    <a:pt x="6899" y="6043"/>
                    <a:pt x="6893" y="6038"/>
                    <a:pt x="6888" y="6034"/>
                  </a:cubicBezTo>
                  <a:cubicBezTo>
                    <a:pt x="6883" y="6029"/>
                    <a:pt x="6878" y="6025"/>
                    <a:pt x="6875" y="6022"/>
                  </a:cubicBezTo>
                  <a:cubicBezTo>
                    <a:pt x="6871" y="6019"/>
                    <a:pt x="6869" y="6017"/>
                    <a:pt x="6868" y="6017"/>
                  </a:cubicBezTo>
                  <a:cubicBezTo>
                    <a:pt x="6869" y="6017"/>
                    <a:pt x="6872" y="6018"/>
                    <a:pt x="6876" y="6020"/>
                  </a:cubicBezTo>
                  <a:cubicBezTo>
                    <a:pt x="6881" y="6022"/>
                    <a:pt x="6887" y="6025"/>
                    <a:pt x="6893" y="6028"/>
                  </a:cubicBezTo>
                  <a:cubicBezTo>
                    <a:pt x="6900" y="6031"/>
                    <a:pt x="6907" y="6034"/>
                    <a:pt x="6915" y="6037"/>
                  </a:cubicBezTo>
                  <a:cubicBezTo>
                    <a:pt x="6922" y="6041"/>
                    <a:pt x="6929" y="6044"/>
                    <a:pt x="6936" y="6046"/>
                  </a:cubicBezTo>
                  <a:lnTo>
                    <a:pt x="7233" y="6165"/>
                  </a:lnTo>
                  <a:lnTo>
                    <a:pt x="7256" y="6118"/>
                  </a:lnTo>
                  <a:close/>
                  <a:moveTo>
                    <a:pt x="7041" y="5569"/>
                  </a:moveTo>
                  <a:lnTo>
                    <a:pt x="7018" y="5615"/>
                  </a:lnTo>
                  <a:lnTo>
                    <a:pt x="7291" y="5749"/>
                  </a:lnTo>
                  <a:cubicBezTo>
                    <a:pt x="7304" y="5756"/>
                    <a:pt x="7315" y="5762"/>
                    <a:pt x="7323" y="5769"/>
                  </a:cubicBezTo>
                  <a:cubicBezTo>
                    <a:pt x="7332" y="5775"/>
                    <a:pt x="7339" y="5783"/>
                    <a:pt x="7344" y="5794"/>
                  </a:cubicBezTo>
                  <a:cubicBezTo>
                    <a:pt x="7349" y="5804"/>
                    <a:pt x="7351" y="5816"/>
                    <a:pt x="7349" y="5830"/>
                  </a:cubicBezTo>
                  <a:cubicBezTo>
                    <a:pt x="7348" y="5844"/>
                    <a:pt x="7343" y="5859"/>
                    <a:pt x="7335" y="5875"/>
                  </a:cubicBezTo>
                  <a:cubicBezTo>
                    <a:pt x="7329" y="5887"/>
                    <a:pt x="7323" y="5897"/>
                    <a:pt x="7316" y="5905"/>
                  </a:cubicBezTo>
                  <a:cubicBezTo>
                    <a:pt x="7309" y="5913"/>
                    <a:pt x="7303" y="5918"/>
                    <a:pt x="7296" y="5923"/>
                  </a:cubicBezTo>
                  <a:cubicBezTo>
                    <a:pt x="7289" y="5927"/>
                    <a:pt x="7283" y="5930"/>
                    <a:pt x="7276" y="5931"/>
                  </a:cubicBezTo>
                  <a:cubicBezTo>
                    <a:pt x="7270" y="5932"/>
                    <a:pt x="7264" y="5933"/>
                    <a:pt x="7259" y="5933"/>
                  </a:cubicBezTo>
                  <a:cubicBezTo>
                    <a:pt x="7252" y="5932"/>
                    <a:pt x="7242" y="5930"/>
                    <a:pt x="7231" y="5926"/>
                  </a:cubicBezTo>
                  <a:cubicBezTo>
                    <a:pt x="7220" y="5921"/>
                    <a:pt x="7209" y="5917"/>
                    <a:pt x="7199" y="5912"/>
                  </a:cubicBezTo>
                  <a:lnTo>
                    <a:pt x="6936" y="5782"/>
                  </a:lnTo>
                  <a:lnTo>
                    <a:pt x="6913" y="5829"/>
                  </a:lnTo>
                  <a:lnTo>
                    <a:pt x="7194" y="5966"/>
                  </a:lnTo>
                  <a:cubicBezTo>
                    <a:pt x="7202" y="5971"/>
                    <a:pt x="7213" y="5975"/>
                    <a:pt x="7224" y="5979"/>
                  </a:cubicBezTo>
                  <a:cubicBezTo>
                    <a:pt x="7236" y="5984"/>
                    <a:pt x="7248" y="5986"/>
                    <a:pt x="7260" y="5985"/>
                  </a:cubicBezTo>
                  <a:cubicBezTo>
                    <a:pt x="7285" y="5984"/>
                    <a:pt x="7306" y="5977"/>
                    <a:pt x="7324" y="5963"/>
                  </a:cubicBezTo>
                  <a:cubicBezTo>
                    <a:pt x="7342" y="5950"/>
                    <a:pt x="7359" y="5928"/>
                    <a:pt x="7374" y="5897"/>
                  </a:cubicBezTo>
                  <a:cubicBezTo>
                    <a:pt x="7385" y="5873"/>
                    <a:pt x="7393" y="5852"/>
                    <a:pt x="7396" y="5833"/>
                  </a:cubicBezTo>
                  <a:cubicBezTo>
                    <a:pt x="7399" y="5815"/>
                    <a:pt x="7398" y="5797"/>
                    <a:pt x="7394" y="5780"/>
                  </a:cubicBezTo>
                  <a:cubicBezTo>
                    <a:pt x="7390" y="5763"/>
                    <a:pt x="7382" y="5750"/>
                    <a:pt x="7371" y="5739"/>
                  </a:cubicBezTo>
                  <a:cubicBezTo>
                    <a:pt x="7360" y="5729"/>
                    <a:pt x="7342" y="5718"/>
                    <a:pt x="7319" y="5706"/>
                  </a:cubicBezTo>
                  <a:lnTo>
                    <a:pt x="7041" y="5569"/>
                  </a:lnTo>
                  <a:close/>
                  <a:moveTo>
                    <a:pt x="6884" y="5700"/>
                  </a:moveTo>
                  <a:cubicBezTo>
                    <a:pt x="6875" y="5703"/>
                    <a:pt x="6869" y="5709"/>
                    <a:pt x="6865" y="5717"/>
                  </a:cubicBezTo>
                  <a:cubicBezTo>
                    <a:pt x="6861" y="5725"/>
                    <a:pt x="6860" y="5733"/>
                    <a:pt x="6863" y="5742"/>
                  </a:cubicBezTo>
                  <a:cubicBezTo>
                    <a:pt x="6866" y="5750"/>
                    <a:pt x="6872" y="5756"/>
                    <a:pt x="6880" y="5760"/>
                  </a:cubicBezTo>
                  <a:cubicBezTo>
                    <a:pt x="6888" y="5764"/>
                    <a:pt x="6897" y="5765"/>
                    <a:pt x="6905" y="5762"/>
                  </a:cubicBezTo>
                  <a:cubicBezTo>
                    <a:pt x="6914" y="5759"/>
                    <a:pt x="6920" y="5754"/>
                    <a:pt x="6924" y="5746"/>
                  </a:cubicBezTo>
                  <a:cubicBezTo>
                    <a:pt x="6929" y="5737"/>
                    <a:pt x="6929" y="5729"/>
                    <a:pt x="6926" y="5720"/>
                  </a:cubicBezTo>
                  <a:cubicBezTo>
                    <a:pt x="6923" y="5712"/>
                    <a:pt x="6917" y="5706"/>
                    <a:pt x="6909" y="5702"/>
                  </a:cubicBezTo>
                  <a:cubicBezTo>
                    <a:pt x="6901" y="5698"/>
                    <a:pt x="6892" y="5697"/>
                    <a:pt x="6884" y="5700"/>
                  </a:cubicBezTo>
                  <a:close/>
                  <a:moveTo>
                    <a:pt x="6941" y="5583"/>
                  </a:moveTo>
                  <a:cubicBezTo>
                    <a:pt x="6933" y="5586"/>
                    <a:pt x="6926" y="5592"/>
                    <a:pt x="6922" y="5600"/>
                  </a:cubicBezTo>
                  <a:cubicBezTo>
                    <a:pt x="6918" y="5608"/>
                    <a:pt x="6918" y="5616"/>
                    <a:pt x="6921" y="5625"/>
                  </a:cubicBezTo>
                  <a:cubicBezTo>
                    <a:pt x="6924" y="5633"/>
                    <a:pt x="6929" y="5640"/>
                    <a:pt x="6937" y="5644"/>
                  </a:cubicBezTo>
                  <a:cubicBezTo>
                    <a:pt x="6945" y="5648"/>
                    <a:pt x="6954" y="5648"/>
                    <a:pt x="6963" y="5645"/>
                  </a:cubicBezTo>
                  <a:cubicBezTo>
                    <a:pt x="6971" y="5643"/>
                    <a:pt x="6978" y="5637"/>
                    <a:pt x="6982" y="5629"/>
                  </a:cubicBezTo>
                  <a:cubicBezTo>
                    <a:pt x="6986" y="5620"/>
                    <a:pt x="6986" y="5612"/>
                    <a:pt x="6983" y="5604"/>
                  </a:cubicBezTo>
                  <a:cubicBezTo>
                    <a:pt x="6980" y="5595"/>
                    <a:pt x="6974" y="5589"/>
                    <a:pt x="6966" y="5585"/>
                  </a:cubicBezTo>
                  <a:cubicBezTo>
                    <a:pt x="6958" y="5581"/>
                    <a:pt x="6950" y="5580"/>
                    <a:pt x="6941" y="5583"/>
                  </a:cubicBezTo>
                  <a:close/>
                  <a:moveTo>
                    <a:pt x="7615" y="5389"/>
                  </a:moveTo>
                  <a:lnTo>
                    <a:pt x="7224" y="5197"/>
                  </a:lnTo>
                  <a:lnTo>
                    <a:pt x="7201" y="5243"/>
                  </a:lnTo>
                  <a:lnTo>
                    <a:pt x="7415" y="5346"/>
                  </a:lnTo>
                  <a:cubicBezTo>
                    <a:pt x="7429" y="5353"/>
                    <a:pt x="7443" y="5359"/>
                    <a:pt x="7457" y="5366"/>
                  </a:cubicBezTo>
                  <a:cubicBezTo>
                    <a:pt x="7472" y="5372"/>
                    <a:pt x="7485" y="5378"/>
                    <a:pt x="7496" y="5383"/>
                  </a:cubicBezTo>
                  <a:cubicBezTo>
                    <a:pt x="7508" y="5387"/>
                    <a:pt x="7517" y="5391"/>
                    <a:pt x="7525" y="5394"/>
                  </a:cubicBezTo>
                  <a:cubicBezTo>
                    <a:pt x="7532" y="5397"/>
                    <a:pt x="7536" y="5399"/>
                    <a:pt x="7536" y="5399"/>
                  </a:cubicBezTo>
                  <a:cubicBezTo>
                    <a:pt x="7535" y="5399"/>
                    <a:pt x="7531" y="5399"/>
                    <a:pt x="7525" y="5398"/>
                  </a:cubicBezTo>
                  <a:cubicBezTo>
                    <a:pt x="7519" y="5398"/>
                    <a:pt x="7511" y="5397"/>
                    <a:pt x="7502" y="5397"/>
                  </a:cubicBezTo>
                  <a:cubicBezTo>
                    <a:pt x="7493" y="5396"/>
                    <a:pt x="7483" y="5396"/>
                    <a:pt x="7471" y="5395"/>
                  </a:cubicBezTo>
                  <a:cubicBezTo>
                    <a:pt x="7460" y="5395"/>
                    <a:pt x="7448" y="5395"/>
                    <a:pt x="7436" y="5395"/>
                  </a:cubicBezTo>
                  <a:lnTo>
                    <a:pt x="7123" y="5402"/>
                  </a:lnTo>
                  <a:lnTo>
                    <a:pt x="7096" y="5457"/>
                  </a:lnTo>
                  <a:lnTo>
                    <a:pt x="7487" y="5649"/>
                  </a:lnTo>
                  <a:lnTo>
                    <a:pt x="7511" y="5600"/>
                  </a:lnTo>
                  <a:lnTo>
                    <a:pt x="7283" y="5491"/>
                  </a:lnTo>
                  <a:cubicBezTo>
                    <a:pt x="7272" y="5485"/>
                    <a:pt x="7260" y="5480"/>
                    <a:pt x="7249" y="5475"/>
                  </a:cubicBezTo>
                  <a:cubicBezTo>
                    <a:pt x="7237" y="5470"/>
                    <a:pt x="7226" y="5465"/>
                    <a:pt x="7216" y="5461"/>
                  </a:cubicBezTo>
                  <a:cubicBezTo>
                    <a:pt x="7206" y="5457"/>
                    <a:pt x="7197" y="5453"/>
                    <a:pt x="7190" y="5450"/>
                  </a:cubicBezTo>
                  <a:cubicBezTo>
                    <a:pt x="7183" y="5447"/>
                    <a:pt x="7178" y="5445"/>
                    <a:pt x="7175" y="5444"/>
                  </a:cubicBezTo>
                  <a:cubicBezTo>
                    <a:pt x="7179" y="5445"/>
                    <a:pt x="7184" y="5445"/>
                    <a:pt x="7192" y="5445"/>
                  </a:cubicBezTo>
                  <a:cubicBezTo>
                    <a:pt x="7199" y="5446"/>
                    <a:pt x="7208" y="5446"/>
                    <a:pt x="7218" y="5446"/>
                  </a:cubicBezTo>
                  <a:cubicBezTo>
                    <a:pt x="7228" y="5446"/>
                    <a:pt x="7239" y="5446"/>
                    <a:pt x="7251" y="5446"/>
                  </a:cubicBezTo>
                  <a:cubicBezTo>
                    <a:pt x="7264" y="5446"/>
                    <a:pt x="7277" y="5446"/>
                    <a:pt x="7290" y="5446"/>
                  </a:cubicBezTo>
                  <a:lnTo>
                    <a:pt x="7591" y="5438"/>
                  </a:lnTo>
                  <a:lnTo>
                    <a:pt x="7615" y="5389"/>
                  </a:lnTo>
                  <a:close/>
                  <a:moveTo>
                    <a:pt x="7639" y="4968"/>
                  </a:moveTo>
                  <a:cubicBezTo>
                    <a:pt x="7625" y="4967"/>
                    <a:pt x="7611" y="4968"/>
                    <a:pt x="7598" y="4971"/>
                  </a:cubicBezTo>
                  <a:cubicBezTo>
                    <a:pt x="7585" y="4975"/>
                    <a:pt x="7573" y="4980"/>
                    <a:pt x="7562" y="4987"/>
                  </a:cubicBezTo>
                  <a:cubicBezTo>
                    <a:pt x="7551" y="4995"/>
                    <a:pt x="7538" y="5006"/>
                    <a:pt x="7525" y="5021"/>
                  </a:cubicBezTo>
                  <a:lnTo>
                    <a:pt x="7488" y="5059"/>
                  </a:lnTo>
                  <a:cubicBezTo>
                    <a:pt x="7469" y="5078"/>
                    <a:pt x="7452" y="5091"/>
                    <a:pt x="7438" y="5096"/>
                  </a:cubicBezTo>
                  <a:cubicBezTo>
                    <a:pt x="7423" y="5101"/>
                    <a:pt x="7408" y="5100"/>
                    <a:pt x="7392" y="5092"/>
                  </a:cubicBezTo>
                  <a:cubicBezTo>
                    <a:pt x="7372" y="5082"/>
                    <a:pt x="7360" y="5068"/>
                    <a:pt x="7355" y="5049"/>
                  </a:cubicBezTo>
                  <a:cubicBezTo>
                    <a:pt x="7350" y="5029"/>
                    <a:pt x="7354" y="5007"/>
                    <a:pt x="7366" y="4983"/>
                  </a:cubicBezTo>
                  <a:cubicBezTo>
                    <a:pt x="7370" y="4974"/>
                    <a:pt x="7375" y="4967"/>
                    <a:pt x="7380" y="4960"/>
                  </a:cubicBezTo>
                  <a:cubicBezTo>
                    <a:pt x="7384" y="4953"/>
                    <a:pt x="7390" y="4946"/>
                    <a:pt x="7396" y="4940"/>
                  </a:cubicBezTo>
                  <a:cubicBezTo>
                    <a:pt x="7403" y="4934"/>
                    <a:pt x="7410" y="4928"/>
                    <a:pt x="7418" y="4922"/>
                  </a:cubicBezTo>
                  <a:cubicBezTo>
                    <a:pt x="7426" y="4916"/>
                    <a:pt x="7435" y="4910"/>
                    <a:pt x="7446" y="4904"/>
                  </a:cubicBezTo>
                  <a:lnTo>
                    <a:pt x="7423" y="4867"/>
                  </a:lnTo>
                  <a:cubicBezTo>
                    <a:pt x="7379" y="4892"/>
                    <a:pt x="7347" y="4925"/>
                    <a:pt x="7327" y="4966"/>
                  </a:cubicBezTo>
                  <a:cubicBezTo>
                    <a:pt x="7318" y="4985"/>
                    <a:pt x="7312" y="5004"/>
                    <a:pt x="7310" y="5022"/>
                  </a:cubicBezTo>
                  <a:cubicBezTo>
                    <a:pt x="7308" y="5040"/>
                    <a:pt x="7309" y="5057"/>
                    <a:pt x="7313" y="5073"/>
                  </a:cubicBezTo>
                  <a:cubicBezTo>
                    <a:pt x="7318" y="5089"/>
                    <a:pt x="7325" y="5103"/>
                    <a:pt x="7336" y="5116"/>
                  </a:cubicBezTo>
                  <a:cubicBezTo>
                    <a:pt x="7347" y="5129"/>
                    <a:pt x="7360" y="5140"/>
                    <a:pt x="7377" y="5148"/>
                  </a:cubicBezTo>
                  <a:cubicBezTo>
                    <a:pt x="7402" y="5160"/>
                    <a:pt x="7427" y="5162"/>
                    <a:pt x="7453" y="5155"/>
                  </a:cubicBezTo>
                  <a:cubicBezTo>
                    <a:pt x="7465" y="5151"/>
                    <a:pt x="7476" y="5145"/>
                    <a:pt x="7486" y="5137"/>
                  </a:cubicBezTo>
                  <a:cubicBezTo>
                    <a:pt x="7496" y="5129"/>
                    <a:pt x="7508" y="5118"/>
                    <a:pt x="7522" y="5102"/>
                  </a:cubicBezTo>
                  <a:lnTo>
                    <a:pt x="7553" y="5069"/>
                  </a:lnTo>
                  <a:cubicBezTo>
                    <a:pt x="7590" y="5029"/>
                    <a:pt x="7626" y="5018"/>
                    <a:pt x="7661" y="5035"/>
                  </a:cubicBezTo>
                  <a:cubicBezTo>
                    <a:pt x="7684" y="5046"/>
                    <a:pt x="7698" y="5065"/>
                    <a:pt x="7703" y="5090"/>
                  </a:cubicBezTo>
                  <a:cubicBezTo>
                    <a:pt x="7705" y="5102"/>
                    <a:pt x="7705" y="5113"/>
                    <a:pt x="7703" y="5123"/>
                  </a:cubicBezTo>
                  <a:cubicBezTo>
                    <a:pt x="7701" y="5133"/>
                    <a:pt x="7697" y="5146"/>
                    <a:pt x="7689" y="5161"/>
                  </a:cubicBezTo>
                  <a:cubicBezTo>
                    <a:pt x="7680" y="5180"/>
                    <a:pt x="7668" y="5197"/>
                    <a:pt x="7654" y="5212"/>
                  </a:cubicBezTo>
                  <a:cubicBezTo>
                    <a:pt x="7641" y="5226"/>
                    <a:pt x="7624" y="5238"/>
                    <a:pt x="7604" y="5249"/>
                  </a:cubicBezTo>
                  <a:lnTo>
                    <a:pt x="7630" y="5287"/>
                  </a:lnTo>
                  <a:cubicBezTo>
                    <a:pt x="7652" y="5274"/>
                    <a:pt x="7671" y="5258"/>
                    <a:pt x="7687" y="5241"/>
                  </a:cubicBezTo>
                  <a:cubicBezTo>
                    <a:pt x="7702" y="5223"/>
                    <a:pt x="7716" y="5203"/>
                    <a:pt x="7727" y="5179"/>
                  </a:cubicBezTo>
                  <a:cubicBezTo>
                    <a:pt x="7736" y="5161"/>
                    <a:pt x="7742" y="5144"/>
                    <a:pt x="7745" y="5129"/>
                  </a:cubicBezTo>
                  <a:cubicBezTo>
                    <a:pt x="7748" y="5113"/>
                    <a:pt x="7749" y="5097"/>
                    <a:pt x="7747" y="5080"/>
                  </a:cubicBezTo>
                  <a:cubicBezTo>
                    <a:pt x="7744" y="5057"/>
                    <a:pt x="7737" y="5037"/>
                    <a:pt x="7725" y="5019"/>
                  </a:cubicBezTo>
                  <a:cubicBezTo>
                    <a:pt x="7713" y="5002"/>
                    <a:pt x="7698" y="4988"/>
                    <a:pt x="7679" y="4979"/>
                  </a:cubicBezTo>
                  <a:cubicBezTo>
                    <a:pt x="7667" y="4973"/>
                    <a:pt x="7654" y="4970"/>
                    <a:pt x="7639" y="4968"/>
                  </a:cubicBezTo>
                  <a:close/>
                  <a:moveTo>
                    <a:pt x="7556" y="4521"/>
                  </a:moveTo>
                  <a:lnTo>
                    <a:pt x="7429" y="4780"/>
                  </a:lnTo>
                  <a:lnTo>
                    <a:pt x="7468" y="4799"/>
                  </a:lnTo>
                  <a:lnTo>
                    <a:pt x="7520" y="4695"/>
                  </a:lnTo>
                  <a:lnTo>
                    <a:pt x="7872" y="4868"/>
                  </a:lnTo>
                  <a:lnTo>
                    <a:pt x="7894" y="4823"/>
                  </a:lnTo>
                  <a:lnTo>
                    <a:pt x="7542" y="4650"/>
                  </a:lnTo>
                  <a:lnTo>
                    <a:pt x="7594" y="4544"/>
                  </a:lnTo>
                  <a:lnTo>
                    <a:pt x="7556" y="4521"/>
                  </a:lnTo>
                  <a:close/>
                  <a:moveTo>
                    <a:pt x="8088" y="4427"/>
                  </a:moveTo>
                  <a:lnTo>
                    <a:pt x="8048" y="4407"/>
                  </a:lnTo>
                  <a:lnTo>
                    <a:pt x="7963" y="4579"/>
                  </a:lnTo>
                  <a:lnTo>
                    <a:pt x="7820" y="4509"/>
                  </a:lnTo>
                  <a:lnTo>
                    <a:pt x="7886" y="4375"/>
                  </a:lnTo>
                  <a:lnTo>
                    <a:pt x="7846" y="4355"/>
                  </a:lnTo>
                  <a:lnTo>
                    <a:pt x="7780" y="4489"/>
                  </a:lnTo>
                  <a:lnTo>
                    <a:pt x="7652" y="4426"/>
                  </a:lnTo>
                  <a:lnTo>
                    <a:pt x="7730" y="4266"/>
                  </a:lnTo>
                  <a:lnTo>
                    <a:pt x="7695" y="4241"/>
                  </a:lnTo>
                  <a:lnTo>
                    <a:pt x="7590" y="4454"/>
                  </a:lnTo>
                  <a:lnTo>
                    <a:pt x="7980" y="4647"/>
                  </a:lnTo>
                  <a:lnTo>
                    <a:pt x="8088" y="4427"/>
                  </a:lnTo>
                  <a:close/>
                  <a:moveTo>
                    <a:pt x="8251" y="4096"/>
                  </a:moveTo>
                  <a:lnTo>
                    <a:pt x="8215" y="4101"/>
                  </a:lnTo>
                  <a:cubicBezTo>
                    <a:pt x="8198" y="4103"/>
                    <a:pt x="8181" y="4106"/>
                    <a:pt x="8162" y="4108"/>
                  </a:cubicBezTo>
                  <a:cubicBezTo>
                    <a:pt x="8143" y="4111"/>
                    <a:pt x="8126" y="4113"/>
                    <a:pt x="8109" y="4115"/>
                  </a:cubicBezTo>
                  <a:cubicBezTo>
                    <a:pt x="8093" y="4118"/>
                    <a:pt x="8081" y="4120"/>
                    <a:pt x="8074" y="4121"/>
                  </a:cubicBezTo>
                  <a:cubicBezTo>
                    <a:pt x="8064" y="4123"/>
                    <a:pt x="8053" y="4125"/>
                    <a:pt x="8042" y="4128"/>
                  </a:cubicBezTo>
                  <a:cubicBezTo>
                    <a:pt x="8030" y="4131"/>
                    <a:pt x="8019" y="4135"/>
                    <a:pt x="8011" y="4139"/>
                  </a:cubicBezTo>
                  <a:lnTo>
                    <a:pt x="8014" y="4133"/>
                  </a:lnTo>
                  <a:cubicBezTo>
                    <a:pt x="8021" y="4117"/>
                    <a:pt x="8026" y="4102"/>
                    <a:pt x="8027" y="4087"/>
                  </a:cubicBezTo>
                  <a:cubicBezTo>
                    <a:pt x="8028" y="4071"/>
                    <a:pt x="8026" y="4057"/>
                    <a:pt x="8021" y="4043"/>
                  </a:cubicBezTo>
                  <a:cubicBezTo>
                    <a:pt x="8017" y="4030"/>
                    <a:pt x="8009" y="4017"/>
                    <a:pt x="7998" y="4005"/>
                  </a:cubicBezTo>
                  <a:cubicBezTo>
                    <a:pt x="7987" y="3994"/>
                    <a:pt x="7974" y="3984"/>
                    <a:pt x="7958" y="3976"/>
                  </a:cubicBezTo>
                  <a:cubicBezTo>
                    <a:pt x="7947" y="3971"/>
                    <a:pt x="7937" y="3968"/>
                    <a:pt x="7928" y="3966"/>
                  </a:cubicBezTo>
                  <a:cubicBezTo>
                    <a:pt x="7918" y="3965"/>
                    <a:pt x="7909" y="3964"/>
                    <a:pt x="7900" y="3964"/>
                  </a:cubicBezTo>
                  <a:cubicBezTo>
                    <a:pt x="7891" y="3964"/>
                    <a:pt x="7883" y="3965"/>
                    <a:pt x="7876" y="3967"/>
                  </a:cubicBezTo>
                  <a:cubicBezTo>
                    <a:pt x="7869" y="3970"/>
                    <a:pt x="7862" y="3972"/>
                    <a:pt x="7857" y="3975"/>
                  </a:cubicBezTo>
                  <a:cubicBezTo>
                    <a:pt x="7851" y="3978"/>
                    <a:pt x="7845" y="3981"/>
                    <a:pt x="7839" y="3985"/>
                  </a:cubicBezTo>
                  <a:cubicBezTo>
                    <a:pt x="7833" y="3990"/>
                    <a:pt x="7827" y="3995"/>
                    <a:pt x="7821" y="4002"/>
                  </a:cubicBezTo>
                  <a:cubicBezTo>
                    <a:pt x="7814" y="4009"/>
                    <a:pt x="7808" y="4017"/>
                    <a:pt x="7802" y="4027"/>
                  </a:cubicBezTo>
                  <a:cubicBezTo>
                    <a:pt x="7796" y="4036"/>
                    <a:pt x="7790" y="4048"/>
                    <a:pt x="7783" y="4061"/>
                  </a:cubicBezTo>
                  <a:lnTo>
                    <a:pt x="7738" y="4152"/>
                  </a:lnTo>
                  <a:lnTo>
                    <a:pt x="8129" y="4345"/>
                  </a:lnTo>
                  <a:lnTo>
                    <a:pt x="8151" y="4299"/>
                  </a:lnTo>
                  <a:lnTo>
                    <a:pt x="7975" y="4212"/>
                  </a:lnTo>
                  <a:cubicBezTo>
                    <a:pt x="7980" y="4202"/>
                    <a:pt x="7986" y="4195"/>
                    <a:pt x="7992" y="4191"/>
                  </a:cubicBezTo>
                  <a:cubicBezTo>
                    <a:pt x="7998" y="4186"/>
                    <a:pt x="8008" y="4183"/>
                    <a:pt x="8022" y="4180"/>
                  </a:cubicBezTo>
                  <a:cubicBezTo>
                    <a:pt x="8045" y="4175"/>
                    <a:pt x="8067" y="4171"/>
                    <a:pt x="8088" y="4168"/>
                  </a:cubicBezTo>
                  <a:cubicBezTo>
                    <a:pt x="8108" y="4164"/>
                    <a:pt x="8127" y="4162"/>
                    <a:pt x="8145" y="4159"/>
                  </a:cubicBezTo>
                  <a:cubicBezTo>
                    <a:pt x="8162" y="4157"/>
                    <a:pt x="8177" y="4156"/>
                    <a:pt x="8191" y="4155"/>
                  </a:cubicBezTo>
                  <a:cubicBezTo>
                    <a:pt x="8204" y="4155"/>
                    <a:pt x="8214" y="4155"/>
                    <a:pt x="8222" y="4155"/>
                  </a:cubicBezTo>
                  <a:lnTo>
                    <a:pt x="8251" y="4096"/>
                  </a:lnTo>
                  <a:close/>
                  <a:moveTo>
                    <a:pt x="7965" y="4047"/>
                  </a:moveTo>
                  <a:cubicBezTo>
                    <a:pt x="7973" y="4056"/>
                    <a:pt x="7979" y="4065"/>
                    <a:pt x="7982" y="4074"/>
                  </a:cubicBezTo>
                  <a:cubicBezTo>
                    <a:pt x="7985" y="4085"/>
                    <a:pt x="7985" y="4097"/>
                    <a:pt x="7983" y="4109"/>
                  </a:cubicBezTo>
                  <a:cubicBezTo>
                    <a:pt x="7981" y="4122"/>
                    <a:pt x="7976" y="4137"/>
                    <a:pt x="7967" y="4154"/>
                  </a:cubicBezTo>
                  <a:lnTo>
                    <a:pt x="7946" y="4198"/>
                  </a:lnTo>
                  <a:lnTo>
                    <a:pt x="7800" y="4126"/>
                  </a:lnTo>
                  <a:lnTo>
                    <a:pt x="7823" y="4079"/>
                  </a:lnTo>
                  <a:cubicBezTo>
                    <a:pt x="7828" y="4069"/>
                    <a:pt x="7833" y="4060"/>
                    <a:pt x="7838" y="4053"/>
                  </a:cubicBezTo>
                  <a:cubicBezTo>
                    <a:pt x="7844" y="4046"/>
                    <a:pt x="7849" y="4039"/>
                    <a:pt x="7855" y="4034"/>
                  </a:cubicBezTo>
                  <a:cubicBezTo>
                    <a:pt x="7865" y="4025"/>
                    <a:pt x="7877" y="4020"/>
                    <a:pt x="7892" y="4018"/>
                  </a:cubicBezTo>
                  <a:cubicBezTo>
                    <a:pt x="7906" y="4017"/>
                    <a:pt x="7920" y="4019"/>
                    <a:pt x="7933" y="4025"/>
                  </a:cubicBezTo>
                  <a:cubicBezTo>
                    <a:pt x="7946" y="4032"/>
                    <a:pt x="7957" y="4039"/>
                    <a:pt x="7965" y="4047"/>
                  </a:cubicBezTo>
                  <a:close/>
                  <a:moveTo>
                    <a:pt x="8463" y="3885"/>
                  </a:moveTo>
                  <a:lnTo>
                    <a:pt x="7914" y="3615"/>
                  </a:lnTo>
                  <a:lnTo>
                    <a:pt x="7895" y="3652"/>
                  </a:lnTo>
                  <a:lnTo>
                    <a:pt x="8445" y="3922"/>
                  </a:lnTo>
                  <a:lnTo>
                    <a:pt x="8463" y="3885"/>
                  </a:lnTo>
                  <a:close/>
                  <a:moveTo>
                    <a:pt x="8238" y="3137"/>
                  </a:moveTo>
                  <a:lnTo>
                    <a:pt x="8215" y="3183"/>
                  </a:lnTo>
                  <a:lnTo>
                    <a:pt x="8487" y="3317"/>
                  </a:lnTo>
                  <a:cubicBezTo>
                    <a:pt x="8501" y="3324"/>
                    <a:pt x="8512" y="3330"/>
                    <a:pt x="8520" y="3336"/>
                  </a:cubicBezTo>
                  <a:cubicBezTo>
                    <a:pt x="8528" y="3343"/>
                    <a:pt x="8535" y="3351"/>
                    <a:pt x="8541" y="3362"/>
                  </a:cubicBezTo>
                  <a:cubicBezTo>
                    <a:pt x="8546" y="3372"/>
                    <a:pt x="8548" y="3384"/>
                    <a:pt x="8546" y="3398"/>
                  </a:cubicBezTo>
                  <a:cubicBezTo>
                    <a:pt x="8544" y="3412"/>
                    <a:pt x="8540" y="3427"/>
                    <a:pt x="8532" y="3443"/>
                  </a:cubicBezTo>
                  <a:cubicBezTo>
                    <a:pt x="8526" y="3455"/>
                    <a:pt x="8519" y="3465"/>
                    <a:pt x="8513" y="3473"/>
                  </a:cubicBezTo>
                  <a:cubicBezTo>
                    <a:pt x="8506" y="3480"/>
                    <a:pt x="8500" y="3486"/>
                    <a:pt x="8493" y="3490"/>
                  </a:cubicBezTo>
                  <a:cubicBezTo>
                    <a:pt x="8486" y="3495"/>
                    <a:pt x="8479" y="3497"/>
                    <a:pt x="8473" y="3499"/>
                  </a:cubicBezTo>
                  <a:cubicBezTo>
                    <a:pt x="8467" y="3500"/>
                    <a:pt x="8461" y="3501"/>
                    <a:pt x="8456" y="3500"/>
                  </a:cubicBezTo>
                  <a:cubicBezTo>
                    <a:pt x="8449" y="3500"/>
                    <a:pt x="8439" y="3498"/>
                    <a:pt x="8428" y="3493"/>
                  </a:cubicBezTo>
                  <a:cubicBezTo>
                    <a:pt x="8417" y="3489"/>
                    <a:pt x="8406" y="3484"/>
                    <a:pt x="8396" y="3480"/>
                  </a:cubicBezTo>
                  <a:lnTo>
                    <a:pt x="8133" y="3350"/>
                  </a:lnTo>
                  <a:lnTo>
                    <a:pt x="8110" y="3396"/>
                  </a:lnTo>
                  <a:lnTo>
                    <a:pt x="8390" y="3534"/>
                  </a:lnTo>
                  <a:cubicBezTo>
                    <a:pt x="8399" y="3538"/>
                    <a:pt x="8409" y="3543"/>
                    <a:pt x="8421" y="3547"/>
                  </a:cubicBezTo>
                  <a:cubicBezTo>
                    <a:pt x="8433" y="3551"/>
                    <a:pt x="8445" y="3553"/>
                    <a:pt x="8457" y="3553"/>
                  </a:cubicBezTo>
                  <a:cubicBezTo>
                    <a:pt x="8482" y="3552"/>
                    <a:pt x="8503" y="3544"/>
                    <a:pt x="8521" y="3531"/>
                  </a:cubicBezTo>
                  <a:cubicBezTo>
                    <a:pt x="8539" y="3517"/>
                    <a:pt x="8555" y="3495"/>
                    <a:pt x="8570" y="3465"/>
                  </a:cubicBezTo>
                  <a:cubicBezTo>
                    <a:pt x="8582" y="3441"/>
                    <a:pt x="8590" y="3420"/>
                    <a:pt x="8593" y="3401"/>
                  </a:cubicBezTo>
                  <a:cubicBezTo>
                    <a:pt x="8596" y="3382"/>
                    <a:pt x="8595" y="3365"/>
                    <a:pt x="8591" y="3347"/>
                  </a:cubicBezTo>
                  <a:cubicBezTo>
                    <a:pt x="8587" y="3331"/>
                    <a:pt x="8579" y="3317"/>
                    <a:pt x="8568" y="3307"/>
                  </a:cubicBezTo>
                  <a:cubicBezTo>
                    <a:pt x="8557" y="3296"/>
                    <a:pt x="8539" y="3285"/>
                    <a:pt x="8516" y="3274"/>
                  </a:cubicBezTo>
                  <a:lnTo>
                    <a:pt x="8238" y="3137"/>
                  </a:lnTo>
                  <a:close/>
                  <a:moveTo>
                    <a:pt x="8812" y="2957"/>
                  </a:moveTo>
                  <a:lnTo>
                    <a:pt x="8421" y="2764"/>
                  </a:lnTo>
                  <a:lnTo>
                    <a:pt x="8398" y="2811"/>
                  </a:lnTo>
                  <a:lnTo>
                    <a:pt x="8612" y="2913"/>
                  </a:lnTo>
                  <a:cubicBezTo>
                    <a:pt x="8626" y="2920"/>
                    <a:pt x="8640" y="2927"/>
                    <a:pt x="8654" y="2933"/>
                  </a:cubicBezTo>
                  <a:cubicBezTo>
                    <a:pt x="8669" y="2940"/>
                    <a:pt x="8682" y="2945"/>
                    <a:pt x="8693" y="2950"/>
                  </a:cubicBezTo>
                  <a:cubicBezTo>
                    <a:pt x="8705" y="2955"/>
                    <a:pt x="8714" y="2959"/>
                    <a:pt x="8721" y="2962"/>
                  </a:cubicBezTo>
                  <a:cubicBezTo>
                    <a:pt x="8729" y="2965"/>
                    <a:pt x="8733" y="2967"/>
                    <a:pt x="8733" y="2967"/>
                  </a:cubicBezTo>
                  <a:cubicBezTo>
                    <a:pt x="8732" y="2967"/>
                    <a:pt x="8728" y="2966"/>
                    <a:pt x="8722" y="2966"/>
                  </a:cubicBezTo>
                  <a:cubicBezTo>
                    <a:pt x="8716" y="2965"/>
                    <a:pt x="8708" y="2965"/>
                    <a:pt x="8699" y="2965"/>
                  </a:cubicBezTo>
                  <a:cubicBezTo>
                    <a:pt x="8690" y="2964"/>
                    <a:pt x="8680" y="2964"/>
                    <a:pt x="8668" y="2963"/>
                  </a:cubicBezTo>
                  <a:cubicBezTo>
                    <a:pt x="8656" y="2963"/>
                    <a:pt x="8645" y="2963"/>
                    <a:pt x="8633" y="2963"/>
                  </a:cubicBezTo>
                  <a:lnTo>
                    <a:pt x="8320" y="2970"/>
                  </a:lnTo>
                  <a:lnTo>
                    <a:pt x="8293" y="3024"/>
                  </a:lnTo>
                  <a:lnTo>
                    <a:pt x="8684" y="3217"/>
                  </a:lnTo>
                  <a:lnTo>
                    <a:pt x="8708" y="3168"/>
                  </a:lnTo>
                  <a:lnTo>
                    <a:pt x="8480" y="3059"/>
                  </a:lnTo>
                  <a:cubicBezTo>
                    <a:pt x="8469" y="3053"/>
                    <a:pt x="8457" y="3048"/>
                    <a:pt x="8445" y="3043"/>
                  </a:cubicBezTo>
                  <a:cubicBezTo>
                    <a:pt x="8434" y="3038"/>
                    <a:pt x="8423" y="3033"/>
                    <a:pt x="8413" y="3029"/>
                  </a:cubicBezTo>
                  <a:cubicBezTo>
                    <a:pt x="8403" y="3025"/>
                    <a:pt x="8394" y="3021"/>
                    <a:pt x="8387" y="3018"/>
                  </a:cubicBezTo>
                  <a:cubicBezTo>
                    <a:pt x="8380" y="3015"/>
                    <a:pt x="8375" y="3013"/>
                    <a:pt x="8371" y="3012"/>
                  </a:cubicBezTo>
                  <a:cubicBezTo>
                    <a:pt x="8375" y="3012"/>
                    <a:pt x="8381" y="3013"/>
                    <a:pt x="8389" y="3013"/>
                  </a:cubicBezTo>
                  <a:cubicBezTo>
                    <a:pt x="8396" y="3013"/>
                    <a:pt x="8405" y="3014"/>
                    <a:pt x="8415" y="3014"/>
                  </a:cubicBezTo>
                  <a:cubicBezTo>
                    <a:pt x="8425" y="3014"/>
                    <a:pt x="8436" y="3014"/>
                    <a:pt x="8448" y="3014"/>
                  </a:cubicBezTo>
                  <a:cubicBezTo>
                    <a:pt x="8461" y="3014"/>
                    <a:pt x="8473" y="3014"/>
                    <a:pt x="8487" y="3013"/>
                  </a:cubicBezTo>
                  <a:lnTo>
                    <a:pt x="8788" y="3006"/>
                  </a:lnTo>
                  <a:lnTo>
                    <a:pt x="8812" y="2957"/>
                  </a:lnTo>
                  <a:close/>
                  <a:moveTo>
                    <a:pt x="8891" y="2797"/>
                  </a:moveTo>
                  <a:lnTo>
                    <a:pt x="8500" y="2604"/>
                  </a:lnTo>
                  <a:lnTo>
                    <a:pt x="8477" y="2650"/>
                  </a:lnTo>
                  <a:lnTo>
                    <a:pt x="8868" y="2842"/>
                  </a:lnTo>
                  <a:lnTo>
                    <a:pt x="8891" y="2797"/>
                  </a:lnTo>
                  <a:close/>
                  <a:moveTo>
                    <a:pt x="2039" y="18075"/>
                  </a:moveTo>
                  <a:cubicBezTo>
                    <a:pt x="2025" y="18073"/>
                    <a:pt x="2011" y="18074"/>
                    <a:pt x="1998" y="18078"/>
                  </a:cubicBezTo>
                  <a:cubicBezTo>
                    <a:pt x="1985" y="18081"/>
                    <a:pt x="1973" y="18087"/>
                    <a:pt x="1962" y="18094"/>
                  </a:cubicBezTo>
                  <a:cubicBezTo>
                    <a:pt x="1951" y="18101"/>
                    <a:pt x="1938" y="18112"/>
                    <a:pt x="1925" y="18127"/>
                  </a:cubicBezTo>
                  <a:lnTo>
                    <a:pt x="1888" y="18165"/>
                  </a:lnTo>
                  <a:cubicBezTo>
                    <a:pt x="1869" y="18185"/>
                    <a:pt x="1852" y="18197"/>
                    <a:pt x="1838" y="18203"/>
                  </a:cubicBezTo>
                  <a:cubicBezTo>
                    <a:pt x="1824" y="18208"/>
                    <a:pt x="1808" y="18207"/>
                    <a:pt x="1792" y="18199"/>
                  </a:cubicBezTo>
                  <a:cubicBezTo>
                    <a:pt x="1772" y="18189"/>
                    <a:pt x="1760" y="18174"/>
                    <a:pt x="1755" y="18155"/>
                  </a:cubicBezTo>
                  <a:cubicBezTo>
                    <a:pt x="1750" y="18136"/>
                    <a:pt x="1754" y="18114"/>
                    <a:pt x="1766" y="18089"/>
                  </a:cubicBezTo>
                  <a:cubicBezTo>
                    <a:pt x="1770" y="18081"/>
                    <a:pt x="1775" y="18073"/>
                    <a:pt x="1780" y="18066"/>
                  </a:cubicBezTo>
                  <a:cubicBezTo>
                    <a:pt x="1784" y="18060"/>
                    <a:pt x="1790" y="18053"/>
                    <a:pt x="1796" y="18047"/>
                  </a:cubicBezTo>
                  <a:cubicBezTo>
                    <a:pt x="1803" y="18041"/>
                    <a:pt x="1810" y="18035"/>
                    <a:pt x="1818" y="18029"/>
                  </a:cubicBezTo>
                  <a:cubicBezTo>
                    <a:pt x="1826" y="18023"/>
                    <a:pt x="1836" y="18017"/>
                    <a:pt x="1846" y="18010"/>
                  </a:cubicBezTo>
                  <a:lnTo>
                    <a:pt x="1823" y="17973"/>
                  </a:lnTo>
                  <a:cubicBezTo>
                    <a:pt x="1779" y="17998"/>
                    <a:pt x="1747" y="18031"/>
                    <a:pt x="1727" y="18073"/>
                  </a:cubicBezTo>
                  <a:cubicBezTo>
                    <a:pt x="1718" y="18092"/>
                    <a:pt x="1712" y="18110"/>
                    <a:pt x="1710" y="18129"/>
                  </a:cubicBezTo>
                  <a:cubicBezTo>
                    <a:pt x="1708" y="18147"/>
                    <a:pt x="1709" y="18164"/>
                    <a:pt x="1713" y="18180"/>
                  </a:cubicBezTo>
                  <a:cubicBezTo>
                    <a:pt x="1718" y="18196"/>
                    <a:pt x="1725" y="18210"/>
                    <a:pt x="1736" y="18223"/>
                  </a:cubicBezTo>
                  <a:cubicBezTo>
                    <a:pt x="1747" y="18235"/>
                    <a:pt x="1760" y="18246"/>
                    <a:pt x="1776" y="18254"/>
                  </a:cubicBezTo>
                  <a:lnTo>
                    <a:pt x="1870" y="18254"/>
                  </a:lnTo>
                  <a:cubicBezTo>
                    <a:pt x="1876" y="18251"/>
                    <a:pt x="1881" y="18248"/>
                    <a:pt x="1886" y="18244"/>
                  </a:cubicBezTo>
                  <a:cubicBezTo>
                    <a:pt x="1896" y="18236"/>
                    <a:pt x="1908" y="18224"/>
                    <a:pt x="1922" y="18209"/>
                  </a:cubicBezTo>
                  <a:lnTo>
                    <a:pt x="1953" y="18175"/>
                  </a:lnTo>
                  <a:cubicBezTo>
                    <a:pt x="1990" y="18136"/>
                    <a:pt x="2026" y="18124"/>
                    <a:pt x="2061" y="18141"/>
                  </a:cubicBezTo>
                  <a:cubicBezTo>
                    <a:pt x="2084" y="18153"/>
                    <a:pt x="2098" y="18171"/>
                    <a:pt x="2103" y="18197"/>
                  </a:cubicBezTo>
                  <a:cubicBezTo>
                    <a:pt x="2105" y="18208"/>
                    <a:pt x="2105" y="18219"/>
                    <a:pt x="2103" y="18229"/>
                  </a:cubicBezTo>
                  <a:cubicBezTo>
                    <a:pt x="2102" y="18237"/>
                    <a:pt x="2099" y="18245"/>
                    <a:pt x="2095" y="18254"/>
                  </a:cubicBezTo>
                  <a:lnTo>
                    <a:pt x="2141" y="18254"/>
                  </a:lnTo>
                  <a:cubicBezTo>
                    <a:pt x="2143" y="18248"/>
                    <a:pt x="2144" y="18241"/>
                    <a:pt x="2145" y="18235"/>
                  </a:cubicBezTo>
                  <a:cubicBezTo>
                    <a:pt x="2148" y="18220"/>
                    <a:pt x="2149" y="18203"/>
                    <a:pt x="2147" y="18186"/>
                  </a:cubicBezTo>
                  <a:cubicBezTo>
                    <a:pt x="2144" y="18164"/>
                    <a:pt x="2137" y="18143"/>
                    <a:pt x="2125" y="18126"/>
                  </a:cubicBezTo>
                  <a:cubicBezTo>
                    <a:pt x="2113" y="18108"/>
                    <a:pt x="2098" y="18095"/>
                    <a:pt x="2079" y="18086"/>
                  </a:cubicBezTo>
                  <a:cubicBezTo>
                    <a:pt x="2067" y="18080"/>
                    <a:pt x="2054" y="18076"/>
                    <a:pt x="2039" y="18075"/>
                  </a:cubicBezTo>
                  <a:close/>
                  <a:moveTo>
                    <a:pt x="9002" y="4138"/>
                  </a:moveTo>
                  <a:lnTo>
                    <a:pt x="9002" y="4082"/>
                  </a:lnTo>
                  <a:lnTo>
                    <a:pt x="8735" y="3951"/>
                  </a:lnTo>
                  <a:lnTo>
                    <a:pt x="8787" y="3845"/>
                  </a:lnTo>
                  <a:lnTo>
                    <a:pt x="8749" y="3823"/>
                  </a:lnTo>
                  <a:lnTo>
                    <a:pt x="8622" y="4082"/>
                  </a:lnTo>
                  <a:lnTo>
                    <a:pt x="8662" y="4101"/>
                  </a:lnTo>
                  <a:lnTo>
                    <a:pt x="8713" y="3996"/>
                  </a:lnTo>
                  <a:lnTo>
                    <a:pt x="9002" y="4138"/>
                  </a:lnTo>
                  <a:close/>
                  <a:moveTo>
                    <a:pt x="9002" y="3896"/>
                  </a:moveTo>
                  <a:lnTo>
                    <a:pt x="9002" y="3830"/>
                  </a:lnTo>
                  <a:lnTo>
                    <a:pt x="8863" y="3696"/>
                  </a:lnTo>
                  <a:lnTo>
                    <a:pt x="9002" y="3718"/>
                  </a:lnTo>
                  <a:lnTo>
                    <a:pt x="9002" y="3666"/>
                  </a:lnTo>
                  <a:lnTo>
                    <a:pt x="8838" y="3643"/>
                  </a:lnTo>
                  <a:lnTo>
                    <a:pt x="8808" y="3704"/>
                  </a:lnTo>
                  <a:lnTo>
                    <a:pt x="9002" y="3896"/>
                  </a:lnTo>
                  <a:close/>
                  <a:moveTo>
                    <a:pt x="9002" y="3432"/>
                  </a:moveTo>
                  <a:lnTo>
                    <a:pt x="9002" y="3310"/>
                  </a:lnTo>
                  <a:lnTo>
                    <a:pt x="8902" y="3513"/>
                  </a:lnTo>
                  <a:lnTo>
                    <a:pt x="8941" y="3532"/>
                  </a:lnTo>
                  <a:lnTo>
                    <a:pt x="8993" y="3427"/>
                  </a:lnTo>
                  <a:lnTo>
                    <a:pt x="9002" y="3432"/>
                  </a:lnTo>
                  <a:close/>
                  <a:moveTo>
                    <a:pt x="2257" y="18004"/>
                  </a:moveTo>
                  <a:lnTo>
                    <a:pt x="1866" y="17812"/>
                  </a:lnTo>
                  <a:lnTo>
                    <a:pt x="1844" y="17858"/>
                  </a:lnTo>
                  <a:lnTo>
                    <a:pt x="2234" y="18050"/>
                  </a:lnTo>
                  <a:lnTo>
                    <a:pt x="2257" y="18004"/>
                  </a:lnTo>
                  <a:close/>
                  <a:moveTo>
                    <a:pt x="2032" y="17475"/>
                  </a:moveTo>
                  <a:lnTo>
                    <a:pt x="1905" y="17734"/>
                  </a:lnTo>
                  <a:lnTo>
                    <a:pt x="1944" y="17753"/>
                  </a:lnTo>
                  <a:lnTo>
                    <a:pt x="1995" y="17648"/>
                  </a:lnTo>
                  <a:lnTo>
                    <a:pt x="2347" y="17821"/>
                  </a:lnTo>
                  <a:lnTo>
                    <a:pt x="2369" y="17776"/>
                  </a:lnTo>
                  <a:lnTo>
                    <a:pt x="2018" y="17603"/>
                  </a:lnTo>
                  <a:lnTo>
                    <a:pt x="2070" y="17497"/>
                  </a:lnTo>
                  <a:lnTo>
                    <a:pt x="2032" y="17475"/>
                  </a:lnTo>
                  <a:close/>
                  <a:moveTo>
                    <a:pt x="2199" y="17135"/>
                  </a:moveTo>
                  <a:lnTo>
                    <a:pt x="2173" y="17188"/>
                  </a:lnTo>
                  <a:lnTo>
                    <a:pt x="2285" y="17337"/>
                  </a:lnTo>
                  <a:cubicBezTo>
                    <a:pt x="2292" y="17347"/>
                    <a:pt x="2299" y="17356"/>
                    <a:pt x="2306" y="17364"/>
                  </a:cubicBezTo>
                  <a:cubicBezTo>
                    <a:pt x="2313" y="17373"/>
                    <a:pt x="2317" y="17378"/>
                    <a:pt x="2319" y="17379"/>
                  </a:cubicBezTo>
                  <a:cubicBezTo>
                    <a:pt x="2309" y="17379"/>
                    <a:pt x="2301" y="17379"/>
                    <a:pt x="2292" y="17378"/>
                  </a:cubicBezTo>
                  <a:cubicBezTo>
                    <a:pt x="2284" y="17378"/>
                    <a:pt x="2275" y="17378"/>
                    <a:pt x="2265" y="17378"/>
                  </a:cubicBezTo>
                  <a:lnTo>
                    <a:pt x="2079" y="17378"/>
                  </a:lnTo>
                  <a:lnTo>
                    <a:pt x="2051" y="17436"/>
                  </a:lnTo>
                  <a:lnTo>
                    <a:pt x="2349" y="17426"/>
                  </a:lnTo>
                  <a:lnTo>
                    <a:pt x="2504" y="17502"/>
                  </a:lnTo>
                  <a:lnTo>
                    <a:pt x="2528" y="17454"/>
                  </a:lnTo>
                  <a:lnTo>
                    <a:pt x="2376" y="17379"/>
                  </a:lnTo>
                  <a:lnTo>
                    <a:pt x="2199" y="17135"/>
                  </a:lnTo>
                  <a:close/>
                  <a:moveTo>
                    <a:pt x="2559" y="16706"/>
                  </a:moveTo>
                  <a:cubicBezTo>
                    <a:pt x="2532" y="16700"/>
                    <a:pt x="2507" y="16698"/>
                    <a:pt x="2483" y="16702"/>
                  </a:cubicBezTo>
                  <a:cubicBezTo>
                    <a:pt x="2474" y="16703"/>
                    <a:pt x="2464" y="16705"/>
                    <a:pt x="2453" y="16709"/>
                  </a:cubicBezTo>
                  <a:cubicBezTo>
                    <a:pt x="2442" y="16712"/>
                    <a:pt x="2430" y="16717"/>
                    <a:pt x="2419" y="16724"/>
                  </a:cubicBezTo>
                  <a:cubicBezTo>
                    <a:pt x="2408" y="16731"/>
                    <a:pt x="2397" y="16740"/>
                    <a:pt x="2387" y="16751"/>
                  </a:cubicBezTo>
                  <a:cubicBezTo>
                    <a:pt x="2377" y="16762"/>
                    <a:pt x="2367" y="16776"/>
                    <a:pt x="2359" y="16793"/>
                  </a:cubicBezTo>
                  <a:cubicBezTo>
                    <a:pt x="2347" y="16817"/>
                    <a:pt x="2341" y="16841"/>
                    <a:pt x="2341" y="16865"/>
                  </a:cubicBezTo>
                  <a:cubicBezTo>
                    <a:pt x="2341" y="16889"/>
                    <a:pt x="2346" y="16912"/>
                    <a:pt x="2356" y="16934"/>
                  </a:cubicBezTo>
                  <a:cubicBezTo>
                    <a:pt x="2367" y="16956"/>
                    <a:pt x="2383" y="16976"/>
                    <a:pt x="2404" y="16996"/>
                  </a:cubicBezTo>
                  <a:cubicBezTo>
                    <a:pt x="2425" y="17015"/>
                    <a:pt x="2452" y="17032"/>
                    <a:pt x="2483" y="17048"/>
                  </a:cubicBezTo>
                  <a:cubicBezTo>
                    <a:pt x="2550" y="17081"/>
                    <a:pt x="2610" y="17091"/>
                    <a:pt x="2661" y="17077"/>
                  </a:cubicBezTo>
                  <a:cubicBezTo>
                    <a:pt x="2682" y="17071"/>
                    <a:pt x="2702" y="17061"/>
                    <a:pt x="2720" y="17047"/>
                  </a:cubicBezTo>
                  <a:cubicBezTo>
                    <a:pt x="2738" y="17033"/>
                    <a:pt x="2753" y="17014"/>
                    <a:pt x="2765" y="16990"/>
                  </a:cubicBezTo>
                  <a:cubicBezTo>
                    <a:pt x="2775" y="16970"/>
                    <a:pt x="2781" y="16950"/>
                    <a:pt x="2783" y="16932"/>
                  </a:cubicBezTo>
                  <a:cubicBezTo>
                    <a:pt x="2785" y="16913"/>
                    <a:pt x="2782" y="16894"/>
                    <a:pt x="2776" y="16873"/>
                  </a:cubicBezTo>
                  <a:cubicBezTo>
                    <a:pt x="2768" y="16844"/>
                    <a:pt x="2753" y="16819"/>
                    <a:pt x="2732" y="16797"/>
                  </a:cubicBezTo>
                  <a:cubicBezTo>
                    <a:pt x="2712" y="16776"/>
                    <a:pt x="2683" y="16756"/>
                    <a:pt x="2645" y="16738"/>
                  </a:cubicBezTo>
                  <a:cubicBezTo>
                    <a:pt x="2614" y="16722"/>
                    <a:pt x="2585" y="16711"/>
                    <a:pt x="2559" y="16706"/>
                  </a:cubicBezTo>
                  <a:close/>
                  <a:moveTo>
                    <a:pt x="2668" y="16816"/>
                  </a:moveTo>
                  <a:cubicBezTo>
                    <a:pt x="2680" y="16823"/>
                    <a:pt x="2690" y="16830"/>
                    <a:pt x="2698" y="16837"/>
                  </a:cubicBezTo>
                  <a:cubicBezTo>
                    <a:pt x="2706" y="16844"/>
                    <a:pt x="2713" y="16851"/>
                    <a:pt x="2719" y="16858"/>
                  </a:cubicBezTo>
                  <a:cubicBezTo>
                    <a:pt x="2724" y="16866"/>
                    <a:pt x="2729" y="16873"/>
                    <a:pt x="2732" y="16881"/>
                  </a:cubicBezTo>
                  <a:cubicBezTo>
                    <a:pt x="2739" y="16895"/>
                    <a:pt x="2742" y="16910"/>
                    <a:pt x="2742" y="16924"/>
                  </a:cubicBezTo>
                  <a:cubicBezTo>
                    <a:pt x="2742" y="16939"/>
                    <a:pt x="2738" y="16954"/>
                    <a:pt x="2730" y="16970"/>
                  </a:cubicBezTo>
                  <a:cubicBezTo>
                    <a:pt x="2726" y="16978"/>
                    <a:pt x="2721" y="16986"/>
                    <a:pt x="2715" y="16993"/>
                  </a:cubicBezTo>
                  <a:cubicBezTo>
                    <a:pt x="2709" y="17001"/>
                    <a:pt x="2702" y="17007"/>
                    <a:pt x="2695" y="17013"/>
                  </a:cubicBezTo>
                  <a:cubicBezTo>
                    <a:pt x="2688" y="17018"/>
                    <a:pt x="2680" y="17023"/>
                    <a:pt x="2672" y="17027"/>
                  </a:cubicBezTo>
                  <a:cubicBezTo>
                    <a:pt x="2664" y="17030"/>
                    <a:pt x="2655" y="17032"/>
                    <a:pt x="2647" y="17033"/>
                  </a:cubicBezTo>
                  <a:cubicBezTo>
                    <a:pt x="2630" y="17034"/>
                    <a:pt x="2608" y="17031"/>
                    <a:pt x="2582" y="17024"/>
                  </a:cubicBezTo>
                  <a:cubicBezTo>
                    <a:pt x="2556" y="17016"/>
                    <a:pt x="2528" y="17006"/>
                    <a:pt x="2499" y="16991"/>
                  </a:cubicBezTo>
                  <a:cubicBezTo>
                    <a:pt x="2474" y="16979"/>
                    <a:pt x="2454" y="16967"/>
                    <a:pt x="2439" y="16955"/>
                  </a:cubicBezTo>
                  <a:cubicBezTo>
                    <a:pt x="2423" y="16944"/>
                    <a:pt x="2410" y="16931"/>
                    <a:pt x="2401" y="16918"/>
                  </a:cubicBezTo>
                  <a:cubicBezTo>
                    <a:pt x="2390" y="16904"/>
                    <a:pt x="2385" y="16887"/>
                    <a:pt x="2384" y="16868"/>
                  </a:cubicBezTo>
                  <a:cubicBezTo>
                    <a:pt x="2383" y="16849"/>
                    <a:pt x="2387" y="16830"/>
                    <a:pt x="2396" y="16812"/>
                  </a:cubicBezTo>
                  <a:cubicBezTo>
                    <a:pt x="2408" y="16789"/>
                    <a:pt x="2422" y="16773"/>
                    <a:pt x="2440" y="16764"/>
                  </a:cubicBezTo>
                  <a:cubicBezTo>
                    <a:pt x="2457" y="16755"/>
                    <a:pt x="2475" y="16751"/>
                    <a:pt x="2493" y="16751"/>
                  </a:cubicBezTo>
                  <a:cubicBezTo>
                    <a:pt x="2510" y="16751"/>
                    <a:pt x="2529" y="16755"/>
                    <a:pt x="2550" y="16762"/>
                  </a:cubicBezTo>
                  <a:cubicBezTo>
                    <a:pt x="2572" y="16769"/>
                    <a:pt x="2597" y="16779"/>
                    <a:pt x="2626" y="16793"/>
                  </a:cubicBezTo>
                  <a:cubicBezTo>
                    <a:pt x="2642" y="16801"/>
                    <a:pt x="2656" y="16809"/>
                    <a:pt x="2668" y="16816"/>
                  </a:cubicBezTo>
                  <a:close/>
                  <a:moveTo>
                    <a:pt x="2593" y="16335"/>
                  </a:moveTo>
                  <a:lnTo>
                    <a:pt x="2492" y="16540"/>
                  </a:lnTo>
                  <a:lnTo>
                    <a:pt x="2883" y="16733"/>
                  </a:lnTo>
                  <a:lnTo>
                    <a:pt x="2906" y="16685"/>
                  </a:lnTo>
                  <a:lnTo>
                    <a:pt x="2720" y="16594"/>
                  </a:lnTo>
                  <a:lnTo>
                    <a:pt x="2782" y="16469"/>
                  </a:lnTo>
                  <a:lnTo>
                    <a:pt x="2744" y="16450"/>
                  </a:lnTo>
                  <a:lnTo>
                    <a:pt x="2682" y="16575"/>
                  </a:lnTo>
                  <a:lnTo>
                    <a:pt x="2554" y="16512"/>
                  </a:lnTo>
                  <a:lnTo>
                    <a:pt x="2628" y="16361"/>
                  </a:lnTo>
                  <a:lnTo>
                    <a:pt x="2593" y="16335"/>
                  </a:lnTo>
                  <a:close/>
                  <a:moveTo>
                    <a:pt x="3259" y="15968"/>
                  </a:moveTo>
                  <a:lnTo>
                    <a:pt x="2851" y="15809"/>
                  </a:lnTo>
                  <a:lnTo>
                    <a:pt x="2818" y="15878"/>
                  </a:lnTo>
                  <a:lnTo>
                    <a:pt x="3041" y="16080"/>
                  </a:lnTo>
                  <a:cubicBezTo>
                    <a:pt x="3055" y="16091"/>
                    <a:pt x="3067" y="16102"/>
                    <a:pt x="3078" y="16110"/>
                  </a:cubicBezTo>
                  <a:cubicBezTo>
                    <a:pt x="3090" y="16119"/>
                    <a:pt x="3096" y="16124"/>
                    <a:pt x="3097" y="16125"/>
                  </a:cubicBezTo>
                  <a:cubicBezTo>
                    <a:pt x="3095" y="16124"/>
                    <a:pt x="3087" y="16122"/>
                    <a:pt x="3074" y="16119"/>
                  </a:cubicBezTo>
                  <a:cubicBezTo>
                    <a:pt x="3060" y="16115"/>
                    <a:pt x="3043" y="16111"/>
                    <a:pt x="3022" y="16107"/>
                  </a:cubicBezTo>
                  <a:lnTo>
                    <a:pt x="2732" y="16053"/>
                  </a:lnTo>
                  <a:lnTo>
                    <a:pt x="2698" y="16121"/>
                  </a:lnTo>
                  <a:lnTo>
                    <a:pt x="3072" y="16347"/>
                  </a:lnTo>
                  <a:lnTo>
                    <a:pt x="3094" y="16302"/>
                  </a:lnTo>
                  <a:lnTo>
                    <a:pt x="2827" y="16144"/>
                  </a:lnTo>
                  <a:cubicBezTo>
                    <a:pt x="2821" y="16141"/>
                    <a:pt x="2815" y="16137"/>
                    <a:pt x="2807" y="16133"/>
                  </a:cubicBezTo>
                  <a:cubicBezTo>
                    <a:pt x="2800" y="16128"/>
                    <a:pt x="2792" y="16124"/>
                    <a:pt x="2785" y="16120"/>
                  </a:cubicBezTo>
                  <a:cubicBezTo>
                    <a:pt x="2778" y="16116"/>
                    <a:pt x="2771" y="16112"/>
                    <a:pt x="2766" y="16109"/>
                  </a:cubicBezTo>
                  <a:cubicBezTo>
                    <a:pt x="2761" y="16106"/>
                    <a:pt x="2758" y="16104"/>
                    <a:pt x="2756" y="16104"/>
                  </a:cubicBezTo>
                  <a:cubicBezTo>
                    <a:pt x="2761" y="16105"/>
                    <a:pt x="2770" y="16107"/>
                    <a:pt x="2784" y="16109"/>
                  </a:cubicBezTo>
                  <a:cubicBezTo>
                    <a:pt x="2799" y="16112"/>
                    <a:pt x="2817" y="16116"/>
                    <a:pt x="2839" y="16120"/>
                  </a:cubicBezTo>
                  <a:lnTo>
                    <a:pt x="3155" y="16179"/>
                  </a:lnTo>
                  <a:lnTo>
                    <a:pt x="3174" y="16139"/>
                  </a:lnTo>
                  <a:lnTo>
                    <a:pt x="2924" y="15912"/>
                  </a:lnTo>
                  <a:cubicBezTo>
                    <a:pt x="2919" y="15908"/>
                    <a:pt x="2913" y="15903"/>
                    <a:pt x="2907" y="15898"/>
                  </a:cubicBezTo>
                  <a:cubicBezTo>
                    <a:pt x="2901" y="15893"/>
                    <a:pt x="2896" y="15888"/>
                    <a:pt x="2890" y="15884"/>
                  </a:cubicBezTo>
                  <a:cubicBezTo>
                    <a:pt x="2885" y="15879"/>
                    <a:pt x="2881" y="15875"/>
                    <a:pt x="2877" y="15872"/>
                  </a:cubicBezTo>
                  <a:cubicBezTo>
                    <a:pt x="2873" y="15869"/>
                    <a:pt x="2871" y="15868"/>
                    <a:pt x="2871" y="15867"/>
                  </a:cubicBezTo>
                  <a:cubicBezTo>
                    <a:pt x="2871" y="15867"/>
                    <a:pt x="2874" y="15868"/>
                    <a:pt x="2879" y="15870"/>
                  </a:cubicBezTo>
                  <a:cubicBezTo>
                    <a:pt x="2883" y="15873"/>
                    <a:pt x="2889" y="15875"/>
                    <a:pt x="2896" y="15878"/>
                  </a:cubicBezTo>
                  <a:cubicBezTo>
                    <a:pt x="2902" y="15881"/>
                    <a:pt x="2910" y="15884"/>
                    <a:pt x="2917" y="15888"/>
                  </a:cubicBezTo>
                  <a:cubicBezTo>
                    <a:pt x="2925" y="15891"/>
                    <a:pt x="2932" y="15894"/>
                    <a:pt x="2938" y="15896"/>
                  </a:cubicBezTo>
                  <a:lnTo>
                    <a:pt x="3236" y="16015"/>
                  </a:lnTo>
                  <a:lnTo>
                    <a:pt x="3259" y="15968"/>
                  </a:lnTo>
                  <a:close/>
                  <a:moveTo>
                    <a:pt x="3043" y="15419"/>
                  </a:moveTo>
                  <a:lnTo>
                    <a:pt x="3021" y="15466"/>
                  </a:lnTo>
                  <a:lnTo>
                    <a:pt x="3293" y="15600"/>
                  </a:lnTo>
                  <a:cubicBezTo>
                    <a:pt x="3306" y="15606"/>
                    <a:pt x="3317" y="15613"/>
                    <a:pt x="3326" y="15619"/>
                  </a:cubicBezTo>
                  <a:cubicBezTo>
                    <a:pt x="3334" y="15625"/>
                    <a:pt x="3341" y="15634"/>
                    <a:pt x="3347" y="15644"/>
                  </a:cubicBezTo>
                  <a:cubicBezTo>
                    <a:pt x="3352" y="15654"/>
                    <a:pt x="3353" y="15666"/>
                    <a:pt x="3352" y="15680"/>
                  </a:cubicBezTo>
                  <a:cubicBezTo>
                    <a:pt x="3350" y="15694"/>
                    <a:pt x="3345" y="15709"/>
                    <a:pt x="3337" y="15725"/>
                  </a:cubicBezTo>
                  <a:cubicBezTo>
                    <a:pt x="3331" y="15738"/>
                    <a:pt x="3325" y="15747"/>
                    <a:pt x="3318" y="15755"/>
                  </a:cubicBezTo>
                  <a:cubicBezTo>
                    <a:pt x="3312" y="15763"/>
                    <a:pt x="3305" y="15769"/>
                    <a:pt x="3298" y="15773"/>
                  </a:cubicBezTo>
                  <a:cubicBezTo>
                    <a:pt x="3291" y="15777"/>
                    <a:pt x="3285" y="15780"/>
                    <a:pt x="3279" y="15781"/>
                  </a:cubicBezTo>
                  <a:cubicBezTo>
                    <a:pt x="3272" y="15783"/>
                    <a:pt x="3266" y="15783"/>
                    <a:pt x="3261" y="15783"/>
                  </a:cubicBezTo>
                  <a:cubicBezTo>
                    <a:pt x="3254" y="15783"/>
                    <a:pt x="3245" y="15780"/>
                    <a:pt x="3233" y="15776"/>
                  </a:cubicBezTo>
                  <a:cubicBezTo>
                    <a:pt x="3222" y="15772"/>
                    <a:pt x="3211" y="15767"/>
                    <a:pt x="3202" y="15762"/>
                  </a:cubicBezTo>
                  <a:lnTo>
                    <a:pt x="2938" y="15633"/>
                  </a:lnTo>
                  <a:lnTo>
                    <a:pt x="2916" y="15679"/>
                  </a:lnTo>
                  <a:lnTo>
                    <a:pt x="3196" y="15817"/>
                  </a:lnTo>
                  <a:cubicBezTo>
                    <a:pt x="3205" y="15821"/>
                    <a:pt x="3215" y="15825"/>
                    <a:pt x="3227" y="15830"/>
                  </a:cubicBezTo>
                  <a:cubicBezTo>
                    <a:pt x="3239" y="15834"/>
                    <a:pt x="3250" y="15836"/>
                    <a:pt x="3263" y="15835"/>
                  </a:cubicBezTo>
                  <a:cubicBezTo>
                    <a:pt x="3287" y="15834"/>
                    <a:pt x="3308" y="15827"/>
                    <a:pt x="3326" y="15813"/>
                  </a:cubicBezTo>
                  <a:cubicBezTo>
                    <a:pt x="3344" y="15800"/>
                    <a:pt x="3361" y="15778"/>
                    <a:pt x="3376" y="15747"/>
                  </a:cubicBezTo>
                  <a:cubicBezTo>
                    <a:pt x="3388" y="15723"/>
                    <a:pt x="3395" y="15702"/>
                    <a:pt x="3398" y="15684"/>
                  </a:cubicBezTo>
                  <a:cubicBezTo>
                    <a:pt x="3401" y="15665"/>
                    <a:pt x="3400" y="15647"/>
                    <a:pt x="3396" y="15630"/>
                  </a:cubicBezTo>
                  <a:cubicBezTo>
                    <a:pt x="3392" y="15613"/>
                    <a:pt x="3384" y="15600"/>
                    <a:pt x="3373" y="15589"/>
                  </a:cubicBezTo>
                  <a:cubicBezTo>
                    <a:pt x="3362" y="15579"/>
                    <a:pt x="3345" y="15568"/>
                    <a:pt x="3321" y="15556"/>
                  </a:cubicBezTo>
                  <a:lnTo>
                    <a:pt x="3043" y="15419"/>
                  </a:lnTo>
                  <a:close/>
                  <a:moveTo>
                    <a:pt x="2886" y="15550"/>
                  </a:moveTo>
                  <a:cubicBezTo>
                    <a:pt x="2878" y="15553"/>
                    <a:pt x="2871" y="15559"/>
                    <a:pt x="2867" y="15567"/>
                  </a:cubicBezTo>
                  <a:cubicBezTo>
                    <a:pt x="2863" y="15575"/>
                    <a:pt x="2863" y="15583"/>
                    <a:pt x="2866" y="15592"/>
                  </a:cubicBezTo>
                  <a:cubicBezTo>
                    <a:pt x="2869" y="15600"/>
                    <a:pt x="2874" y="15607"/>
                    <a:pt x="2882" y="15610"/>
                  </a:cubicBezTo>
                  <a:cubicBezTo>
                    <a:pt x="2890" y="15615"/>
                    <a:pt x="2899" y="15615"/>
                    <a:pt x="2908" y="15612"/>
                  </a:cubicBezTo>
                  <a:cubicBezTo>
                    <a:pt x="2916" y="15610"/>
                    <a:pt x="2923" y="15604"/>
                    <a:pt x="2927" y="15596"/>
                  </a:cubicBezTo>
                  <a:cubicBezTo>
                    <a:pt x="2931" y="15587"/>
                    <a:pt x="2931" y="15579"/>
                    <a:pt x="2928" y="15571"/>
                  </a:cubicBezTo>
                  <a:cubicBezTo>
                    <a:pt x="2925" y="15562"/>
                    <a:pt x="2919" y="15556"/>
                    <a:pt x="2911" y="15552"/>
                  </a:cubicBezTo>
                  <a:cubicBezTo>
                    <a:pt x="2903" y="15548"/>
                    <a:pt x="2895" y="15547"/>
                    <a:pt x="2886" y="15550"/>
                  </a:cubicBezTo>
                  <a:close/>
                  <a:moveTo>
                    <a:pt x="2944" y="15433"/>
                  </a:moveTo>
                  <a:cubicBezTo>
                    <a:pt x="2935" y="15436"/>
                    <a:pt x="2929" y="15442"/>
                    <a:pt x="2925" y="15450"/>
                  </a:cubicBezTo>
                  <a:cubicBezTo>
                    <a:pt x="2921" y="15458"/>
                    <a:pt x="2920" y="15467"/>
                    <a:pt x="2923" y="15475"/>
                  </a:cubicBezTo>
                  <a:cubicBezTo>
                    <a:pt x="2926" y="15484"/>
                    <a:pt x="2931" y="15490"/>
                    <a:pt x="2939" y="15494"/>
                  </a:cubicBezTo>
                  <a:cubicBezTo>
                    <a:pt x="2948" y="15498"/>
                    <a:pt x="2956" y="15498"/>
                    <a:pt x="2965" y="15496"/>
                  </a:cubicBezTo>
                  <a:cubicBezTo>
                    <a:pt x="2974" y="15493"/>
                    <a:pt x="2980" y="15487"/>
                    <a:pt x="2984" y="15479"/>
                  </a:cubicBezTo>
                  <a:cubicBezTo>
                    <a:pt x="2988" y="15471"/>
                    <a:pt x="2989" y="15462"/>
                    <a:pt x="2986" y="15454"/>
                  </a:cubicBezTo>
                  <a:cubicBezTo>
                    <a:pt x="2982" y="15445"/>
                    <a:pt x="2977" y="15439"/>
                    <a:pt x="2968" y="15435"/>
                  </a:cubicBezTo>
                  <a:cubicBezTo>
                    <a:pt x="2960" y="15431"/>
                    <a:pt x="2952" y="15431"/>
                    <a:pt x="2944" y="15433"/>
                  </a:cubicBezTo>
                  <a:close/>
                  <a:moveTo>
                    <a:pt x="3617" y="15239"/>
                  </a:moveTo>
                  <a:lnTo>
                    <a:pt x="3227" y="15047"/>
                  </a:lnTo>
                  <a:lnTo>
                    <a:pt x="3204" y="15093"/>
                  </a:lnTo>
                  <a:lnTo>
                    <a:pt x="3417" y="15196"/>
                  </a:lnTo>
                  <a:cubicBezTo>
                    <a:pt x="3431" y="15203"/>
                    <a:pt x="3445" y="15209"/>
                    <a:pt x="3460" y="15216"/>
                  </a:cubicBezTo>
                  <a:cubicBezTo>
                    <a:pt x="3474" y="15222"/>
                    <a:pt x="3487" y="15228"/>
                    <a:pt x="3499" y="15233"/>
                  </a:cubicBezTo>
                  <a:cubicBezTo>
                    <a:pt x="3510" y="15238"/>
                    <a:pt x="3519" y="15242"/>
                    <a:pt x="3527" y="15245"/>
                  </a:cubicBezTo>
                  <a:cubicBezTo>
                    <a:pt x="3534" y="15248"/>
                    <a:pt x="3538" y="15249"/>
                    <a:pt x="3539" y="15249"/>
                  </a:cubicBezTo>
                  <a:cubicBezTo>
                    <a:pt x="3537" y="15249"/>
                    <a:pt x="3534" y="15249"/>
                    <a:pt x="3528" y="15248"/>
                  </a:cubicBezTo>
                  <a:cubicBezTo>
                    <a:pt x="3521" y="15248"/>
                    <a:pt x="3514" y="15248"/>
                    <a:pt x="3505" y="15247"/>
                  </a:cubicBezTo>
                  <a:cubicBezTo>
                    <a:pt x="3495" y="15247"/>
                    <a:pt x="3485" y="15246"/>
                    <a:pt x="3473" y="15246"/>
                  </a:cubicBezTo>
                  <a:cubicBezTo>
                    <a:pt x="3462" y="15245"/>
                    <a:pt x="3450" y="15245"/>
                    <a:pt x="3439" y="15245"/>
                  </a:cubicBezTo>
                  <a:lnTo>
                    <a:pt x="3125" y="15253"/>
                  </a:lnTo>
                  <a:lnTo>
                    <a:pt x="3099" y="15307"/>
                  </a:lnTo>
                  <a:lnTo>
                    <a:pt x="3490" y="15499"/>
                  </a:lnTo>
                  <a:lnTo>
                    <a:pt x="3513" y="15451"/>
                  </a:lnTo>
                  <a:lnTo>
                    <a:pt x="3285" y="15341"/>
                  </a:lnTo>
                  <a:cubicBezTo>
                    <a:pt x="3274" y="15336"/>
                    <a:pt x="3263" y="15330"/>
                    <a:pt x="3251" y="15325"/>
                  </a:cubicBezTo>
                  <a:cubicBezTo>
                    <a:pt x="3239" y="15320"/>
                    <a:pt x="3228" y="15316"/>
                    <a:pt x="3218" y="15311"/>
                  </a:cubicBezTo>
                  <a:cubicBezTo>
                    <a:pt x="3208" y="15307"/>
                    <a:pt x="3200" y="15304"/>
                    <a:pt x="3192" y="15300"/>
                  </a:cubicBezTo>
                  <a:cubicBezTo>
                    <a:pt x="3185" y="15297"/>
                    <a:pt x="3180" y="15295"/>
                    <a:pt x="3177" y="15294"/>
                  </a:cubicBezTo>
                  <a:cubicBezTo>
                    <a:pt x="3181" y="15295"/>
                    <a:pt x="3187" y="15295"/>
                    <a:pt x="3194" y="15296"/>
                  </a:cubicBezTo>
                  <a:cubicBezTo>
                    <a:pt x="3201" y="15296"/>
                    <a:pt x="3210" y="15296"/>
                    <a:pt x="3220" y="15296"/>
                  </a:cubicBezTo>
                  <a:cubicBezTo>
                    <a:pt x="3230" y="15296"/>
                    <a:pt x="3242" y="15296"/>
                    <a:pt x="3254" y="15296"/>
                  </a:cubicBezTo>
                  <a:cubicBezTo>
                    <a:pt x="3266" y="15296"/>
                    <a:pt x="3279" y="15296"/>
                    <a:pt x="3292" y="15296"/>
                  </a:cubicBezTo>
                  <a:lnTo>
                    <a:pt x="3593" y="15288"/>
                  </a:lnTo>
                  <a:lnTo>
                    <a:pt x="3617" y="15239"/>
                  </a:lnTo>
                  <a:close/>
                  <a:moveTo>
                    <a:pt x="3642" y="14818"/>
                  </a:moveTo>
                  <a:cubicBezTo>
                    <a:pt x="3627" y="14817"/>
                    <a:pt x="3613" y="14818"/>
                    <a:pt x="3600" y="14821"/>
                  </a:cubicBezTo>
                  <a:cubicBezTo>
                    <a:pt x="3587" y="14825"/>
                    <a:pt x="3575" y="14830"/>
                    <a:pt x="3564" y="14838"/>
                  </a:cubicBezTo>
                  <a:cubicBezTo>
                    <a:pt x="3553" y="14845"/>
                    <a:pt x="3541" y="14856"/>
                    <a:pt x="3527" y="14871"/>
                  </a:cubicBezTo>
                  <a:lnTo>
                    <a:pt x="3490" y="14909"/>
                  </a:lnTo>
                  <a:cubicBezTo>
                    <a:pt x="3471" y="14928"/>
                    <a:pt x="3455" y="14941"/>
                    <a:pt x="3440" y="14946"/>
                  </a:cubicBezTo>
                  <a:cubicBezTo>
                    <a:pt x="3426" y="14952"/>
                    <a:pt x="3411" y="14950"/>
                    <a:pt x="3395" y="14943"/>
                  </a:cubicBezTo>
                  <a:cubicBezTo>
                    <a:pt x="3375" y="14933"/>
                    <a:pt x="3362" y="14918"/>
                    <a:pt x="3358" y="14899"/>
                  </a:cubicBezTo>
                  <a:cubicBezTo>
                    <a:pt x="3353" y="14879"/>
                    <a:pt x="3357" y="14857"/>
                    <a:pt x="3369" y="14833"/>
                  </a:cubicBezTo>
                  <a:cubicBezTo>
                    <a:pt x="3373" y="14824"/>
                    <a:pt x="3377" y="14817"/>
                    <a:pt x="3382" y="14810"/>
                  </a:cubicBezTo>
                  <a:cubicBezTo>
                    <a:pt x="3387" y="14803"/>
                    <a:pt x="3392" y="14797"/>
                    <a:pt x="3399" y="14791"/>
                  </a:cubicBezTo>
                  <a:cubicBezTo>
                    <a:pt x="3405" y="14784"/>
                    <a:pt x="3412" y="14778"/>
                    <a:pt x="3420" y="14773"/>
                  </a:cubicBezTo>
                  <a:cubicBezTo>
                    <a:pt x="3428" y="14767"/>
                    <a:pt x="3438" y="14760"/>
                    <a:pt x="3449" y="14754"/>
                  </a:cubicBezTo>
                  <a:lnTo>
                    <a:pt x="3425" y="14717"/>
                  </a:lnTo>
                  <a:cubicBezTo>
                    <a:pt x="3382" y="14742"/>
                    <a:pt x="3350" y="14775"/>
                    <a:pt x="3329" y="14816"/>
                  </a:cubicBezTo>
                  <a:cubicBezTo>
                    <a:pt x="3320" y="14835"/>
                    <a:pt x="3314" y="14854"/>
                    <a:pt x="3312" y="14872"/>
                  </a:cubicBezTo>
                  <a:cubicBezTo>
                    <a:pt x="3310" y="14890"/>
                    <a:pt x="3311" y="14908"/>
                    <a:pt x="3316" y="14923"/>
                  </a:cubicBezTo>
                  <a:cubicBezTo>
                    <a:pt x="3320" y="14939"/>
                    <a:pt x="3328" y="14954"/>
                    <a:pt x="3338" y="14966"/>
                  </a:cubicBezTo>
                  <a:cubicBezTo>
                    <a:pt x="3349" y="14979"/>
                    <a:pt x="3363" y="14990"/>
                    <a:pt x="3379" y="14998"/>
                  </a:cubicBezTo>
                  <a:cubicBezTo>
                    <a:pt x="3404" y="15010"/>
                    <a:pt x="3430" y="15013"/>
                    <a:pt x="3455" y="15005"/>
                  </a:cubicBezTo>
                  <a:cubicBezTo>
                    <a:pt x="3467" y="15001"/>
                    <a:pt x="3478" y="14995"/>
                    <a:pt x="3488" y="14987"/>
                  </a:cubicBezTo>
                  <a:cubicBezTo>
                    <a:pt x="3498" y="14979"/>
                    <a:pt x="3510" y="14968"/>
                    <a:pt x="3524" y="14953"/>
                  </a:cubicBezTo>
                  <a:lnTo>
                    <a:pt x="3556" y="14919"/>
                  </a:lnTo>
                  <a:cubicBezTo>
                    <a:pt x="3593" y="14879"/>
                    <a:pt x="3628" y="14868"/>
                    <a:pt x="3663" y="14885"/>
                  </a:cubicBezTo>
                  <a:cubicBezTo>
                    <a:pt x="3686" y="14896"/>
                    <a:pt x="3700" y="14915"/>
                    <a:pt x="3705" y="14940"/>
                  </a:cubicBezTo>
                  <a:cubicBezTo>
                    <a:pt x="3707" y="14952"/>
                    <a:pt x="3708" y="14963"/>
                    <a:pt x="3706" y="14973"/>
                  </a:cubicBezTo>
                  <a:cubicBezTo>
                    <a:pt x="3704" y="14983"/>
                    <a:pt x="3699" y="14996"/>
                    <a:pt x="3692" y="15011"/>
                  </a:cubicBezTo>
                  <a:cubicBezTo>
                    <a:pt x="3682" y="15031"/>
                    <a:pt x="3670" y="15048"/>
                    <a:pt x="3657" y="15062"/>
                  </a:cubicBezTo>
                  <a:cubicBezTo>
                    <a:pt x="3643" y="15076"/>
                    <a:pt x="3626" y="15089"/>
                    <a:pt x="3606" y="15099"/>
                  </a:cubicBezTo>
                  <a:lnTo>
                    <a:pt x="3633" y="15138"/>
                  </a:lnTo>
                  <a:cubicBezTo>
                    <a:pt x="3654" y="15124"/>
                    <a:pt x="3673" y="15109"/>
                    <a:pt x="3689" y="15091"/>
                  </a:cubicBezTo>
                  <a:cubicBezTo>
                    <a:pt x="3705" y="15074"/>
                    <a:pt x="3718" y="15053"/>
                    <a:pt x="3730" y="15030"/>
                  </a:cubicBezTo>
                  <a:cubicBezTo>
                    <a:pt x="3739" y="15011"/>
                    <a:pt x="3745" y="14994"/>
                    <a:pt x="3748" y="14979"/>
                  </a:cubicBezTo>
                  <a:cubicBezTo>
                    <a:pt x="3751" y="14963"/>
                    <a:pt x="3751" y="14947"/>
                    <a:pt x="3749" y="14930"/>
                  </a:cubicBezTo>
                  <a:cubicBezTo>
                    <a:pt x="3747" y="14907"/>
                    <a:pt x="3739" y="14887"/>
                    <a:pt x="3727" y="14869"/>
                  </a:cubicBezTo>
                  <a:cubicBezTo>
                    <a:pt x="3715" y="14852"/>
                    <a:pt x="3700" y="14839"/>
                    <a:pt x="3682" y="14830"/>
                  </a:cubicBezTo>
                  <a:cubicBezTo>
                    <a:pt x="3669" y="14824"/>
                    <a:pt x="3656" y="14820"/>
                    <a:pt x="3642" y="14818"/>
                  </a:cubicBezTo>
                  <a:close/>
                  <a:moveTo>
                    <a:pt x="3559" y="14372"/>
                  </a:moveTo>
                  <a:lnTo>
                    <a:pt x="3432" y="14630"/>
                  </a:lnTo>
                  <a:lnTo>
                    <a:pt x="3471" y="14650"/>
                  </a:lnTo>
                  <a:lnTo>
                    <a:pt x="3522" y="14545"/>
                  </a:lnTo>
                  <a:lnTo>
                    <a:pt x="3874" y="14718"/>
                  </a:lnTo>
                  <a:lnTo>
                    <a:pt x="3896" y="14673"/>
                  </a:lnTo>
                  <a:lnTo>
                    <a:pt x="3545" y="14500"/>
                  </a:lnTo>
                  <a:lnTo>
                    <a:pt x="3597" y="14394"/>
                  </a:lnTo>
                  <a:lnTo>
                    <a:pt x="3559" y="14372"/>
                  </a:lnTo>
                  <a:close/>
                  <a:moveTo>
                    <a:pt x="4091" y="14277"/>
                  </a:moveTo>
                  <a:lnTo>
                    <a:pt x="4050" y="14258"/>
                  </a:lnTo>
                  <a:lnTo>
                    <a:pt x="3966" y="14430"/>
                  </a:lnTo>
                  <a:lnTo>
                    <a:pt x="3823" y="14359"/>
                  </a:lnTo>
                  <a:lnTo>
                    <a:pt x="3888" y="14225"/>
                  </a:lnTo>
                  <a:lnTo>
                    <a:pt x="3848" y="14205"/>
                  </a:lnTo>
                  <a:lnTo>
                    <a:pt x="3782" y="14339"/>
                  </a:lnTo>
                  <a:lnTo>
                    <a:pt x="3654" y="14276"/>
                  </a:lnTo>
                  <a:lnTo>
                    <a:pt x="3733" y="14116"/>
                  </a:lnTo>
                  <a:lnTo>
                    <a:pt x="3697" y="14091"/>
                  </a:lnTo>
                  <a:lnTo>
                    <a:pt x="3592" y="14304"/>
                  </a:lnTo>
                  <a:lnTo>
                    <a:pt x="3983" y="14497"/>
                  </a:lnTo>
                  <a:lnTo>
                    <a:pt x="4091" y="14277"/>
                  </a:lnTo>
                  <a:close/>
                  <a:moveTo>
                    <a:pt x="4254" y="13946"/>
                  </a:moveTo>
                  <a:lnTo>
                    <a:pt x="4217" y="13951"/>
                  </a:lnTo>
                  <a:cubicBezTo>
                    <a:pt x="4201" y="13953"/>
                    <a:pt x="4183" y="13956"/>
                    <a:pt x="4164" y="13958"/>
                  </a:cubicBezTo>
                  <a:cubicBezTo>
                    <a:pt x="4145" y="13961"/>
                    <a:pt x="4128" y="13963"/>
                    <a:pt x="4111" y="13966"/>
                  </a:cubicBezTo>
                  <a:cubicBezTo>
                    <a:pt x="4095" y="13968"/>
                    <a:pt x="4083" y="13970"/>
                    <a:pt x="4077" y="13971"/>
                  </a:cubicBezTo>
                  <a:cubicBezTo>
                    <a:pt x="4067" y="13973"/>
                    <a:pt x="4056" y="13975"/>
                    <a:pt x="4044" y="13978"/>
                  </a:cubicBezTo>
                  <a:cubicBezTo>
                    <a:pt x="4032" y="13981"/>
                    <a:pt x="4022" y="13985"/>
                    <a:pt x="4013" y="13989"/>
                  </a:cubicBezTo>
                  <a:lnTo>
                    <a:pt x="4016" y="13983"/>
                  </a:lnTo>
                  <a:cubicBezTo>
                    <a:pt x="4024" y="13968"/>
                    <a:pt x="4028" y="13952"/>
                    <a:pt x="4029" y="13937"/>
                  </a:cubicBezTo>
                  <a:cubicBezTo>
                    <a:pt x="4030" y="13922"/>
                    <a:pt x="4029" y="13907"/>
                    <a:pt x="4024" y="13893"/>
                  </a:cubicBezTo>
                  <a:cubicBezTo>
                    <a:pt x="4019" y="13880"/>
                    <a:pt x="4011" y="13867"/>
                    <a:pt x="4000" y="13856"/>
                  </a:cubicBezTo>
                  <a:cubicBezTo>
                    <a:pt x="3989" y="13844"/>
                    <a:pt x="3976" y="13835"/>
                    <a:pt x="3960" y="13827"/>
                  </a:cubicBezTo>
                  <a:cubicBezTo>
                    <a:pt x="3950" y="13822"/>
                    <a:pt x="3940" y="13818"/>
                    <a:pt x="3930" y="13816"/>
                  </a:cubicBezTo>
                  <a:cubicBezTo>
                    <a:pt x="3920" y="13815"/>
                    <a:pt x="3911" y="13814"/>
                    <a:pt x="3902" y="13814"/>
                  </a:cubicBezTo>
                  <a:cubicBezTo>
                    <a:pt x="3894" y="13815"/>
                    <a:pt x="3886" y="13816"/>
                    <a:pt x="3878" y="13818"/>
                  </a:cubicBezTo>
                  <a:cubicBezTo>
                    <a:pt x="3871" y="13820"/>
                    <a:pt x="3865" y="13822"/>
                    <a:pt x="3859" y="13825"/>
                  </a:cubicBezTo>
                  <a:cubicBezTo>
                    <a:pt x="3853" y="13828"/>
                    <a:pt x="3847" y="13831"/>
                    <a:pt x="3841" y="13836"/>
                  </a:cubicBezTo>
                  <a:cubicBezTo>
                    <a:pt x="3835" y="13840"/>
                    <a:pt x="3829" y="13846"/>
                    <a:pt x="3823" y="13852"/>
                  </a:cubicBezTo>
                  <a:cubicBezTo>
                    <a:pt x="3817" y="13859"/>
                    <a:pt x="3811" y="13867"/>
                    <a:pt x="3804" y="13877"/>
                  </a:cubicBezTo>
                  <a:cubicBezTo>
                    <a:pt x="3798" y="13886"/>
                    <a:pt x="3792" y="13898"/>
                    <a:pt x="3785" y="13911"/>
                  </a:cubicBezTo>
                  <a:lnTo>
                    <a:pt x="3740" y="14002"/>
                  </a:lnTo>
                  <a:lnTo>
                    <a:pt x="4131" y="14195"/>
                  </a:lnTo>
                  <a:lnTo>
                    <a:pt x="4154" y="14149"/>
                  </a:lnTo>
                  <a:lnTo>
                    <a:pt x="3977" y="14062"/>
                  </a:lnTo>
                  <a:cubicBezTo>
                    <a:pt x="3982" y="14053"/>
                    <a:pt x="3988" y="14046"/>
                    <a:pt x="3994" y="14041"/>
                  </a:cubicBezTo>
                  <a:cubicBezTo>
                    <a:pt x="4001" y="14037"/>
                    <a:pt x="4010" y="14033"/>
                    <a:pt x="4024" y="14030"/>
                  </a:cubicBezTo>
                  <a:cubicBezTo>
                    <a:pt x="4047" y="14025"/>
                    <a:pt x="4069" y="14021"/>
                    <a:pt x="4090" y="14018"/>
                  </a:cubicBezTo>
                  <a:cubicBezTo>
                    <a:pt x="4111" y="14015"/>
                    <a:pt x="4130" y="14012"/>
                    <a:pt x="4147" y="14010"/>
                  </a:cubicBezTo>
                  <a:cubicBezTo>
                    <a:pt x="4164" y="14008"/>
                    <a:pt x="4180" y="14006"/>
                    <a:pt x="4193" y="14006"/>
                  </a:cubicBezTo>
                  <a:cubicBezTo>
                    <a:pt x="4206" y="14005"/>
                    <a:pt x="4217" y="14005"/>
                    <a:pt x="4225" y="14005"/>
                  </a:cubicBezTo>
                  <a:lnTo>
                    <a:pt x="4254" y="13946"/>
                  </a:lnTo>
                  <a:close/>
                  <a:moveTo>
                    <a:pt x="3967" y="13897"/>
                  </a:moveTo>
                  <a:cubicBezTo>
                    <a:pt x="3976" y="13906"/>
                    <a:pt x="3981" y="13915"/>
                    <a:pt x="3984" y="13924"/>
                  </a:cubicBezTo>
                  <a:cubicBezTo>
                    <a:pt x="3987" y="13935"/>
                    <a:pt x="3988" y="13947"/>
                    <a:pt x="3986" y="13960"/>
                  </a:cubicBezTo>
                  <a:cubicBezTo>
                    <a:pt x="3983" y="13972"/>
                    <a:pt x="3978" y="13987"/>
                    <a:pt x="3969" y="14005"/>
                  </a:cubicBezTo>
                  <a:lnTo>
                    <a:pt x="3948" y="14048"/>
                  </a:lnTo>
                  <a:lnTo>
                    <a:pt x="3802" y="13976"/>
                  </a:lnTo>
                  <a:lnTo>
                    <a:pt x="3825" y="13929"/>
                  </a:lnTo>
                  <a:cubicBezTo>
                    <a:pt x="3830" y="13919"/>
                    <a:pt x="3836" y="13910"/>
                    <a:pt x="3841" y="13903"/>
                  </a:cubicBezTo>
                  <a:cubicBezTo>
                    <a:pt x="3846" y="13896"/>
                    <a:pt x="3851" y="13890"/>
                    <a:pt x="3857" y="13884"/>
                  </a:cubicBezTo>
                  <a:cubicBezTo>
                    <a:pt x="3867" y="13876"/>
                    <a:pt x="3880" y="13870"/>
                    <a:pt x="3894" y="13869"/>
                  </a:cubicBezTo>
                  <a:cubicBezTo>
                    <a:pt x="3909" y="13867"/>
                    <a:pt x="3922" y="13869"/>
                    <a:pt x="3935" y="13875"/>
                  </a:cubicBezTo>
                  <a:cubicBezTo>
                    <a:pt x="3948" y="13882"/>
                    <a:pt x="3959" y="13889"/>
                    <a:pt x="3967" y="13897"/>
                  </a:cubicBezTo>
                  <a:close/>
                  <a:moveTo>
                    <a:pt x="4465" y="13735"/>
                  </a:moveTo>
                  <a:lnTo>
                    <a:pt x="3916" y="13465"/>
                  </a:lnTo>
                  <a:lnTo>
                    <a:pt x="3898" y="13502"/>
                  </a:lnTo>
                  <a:lnTo>
                    <a:pt x="4447" y="13773"/>
                  </a:lnTo>
                  <a:lnTo>
                    <a:pt x="4465" y="13735"/>
                  </a:lnTo>
                  <a:close/>
                  <a:moveTo>
                    <a:pt x="4311" y="12844"/>
                  </a:moveTo>
                  <a:lnTo>
                    <a:pt x="4288" y="12890"/>
                  </a:lnTo>
                  <a:lnTo>
                    <a:pt x="4491" y="13050"/>
                  </a:lnTo>
                  <a:cubicBezTo>
                    <a:pt x="4504" y="13060"/>
                    <a:pt x="4516" y="13070"/>
                    <a:pt x="4529" y="13080"/>
                  </a:cubicBezTo>
                  <a:cubicBezTo>
                    <a:pt x="4542" y="13090"/>
                    <a:pt x="4553" y="13099"/>
                    <a:pt x="4563" y="13106"/>
                  </a:cubicBezTo>
                  <a:cubicBezTo>
                    <a:pt x="4574" y="13113"/>
                    <a:pt x="4582" y="13120"/>
                    <a:pt x="4589" y="13125"/>
                  </a:cubicBezTo>
                  <a:cubicBezTo>
                    <a:pt x="4594" y="13128"/>
                    <a:pt x="4597" y="13131"/>
                    <a:pt x="4599" y="13132"/>
                  </a:cubicBezTo>
                  <a:cubicBezTo>
                    <a:pt x="4597" y="13131"/>
                    <a:pt x="4594" y="13130"/>
                    <a:pt x="4589" y="13129"/>
                  </a:cubicBezTo>
                  <a:cubicBezTo>
                    <a:pt x="4583" y="13127"/>
                    <a:pt x="4575" y="13125"/>
                    <a:pt x="4565" y="13122"/>
                  </a:cubicBezTo>
                  <a:cubicBezTo>
                    <a:pt x="4555" y="13119"/>
                    <a:pt x="4543" y="13116"/>
                    <a:pt x="4530" y="13112"/>
                  </a:cubicBezTo>
                  <a:cubicBezTo>
                    <a:pt x="4516" y="13109"/>
                    <a:pt x="4502" y="13105"/>
                    <a:pt x="4486" y="13101"/>
                  </a:cubicBezTo>
                  <a:lnTo>
                    <a:pt x="4216" y="13036"/>
                  </a:lnTo>
                  <a:lnTo>
                    <a:pt x="4190" y="13089"/>
                  </a:lnTo>
                  <a:lnTo>
                    <a:pt x="4399" y="13256"/>
                  </a:lnTo>
                  <a:cubicBezTo>
                    <a:pt x="4409" y="13263"/>
                    <a:pt x="4420" y="13272"/>
                    <a:pt x="4431" y="13281"/>
                  </a:cubicBezTo>
                  <a:cubicBezTo>
                    <a:pt x="4443" y="13290"/>
                    <a:pt x="4454" y="13298"/>
                    <a:pt x="4463" y="13305"/>
                  </a:cubicBezTo>
                  <a:cubicBezTo>
                    <a:pt x="4473" y="13313"/>
                    <a:pt x="4482" y="13319"/>
                    <a:pt x="4489" y="13325"/>
                  </a:cubicBezTo>
                  <a:cubicBezTo>
                    <a:pt x="4496" y="13330"/>
                    <a:pt x="4500" y="13333"/>
                    <a:pt x="4501" y="13333"/>
                  </a:cubicBezTo>
                  <a:cubicBezTo>
                    <a:pt x="4499" y="13333"/>
                    <a:pt x="4494" y="13331"/>
                    <a:pt x="4485" y="13329"/>
                  </a:cubicBezTo>
                  <a:cubicBezTo>
                    <a:pt x="4477" y="13326"/>
                    <a:pt x="4466" y="13323"/>
                    <a:pt x="4454" y="13319"/>
                  </a:cubicBezTo>
                  <a:cubicBezTo>
                    <a:pt x="4442" y="13315"/>
                    <a:pt x="4428" y="13311"/>
                    <a:pt x="4414" y="13307"/>
                  </a:cubicBezTo>
                  <a:cubicBezTo>
                    <a:pt x="4399" y="13303"/>
                    <a:pt x="4385" y="13299"/>
                    <a:pt x="4372" y="13296"/>
                  </a:cubicBezTo>
                  <a:lnTo>
                    <a:pt x="4119" y="13233"/>
                  </a:lnTo>
                  <a:lnTo>
                    <a:pt x="4094" y="13283"/>
                  </a:lnTo>
                  <a:lnTo>
                    <a:pt x="4531" y="13383"/>
                  </a:lnTo>
                  <a:lnTo>
                    <a:pt x="4560" y="13323"/>
                  </a:lnTo>
                  <a:lnTo>
                    <a:pt x="4363" y="13167"/>
                  </a:lnTo>
                  <a:cubicBezTo>
                    <a:pt x="4352" y="13158"/>
                    <a:pt x="4340" y="13149"/>
                    <a:pt x="4329" y="13140"/>
                  </a:cubicBezTo>
                  <a:cubicBezTo>
                    <a:pt x="4318" y="13132"/>
                    <a:pt x="4308" y="13124"/>
                    <a:pt x="4299" y="13118"/>
                  </a:cubicBezTo>
                  <a:cubicBezTo>
                    <a:pt x="4290" y="13111"/>
                    <a:pt x="4283" y="13106"/>
                    <a:pt x="4277" y="13102"/>
                  </a:cubicBezTo>
                  <a:cubicBezTo>
                    <a:pt x="4271" y="13098"/>
                    <a:pt x="4268" y="13095"/>
                    <a:pt x="4267" y="13094"/>
                  </a:cubicBezTo>
                  <a:cubicBezTo>
                    <a:pt x="4268" y="13095"/>
                    <a:pt x="4272" y="13096"/>
                    <a:pt x="4279" y="13098"/>
                  </a:cubicBezTo>
                  <a:cubicBezTo>
                    <a:pt x="4286" y="13100"/>
                    <a:pt x="4295" y="13103"/>
                    <a:pt x="4305" y="13106"/>
                  </a:cubicBezTo>
                  <a:cubicBezTo>
                    <a:pt x="4316" y="13109"/>
                    <a:pt x="4328" y="13112"/>
                    <a:pt x="4342" y="13116"/>
                  </a:cubicBezTo>
                  <a:cubicBezTo>
                    <a:pt x="4356" y="13120"/>
                    <a:pt x="4371" y="13124"/>
                    <a:pt x="4387" y="13128"/>
                  </a:cubicBezTo>
                  <a:lnTo>
                    <a:pt x="4628" y="13186"/>
                  </a:lnTo>
                  <a:lnTo>
                    <a:pt x="4658" y="13125"/>
                  </a:lnTo>
                  <a:lnTo>
                    <a:pt x="4311" y="12844"/>
                  </a:lnTo>
                  <a:close/>
                  <a:moveTo>
                    <a:pt x="4848" y="12738"/>
                  </a:moveTo>
                  <a:lnTo>
                    <a:pt x="4808" y="12718"/>
                  </a:lnTo>
                  <a:lnTo>
                    <a:pt x="4723" y="12890"/>
                  </a:lnTo>
                  <a:lnTo>
                    <a:pt x="4580" y="12820"/>
                  </a:lnTo>
                  <a:lnTo>
                    <a:pt x="4646" y="12686"/>
                  </a:lnTo>
                  <a:lnTo>
                    <a:pt x="4605" y="12666"/>
                  </a:lnTo>
                  <a:lnTo>
                    <a:pt x="4540" y="12800"/>
                  </a:lnTo>
                  <a:lnTo>
                    <a:pt x="4411" y="12737"/>
                  </a:lnTo>
                  <a:lnTo>
                    <a:pt x="4490" y="12577"/>
                  </a:lnTo>
                  <a:lnTo>
                    <a:pt x="4454" y="12551"/>
                  </a:lnTo>
                  <a:lnTo>
                    <a:pt x="4349" y="12765"/>
                  </a:lnTo>
                  <a:lnTo>
                    <a:pt x="4740" y="12957"/>
                  </a:lnTo>
                  <a:lnTo>
                    <a:pt x="4848" y="12738"/>
                  </a:lnTo>
                  <a:close/>
                  <a:moveTo>
                    <a:pt x="4864" y="12334"/>
                  </a:moveTo>
                  <a:cubicBezTo>
                    <a:pt x="4850" y="12332"/>
                    <a:pt x="4836" y="12333"/>
                    <a:pt x="4823" y="12337"/>
                  </a:cubicBezTo>
                  <a:cubicBezTo>
                    <a:pt x="4810" y="12340"/>
                    <a:pt x="4798" y="12346"/>
                    <a:pt x="4787" y="12353"/>
                  </a:cubicBezTo>
                  <a:cubicBezTo>
                    <a:pt x="4776" y="12360"/>
                    <a:pt x="4763" y="12372"/>
                    <a:pt x="4749" y="12386"/>
                  </a:cubicBezTo>
                  <a:lnTo>
                    <a:pt x="4713" y="12424"/>
                  </a:lnTo>
                  <a:cubicBezTo>
                    <a:pt x="4694" y="12444"/>
                    <a:pt x="4677" y="12456"/>
                    <a:pt x="4663" y="12462"/>
                  </a:cubicBezTo>
                  <a:cubicBezTo>
                    <a:pt x="4648" y="12467"/>
                    <a:pt x="4633" y="12466"/>
                    <a:pt x="4617" y="12458"/>
                  </a:cubicBezTo>
                  <a:cubicBezTo>
                    <a:pt x="4597" y="12448"/>
                    <a:pt x="4585" y="12433"/>
                    <a:pt x="4580" y="12414"/>
                  </a:cubicBezTo>
                  <a:cubicBezTo>
                    <a:pt x="4575" y="12395"/>
                    <a:pt x="4579" y="12373"/>
                    <a:pt x="4591" y="12348"/>
                  </a:cubicBezTo>
                  <a:cubicBezTo>
                    <a:pt x="4595" y="12340"/>
                    <a:pt x="4600" y="12332"/>
                    <a:pt x="4605" y="12325"/>
                  </a:cubicBezTo>
                  <a:cubicBezTo>
                    <a:pt x="4609" y="12319"/>
                    <a:pt x="4615" y="12312"/>
                    <a:pt x="4621" y="12306"/>
                  </a:cubicBezTo>
                  <a:cubicBezTo>
                    <a:pt x="4628" y="12300"/>
                    <a:pt x="4635" y="12294"/>
                    <a:pt x="4643" y="12288"/>
                  </a:cubicBezTo>
                  <a:cubicBezTo>
                    <a:pt x="4651" y="12282"/>
                    <a:pt x="4660" y="12276"/>
                    <a:pt x="4671" y="12269"/>
                  </a:cubicBezTo>
                  <a:lnTo>
                    <a:pt x="4648" y="12232"/>
                  </a:lnTo>
                  <a:cubicBezTo>
                    <a:pt x="4604" y="12257"/>
                    <a:pt x="4572" y="12290"/>
                    <a:pt x="4552" y="12332"/>
                  </a:cubicBezTo>
                  <a:cubicBezTo>
                    <a:pt x="4543" y="12351"/>
                    <a:pt x="4537" y="12369"/>
                    <a:pt x="4535" y="12388"/>
                  </a:cubicBezTo>
                  <a:cubicBezTo>
                    <a:pt x="4533" y="12406"/>
                    <a:pt x="4534" y="12423"/>
                    <a:pt x="4538" y="12439"/>
                  </a:cubicBezTo>
                  <a:cubicBezTo>
                    <a:pt x="4543" y="12455"/>
                    <a:pt x="4550" y="12469"/>
                    <a:pt x="4561" y="12482"/>
                  </a:cubicBezTo>
                  <a:cubicBezTo>
                    <a:pt x="4572" y="12495"/>
                    <a:pt x="4585" y="12505"/>
                    <a:pt x="4602" y="12513"/>
                  </a:cubicBezTo>
                  <a:cubicBezTo>
                    <a:pt x="4627" y="12526"/>
                    <a:pt x="4652" y="12528"/>
                    <a:pt x="4678" y="12520"/>
                  </a:cubicBezTo>
                  <a:cubicBezTo>
                    <a:pt x="4690" y="12517"/>
                    <a:pt x="4700" y="12511"/>
                    <a:pt x="4711" y="12503"/>
                  </a:cubicBezTo>
                  <a:cubicBezTo>
                    <a:pt x="4721" y="12495"/>
                    <a:pt x="4733" y="12483"/>
                    <a:pt x="4747" y="12468"/>
                  </a:cubicBezTo>
                  <a:lnTo>
                    <a:pt x="4778" y="12434"/>
                  </a:lnTo>
                  <a:cubicBezTo>
                    <a:pt x="4815" y="12395"/>
                    <a:pt x="4851" y="12383"/>
                    <a:pt x="4886" y="12400"/>
                  </a:cubicBezTo>
                  <a:cubicBezTo>
                    <a:pt x="4909" y="12412"/>
                    <a:pt x="4923" y="12430"/>
                    <a:pt x="4928" y="12456"/>
                  </a:cubicBezTo>
                  <a:cubicBezTo>
                    <a:pt x="4930" y="12467"/>
                    <a:pt x="4930" y="12478"/>
                    <a:pt x="4928" y="12488"/>
                  </a:cubicBezTo>
                  <a:cubicBezTo>
                    <a:pt x="4926" y="12499"/>
                    <a:pt x="4921" y="12511"/>
                    <a:pt x="4914" y="12526"/>
                  </a:cubicBezTo>
                  <a:cubicBezTo>
                    <a:pt x="4904" y="12546"/>
                    <a:pt x="4893" y="12563"/>
                    <a:pt x="4879" y="12577"/>
                  </a:cubicBezTo>
                  <a:cubicBezTo>
                    <a:pt x="4865" y="12592"/>
                    <a:pt x="4849" y="12604"/>
                    <a:pt x="4829" y="12615"/>
                  </a:cubicBezTo>
                  <a:lnTo>
                    <a:pt x="4855" y="12653"/>
                  </a:lnTo>
                  <a:cubicBezTo>
                    <a:pt x="4877" y="12640"/>
                    <a:pt x="4896" y="12624"/>
                    <a:pt x="4911" y="12607"/>
                  </a:cubicBezTo>
                  <a:cubicBezTo>
                    <a:pt x="4927" y="12589"/>
                    <a:pt x="4941" y="12569"/>
                    <a:pt x="4952" y="12545"/>
                  </a:cubicBezTo>
                  <a:cubicBezTo>
                    <a:pt x="4961" y="12527"/>
                    <a:pt x="4967" y="12510"/>
                    <a:pt x="4970" y="12494"/>
                  </a:cubicBezTo>
                  <a:cubicBezTo>
                    <a:pt x="4973" y="12479"/>
                    <a:pt x="4974" y="12462"/>
                    <a:pt x="4972" y="12445"/>
                  </a:cubicBezTo>
                  <a:cubicBezTo>
                    <a:pt x="4969" y="12423"/>
                    <a:pt x="4962" y="12402"/>
                    <a:pt x="4950" y="12385"/>
                  </a:cubicBezTo>
                  <a:cubicBezTo>
                    <a:pt x="4938" y="12367"/>
                    <a:pt x="4922" y="12354"/>
                    <a:pt x="4904" y="12345"/>
                  </a:cubicBezTo>
                  <a:cubicBezTo>
                    <a:pt x="4892" y="12339"/>
                    <a:pt x="4879" y="12335"/>
                    <a:pt x="4864" y="12334"/>
                  </a:cubicBezTo>
                  <a:close/>
                  <a:moveTo>
                    <a:pt x="4781" y="11887"/>
                  </a:moveTo>
                  <a:lnTo>
                    <a:pt x="4654" y="12146"/>
                  </a:lnTo>
                  <a:lnTo>
                    <a:pt x="4693" y="12165"/>
                  </a:lnTo>
                  <a:lnTo>
                    <a:pt x="4745" y="12060"/>
                  </a:lnTo>
                  <a:lnTo>
                    <a:pt x="5097" y="12233"/>
                  </a:lnTo>
                  <a:lnTo>
                    <a:pt x="5119" y="12188"/>
                  </a:lnTo>
                  <a:lnTo>
                    <a:pt x="4767" y="12015"/>
                  </a:lnTo>
                  <a:lnTo>
                    <a:pt x="4819" y="11909"/>
                  </a:lnTo>
                  <a:lnTo>
                    <a:pt x="4781" y="11887"/>
                  </a:lnTo>
                  <a:close/>
                  <a:moveTo>
                    <a:pt x="4916" y="11614"/>
                  </a:moveTo>
                  <a:lnTo>
                    <a:pt x="4814" y="11820"/>
                  </a:lnTo>
                  <a:lnTo>
                    <a:pt x="5205" y="12012"/>
                  </a:lnTo>
                  <a:lnTo>
                    <a:pt x="5229" y="11965"/>
                  </a:lnTo>
                  <a:lnTo>
                    <a:pt x="5043" y="11874"/>
                  </a:lnTo>
                  <a:lnTo>
                    <a:pt x="5104" y="11748"/>
                  </a:lnTo>
                  <a:lnTo>
                    <a:pt x="5066" y="11729"/>
                  </a:lnTo>
                  <a:lnTo>
                    <a:pt x="5005" y="11855"/>
                  </a:lnTo>
                  <a:lnTo>
                    <a:pt x="4876" y="11792"/>
                  </a:lnTo>
                  <a:lnTo>
                    <a:pt x="4951" y="11641"/>
                  </a:lnTo>
                  <a:lnTo>
                    <a:pt x="4916" y="11614"/>
                  </a:lnTo>
                  <a:close/>
                  <a:moveTo>
                    <a:pt x="5463" y="11489"/>
                  </a:moveTo>
                  <a:lnTo>
                    <a:pt x="5008" y="11426"/>
                  </a:lnTo>
                  <a:lnTo>
                    <a:pt x="4978" y="11487"/>
                  </a:lnTo>
                  <a:lnTo>
                    <a:pt x="5305" y="11810"/>
                  </a:lnTo>
                  <a:lnTo>
                    <a:pt x="5328" y="11762"/>
                  </a:lnTo>
                  <a:lnTo>
                    <a:pt x="5227" y="11666"/>
                  </a:lnTo>
                  <a:lnTo>
                    <a:pt x="5298" y="11520"/>
                  </a:lnTo>
                  <a:lnTo>
                    <a:pt x="5437" y="11542"/>
                  </a:lnTo>
                  <a:lnTo>
                    <a:pt x="5463" y="11489"/>
                  </a:lnTo>
                  <a:close/>
                  <a:moveTo>
                    <a:pt x="5254" y="11513"/>
                  </a:moveTo>
                  <a:lnTo>
                    <a:pt x="5195" y="11634"/>
                  </a:lnTo>
                  <a:lnTo>
                    <a:pt x="5033" y="11479"/>
                  </a:lnTo>
                  <a:lnTo>
                    <a:pt x="5254" y="11513"/>
                  </a:lnTo>
                  <a:close/>
                  <a:moveTo>
                    <a:pt x="4900" y="11457"/>
                  </a:moveTo>
                  <a:cubicBezTo>
                    <a:pt x="4892" y="11460"/>
                    <a:pt x="4885" y="11466"/>
                    <a:pt x="4881" y="11474"/>
                  </a:cubicBezTo>
                  <a:cubicBezTo>
                    <a:pt x="4877" y="11482"/>
                    <a:pt x="4877" y="11490"/>
                    <a:pt x="4880" y="11499"/>
                  </a:cubicBezTo>
                  <a:cubicBezTo>
                    <a:pt x="4883" y="11507"/>
                    <a:pt x="4888" y="11513"/>
                    <a:pt x="4896" y="11517"/>
                  </a:cubicBezTo>
                  <a:cubicBezTo>
                    <a:pt x="4905" y="11521"/>
                    <a:pt x="4913" y="11522"/>
                    <a:pt x="4922" y="11519"/>
                  </a:cubicBezTo>
                  <a:cubicBezTo>
                    <a:pt x="4930" y="11516"/>
                    <a:pt x="4937" y="11511"/>
                    <a:pt x="4941" y="11502"/>
                  </a:cubicBezTo>
                  <a:cubicBezTo>
                    <a:pt x="4945" y="11494"/>
                    <a:pt x="4945" y="11486"/>
                    <a:pt x="4942" y="11477"/>
                  </a:cubicBezTo>
                  <a:cubicBezTo>
                    <a:pt x="4939" y="11469"/>
                    <a:pt x="4933" y="11463"/>
                    <a:pt x="4925" y="11459"/>
                  </a:cubicBezTo>
                  <a:cubicBezTo>
                    <a:pt x="4917" y="11455"/>
                    <a:pt x="4909" y="11454"/>
                    <a:pt x="4900" y="11457"/>
                  </a:cubicBezTo>
                  <a:close/>
                  <a:moveTo>
                    <a:pt x="4958" y="11340"/>
                  </a:moveTo>
                  <a:cubicBezTo>
                    <a:pt x="4950" y="11342"/>
                    <a:pt x="4943" y="11348"/>
                    <a:pt x="4939" y="11356"/>
                  </a:cubicBezTo>
                  <a:cubicBezTo>
                    <a:pt x="4935" y="11364"/>
                    <a:pt x="4935" y="11373"/>
                    <a:pt x="4938" y="11381"/>
                  </a:cubicBezTo>
                  <a:cubicBezTo>
                    <a:pt x="4940" y="11390"/>
                    <a:pt x="4946" y="11396"/>
                    <a:pt x="4954" y="11400"/>
                  </a:cubicBezTo>
                  <a:cubicBezTo>
                    <a:pt x="4962" y="11404"/>
                    <a:pt x="4971" y="11405"/>
                    <a:pt x="4979" y="11402"/>
                  </a:cubicBezTo>
                  <a:cubicBezTo>
                    <a:pt x="4988" y="11399"/>
                    <a:pt x="4995" y="11393"/>
                    <a:pt x="4999" y="11385"/>
                  </a:cubicBezTo>
                  <a:cubicBezTo>
                    <a:pt x="5003" y="11377"/>
                    <a:pt x="5003" y="11368"/>
                    <a:pt x="5000" y="11360"/>
                  </a:cubicBezTo>
                  <a:cubicBezTo>
                    <a:pt x="4997" y="11352"/>
                    <a:pt x="4991" y="11345"/>
                    <a:pt x="4983" y="11341"/>
                  </a:cubicBezTo>
                  <a:cubicBezTo>
                    <a:pt x="4975" y="11337"/>
                    <a:pt x="4967" y="11337"/>
                    <a:pt x="4958" y="11340"/>
                  </a:cubicBezTo>
                  <a:close/>
                  <a:moveTo>
                    <a:pt x="5559" y="11195"/>
                  </a:moveTo>
                  <a:lnTo>
                    <a:pt x="5483" y="11349"/>
                  </a:lnTo>
                  <a:lnTo>
                    <a:pt x="5131" y="11176"/>
                  </a:lnTo>
                  <a:lnTo>
                    <a:pt x="5108" y="11223"/>
                  </a:lnTo>
                  <a:lnTo>
                    <a:pt x="5499" y="11415"/>
                  </a:lnTo>
                  <a:lnTo>
                    <a:pt x="5595" y="11220"/>
                  </a:lnTo>
                  <a:lnTo>
                    <a:pt x="5559" y="11195"/>
                  </a:lnTo>
                  <a:close/>
                  <a:moveTo>
                    <a:pt x="5658" y="11093"/>
                  </a:moveTo>
                  <a:lnTo>
                    <a:pt x="5267" y="10901"/>
                  </a:lnTo>
                  <a:lnTo>
                    <a:pt x="5244" y="10946"/>
                  </a:lnTo>
                  <a:lnTo>
                    <a:pt x="5635" y="11139"/>
                  </a:lnTo>
                  <a:lnTo>
                    <a:pt x="5658" y="11093"/>
                  </a:lnTo>
                  <a:close/>
                  <a:moveTo>
                    <a:pt x="5682" y="10672"/>
                  </a:moveTo>
                  <a:cubicBezTo>
                    <a:pt x="5667" y="10671"/>
                    <a:pt x="5653" y="10672"/>
                    <a:pt x="5640" y="10675"/>
                  </a:cubicBezTo>
                  <a:cubicBezTo>
                    <a:pt x="5627" y="10679"/>
                    <a:pt x="5615" y="10684"/>
                    <a:pt x="5604" y="10691"/>
                  </a:cubicBezTo>
                  <a:cubicBezTo>
                    <a:pt x="5593" y="10699"/>
                    <a:pt x="5581" y="10710"/>
                    <a:pt x="5567" y="10725"/>
                  </a:cubicBezTo>
                  <a:lnTo>
                    <a:pt x="5531" y="10763"/>
                  </a:lnTo>
                  <a:cubicBezTo>
                    <a:pt x="5512" y="10782"/>
                    <a:pt x="5495" y="10795"/>
                    <a:pt x="5480" y="10800"/>
                  </a:cubicBezTo>
                  <a:cubicBezTo>
                    <a:pt x="5466" y="10805"/>
                    <a:pt x="5451" y="10804"/>
                    <a:pt x="5435" y="10796"/>
                  </a:cubicBezTo>
                  <a:cubicBezTo>
                    <a:pt x="5415" y="10786"/>
                    <a:pt x="5402" y="10772"/>
                    <a:pt x="5398" y="10753"/>
                  </a:cubicBezTo>
                  <a:cubicBezTo>
                    <a:pt x="5393" y="10733"/>
                    <a:pt x="5397" y="10711"/>
                    <a:pt x="5409" y="10687"/>
                  </a:cubicBezTo>
                  <a:cubicBezTo>
                    <a:pt x="5413" y="10678"/>
                    <a:pt x="5417" y="10671"/>
                    <a:pt x="5422" y="10664"/>
                  </a:cubicBezTo>
                  <a:cubicBezTo>
                    <a:pt x="5427" y="10657"/>
                    <a:pt x="5433" y="10650"/>
                    <a:pt x="5439" y="10644"/>
                  </a:cubicBezTo>
                  <a:cubicBezTo>
                    <a:pt x="5445" y="10638"/>
                    <a:pt x="5452" y="10632"/>
                    <a:pt x="5461" y="10626"/>
                  </a:cubicBezTo>
                  <a:cubicBezTo>
                    <a:pt x="5469" y="10620"/>
                    <a:pt x="5478" y="10614"/>
                    <a:pt x="5489" y="10608"/>
                  </a:cubicBezTo>
                  <a:lnTo>
                    <a:pt x="5465" y="10571"/>
                  </a:lnTo>
                  <a:cubicBezTo>
                    <a:pt x="5422" y="10595"/>
                    <a:pt x="5390" y="10629"/>
                    <a:pt x="5370" y="10670"/>
                  </a:cubicBezTo>
                  <a:cubicBezTo>
                    <a:pt x="5360" y="10689"/>
                    <a:pt x="5355" y="10708"/>
                    <a:pt x="5352" y="10726"/>
                  </a:cubicBezTo>
                  <a:cubicBezTo>
                    <a:pt x="5350" y="10744"/>
                    <a:pt x="5351" y="10761"/>
                    <a:pt x="5356" y="10777"/>
                  </a:cubicBezTo>
                  <a:cubicBezTo>
                    <a:pt x="5360" y="10793"/>
                    <a:pt x="5368" y="10807"/>
                    <a:pt x="5379" y="10820"/>
                  </a:cubicBezTo>
                  <a:cubicBezTo>
                    <a:pt x="5389" y="10833"/>
                    <a:pt x="5403" y="10844"/>
                    <a:pt x="5420" y="10852"/>
                  </a:cubicBezTo>
                  <a:cubicBezTo>
                    <a:pt x="5445" y="10864"/>
                    <a:pt x="5470" y="10866"/>
                    <a:pt x="5496" y="10859"/>
                  </a:cubicBezTo>
                  <a:cubicBezTo>
                    <a:pt x="5507" y="10855"/>
                    <a:pt x="5518" y="10849"/>
                    <a:pt x="5528" y="10841"/>
                  </a:cubicBezTo>
                  <a:cubicBezTo>
                    <a:pt x="5538" y="10833"/>
                    <a:pt x="5550" y="10821"/>
                    <a:pt x="5564" y="10806"/>
                  </a:cubicBezTo>
                  <a:lnTo>
                    <a:pt x="5596" y="10773"/>
                  </a:lnTo>
                  <a:cubicBezTo>
                    <a:pt x="5633" y="10733"/>
                    <a:pt x="5669" y="10722"/>
                    <a:pt x="5703" y="10739"/>
                  </a:cubicBezTo>
                  <a:cubicBezTo>
                    <a:pt x="5726" y="10750"/>
                    <a:pt x="5740" y="10768"/>
                    <a:pt x="5745" y="10794"/>
                  </a:cubicBezTo>
                  <a:cubicBezTo>
                    <a:pt x="5748" y="10806"/>
                    <a:pt x="5748" y="10816"/>
                    <a:pt x="5746" y="10827"/>
                  </a:cubicBezTo>
                  <a:cubicBezTo>
                    <a:pt x="5744" y="10837"/>
                    <a:pt x="5739" y="10850"/>
                    <a:pt x="5732" y="10865"/>
                  </a:cubicBezTo>
                  <a:cubicBezTo>
                    <a:pt x="5722" y="10884"/>
                    <a:pt x="5710" y="10901"/>
                    <a:pt x="5697" y="10916"/>
                  </a:cubicBezTo>
                  <a:cubicBezTo>
                    <a:pt x="5683" y="10930"/>
                    <a:pt x="5666" y="10942"/>
                    <a:pt x="5647" y="10953"/>
                  </a:cubicBezTo>
                  <a:lnTo>
                    <a:pt x="5673" y="10991"/>
                  </a:lnTo>
                  <a:cubicBezTo>
                    <a:pt x="5695" y="10978"/>
                    <a:pt x="5713" y="10962"/>
                    <a:pt x="5729" y="10945"/>
                  </a:cubicBezTo>
                  <a:cubicBezTo>
                    <a:pt x="5745" y="10927"/>
                    <a:pt x="5758" y="10907"/>
                    <a:pt x="5770" y="10883"/>
                  </a:cubicBezTo>
                  <a:cubicBezTo>
                    <a:pt x="5779" y="10865"/>
                    <a:pt x="5785" y="10848"/>
                    <a:pt x="5788" y="10833"/>
                  </a:cubicBezTo>
                  <a:cubicBezTo>
                    <a:pt x="5791" y="10817"/>
                    <a:pt x="5791" y="10801"/>
                    <a:pt x="5789" y="10784"/>
                  </a:cubicBezTo>
                  <a:cubicBezTo>
                    <a:pt x="5787" y="10761"/>
                    <a:pt x="5780" y="10741"/>
                    <a:pt x="5767" y="10723"/>
                  </a:cubicBezTo>
                  <a:cubicBezTo>
                    <a:pt x="5755" y="10706"/>
                    <a:pt x="5740" y="10692"/>
                    <a:pt x="5722" y="10683"/>
                  </a:cubicBezTo>
                  <a:cubicBezTo>
                    <a:pt x="5710" y="10677"/>
                    <a:pt x="5696" y="10674"/>
                    <a:pt x="5682" y="10672"/>
                  </a:cubicBezTo>
                  <a:close/>
                  <a:moveTo>
                    <a:pt x="5933" y="10390"/>
                  </a:moveTo>
                  <a:cubicBezTo>
                    <a:pt x="5935" y="10407"/>
                    <a:pt x="5936" y="10422"/>
                    <a:pt x="5934" y="10436"/>
                  </a:cubicBezTo>
                  <a:cubicBezTo>
                    <a:pt x="5932" y="10450"/>
                    <a:pt x="5927" y="10464"/>
                    <a:pt x="5920" y="10478"/>
                  </a:cubicBezTo>
                  <a:cubicBezTo>
                    <a:pt x="5909" y="10501"/>
                    <a:pt x="5893" y="10519"/>
                    <a:pt x="5872" y="10531"/>
                  </a:cubicBezTo>
                  <a:cubicBezTo>
                    <a:pt x="5851" y="10544"/>
                    <a:pt x="5825" y="10550"/>
                    <a:pt x="5796" y="10547"/>
                  </a:cubicBezTo>
                  <a:cubicBezTo>
                    <a:pt x="5782" y="10546"/>
                    <a:pt x="5769" y="10544"/>
                    <a:pt x="5755" y="10540"/>
                  </a:cubicBezTo>
                  <a:cubicBezTo>
                    <a:pt x="5742" y="10535"/>
                    <a:pt x="5726" y="10529"/>
                    <a:pt x="5707" y="10519"/>
                  </a:cubicBezTo>
                  <a:cubicBezTo>
                    <a:pt x="5684" y="10508"/>
                    <a:pt x="5665" y="10497"/>
                    <a:pt x="5650" y="10486"/>
                  </a:cubicBezTo>
                  <a:cubicBezTo>
                    <a:pt x="5635" y="10475"/>
                    <a:pt x="5622" y="10464"/>
                    <a:pt x="5612" y="10452"/>
                  </a:cubicBezTo>
                  <a:cubicBezTo>
                    <a:pt x="5594" y="10431"/>
                    <a:pt x="5584" y="10410"/>
                    <a:pt x="5580" y="10389"/>
                  </a:cubicBezTo>
                  <a:cubicBezTo>
                    <a:pt x="5577" y="10367"/>
                    <a:pt x="5580" y="10345"/>
                    <a:pt x="5592" y="10322"/>
                  </a:cubicBezTo>
                  <a:cubicBezTo>
                    <a:pt x="5599" y="10308"/>
                    <a:pt x="5607" y="10296"/>
                    <a:pt x="5617" y="10286"/>
                  </a:cubicBezTo>
                  <a:cubicBezTo>
                    <a:pt x="5626" y="10276"/>
                    <a:pt x="5638" y="10268"/>
                    <a:pt x="5653" y="10260"/>
                  </a:cubicBezTo>
                  <a:lnTo>
                    <a:pt x="5635" y="10220"/>
                  </a:lnTo>
                  <a:cubicBezTo>
                    <a:pt x="5618" y="10229"/>
                    <a:pt x="5603" y="10240"/>
                    <a:pt x="5589" y="10254"/>
                  </a:cubicBezTo>
                  <a:cubicBezTo>
                    <a:pt x="5575" y="10268"/>
                    <a:pt x="5564" y="10284"/>
                    <a:pt x="5554" y="10303"/>
                  </a:cubicBezTo>
                  <a:cubicBezTo>
                    <a:pt x="5543" y="10327"/>
                    <a:pt x="5537" y="10351"/>
                    <a:pt x="5537" y="10376"/>
                  </a:cubicBezTo>
                  <a:cubicBezTo>
                    <a:pt x="5537" y="10401"/>
                    <a:pt x="5543" y="10426"/>
                    <a:pt x="5554" y="10449"/>
                  </a:cubicBezTo>
                  <a:cubicBezTo>
                    <a:pt x="5565" y="10473"/>
                    <a:pt x="5580" y="10495"/>
                    <a:pt x="5601" y="10515"/>
                  </a:cubicBezTo>
                  <a:cubicBezTo>
                    <a:pt x="5622" y="10535"/>
                    <a:pt x="5646" y="10552"/>
                    <a:pt x="5675" y="10567"/>
                  </a:cubicBezTo>
                  <a:cubicBezTo>
                    <a:pt x="5705" y="10581"/>
                    <a:pt x="5734" y="10591"/>
                    <a:pt x="5763" y="10596"/>
                  </a:cubicBezTo>
                  <a:cubicBezTo>
                    <a:pt x="5792" y="10602"/>
                    <a:pt x="5820" y="10600"/>
                    <a:pt x="5847" y="10593"/>
                  </a:cubicBezTo>
                  <a:cubicBezTo>
                    <a:pt x="5872" y="10586"/>
                    <a:pt x="5893" y="10575"/>
                    <a:pt x="5912" y="10560"/>
                  </a:cubicBezTo>
                  <a:cubicBezTo>
                    <a:pt x="5930" y="10544"/>
                    <a:pt x="5944" y="10526"/>
                    <a:pt x="5955" y="10505"/>
                  </a:cubicBezTo>
                  <a:cubicBezTo>
                    <a:pt x="5964" y="10485"/>
                    <a:pt x="5971" y="10465"/>
                    <a:pt x="5975" y="10444"/>
                  </a:cubicBezTo>
                  <a:cubicBezTo>
                    <a:pt x="5978" y="10422"/>
                    <a:pt x="5979" y="10401"/>
                    <a:pt x="5977" y="10380"/>
                  </a:cubicBezTo>
                  <a:lnTo>
                    <a:pt x="5933" y="10390"/>
                  </a:lnTo>
                  <a:close/>
                  <a:moveTo>
                    <a:pt x="6169" y="10055"/>
                  </a:moveTo>
                  <a:lnTo>
                    <a:pt x="5778" y="9862"/>
                  </a:lnTo>
                  <a:lnTo>
                    <a:pt x="5755" y="9909"/>
                  </a:lnTo>
                  <a:lnTo>
                    <a:pt x="5918" y="9989"/>
                  </a:lnTo>
                  <a:lnTo>
                    <a:pt x="5837" y="10154"/>
                  </a:lnTo>
                  <a:lnTo>
                    <a:pt x="5674" y="10074"/>
                  </a:lnTo>
                  <a:lnTo>
                    <a:pt x="5651" y="10119"/>
                  </a:lnTo>
                  <a:lnTo>
                    <a:pt x="6042" y="10311"/>
                  </a:lnTo>
                  <a:lnTo>
                    <a:pt x="6065" y="10266"/>
                  </a:lnTo>
                  <a:lnTo>
                    <a:pt x="5875" y="10173"/>
                  </a:lnTo>
                  <a:lnTo>
                    <a:pt x="5956" y="10008"/>
                  </a:lnTo>
                  <a:lnTo>
                    <a:pt x="6146" y="10101"/>
                  </a:lnTo>
                  <a:lnTo>
                    <a:pt x="6169" y="10055"/>
                  </a:lnTo>
                  <a:close/>
                  <a:moveTo>
                    <a:pt x="6333" y="9721"/>
                  </a:moveTo>
                  <a:lnTo>
                    <a:pt x="6292" y="9701"/>
                  </a:lnTo>
                  <a:lnTo>
                    <a:pt x="6208" y="9873"/>
                  </a:lnTo>
                  <a:lnTo>
                    <a:pt x="6065" y="9803"/>
                  </a:lnTo>
                  <a:lnTo>
                    <a:pt x="6131" y="9669"/>
                  </a:lnTo>
                  <a:lnTo>
                    <a:pt x="6090" y="9649"/>
                  </a:lnTo>
                  <a:lnTo>
                    <a:pt x="6024" y="9783"/>
                  </a:lnTo>
                  <a:lnTo>
                    <a:pt x="5896" y="9720"/>
                  </a:lnTo>
                  <a:lnTo>
                    <a:pt x="5975" y="9559"/>
                  </a:lnTo>
                  <a:lnTo>
                    <a:pt x="5939" y="9534"/>
                  </a:lnTo>
                  <a:lnTo>
                    <a:pt x="5834" y="9748"/>
                  </a:lnTo>
                  <a:lnTo>
                    <a:pt x="6225" y="9940"/>
                  </a:lnTo>
                  <a:lnTo>
                    <a:pt x="6333" y="9721"/>
                  </a:lnTo>
                  <a:close/>
                  <a:moveTo>
                    <a:pt x="6250" y="8903"/>
                  </a:moveTo>
                  <a:lnTo>
                    <a:pt x="6227" y="8950"/>
                  </a:lnTo>
                  <a:lnTo>
                    <a:pt x="6429" y="9110"/>
                  </a:lnTo>
                  <a:cubicBezTo>
                    <a:pt x="6442" y="9120"/>
                    <a:pt x="6455" y="9130"/>
                    <a:pt x="6468" y="9140"/>
                  </a:cubicBezTo>
                  <a:cubicBezTo>
                    <a:pt x="6481" y="9150"/>
                    <a:pt x="6492" y="9158"/>
                    <a:pt x="6502" y="9166"/>
                  </a:cubicBezTo>
                  <a:cubicBezTo>
                    <a:pt x="6513" y="9173"/>
                    <a:pt x="6521" y="9179"/>
                    <a:pt x="6527" y="9184"/>
                  </a:cubicBezTo>
                  <a:cubicBezTo>
                    <a:pt x="6533" y="9188"/>
                    <a:pt x="6536" y="9190"/>
                    <a:pt x="6537" y="9191"/>
                  </a:cubicBezTo>
                  <a:cubicBezTo>
                    <a:pt x="6536" y="9191"/>
                    <a:pt x="6533" y="9190"/>
                    <a:pt x="6528" y="9189"/>
                  </a:cubicBezTo>
                  <a:cubicBezTo>
                    <a:pt x="6522" y="9187"/>
                    <a:pt x="6514" y="9185"/>
                    <a:pt x="6504" y="9182"/>
                  </a:cubicBezTo>
                  <a:cubicBezTo>
                    <a:pt x="6493" y="9179"/>
                    <a:pt x="6482" y="9176"/>
                    <a:pt x="6468" y="9172"/>
                  </a:cubicBezTo>
                  <a:cubicBezTo>
                    <a:pt x="6455" y="9169"/>
                    <a:pt x="6440" y="9165"/>
                    <a:pt x="6424" y="9161"/>
                  </a:cubicBezTo>
                  <a:lnTo>
                    <a:pt x="6155" y="9095"/>
                  </a:lnTo>
                  <a:lnTo>
                    <a:pt x="6129" y="9148"/>
                  </a:lnTo>
                  <a:lnTo>
                    <a:pt x="6338" y="9315"/>
                  </a:lnTo>
                  <a:cubicBezTo>
                    <a:pt x="6348" y="9323"/>
                    <a:pt x="6358" y="9332"/>
                    <a:pt x="6370" y="9341"/>
                  </a:cubicBezTo>
                  <a:cubicBezTo>
                    <a:pt x="6382" y="9350"/>
                    <a:pt x="6392" y="9358"/>
                    <a:pt x="6402" y="9365"/>
                  </a:cubicBezTo>
                  <a:cubicBezTo>
                    <a:pt x="6412" y="9373"/>
                    <a:pt x="6421" y="9379"/>
                    <a:pt x="6428" y="9385"/>
                  </a:cubicBezTo>
                  <a:cubicBezTo>
                    <a:pt x="6435" y="9390"/>
                    <a:pt x="6439" y="9393"/>
                    <a:pt x="6440" y="9393"/>
                  </a:cubicBezTo>
                  <a:cubicBezTo>
                    <a:pt x="6438" y="9393"/>
                    <a:pt x="6433" y="9391"/>
                    <a:pt x="6424" y="9388"/>
                  </a:cubicBezTo>
                  <a:cubicBezTo>
                    <a:pt x="6416" y="9386"/>
                    <a:pt x="6405" y="9382"/>
                    <a:pt x="6393" y="9379"/>
                  </a:cubicBezTo>
                  <a:cubicBezTo>
                    <a:pt x="6381" y="9375"/>
                    <a:pt x="6367" y="9371"/>
                    <a:pt x="6353" y="9367"/>
                  </a:cubicBezTo>
                  <a:cubicBezTo>
                    <a:pt x="6338" y="9363"/>
                    <a:pt x="6324" y="9359"/>
                    <a:pt x="6311" y="9356"/>
                  </a:cubicBezTo>
                  <a:lnTo>
                    <a:pt x="6058" y="9293"/>
                  </a:lnTo>
                  <a:lnTo>
                    <a:pt x="6033" y="9343"/>
                  </a:lnTo>
                  <a:lnTo>
                    <a:pt x="6469" y="9443"/>
                  </a:lnTo>
                  <a:lnTo>
                    <a:pt x="6499" y="9383"/>
                  </a:lnTo>
                  <a:lnTo>
                    <a:pt x="6302" y="9226"/>
                  </a:lnTo>
                  <a:cubicBezTo>
                    <a:pt x="6291" y="9217"/>
                    <a:pt x="6279" y="9209"/>
                    <a:pt x="6268" y="9200"/>
                  </a:cubicBezTo>
                  <a:cubicBezTo>
                    <a:pt x="6257" y="9192"/>
                    <a:pt x="6247" y="9184"/>
                    <a:pt x="6238" y="9177"/>
                  </a:cubicBezTo>
                  <a:cubicBezTo>
                    <a:pt x="6229" y="9171"/>
                    <a:pt x="6221" y="9166"/>
                    <a:pt x="6216" y="9162"/>
                  </a:cubicBezTo>
                  <a:cubicBezTo>
                    <a:pt x="6210" y="9158"/>
                    <a:pt x="6206" y="9155"/>
                    <a:pt x="6205" y="9154"/>
                  </a:cubicBezTo>
                  <a:cubicBezTo>
                    <a:pt x="6207" y="9155"/>
                    <a:pt x="6211" y="9156"/>
                    <a:pt x="6218" y="9158"/>
                  </a:cubicBezTo>
                  <a:cubicBezTo>
                    <a:pt x="6225" y="9160"/>
                    <a:pt x="6233" y="9163"/>
                    <a:pt x="6244" y="9166"/>
                  </a:cubicBezTo>
                  <a:cubicBezTo>
                    <a:pt x="6255" y="9169"/>
                    <a:pt x="6267" y="9172"/>
                    <a:pt x="6281" y="9176"/>
                  </a:cubicBezTo>
                  <a:cubicBezTo>
                    <a:pt x="6295" y="9180"/>
                    <a:pt x="6310" y="9184"/>
                    <a:pt x="6325" y="9188"/>
                  </a:cubicBezTo>
                  <a:lnTo>
                    <a:pt x="6566" y="9246"/>
                  </a:lnTo>
                  <a:lnTo>
                    <a:pt x="6596" y="9185"/>
                  </a:lnTo>
                  <a:lnTo>
                    <a:pt x="6250" y="8903"/>
                  </a:lnTo>
                  <a:close/>
                  <a:moveTo>
                    <a:pt x="6701" y="8972"/>
                  </a:moveTo>
                  <a:lnTo>
                    <a:pt x="6311" y="8779"/>
                  </a:lnTo>
                  <a:lnTo>
                    <a:pt x="6288" y="8825"/>
                  </a:lnTo>
                  <a:lnTo>
                    <a:pt x="6679" y="9017"/>
                  </a:lnTo>
                  <a:lnTo>
                    <a:pt x="6701" y="8972"/>
                  </a:lnTo>
                  <a:close/>
                  <a:moveTo>
                    <a:pt x="6818" y="8637"/>
                  </a:moveTo>
                  <a:lnTo>
                    <a:pt x="6742" y="8791"/>
                  </a:lnTo>
                  <a:lnTo>
                    <a:pt x="6390" y="8618"/>
                  </a:lnTo>
                  <a:lnTo>
                    <a:pt x="6367" y="8665"/>
                  </a:lnTo>
                  <a:lnTo>
                    <a:pt x="6758" y="8857"/>
                  </a:lnTo>
                  <a:lnTo>
                    <a:pt x="6854" y="8662"/>
                  </a:lnTo>
                  <a:lnTo>
                    <a:pt x="6818" y="8637"/>
                  </a:lnTo>
                  <a:close/>
                  <a:moveTo>
                    <a:pt x="7020" y="8324"/>
                  </a:moveTo>
                  <a:lnTo>
                    <a:pt x="6629" y="8131"/>
                  </a:lnTo>
                  <a:lnTo>
                    <a:pt x="6606" y="8178"/>
                  </a:lnTo>
                  <a:lnTo>
                    <a:pt x="6770" y="8258"/>
                  </a:lnTo>
                  <a:lnTo>
                    <a:pt x="6689" y="8423"/>
                  </a:lnTo>
                  <a:lnTo>
                    <a:pt x="6525" y="8343"/>
                  </a:lnTo>
                  <a:lnTo>
                    <a:pt x="6503" y="8388"/>
                  </a:lnTo>
                  <a:lnTo>
                    <a:pt x="6894" y="8581"/>
                  </a:lnTo>
                  <a:lnTo>
                    <a:pt x="6916" y="8535"/>
                  </a:lnTo>
                  <a:lnTo>
                    <a:pt x="6727" y="8442"/>
                  </a:lnTo>
                  <a:lnTo>
                    <a:pt x="6808" y="8277"/>
                  </a:lnTo>
                  <a:lnTo>
                    <a:pt x="6997" y="8370"/>
                  </a:lnTo>
                  <a:lnTo>
                    <a:pt x="7020" y="8324"/>
                  </a:lnTo>
                  <a:close/>
                  <a:moveTo>
                    <a:pt x="7185" y="7990"/>
                  </a:moveTo>
                  <a:lnTo>
                    <a:pt x="7144" y="7970"/>
                  </a:lnTo>
                  <a:lnTo>
                    <a:pt x="7059" y="8142"/>
                  </a:lnTo>
                  <a:lnTo>
                    <a:pt x="6916" y="8072"/>
                  </a:lnTo>
                  <a:lnTo>
                    <a:pt x="6982" y="7938"/>
                  </a:lnTo>
                  <a:lnTo>
                    <a:pt x="6942" y="7918"/>
                  </a:lnTo>
                  <a:lnTo>
                    <a:pt x="6876" y="8052"/>
                  </a:lnTo>
                  <a:lnTo>
                    <a:pt x="6748" y="7989"/>
                  </a:lnTo>
                  <a:lnTo>
                    <a:pt x="6827" y="7828"/>
                  </a:lnTo>
                  <a:lnTo>
                    <a:pt x="6791" y="7803"/>
                  </a:lnTo>
                  <a:lnTo>
                    <a:pt x="6686" y="8017"/>
                  </a:lnTo>
                  <a:lnTo>
                    <a:pt x="7077" y="8209"/>
                  </a:lnTo>
                  <a:lnTo>
                    <a:pt x="7185" y="7990"/>
                  </a:lnTo>
                  <a:close/>
                  <a:moveTo>
                    <a:pt x="7285" y="7687"/>
                  </a:moveTo>
                  <a:lnTo>
                    <a:pt x="7209" y="7841"/>
                  </a:lnTo>
                  <a:lnTo>
                    <a:pt x="6857" y="7668"/>
                  </a:lnTo>
                  <a:lnTo>
                    <a:pt x="6834" y="7715"/>
                  </a:lnTo>
                  <a:lnTo>
                    <a:pt x="7225" y="7907"/>
                  </a:lnTo>
                  <a:lnTo>
                    <a:pt x="7321" y="7712"/>
                  </a:lnTo>
                  <a:lnTo>
                    <a:pt x="7285" y="7687"/>
                  </a:lnTo>
                  <a:close/>
                  <a:moveTo>
                    <a:pt x="7544" y="7259"/>
                  </a:moveTo>
                  <a:lnTo>
                    <a:pt x="7137" y="7101"/>
                  </a:lnTo>
                  <a:lnTo>
                    <a:pt x="7103" y="7170"/>
                  </a:lnTo>
                  <a:lnTo>
                    <a:pt x="7326" y="7371"/>
                  </a:lnTo>
                  <a:cubicBezTo>
                    <a:pt x="7340" y="7383"/>
                    <a:pt x="7352" y="7393"/>
                    <a:pt x="7364" y="7402"/>
                  </a:cubicBezTo>
                  <a:cubicBezTo>
                    <a:pt x="7375" y="7410"/>
                    <a:pt x="7381" y="7415"/>
                    <a:pt x="7383" y="7416"/>
                  </a:cubicBezTo>
                  <a:cubicBezTo>
                    <a:pt x="7380" y="7416"/>
                    <a:pt x="7373" y="7414"/>
                    <a:pt x="7359" y="7410"/>
                  </a:cubicBezTo>
                  <a:cubicBezTo>
                    <a:pt x="7345" y="7406"/>
                    <a:pt x="7328" y="7402"/>
                    <a:pt x="7307" y="7398"/>
                  </a:cubicBezTo>
                  <a:lnTo>
                    <a:pt x="7017" y="7344"/>
                  </a:lnTo>
                  <a:lnTo>
                    <a:pt x="6983" y="7412"/>
                  </a:lnTo>
                  <a:lnTo>
                    <a:pt x="7357" y="7639"/>
                  </a:lnTo>
                  <a:lnTo>
                    <a:pt x="7379" y="7594"/>
                  </a:lnTo>
                  <a:lnTo>
                    <a:pt x="7112" y="7435"/>
                  </a:lnTo>
                  <a:cubicBezTo>
                    <a:pt x="7107" y="7432"/>
                    <a:pt x="7100" y="7428"/>
                    <a:pt x="7093" y="7424"/>
                  </a:cubicBezTo>
                  <a:cubicBezTo>
                    <a:pt x="7085" y="7420"/>
                    <a:pt x="7078" y="7415"/>
                    <a:pt x="7070" y="7411"/>
                  </a:cubicBezTo>
                  <a:cubicBezTo>
                    <a:pt x="7063" y="7407"/>
                    <a:pt x="7056" y="7403"/>
                    <a:pt x="7051" y="7400"/>
                  </a:cubicBezTo>
                  <a:cubicBezTo>
                    <a:pt x="7046" y="7397"/>
                    <a:pt x="7043" y="7396"/>
                    <a:pt x="7041" y="7395"/>
                  </a:cubicBezTo>
                  <a:cubicBezTo>
                    <a:pt x="7046" y="7396"/>
                    <a:pt x="7055" y="7398"/>
                    <a:pt x="7069" y="7401"/>
                  </a:cubicBezTo>
                  <a:cubicBezTo>
                    <a:pt x="7084" y="7404"/>
                    <a:pt x="7102" y="7408"/>
                    <a:pt x="7124" y="7412"/>
                  </a:cubicBezTo>
                  <a:lnTo>
                    <a:pt x="7440" y="7471"/>
                  </a:lnTo>
                  <a:lnTo>
                    <a:pt x="7460" y="7431"/>
                  </a:lnTo>
                  <a:lnTo>
                    <a:pt x="7209" y="7204"/>
                  </a:lnTo>
                  <a:cubicBezTo>
                    <a:pt x="7204" y="7199"/>
                    <a:pt x="7198" y="7194"/>
                    <a:pt x="7192" y="7189"/>
                  </a:cubicBezTo>
                  <a:cubicBezTo>
                    <a:pt x="7187" y="7184"/>
                    <a:pt x="7181" y="7180"/>
                    <a:pt x="7176" y="7175"/>
                  </a:cubicBezTo>
                  <a:cubicBezTo>
                    <a:pt x="7170" y="7171"/>
                    <a:pt x="7166" y="7167"/>
                    <a:pt x="7162" y="7164"/>
                  </a:cubicBezTo>
                  <a:cubicBezTo>
                    <a:pt x="7158" y="7161"/>
                    <a:pt x="7156" y="7159"/>
                    <a:pt x="7156" y="7158"/>
                  </a:cubicBezTo>
                  <a:cubicBezTo>
                    <a:pt x="7156" y="7159"/>
                    <a:pt x="7159" y="7160"/>
                    <a:pt x="7164" y="7162"/>
                  </a:cubicBezTo>
                  <a:cubicBezTo>
                    <a:pt x="7168" y="7164"/>
                    <a:pt x="7174" y="7166"/>
                    <a:pt x="7181" y="7170"/>
                  </a:cubicBezTo>
                  <a:cubicBezTo>
                    <a:pt x="7188" y="7173"/>
                    <a:pt x="7195" y="7176"/>
                    <a:pt x="7202" y="7179"/>
                  </a:cubicBezTo>
                  <a:cubicBezTo>
                    <a:pt x="7210" y="7182"/>
                    <a:pt x="7217" y="7185"/>
                    <a:pt x="7223" y="7188"/>
                  </a:cubicBezTo>
                  <a:lnTo>
                    <a:pt x="7521" y="7306"/>
                  </a:lnTo>
                  <a:lnTo>
                    <a:pt x="7544" y="7259"/>
                  </a:lnTo>
                  <a:close/>
                  <a:moveTo>
                    <a:pt x="7564" y="6848"/>
                  </a:moveTo>
                  <a:cubicBezTo>
                    <a:pt x="7549" y="6846"/>
                    <a:pt x="7535" y="6847"/>
                    <a:pt x="7522" y="6851"/>
                  </a:cubicBezTo>
                  <a:cubicBezTo>
                    <a:pt x="7509" y="6854"/>
                    <a:pt x="7497" y="6859"/>
                    <a:pt x="7486" y="6867"/>
                  </a:cubicBezTo>
                  <a:cubicBezTo>
                    <a:pt x="7475" y="6874"/>
                    <a:pt x="7463" y="6885"/>
                    <a:pt x="7449" y="6900"/>
                  </a:cubicBezTo>
                  <a:lnTo>
                    <a:pt x="7413" y="6938"/>
                  </a:lnTo>
                  <a:cubicBezTo>
                    <a:pt x="7394" y="6958"/>
                    <a:pt x="7377" y="6970"/>
                    <a:pt x="7362" y="6975"/>
                  </a:cubicBezTo>
                  <a:cubicBezTo>
                    <a:pt x="7348" y="6981"/>
                    <a:pt x="7333" y="6980"/>
                    <a:pt x="7317" y="6972"/>
                  </a:cubicBezTo>
                  <a:cubicBezTo>
                    <a:pt x="7297" y="6962"/>
                    <a:pt x="7284" y="6947"/>
                    <a:pt x="7280" y="6928"/>
                  </a:cubicBezTo>
                  <a:cubicBezTo>
                    <a:pt x="7275" y="6909"/>
                    <a:pt x="7279" y="6887"/>
                    <a:pt x="7291" y="6862"/>
                  </a:cubicBezTo>
                  <a:cubicBezTo>
                    <a:pt x="7295" y="6854"/>
                    <a:pt x="7299" y="6846"/>
                    <a:pt x="7304" y="6839"/>
                  </a:cubicBezTo>
                  <a:cubicBezTo>
                    <a:pt x="7309" y="6832"/>
                    <a:pt x="7315" y="6826"/>
                    <a:pt x="7321" y="6820"/>
                  </a:cubicBezTo>
                  <a:cubicBezTo>
                    <a:pt x="7327" y="6814"/>
                    <a:pt x="7334" y="6808"/>
                    <a:pt x="7342" y="6802"/>
                  </a:cubicBezTo>
                  <a:cubicBezTo>
                    <a:pt x="7351" y="6796"/>
                    <a:pt x="7360" y="6790"/>
                    <a:pt x="7371" y="6783"/>
                  </a:cubicBezTo>
                  <a:lnTo>
                    <a:pt x="7347" y="6746"/>
                  </a:lnTo>
                  <a:cubicBezTo>
                    <a:pt x="7304" y="6771"/>
                    <a:pt x="7272" y="6804"/>
                    <a:pt x="7252" y="6845"/>
                  </a:cubicBezTo>
                  <a:cubicBezTo>
                    <a:pt x="7242" y="6864"/>
                    <a:pt x="7236" y="6883"/>
                    <a:pt x="7234" y="6901"/>
                  </a:cubicBezTo>
                  <a:cubicBezTo>
                    <a:pt x="7232" y="6920"/>
                    <a:pt x="7233" y="6937"/>
                    <a:pt x="7238" y="6953"/>
                  </a:cubicBezTo>
                  <a:cubicBezTo>
                    <a:pt x="7242" y="6968"/>
                    <a:pt x="7250" y="6983"/>
                    <a:pt x="7260" y="6996"/>
                  </a:cubicBezTo>
                  <a:cubicBezTo>
                    <a:pt x="7271" y="7008"/>
                    <a:pt x="7285" y="7019"/>
                    <a:pt x="7302" y="7027"/>
                  </a:cubicBezTo>
                  <a:cubicBezTo>
                    <a:pt x="7327" y="7040"/>
                    <a:pt x="7352" y="7042"/>
                    <a:pt x="7377" y="7034"/>
                  </a:cubicBezTo>
                  <a:cubicBezTo>
                    <a:pt x="7389" y="7030"/>
                    <a:pt x="7400" y="7025"/>
                    <a:pt x="7410" y="7017"/>
                  </a:cubicBezTo>
                  <a:cubicBezTo>
                    <a:pt x="7420" y="7009"/>
                    <a:pt x="7432" y="6997"/>
                    <a:pt x="7446" y="6982"/>
                  </a:cubicBezTo>
                  <a:lnTo>
                    <a:pt x="7478" y="6948"/>
                  </a:lnTo>
                  <a:cubicBezTo>
                    <a:pt x="7515" y="6908"/>
                    <a:pt x="7551" y="6897"/>
                    <a:pt x="7585" y="6914"/>
                  </a:cubicBezTo>
                  <a:cubicBezTo>
                    <a:pt x="7608" y="6925"/>
                    <a:pt x="7622" y="6944"/>
                    <a:pt x="7627" y="6969"/>
                  </a:cubicBezTo>
                  <a:cubicBezTo>
                    <a:pt x="7630" y="6981"/>
                    <a:pt x="7630" y="6992"/>
                    <a:pt x="7628" y="7002"/>
                  </a:cubicBezTo>
                  <a:cubicBezTo>
                    <a:pt x="7626" y="7013"/>
                    <a:pt x="7621" y="7025"/>
                    <a:pt x="7614" y="7040"/>
                  </a:cubicBezTo>
                  <a:cubicBezTo>
                    <a:pt x="7604" y="7060"/>
                    <a:pt x="7592" y="7077"/>
                    <a:pt x="7579" y="7091"/>
                  </a:cubicBezTo>
                  <a:cubicBezTo>
                    <a:pt x="7565" y="7105"/>
                    <a:pt x="7548" y="7118"/>
                    <a:pt x="7529" y="7128"/>
                  </a:cubicBezTo>
                  <a:lnTo>
                    <a:pt x="7555" y="7167"/>
                  </a:lnTo>
                  <a:cubicBezTo>
                    <a:pt x="7577" y="7153"/>
                    <a:pt x="7595" y="7138"/>
                    <a:pt x="7611" y="7120"/>
                  </a:cubicBezTo>
                  <a:cubicBezTo>
                    <a:pt x="7627" y="7103"/>
                    <a:pt x="7640" y="7082"/>
                    <a:pt x="7652" y="7059"/>
                  </a:cubicBezTo>
                  <a:cubicBezTo>
                    <a:pt x="7661" y="7041"/>
                    <a:pt x="7667" y="7024"/>
                    <a:pt x="7670" y="7008"/>
                  </a:cubicBezTo>
                  <a:cubicBezTo>
                    <a:pt x="7673" y="6993"/>
                    <a:pt x="7673" y="6976"/>
                    <a:pt x="7671" y="6959"/>
                  </a:cubicBezTo>
                  <a:cubicBezTo>
                    <a:pt x="7669" y="6936"/>
                    <a:pt x="7661" y="6916"/>
                    <a:pt x="7649" y="6899"/>
                  </a:cubicBezTo>
                  <a:cubicBezTo>
                    <a:pt x="7637" y="6881"/>
                    <a:pt x="7622" y="6868"/>
                    <a:pt x="7604" y="6859"/>
                  </a:cubicBezTo>
                  <a:cubicBezTo>
                    <a:pt x="7592" y="6853"/>
                    <a:pt x="7578" y="6849"/>
                    <a:pt x="7564" y="6848"/>
                  </a:cubicBezTo>
                  <a:close/>
                  <a:moveTo>
                    <a:pt x="7678" y="6658"/>
                  </a:moveTo>
                  <a:lnTo>
                    <a:pt x="7635" y="6636"/>
                  </a:lnTo>
                  <a:lnTo>
                    <a:pt x="7581" y="6745"/>
                  </a:lnTo>
                  <a:lnTo>
                    <a:pt x="7624" y="6766"/>
                  </a:lnTo>
                  <a:lnTo>
                    <a:pt x="7678" y="6658"/>
                  </a:lnTo>
                  <a:close/>
                  <a:moveTo>
                    <a:pt x="7594" y="6170"/>
                  </a:moveTo>
                  <a:lnTo>
                    <a:pt x="7572" y="6216"/>
                  </a:lnTo>
                  <a:lnTo>
                    <a:pt x="7844" y="6350"/>
                  </a:lnTo>
                  <a:cubicBezTo>
                    <a:pt x="7857" y="6357"/>
                    <a:pt x="7868" y="6363"/>
                    <a:pt x="7877" y="6370"/>
                  </a:cubicBezTo>
                  <a:cubicBezTo>
                    <a:pt x="7885" y="6376"/>
                    <a:pt x="7892" y="6384"/>
                    <a:pt x="7898" y="6395"/>
                  </a:cubicBezTo>
                  <a:cubicBezTo>
                    <a:pt x="7903" y="6405"/>
                    <a:pt x="7904" y="6417"/>
                    <a:pt x="7903" y="6431"/>
                  </a:cubicBezTo>
                  <a:cubicBezTo>
                    <a:pt x="7901" y="6445"/>
                    <a:pt x="7896" y="6460"/>
                    <a:pt x="7888" y="6476"/>
                  </a:cubicBezTo>
                  <a:cubicBezTo>
                    <a:pt x="7882" y="6488"/>
                    <a:pt x="7876" y="6498"/>
                    <a:pt x="7869" y="6506"/>
                  </a:cubicBezTo>
                  <a:cubicBezTo>
                    <a:pt x="7863" y="6513"/>
                    <a:pt x="7856" y="6519"/>
                    <a:pt x="7849" y="6524"/>
                  </a:cubicBezTo>
                  <a:cubicBezTo>
                    <a:pt x="7843" y="6528"/>
                    <a:pt x="7836" y="6531"/>
                    <a:pt x="7830" y="6532"/>
                  </a:cubicBezTo>
                  <a:cubicBezTo>
                    <a:pt x="7823" y="6533"/>
                    <a:pt x="7818" y="6534"/>
                    <a:pt x="7813" y="6534"/>
                  </a:cubicBezTo>
                  <a:cubicBezTo>
                    <a:pt x="7805" y="6533"/>
                    <a:pt x="7796" y="6531"/>
                    <a:pt x="7785" y="6527"/>
                  </a:cubicBezTo>
                  <a:cubicBezTo>
                    <a:pt x="7773" y="6522"/>
                    <a:pt x="7763" y="6518"/>
                    <a:pt x="7753" y="6513"/>
                  </a:cubicBezTo>
                  <a:lnTo>
                    <a:pt x="7490" y="6383"/>
                  </a:lnTo>
                  <a:lnTo>
                    <a:pt x="7467" y="6429"/>
                  </a:lnTo>
                  <a:lnTo>
                    <a:pt x="7747" y="6567"/>
                  </a:lnTo>
                  <a:cubicBezTo>
                    <a:pt x="7756" y="6572"/>
                    <a:pt x="7766" y="6576"/>
                    <a:pt x="7778" y="6580"/>
                  </a:cubicBezTo>
                  <a:cubicBezTo>
                    <a:pt x="7790" y="6585"/>
                    <a:pt x="7802" y="6587"/>
                    <a:pt x="7814" y="6586"/>
                  </a:cubicBezTo>
                  <a:cubicBezTo>
                    <a:pt x="7838" y="6585"/>
                    <a:pt x="7860" y="6578"/>
                    <a:pt x="7878" y="6564"/>
                  </a:cubicBezTo>
                  <a:cubicBezTo>
                    <a:pt x="7896" y="6550"/>
                    <a:pt x="7912" y="6528"/>
                    <a:pt x="7927" y="6498"/>
                  </a:cubicBezTo>
                  <a:cubicBezTo>
                    <a:pt x="7939" y="6474"/>
                    <a:pt x="7946" y="6453"/>
                    <a:pt x="7949" y="6434"/>
                  </a:cubicBezTo>
                  <a:cubicBezTo>
                    <a:pt x="7952" y="6416"/>
                    <a:pt x="7952" y="6398"/>
                    <a:pt x="7947" y="6381"/>
                  </a:cubicBezTo>
                  <a:cubicBezTo>
                    <a:pt x="7943" y="6364"/>
                    <a:pt x="7936" y="6351"/>
                    <a:pt x="7924" y="6340"/>
                  </a:cubicBezTo>
                  <a:cubicBezTo>
                    <a:pt x="7913" y="6330"/>
                    <a:pt x="7896" y="6319"/>
                    <a:pt x="7872" y="6307"/>
                  </a:cubicBezTo>
                  <a:lnTo>
                    <a:pt x="7594" y="6170"/>
                  </a:lnTo>
                  <a:close/>
                  <a:moveTo>
                    <a:pt x="8169" y="5990"/>
                  </a:moveTo>
                  <a:lnTo>
                    <a:pt x="7778" y="5798"/>
                  </a:lnTo>
                  <a:lnTo>
                    <a:pt x="7755" y="5844"/>
                  </a:lnTo>
                  <a:lnTo>
                    <a:pt x="7968" y="5947"/>
                  </a:lnTo>
                  <a:cubicBezTo>
                    <a:pt x="7982" y="5954"/>
                    <a:pt x="7997" y="5960"/>
                    <a:pt x="8011" y="5967"/>
                  </a:cubicBezTo>
                  <a:cubicBezTo>
                    <a:pt x="8025" y="5973"/>
                    <a:pt x="8038" y="5979"/>
                    <a:pt x="8050" y="5984"/>
                  </a:cubicBezTo>
                  <a:cubicBezTo>
                    <a:pt x="8061" y="5988"/>
                    <a:pt x="8071" y="5992"/>
                    <a:pt x="8078" y="5995"/>
                  </a:cubicBezTo>
                  <a:cubicBezTo>
                    <a:pt x="8086" y="5998"/>
                    <a:pt x="8090" y="6000"/>
                    <a:pt x="8090" y="6000"/>
                  </a:cubicBezTo>
                  <a:cubicBezTo>
                    <a:pt x="8089" y="6000"/>
                    <a:pt x="8085" y="6000"/>
                    <a:pt x="8079" y="5999"/>
                  </a:cubicBezTo>
                  <a:cubicBezTo>
                    <a:pt x="8073" y="5999"/>
                    <a:pt x="8065" y="5998"/>
                    <a:pt x="8056" y="5998"/>
                  </a:cubicBezTo>
                  <a:cubicBezTo>
                    <a:pt x="8047" y="5997"/>
                    <a:pt x="8036" y="5997"/>
                    <a:pt x="8025" y="5996"/>
                  </a:cubicBezTo>
                  <a:cubicBezTo>
                    <a:pt x="8013" y="5996"/>
                    <a:pt x="8002" y="5996"/>
                    <a:pt x="7990" y="5996"/>
                  </a:cubicBezTo>
                  <a:lnTo>
                    <a:pt x="7677" y="6003"/>
                  </a:lnTo>
                  <a:lnTo>
                    <a:pt x="7650" y="6057"/>
                  </a:lnTo>
                  <a:lnTo>
                    <a:pt x="8041" y="6250"/>
                  </a:lnTo>
                  <a:lnTo>
                    <a:pt x="8065" y="6201"/>
                  </a:lnTo>
                  <a:lnTo>
                    <a:pt x="7837" y="6092"/>
                  </a:lnTo>
                  <a:cubicBezTo>
                    <a:pt x="7825" y="6086"/>
                    <a:pt x="7814" y="6081"/>
                    <a:pt x="7802" y="6076"/>
                  </a:cubicBezTo>
                  <a:cubicBezTo>
                    <a:pt x="7790" y="6071"/>
                    <a:pt x="7780" y="6066"/>
                    <a:pt x="7770" y="6062"/>
                  </a:cubicBezTo>
                  <a:cubicBezTo>
                    <a:pt x="7760" y="6058"/>
                    <a:pt x="7751" y="6054"/>
                    <a:pt x="7744" y="6051"/>
                  </a:cubicBezTo>
                  <a:cubicBezTo>
                    <a:pt x="7737" y="6048"/>
                    <a:pt x="7731" y="6046"/>
                    <a:pt x="7728" y="6045"/>
                  </a:cubicBezTo>
                  <a:cubicBezTo>
                    <a:pt x="7732" y="6046"/>
                    <a:pt x="7738" y="6046"/>
                    <a:pt x="7745" y="6046"/>
                  </a:cubicBezTo>
                  <a:cubicBezTo>
                    <a:pt x="7753" y="6047"/>
                    <a:pt x="7761" y="6047"/>
                    <a:pt x="7772" y="6047"/>
                  </a:cubicBezTo>
                  <a:cubicBezTo>
                    <a:pt x="7782" y="6047"/>
                    <a:pt x="7793" y="6047"/>
                    <a:pt x="7805" y="6047"/>
                  </a:cubicBezTo>
                  <a:cubicBezTo>
                    <a:pt x="7817" y="6047"/>
                    <a:pt x="7830" y="6047"/>
                    <a:pt x="7844" y="6047"/>
                  </a:cubicBezTo>
                  <a:lnTo>
                    <a:pt x="8144" y="6039"/>
                  </a:lnTo>
                  <a:lnTo>
                    <a:pt x="8169" y="5990"/>
                  </a:lnTo>
                  <a:close/>
                  <a:moveTo>
                    <a:pt x="8247" y="5830"/>
                  </a:moveTo>
                  <a:lnTo>
                    <a:pt x="7856" y="5638"/>
                  </a:lnTo>
                  <a:lnTo>
                    <a:pt x="7834" y="5683"/>
                  </a:lnTo>
                  <a:lnTo>
                    <a:pt x="8225" y="5876"/>
                  </a:lnTo>
                  <a:lnTo>
                    <a:pt x="8247" y="5830"/>
                  </a:lnTo>
                  <a:close/>
                  <a:moveTo>
                    <a:pt x="8047" y="5250"/>
                  </a:moveTo>
                  <a:lnTo>
                    <a:pt x="8023" y="5298"/>
                  </a:lnTo>
                  <a:lnTo>
                    <a:pt x="8240" y="5509"/>
                  </a:lnTo>
                  <a:cubicBezTo>
                    <a:pt x="8258" y="5526"/>
                    <a:pt x="8273" y="5540"/>
                    <a:pt x="8285" y="5551"/>
                  </a:cubicBezTo>
                  <a:cubicBezTo>
                    <a:pt x="8297" y="5562"/>
                    <a:pt x="8305" y="5569"/>
                    <a:pt x="8309" y="5573"/>
                  </a:cubicBezTo>
                  <a:cubicBezTo>
                    <a:pt x="8307" y="5572"/>
                    <a:pt x="8302" y="5571"/>
                    <a:pt x="8295" y="5569"/>
                  </a:cubicBezTo>
                  <a:cubicBezTo>
                    <a:pt x="8288" y="5567"/>
                    <a:pt x="8280" y="5565"/>
                    <a:pt x="8271" y="5563"/>
                  </a:cubicBezTo>
                  <a:cubicBezTo>
                    <a:pt x="8261" y="5561"/>
                    <a:pt x="8252" y="5559"/>
                    <a:pt x="8242" y="5558"/>
                  </a:cubicBezTo>
                  <a:cubicBezTo>
                    <a:pt x="8231" y="5556"/>
                    <a:pt x="8221" y="5554"/>
                    <a:pt x="8211" y="5553"/>
                  </a:cubicBezTo>
                  <a:lnTo>
                    <a:pt x="7919" y="5511"/>
                  </a:lnTo>
                  <a:lnTo>
                    <a:pt x="7894" y="5562"/>
                  </a:lnTo>
                  <a:lnTo>
                    <a:pt x="8349" y="5623"/>
                  </a:lnTo>
                  <a:lnTo>
                    <a:pt x="8372" y="5577"/>
                  </a:lnTo>
                  <a:lnTo>
                    <a:pt x="8047" y="5250"/>
                  </a:lnTo>
                  <a:close/>
                  <a:moveTo>
                    <a:pt x="8583" y="5148"/>
                  </a:moveTo>
                  <a:lnTo>
                    <a:pt x="8543" y="5128"/>
                  </a:lnTo>
                  <a:lnTo>
                    <a:pt x="8458" y="5300"/>
                  </a:lnTo>
                  <a:lnTo>
                    <a:pt x="8315" y="5230"/>
                  </a:lnTo>
                  <a:lnTo>
                    <a:pt x="8381" y="5096"/>
                  </a:lnTo>
                  <a:lnTo>
                    <a:pt x="8340" y="5076"/>
                  </a:lnTo>
                  <a:lnTo>
                    <a:pt x="8274" y="5210"/>
                  </a:lnTo>
                  <a:lnTo>
                    <a:pt x="8146" y="5147"/>
                  </a:lnTo>
                  <a:lnTo>
                    <a:pt x="8225" y="4986"/>
                  </a:lnTo>
                  <a:lnTo>
                    <a:pt x="8189" y="4961"/>
                  </a:lnTo>
                  <a:lnTo>
                    <a:pt x="8084" y="5175"/>
                  </a:lnTo>
                  <a:lnTo>
                    <a:pt x="8475" y="5367"/>
                  </a:lnTo>
                  <a:lnTo>
                    <a:pt x="8583" y="5148"/>
                  </a:lnTo>
                  <a:close/>
                  <a:moveTo>
                    <a:pt x="8746" y="4817"/>
                  </a:moveTo>
                  <a:lnTo>
                    <a:pt x="8710" y="4821"/>
                  </a:lnTo>
                  <a:cubicBezTo>
                    <a:pt x="8693" y="4824"/>
                    <a:pt x="8675" y="4826"/>
                    <a:pt x="8657" y="4829"/>
                  </a:cubicBezTo>
                  <a:cubicBezTo>
                    <a:pt x="8638" y="4831"/>
                    <a:pt x="8620" y="4834"/>
                    <a:pt x="8604" y="4836"/>
                  </a:cubicBezTo>
                  <a:cubicBezTo>
                    <a:pt x="8587" y="4838"/>
                    <a:pt x="8576" y="4840"/>
                    <a:pt x="8569" y="4841"/>
                  </a:cubicBezTo>
                  <a:cubicBezTo>
                    <a:pt x="8559" y="4843"/>
                    <a:pt x="8548" y="4846"/>
                    <a:pt x="8536" y="4849"/>
                  </a:cubicBezTo>
                  <a:cubicBezTo>
                    <a:pt x="8524" y="4852"/>
                    <a:pt x="8514" y="4855"/>
                    <a:pt x="8506" y="4859"/>
                  </a:cubicBezTo>
                  <a:lnTo>
                    <a:pt x="8508" y="4853"/>
                  </a:lnTo>
                  <a:cubicBezTo>
                    <a:pt x="8516" y="4838"/>
                    <a:pt x="8521" y="4822"/>
                    <a:pt x="8522" y="4807"/>
                  </a:cubicBezTo>
                  <a:cubicBezTo>
                    <a:pt x="8523" y="4792"/>
                    <a:pt x="8521" y="4777"/>
                    <a:pt x="8516" y="4764"/>
                  </a:cubicBezTo>
                  <a:cubicBezTo>
                    <a:pt x="8511" y="4750"/>
                    <a:pt x="8503" y="4738"/>
                    <a:pt x="8493" y="4726"/>
                  </a:cubicBezTo>
                  <a:cubicBezTo>
                    <a:pt x="8482" y="4715"/>
                    <a:pt x="8468" y="4705"/>
                    <a:pt x="8452" y="4697"/>
                  </a:cubicBezTo>
                  <a:cubicBezTo>
                    <a:pt x="8442" y="4692"/>
                    <a:pt x="8432" y="4689"/>
                    <a:pt x="8422" y="4687"/>
                  </a:cubicBezTo>
                  <a:cubicBezTo>
                    <a:pt x="8413" y="4685"/>
                    <a:pt x="8403" y="4684"/>
                    <a:pt x="8395" y="4685"/>
                  </a:cubicBezTo>
                  <a:cubicBezTo>
                    <a:pt x="8386" y="4685"/>
                    <a:pt x="8378" y="4686"/>
                    <a:pt x="8371" y="4688"/>
                  </a:cubicBezTo>
                  <a:cubicBezTo>
                    <a:pt x="8363" y="4690"/>
                    <a:pt x="8357" y="4693"/>
                    <a:pt x="8351" y="4695"/>
                  </a:cubicBezTo>
                  <a:cubicBezTo>
                    <a:pt x="8345" y="4698"/>
                    <a:pt x="8339" y="4702"/>
                    <a:pt x="8333" y="4706"/>
                  </a:cubicBezTo>
                  <a:cubicBezTo>
                    <a:pt x="8327" y="4710"/>
                    <a:pt x="8321" y="4716"/>
                    <a:pt x="8315" y="4723"/>
                  </a:cubicBezTo>
                  <a:cubicBezTo>
                    <a:pt x="8309" y="4729"/>
                    <a:pt x="8303" y="4737"/>
                    <a:pt x="8297" y="4747"/>
                  </a:cubicBezTo>
                  <a:cubicBezTo>
                    <a:pt x="8291" y="4757"/>
                    <a:pt x="8284" y="4768"/>
                    <a:pt x="8278" y="4782"/>
                  </a:cubicBezTo>
                  <a:lnTo>
                    <a:pt x="8233" y="4873"/>
                  </a:lnTo>
                  <a:lnTo>
                    <a:pt x="8624" y="5065"/>
                  </a:lnTo>
                  <a:lnTo>
                    <a:pt x="8646" y="5020"/>
                  </a:lnTo>
                  <a:lnTo>
                    <a:pt x="8469" y="4933"/>
                  </a:lnTo>
                  <a:cubicBezTo>
                    <a:pt x="8475" y="4923"/>
                    <a:pt x="8480" y="4916"/>
                    <a:pt x="8487" y="4911"/>
                  </a:cubicBezTo>
                  <a:cubicBezTo>
                    <a:pt x="8493" y="4907"/>
                    <a:pt x="8503" y="4903"/>
                    <a:pt x="8516" y="4901"/>
                  </a:cubicBezTo>
                  <a:cubicBezTo>
                    <a:pt x="8539" y="4896"/>
                    <a:pt x="8561" y="4892"/>
                    <a:pt x="8582" y="4888"/>
                  </a:cubicBezTo>
                  <a:cubicBezTo>
                    <a:pt x="8603" y="4885"/>
                    <a:pt x="8622" y="4882"/>
                    <a:pt x="8639" y="4880"/>
                  </a:cubicBezTo>
                  <a:cubicBezTo>
                    <a:pt x="8657" y="4878"/>
                    <a:pt x="8672" y="4877"/>
                    <a:pt x="8685" y="4876"/>
                  </a:cubicBezTo>
                  <a:cubicBezTo>
                    <a:pt x="8699" y="4875"/>
                    <a:pt x="8709" y="4875"/>
                    <a:pt x="8717" y="4875"/>
                  </a:cubicBezTo>
                  <a:lnTo>
                    <a:pt x="8746" y="4817"/>
                  </a:lnTo>
                  <a:close/>
                  <a:moveTo>
                    <a:pt x="8460" y="4768"/>
                  </a:moveTo>
                  <a:cubicBezTo>
                    <a:pt x="8468" y="4776"/>
                    <a:pt x="8474" y="4785"/>
                    <a:pt x="8477" y="4795"/>
                  </a:cubicBezTo>
                  <a:cubicBezTo>
                    <a:pt x="8480" y="4806"/>
                    <a:pt x="8480" y="4817"/>
                    <a:pt x="8478" y="4830"/>
                  </a:cubicBezTo>
                  <a:cubicBezTo>
                    <a:pt x="8476" y="4843"/>
                    <a:pt x="8470" y="4858"/>
                    <a:pt x="8462" y="4875"/>
                  </a:cubicBezTo>
                  <a:lnTo>
                    <a:pt x="8440" y="4918"/>
                  </a:lnTo>
                  <a:lnTo>
                    <a:pt x="8295" y="4847"/>
                  </a:lnTo>
                  <a:lnTo>
                    <a:pt x="8318" y="4800"/>
                  </a:lnTo>
                  <a:cubicBezTo>
                    <a:pt x="8323" y="4789"/>
                    <a:pt x="8328" y="4780"/>
                    <a:pt x="8333" y="4773"/>
                  </a:cubicBezTo>
                  <a:cubicBezTo>
                    <a:pt x="8338" y="4766"/>
                    <a:pt x="8344" y="4760"/>
                    <a:pt x="8350" y="4755"/>
                  </a:cubicBezTo>
                  <a:cubicBezTo>
                    <a:pt x="8360" y="4746"/>
                    <a:pt x="8372" y="4741"/>
                    <a:pt x="8386" y="4739"/>
                  </a:cubicBezTo>
                  <a:cubicBezTo>
                    <a:pt x="8401" y="4737"/>
                    <a:pt x="8415" y="4739"/>
                    <a:pt x="8428" y="4746"/>
                  </a:cubicBezTo>
                  <a:cubicBezTo>
                    <a:pt x="8441" y="4752"/>
                    <a:pt x="8451" y="4759"/>
                    <a:pt x="8460" y="4768"/>
                  </a:cubicBezTo>
                  <a:close/>
                  <a:moveTo>
                    <a:pt x="8757" y="4423"/>
                  </a:moveTo>
                  <a:cubicBezTo>
                    <a:pt x="8742" y="4421"/>
                    <a:pt x="8728" y="4422"/>
                    <a:pt x="8715" y="4426"/>
                  </a:cubicBezTo>
                  <a:cubicBezTo>
                    <a:pt x="8702" y="4429"/>
                    <a:pt x="8690" y="4435"/>
                    <a:pt x="8679" y="4442"/>
                  </a:cubicBezTo>
                  <a:cubicBezTo>
                    <a:pt x="8668" y="4449"/>
                    <a:pt x="8656" y="4460"/>
                    <a:pt x="8642" y="4475"/>
                  </a:cubicBezTo>
                  <a:lnTo>
                    <a:pt x="8606" y="4513"/>
                  </a:lnTo>
                  <a:cubicBezTo>
                    <a:pt x="8587" y="4533"/>
                    <a:pt x="8570" y="4545"/>
                    <a:pt x="8556" y="4550"/>
                  </a:cubicBezTo>
                  <a:cubicBezTo>
                    <a:pt x="8541" y="4556"/>
                    <a:pt x="8526" y="4555"/>
                    <a:pt x="8510" y="4547"/>
                  </a:cubicBezTo>
                  <a:cubicBezTo>
                    <a:pt x="8490" y="4537"/>
                    <a:pt x="8477" y="4522"/>
                    <a:pt x="8473" y="4503"/>
                  </a:cubicBezTo>
                  <a:cubicBezTo>
                    <a:pt x="8468" y="4484"/>
                    <a:pt x="8472" y="4462"/>
                    <a:pt x="8484" y="4437"/>
                  </a:cubicBezTo>
                  <a:cubicBezTo>
                    <a:pt x="8488" y="4429"/>
                    <a:pt x="8493" y="4421"/>
                    <a:pt x="8497" y="4414"/>
                  </a:cubicBezTo>
                  <a:cubicBezTo>
                    <a:pt x="8502" y="4407"/>
                    <a:pt x="8508" y="4401"/>
                    <a:pt x="8514" y="4395"/>
                  </a:cubicBezTo>
                  <a:cubicBezTo>
                    <a:pt x="8520" y="4389"/>
                    <a:pt x="8528" y="4383"/>
                    <a:pt x="8536" y="4377"/>
                  </a:cubicBezTo>
                  <a:cubicBezTo>
                    <a:pt x="8544" y="4371"/>
                    <a:pt x="8553" y="4365"/>
                    <a:pt x="8564" y="4358"/>
                  </a:cubicBezTo>
                  <a:lnTo>
                    <a:pt x="8540" y="4321"/>
                  </a:lnTo>
                  <a:cubicBezTo>
                    <a:pt x="8497" y="4346"/>
                    <a:pt x="8465" y="4379"/>
                    <a:pt x="8445" y="4421"/>
                  </a:cubicBezTo>
                  <a:cubicBezTo>
                    <a:pt x="8435" y="4440"/>
                    <a:pt x="8430" y="4458"/>
                    <a:pt x="8427" y="4476"/>
                  </a:cubicBezTo>
                  <a:cubicBezTo>
                    <a:pt x="8425" y="4495"/>
                    <a:pt x="8426" y="4512"/>
                    <a:pt x="8431" y="4528"/>
                  </a:cubicBezTo>
                  <a:cubicBezTo>
                    <a:pt x="8435" y="4544"/>
                    <a:pt x="8443" y="4558"/>
                    <a:pt x="8454" y="4571"/>
                  </a:cubicBezTo>
                  <a:cubicBezTo>
                    <a:pt x="8464" y="4584"/>
                    <a:pt x="8478" y="4594"/>
                    <a:pt x="8495" y="4602"/>
                  </a:cubicBezTo>
                  <a:cubicBezTo>
                    <a:pt x="8520" y="4615"/>
                    <a:pt x="8545" y="4617"/>
                    <a:pt x="8571" y="4609"/>
                  </a:cubicBezTo>
                  <a:cubicBezTo>
                    <a:pt x="8582" y="4606"/>
                    <a:pt x="8593" y="4600"/>
                    <a:pt x="8603" y="4592"/>
                  </a:cubicBezTo>
                  <a:cubicBezTo>
                    <a:pt x="8613" y="4584"/>
                    <a:pt x="8625" y="4572"/>
                    <a:pt x="8640" y="4557"/>
                  </a:cubicBezTo>
                  <a:lnTo>
                    <a:pt x="8671" y="4523"/>
                  </a:lnTo>
                  <a:cubicBezTo>
                    <a:pt x="8708" y="4484"/>
                    <a:pt x="8744" y="4472"/>
                    <a:pt x="8778" y="4489"/>
                  </a:cubicBezTo>
                  <a:cubicBezTo>
                    <a:pt x="8801" y="4501"/>
                    <a:pt x="8816" y="4519"/>
                    <a:pt x="8820" y="4545"/>
                  </a:cubicBezTo>
                  <a:cubicBezTo>
                    <a:pt x="8823" y="4556"/>
                    <a:pt x="8823" y="4567"/>
                    <a:pt x="8821" y="4577"/>
                  </a:cubicBezTo>
                  <a:cubicBezTo>
                    <a:pt x="8819" y="4588"/>
                    <a:pt x="8814" y="4600"/>
                    <a:pt x="8807" y="4615"/>
                  </a:cubicBezTo>
                  <a:cubicBezTo>
                    <a:pt x="8797" y="4635"/>
                    <a:pt x="8786" y="4652"/>
                    <a:pt x="8772" y="4666"/>
                  </a:cubicBezTo>
                  <a:cubicBezTo>
                    <a:pt x="8758" y="4680"/>
                    <a:pt x="8742" y="4693"/>
                    <a:pt x="8722" y="4703"/>
                  </a:cubicBezTo>
                  <a:lnTo>
                    <a:pt x="8748" y="4742"/>
                  </a:lnTo>
                  <a:cubicBezTo>
                    <a:pt x="8770" y="4728"/>
                    <a:pt x="8788" y="4713"/>
                    <a:pt x="8804" y="4695"/>
                  </a:cubicBezTo>
                  <a:cubicBezTo>
                    <a:pt x="8820" y="4678"/>
                    <a:pt x="8833" y="4657"/>
                    <a:pt x="8845" y="4634"/>
                  </a:cubicBezTo>
                  <a:cubicBezTo>
                    <a:pt x="8854" y="4616"/>
                    <a:pt x="8860" y="4599"/>
                    <a:pt x="8863" y="4583"/>
                  </a:cubicBezTo>
                  <a:cubicBezTo>
                    <a:pt x="8866" y="4568"/>
                    <a:pt x="8866" y="4551"/>
                    <a:pt x="8864" y="4534"/>
                  </a:cubicBezTo>
                  <a:cubicBezTo>
                    <a:pt x="8862" y="4511"/>
                    <a:pt x="8855" y="4491"/>
                    <a:pt x="8843" y="4474"/>
                  </a:cubicBezTo>
                  <a:cubicBezTo>
                    <a:pt x="8830" y="4456"/>
                    <a:pt x="8815" y="4443"/>
                    <a:pt x="8797" y="4434"/>
                  </a:cubicBezTo>
                  <a:cubicBezTo>
                    <a:pt x="8785" y="4428"/>
                    <a:pt x="8771" y="4424"/>
                    <a:pt x="8757" y="4423"/>
                  </a:cubicBezTo>
                  <a:close/>
                  <a:moveTo>
                    <a:pt x="8974" y="4352"/>
                  </a:moveTo>
                  <a:lnTo>
                    <a:pt x="8584" y="4160"/>
                  </a:lnTo>
                  <a:lnTo>
                    <a:pt x="8561" y="4206"/>
                  </a:lnTo>
                  <a:lnTo>
                    <a:pt x="8952" y="4398"/>
                  </a:lnTo>
                  <a:lnTo>
                    <a:pt x="8974" y="4352"/>
                  </a:lnTo>
                  <a:close/>
                  <a:moveTo>
                    <a:pt x="8730" y="3674"/>
                  </a:moveTo>
                  <a:cubicBezTo>
                    <a:pt x="8721" y="3677"/>
                    <a:pt x="8715" y="3683"/>
                    <a:pt x="8711" y="3691"/>
                  </a:cubicBezTo>
                  <a:cubicBezTo>
                    <a:pt x="8707" y="3699"/>
                    <a:pt x="8706" y="3707"/>
                    <a:pt x="8709" y="3716"/>
                  </a:cubicBezTo>
                  <a:cubicBezTo>
                    <a:pt x="8712" y="3724"/>
                    <a:pt x="8718" y="3731"/>
                    <a:pt x="8726" y="3735"/>
                  </a:cubicBezTo>
                  <a:cubicBezTo>
                    <a:pt x="8734" y="3739"/>
                    <a:pt x="8743" y="3739"/>
                    <a:pt x="8751" y="3736"/>
                  </a:cubicBezTo>
                  <a:cubicBezTo>
                    <a:pt x="8760" y="3734"/>
                    <a:pt x="8766" y="3728"/>
                    <a:pt x="8770" y="3720"/>
                  </a:cubicBezTo>
                  <a:cubicBezTo>
                    <a:pt x="8775" y="3711"/>
                    <a:pt x="8775" y="3703"/>
                    <a:pt x="8772" y="3695"/>
                  </a:cubicBezTo>
                  <a:cubicBezTo>
                    <a:pt x="8769" y="3686"/>
                    <a:pt x="8763" y="3680"/>
                    <a:pt x="8755" y="3676"/>
                  </a:cubicBezTo>
                  <a:cubicBezTo>
                    <a:pt x="8747" y="3672"/>
                    <a:pt x="8738" y="3671"/>
                    <a:pt x="8730" y="3674"/>
                  </a:cubicBezTo>
                  <a:close/>
                  <a:moveTo>
                    <a:pt x="8788" y="3557"/>
                  </a:moveTo>
                  <a:cubicBezTo>
                    <a:pt x="8779" y="3560"/>
                    <a:pt x="8773" y="3565"/>
                    <a:pt x="8769" y="3574"/>
                  </a:cubicBezTo>
                  <a:cubicBezTo>
                    <a:pt x="8765" y="3582"/>
                    <a:pt x="8764" y="3590"/>
                    <a:pt x="8767" y="3598"/>
                  </a:cubicBezTo>
                  <a:cubicBezTo>
                    <a:pt x="8770" y="3607"/>
                    <a:pt x="8775" y="3613"/>
                    <a:pt x="8783" y="3617"/>
                  </a:cubicBezTo>
                  <a:cubicBezTo>
                    <a:pt x="8792" y="3621"/>
                    <a:pt x="8800" y="3622"/>
                    <a:pt x="8809" y="3619"/>
                  </a:cubicBezTo>
                  <a:cubicBezTo>
                    <a:pt x="8818" y="3616"/>
                    <a:pt x="8824" y="3611"/>
                    <a:pt x="8828" y="3602"/>
                  </a:cubicBezTo>
                  <a:cubicBezTo>
                    <a:pt x="8832" y="3594"/>
                    <a:pt x="8833" y="3586"/>
                    <a:pt x="8830" y="3577"/>
                  </a:cubicBezTo>
                  <a:cubicBezTo>
                    <a:pt x="8826" y="3569"/>
                    <a:pt x="8821" y="3563"/>
                    <a:pt x="8812" y="3558"/>
                  </a:cubicBezTo>
                  <a:cubicBezTo>
                    <a:pt x="8804" y="3555"/>
                    <a:pt x="8796" y="3554"/>
                    <a:pt x="8788" y="3557"/>
                  </a:cubicBezTo>
                  <a:close/>
                  <a:moveTo>
                    <a:pt x="3128" y="17960"/>
                  </a:moveTo>
                  <a:lnTo>
                    <a:pt x="2720" y="17801"/>
                  </a:lnTo>
                  <a:lnTo>
                    <a:pt x="2687" y="17870"/>
                  </a:lnTo>
                  <a:lnTo>
                    <a:pt x="2910" y="18072"/>
                  </a:lnTo>
                  <a:cubicBezTo>
                    <a:pt x="2924" y="18084"/>
                    <a:pt x="2936" y="18094"/>
                    <a:pt x="2947" y="18102"/>
                  </a:cubicBezTo>
                  <a:cubicBezTo>
                    <a:pt x="2959" y="18111"/>
                    <a:pt x="2965" y="18116"/>
                    <a:pt x="2966" y="18117"/>
                  </a:cubicBezTo>
                  <a:cubicBezTo>
                    <a:pt x="2964" y="18116"/>
                    <a:pt x="2956" y="18114"/>
                    <a:pt x="2943" y="18111"/>
                  </a:cubicBezTo>
                  <a:cubicBezTo>
                    <a:pt x="2929" y="18107"/>
                    <a:pt x="2912" y="18103"/>
                    <a:pt x="2891" y="18099"/>
                  </a:cubicBezTo>
                  <a:lnTo>
                    <a:pt x="2601" y="18045"/>
                  </a:lnTo>
                  <a:lnTo>
                    <a:pt x="2567" y="18113"/>
                  </a:lnTo>
                  <a:lnTo>
                    <a:pt x="2800" y="18254"/>
                  </a:lnTo>
                  <a:lnTo>
                    <a:pt x="2895" y="18254"/>
                  </a:lnTo>
                  <a:lnTo>
                    <a:pt x="2696" y="18136"/>
                  </a:lnTo>
                  <a:cubicBezTo>
                    <a:pt x="2690" y="18133"/>
                    <a:pt x="2684" y="18129"/>
                    <a:pt x="2676" y="18125"/>
                  </a:cubicBezTo>
                  <a:cubicBezTo>
                    <a:pt x="2669" y="18120"/>
                    <a:pt x="2661" y="18116"/>
                    <a:pt x="2654" y="18112"/>
                  </a:cubicBezTo>
                  <a:cubicBezTo>
                    <a:pt x="2647" y="18108"/>
                    <a:pt x="2640" y="18104"/>
                    <a:pt x="2635" y="18101"/>
                  </a:cubicBezTo>
                  <a:cubicBezTo>
                    <a:pt x="2630" y="18098"/>
                    <a:pt x="2627" y="18096"/>
                    <a:pt x="2625" y="18096"/>
                  </a:cubicBezTo>
                  <a:cubicBezTo>
                    <a:pt x="2630" y="18097"/>
                    <a:pt x="2639" y="18099"/>
                    <a:pt x="2653" y="18101"/>
                  </a:cubicBezTo>
                  <a:cubicBezTo>
                    <a:pt x="2668" y="18105"/>
                    <a:pt x="2686" y="18108"/>
                    <a:pt x="2708" y="18112"/>
                  </a:cubicBezTo>
                  <a:lnTo>
                    <a:pt x="3024" y="18171"/>
                  </a:lnTo>
                  <a:lnTo>
                    <a:pt x="3043" y="18132"/>
                  </a:lnTo>
                  <a:lnTo>
                    <a:pt x="2793" y="17904"/>
                  </a:lnTo>
                  <a:cubicBezTo>
                    <a:pt x="2788" y="17900"/>
                    <a:pt x="2782" y="17895"/>
                    <a:pt x="2776" y="17890"/>
                  </a:cubicBezTo>
                  <a:cubicBezTo>
                    <a:pt x="2770" y="17885"/>
                    <a:pt x="2765" y="17880"/>
                    <a:pt x="2760" y="17876"/>
                  </a:cubicBezTo>
                  <a:cubicBezTo>
                    <a:pt x="2754" y="17871"/>
                    <a:pt x="2750" y="17868"/>
                    <a:pt x="2746" y="17865"/>
                  </a:cubicBezTo>
                  <a:cubicBezTo>
                    <a:pt x="2742" y="17862"/>
                    <a:pt x="2740" y="17860"/>
                    <a:pt x="2740" y="17859"/>
                  </a:cubicBezTo>
                  <a:cubicBezTo>
                    <a:pt x="2740" y="17859"/>
                    <a:pt x="2743" y="17860"/>
                    <a:pt x="2748" y="17863"/>
                  </a:cubicBezTo>
                  <a:cubicBezTo>
                    <a:pt x="2752" y="17865"/>
                    <a:pt x="2758" y="17867"/>
                    <a:pt x="2765" y="17870"/>
                  </a:cubicBezTo>
                  <a:cubicBezTo>
                    <a:pt x="2772" y="17873"/>
                    <a:pt x="2779" y="17876"/>
                    <a:pt x="2786" y="17880"/>
                  </a:cubicBezTo>
                  <a:cubicBezTo>
                    <a:pt x="2794" y="17883"/>
                    <a:pt x="2801" y="17886"/>
                    <a:pt x="2807" y="17889"/>
                  </a:cubicBezTo>
                  <a:lnTo>
                    <a:pt x="3105" y="18007"/>
                  </a:lnTo>
                  <a:lnTo>
                    <a:pt x="3128" y="17960"/>
                  </a:lnTo>
                  <a:close/>
                  <a:moveTo>
                    <a:pt x="9002" y="6041"/>
                  </a:moveTo>
                  <a:lnTo>
                    <a:pt x="9002" y="5883"/>
                  </a:lnTo>
                  <a:lnTo>
                    <a:pt x="9000" y="5880"/>
                  </a:lnTo>
                  <a:cubicBezTo>
                    <a:pt x="8988" y="5863"/>
                    <a:pt x="8972" y="5849"/>
                    <a:pt x="8954" y="5840"/>
                  </a:cubicBezTo>
                  <a:cubicBezTo>
                    <a:pt x="8942" y="5834"/>
                    <a:pt x="8929" y="5831"/>
                    <a:pt x="8914" y="5829"/>
                  </a:cubicBezTo>
                  <a:cubicBezTo>
                    <a:pt x="8899" y="5828"/>
                    <a:pt x="8886" y="5829"/>
                    <a:pt x="8873" y="5832"/>
                  </a:cubicBezTo>
                  <a:cubicBezTo>
                    <a:pt x="8860" y="5836"/>
                    <a:pt x="8848" y="5841"/>
                    <a:pt x="8837" y="5848"/>
                  </a:cubicBezTo>
                  <a:cubicBezTo>
                    <a:pt x="8826" y="5856"/>
                    <a:pt x="8813" y="5867"/>
                    <a:pt x="8799" y="5882"/>
                  </a:cubicBezTo>
                  <a:lnTo>
                    <a:pt x="8763" y="5920"/>
                  </a:lnTo>
                  <a:cubicBezTo>
                    <a:pt x="8744" y="5939"/>
                    <a:pt x="8727" y="5951"/>
                    <a:pt x="8713" y="5957"/>
                  </a:cubicBezTo>
                  <a:cubicBezTo>
                    <a:pt x="8698" y="5962"/>
                    <a:pt x="8683" y="5961"/>
                    <a:pt x="8667" y="5953"/>
                  </a:cubicBezTo>
                  <a:cubicBezTo>
                    <a:pt x="8647" y="5943"/>
                    <a:pt x="8635" y="5929"/>
                    <a:pt x="8630" y="5909"/>
                  </a:cubicBezTo>
                  <a:cubicBezTo>
                    <a:pt x="8625" y="5890"/>
                    <a:pt x="8629" y="5868"/>
                    <a:pt x="8641" y="5843"/>
                  </a:cubicBezTo>
                  <a:cubicBezTo>
                    <a:pt x="8645" y="5835"/>
                    <a:pt x="8650" y="5827"/>
                    <a:pt x="8655" y="5821"/>
                  </a:cubicBezTo>
                  <a:cubicBezTo>
                    <a:pt x="8659" y="5814"/>
                    <a:pt x="8665" y="5807"/>
                    <a:pt x="8671" y="5801"/>
                  </a:cubicBezTo>
                  <a:cubicBezTo>
                    <a:pt x="8678" y="5795"/>
                    <a:pt x="8685" y="5789"/>
                    <a:pt x="8693" y="5783"/>
                  </a:cubicBezTo>
                  <a:cubicBezTo>
                    <a:pt x="8701" y="5777"/>
                    <a:pt x="8710" y="5771"/>
                    <a:pt x="8721" y="5765"/>
                  </a:cubicBezTo>
                  <a:lnTo>
                    <a:pt x="8698" y="5728"/>
                  </a:lnTo>
                  <a:cubicBezTo>
                    <a:pt x="8654" y="5752"/>
                    <a:pt x="8622" y="5786"/>
                    <a:pt x="8602" y="5827"/>
                  </a:cubicBezTo>
                  <a:cubicBezTo>
                    <a:pt x="8593" y="5846"/>
                    <a:pt x="8587" y="5865"/>
                    <a:pt x="8585" y="5883"/>
                  </a:cubicBezTo>
                  <a:cubicBezTo>
                    <a:pt x="8583" y="5901"/>
                    <a:pt x="8584" y="5918"/>
                    <a:pt x="8588" y="5934"/>
                  </a:cubicBezTo>
                  <a:cubicBezTo>
                    <a:pt x="8593" y="5950"/>
                    <a:pt x="8600" y="5964"/>
                    <a:pt x="8611" y="5977"/>
                  </a:cubicBezTo>
                  <a:cubicBezTo>
                    <a:pt x="8622" y="5990"/>
                    <a:pt x="8635" y="6000"/>
                    <a:pt x="8652" y="6009"/>
                  </a:cubicBezTo>
                  <a:cubicBezTo>
                    <a:pt x="8677" y="6021"/>
                    <a:pt x="8702" y="6023"/>
                    <a:pt x="8728" y="6016"/>
                  </a:cubicBezTo>
                  <a:cubicBezTo>
                    <a:pt x="8740" y="6012"/>
                    <a:pt x="8750" y="6006"/>
                    <a:pt x="8761" y="5998"/>
                  </a:cubicBezTo>
                  <a:cubicBezTo>
                    <a:pt x="8771" y="5990"/>
                    <a:pt x="8783" y="5978"/>
                    <a:pt x="8797" y="5963"/>
                  </a:cubicBezTo>
                  <a:lnTo>
                    <a:pt x="8828" y="5930"/>
                  </a:lnTo>
                  <a:cubicBezTo>
                    <a:pt x="8865" y="5890"/>
                    <a:pt x="8901" y="5879"/>
                    <a:pt x="8936" y="5896"/>
                  </a:cubicBezTo>
                  <a:cubicBezTo>
                    <a:pt x="8959" y="5907"/>
                    <a:pt x="8973" y="5925"/>
                    <a:pt x="8978" y="5951"/>
                  </a:cubicBezTo>
                  <a:cubicBezTo>
                    <a:pt x="8980" y="5962"/>
                    <a:pt x="8980" y="5973"/>
                    <a:pt x="8978" y="5984"/>
                  </a:cubicBezTo>
                  <a:cubicBezTo>
                    <a:pt x="8976" y="5994"/>
                    <a:pt x="8971" y="6007"/>
                    <a:pt x="8964" y="6021"/>
                  </a:cubicBezTo>
                  <a:cubicBezTo>
                    <a:pt x="8954" y="6041"/>
                    <a:pt x="8943" y="6058"/>
                    <a:pt x="8929" y="6072"/>
                  </a:cubicBezTo>
                  <a:cubicBezTo>
                    <a:pt x="8915" y="6087"/>
                    <a:pt x="8899" y="6099"/>
                    <a:pt x="8879" y="6110"/>
                  </a:cubicBezTo>
                  <a:lnTo>
                    <a:pt x="8905" y="6148"/>
                  </a:lnTo>
                  <a:cubicBezTo>
                    <a:pt x="8927" y="6135"/>
                    <a:pt x="8946" y="6119"/>
                    <a:pt x="8961" y="6102"/>
                  </a:cubicBezTo>
                  <a:cubicBezTo>
                    <a:pt x="8977" y="6084"/>
                    <a:pt x="8990" y="6064"/>
                    <a:pt x="9002" y="6041"/>
                  </a:cubicBezTo>
                  <a:close/>
                  <a:moveTo>
                    <a:pt x="9002" y="5754"/>
                  </a:moveTo>
                  <a:lnTo>
                    <a:pt x="9002" y="5700"/>
                  </a:lnTo>
                  <a:cubicBezTo>
                    <a:pt x="8997" y="5699"/>
                    <a:pt x="8993" y="5698"/>
                    <a:pt x="8988" y="5696"/>
                  </a:cubicBezTo>
                  <a:cubicBezTo>
                    <a:pt x="8975" y="5692"/>
                    <a:pt x="8958" y="5686"/>
                    <a:pt x="8939" y="5676"/>
                  </a:cubicBezTo>
                  <a:cubicBezTo>
                    <a:pt x="8916" y="5665"/>
                    <a:pt x="8897" y="5654"/>
                    <a:pt x="8882" y="5643"/>
                  </a:cubicBezTo>
                  <a:cubicBezTo>
                    <a:pt x="8867" y="5632"/>
                    <a:pt x="8854" y="5621"/>
                    <a:pt x="8844" y="5609"/>
                  </a:cubicBezTo>
                  <a:cubicBezTo>
                    <a:pt x="8826" y="5588"/>
                    <a:pt x="8816" y="5567"/>
                    <a:pt x="8813" y="5546"/>
                  </a:cubicBezTo>
                  <a:cubicBezTo>
                    <a:pt x="8809" y="5524"/>
                    <a:pt x="8813" y="5502"/>
                    <a:pt x="8824" y="5479"/>
                  </a:cubicBezTo>
                  <a:cubicBezTo>
                    <a:pt x="8831" y="5465"/>
                    <a:pt x="8839" y="5453"/>
                    <a:pt x="8849" y="5443"/>
                  </a:cubicBezTo>
                  <a:cubicBezTo>
                    <a:pt x="8858" y="5433"/>
                    <a:pt x="8870" y="5425"/>
                    <a:pt x="8885" y="5417"/>
                  </a:cubicBezTo>
                  <a:lnTo>
                    <a:pt x="8867" y="5377"/>
                  </a:lnTo>
                  <a:cubicBezTo>
                    <a:pt x="8850" y="5386"/>
                    <a:pt x="8835" y="5397"/>
                    <a:pt x="8821" y="5411"/>
                  </a:cubicBezTo>
                  <a:cubicBezTo>
                    <a:pt x="8808" y="5425"/>
                    <a:pt x="8796" y="5441"/>
                    <a:pt x="8787" y="5460"/>
                  </a:cubicBezTo>
                  <a:cubicBezTo>
                    <a:pt x="8775" y="5484"/>
                    <a:pt x="8769" y="5508"/>
                    <a:pt x="8770" y="5533"/>
                  </a:cubicBezTo>
                  <a:cubicBezTo>
                    <a:pt x="8770" y="5558"/>
                    <a:pt x="8775" y="5583"/>
                    <a:pt x="8786" y="5606"/>
                  </a:cubicBezTo>
                  <a:cubicBezTo>
                    <a:pt x="8797" y="5630"/>
                    <a:pt x="8813" y="5651"/>
                    <a:pt x="8833" y="5672"/>
                  </a:cubicBezTo>
                  <a:cubicBezTo>
                    <a:pt x="8854" y="5692"/>
                    <a:pt x="8879" y="5709"/>
                    <a:pt x="8908" y="5724"/>
                  </a:cubicBezTo>
                  <a:cubicBezTo>
                    <a:pt x="8937" y="5738"/>
                    <a:pt x="8966" y="5748"/>
                    <a:pt x="8995" y="5753"/>
                  </a:cubicBezTo>
                  <a:cubicBezTo>
                    <a:pt x="8997" y="5754"/>
                    <a:pt x="9000" y="5754"/>
                    <a:pt x="9002" y="5754"/>
                  </a:cubicBezTo>
                  <a:close/>
                  <a:moveTo>
                    <a:pt x="2912" y="17412"/>
                  </a:moveTo>
                  <a:lnTo>
                    <a:pt x="2890" y="17458"/>
                  </a:lnTo>
                  <a:lnTo>
                    <a:pt x="3162" y="17592"/>
                  </a:lnTo>
                  <a:cubicBezTo>
                    <a:pt x="3175" y="17598"/>
                    <a:pt x="3186" y="17605"/>
                    <a:pt x="3195" y="17611"/>
                  </a:cubicBezTo>
                  <a:cubicBezTo>
                    <a:pt x="3203" y="17617"/>
                    <a:pt x="3210" y="17626"/>
                    <a:pt x="3216" y="17637"/>
                  </a:cubicBezTo>
                  <a:cubicBezTo>
                    <a:pt x="3221" y="17647"/>
                    <a:pt x="3222" y="17658"/>
                    <a:pt x="3221" y="17672"/>
                  </a:cubicBezTo>
                  <a:cubicBezTo>
                    <a:pt x="3219" y="17686"/>
                    <a:pt x="3214" y="17701"/>
                    <a:pt x="3206" y="17718"/>
                  </a:cubicBezTo>
                  <a:cubicBezTo>
                    <a:pt x="3200" y="17730"/>
                    <a:pt x="3194" y="17740"/>
                    <a:pt x="3187" y="17747"/>
                  </a:cubicBezTo>
                  <a:cubicBezTo>
                    <a:pt x="3181" y="17755"/>
                    <a:pt x="3174" y="17761"/>
                    <a:pt x="3167" y="17765"/>
                  </a:cubicBezTo>
                  <a:cubicBezTo>
                    <a:pt x="3160" y="17769"/>
                    <a:pt x="3154" y="17772"/>
                    <a:pt x="3148" y="17773"/>
                  </a:cubicBezTo>
                  <a:cubicBezTo>
                    <a:pt x="3141" y="17775"/>
                    <a:pt x="3136" y="17775"/>
                    <a:pt x="3130" y="17775"/>
                  </a:cubicBezTo>
                  <a:cubicBezTo>
                    <a:pt x="3123" y="17775"/>
                    <a:pt x="3114" y="17772"/>
                    <a:pt x="3102" y="17768"/>
                  </a:cubicBezTo>
                  <a:cubicBezTo>
                    <a:pt x="3091" y="17764"/>
                    <a:pt x="3081" y="17759"/>
                    <a:pt x="3071" y="17754"/>
                  </a:cubicBezTo>
                  <a:lnTo>
                    <a:pt x="2807" y="17625"/>
                  </a:lnTo>
                  <a:lnTo>
                    <a:pt x="2785" y="17671"/>
                  </a:lnTo>
                  <a:lnTo>
                    <a:pt x="3065" y="17809"/>
                  </a:lnTo>
                  <a:cubicBezTo>
                    <a:pt x="3074" y="17813"/>
                    <a:pt x="3084" y="17817"/>
                    <a:pt x="3096" y="17822"/>
                  </a:cubicBezTo>
                  <a:cubicBezTo>
                    <a:pt x="3108" y="17826"/>
                    <a:pt x="3119" y="17828"/>
                    <a:pt x="3132" y="17827"/>
                  </a:cubicBezTo>
                  <a:cubicBezTo>
                    <a:pt x="3156" y="17826"/>
                    <a:pt x="3177" y="17819"/>
                    <a:pt x="3196" y="17805"/>
                  </a:cubicBezTo>
                  <a:cubicBezTo>
                    <a:pt x="3213" y="17792"/>
                    <a:pt x="3230" y="17770"/>
                    <a:pt x="3245" y="17739"/>
                  </a:cubicBezTo>
                  <a:cubicBezTo>
                    <a:pt x="3257" y="17715"/>
                    <a:pt x="3264" y="17694"/>
                    <a:pt x="3267" y="17676"/>
                  </a:cubicBezTo>
                  <a:cubicBezTo>
                    <a:pt x="3270" y="17657"/>
                    <a:pt x="3269" y="17639"/>
                    <a:pt x="3265" y="17622"/>
                  </a:cubicBezTo>
                  <a:cubicBezTo>
                    <a:pt x="3261" y="17605"/>
                    <a:pt x="3254" y="17592"/>
                    <a:pt x="3242" y="17581"/>
                  </a:cubicBezTo>
                  <a:cubicBezTo>
                    <a:pt x="3231" y="17571"/>
                    <a:pt x="3214" y="17560"/>
                    <a:pt x="3190" y="17548"/>
                  </a:cubicBezTo>
                  <a:lnTo>
                    <a:pt x="2912" y="17412"/>
                  </a:lnTo>
                  <a:close/>
                  <a:moveTo>
                    <a:pt x="2755" y="17542"/>
                  </a:moveTo>
                  <a:cubicBezTo>
                    <a:pt x="2747" y="17545"/>
                    <a:pt x="2740" y="17551"/>
                    <a:pt x="2736" y="17559"/>
                  </a:cubicBezTo>
                  <a:cubicBezTo>
                    <a:pt x="2732" y="17567"/>
                    <a:pt x="2732" y="17575"/>
                    <a:pt x="2735" y="17584"/>
                  </a:cubicBezTo>
                  <a:cubicBezTo>
                    <a:pt x="2738" y="17592"/>
                    <a:pt x="2743" y="17599"/>
                    <a:pt x="2751" y="17603"/>
                  </a:cubicBezTo>
                  <a:cubicBezTo>
                    <a:pt x="2759" y="17607"/>
                    <a:pt x="2768" y="17607"/>
                    <a:pt x="2777" y="17605"/>
                  </a:cubicBezTo>
                  <a:cubicBezTo>
                    <a:pt x="2785" y="17602"/>
                    <a:pt x="2792" y="17596"/>
                    <a:pt x="2796" y="17588"/>
                  </a:cubicBezTo>
                  <a:cubicBezTo>
                    <a:pt x="2800" y="17579"/>
                    <a:pt x="2800" y="17571"/>
                    <a:pt x="2797" y="17563"/>
                  </a:cubicBezTo>
                  <a:cubicBezTo>
                    <a:pt x="2794" y="17554"/>
                    <a:pt x="2788" y="17548"/>
                    <a:pt x="2780" y="17544"/>
                  </a:cubicBezTo>
                  <a:cubicBezTo>
                    <a:pt x="2772" y="17540"/>
                    <a:pt x="2764" y="17539"/>
                    <a:pt x="2755" y="17542"/>
                  </a:cubicBezTo>
                  <a:close/>
                  <a:moveTo>
                    <a:pt x="2813" y="17426"/>
                  </a:moveTo>
                  <a:cubicBezTo>
                    <a:pt x="2804" y="17428"/>
                    <a:pt x="2798" y="17434"/>
                    <a:pt x="2794" y="17442"/>
                  </a:cubicBezTo>
                  <a:cubicBezTo>
                    <a:pt x="2790" y="17450"/>
                    <a:pt x="2789" y="17459"/>
                    <a:pt x="2792" y="17467"/>
                  </a:cubicBezTo>
                  <a:cubicBezTo>
                    <a:pt x="2795" y="17476"/>
                    <a:pt x="2801" y="17482"/>
                    <a:pt x="2809" y="17486"/>
                  </a:cubicBezTo>
                  <a:cubicBezTo>
                    <a:pt x="2817" y="17490"/>
                    <a:pt x="2825" y="17491"/>
                    <a:pt x="2834" y="17488"/>
                  </a:cubicBezTo>
                  <a:cubicBezTo>
                    <a:pt x="2843" y="17485"/>
                    <a:pt x="2849" y="17479"/>
                    <a:pt x="2853" y="17471"/>
                  </a:cubicBezTo>
                  <a:cubicBezTo>
                    <a:pt x="2857" y="17463"/>
                    <a:pt x="2858" y="17454"/>
                    <a:pt x="2855" y="17446"/>
                  </a:cubicBezTo>
                  <a:cubicBezTo>
                    <a:pt x="2852" y="17437"/>
                    <a:pt x="2846" y="17431"/>
                    <a:pt x="2837" y="17427"/>
                  </a:cubicBezTo>
                  <a:cubicBezTo>
                    <a:pt x="2829" y="17423"/>
                    <a:pt x="2821" y="17423"/>
                    <a:pt x="2813" y="17426"/>
                  </a:cubicBezTo>
                  <a:close/>
                  <a:moveTo>
                    <a:pt x="3486" y="17231"/>
                  </a:moveTo>
                  <a:lnTo>
                    <a:pt x="3096" y="17039"/>
                  </a:lnTo>
                  <a:lnTo>
                    <a:pt x="3073" y="17085"/>
                  </a:lnTo>
                  <a:lnTo>
                    <a:pt x="3286" y="17188"/>
                  </a:lnTo>
                  <a:cubicBezTo>
                    <a:pt x="3300" y="17195"/>
                    <a:pt x="3314" y="17202"/>
                    <a:pt x="3329" y="17208"/>
                  </a:cubicBezTo>
                  <a:cubicBezTo>
                    <a:pt x="3343" y="17214"/>
                    <a:pt x="3356" y="17220"/>
                    <a:pt x="3368" y="17225"/>
                  </a:cubicBezTo>
                  <a:cubicBezTo>
                    <a:pt x="3379" y="17230"/>
                    <a:pt x="3389" y="17234"/>
                    <a:pt x="3396" y="17237"/>
                  </a:cubicBezTo>
                  <a:cubicBezTo>
                    <a:pt x="3404" y="17240"/>
                    <a:pt x="3407" y="17241"/>
                    <a:pt x="3408" y="17241"/>
                  </a:cubicBezTo>
                  <a:cubicBezTo>
                    <a:pt x="3407" y="17241"/>
                    <a:pt x="3403" y="17241"/>
                    <a:pt x="3397" y="17241"/>
                  </a:cubicBezTo>
                  <a:cubicBezTo>
                    <a:pt x="3390" y="17240"/>
                    <a:pt x="3383" y="17240"/>
                    <a:pt x="3374" y="17239"/>
                  </a:cubicBezTo>
                  <a:cubicBezTo>
                    <a:pt x="3364" y="17239"/>
                    <a:pt x="3354" y="17238"/>
                    <a:pt x="3343" y="17238"/>
                  </a:cubicBezTo>
                  <a:cubicBezTo>
                    <a:pt x="3331" y="17237"/>
                    <a:pt x="3319" y="17237"/>
                    <a:pt x="3308" y="17238"/>
                  </a:cubicBezTo>
                  <a:lnTo>
                    <a:pt x="2994" y="17245"/>
                  </a:lnTo>
                  <a:lnTo>
                    <a:pt x="2968" y="17299"/>
                  </a:lnTo>
                  <a:lnTo>
                    <a:pt x="3359" y="17491"/>
                  </a:lnTo>
                  <a:lnTo>
                    <a:pt x="3382" y="17443"/>
                  </a:lnTo>
                  <a:lnTo>
                    <a:pt x="3155" y="17333"/>
                  </a:lnTo>
                  <a:cubicBezTo>
                    <a:pt x="3143" y="17328"/>
                    <a:pt x="3132" y="17322"/>
                    <a:pt x="3120" y="17317"/>
                  </a:cubicBezTo>
                  <a:cubicBezTo>
                    <a:pt x="3108" y="17312"/>
                    <a:pt x="3097" y="17308"/>
                    <a:pt x="3087" y="17304"/>
                  </a:cubicBezTo>
                  <a:cubicBezTo>
                    <a:pt x="3078" y="17299"/>
                    <a:pt x="3069" y="17296"/>
                    <a:pt x="3061" y="17293"/>
                  </a:cubicBezTo>
                  <a:cubicBezTo>
                    <a:pt x="3054" y="17290"/>
                    <a:pt x="3049" y="17288"/>
                    <a:pt x="3046" y="17286"/>
                  </a:cubicBezTo>
                  <a:cubicBezTo>
                    <a:pt x="3050" y="17287"/>
                    <a:pt x="3056" y="17287"/>
                    <a:pt x="3063" y="17288"/>
                  </a:cubicBezTo>
                  <a:cubicBezTo>
                    <a:pt x="3070" y="17288"/>
                    <a:pt x="3079" y="17288"/>
                    <a:pt x="3089" y="17288"/>
                  </a:cubicBezTo>
                  <a:cubicBezTo>
                    <a:pt x="3100" y="17288"/>
                    <a:pt x="3111" y="17288"/>
                    <a:pt x="3123" y="17288"/>
                  </a:cubicBezTo>
                  <a:cubicBezTo>
                    <a:pt x="3135" y="17289"/>
                    <a:pt x="3148" y="17288"/>
                    <a:pt x="3161" y="17288"/>
                  </a:cubicBezTo>
                  <a:lnTo>
                    <a:pt x="3462" y="17280"/>
                  </a:lnTo>
                  <a:lnTo>
                    <a:pt x="3486" y="17231"/>
                  </a:lnTo>
                  <a:close/>
                  <a:moveTo>
                    <a:pt x="3511" y="16810"/>
                  </a:moveTo>
                  <a:cubicBezTo>
                    <a:pt x="3496" y="16809"/>
                    <a:pt x="3482" y="16810"/>
                    <a:pt x="3469" y="16813"/>
                  </a:cubicBezTo>
                  <a:cubicBezTo>
                    <a:pt x="3456" y="16817"/>
                    <a:pt x="3444" y="16822"/>
                    <a:pt x="3433" y="16830"/>
                  </a:cubicBezTo>
                  <a:cubicBezTo>
                    <a:pt x="3422" y="16837"/>
                    <a:pt x="3410" y="16848"/>
                    <a:pt x="3396" y="16863"/>
                  </a:cubicBezTo>
                  <a:lnTo>
                    <a:pt x="3360" y="16901"/>
                  </a:lnTo>
                  <a:cubicBezTo>
                    <a:pt x="3340" y="16920"/>
                    <a:pt x="3324" y="16933"/>
                    <a:pt x="3309" y="16938"/>
                  </a:cubicBezTo>
                  <a:cubicBezTo>
                    <a:pt x="3295" y="16944"/>
                    <a:pt x="3280" y="16942"/>
                    <a:pt x="3264" y="16935"/>
                  </a:cubicBezTo>
                  <a:cubicBezTo>
                    <a:pt x="3244" y="16925"/>
                    <a:pt x="3231" y="16910"/>
                    <a:pt x="3227" y="16891"/>
                  </a:cubicBezTo>
                  <a:cubicBezTo>
                    <a:pt x="3222" y="16872"/>
                    <a:pt x="3226" y="16850"/>
                    <a:pt x="3238" y="16825"/>
                  </a:cubicBezTo>
                  <a:cubicBezTo>
                    <a:pt x="3242" y="16817"/>
                    <a:pt x="3246" y="16809"/>
                    <a:pt x="3251" y="16802"/>
                  </a:cubicBezTo>
                  <a:cubicBezTo>
                    <a:pt x="3256" y="16795"/>
                    <a:pt x="3261" y="16789"/>
                    <a:pt x="3268" y="16783"/>
                  </a:cubicBezTo>
                  <a:cubicBezTo>
                    <a:pt x="3274" y="16777"/>
                    <a:pt x="3281" y="16771"/>
                    <a:pt x="3289" y="16765"/>
                  </a:cubicBezTo>
                  <a:cubicBezTo>
                    <a:pt x="3297" y="16759"/>
                    <a:pt x="3307" y="16752"/>
                    <a:pt x="3318" y="16746"/>
                  </a:cubicBezTo>
                  <a:lnTo>
                    <a:pt x="3294" y="16709"/>
                  </a:lnTo>
                  <a:cubicBezTo>
                    <a:pt x="3251" y="16734"/>
                    <a:pt x="3219" y="16767"/>
                    <a:pt x="3198" y="16808"/>
                  </a:cubicBezTo>
                  <a:cubicBezTo>
                    <a:pt x="3189" y="16827"/>
                    <a:pt x="3183" y="16846"/>
                    <a:pt x="3181" y="16864"/>
                  </a:cubicBezTo>
                  <a:cubicBezTo>
                    <a:pt x="3179" y="16883"/>
                    <a:pt x="3180" y="16900"/>
                    <a:pt x="3185" y="16915"/>
                  </a:cubicBezTo>
                  <a:cubicBezTo>
                    <a:pt x="3189" y="16931"/>
                    <a:pt x="3197" y="16946"/>
                    <a:pt x="3207" y="16959"/>
                  </a:cubicBezTo>
                  <a:cubicBezTo>
                    <a:pt x="3218" y="16971"/>
                    <a:pt x="3232" y="16982"/>
                    <a:pt x="3248" y="16990"/>
                  </a:cubicBezTo>
                  <a:cubicBezTo>
                    <a:pt x="3274" y="17002"/>
                    <a:pt x="3299" y="17005"/>
                    <a:pt x="3324" y="16997"/>
                  </a:cubicBezTo>
                  <a:cubicBezTo>
                    <a:pt x="3336" y="16993"/>
                    <a:pt x="3347" y="16987"/>
                    <a:pt x="3357" y="16979"/>
                  </a:cubicBezTo>
                  <a:cubicBezTo>
                    <a:pt x="3367" y="16971"/>
                    <a:pt x="3379" y="16960"/>
                    <a:pt x="3393" y="16945"/>
                  </a:cubicBezTo>
                  <a:lnTo>
                    <a:pt x="3425" y="16911"/>
                  </a:lnTo>
                  <a:cubicBezTo>
                    <a:pt x="3462" y="16871"/>
                    <a:pt x="3497" y="16860"/>
                    <a:pt x="3532" y="16877"/>
                  </a:cubicBezTo>
                  <a:cubicBezTo>
                    <a:pt x="3555" y="16888"/>
                    <a:pt x="3569" y="16907"/>
                    <a:pt x="3574" y="16932"/>
                  </a:cubicBezTo>
                  <a:cubicBezTo>
                    <a:pt x="3576" y="16944"/>
                    <a:pt x="3577" y="16955"/>
                    <a:pt x="3575" y="16965"/>
                  </a:cubicBezTo>
                  <a:cubicBezTo>
                    <a:pt x="3573" y="16975"/>
                    <a:pt x="3568" y="16988"/>
                    <a:pt x="3561" y="17003"/>
                  </a:cubicBezTo>
                  <a:cubicBezTo>
                    <a:pt x="3551" y="17023"/>
                    <a:pt x="3539" y="17040"/>
                    <a:pt x="3526" y="17054"/>
                  </a:cubicBezTo>
                  <a:cubicBezTo>
                    <a:pt x="3512" y="17068"/>
                    <a:pt x="3495" y="17081"/>
                    <a:pt x="3475" y="17091"/>
                  </a:cubicBezTo>
                  <a:lnTo>
                    <a:pt x="3502" y="17130"/>
                  </a:lnTo>
                  <a:cubicBezTo>
                    <a:pt x="3524" y="17116"/>
                    <a:pt x="3542" y="17101"/>
                    <a:pt x="3558" y="17083"/>
                  </a:cubicBezTo>
                  <a:cubicBezTo>
                    <a:pt x="3574" y="17066"/>
                    <a:pt x="3587" y="17045"/>
                    <a:pt x="3599" y="17022"/>
                  </a:cubicBezTo>
                  <a:cubicBezTo>
                    <a:pt x="3608" y="17003"/>
                    <a:pt x="3614" y="16987"/>
                    <a:pt x="3617" y="16971"/>
                  </a:cubicBezTo>
                  <a:cubicBezTo>
                    <a:pt x="3620" y="16955"/>
                    <a:pt x="3620" y="16939"/>
                    <a:pt x="3618" y="16922"/>
                  </a:cubicBezTo>
                  <a:cubicBezTo>
                    <a:pt x="3616" y="16899"/>
                    <a:pt x="3608" y="16879"/>
                    <a:pt x="3596" y="16861"/>
                  </a:cubicBezTo>
                  <a:cubicBezTo>
                    <a:pt x="3584" y="16844"/>
                    <a:pt x="3569" y="16831"/>
                    <a:pt x="3551" y="16822"/>
                  </a:cubicBezTo>
                  <a:cubicBezTo>
                    <a:pt x="3539" y="16816"/>
                    <a:pt x="3525" y="16812"/>
                    <a:pt x="3511" y="16810"/>
                  </a:cubicBezTo>
                  <a:close/>
                  <a:moveTo>
                    <a:pt x="3428" y="16364"/>
                  </a:moveTo>
                  <a:lnTo>
                    <a:pt x="3301" y="16622"/>
                  </a:lnTo>
                  <a:lnTo>
                    <a:pt x="3340" y="16642"/>
                  </a:lnTo>
                  <a:lnTo>
                    <a:pt x="3391" y="16537"/>
                  </a:lnTo>
                  <a:lnTo>
                    <a:pt x="3743" y="16710"/>
                  </a:lnTo>
                  <a:lnTo>
                    <a:pt x="3765" y="16665"/>
                  </a:lnTo>
                  <a:lnTo>
                    <a:pt x="3414" y="16492"/>
                  </a:lnTo>
                  <a:lnTo>
                    <a:pt x="3466" y="16386"/>
                  </a:lnTo>
                  <a:lnTo>
                    <a:pt x="3428" y="16364"/>
                  </a:lnTo>
                  <a:close/>
                  <a:moveTo>
                    <a:pt x="3960" y="16269"/>
                  </a:moveTo>
                  <a:lnTo>
                    <a:pt x="3919" y="16250"/>
                  </a:lnTo>
                  <a:lnTo>
                    <a:pt x="3835" y="16422"/>
                  </a:lnTo>
                  <a:lnTo>
                    <a:pt x="3692" y="16351"/>
                  </a:lnTo>
                  <a:lnTo>
                    <a:pt x="3757" y="16217"/>
                  </a:lnTo>
                  <a:lnTo>
                    <a:pt x="3717" y="16197"/>
                  </a:lnTo>
                  <a:lnTo>
                    <a:pt x="3651" y="16331"/>
                  </a:lnTo>
                  <a:lnTo>
                    <a:pt x="3523" y="16268"/>
                  </a:lnTo>
                  <a:lnTo>
                    <a:pt x="3602" y="16108"/>
                  </a:lnTo>
                  <a:lnTo>
                    <a:pt x="3566" y="16083"/>
                  </a:lnTo>
                  <a:lnTo>
                    <a:pt x="3461" y="16297"/>
                  </a:lnTo>
                  <a:lnTo>
                    <a:pt x="3852" y="16489"/>
                  </a:lnTo>
                  <a:lnTo>
                    <a:pt x="3960" y="16269"/>
                  </a:lnTo>
                  <a:close/>
                  <a:moveTo>
                    <a:pt x="4123" y="15938"/>
                  </a:moveTo>
                  <a:lnTo>
                    <a:pt x="4086" y="15943"/>
                  </a:lnTo>
                  <a:cubicBezTo>
                    <a:pt x="4070" y="15945"/>
                    <a:pt x="4052" y="15948"/>
                    <a:pt x="4033" y="15950"/>
                  </a:cubicBezTo>
                  <a:cubicBezTo>
                    <a:pt x="4015" y="15953"/>
                    <a:pt x="3997" y="15955"/>
                    <a:pt x="3980" y="15958"/>
                  </a:cubicBezTo>
                  <a:cubicBezTo>
                    <a:pt x="3964" y="15960"/>
                    <a:pt x="3952" y="15962"/>
                    <a:pt x="3946" y="15963"/>
                  </a:cubicBezTo>
                  <a:cubicBezTo>
                    <a:pt x="3936" y="15965"/>
                    <a:pt x="3925" y="15967"/>
                    <a:pt x="3913" y="15970"/>
                  </a:cubicBezTo>
                  <a:cubicBezTo>
                    <a:pt x="3901" y="15974"/>
                    <a:pt x="3891" y="15977"/>
                    <a:pt x="3882" y="15981"/>
                  </a:cubicBezTo>
                  <a:lnTo>
                    <a:pt x="3885" y="15975"/>
                  </a:lnTo>
                  <a:cubicBezTo>
                    <a:pt x="3893" y="15960"/>
                    <a:pt x="3897" y="15944"/>
                    <a:pt x="3898" y="15929"/>
                  </a:cubicBezTo>
                  <a:cubicBezTo>
                    <a:pt x="3899" y="15914"/>
                    <a:pt x="3898" y="15899"/>
                    <a:pt x="3893" y="15885"/>
                  </a:cubicBezTo>
                  <a:cubicBezTo>
                    <a:pt x="3888" y="15872"/>
                    <a:pt x="3880" y="15859"/>
                    <a:pt x="3869" y="15848"/>
                  </a:cubicBezTo>
                  <a:cubicBezTo>
                    <a:pt x="3858" y="15836"/>
                    <a:pt x="3845" y="15827"/>
                    <a:pt x="3829" y="15819"/>
                  </a:cubicBezTo>
                  <a:cubicBezTo>
                    <a:pt x="3819" y="15814"/>
                    <a:pt x="3809" y="15810"/>
                    <a:pt x="3799" y="15809"/>
                  </a:cubicBezTo>
                  <a:cubicBezTo>
                    <a:pt x="3789" y="15807"/>
                    <a:pt x="3780" y="15806"/>
                    <a:pt x="3771" y="15806"/>
                  </a:cubicBezTo>
                  <a:cubicBezTo>
                    <a:pt x="3763" y="15807"/>
                    <a:pt x="3755" y="15808"/>
                    <a:pt x="3747" y="15810"/>
                  </a:cubicBezTo>
                  <a:cubicBezTo>
                    <a:pt x="3740" y="15812"/>
                    <a:pt x="3734" y="15814"/>
                    <a:pt x="3728" y="15817"/>
                  </a:cubicBezTo>
                  <a:cubicBezTo>
                    <a:pt x="3722" y="15820"/>
                    <a:pt x="3716" y="15823"/>
                    <a:pt x="3710" y="15828"/>
                  </a:cubicBezTo>
                  <a:cubicBezTo>
                    <a:pt x="3704" y="15832"/>
                    <a:pt x="3698" y="15838"/>
                    <a:pt x="3692" y="15844"/>
                  </a:cubicBezTo>
                  <a:cubicBezTo>
                    <a:pt x="3686" y="15851"/>
                    <a:pt x="3680" y="15859"/>
                    <a:pt x="3673" y="15869"/>
                  </a:cubicBezTo>
                  <a:cubicBezTo>
                    <a:pt x="3667" y="15879"/>
                    <a:pt x="3661" y="15890"/>
                    <a:pt x="3654" y="15903"/>
                  </a:cubicBezTo>
                  <a:lnTo>
                    <a:pt x="3610" y="15995"/>
                  </a:lnTo>
                  <a:lnTo>
                    <a:pt x="4000" y="16187"/>
                  </a:lnTo>
                  <a:lnTo>
                    <a:pt x="4023" y="16141"/>
                  </a:lnTo>
                  <a:lnTo>
                    <a:pt x="3846" y="16054"/>
                  </a:lnTo>
                  <a:cubicBezTo>
                    <a:pt x="3851" y="16045"/>
                    <a:pt x="3857" y="16038"/>
                    <a:pt x="3863" y="16033"/>
                  </a:cubicBezTo>
                  <a:cubicBezTo>
                    <a:pt x="3870" y="16029"/>
                    <a:pt x="3880" y="16025"/>
                    <a:pt x="3893" y="16022"/>
                  </a:cubicBezTo>
                  <a:cubicBezTo>
                    <a:pt x="3916" y="16018"/>
                    <a:pt x="3938" y="16013"/>
                    <a:pt x="3959" y="16010"/>
                  </a:cubicBezTo>
                  <a:cubicBezTo>
                    <a:pt x="3980" y="16007"/>
                    <a:pt x="3999" y="16004"/>
                    <a:pt x="4016" y="16002"/>
                  </a:cubicBezTo>
                  <a:cubicBezTo>
                    <a:pt x="4033" y="16000"/>
                    <a:pt x="4049" y="15998"/>
                    <a:pt x="4062" y="15998"/>
                  </a:cubicBezTo>
                  <a:cubicBezTo>
                    <a:pt x="4075" y="15997"/>
                    <a:pt x="4086" y="15997"/>
                    <a:pt x="4094" y="15997"/>
                  </a:cubicBezTo>
                  <a:lnTo>
                    <a:pt x="4123" y="15938"/>
                  </a:lnTo>
                  <a:close/>
                  <a:moveTo>
                    <a:pt x="3836" y="15890"/>
                  </a:moveTo>
                  <a:cubicBezTo>
                    <a:pt x="3845" y="15898"/>
                    <a:pt x="3850" y="15907"/>
                    <a:pt x="3853" y="15916"/>
                  </a:cubicBezTo>
                  <a:cubicBezTo>
                    <a:pt x="3856" y="15927"/>
                    <a:pt x="3857" y="15939"/>
                    <a:pt x="3855" y="15952"/>
                  </a:cubicBezTo>
                  <a:cubicBezTo>
                    <a:pt x="3852" y="15964"/>
                    <a:pt x="3847" y="15979"/>
                    <a:pt x="3838" y="15997"/>
                  </a:cubicBezTo>
                  <a:lnTo>
                    <a:pt x="3817" y="16040"/>
                  </a:lnTo>
                  <a:lnTo>
                    <a:pt x="3671" y="15968"/>
                  </a:lnTo>
                  <a:lnTo>
                    <a:pt x="3694" y="15922"/>
                  </a:lnTo>
                  <a:cubicBezTo>
                    <a:pt x="3699" y="15911"/>
                    <a:pt x="3705" y="15902"/>
                    <a:pt x="3710" y="15895"/>
                  </a:cubicBezTo>
                  <a:cubicBezTo>
                    <a:pt x="3715" y="15888"/>
                    <a:pt x="3721" y="15882"/>
                    <a:pt x="3726" y="15876"/>
                  </a:cubicBezTo>
                  <a:cubicBezTo>
                    <a:pt x="3736" y="15868"/>
                    <a:pt x="3749" y="15862"/>
                    <a:pt x="3763" y="15861"/>
                  </a:cubicBezTo>
                  <a:cubicBezTo>
                    <a:pt x="3778" y="15859"/>
                    <a:pt x="3791" y="15861"/>
                    <a:pt x="3804" y="15867"/>
                  </a:cubicBezTo>
                  <a:cubicBezTo>
                    <a:pt x="3817" y="15874"/>
                    <a:pt x="3828" y="15881"/>
                    <a:pt x="3836" y="15890"/>
                  </a:cubicBezTo>
                  <a:close/>
                  <a:moveTo>
                    <a:pt x="4335" y="15727"/>
                  </a:moveTo>
                  <a:lnTo>
                    <a:pt x="3785" y="15457"/>
                  </a:lnTo>
                  <a:lnTo>
                    <a:pt x="3767" y="15494"/>
                  </a:lnTo>
                  <a:lnTo>
                    <a:pt x="4316" y="15765"/>
                  </a:lnTo>
                  <a:lnTo>
                    <a:pt x="4335" y="15727"/>
                  </a:lnTo>
                  <a:close/>
                  <a:moveTo>
                    <a:pt x="4109" y="14979"/>
                  </a:moveTo>
                  <a:lnTo>
                    <a:pt x="4086" y="15025"/>
                  </a:lnTo>
                  <a:lnTo>
                    <a:pt x="4359" y="15159"/>
                  </a:lnTo>
                  <a:cubicBezTo>
                    <a:pt x="4372" y="15166"/>
                    <a:pt x="4383" y="15172"/>
                    <a:pt x="4391" y="15179"/>
                  </a:cubicBezTo>
                  <a:cubicBezTo>
                    <a:pt x="4400" y="15185"/>
                    <a:pt x="4407" y="15193"/>
                    <a:pt x="4412" y="15204"/>
                  </a:cubicBezTo>
                  <a:cubicBezTo>
                    <a:pt x="4417" y="15214"/>
                    <a:pt x="4419" y="15226"/>
                    <a:pt x="4417" y="15240"/>
                  </a:cubicBezTo>
                  <a:cubicBezTo>
                    <a:pt x="4416" y="15254"/>
                    <a:pt x="4411" y="15269"/>
                    <a:pt x="4403" y="15285"/>
                  </a:cubicBezTo>
                  <a:cubicBezTo>
                    <a:pt x="4397" y="15297"/>
                    <a:pt x="4391" y="15307"/>
                    <a:pt x="4384" y="15315"/>
                  </a:cubicBezTo>
                  <a:cubicBezTo>
                    <a:pt x="4378" y="15322"/>
                    <a:pt x="4371" y="15328"/>
                    <a:pt x="4364" y="15333"/>
                  </a:cubicBezTo>
                  <a:cubicBezTo>
                    <a:pt x="4357" y="15337"/>
                    <a:pt x="4351" y="15340"/>
                    <a:pt x="4344" y="15341"/>
                  </a:cubicBezTo>
                  <a:cubicBezTo>
                    <a:pt x="4338" y="15342"/>
                    <a:pt x="4332" y="15343"/>
                    <a:pt x="4327" y="15343"/>
                  </a:cubicBezTo>
                  <a:cubicBezTo>
                    <a:pt x="4320" y="15342"/>
                    <a:pt x="4311" y="15340"/>
                    <a:pt x="4299" y="15336"/>
                  </a:cubicBezTo>
                  <a:cubicBezTo>
                    <a:pt x="4288" y="15331"/>
                    <a:pt x="4277" y="15327"/>
                    <a:pt x="4267" y="15322"/>
                  </a:cubicBezTo>
                  <a:lnTo>
                    <a:pt x="4004" y="15192"/>
                  </a:lnTo>
                  <a:lnTo>
                    <a:pt x="3982" y="15238"/>
                  </a:lnTo>
                  <a:lnTo>
                    <a:pt x="4262" y="15376"/>
                  </a:lnTo>
                  <a:cubicBezTo>
                    <a:pt x="4271" y="15381"/>
                    <a:pt x="4281" y="15385"/>
                    <a:pt x="4293" y="15389"/>
                  </a:cubicBezTo>
                  <a:cubicBezTo>
                    <a:pt x="4304" y="15394"/>
                    <a:pt x="4316" y="15396"/>
                    <a:pt x="4328" y="15395"/>
                  </a:cubicBezTo>
                  <a:cubicBezTo>
                    <a:pt x="4353" y="15394"/>
                    <a:pt x="4374" y="15387"/>
                    <a:pt x="4392" y="15373"/>
                  </a:cubicBezTo>
                  <a:cubicBezTo>
                    <a:pt x="4410" y="15359"/>
                    <a:pt x="4427" y="15337"/>
                    <a:pt x="4442" y="15307"/>
                  </a:cubicBezTo>
                  <a:cubicBezTo>
                    <a:pt x="4454" y="15283"/>
                    <a:pt x="4461" y="15262"/>
                    <a:pt x="4464" y="15243"/>
                  </a:cubicBezTo>
                  <a:cubicBezTo>
                    <a:pt x="4467" y="15225"/>
                    <a:pt x="4466" y="15207"/>
                    <a:pt x="4462" y="15190"/>
                  </a:cubicBezTo>
                  <a:cubicBezTo>
                    <a:pt x="4458" y="15173"/>
                    <a:pt x="4450" y="15160"/>
                    <a:pt x="4439" y="15149"/>
                  </a:cubicBezTo>
                  <a:cubicBezTo>
                    <a:pt x="4428" y="15139"/>
                    <a:pt x="4411" y="15128"/>
                    <a:pt x="4387" y="15116"/>
                  </a:cubicBezTo>
                  <a:lnTo>
                    <a:pt x="4109" y="14979"/>
                  </a:lnTo>
                  <a:close/>
                  <a:moveTo>
                    <a:pt x="4683" y="14799"/>
                  </a:moveTo>
                  <a:lnTo>
                    <a:pt x="4292" y="14607"/>
                  </a:lnTo>
                  <a:lnTo>
                    <a:pt x="4270" y="14653"/>
                  </a:lnTo>
                  <a:lnTo>
                    <a:pt x="4483" y="14756"/>
                  </a:lnTo>
                  <a:cubicBezTo>
                    <a:pt x="4497" y="14763"/>
                    <a:pt x="4511" y="14769"/>
                    <a:pt x="4526" y="14776"/>
                  </a:cubicBezTo>
                  <a:cubicBezTo>
                    <a:pt x="4540" y="14782"/>
                    <a:pt x="4553" y="14788"/>
                    <a:pt x="4564" y="14792"/>
                  </a:cubicBezTo>
                  <a:cubicBezTo>
                    <a:pt x="4576" y="14797"/>
                    <a:pt x="4585" y="14801"/>
                    <a:pt x="4593" y="14804"/>
                  </a:cubicBezTo>
                  <a:cubicBezTo>
                    <a:pt x="4600" y="14807"/>
                    <a:pt x="4604" y="14809"/>
                    <a:pt x="4605" y="14809"/>
                  </a:cubicBezTo>
                  <a:cubicBezTo>
                    <a:pt x="4603" y="14809"/>
                    <a:pt x="4600" y="14809"/>
                    <a:pt x="4593" y="14808"/>
                  </a:cubicBezTo>
                  <a:cubicBezTo>
                    <a:pt x="4587" y="14808"/>
                    <a:pt x="4580" y="14807"/>
                    <a:pt x="4570" y="14807"/>
                  </a:cubicBezTo>
                  <a:cubicBezTo>
                    <a:pt x="4561" y="14806"/>
                    <a:pt x="4551" y="14806"/>
                    <a:pt x="4539" y="14805"/>
                  </a:cubicBezTo>
                  <a:cubicBezTo>
                    <a:pt x="4528" y="14805"/>
                    <a:pt x="4516" y="14805"/>
                    <a:pt x="4505" y="14805"/>
                  </a:cubicBezTo>
                  <a:lnTo>
                    <a:pt x="4191" y="14812"/>
                  </a:lnTo>
                  <a:lnTo>
                    <a:pt x="4165" y="14866"/>
                  </a:lnTo>
                  <a:lnTo>
                    <a:pt x="4555" y="15059"/>
                  </a:lnTo>
                  <a:lnTo>
                    <a:pt x="4579" y="15010"/>
                  </a:lnTo>
                  <a:lnTo>
                    <a:pt x="4351" y="14901"/>
                  </a:lnTo>
                  <a:cubicBezTo>
                    <a:pt x="4340" y="14895"/>
                    <a:pt x="4328" y="14890"/>
                    <a:pt x="4317" y="14885"/>
                  </a:cubicBezTo>
                  <a:cubicBezTo>
                    <a:pt x="4305" y="14880"/>
                    <a:pt x="4294" y="14875"/>
                    <a:pt x="4284" y="14871"/>
                  </a:cubicBezTo>
                  <a:cubicBezTo>
                    <a:pt x="4274" y="14867"/>
                    <a:pt x="4266" y="14863"/>
                    <a:pt x="4258" y="14860"/>
                  </a:cubicBezTo>
                  <a:cubicBezTo>
                    <a:pt x="4251" y="14857"/>
                    <a:pt x="4246" y="14855"/>
                    <a:pt x="4243" y="14854"/>
                  </a:cubicBezTo>
                  <a:cubicBezTo>
                    <a:pt x="4247" y="14855"/>
                    <a:pt x="4253" y="14855"/>
                    <a:pt x="4260" y="14855"/>
                  </a:cubicBezTo>
                  <a:cubicBezTo>
                    <a:pt x="4267" y="14856"/>
                    <a:pt x="4276" y="14856"/>
                    <a:pt x="4286" y="14856"/>
                  </a:cubicBezTo>
                  <a:cubicBezTo>
                    <a:pt x="4296" y="14856"/>
                    <a:pt x="4308" y="14856"/>
                    <a:pt x="4320" y="14856"/>
                  </a:cubicBezTo>
                  <a:cubicBezTo>
                    <a:pt x="4332" y="14856"/>
                    <a:pt x="4345" y="14856"/>
                    <a:pt x="4358" y="14856"/>
                  </a:cubicBezTo>
                  <a:lnTo>
                    <a:pt x="4659" y="14848"/>
                  </a:lnTo>
                  <a:lnTo>
                    <a:pt x="4683" y="14799"/>
                  </a:lnTo>
                  <a:close/>
                  <a:moveTo>
                    <a:pt x="4762" y="14639"/>
                  </a:moveTo>
                  <a:lnTo>
                    <a:pt x="4371" y="14447"/>
                  </a:lnTo>
                  <a:lnTo>
                    <a:pt x="4349" y="14492"/>
                  </a:lnTo>
                  <a:lnTo>
                    <a:pt x="4740" y="14685"/>
                  </a:lnTo>
                  <a:lnTo>
                    <a:pt x="4762" y="14639"/>
                  </a:lnTo>
                  <a:close/>
                  <a:moveTo>
                    <a:pt x="4562" y="14059"/>
                  </a:moveTo>
                  <a:lnTo>
                    <a:pt x="4538" y="14107"/>
                  </a:lnTo>
                  <a:lnTo>
                    <a:pt x="4755" y="14318"/>
                  </a:lnTo>
                  <a:cubicBezTo>
                    <a:pt x="4772" y="14335"/>
                    <a:pt x="4787" y="14349"/>
                    <a:pt x="4799" y="14360"/>
                  </a:cubicBezTo>
                  <a:cubicBezTo>
                    <a:pt x="4812" y="14371"/>
                    <a:pt x="4820" y="14378"/>
                    <a:pt x="4824" y="14382"/>
                  </a:cubicBezTo>
                  <a:cubicBezTo>
                    <a:pt x="4821" y="14381"/>
                    <a:pt x="4816" y="14379"/>
                    <a:pt x="4810" y="14378"/>
                  </a:cubicBezTo>
                  <a:cubicBezTo>
                    <a:pt x="4803" y="14376"/>
                    <a:pt x="4795" y="14374"/>
                    <a:pt x="4785" y="14372"/>
                  </a:cubicBezTo>
                  <a:cubicBezTo>
                    <a:pt x="4776" y="14370"/>
                    <a:pt x="4766" y="14368"/>
                    <a:pt x="4756" y="14367"/>
                  </a:cubicBezTo>
                  <a:cubicBezTo>
                    <a:pt x="4746" y="14365"/>
                    <a:pt x="4736" y="14363"/>
                    <a:pt x="4726" y="14362"/>
                  </a:cubicBezTo>
                  <a:lnTo>
                    <a:pt x="4433" y="14320"/>
                  </a:lnTo>
                  <a:lnTo>
                    <a:pt x="4408" y="14371"/>
                  </a:lnTo>
                  <a:lnTo>
                    <a:pt x="4864" y="14432"/>
                  </a:lnTo>
                  <a:lnTo>
                    <a:pt x="4887" y="14386"/>
                  </a:lnTo>
                  <a:lnTo>
                    <a:pt x="4562" y="14059"/>
                  </a:lnTo>
                  <a:close/>
                  <a:moveTo>
                    <a:pt x="5098" y="13957"/>
                  </a:moveTo>
                  <a:lnTo>
                    <a:pt x="5057" y="13937"/>
                  </a:lnTo>
                  <a:lnTo>
                    <a:pt x="4973" y="14109"/>
                  </a:lnTo>
                  <a:lnTo>
                    <a:pt x="4830" y="14039"/>
                  </a:lnTo>
                  <a:lnTo>
                    <a:pt x="4895" y="13905"/>
                  </a:lnTo>
                  <a:lnTo>
                    <a:pt x="4855" y="13885"/>
                  </a:lnTo>
                  <a:lnTo>
                    <a:pt x="4789" y="14019"/>
                  </a:lnTo>
                  <a:lnTo>
                    <a:pt x="4661" y="13956"/>
                  </a:lnTo>
                  <a:lnTo>
                    <a:pt x="4740" y="13795"/>
                  </a:lnTo>
                  <a:lnTo>
                    <a:pt x="4704" y="13770"/>
                  </a:lnTo>
                  <a:lnTo>
                    <a:pt x="4599" y="13984"/>
                  </a:lnTo>
                  <a:lnTo>
                    <a:pt x="4990" y="14176"/>
                  </a:lnTo>
                  <a:lnTo>
                    <a:pt x="5098" y="13957"/>
                  </a:lnTo>
                  <a:close/>
                  <a:moveTo>
                    <a:pt x="5261" y="13626"/>
                  </a:moveTo>
                  <a:lnTo>
                    <a:pt x="5224" y="13630"/>
                  </a:lnTo>
                  <a:cubicBezTo>
                    <a:pt x="5208" y="13633"/>
                    <a:pt x="5190" y="13635"/>
                    <a:pt x="5171" y="13638"/>
                  </a:cubicBezTo>
                  <a:cubicBezTo>
                    <a:pt x="5153" y="13640"/>
                    <a:pt x="5135" y="13643"/>
                    <a:pt x="5118" y="13645"/>
                  </a:cubicBezTo>
                  <a:cubicBezTo>
                    <a:pt x="5102" y="13647"/>
                    <a:pt x="5090" y="13649"/>
                    <a:pt x="5084" y="13650"/>
                  </a:cubicBezTo>
                  <a:cubicBezTo>
                    <a:pt x="5074" y="13652"/>
                    <a:pt x="5063" y="13655"/>
                    <a:pt x="5051" y="13658"/>
                  </a:cubicBezTo>
                  <a:cubicBezTo>
                    <a:pt x="5039" y="13661"/>
                    <a:pt x="5029" y="13664"/>
                    <a:pt x="5020" y="13668"/>
                  </a:cubicBezTo>
                  <a:lnTo>
                    <a:pt x="5023" y="13662"/>
                  </a:lnTo>
                  <a:cubicBezTo>
                    <a:pt x="5031" y="13647"/>
                    <a:pt x="5035" y="13631"/>
                    <a:pt x="5036" y="13616"/>
                  </a:cubicBezTo>
                  <a:cubicBezTo>
                    <a:pt x="5037" y="13601"/>
                    <a:pt x="5036" y="13586"/>
                    <a:pt x="5031" y="13573"/>
                  </a:cubicBezTo>
                  <a:cubicBezTo>
                    <a:pt x="5026" y="13559"/>
                    <a:pt x="5018" y="13546"/>
                    <a:pt x="5007" y="13535"/>
                  </a:cubicBezTo>
                  <a:cubicBezTo>
                    <a:pt x="4996" y="13524"/>
                    <a:pt x="4983" y="13514"/>
                    <a:pt x="4967" y="13506"/>
                  </a:cubicBezTo>
                  <a:cubicBezTo>
                    <a:pt x="4957" y="13501"/>
                    <a:pt x="4947" y="13498"/>
                    <a:pt x="4937" y="13496"/>
                  </a:cubicBezTo>
                  <a:cubicBezTo>
                    <a:pt x="4927" y="13494"/>
                    <a:pt x="4918" y="13493"/>
                    <a:pt x="4909" y="13494"/>
                  </a:cubicBezTo>
                  <a:cubicBezTo>
                    <a:pt x="4901" y="13494"/>
                    <a:pt x="4893" y="13495"/>
                    <a:pt x="4886" y="13497"/>
                  </a:cubicBezTo>
                  <a:cubicBezTo>
                    <a:pt x="4878" y="13499"/>
                    <a:pt x="4872" y="13501"/>
                    <a:pt x="4866" y="13504"/>
                  </a:cubicBezTo>
                  <a:cubicBezTo>
                    <a:pt x="4860" y="13507"/>
                    <a:pt x="4854" y="13511"/>
                    <a:pt x="4848" y="13515"/>
                  </a:cubicBezTo>
                  <a:cubicBezTo>
                    <a:pt x="4842" y="13519"/>
                    <a:pt x="4836" y="13525"/>
                    <a:pt x="4830" y="13532"/>
                  </a:cubicBezTo>
                  <a:cubicBezTo>
                    <a:pt x="4824" y="13538"/>
                    <a:pt x="4818" y="13546"/>
                    <a:pt x="4811" y="13556"/>
                  </a:cubicBezTo>
                  <a:cubicBezTo>
                    <a:pt x="4805" y="13566"/>
                    <a:pt x="4799" y="13577"/>
                    <a:pt x="4792" y="13591"/>
                  </a:cubicBezTo>
                  <a:lnTo>
                    <a:pt x="4748" y="13682"/>
                  </a:lnTo>
                  <a:lnTo>
                    <a:pt x="5138" y="13874"/>
                  </a:lnTo>
                  <a:lnTo>
                    <a:pt x="5161" y="13829"/>
                  </a:lnTo>
                  <a:lnTo>
                    <a:pt x="4984" y="13742"/>
                  </a:lnTo>
                  <a:cubicBezTo>
                    <a:pt x="4989" y="13732"/>
                    <a:pt x="4995" y="13725"/>
                    <a:pt x="5001" y="13720"/>
                  </a:cubicBezTo>
                  <a:cubicBezTo>
                    <a:pt x="5008" y="13716"/>
                    <a:pt x="5018" y="13712"/>
                    <a:pt x="5031" y="13709"/>
                  </a:cubicBezTo>
                  <a:cubicBezTo>
                    <a:pt x="5054" y="13705"/>
                    <a:pt x="5076" y="13701"/>
                    <a:pt x="5097" y="13697"/>
                  </a:cubicBezTo>
                  <a:cubicBezTo>
                    <a:pt x="5118" y="13694"/>
                    <a:pt x="5137" y="13691"/>
                    <a:pt x="5154" y="13689"/>
                  </a:cubicBezTo>
                  <a:cubicBezTo>
                    <a:pt x="5171" y="13687"/>
                    <a:pt x="5187" y="13686"/>
                    <a:pt x="5200" y="13685"/>
                  </a:cubicBezTo>
                  <a:cubicBezTo>
                    <a:pt x="5213" y="13684"/>
                    <a:pt x="5224" y="13684"/>
                    <a:pt x="5232" y="13684"/>
                  </a:cubicBezTo>
                  <a:lnTo>
                    <a:pt x="5261" y="13626"/>
                  </a:lnTo>
                  <a:close/>
                  <a:moveTo>
                    <a:pt x="4974" y="13577"/>
                  </a:moveTo>
                  <a:cubicBezTo>
                    <a:pt x="4983" y="13585"/>
                    <a:pt x="4988" y="13594"/>
                    <a:pt x="4991" y="13604"/>
                  </a:cubicBezTo>
                  <a:cubicBezTo>
                    <a:pt x="4994" y="13615"/>
                    <a:pt x="4995" y="13626"/>
                    <a:pt x="4993" y="13639"/>
                  </a:cubicBezTo>
                  <a:cubicBezTo>
                    <a:pt x="4990" y="13651"/>
                    <a:pt x="4985" y="13667"/>
                    <a:pt x="4976" y="13684"/>
                  </a:cubicBezTo>
                  <a:lnTo>
                    <a:pt x="4955" y="13727"/>
                  </a:lnTo>
                  <a:lnTo>
                    <a:pt x="4809" y="13656"/>
                  </a:lnTo>
                  <a:lnTo>
                    <a:pt x="4832" y="13609"/>
                  </a:lnTo>
                  <a:cubicBezTo>
                    <a:pt x="4838" y="13598"/>
                    <a:pt x="4843" y="13589"/>
                    <a:pt x="4848" y="13582"/>
                  </a:cubicBezTo>
                  <a:cubicBezTo>
                    <a:pt x="4853" y="13575"/>
                    <a:pt x="4859" y="13569"/>
                    <a:pt x="4864" y="13564"/>
                  </a:cubicBezTo>
                  <a:cubicBezTo>
                    <a:pt x="4874" y="13555"/>
                    <a:pt x="4887" y="13550"/>
                    <a:pt x="4901" y="13548"/>
                  </a:cubicBezTo>
                  <a:cubicBezTo>
                    <a:pt x="4916" y="13546"/>
                    <a:pt x="4929" y="13548"/>
                    <a:pt x="4942" y="13555"/>
                  </a:cubicBezTo>
                  <a:cubicBezTo>
                    <a:pt x="4955" y="13561"/>
                    <a:pt x="4966" y="13568"/>
                    <a:pt x="4974" y="13577"/>
                  </a:cubicBezTo>
                  <a:close/>
                  <a:moveTo>
                    <a:pt x="5272" y="13232"/>
                  </a:moveTo>
                  <a:cubicBezTo>
                    <a:pt x="5257" y="13230"/>
                    <a:pt x="5243" y="13231"/>
                    <a:pt x="5230" y="13235"/>
                  </a:cubicBezTo>
                  <a:cubicBezTo>
                    <a:pt x="5217" y="13238"/>
                    <a:pt x="5205" y="13244"/>
                    <a:pt x="5194" y="13251"/>
                  </a:cubicBezTo>
                  <a:cubicBezTo>
                    <a:pt x="5183" y="13258"/>
                    <a:pt x="5171" y="13269"/>
                    <a:pt x="5157" y="13284"/>
                  </a:cubicBezTo>
                  <a:lnTo>
                    <a:pt x="5120" y="13322"/>
                  </a:lnTo>
                  <a:cubicBezTo>
                    <a:pt x="5101" y="13342"/>
                    <a:pt x="5085" y="13354"/>
                    <a:pt x="5070" y="13359"/>
                  </a:cubicBezTo>
                  <a:cubicBezTo>
                    <a:pt x="5056" y="13365"/>
                    <a:pt x="5041" y="13364"/>
                    <a:pt x="5025" y="13356"/>
                  </a:cubicBezTo>
                  <a:cubicBezTo>
                    <a:pt x="5005" y="13346"/>
                    <a:pt x="4992" y="13331"/>
                    <a:pt x="4988" y="13312"/>
                  </a:cubicBezTo>
                  <a:cubicBezTo>
                    <a:pt x="4983" y="13293"/>
                    <a:pt x="4987" y="13271"/>
                    <a:pt x="4999" y="13246"/>
                  </a:cubicBezTo>
                  <a:cubicBezTo>
                    <a:pt x="5003" y="13238"/>
                    <a:pt x="5007" y="13230"/>
                    <a:pt x="5012" y="13223"/>
                  </a:cubicBezTo>
                  <a:cubicBezTo>
                    <a:pt x="5017" y="13216"/>
                    <a:pt x="5022" y="13210"/>
                    <a:pt x="5029" y="13204"/>
                  </a:cubicBezTo>
                  <a:cubicBezTo>
                    <a:pt x="5035" y="13198"/>
                    <a:pt x="5042" y="13192"/>
                    <a:pt x="5050" y="13186"/>
                  </a:cubicBezTo>
                  <a:cubicBezTo>
                    <a:pt x="5058" y="13180"/>
                    <a:pt x="5068" y="13174"/>
                    <a:pt x="5079" y="13167"/>
                  </a:cubicBezTo>
                  <a:lnTo>
                    <a:pt x="5055" y="13130"/>
                  </a:lnTo>
                  <a:cubicBezTo>
                    <a:pt x="5012" y="13155"/>
                    <a:pt x="4980" y="13188"/>
                    <a:pt x="4959" y="13230"/>
                  </a:cubicBezTo>
                  <a:cubicBezTo>
                    <a:pt x="4950" y="13249"/>
                    <a:pt x="4944" y="13267"/>
                    <a:pt x="4942" y="13285"/>
                  </a:cubicBezTo>
                  <a:cubicBezTo>
                    <a:pt x="4940" y="13304"/>
                    <a:pt x="4941" y="13321"/>
                    <a:pt x="4946" y="13337"/>
                  </a:cubicBezTo>
                  <a:cubicBezTo>
                    <a:pt x="4950" y="13353"/>
                    <a:pt x="4958" y="13367"/>
                    <a:pt x="4968" y="13380"/>
                  </a:cubicBezTo>
                  <a:cubicBezTo>
                    <a:pt x="4979" y="13393"/>
                    <a:pt x="4993" y="13403"/>
                    <a:pt x="5009" y="13411"/>
                  </a:cubicBezTo>
                  <a:cubicBezTo>
                    <a:pt x="5035" y="13424"/>
                    <a:pt x="5060" y="13426"/>
                    <a:pt x="5085" y="13418"/>
                  </a:cubicBezTo>
                  <a:cubicBezTo>
                    <a:pt x="5097" y="13415"/>
                    <a:pt x="5108" y="13409"/>
                    <a:pt x="5118" y="13401"/>
                  </a:cubicBezTo>
                  <a:cubicBezTo>
                    <a:pt x="5128" y="13393"/>
                    <a:pt x="5140" y="13381"/>
                    <a:pt x="5154" y="13366"/>
                  </a:cubicBezTo>
                  <a:lnTo>
                    <a:pt x="5186" y="13332"/>
                  </a:lnTo>
                  <a:cubicBezTo>
                    <a:pt x="5223" y="13293"/>
                    <a:pt x="5258" y="13281"/>
                    <a:pt x="5293" y="13298"/>
                  </a:cubicBezTo>
                  <a:cubicBezTo>
                    <a:pt x="5316" y="13310"/>
                    <a:pt x="5330" y="13328"/>
                    <a:pt x="5335" y="13354"/>
                  </a:cubicBezTo>
                  <a:cubicBezTo>
                    <a:pt x="5337" y="13365"/>
                    <a:pt x="5338" y="13376"/>
                    <a:pt x="5336" y="13386"/>
                  </a:cubicBezTo>
                  <a:cubicBezTo>
                    <a:pt x="5334" y="13397"/>
                    <a:pt x="5329" y="13409"/>
                    <a:pt x="5322" y="13424"/>
                  </a:cubicBezTo>
                  <a:cubicBezTo>
                    <a:pt x="5312" y="13444"/>
                    <a:pt x="5300" y="13461"/>
                    <a:pt x="5287" y="13475"/>
                  </a:cubicBezTo>
                  <a:cubicBezTo>
                    <a:pt x="5273" y="13489"/>
                    <a:pt x="5256" y="13502"/>
                    <a:pt x="5236" y="13512"/>
                  </a:cubicBezTo>
                  <a:lnTo>
                    <a:pt x="5263" y="13551"/>
                  </a:lnTo>
                  <a:cubicBezTo>
                    <a:pt x="5284" y="13537"/>
                    <a:pt x="5303" y="13522"/>
                    <a:pt x="5319" y="13504"/>
                  </a:cubicBezTo>
                  <a:cubicBezTo>
                    <a:pt x="5335" y="13487"/>
                    <a:pt x="5348" y="13466"/>
                    <a:pt x="5360" y="13443"/>
                  </a:cubicBezTo>
                  <a:cubicBezTo>
                    <a:pt x="5369" y="13425"/>
                    <a:pt x="5375" y="13408"/>
                    <a:pt x="5378" y="13392"/>
                  </a:cubicBezTo>
                  <a:cubicBezTo>
                    <a:pt x="5381" y="13377"/>
                    <a:pt x="5381" y="13360"/>
                    <a:pt x="5379" y="13343"/>
                  </a:cubicBezTo>
                  <a:cubicBezTo>
                    <a:pt x="5377" y="13320"/>
                    <a:pt x="5369" y="13300"/>
                    <a:pt x="5357" y="13283"/>
                  </a:cubicBezTo>
                  <a:cubicBezTo>
                    <a:pt x="5345" y="13265"/>
                    <a:pt x="5330" y="13252"/>
                    <a:pt x="5312" y="13243"/>
                  </a:cubicBezTo>
                  <a:cubicBezTo>
                    <a:pt x="5300" y="13237"/>
                    <a:pt x="5286" y="13233"/>
                    <a:pt x="5272" y="13232"/>
                  </a:cubicBezTo>
                  <a:close/>
                  <a:moveTo>
                    <a:pt x="5489" y="13161"/>
                  </a:moveTo>
                  <a:lnTo>
                    <a:pt x="5098" y="12969"/>
                  </a:lnTo>
                  <a:lnTo>
                    <a:pt x="5076" y="13015"/>
                  </a:lnTo>
                  <a:lnTo>
                    <a:pt x="5467" y="13207"/>
                  </a:lnTo>
                  <a:lnTo>
                    <a:pt x="5489" y="13161"/>
                  </a:lnTo>
                  <a:close/>
                  <a:moveTo>
                    <a:pt x="5264" y="12632"/>
                  </a:moveTo>
                  <a:lnTo>
                    <a:pt x="5137" y="12891"/>
                  </a:lnTo>
                  <a:lnTo>
                    <a:pt x="5176" y="12910"/>
                  </a:lnTo>
                  <a:lnTo>
                    <a:pt x="5228" y="12805"/>
                  </a:lnTo>
                  <a:lnTo>
                    <a:pt x="5579" y="12978"/>
                  </a:lnTo>
                  <a:lnTo>
                    <a:pt x="5601" y="12933"/>
                  </a:lnTo>
                  <a:lnTo>
                    <a:pt x="5250" y="12760"/>
                  </a:lnTo>
                  <a:lnTo>
                    <a:pt x="5302" y="12654"/>
                  </a:lnTo>
                  <a:lnTo>
                    <a:pt x="5264" y="12632"/>
                  </a:lnTo>
                  <a:close/>
                  <a:moveTo>
                    <a:pt x="5432" y="12291"/>
                  </a:moveTo>
                  <a:lnTo>
                    <a:pt x="5405" y="12345"/>
                  </a:lnTo>
                  <a:lnTo>
                    <a:pt x="5518" y="12494"/>
                  </a:lnTo>
                  <a:cubicBezTo>
                    <a:pt x="5525" y="12504"/>
                    <a:pt x="5532" y="12513"/>
                    <a:pt x="5538" y="12521"/>
                  </a:cubicBezTo>
                  <a:cubicBezTo>
                    <a:pt x="5545" y="12529"/>
                    <a:pt x="5549" y="12534"/>
                    <a:pt x="5551" y="12536"/>
                  </a:cubicBezTo>
                  <a:cubicBezTo>
                    <a:pt x="5542" y="12536"/>
                    <a:pt x="5533" y="12536"/>
                    <a:pt x="5524" y="12535"/>
                  </a:cubicBezTo>
                  <a:cubicBezTo>
                    <a:pt x="5516" y="12535"/>
                    <a:pt x="5507" y="12535"/>
                    <a:pt x="5497" y="12535"/>
                  </a:cubicBezTo>
                  <a:lnTo>
                    <a:pt x="5312" y="12535"/>
                  </a:lnTo>
                  <a:lnTo>
                    <a:pt x="5283" y="12593"/>
                  </a:lnTo>
                  <a:lnTo>
                    <a:pt x="5581" y="12583"/>
                  </a:lnTo>
                  <a:lnTo>
                    <a:pt x="5736" y="12659"/>
                  </a:lnTo>
                  <a:lnTo>
                    <a:pt x="5760" y="12611"/>
                  </a:lnTo>
                  <a:lnTo>
                    <a:pt x="5608" y="12536"/>
                  </a:lnTo>
                  <a:lnTo>
                    <a:pt x="5432" y="12291"/>
                  </a:lnTo>
                  <a:close/>
                  <a:moveTo>
                    <a:pt x="5791" y="11862"/>
                  </a:moveTo>
                  <a:cubicBezTo>
                    <a:pt x="5765" y="11857"/>
                    <a:pt x="5740" y="11855"/>
                    <a:pt x="5715" y="11859"/>
                  </a:cubicBezTo>
                  <a:cubicBezTo>
                    <a:pt x="5706" y="11860"/>
                    <a:pt x="5696" y="11862"/>
                    <a:pt x="5685" y="11866"/>
                  </a:cubicBezTo>
                  <a:cubicBezTo>
                    <a:pt x="5674" y="11869"/>
                    <a:pt x="5663" y="11874"/>
                    <a:pt x="5652" y="11881"/>
                  </a:cubicBezTo>
                  <a:cubicBezTo>
                    <a:pt x="5641" y="11888"/>
                    <a:pt x="5630" y="11897"/>
                    <a:pt x="5619" y="11908"/>
                  </a:cubicBezTo>
                  <a:cubicBezTo>
                    <a:pt x="5609" y="11919"/>
                    <a:pt x="5599" y="11933"/>
                    <a:pt x="5591" y="11950"/>
                  </a:cubicBezTo>
                  <a:cubicBezTo>
                    <a:pt x="5579" y="11974"/>
                    <a:pt x="5573" y="11998"/>
                    <a:pt x="5573" y="12022"/>
                  </a:cubicBezTo>
                  <a:cubicBezTo>
                    <a:pt x="5573" y="12046"/>
                    <a:pt x="5578" y="12069"/>
                    <a:pt x="5589" y="12091"/>
                  </a:cubicBezTo>
                  <a:cubicBezTo>
                    <a:pt x="5600" y="12112"/>
                    <a:pt x="5616" y="12133"/>
                    <a:pt x="5637" y="12152"/>
                  </a:cubicBezTo>
                  <a:cubicBezTo>
                    <a:pt x="5658" y="12172"/>
                    <a:pt x="5684" y="12189"/>
                    <a:pt x="5715" y="12204"/>
                  </a:cubicBezTo>
                  <a:cubicBezTo>
                    <a:pt x="5783" y="12238"/>
                    <a:pt x="5842" y="12248"/>
                    <a:pt x="5893" y="12234"/>
                  </a:cubicBezTo>
                  <a:cubicBezTo>
                    <a:pt x="5915" y="12228"/>
                    <a:pt x="5935" y="12218"/>
                    <a:pt x="5953" y="12204"/>
                  </a:cubicBezTo>
                  <a:cubicBezTo>
                    <a:pt x="5971" y="12190"/>
                    <a:pt x="5986" y="12171"/>
                    <a:pt x="5997" y="12147"/>
                  </a:cubicBezTo>
                  <a:cubicBezTo>
                    <a:pt x="6007" y="12127"/>
                    <a:pt x="6013" y="12107"/>
                    <a:pt x="6015" y="12089"/>
                  </a:cubicBezTo>
                  <a:cubicBezTo>
                    <a:pt x="6017" y="12070"/>
                    <a:pt x="6015" y="12051"/>
                    <a:pt x="6008" y="12030"/>
                  </a:cubicBezTo>
                  <a:cubicBezTo>
                    <a:pt x="6000" y="12001"/>
                    <a:pt x="5985" y="11976"/>
                    <a:pt x="5965" y="11954"/>
                  </a:cubicBezTo>
                  <a:cubicBezTo>
                    <a:pt x="5944" y="11933"/>
                    <a:pt x="5915" y="11913"/>
                    <a:pt x="5878" y="11894"/>
                  </a:cubicBezTo>
                  <a:cubicBezTo>
                    <a:pt x="5846" y="11879"/>
                    <a:pt x="5817" y="11868"/>
                    <a:pt x="5791" y="11862"/>
                  </a:cubicBezTo>
                  <a:close/>
                  <a:moveTo>
                    <a:pt x="5900" y="11973"/>
                  </a:moveTo>
                  <a:cubicBezTo>
                    <a:pt x="5912" y="11980"/>
                    <a:pt x="5922" y="11987"/>
                    <a:pt x="5930" y="11994"/>
                  </a:cubicBezTo>
                  <a:cubicBezTo>
                    <a:pt x="5939" y="12001"/>
                    <a:pt x="5946" y="12008"/>
                    <a:pt x="5951" y="12015"/>
                  </a:cubicBezTo>
                  <a:cubicBezTo>
                    <a:pt x="5957" y="12022"/>
                    <a:pt x="5961" y="12030"/>
                    <a:pt x="5965" y="12038"/>
                  </a:cubicBezTo>
                  <a:cubicBezTo>
                    <a:pt x="5972" y="12052"/>
                    <a:pt x="5975" y="12066"/>
                    <a:pt x="5975" y="12081"/>
                  </a:cubicBezTo>
                  <a:cubicBezTo>
                    <a:pt x="5974" y="12096"/>
                    <a:pt x="5970" y="12111"/>
                    <a:pt x="5963" y="12127"/>
                  </a:cubicBezTo>
                  <a:cubicBezTo>
                    <a:pt x="5959" y="12135"/>
                    <a:pt x="5954" y="12143"/>
                    <a:pt x="5947" y="12150"/>
                  </a:cubicBezTo>
                  <a:cubicBezTo>
                    <a:pt x="5941" y="12158"/>
                    <a:pt x="5934" y="12164"/>
                    <a:pt x="5927" y="12170"/>
                  </a:cubicBezTo>
                  <a:cubicBezTo>
                    <a:pt x="5920" y="12175"/>
                    <a:pt x="5912" y="12180"/>
                    <a:pt x="5904" y="12184"/>
                  </a:cubicBezTo>
                  <a:cubicBezTo>
                    <a:pt x="5896" y="12187"/>
                    <a:pt x="5888" y="12189"/>
                    <a:pt x="5879" y="12190"/>
                  </a:cubicBezTo>
                  <a:cubicBezTo>
                    <a:pt x="5862" y="12191"/>
                    <a:pt x="5841" y="12188"/>
                    <a:pt x="5815" y="12181"/>
                  </a:cubicBezTo>
                  <a:cubicBezTo>
                    <a:pt x="5788" y="12173"/>
                    <a:pt x="5761" y="12162"/>
                    <a:pt x="5731" y="12148"/>
                  </a:cubicBezTo>
                  <a:cubicBezTo>
                    <a:pt x="5707" y="12136"/>
                    <a:pt x="5687" y="12124"/>
                    <a:pt x="5671" y="12112"/>
                  </a:cubicBezTo>
                  <a:cubicBezTo>
                    <a:pt x="5655" y="12101"/>
                    <a:pt x="5643" y="12088"/>
                    <a:pt x="5633" y="12075"/>
                  </a:cubicBezTo>
                  <a:cubicBezTo>
                    <a:pt x="5623" y="12060"/>
                    <a:pt x="5617" y="12044"/>
                    <a:pt x="5616" y="12025"/>
                  </a:cubicBezTo>
                  <a:cubicBezTo>
                    <a:pt x="5616" y="12006"/>
                    <a:pt x="5620" y="11987"/>
                    <a:pt x="5629" y="11969"/>
                  </a:cubicBezTo>
                  <a:cubicBezTo>
                    <a:pt x="5640" y="11946"/>
                    <a:pt x="5654" y="11930"/>
                    <a:pt x="5672" y="11921"/>
                  </a:cubicBezTo>
                  <a:cubicBezTo>
                    <a:pt x="5690" y="11912"/>
                    <a:pt x="5707" y="11908"/>
                    <a:pt x="5725" y="11908"/>
                  </a:cubicBezTo>
                  <a:cubicBezTo>
                    <a:pt x="5742" y="11908"/>
                    <a:pt x="5761" y="11912"/>
                    <a:pt x="5783" y="11919"/>
                  </a:cubicBezTo>
                  <a:cubicBezTo>
                    <a:pt x="5804" y="11925"/>
                    <a:pt x="5830" y="11936"/>
                    <a:pt x="5859" y="11950"/>
                  </a:cubicBezTo>
                  <a:cubicBezTo>
                    <a:pt x="5875" y="11958"/>
                    <a:pt x="5888" y="11966"/>
                    <a:pt x="5900" y="11973"/>
                  </a:cubicBezTo>
                  <a:close/>
                  <a:moveTo>
                    <a:pt x="5825" y="11492"/>
                  </a:moveTo>
                  <a:lnTo>
                    <a:pt x="5724" y="11697"/>
                  </a:lnTo>
                  <a:lnTo>
                    <a:pt x="6115" y="11890"/>
                  </a:lnTo>
                  <a:lnTo>
                    <a:pt x="6138" y="11842"/>
                  </a:lnTo>
                  <a:lnTo>
                    <a:pt x="5952" y="11751"/>
                  </a:lnTo>
                  <a:lnTo>
                    <a:pt x="6014" y="11625"/>
                  </a:lnTo>
                  <a:lnTo>
                    <a:pt x="5976" y="11607"/>
                  </a:lnTo>
                  <a:lnTo>
                    <a:pt x="5914" y="11732"/>
                  </a:lnTo>
                  <a:lnTo>
                    <a:pt x="5786" y="11669"/>
                  </a:lnTo>
                  <a:lnTo>
                    <a:pt x="5860" y="11518"/>
                  </a:lnTo>
                  <a:lnTo>
                    <a:pt x="5825" y="11492"/>
                  </a:lnTo>
                  <a:close/>
                  <a:moveTo>
                    <a:pt x="6491" y="11125"/>
                  </a:moveTo>
                  <a:lnTo>
                    <a:pt x="6084" y="10966"/>
                  </a:lnTo>
                  <a:lnTo>
                    <a:pt x="6050" y="11035"/>
                  </a:lnTo>
                  <a:lnTo>
                    <a:pt x="6273" y="11236"/>
                  </a:lnTo>
                  <a:cubicBezTo>
                    <a:pt x="6287" y="11248"/>
                    <a:pt x="6299" y="11259"/>
                    <a:pt x="6311" y="11267"/>
                  </a:cubicBezTo>
                  <a:cubicBezTo>
                    <a:pt x="6322" y="11276"/>
                    <a:pt x="6328" y="11281"/>
                    <a:pt x="6330" y="11282"/>
                  </a:cubicBezTo>
                  <a:cubicBezTo>
                    <a:pt x="6328" y="11281"/>
                    <a:pt x="6320" y="11279"/>
                    <a:pt x="6306" y="11275"/>
                  </a:cubicBezTo>
                  <a:cubicBezTo>
                    <a:pt x="6292" y="11272"/>
                    <a:pt x="6275" y="11268"/>
                    <a:pt x="6254" y="11264"/>
                  </a:cubicBezTo>
                  <a:lnTo>
                    <a:pt x="5964" y="11209"/>
                  </a:lnTo>
                  <a:lnTo>
                    <a:pt x="5930" y="11278"/>
                  </a:lnTo>
                  <a:lnTo>
                    <a:pt x="6304" y="11504"/>
                  </a:lnTo>
                  <a:lnTo>
                    <a:pt x="6327" y="11459"/>
                  </a:lnTo>
                  <a:lnTo>
                    <a:pt x="6059" y="11301"/>
                  </a:lnTo>
                  <a:cubicBezTo>
                    <a:pt x="6054" y="11298"/>
                    <a:pt x="6047" y="11294"/>
                    <a:pt x="6040" y="11290"/>
                  </a:cubicBezTo>
                  <a:cubicBezTo>
                    <a:pt x="6032" y="11285"/>
                    <a:pt x="6025" y="11281"/>
                    <a:pt x="6017" y="11277"/>
                  </a:cubicBezTo>
                  <a:cubicBezTo>
                    <a:pt x="6010" y="11273"/>
                    <a:pt x="6003" y="11269"/>
                    <a:pt x="5998" y="11266"/>
                  </a:cubicBezTo>
                  <a:cubicBezTo>
                    <a:pt x="5993" y="11263"/>
                    <a:pt x="5990" y="11261"/>
                    <a:pt x="5989" y="11260"/>
                  </a:cubicBezTo>
                  <a:cubicBezTo>
                    <a:pt x="5993" y="11262"/>
                    <a:pt x="6002" y="11264"/>
                    <a:pt x="6016" y="11266"/>
                  </a:cubicBezTo>
                  <a:cubicBezTo>
                    <a:pt x="6031" y="11269"/>
                    <a:pt x="6050" y="11273"/>
                    <a:pt x="6072" y="11277"/>
                  </a:cubicBezTo>
                  <a:lnTo>
                    <a:pt x="6387" y="11336"/>
                  </a:lnTo>
                  <a:lnTo>
                    <a:pt x="6407" y="11296"/>
                  </a:lnTo>
                  <a:lnTo>
                    <a:pt x="6156" y="11069"/>
                  </a:lnTo>
                  <a:cubicBezTo>
                    <a:pt x="6151" y="11065"/>
                    <a:pt x="6145" y="11060"/>
                    <a:pt x="6140" y="11055"/>
                  </a:cubicBezTo>
                  <a:cubicBezTo>
                    <a:pt x="6134" y="11050"/>
                    <a:pt x="6128" y="11045"/>
                    <a:pt x="6123" y="11041"/>
                  </a:cubicBezTo>
                  <a:cubicBezTo>
                    <a:pt x="6118" y="11036"/>
                    <a:pt x="6113" y="11032"/>
                    <a:pt x="6109" y="11029"/>
                  </a:cubicBezTo>
                  <a:cubicBezTo>
                    <a:pt x="6106" y="11026"/>
                    <a:pt x="6103" y="11024"/>
                    <a:pt x="6103" y="11024"/>
                  </a:cubicBezTo>
                  <a:cubicBezTo>
                    <a:pt x="6104" y="11024"/>
                    <a:pt x="6106" y="11025"/>
                    <a:pt x="6111" y="11027"/>
                  </a:cubicBezTo>
                  <a:cubicBezTo>
                    <a:pt x="6116" y="11029"/>
                    <a:pt x="6121" y="11032"/>
                    <a:pt x="6128" y="11035"/>
                  </a:cubicBezTo>
                  <a:cubicBezTo>
                    <a:pt x="6135" y="11038"/>
                    <a:pt x="6142" y="11041"/>
                    <a:pt x="6150" y="11045"/>
                  </a:cubicBezTo>
                  <a:cubicBezTo>
                    <a:pt x="6157" y="11048"/>
                    <a:pt x="6164" y="11051"/>
                    <a:pt x="6170" y="11053"/>
                  </a:cubicBezTo>
                  <a:lnTo>
                    <a:pt x="6468" y="11172"/>
                  </a:lnTo>
                  <a:lnTo>
                    <a:pt x="6491" y="11125"/>
                  </a:lnTo>
                  <a:close/>
                  <a:moveTo>
                    <a:pt x="6276" y="10576"/>
                  </a:moveTo>
                  <a:lnTo>
                    <a:pt x="6253" y="10623"/>
                  </a:lnTo>
                  <a:lnTo>
                    <a:pt x="6525" y="10757"/>
                  </a:lnTo>
                  <a:cubicBezTo>
                    <a:pt x="6538" y="10763"/>
                    <a:pt x="6549" y="10770"/>
                    <a:pt x="6558" y="10776"/>
                  </a:cubicBezTo>
                  <a:cubicBezTo>
                    <a:pt x="6566" y="10782"/>
                    <a:pt x="6573" y="10791"/>
                    <a:pt x="6579" y="10801"/>
                  </a:cubicBezTo>
                  <a:cubicBezTo>
                    <a:pt x="6584" y="10811"/>
                    <a:pt x="6586" y="10823"/>
                    <a:pt x="6584" y="10837"/>
                  </a:cubicBezTo>
                  <a:cubicBezTo>
                    <a:pt x="6582" y="10851"/>
                    <a:pt x="6577" y="10866"/>
                    <a:pt x="6569" y="10882"/>
                  </a:cubicBezTo>
                  <a:cubicBezTo>
                    <a:pt x="6563" y="10894"/>
                    <a:pt x="6557" y="10904"/>
                    <a:pt x="6551" y="10912"/>
                  </a:cubicBezTo>
                  <a:cubicBezTo>
                    <a:pt x="6544" y="10920"/>
                    <a:pt x="6537" y="10926"/>
                    <a:pt x="6531" y="10930"/>
                  </a:cubicBezTo>
                  <a:cubicBezTo>
                    <a:pt x="6524" y="10934"/>
                    <a:pt x="6517" y="10937"/>
                    <a:pt x="6511" y="10938"/>
                  </a:cubicBezTo>
                  <a:cubicBezTo>
                    <a:pt x="6505" y="10939"/>
                    <a:pt x="6499" y="10940"/>
                    <a:pt x="6494" y="10940"/>
                  </a:cubicBezTo>
                  <a:cubicBezTo>
                    <a:pt x="6486" y="10940"/>
                    <a:pt x="6477" y="10937"/>
                    <a:pt x="6466" y="10933"/>
                  </a:cubicBezTo>
                  <a:cubicBezTo>
                    <a:pt x="6454" y="10928"/>
                    <a:pt x="6444" y="10924"/>
                    <a:pt x="6434" y="10919"/>
                  </a:cubicBezTo>
                  <a:lnTo>
                    <a:pt x="6171" y="10789"/>
                  </a:lnTo>
                  <a:lnTo>
                    <a:pt x="6148" y="10836"/>
                  </a:lnTo>
                  <a:lnTo>
                    <a:pt x="6428" y="10974"/>
                  </a:lnTo>
                  <a:cubicBezTo>
                    <a:pt x="6437" y="10978"/>
                    <a:pt x="6447" y="10982"/>
                    <a:pt x="6459" y="10987"/>
                  </a:cubicBezTo>
                  <a:cubicBezTo>
                    <a:pt x="6471" y="10991"/>
                    <a:pt x="6483" y="10993"/>
                    <a:pt x="6495" y="10992"/>
                  </a:cubicBezTo>
                  <a:cubicBezTo>
                    <a:pt x="6520" y="10991"/>
                    <a:pt x="6541" y="10984"/>
                    <a:pt x="6559" y="10970"/>
                  </a:cubicBezTo>
                  <a:cubicBezTo>
                    <a:pt x="6577" y="10957"/>
                    <a:pt x="6593" y="10935"/>
                    <a:pt x="6608" y="10904"/>
                  </a:cubicBezTo>
                  <a:cubicBezTo>
                    <a:pt x="6620" y="10880"/>
                    <a:pt x="6627" y="10859"/>
                    <a:pt x="6630" y="10840"/>
                  </a:cubicBezTo>
                  <a:cubicBezTo>
                    <a:pt x="6633" y="10822"/>
                    <a:pt x="6633" y="10804"/>
                    <a:pt x="6628" y="10787"/>
                  </a:cubicBezTo>
                  <a:cubicBezTo>
                    <a:pt x="6624" y="10770"/>
                    <a:pt x="6617" y="10757"/>
                    <a:pt x="6606" y="10746"/>
                  </a:cubicBezTo>
                  <a:cubicBezTo>
                    <a:pt x="6595" y="10736"/>
                    <a:pt x="6577" y="10725"/>
                    <a:pt x="6554" y="10713"/>
                  </a:cubicBezTo>
                  <a:lnTo>
                    <a:pt x="6276" y="10576"/>
                  </a:lnTo>
                  <a:close/>
                  <a:moveTo>
                    <a:pt x="6119" y="10707"/>
                  </a:moveTo>
                  <a:cubicBezTo>
                    <a:pt x="6110" y="10710"/>
                    <a:pt x="6104" y="10716"/>
                    <a:pt x="6100" y="10724"/>
                  </a:cubicBezTo>
                  <a:cubicBezTo>
                    <a:pt x="6096" y="10732"/>
                    <a:pt x="6095" y="10740"/>
                    <a:pt x="6098" y="10749"/>
                  </a:cubicBezTo>
                  <a:cubicBezTo>
                    <a:pt x="6101" y="10757"/>
                    <a:pt x="6106" y="10763"/>
                    <a:pt x="6114" y="10767"/>
                  </a:cubicBezTo>
                  <a:cubicBezTo>
                    <a:pt x="6123" y="10772"/>
                    <a:pt x="6131" y="10772"/>
                    <a:pt x="6140" y="10769"/>
                  </a:cubicBezTo>
                  <a:cubicBezTo>
                    <a:pt x="6149" y="10767"/>
                    <a:pt x="6155" y="10761"/>
                    <a:pt x="6159" y="10753"/>
                  </a:cubicBezTo>
                  <a:cubicBezTo>
                    <a:pt x="6163" y="10744"/>
                    <a:pt x="6164" y="10736"/>
                    <a:pt x="6161" y="10727"/>
                  </a:cubicBezTo>
                  <a:cubicBezTo>
                    <a:pt x="6157" y="10719"/>
                    <a:pt x="6152" y="10713"/>
                    <a:pt x="6143" y="10709"/>
                  </a:cubicBezTo>
                  <a:cubicBezTo>
                    <a:pt x="6135" y="10705"/>
                    <a:pt x="6127" y="10704"/>
                    <a:pt x="6119" y="10707"/>
                  </a:cubicBezTo>
                  <a:close/>
                  <a:moveTo>
                    <a:pt x="6176" y="10590"/>
                  </a:moveTo>
                  <a:cubicBezTo>
                    <a:pt x="6167" y="10593"/>
                    <a:pt x="6161" y="10599"/>
                    <a:pt x="6157" y="10607"/>
                  </a:cubicBezTo>
                  <a:cubicBezTo>
                    <a:pt x="6153" y="10615"/>
                    <a:pt x="6153" y="10623"/>
                    <a:pt x="6156" y="10632"/>
                  </a:cubicBezTo>
                  <a:cubicBezTo>
                    <a:pt x="6158" y="10640"/>
                    <a:pt x="6164" y="10647"/>
                    <a:pt x="6172" y="10651"/>
                  </a:cubicBezTo>
                  <a:cubicBezTo>
                    <a:pt x="6180" y="10655"/>
                    <a:pt x="6189" y="10655"/>
                    <a:pt x="6197" y="10653"/>
                  </a:cubicBezTo>
                  <a:cubicBezTo>
                    <a:pt x="6206" y="10650"/>
                    <a:pt x="6212" y="10644"/>
                    <a:pt x="6217" y="10636"/>
                  </a:cubicBezTo>
                  <a:cubicBezTo>
                    <a:pt x="6221" y="10627"/>
                    <a:pt x="6221" y="10619"/>
                    <a:pt x="6218" y="10611"/>
                  </a:cubicBezTo>
                  <a:cubicBezTo>
                    <a:pt x="6215" y="10602"/>
                    <a:pt x="6209" y="10596"/>
                    <a:pt x="6201" y="10592"/>
                  </a:cubicBezTo>
                  <a:cubicBezTo>
                    <a:pt x="6193" y="10588"/>
                    <a:pt x="6184" y="10587"/>
                    <a:pt x="6176" y="10590"/>
                  </a:cubicBezTo>
                  <a:close/>
                  <a:moveTo>
                    <a:pt x="6850" y="10396"/>
                  </a:moveTo>
                  <a:lnTo>
                    <a:pt x="6459" y="10204"/>
                  </a:lnTo>
                  <a:lnTo>
                    <a:pt x="6436" y="10250"/>
                  </a:lnTo>
                  <a:lnTo>
                    <a:pt x="6650" y="10353"/>
                  </a:lnTo>
                  <a:cubicBezTo>
                    <a:pt x="6664" y="10360"/>
                    <a:pt x="6678" y="10366"/>
                    <a:pt x="6692" y="10373"/>
                  </a:cubicBezTo>
                  <a:cubicBezTo>
                    <a:pt x="6706" y="10379"/>
                    <a:pt x="6719" y="10385"/>
                    <a:pt x="6731" y="10390"/>
                  </a:cubicBezTo>
                  <a:cubicBezTo>
                    <a:pt x="6742" y="10395"/>
                    <a:pt x="6752" y="10399"/>
                    <a:pt x="6759" y="10402"/>
                  </a:cubicBezTo>
                  <a:cubicBezTo>
                    <a:pt x="6767" y="10405"/>
                    <a:pt x="6771" y="10406"/>
                    <a:pt x="6771" y="10406"/>
                  </a:cubicBezTo>
                  <a:cubicBezTo>
                    <a:pt x="6770" y="10406"/>
                    <a:pt x="6766" y="10406"/>
                    <a:pt x="6760" y="10405"/>
                  </a:cubicBezTo>
                  <a:cubicBezTo>
                    <a:pt x="6754" y="10405"/>
                    <a:pt x="6746" y="10404"/>
                    <a:pt x="6737" y="10404"/>
                  </a:cubicBezTo>
                  <a:cubicBezTo>
                    <a:pt x="6728" y="10403"/>
                    <a:pt x="6717" y="10403"/>
                    <a:pt x="6706" y="10402"/>
                  </a:cubicBezTo>
                  <a:cubicBezTo>
                    <a:pt x="6694" y="10402"/>
                    <a:pt x="6683" y="10402"/>
                    <a:pt x="6671" y="10402"/>
                  </a:cubicBezTo>
                  <a:lnTo>
                    <a:pt x="6358" y="10409"/>
                  </a:lnTo>
                  <a:lnTo>
                    <a:pt x="6331" y="10464"/>
                  </a:lnTo>
                  <a:lnTo>
                    <a:pt x="6722" y="10656"/>
                  </a:lnTo>
                  <a:lnTo>
                    <a:pt x="6746" y="10608"/>
                  </a:lnTo>
                  <a:lnTo>
                    <a:pt x="6518" y="10498"/>
                  </a:lnTo>
                  <a:cubicBezTo>
                    <a:pt x="6506" y="10493"/>
                    <a:pt x="6495" y="10487"/>
                    <a:pt x="6483" y="10482"/>
                  </a:cubicBezTo>
                  <a:cubicBezTo>
                    <a:pt x="6472" y="10477"/>
                    <a:pt x="6461" y="10473"/>
                    <a:pt x="6451" y="10468"/>
                  </a:cubicBezTo>
                  <a:cubicBezTo>
                    <a:pt x="6441" y="10464"/>
                    <a:pt x="6432" y="10461"/>
                    <a:pt x="6425" y="10457"/>
                  </a:cubicBezTo>
                  <a:cubicBezTo>
                    <a:pt x="6418" y="10454"/>
                    <a:pt x="6413" y="10452"/>
                    <a:pt x="6409" y="10451"/>
                  </a:cubicBezTo>
                  <a:cubicBezTo>
                    <a:pt x="6413" y="10452"/>
                    <a:pt x="6419" y="10452"/>
                    <a:pt x="6426" y="10453"/>
                  </a:cubicBezTo>
                  <a:cubicBezTo>
                    <a:pt x="6434" y="10453"/>
                    <a:pt x="6443" y="10453"/>
                    <a:pt x="6453" y="10453"/>
                  </a:cubicBezTo>
                  <a:cubicBezTo>
                    <a:pt x="6463" y="10453"/>
                    <a:pt x="6474" y="10453"/>
                    <a:pt x="6486" y="10453"/>
                  </a:cubicBezTo>
                  <a:cubicBezTo>
                    <a:pt x="6498" y="10453"/>
                    <a:pt x="6511" y="10453"/>
                    <a:pt x="6525" y="10453"/>
                  </a:cubicBezTo>
                  <a:lnTo>
                    <a:pt x="6826" y="10445"/>
                  </a:lnTo>
                  <a:lnTo>
                    <a:pt x="6850" y="10396"/>
                  </a:lnTo>
                  <a:close/>
                  <a:moveTo>
                    <a:pt x="6874" y="9975"/>
                  </a:moveTo>
                  <a:cubicBezTo>
                    <a:pt x="6859" y="9974"/>
                    <a:pt x="6845" y="9975"/>
                    <a:pt x="6832" y="9978"/>
                  </a:cubicBezTo>
                  <a:cubicBezTo>
                    <a:pt x="6819" y="9982"/>
                    <a:pt x="6807" y="9987"/>
                    <a:pt x="6796" y="9995"/>
                  </a:cubicBezTo>
                  <a:cubicBezTo>
                    <a:pt x="6786" y="10002"/>
                    <a:pt x="6773" y="10013"/>
                    <a:pt x="6759" y="10028"/>
                  </a:cubicBezTo>
                  <a:lnTo>
                    <a:pt x="6723" y="10066"/>
                  </a:lnTo>
                  <a:cubicBezTo>
                    <a:pt x="6704" y="10085"/>
                    <a:pt x="6687" y="10098"/>
                    <a:pt x="6673" y="10103"/>
                  </a:cubicBezTo>
                  <a:cubicBezTo>
                    <a:pt x="6658" y="10109"/>
                    <a:pt x="6643" y="10107"/>
                    <a:pt x="6627" y="10099"/>
                  </a:cubicBezTo>
                  <a:cubicBezTo>
                    <a:pt x="6607" y="10090"/>
                    <a:pt x="6595" y="10075"/>
                    <a:pt x="6590" y="10056"/>
                  </a:cubicBezTo>
                  <a:cubicBezTo>
                    <a:pt x="6585" y="10036"/>
                    <a:pt x="6589" y="10014"/>
                    <a:pt x="6601" y="9990"/>
                  </a:cubicBezTo>
                  <a:cubicBezTo>
                    <a:pt x="6605" y="9981"/>
                    <a:pt x="6610" y="9974"/>
                    <a:pt x="6614" y="9967"/>
                  </a:cubicBezTo>
                  <a:cubicBezTo>
                    <a:pt x="6619" y="9960"/>
                    <a:pt x="6625" y="9954"/>
                    <a:pt x="6631" y="9947"/>
                  </a:cubicBezTo>
                  <a:cubicBezTo>
                    <a:pt x="6637" y="9941"/>
                    <a:pt x="6645" y="9935"/>
                    <a:pt x="6653" y="9929"/>
                  </a:cubicBezTo>
                  <a:cubicBezTo>
                    <a:pt x="6661" y="9924"/>
                    <a:pt x="6670" y="9917"/>
                    <a:pt x="6681" y="9911"/>
                  </a:cubicBezTo>
                  <a:lnTo>
                    <a:pt x="6657" y="9874"/>
                  </a:lnTo>
                  <a:cubicBezTo>
                    <a:pt x="6614" y="9899"/>
                    <a:pt x="6582" y="9932"/>
                    <a:pt x="6562" y="9973"/>
                  </a:cubicBezTo>
                  <a:cubicBezTo>
                    <a:pt x="6552" y="9992"/>
                    <a:pt x="6547" y="10011"/>
                    <a:pt x="6545" y="10029"/>
                  </a:cubicBezTo>
                  <a:cubicBezTo>
                    <a:pt x="6542" y="10047"/>
                    <a:pt x="6544" y="10064"/>
                    <a:pt x="6548" y="10080"/>
                  </a:cubicBezTo>
                  <a:cubicBezTo>
                    <a:pt x="6552" y="10096"/>
                    <a:pt x="6560" y="10111"/>
                    <a:pt x="6571" y="10123"/>
                  </a:cubicBezTo>
                  <a:cubicBezTo>
                    <a:pt x="6581" y="10136"/>
                    <a:pt x="6595" y="10147"/>
                    <a:pt x="6612" y="10155"/>
                  </a:cubicBezTo>
                  <a:cubicBezTo>
                    <a:pt x="6637" y="10167"/>
                    <a:pt x="6662" y="10170"/>
                    <a:pt x="6688" y="10162"/>
                  </a:cubicBezTo>
                  <a:cubicBezTo>
                    <a:pt x="6699" y="10158"/>
                    <a:pt x="6710" y="10152"/>
                    <a:pt x="6720" y="10144"/>
                  </a:cubicBezTo>
                  <a:cubicBezTo>
                    <a:pt x="6730" y="10136"/>
                    <a:pt x="6743" y="10125"/>
                    <a:pt x="6757" y="10109"/>
                  </a:cubicBezTo>
                  <a:lnTo>
                    <a:pt x="6788" y="10076"/>
                  </a:lnTo>
                  <a:cubicBezTo>
                    <a:pt x="6825" y="10036"/>
                    <a:pt x="6861" y="10025"/>
                    <a:pt x="6895" y="10042"/>
                  </a:cubicBezTo>
                  <a:cubicBezTo>
                    <a:pt x="6918" y="10053"/>
                    <a:pt x="6933" y="10072"/>
                    <a:pt x="6937" y="10097"/>
                  </a:cubicBezTo>
                  <a:cubicBezTo>
                    <a:pt x="6940" y="10109"/>
                    <a:pt x="6940" y="10120"/>
                    <a:pt x="6938" y="10130"/>
                  </a:cubicBezTo>
                  <a:cubicBezTo>
                    <a:pt x="6936" y="10140"/>
                    <a:pt x="6931" y="10153"/>
                    <a:pt x="6924" y="10168"/>
                  </a:cubicBezTo>
                  <a:cubicBezTo>
                    <a:pt x="6914" y="10187"/>
                    <a:pt x="6903" y="10204"/>
                    <a:pt x="6889" y="10219"/>
                  </a:cubicBezTo>
                  <a:cubicBezTo>
                    <a:pt x="6875" y="10233"/>
                    <a:pt x="6859" y="10245"/>
                    <a:pt x="6839" y="10256"/>
                  </a:cubicBezTo>
                  <a:lnTo>
                    <a:pt x="6865" y="10294"/>
                  </a:lnTo>
                  <a:cubicBezTo>
                    <a:pt x="6887" y="10281"/>
                    <a:pt x="6905" y="10266"/>
                    <a:pt x="6921" y="10248"/>
                  </a:cubicBezTo>
                  <a:cubicBezTo>
                    <a:pt x="6937" y="10231"/>
                    <a:pt x="6951" y="10210"/>
                    <a:pt x="6962" y="10186"/>
                  </a:cubicBezTo>
                  <a:cubicBezTo>
                    <a:pt x="6971" y="10168"/>
                    <a:pt x="6977" y="10151"/>
                    <a:pt x="6980" y="10136"/>
                  </a:cubicBezTo>
                  <a:cubicBezTo>
                    <a:pt x="6983" y="10120"/>
                    <a:pt x="6983" y="10104"/>
                    <a:pt x="6981" y="10087"/>
                  </a:cubicBezTo>
                  <a:cubicBezTo>
                    <a:pt x="6979" y="10064"/>
                    <a:pt x="6972" y="10044"/>
                    <a:pt x="6960" y="10026"/>
                  </a:cubicBezTo>
                  <a:cubicBezTo>
                    <a:pt x="6947" y="10009"/>
                    <a:pt x="6932" y="9996"/>
                    <a:pt x="6914" y="9987"/>
                  </a:cubicBezTo>
                  <a:cubicBezTo>
                    <a:pt x="6902" y="9981"/>
                    <a:pt x="6888" y="9977"/>
                    <a:pt x="6874" y="9975"/>
                  </a:cubicBezTo>
                  <a:close/>
                  <a:moveTo>
                    <a:pt x="6791" y="9529"/>
                  </a:moveTo>
                  <a:lnTo>
                    <a:pt x="6664" y="9787"/>
                  </a:lnTo>
                  <a:lnTo>
                    <a:pt x="6703" y="9807"/>
                  </a:lnTo>
                  <a:lnTo>
                    <a:pt x="6755" y="9702"/>
                  </a:lnTo>
                  <a:lnTo>
                    <a:pt x="7106" y="9875"/>
                  </a:lnTo>
                  <a:lnTo>
                    <a:pt x="7128" y="9830"/>
                  </a:lnTo>
                  <a:lnTo>
                    <a:pt x="6777" y="9657"/>
                  </a:lnTo>
                  <a:lnTo>
                    <a:pt x="6829" y="9551"/>
                  </a:lnTo>
                  <a:lnTo>
                    <a:pt x="6791" y="9529"/>
                  </a:lnTo>
                  <a:close/>
                  <a:moveTo>
                    <a:pt x="7323" y="9434"/>
                  </a:moveTo>
                  <a:lnTo>
                    <a:pt x="7283" y="9414"/>
                  </a:lnTo>
                  <a:lnTo>
                    <a:pt x="7198" y="9587"/>
                  </a:lnTo>
                  <a:lnTo>
                    <a:pt x="7055" y="9516"/>
                  </a:lnTo>
                  <a:lnTo>
                    <a:pt x="7121" y="9382"/>
                  </a:lnTo>
                  <a:lnTo>
                    <a:pt x="7080" y="9362"/>
                  </a:lnTo>
                  <a:lnTo>
                    <a:pt x="7014" y="9496"/>
                  </a:lnTo>
                  <a:lnTo>
                    <a:pt x="6886" y="9433"/>
                  </a:lnTo>
                  <a:lnTo>
                    <a:pt x="6965" y="9273"/>
                  </a:lnTo>
                  <a:lnTo>
                    <a:pt x="6929" y="9248"/>
                  </a:lnTo>
                  <a:lnTo>
                    <a:pt x="6824" y="9461"/>
                  </a:lnTo>
                  <a:lnTo>
                    <a:pt x="7215" y="9654"/>
                  </a:lnTo>
                  <a:lnTo>
                    <a:pt x="7323" y="9434"/>
                  </a:lnTo>
                  <a:close/>
                  <a:moveTo>
                    <a:pt x="7486" y="9103"/>
                  </a:moveTo>
                  <a:lnTo>
                    <a:pt x="7450" y="9108"/>
                  </a:lnTo>
                  <a:cubicBezTo>
                    <a:pt x="7433" y="9110"/>
                    <a:pt x="7415" y="9113"/>
                    <a:pt x="7397" y="9115"/>
                  </a:cubicBezTo>
                  <a:cubicBezTo>
                    <a:pt x="7378" y="9118"/>
                    <a:pt x="7360" y="9120"/>
                    <a:pt x="7344" y="9122"/>
                  </a:cubicBezTo>
                  <a:cubicBezTo>
                    <a:pt x="7327" y="9125"/>
                    <a:pt x="7316" y="9127"/>
                    <a:pt x="7309" y="9128"/>
                  </a:cubicBezTo>
                  <a:cubicBezTo>
                    <a:pt x="7299" y="9130"/>
                    <a:pt x="7288" y="9132"/>
                    <a:pt x="7276" y="9135"/>
                  </a:cubicBezTo>
                  <a:cubicBezTo>
                    <a:pt x="7264" y="9138"/>
                    <a:pt x="7254" y="9142"/>
                    <a:pt x="7246" y="9146"/>
                  </a:cubicBezTo>
                  <a:lnTo>
                    <a:pt x="7248" y="9140"/>
                  </a:lnTo>
                  <a:cubicBezTo>
                    <a:pt x="7256" y="9124"/>
                    <a:pt x="7261" y="9109"/>
                    <a:pt x="7262" y="9094"/>
                  </a:cubicBezTo>
                  <a:cubicBezTo>
                    <a:pt x="7263" y="9079"/>
                    <a:pt x="7261" y="9064"/>
                    <a:pt x="7256" y="9050"/>
                  </a:cubicBezTo>
                  <a:cubicBezTo>
                    <a:pt x="7251" y="9037"/>
                    <a:pt x="7243" y="9024"/>
                    <a:pt x="7233" y="9013"/>
                  </a:cubicBezTo>
                  <a:cubicBezTo>
                    <a:pt x="7222" y="9001"/>
                    <a:pt x="7208" y="8991"/>
                    <a:pt x="7192" y="8984"/>
                  </a:cubicBezTo>
                  <a:cubicBezTo>
                    <a:pt x="7182" y="8979"/>
                    <a:pt x="7172" y="8975"/>
                    <a:pt x="7162" y="8973"/>
                  </a:cubicBezTo>
                  <a:cubicBezTo>
                    <a:pt x="7153" y="8972"/>
                    <a:pt x="7143" y="8971"/>
                    <a:pt x="7135" y="8971"/>
                  </a:cubicBezTo>
                  <a:cubicBezTo>
                    <a:pt x="7126" y="8971"/>
                    <a:pt x="7118" y="8973"/>
                    <a:pt x="7111" y="8975"/>
                  </a:cubicBezTo>
                  <a:cubicBezTo>
                    <a:pt x="7103" y="8977"/>
                    <a:pt x="7097" y="8979"/>
                    <a:pt x="7091" y="8982"/>
                  </a:cubicBezTo>
                  <a:cubicBezTo>
                    <a:pt x="7085" y="8985"/>
                    <a:pt x="7079" y="8988"/>
                    <a:pt x="7073" y="8993"/>
                  </a:cubicBezTo>
                  <a:cubicBezTo>
                    <a:pt x="7067" y="8997"/>
                    <a:pt x="7061" y="9003"/>
                    <a:pt x="7055" y="9009"/>
                  </a:cubicBezTo>
                  <a:cubicBezTo>
                    <a:pt x="7049" y="9016"/>
                    <a:pt x="7043" y="9024"/>
                    <a:pt x="7037" y="9034"/>
                  </a:cubicBezTo>
                  <a:cubicBezTo>
                    <a:pt x="7031" y="9043"/>
                    <a:pt x="7024" y="9055"/>
                    <a:pt x="7018" y="9068"/>
                  </a:cubicBezTo>
                  <a:lnTo>
                    <a:pt x="6973" y="9159"/>
                  </a:lnTo>
                  <a:lnTo>
                    <a:pt x="7364" y="9352"/>
                  </a:lnTo>
                  <a:lnTo>
                    <a:pt x="7386" y="9306"/>
                  </a:lnTo>
                  <a:lnTo>
                    <a:pt x="7209" y="9219"/>
                  </a:lnTo>
                  <a:cubicBezTo>
                    <a:pt x="7215" y="9209"/>
                    <a:pt x="7220" y="9202"/>
                    <a:pt x="7227" y="9198"/>
                  </a:cubicBezTo>
                  <a:cubicBezTo>
                    <a:pt x="7233" y="9193"/>
                    <a:pt x="7243" y="9190"/>
                    <a:pt x="7256" y="9187"/>
                  </a:cubicBezTo>
                  <a:cubicBezTo>
                    <a:pt x="7280" y="9182"/>
                    <a:pt x="7301" y="9178"/>
                    <a:pt x="7322" y="9175"/>
                  </a:cubicBezTo>
                  <a:cubicBezTo>
                    <a:pt x="7343" y="9171"/>
                    <a:pt x="7362" y="9169"/>
                    <a:pt x="7379" y="9167"/>
                  </a:cubicBezTo>
                  <a:cubicBezTo>
                    <a:pt x="7397" y="9164"/>
                    <a:pt x="7412" y="9163"/>
                    <a:pt x="7425" y="9163"/>
                  </a:cubicBezTo>
                  <a:cubicBezTo>
                    <a:pt x="7439" y="9162"/>
                    <a:pt x="7449" y="9162"/>
                    <a:pt x="7457" y="9162"/>
                  </a:cubicBezTo>
                  <a:lnTo>
                    <a:pt x="7486" y="9103"/>
                  </a:lnTo>
                  <a:close/>
                  <a:moveTo>
                    <a:pt x="7200" y="9054"/>
                  </a:moveTo>
                  <a:cubicBezTo>
                    <a:pt x="7208" y="9063"/>
                    <a:pt x="7214" y="9072"/>
                    <a:pt x="7217" y="9081"/>
                  </a:cubicBezTo>
                  <a:cubicBezTo>
                    <a:pt x="7220" y="9092"/>
                    <a:pt x="7220" y="9104"/>
                    <a:pt x="7218" y="9116"/>
                  </a:cubicBezTo>
                  <a:cubicBezTo>
                    <a:pt x="7216" y="9129"/>
                    <a:pt x="7210" y="9144"/>
                    <a:pt x="7202" y="9162"/>
                  </a:cubicBezTo>
                  <a:lnTo>
                    <a:pt x="7180" y="9205"/>
                  </a:lnTo>
                  <a:lnTo>
                    <a:pt x="7035" y="9133"/>
                  </a:lnTo>
                  <a:lnTo>
                    <a:pt x="7058" y="9086"/>
                  </a:lnTo>
                  <a:cubicBezTo>
                    <a:pt x="7063" y="9076"/>
                    <a:pt x="7068" y="9067"/>
                    <a:pt x="7073" y="9060"/>
                  </a:cubicBezTo>
                  <a:cubicBezTo>
                    <a:pt x="7078" y="9053"/>
                    <a:pt x="7084" y="9046"/>
                    <a:pt x="7090" y="9041"/>
                  </a:cubicBezTo>
                  <a:cubicBezTo>
                    <a:pt x="7100" y="9033"/>
                    <a:pt x="7112" y="9027"/>
                    <a:pt x="7126" y="9025"/>
                  </a:cubicBezTo>
                  <a:cubicBezTo>
                    <a:pt x="7141" y="9024"/>
                    <a:pt x="7155" y="9026"/>
                    <a:pt x="7168" y="9032"/>
                  </a:cubicBezTo>
                  <a:cubicBezTo>
                    <a:pt x="7181" y="9039"/>
                    <a:pt x="7191" y="9046"/>
                    <a:pt x="7200" y="9054"/>
                  </a:cubicBezTo>
                  <a:close/>
                  <a:moveTo>
                    <a:pt x="7698" y="8892"/>
                  </a:moveTo>
                  <a:lnTo>
                    <a:pt x="7149" y="8622"/>
                  </a:lnTo>
                  <a:lnTo>
                    <a:pt x="7130" y="8659"/>
                  </a:lnTo>
                  <a:lnTo>
                    <a:pt x="7679" y="8929"/>
                  </a:lnTo>
                  <a:lnTo>
                    <a:pt x="7698" y="8892"/>
                  </a:lnTo>
                  <a:close/>
                  <a:moveTo>
                    <a:pt x="7543" y="8000"/>
                  </a:moveTo>
                  <a:lnTo>
                    <a:pt x="7520" y="8047"/>
                  </a:lnTo>
                  <a:lnTo>
                    <a:pt x="7723" y="8207"/>
                  </a:lnTo>
                  <a:cubicBezTo>
                    <a:pt x="7736" y="8217"/>
                    <a:pt x="7749" y="8227"/>
                    <a:pt x="7761" y="8237"/>
                  </a:cubicBezTo>
                  <a:cubicBezTo>
                    <a:pt x="7774" y="8247"/>
                    <a:pt x="7786" y="8255"/>
                    <a:pt x="7796" y="8263"/>
                  </a:cubicBezTo>
                  <a:cubicBezTo>
                    <a:pt x="7806" y="8270"/>
                    <a:pt x="7814" y="8276"/>
                    <a:pt x="7821" y="8282"/>
                  </a:cubicBezTo>
                  <a:cubicBezTo>
                    <a:pt x="7826" y="8285"/>
                    <a:pt x="7830" y="8287"/>
                    <a:pt x="7831" y="8289"/>
                  </a:cubicBezTo>
                  <a:cubicBezTo>
                    <a:pt x="7829" y="8288"/>
                    <a:pt x="7826" y="8287"/>
                    <a:pt x="7822" y="8286"/>
                  </a:cubicBezTo>
                  <a:cubicBezTo>
                    <a:pt x="7815" y="8284"/>
                    <a:pt x="7807" y="8282"/>
                    <a:pt x="7797" y="8279"/>
                  </a:cubicBezTo>
                  <a:cubicBezTo>
                    <a:pt x="7787" y="8276"/>
                    <a:pt x="7775" y="8273"/>
                    <a:pt x="7762" y="8269"/>
                  </a:cubicBezTo>
                  <a:cubicBezTo>
                    <a:pt x="7749" y="8266"/>
                    <a:pt x="7734" y="8262"/>
                    <a:pt x="7718" y="8258"/>
                  </a:cubicBezTo>
                  <a:lnTo>
                    <a:pt x="7449" y="8192"/>
                  </a:lnTo>
                  <a:lnTo>
                    <a:pt x="7423" y="8245"/>
                  </a:lnTo>
                  <a:lnTo>
                    <a:pt x="7631" y="8413"/>
                  </a:lnTo>
                  <a:cubicBezTo>
                    <a:pt x="7641" y="8420"/>
                    <a:pt x="7652" y="8429"/>
                    <a:pt x="7663" y="8438"/>
                  </a:cubicBezTo>
                  <a:cubicBezTo>
                    <a:pt x="7675" y="8447"/>
                    <a:pt x="7686" y="8455"/>
                    <a:pt x="7696" y="8462"/>
                  </a:cubicBezTo>
                  <a:cubicBezTo>
                    <a:pt x="7706" y="8470"/>
                    <a:pt x="7714" y="8476"/>
                    <a:pt x="7721" y="8482"/>
                  </a:cubicBezTo>
                  <a:cubicBezTo>
                    <a:pt x="7728" y="8487"/>
                    <a:pt x="7732" y="8490"/>
                    <a:pt x="7733" y="8490"/>
                  </a:cubicBezTo>
                  <a:cubicBezTo>
                    <a:pt x="7731" y="8490"/>
                    <a:pt x="7726" y="8488"/>
                    <a:pt x="7718" y="8486"/>
                  </a:cubicBezTo>
                  <a:cubicBezTo>
                    <a:pt x="7709" y="8483"/>
                    <a:pt x="7699" y="8480"/>
                    <a:pt x="7686" y="8476"/>
                  </a:cubicBezTo>
                  <a:cubicBezTo>
                    <a:pt x="7674" y="8472"/>
                    <a:pt x="7661" y="8468"/>
                    <a:pt x="7646" y="8464"/>
                  </a:cubicBezTo>
                  <a:cubicBezTo>
                    <a:pt x="7632" y="8460"/>
                    <a:pt x="7618" y="8456"/>
                    <a:pt x="7604" y="8453"/>
                  </a:cubicBezTo>
                  <a:lnTo>
                    <a:pt x="7351" y="8390"/>
                  </a:lnTo>
                  <a:lnTo>
                    <a:pt x="7327" y="8440"/>
                  </a:lnTo>
                  <a:lnTo>
                    <a:pt x="7763" y="8540"/>
                  </a:lnTo>
                  <a:lnTo>
                    <a:pt x="7793" y="8480"/>
                  </a:lnTo>
                  <a:lnTo>
                    <a:pt x="7596" y="8324"/>
                  </a:lnTo>
                  <a:cubicBezTo>
                    <a:pt x="7584" y="8315"/>
                    <a:pt x="7573" y="8306"/>
                    <a:pt x="7562" y="8297"/>
                  </a:cubicBezTo>
                  <a:cubicBezTo>
                    <a:pt x="7550" y="8289"/>
                    <a:pt x="7540" y="8281"/>
                    <a:pt x="7531" y="8275"/>
                  </a:cubicBezTo>
                  <a:cubicBezTo>
                    <a:pt x="7522" y="8268"/>
                    <a:pt x="7515" y="8263"/>
                    <a:pt x="7509" y="8259"/>
                  </a:cubicBezTo>
                  <a:cubicBezTo>
                    <a:pt x="7503" y="8255"/>
                    <a:pt x="7500" y="8252"/>
                    <a:pt x="7499" y="8251"/>
                  </a:cubicBezTo>
                  <a:cubicBezTo>
                    <a:pt x="7500" y="8252"/>
                    <a:pt x="7505" y="8253"/>
                    <a:pt x="7511" y="8255"/>
                  </a:cubicBezTo>
                  <a:cubicBezTo>
                    <a:pt x="7518" y="8257"/>
                    <a:pt x="7527" y="8260"/>
                    <a:pt x="7537" y="8263"/>
                  </a:cubicBezTo>
                  <a:cubicBezTo>
                    <a:pt x="7548" y="8266"/>
                    <a:pt x="7560" y="8269"/>
                    <a:pt x="7574" y="8273"/>
                  </a:cubicBezTo>
                  <a:cubicBezTo>
                    <a:pt x="7588" y="8277"/>
                    <a:pt x="7603" y="8281"/>
                    <a:pt x="7619" y="8285"/>
                  </a:cubicBezTo>
                  <a:lnTo>
                    <a:pt x="7860" y="8343"/>
                  </a:lnTo>
                  <a:lnTo>
                    <a:pt x="7890" y="8282"/>
                  </a:lnTo>
                  <a:lnTo>
                    <a:pt x="7543" y="8000"/>
                  </a:lnTo>
                  <a:close/>
                  <a:moveTo>
                    <a:pt x="8080" y="7895"/>
                  </a:moveTo>
                  <a:lnTo>
                    <a:pt x="8040" y="7875"/>
                  </a:lnTo>
                  <a:lnTo>
                    <a:pt x="7955" y="8047"/>
                  </a:lnTo>
                  <a:lnTo>
                    <a:pt x="7812" y="7977"/>
                  </a:lnTo>
                  <a:lnTo>
                    <a:pt x="7878" y="7843"/>
                  </a:lnTo>
                  <a:lnTo>
                    <a:pt x="7838" y="7823"/>
                  </a:lnTo>
                  <a:lnTo>
                    <a:pt x="7772" y="7957"/>
                  </a:lnTo>
                  <a:lnTo>
                    <a:pt x="7644" y="7894"/>
                  </a:lnTo>
                  <a:lnTo>
                    <a:pt x="7722" y="7734"/>
                  </a:lnTo>
                  <a:lnTo>
                    <a:pt x="7687" y="7708"/>
                  </a:lnTo>
                  <a:lnTo>
                    <a:pt x="7582" y="7922"/>
                  </a:lnTo>
                  <a:lnTo>
                    <a:pt x="7973" y="8114"/>
                  </a:lnTo>
                  <a:lnTo>
                    <a:pt x="8080" y="7895"/>
                  </a:lnTo>
                  <a:close/>
                  <a:moveTo>
                    <a:pt x="8096" y="7491"/>
                  </a:moveTo>
                  <a:cubicBezTo>
                    <a:pt x="8082" y="7489"/>
                    <a:pt x="8068" y="7490"/>
                    <a:pt x="8055" y="7494"/>
                  </a:cubicBezTo>
                  <a:cubicBezTo>
                    <a:pt x="8042" y="7497"/>
                    <a:pt x="8030" y="7503"/>
                    <a:pt x="8019" y="7510"/>
                  </a:cubicBezTo>
                  <a:cubicBezTo>
                    <a:pt x="8008" y="7517"/>
                    <a:pt x="7996" y="7528"/>
                    <a:pt x="7982" y="7543"/>
                  </a:cubicBezTo>
                  <a:lnTo>
                    <a:pt x="7945" y="7581"/>
                  </a:lnTo>
                  <a:cubicBezTo>
                    <a:pt x="7926" y="7601"/>
                    <a:pt x="7910" y="7613"/>
                    <a:pt x="7895" y="7619"/>
                  </a:cubicBezTo>
                  <a:cubicBezTo>
                    <a:pt x="7881" y="7624"/>
                    <a:pt x="7866" y="7623"/>
                    <a:pt x="7850" y="7615"/>
                  </a:cubicBezTo>
                  <a:cubicBezTo>
                    <a:pt x="7829" y="7605"/>
                    <a:pt x="7817" y="7590"/>
                    <a:pt x="7812" y="7571"/>
                  </a:cubicBezTo>
                  <a:cubicBezTo>
                    <a:pt x="7808" y="7552"/>
                    <a:pt x="7811" y="7530"/>
                    <a:pt x="7824" y="7505"/>
                  </a:cubicBezTo>
                  <a:cubicBezTo>
                    <a:pt x="7828" y="7497"/>
                    <a:pt x="7832" y="7489"/>
                    <a:pt x="7837" y="7482"/>
                  </a:cubicBezTo>
                  <a:cubicBezTo>
                    <a:pt x="7842" y="7475"/>
                    <a:pt x="7847" y="7469"/>
                    <a:pt x="7854" y="7463"/>
                  </a:cubicBezTo>
                  <a:cubicBezTo>
                    <a:pt x="7860" y="7457"/>
                    <a:pt x="7867" y="7451"/>
                    <a:pt x="7875" y="7445"/>
                  </a:cubicBezTo>
                  <a:cubicBezTo>
                    <a:pt x="7883" y="7439"/>
                    <a:pt x="7893" y="7433"/>
                    <a:pt x="7904" y="7426"/>
                  </a:cubicBezTo>
                  <a:lnTo>
                    <a:pt x="7880" y="7389"/>
                  </a:lnTo>
                  <a:cubicBezTo>
                    <a:pt x="7837" y="7414"/>
                    <a:pt x="7805" y="7447"/>
                    <a:pt x="7784" y="7489"/>
                  </a:cubicBezTo>
                  <a:cubicBezTo>
                    <a:pt x="7775" y="7508"/>
                    <a:pt x="7769" y="7526"/>
                    <a:pt x="7767" y="7545"/>
                  </a:cubicBezTo>
                  <a:cubicBezTo>
                    <a:pt x="7765" y="7563"/>
                    <a:pt x="7766" y="7580"/>
                    <a:pt x="7771" y="7596"/>
                  </a:cubicBezTo>
                  <a:cubicBezTo>
                    <a:pt x="7775" y="7612"/>
                    <a:pt x="7783" y="7626"/>
                    <a:pt x="7793" y="7639"/>
                  </a:cubicBezTo>
                  <a:cubicBezTo>
                    <a:pt x="7804" y="7652"/>
                    <a:pt x="7818" y="7662"/>
                    <a:pt x="7834" y="7670"/>
                  </a:cubicBezTo>
                  <a:cubicBezTo>
                    <a:pt x="7859" y="7683"/>
                    <a:pt x="7885" y="7685"/>
                    <a:pt x="7910" y="7677"/>
                  </a:cubicBezTo>
                  <a:cubicBezTo>
                    <a:pt x="7922" y="7674"/>
                    <a:pt x="7933" y="7668"/>
                    <a:pt x="7943" y="7660"/>
                  </a:cubicBezTo>
                  <a:cubicBezTo>
                    <a:pt x="7953" y="7652"/>
                    <a:pt x="7965" y="7640"/>
                    <a:pt x="7979" y="7625"/>
                  </a:cubicBezTo>
                  <a:lnTo>
                    <a:pt x="8010" y="7591"/>
                  </a:lnTo>
                  <a:cubicBezTo>
                    <a:pt x="8048" y="7552"/>
                    <a:pt x="8083" y="7540"/>
                    <a:pt x="8118" y="7557"/>
                  </a:cubicBezTo>
                  <a:cubicBezTo>
                    <a:pt x="8141" y="7569"/>
                    <a:pt x="8155" y="7587"/>
                    <a:pt x="8160" y="7613"/>
                  </a:cubicBezTo>
                  <a:cubicBezTo>
                    <a:pt x="8162" y="7624"/>
                    <a:pt x="8162" y="7635"/>
                    <a:pt x="8160" y="7645"/>
                  </a:cubicBezTo>
                  <a:cubicBezTo>
                    <a:pt x="8158" y="7656"/>
                    <a:pt x="8154" y="7668"/>
                    <a:pt x="8146" y="7683"/>
                  </a:cubicBezTo>
                  <a:cubicBezTo>
                    <a:pt x="8137" y="7703"/>
                    <a:pt x="8125" y="7720"/>
                    <a:pt x="8111" y="7734"/>
                  </a:cubicBezTo>
                  <a:cubicBezTo>
                    <a:pt x="8098" y="7748"/>
                    <a:pt x="8081" y="7761"/>
                    <a:pt x="8061" y="7771"/>
                  </a:cubicBezTo>
                  <a:lnTo>
                    <a:pt x="8088" y="7810"/>
                  </a:lnTo>
                  <a:cubicBezTo>
                    <a:pt x="8109" y="7796"/>
                    <a:pt x="8128" y="7781"/>
                    <a:pt x="8144" y="7763"/>
                  </a:cubicBezTo>
                  <a:cubicBezTo>
                    <a:pt x="8159" y="7746"/>
                    <a:pt x="8173" y="7725"/>
                    <a:pt x="8185" y="7702"/>
                  </a:cubicBezTo>
                  <a:cubicBezTo>
                    <a:pt x="8194" y="7684"/>
                    <a:pt x="8200" y="7667"/>
                    <a:pt x="8203" y="7651"/>
                  </a:cubicBezTo>
                  <a:cubicBezTo>
                    <a:pt x="8205" y="7636"/>
                    <a:pt x="8206" y="7619"/>
                    <a:pt x="8204" y="7602"/>
                  </a:cubicBezTo>
                  <a:cubicBezTo>
                    <a:pt x="8202" y="7580"/>
                    <a:pt x="8194" y="7559"/>
                    <a:pt x="8182" y="7542"/>
                  </a:cubicBezTo>
                  <a:cubicBezTo>
                    <a:pt x="8170" y="7524"/>
                    <a:pt x="8155" y="7511"/>
                    <a:pt x="8137" y="7502"/>
                  </a:cubicBezTo>
                  <a:cubicBezTo>
                    <a:pt x="8124" y="7496"/>
                    <a:pt x="8111" y="7492"/>
                    <a:pt x="8096" y="7491"/>
                  </a:cubicBezTo>
                  <a:close/>
                  <a:moveTo>
                    <a:pt x="8014" y="7044"/>
                  </a:moveTo>
                  <a:lnTo>
                    <a:pt x="7886" y="7303"/>
                  </a:lnTo>
                  <a:lnTo>
                    <a:pt x="7926" y="7322"/>
                  </a:lnTo>
                  <a:lnTo>
                    <a:pt x="7977" y="7217"/>
                  </a:lnTo>
                  <a:lnTo>
                    <a:pt x="8329" y="7390"/>
                  </a:lnTo>
                  <a:lnTo>
                    <a:pt x="8351" y="7345"/>
                  </a:lnTo>
                  <a:lnTo>
                    <a:pt x="7999" y="7172"/>
                  </a:lnTo>
                  <a:lnTo>
                    <a:pt x="8052" y="7066"/>
                  </a:lnTo>
                  <a:lnTo>
                    <a:pt x="8014" y="7044"/>
                  </a:lnTo>
                  <a:close/>
                  <a:moveTo>
                    <a:pt x="8148" y="6771"/>
                  </a:moveTo>
                  <a:lnTo>
                    <a:pt x="8047" y="6977"/>
                  </a:lnTo>
                  <a:lnTo>
                    <a:pt x="8438" y="7169"/>
                  </a:lnTo>
                  <a:lnTo>
                    <a:pt x="8461" y="7122"/>
                  </a:lnTo>
                  <a:lnTo>
                    <a:pt x="8275" y="7030"/>
                  </a:lnTo>
                  <a:lnTo>
                    <a:pt x="8337" y="6905"/>
                  </a:lnTo>
                  <a:lnTo>
                    <a:pt x="8299" y="6886"/>
                  </a:lnTo>
                  <a:lnTo>
                    <a:pt x="8237" y="7012"/>
                  </a:lnTo>
                  <a:lnTo>
                    <a:pt x="8109" y="6949"/>
                  </a:lnTo>
                  <a:lnTo>
                    <a:pt x="8183" y="6798"/>
                  </a:lnTo>
                  <a:lnTo>
                    <a:pt x="8148" y="6771"/>
                  </a:lnTo>
                  <a:close/>
                  <a:moveTo>
                    <a:pt x="8695" y="6646"/>
                  </a:moveTo>
                  <a:lnTo>
                    <a:pt x="8241" y="6583"/>
                  </a:lnTo>
                  <a:lnTo>
                    <a:pt x="8211" y="6644"/>
                  </a:lnTo>
                  <a:lnTo>
                    <a:pt x="8537" y="6967"/>
                  </a:lnTo>
                  <a:lnTo>
                    <a:pt x="8561" y="6919"/>
                  </a:lnTo>
                  <a:lnTo>
                    <a:pt x="8459" y="6823"/>
                  </a:lnTo>
                  <a:lnTo>
                    <a:pt x="8531" y="6677"/>
                  </a:lnTo>
                  <a:lnTo>
                    <a:pt x="8669" y="6699"/>
                  </a:lnTo>
                  <a:lnTo>
                    <a:pt x="8695" y="6646"/>
                  </a:lnTo>
                  <a:close/>
                  <a:moveTo>
                    <a:pt x="8487" y="6670"/>
                  </a:moveTo>
                  <a:lnTo>
                    <a:pt x="8427" y="6791"/>
                  </a:lnTo>
                  <a:lnTo>
                    <a:pt x="8266" y="6635"/>
                  </a:lnTo>
                  <a:lnTo>
                    <a:pt x="8487" y="6670"/>
                  </a:lnTo>
                  <a:close/>
                  <a:moveTo>
                    <a:pt x="8133" y="6614"/>
                  </a:moveTo>
                  <a:cubicBezTo>
                    <a:pt x="8124" y="6617"/>
                    <a:pt x="8118" y="6622"/>
                    <a:pt x="8114" y="6631"/>
                  </a:cubicBezTo>
                  <a:cubicBezTo>
                    <a:pt x="8110" y="6639"/>
                    <a:pt x="8109" y="6647"/>
                    <a:pt x="8112" y="6655"/>
                  </a:cubicBezTo>
                  <a:cubicBezTo>
                    <a:pt x="8115" y="6664"/>
                    <a:pt x="8121" y="6670"/>
                    <a:pt x="8129" y="6674"/>
                  </a:cubicBezTo>
                  <a:cubicBezTo>
                    <a:pt x="8137" y="6678"/>
                    <a:pt x="8145" y="6679"/>
                    <a:pt x="8154" y="6676"/>
                  </a:cubicBezTo>
                  <a:cubicBezTo>
                    <a:pt x="8163" y="6673"/>
                    <a:pt x="8169" y="6668"/>
                    <a:pt x="8173" y="6659"/>
                  </a:cubicBezTo>
                  <a:cubicBezTo>
                    <a:pt x="8177" y="6651"/>
                    <a:pt x="8178" y="6643"/>
                    <a:pt x="8175" y="6634"/>
                  </a:cubicBezTo>
                  <a:cubicBezTo>
                    <a:pt x="8172" y="6626"/>
                    <a:pt x="8166" y="6620"/>
                    <a:pt x="8157" y="6615"/>
                  </a:cubicBezTo>
                  <a:cubicBezTo>
                    <a:pt x="8149" y="6612"/>
                    <a:pt x="8141" y="6611"/>
                    <a:pt x="8133" y="6614"/>
                  </a:cubicBezTo>
                  <a:close/>
                  <a:moveTo>
                    <a:pt x="8190" y="6497"/>
                  </a:moveTo>
                  <a:cubicBezTo>
                    <a:pt x="8182" y="6499"/>
                    <a:pt x="8176" y="6505"/>
                    <a:pt x="8171" y="6513"/>
                  </a:cubicBezTo>
                  <a:cubicBezTo>
                    <a:pt x="8168" y="6521"/>
                    <a:pt x="8167" y="6530"/>
                    <a:pt x="8170" y="6538"/>
                  </a:cubicBezTo>
                  <a:cubicBezTo>
                    <a:pt x="8173" y="6547"/>
                    <a:pt x="8178" y="6553"/>
                    <a:pt x="8186" y="6557"/>
                  </a:cubicBezTo>
                  <a:cubicBezTo>
                    <a:pt x="8195" y="6561"/>
                    <a:pt x="8203" y="6562"/>
                    <a:pt x="8212" y="6559"/>
                  </a:cubicBezTo>
                  <a:cubicBezTo>
                    <a:pt x="8221" y="6556"/>
                    <a:pt x="8227" y="6550"/>
                    <a:pt x="8231" y="6542"/>
                  </a:cubicBezTo>
                  <a:cubicBezTo>
                    <a:pt x="8235" y="6534"/>
                    <a:pt x="8236" y="6525"/>
                    <a:pt x="8232" y="6517"/>
                  </a:cubicBezTo>
                  <a:cubicBezTo>
                    <a:pt x="8229" y="6508"/>
                    <a:pt x="8223" y="6502"/>
                    <a:pt x="8215" y="6498"/>
                  </a:cubicBezTo>
                  <a:cubicBezTo>
                    <a:pt x="8207" y="6494"/>
                    <a:pt x="8199" y="6494"/>
                    <a:pt x="8190" y="6497"/>
                  </a:cubicBezTo>
                  <a:close/>
                  <a:moveTo>
                    <a:pt x="8791" y="6351"/>
                  </a:moveTo>
                  <a:lnTo>
                    <a:pt x="8715" y="6506"/>
                  </a:lnTo>
                  <a:lnTo>
                    <a:pt x="8364" y="6333"/>
                  </a:lnTo>
                  <a:lnTo>
                    <a:pt x="8341" y="6380"/>
                  </a:lnTo>
                  <a:lnTo>
                    <a:pt x="8732" y="6572"/>
                  </a:lnTo>
                  <a:lnTo>
                    <a:pt x="8827" y="6377"/>
                  </a:lnTo>
                  <a:lnTo>
                    <a:pt x="8791" y="6351"/>
                  </a:lnTo>
                  <a:close/>
                  <a:moveTo>
                    <a:pt x="8890" y="6250"/>
                  </a:moveTo>
                  <a:lnTo>
                    <a:pt x="8499" y="6058"/>
                  </a:lnTo>
                  <a:lnTo>
                    <a:pt x="8477" y="6103"/>
                  </a:lnTo>
                  <a:lnTo>
                    <a:pt x="8868" y="6295"/>
                  </a:lnTo>
                  <a:lnTo>
                    <a:pt x="8890" y="6250"/>
                  </a:lnTo>
                  <a:close/>
                  <a:moveTo>
                    <a:pt x="3914" y="18089"/>
                  </a:moveTo>
                  <a:lnTo>
                    <a:pt x="3523" y="17896"/>
                  </a:lnTo>
                  <a:lnTo>
                    <a:pt x="3500" y="17943"/>
                  </a:lnTo>
                  <a:lnTo>
                    <a:pt x="3664" y="18023"/>
                  </a:lnTo>
                  <a:lnTo>
                    <a:pt x="3583" y="18188"/>
                  </a:lnTo>
                  <a:lnTo>
                    <a:pt x="3419" y="18108"/>
                  </a:lnTo>
                  <a:lnTo>
                    <a:pt x="3397" y="18153"/>
                  </a:lnTo>
                  <a:lnTo>
                    <a:pt x="3601" y="18254"/>
                  </a:lnTo>
                  <a:lnTo>
                    <a:pt x="3717" y="18254"/>
                  </a:lnTo>
                  <a:lnTo>
                    <a:pt x="3621" y="18207"/>
                  </a:lnTo>
                  <a:lnTo>
                    <a:pt x="3702" y="18042"/>
                  </a:lnTo>
                  <a:lnTo>
                    <a:pt x="3891" y="18135"/>
                  </a:lnTo>
                  <a:lnTo>
                    <a:pt x="3914" y="18089"/>
                  </a:lnTo>
                  <a:close/>
                  <a:moveTo>
                    <a:pt x="9002" y="7621"/>
                  </a:moveTo>
                  <a:lnTo>
                    <a:pt x="9002" y="7564"/>
                  </a:lnTo>
                  <a:lnTo>
                    <a:pt x="8684" y="7408"/>
                  </a:lnTo>
                  <a:lnTo>
                    <a:pt x="8661" y="7454"/>
                  </a:lnTo>
                  <a:lnTo>
                    <a:pt x="9002" y="7621"/>
                  </a:lnTo>
                  <a:close/>
                  <a:moveTo>
                    <a:pt x="9002" y="7370"/>
                  </a:moveTo>
                  <a:lnTo>
                    <a:pt x="9002" y="7318"/>
                  </a:lnTo>
                  <a:lnTo>
                    <a:pt x="8746" y="7282"/>
                  </a:lnTo>
                  <a:lnTo>
                    <a:pt x="8721" y="7332"/>
                  </a:lnTo>
                  <a:lnTo>
                    <a:pt x="9002" y="7370"/>
                  </a:lnTo>
                  <a:close/>
                  <a:moveTo>
                    <a:pt x="9002" y="7216"/>
                  </a:moveTo>
                  <a:lnTo>
                    <a:pt x="9002" y="7149"/>
                  </a:lnTo>
                  <a:lnTo>
                    <a:pt x="8874" y="7021"/>
                  </a:lnTo>
                  <a:lnTo>
                    <a:pt x="8851" y="7069"/>
                  </a:lnTo>
                  <a:lnTo>
                    <a:pt x="9002" y="7216"/>
                  </a:lnTo>
                  <a:close/>
                  <a:moveTo>
                    <a:pt x="9002" y="6990"/>
                  </a:moveTo>
                  <a:lnTo>
                    <a:pt x="9002" y="6931"/>
                  </a:lnTo>
                  <a:lnTo>
                    <a:pt x="8974" y="6917"/>
                  </a:lnTo>
                  <a:lnTo>
                    <a:pt x="9002" y="6859"/>
                  </a:lnTo>
                  <a:lnTo>
                    <a:pt x="9002" y="6761"/>
                  </a:lnTo>
                  <a:lnTo>
                    <a:pt x="8912" y="6945"/>
                  </a:lnTo>
                  <a:lnTo>
                    <a:pt x="9002" y="6990"/>
                  </a:lnTo>
                  <a:close/>
                  <a:moveTo>
                    <a:pt x="4078" y="17755"/>
                  </a:moveTo>
                  <a:lnTo>
                    <a:pt x="4038" y="17735"/>
                  </a:lnTo>
                  <a:lnTo>
                    <a:pt x="3953" y="17907"/>
                  </a:lnTo>
                  <a:lnTo>
                    <a:pt x="3810" y="17837"/>
                  </a:lnTo>
                  <a:lnTo>
                    <a:pt x="3876" y="17703"/>
                  </a:lnTo>
                  <a:lnTo>
                    <a:pt x="3835" y="17683"/>
                  </a:lnTo>
                  <a:lnTo>
                    <a:pt x="3770" y="17817"/>
                  </a:lnTo>
                  <a:lnTo>
                    <a:pt x="3641" y="17754"/>
                  </a:lnTo>
                  <a:lnTo>
                    <a:pt x="3720" y="17593"/>
                  </a:lnTo>
                  <a:lnTo>
                    <a:pt x="3684" y="17568"/>
                  </a:lnTo>
                  <a:lnTo>
                    <a:pt x="3579" y="17782"/>
                  </a:lnTo>
                  <a:lnTo>
                    <a:pt x="3970" y="17974"/>
                  </a:lnTo>
                  <a:lnTo>
                    <a:pt x="4078" y="17755"/>
                  </a:lnTo>
                  <a:close/>
                  <a:moveTo>
                    <a:pt x="3995" y="16937"/>
                  </a:moveTo>
                  <a:lnTo>
                    <a:pt x="3972" y="16984"/>
                  </a:lnTo>
                  <a:lnTo>
                    <a:pt x="4175" y="17144"/>
                  </a:lnTo>
                  <a:cubicBezTo>
                    <a:pt x="4188" y="17154"/>
                    <a:pt x="4200" y="17164"/>
                    <a:pt x="4213" y="17174"/>
                  </a:cubicBezTo>
                  <a:cubicBezTo>
                    <a:pt x="4226" y="17184"/>
                    <a:pt x="4237" y="17192"/>
                    <a:pt x="4248" y="17200"/>
                  </a:cubicBezTo>
                  <a:cubicBezTo>
                    <a:pt x="4258" y="17207"/>
                    <a:pt x="4266" y="17213"/>
                    <a:pt x="4273" y="17218"/>
                  </a:cubicBezTo>
                  <a:cubicBezTo>
                    <a:pt x="4278" y="17222"/>
                    <a:pt x="4281" y="17224"/>
                    <a:pt x="4283" y="17226"/>
                  </a:cubicBezTo>
                  <a:cubicBezTo>
                    <a:pt x="4281" y="17225"/>
                    <a:pt x="4278" y="17224"/>
                    <a:pt x="4273" y="17223"/>
                  </a:cubicBezTo>
                  <a:cubicBezTo>
                    <a:pt x="4267" y="17221"/>
                    <a:pt x="4259" y="17218"/>
                    <a:pt x="4249" y="17216"/>
                  </a:cubicBezTo>
                  <a:cubicBezTo>
                    <a:pt x="4239" y="17213"/>
                    <a:pt x="4227" y="17210"/>
                    <a:pt x="4214" y="17206"/>
                  </a:cubicBezTo>
                  <a:cubicBezTo>
                    <a:pt x="4200" y="17203"/>
                    <a:pt x="4186" y="17199"/>
                    <a:pt x="4170" y="17195"/>
                  </a:cubicBezTo>
                  <a:lnTo>
                    <a:pt x="3900" y="17129"/>
                  </a:lnTo>
                  <a:lnTo>
                    <a:pt x="3874" y="17182"/>
                  </a:lnTo>
                  <a:lnTo>
                    <a:pt x="4083" y="17349"/>
                  </a:lnTo>
                  <a:cubicBezTo>
                    <a:pt x="4093" y="17357"/>
                    <a:pt x="4104" y="17366"/>
                    <a:pt x="4115" y="17375"/>
                  </a:cubicBezTo>
                  <a:cubicBezTo>
                    <a:pt x="4127" y="17384"/>
                    <a:pt x="4138" y="17392"/>
                    <a:pt x="4148" y="17399"/>
                  </a:cubicBezTo>
                  <a:cubicBezTo>
                    <a:pt x="4158" y="17407"/>
                    <a:pt x="4166" y="17413"/>
                    <a:pt x="4173" y="17419"/>
                  </a:cubicBezTo>
                  <a:cubicBezTo>
                    <a:pt x="4180" y="17424"/>
                    <a:pt x="4184" y="17427"/>
                    <a:pt x="4185" y="17427"/>
                  </a:cubicBezTo>
                  <a:cubicBezTo>
                    <a:pt x="4183" y="17427"/>
                    <a:pt x="4178" y="17425"/>
                    <a:pt x="4169" y="17422"/>
                  </a:cubicBezTo>
                  <a:cubicBezTo>
                    <a:pt x="4161" y="17420"/>
                    <a:pt x="4150" y="17416"/>
                    <a:pt x="4138" y="17413"/>
                  </a:cubicBezTo>
                  <a:cubicBezTo>
                    <a:pt x="4126" y="17409"/>
                    <a:pt x="4112" y="17405"/>
                    <a:pt x="4098" y="17401"/>
                  </a:cubicBezTo>
                  <a:cubicBezTo>
                    <a:pt x="4083" y="17397"/>
                    <a:pt x="4069" y="17393"/>
                    <a:pt x="4056" y="17390"/>
                  </a:cubicBezTo>
                  <a:lnTo>
                    <a:pt x="3803" y="17327"/>
                  </a:lnTo>
                  <a:lnTo>
                    <a:pt x="3778" y="17377"/>
                  </a:lnTo>
                  <a:lnTo>
                    <a:pt x="4215" y="17477"/>
                  </a:lnTo>
                  <a:lnTo>
                    <a:pt x="4244" y="17417"/>
                  </a:lnTo>
                  <a:lnTo>
                    <a:pt x="4047" y="17261"/>
                  </a:lnTo>
                  <a:cubicBezTo>
                    <a:pt x="4036" y="17252"/>
                    <a:pt x="4024" y="17243"/>
                    <a:pt x="4013" y="17234"/>
                  </a:cubicBezTo>
                  <a:cubicBezTo>
                    <a:pt x="4002" y="17226"/>
                    <a:pt x="3992" y="17218"/>
                    <a:pt x="3983" y="17212"/>
                  </a:cubicBezTo>
                  <a:cubicBezTo>
                    <a:pt x="3974" y="17205"/>
                    <a:pt x="3967" y="17200"/>
                    <a:pt x="3961" y="17196"/>
                  </a:cubicBezTo>
                  <a:cubicBezTo>
                    <a:pt x="3955" y="17192"/>
                    <a:pt x="3952" y="17189"/>
                    <a:pt x="3951" y="17188"/>
                  </a:cubicBezTo>
                  <a:cubicBezTo>
                    <a:pt x="3952" y="17189"/>
                    <a:pt x="3956" y="17190"/>
                    <a:pt x="3963" y="17192"/>
                  </a:cubicBezTo>
                  <a:cubicBezTo>
                    <a:pt x="3970" y="17194"/>
                    <a:pt x="3979" y="17197"/>
                    <a:pt x="3989" y="17200"/>
                  </a:cubicBezTo>
                  <a:cubicBezTo>
                    <a:pt x="4000" y="17203"/>
                    <a:pt x="4012" y="17206"/>
                    <a:pt x="4026" y="17210"/>
                  </a:cubicBezTo>
                  <a:cubicBezTo>
                    <a:pt x="4040" y="17214"/>
                    <a:pt x="4055" y="17218"/>
                    <a:pt x="4071" y="17222"/>
                  </a:cubicBezTo>
                  <a:lnTo>
                    <a:pt x="4312" y="17280"/>
                  </a:lnTo>
                  <a:lnTo>
                    <a:pt x="4342" y="17219"/>
                  </a:lnTo>
                  <a:lnTo>
                    <a:pt x="3995" y="16937"/>
                  </a:lnTo>
                  <a:close/>
                  <a:moveTo>
                    <a:pt x="4447" y="17006"/>
                  </a:moveTo>
                  <a:lnTo>
                    <a:pt x="4056" y="16813"/>
                  </a:lnTo>
                  <a:lnTo>
                    <a:pt x="4033" y="16859"/>
                  </a:lnTo>
                  <a:lnTo>
                    <a:pt x="4424" y="17051"/>
                  </a:lnTo>
                  <a:lnTo>
                    <a:pt x="4447" y="17006"/>
                  </a:lnTo>
                  <a:close/>
                  <a:moveTo>
                    <a:pt x="4563" y="16671"/>
                  </a:moveTo>
                  <a:lnTo>
                    <a:pt x="4487" y="16825"/>
                  </a:lnTo>
                  <a:lnTo>
                    <a:pt x="4135" y="16652"/>
                  </a:lnTo>
                  <a:lnTo>
                    <a:pt x="4112" y="16699"/>
                  </a:lnTo>
                  <a:lnTo>
                    <a:pt x="4503" y="16891"/>
                  </a:lnTo>
                  <a:lnTo>
                    <a:pt x="4599" y="16696"/>
                  </a:lnTo>
                  <a:lnTo>
                    <a:pt x="4563" y="16671"/>
                  </a:lnTo>
                  <a:close/>
                  <a:moveTo>
                    <a:pt x="4766" y="16358"/>
                  </a:moveTo>
                  <a:lnTo>
                    <a:pt x="4375" y="16165"/>
                  </a:lnTo>
                  <a:lnTo>
                    <a:pt x="4352" y="16212"/>
                  </a:lnTo>
                  <a:lnTo>
                    <a:pt x="4515" y="16292"/>
                  </a:lnTo>
                  <a:lnTo>
                    <a:pt x="4434" y="16457"/>
                  </a:lnTo>
                  <a:lnTo>
                    <a:pt x="4271" y="16377"/>
                  </a:lnTo>
                  <a:lnTo>
                    <a:pt x="4248" y="16422"/>
                  </a:lnTo>
                  <a:lnTo>
                    <a:pt x="4639" y="16615"/>
                  </a:lnTo>
                  <a:lnTo>
                    <a:pt x="4662" y="16569"/>
                  </a:lnTo>
                  <a:lnTo>
                    <a:pt x="4472" y="16476"/>
                  </a:lnTo>
                  <a:lnTo>
                    <a:pt x="4553" y="16311"/>
                  </a:lnTo>
                  <a:lnTo>
                    <a:pt x="4743" y="16404"/>
                  </a:lnTo>
                  <a:lnTo>
                    <a:pt x="4766" y="16358"/>
                  </a:lnTo>
                  <a:close/>
                  <a:moveTo>
                    <a:pt x="4930" y="16024"/>
                  </a:moveTo>
                  <a:lnTo>
                    <a:pt x="4889" y="16004"/>
                  </a:lnTo>
                  <a:lnTo>
                    <a:pt x="4805" y="16176"/>
                  </a:lnTo>
                  <a:lnTo>
                    <a:pt x="4662" y="16106"/>
                  </a:lnTo>
                  <a:lnTo>
                    <a:pt x="4728" y="15972"/>
                  </a:lnTo>
                  <a:lnTo>
                    <a:pt x="4687" y="15952"/>
                  </a:lnTo>
                  <a:lnTo>
                    <a:pt x="4621" y="16086"/>
                  </a:lnTo>
                  <a:lnTo>
                    <a:pt x="4493" y="16023"/>
                  </a:lnTo>
                  <a:lnTo>
                    <a:pt x="4572" y="15862"/>
                  </a:lnTo>
                  <a:lnTo>
                    <a:pt x="4536" y="15837"/>
                  </a:lnTo>
                  <a:lnTo>
                    <a:pt x="4431" y="16051"/>
                  </a:lnTo>
                  <a:lnTo>
                    <a:pt x="4822" y="16243"/>
                  </a:lnTo>
                  <a:lnTo>
                    <a:pt x="4930" y="16024"/>
                  </a:lnTo>
                  <a:close/>
                  <a:moveTo>
                    <a:pt x="5030" y="15721"/>
                  </a:moveTo>
                  <a:lnTo>
                    <a:pt x="4954" y="15875"/>
                  </a:lnTo>
                  <a:lnTo>
                    <a:pt x="4603" y="15702"/>
                  </a:lnTo>
                  <a:lnTo>
                    <a:pt x="4580" y="15749"/>
                  </a:lnTo>
                  <a:lnTo>
                    <a:pt x="4971" y="15941"/>
                  </a:lnTo>
                  <a:lnTo>
                    <a:pt x="5066" y="15746"/>
                  </a:lnTo>
                  <a:lnTo>
                    <a:pt x="5030" y="15721"/>
                  </a:lnTo>
                  <a:close/>
                  <a:moveTo>
                    <a:pt x="5289" y="15293"/>
                  </a:moveTo>
                  <a:lnTo>
                    <a:pt x="4882" y="15135"/>
                  </a:lnTo>
                  <a:lnTo>
                    <a:pt x="4848" y="15204"/>
                  </a:lnTo>
                  <a:lnTo>
                    <a:pt x="5072" y="15405"/>
                  </a:lnTo>
                  <a:cubicBezTo>
                    <a:pt x="5085" y="15417"/>
                    <a:pt x="5098" y="15427"/>
                    <a:pt x="5109" y="15436"/>
                  </a:cubicBezTo>
                  <a:cubicBezTo>
                    <a:pt x="5120" y="15444"/>
                    <a:pt x="5127" y="15449"/>
                    <a:pt x="5128" y="15450"/>
                  </a:cubicBezTo>
                  <a:cubicBezTo>
                    <a:pt x="5126" y="15450"/>
                    <a:pt x="5118" y="15448"/>
                    <a:pt x="5104" y="15444"/>
                  </a:cubicBezTo>
                  <a:cubicBezTo>
                    <a:pt x="5090" y="15440"/>
                    <a:pt x="5073" y="15436"/>
                    <a:pt x="5052" y="15432"/>
                  </a:cubicBezTo>
                  <a:lnTo>
                    <a:pt x="4762" y="15378"/>
                  </a:lnTo>
                  <a:lnTo>
                    <a:pt x="4729" y="15446"/>
                  </a:lnTo>
                  <a:lnTo>
                    <a:pt x="5103" y="15673"/>
                  </a:lnTo>
                  <a:lnTo>
                    <a:pt x="5125" y="15628"/>
                  </a:lnTo>
                  <a:lnTo>
                    <a:pt x="4857" y="15469"/>
                  </a:lnTo>
                  <a:cubicBezTo>
                    <a:pt x="4852" y="15466"/>
                    <a:pt x="4845" y="15462"/>
                    <a:pt x="4838" y="15458"/>
                  </a:cubicBezTo>
                  <a:cubicBezTo>
                    <a:pt x="4830" y="15454"/>
                    <a:pt x="4823" y="15449"/>
                    <a:pt x="4815" y="15445"/>
                  </a:cubicBezTo>
                  <a:cubicBezTo>
                    <a:pt x="4808" y="15441"/>
                    <a:pt x="4802" y="15437"/>
                    <a:pt x="4796" y="15434"/>
                  </a:cubicBezTo>
                  <a:cubicBezTo>
                    <a:pt x="4791" y="15431"/>
                    <a:pt x="4788" y="15430"/>
                    <a:pt x="4787" y="15429"/>
                  </a:cubicBezTo>
                  <a:cubicBezTo>
                    <a:pt x="4791" y="15430"/>
                    <a:pt x="4800" y="15432"/>
                    <a:pt x="4814" y="15435"/>
                  </a:cubicBezTo>
                  <a:cubicBezTo>
                    <a:pt x="4829" y="15438"/>
                    <a:pt x="4848" y="15442"/>
                    <a:pt x="4870" y="15446"/>
                  </a:cubicBezTo>
                  <a:lnTo>
                    <a:pt x="5185" y="15505"/>
                  </a:lnTo>
                  <a:lnTo>
                    <a:pt x="5205" y="15465"/>
                  </a:lnTo>
                  <a:lnTo>
                    <a:pt x="4954" y="15238"/>
                  </a:lnTo>
                  <a:cubicBezTo>
                    <a:pt x="4949" y="15233"/>
                    <a:pt x="4943" y="15228"/>
                    <a:pt x="4938" y="15223"/>
                  </a:cubicBezTo>
                  <a:cubicBezTo>
                    <a:pt x="4932" y="15218"/>
                    <a:pt x="4926" y="15214"/>
                    <a:pt x="4921" y="15209"/>
                  </a:cubicBezTo>
                  <a:cubicBezTo>
                    <a:pt x="4916" y="15205"/>
                    <a:pt x="4911" y="15201"/>
                    <a:pt x="4907" y="15198"/>
                  </a:cubicBezTo>
                  <a:cubicBezTo>
                    <a:pt x="4904" y="15195"/>
                    <a:pt x="4902" y="15193"/>
                    <a:pt x="4901" y="15192"/>
                  </a:cubicBezTo>
                  <a:cubicBezTo>
                    <a:pt x="4902" y="15193"/>
                    <a:pt x="4904" y="15194"/>
                    <a:pt x="4909" y="15196"/>
                  </a:cubicBezTo>
                  <a:cubicBezTo>
                    <a:pt x="4914" y="15198"/>
                    <a:pt x="4919" y="15201"/>
                    <a:pt x="4926" y="15204"/>
                  </a:cubicBezTo>
                  <a:cubicBezTo>
                    <a:pt x="4933" y="15207"/>
                    <a:pt x="4940" y="15210"/>
                    <a:pt x="4948" y="15213"/>
                  </a:cubicBezTo>
                  <a:cubicBezTo>
                    <a:pt x="4955" y="15216"/>
                    <a:pt x="4962" y="15219"/>
                    <a:pt x="4968" y="15222"/>
                  </a:cubicBezTo>
                  <a:lnTo>
                    <a:pt x="5266" y="15340"/>
                  </a:lnTo>
                  <a:lnTo>
                    <a:pt x="5289" y="15293"/>
                  </a:lnTo>
                  <a:close/>
                  <a:moveTo>
                    <a:pt x="5309" y="14882"/>
                  </a:moveTo>
                  <a:cubicBezTo>
                    <a:pt x="5294" y="14880"/>
                    <a:pt x="5281" y="14881"/>
                    <a:pt x="5268" y="14885"/>
                  </a:cubicBezTo>
                  <a:cubicBezTo>
                    <a:pt x="5254" y="14888"/>
                    <a:pt x="5242" y="14893"/>
                    <a:pt x="5232" y="14901"/>
                  </a:cubicBezTo>
                  <a:cubicBezTo>
                    <a:pt x="5221" y="14908"/>
                    <a:pt x="5208" y="14919"/>
                    <a:pt x="5194" y="14934"/>
                  </a:cubicBezTo>
                  <a:lnTo>
                    <a:pt x="5158" y="14972"/>
                  </a:lnTo>
                  <a:cubicBezTo>
                    <a:pt x="5139" y="14992"/>
                    <a:pt x="5122" y="15004"/>
                    <a:pt x="5108" y="15009"/>
                  </a:cubicBezTo>
                  <a:cubicBezTo>
                    <a:pt x="5093" y="15015"/>
                    <a:pt x="5078" y="15014"/>
                    <a:pt x="5062" y="15006"/>
                  </a:cubicBezTo>
                  <a:cubicBezTo>
                    <a:pt x="5042" y="14996"/>
                    <a:pt x="5030" y="14981"/>
                    <a:pt x="5025" y="14962"/>
                  </a:cubicBezTo>
                  <a:cubicBezTo>
                    <a:pt x="5020" y="14943"/>
                    <a:pt x="5024" y="14921"/>
                    <a:pt x="5036" y="14896"/>
                  </a:cubicBezTo>
                  <a:cubicBezTo>
                    <a:pt x="5040" y="14888"/>
                    <a:pt x="5045" y="14880"/>
                    <a:pt x="5049" y="14873"/>
                  </a:cubicBezTo>
                  <a:cubicBezTo>
                    <a:pt x="5054" y="14866"/>
                    <a:pt x="5060" y="14860"/>
                    <a:pt x="5066" y="14854"/>
                  </a:cubicBezTo>
                  <a:cubicBezTo>
                    <a:pt x="5072" y="14848"/>
                    <a:pt x="5080" y="14842"/>
                    <a:pt x="5088" y="14836"/>
                  </a:cubicBezTo>
                  <a:cubicBezTo>
                    <a:pt x="5096" y="14830"/>
                    <a:pt x="5105" y="14824"/>
                    <a:pt x="5116" y="14817"/>
                  </a:cubicBezTo>
                  <a:lnTo>
                    <a:pt x="5092" y="14780"/>
                  </a:lnTo>
                  <a:cubicBezTo>
                    <a:pt x="5049" y="14805"/>
                    <a:pt x="5017" y="14838"/>
                    <a:pt x="4997" y="14879"/>
                  </a:cubicBezTo>
                  <a:cubicBezTo>
                    <a:pt x="4987" y="14898"/>
                    <a:pt x="4982" y="14917"/>
                    <a:pt x="4980" y="14935"/>
                  </a:cubicBezTo>
                  <a:cubicBezTo>
                    <a:pt x="4977" y="14954"/>
                    <a:pt x="4979" y="14971"/>
                    <a:pt x="4983" y="14987"/>
                  </a:cubicBezTo>
                  <a:cubicBezTo>
                    <a:pt x="4988" y="15002"/>
                    <a:pt x="4995" y="15017"/>
                    <a:pt x="5006" y="15030"/>
                  </a:cubicBezTo>
                  <a:cubicBezTo>
                    <a:pt x="5016" y="15042"/>
                    <a:pt x="5030" y="15053"/>
                    <a:pt x="5047" y="15061"/>
                  </a:cubicBezTo>
                  <a:cubicBezTo>
                    <a:pt x="5072" y="15074"/>
                    <a:pt x="5097" y="15076"/>
                    <a:pt x="5123" y="15068"/>
                  </a:cubicBezTo>
                  <a:cubicBezTo>
                    <a:pt x="5134" y="15064"/>
                    <a:pt x="5145" y="15059"/>
                    <a:pt x="5155" y="15051"/>
                  </a:cubicBezTo>
                  <a:cubicBezTo>
                    <a:pt x="5165" y="15043"/>
                    <a:pt x="5178" y="15031"/>
                    <a:pt x="5192" y="15016"/>
                  </a:cubicBezTo>
                  <a:lnTo>
                    <a:pt x="5223" y="14982"/>
                  </a:lnTo>
                  <a:cubicBezTo>
                    <a:pt x="5260" y="14942"/>
                    <a:pt x="5296" y="14931"/>
                    <a:pt x="5330" y="14948"/>
                  </a:cubicBezTo>
                  <a:cubicBezTo>
                    <a:pt x="5354" y="14959"/>
                    <a:pt x="5368" y="14978"/>
                    <a:pt x="5372" y="15003"/>
                  </a:cubicBezTo>
                  <a:cubicBezTo>
                    <a:pt x="5375" y="15015"/>
                    <a:pt x="5375" y="15026"/>
                    <a:pt x="5373" y="15036"/>
                  </a:cubicBezTo>
                  <a:cubicBezTo>
                    <a:pt x="5371" y="15047"/>
                    <a:pt x="5366" y="15059"/>
                    <a:pt x="5359" y="15074"/>
                  </a:cubicBezTo>
                  <a:cubicBezTo>
                    <a:pt x="5349" y="15094"/>
                    <a:pt x="5338" y="15111"/>
                    <a:pt x="5324" y="15125"/>
                  </a:cubicBezTo>
                  <a:cubicBezTo>
                    <a:pt x="5310" y="15139"/>
                    <a:pt x="5294" y="15152"/>
                    <a:pt x="5274" y="15162"/>
                  </a:cubicBezTo>
                  <a:lnTo>
                    <a:pt x="5300" y="15201"/>
                  </a:lnTo>
                  <a:cubicBezTo>
                    <a:pt x="5322" y="15187"/>
                    <a:pt x="5341" y="15172"/>
                    <a:pt x="5356" y="15154"/>
                  </a:cubicBezTo>
                  <a:cubicBezTo>
                    <a:pt x="5372" y="15137"/>
                    <a:pt x="5386" y="15116"/>
                    <a:pt x="5397" y="15093"/>
                  </a:cubicBezTo>
                  <a:cubicBezTo>
                    <a:pt x="5406" y="15074"/>
                    <a:pt x="5412" y="15058"/>
                    <a:pt x="5415" y="15042"/>
                  </a:cubicBezTo>
                  <a:cubicBezTo>
                    <a:pt x="5418" y="15027"/>
                    <a:pt x="5418" y="15010"/>
                    <a:pt x="5416" y="14993"/>
                  </a:cubicBezTo>
                  <a:cubicBezTo>
                    <a:pt x="5414" y="14970"/>
                    <a:pt x="5407" y="14950"/>
                    <a:pt x="5395" y="14933"/>
                  </a:cubicBezTo>
                  <a:cubicBezTo>
                    <a:pt x="5382" y="14915"/>
                    <a:pt x="5367" y="14902"/>
                    <a:pt x="5349" y="14893"/>
                  </a:cubicBezTo>
                  <a:cubicBezTo>
                    <a:pt x="5337" y="14887"/>
                    <a:pt x="5324" y="14883"/>
                    <a:pt x="5309" y="14882"/>
                  </a:cubicBezTo>
                  <a:close/>
                  <a:moveTo>
                    <a:pt x="5423" y="14692"/>
                  </a:moveTo>
                  <a:lnTo>
                    <a:pt x="5380" y="14670"/>
                  </a:lnTo>
                  <a:lnTo>
                    <a:pt x="5326" y="14779"/>
                  </a:lnTo>
                  <a:lnTo>
                    <a:pt x="5370" y="14800"/>
                  </a:lnTo>
                  <a:lnTo>
                    <a:pt x="5423" y="14692"/>
                  </a:lnTo>
                  <a:close/>
                  <a:moveTo>
                    <a:pt x="5340" y="14204"/>
                  </a:moveTo>
                  <a:lnTo>
                    <a:pt x="5317" y="14250"/>
                  </a:lnTo>
                  <a:lnTo>
                    <a:pt x="5589" y="14384"/>
                  </a:lnTo>
                  <a:cubicBezTo>
                    <a:pt x="5603" y="14391"/>
                    <a:pt x="5614" y="14397"/>
                    <a:pt x="5622" y="14404"/>
                  </a:cubicBezTo>
                  <a:cubicBezTo>
                    <a:pt x="5630" y="14410"/>
                    <a:pt x="5637" y="14418"/>
                    <a:pt x="5643" y="14429"/>
                  </a:cubicBezTo>
                  <a:cubicBezTo>
                    <a:pt x="5648" y="14439"/>
                    <a:pt x="5650" y="14451"/>
                    <a:pt x="5648" y="14465"/>
                  </a:cubicBezTo>
                  <a:cubicBezTo>
                    <a:pt x="5646" y="14479"/>
                    <a:pt x="5642" y="14494"/>
                    <a:pt x="5634" y="14510"/>
                  </a:cubicBezTo>
                  <a:cubicBezTo>
                    <a:pt x="5628" y="14522"/>
                    <a:pt x="5621" y="14532"/>
                    <a:pt x="5615" y="14540"/>
                  </a:cubicBezTo>
                  <a:cubicBezTo>
                    <a:pt x="5608" y="14547"/>
                    <a:pt x="5601" y="14553"/>
                    <a:pt x="5595" y="14558"/>
                  </a:cubicBezTo>
                  <a:cubicBezTo>
                    <a:pt x="5588" y="14562"/>
                    <a:pt x="5581" y="14565"/>
                    <a:pt x="5575" y="14566"/>
                  </a:cubicBezTo>
                  <a:cubicBezTo>
                    <a:pt x="5569" y="14567"/>
                    <a:pt x="5563" y="14568"/>
                    <a:pt x="5558" y="14568"/>
                  </a:cubicBezTo>
                  <a:cubicBezTo>
                    <a:pt x="5550" y="14567"/>
                    <a:pt x="5541" y="14565"/>
                    <a:pt x="5530" y="14561"/>
                  </a:cubicBezTo>
                  <a:cubicBezTo>
                    <a:pt x="5519" y="14556"/>
                    <a:pt x="5508" y="14552"/>
                    <a:pt x="5498" y="14547"/>
                  </a:cubicBezTo>
                  <a:lnTo>
                    <a:pt x="5235" y="14417"/>
                  </a:lnTo>
                  <a:lnTo>
                    <a:pt x="5212" y="14463"/>
                  </a:lnTo>
                  <a:lnTo>
                    <a:pt x="5492" y="14601"/>
                  </a:lnTo>
                  <a:cubicBezTo>
                    <a:pt x="5501" y="14606"/>
                    <a:pt x="5511" y="14610"/>
                    <a:pt x="5523" y="14614"/>
                  </a:cubicBezTo>
                  <a:cubicBezTo>
                    <a:pt x="5535" y="14619"/>
                    <a:pt x="5547" y="14621"/>
                    <a:pt x="5559" y="14620"/>
                  </a:cubicBezTo>
                  <a:cubicBezTo>
                    <a:pt x="5584" y="14619"/>
                    <a:pt x="5605" y="14612"/>
                    <a:pt x="5623" y="14598"/>
                  </a:cubicBezTo>
                  <a:cubicBezTo>
                    <a:pt x="5641" y="14584"/>
                    <a:pt x="5657" y="14563"/>
                    <a:pt x="5672" y="14532"/>
                  </a:cubicBezTo>
                  <a:cubicBezTo>
                    <a:pt x="5684" y="14508"/>
                    <a:pt x="5692" y="14487"/>
                    <a:pt x="5695" y="14468"/>
                  </a:cubicBezTo>
                  <a:cubicBezTo>
                    <a:pt x="5698" y="14450"/>
                    <a:pt x="5697" y="14432"/>
                    <a:pt x="5693" y="14415"/>
                  </a:cubicBezTo>
                  <a:cubicBezTo>
                    <a:pt x="5689" y="14398"/>
                    <a:pt x="5681" y="14385"/>
                    <a:pt x="5670" y="14374"/>
                  </a:cubicBezTo>
                  <a:cubicBezTo>
                    <a:pt x="5659" y="14364"/>
                    <a:pt x="5641" y="14353"/>
                    <a:pt x="5618" y="14341"/>
                  </a:cubicBezTo>
                  <a:lnTo>
                    <a:pt x="5340" y="14204"/>
                  </a:lnTo>
                  <a:close/>
                  <a:moveTo>
                    <a:pt x="5914" y="14024"/>
                  </a:moveTo>
                  <a:lnTo>
                    <a:pt x="5523" y="13832"/>
                  </a:lnTo>
                  <a:lnTo>
                    <a:pt x="5500" y="13878"/>
                  </a:lnTo>
                  <a:lnTo>
                    <a:pt x="5714" y="13981"/>
                  </a:lnTo>
                  <a:cubicBezTo>
                    <a:pt x="5728" y="13988"/>
                    <a:pt x="5742" y="13994"/>
                    <a:pt x="5756" y="14001"/>
                  </a:cubicBezTo>
                  <a:cubicBezTo>
                    <a:pt x="5771" y="14007"/>
                    <a:pt x="5784" y="14013"/>
                    <a:pt x="5795" y="14017"/>
                  </a:cubicBezTo>
                  <a:cubicBezTo>
                    <a:pt x="5806" y="14022"/>
                    <a:pt x="5816" y="14026"/>
                    <a:pt x="5823" y="14029"/>
                  </a:cubicBezTo>
                  <a:cubicBezTo>
                    <a:pt x="5831" y="14032"/>
                    <a:pt x="5835" y="14034"/>
                    <a:pt x="5835" y="14034"/>
                  </a:cubicBezTo>
                  <a:cubicBezTo>
                    <a:pt x="5834" y="14034"/>
                    <a:pt x="5830" y="14034"/>
                    <a:pt x="5824" y="14033"/>
                  </a:cubicBezTo>
                  <a:cubicBezTo>
                    <a:pt x="5818" y="14033"/>
                    <a:pt x="5810" y="14032"/>
                    <a:pt x="5801" y="14032"/>
                  </a:cubicBezTo>
                  <a:cubicBezTo>
                    <a:pt x="5792" y="14031"/>
                    <a:pt x="5782" y="14031"/>
                    <a:pt x="5770" y="14030"/>
                  </a:cubicBezTo>
                  <a:cubicBezTo>
                    <a:pt x="5758" y="14030"/>
                    <a:pt x="5747" y="14030"/>
                    <a:pt x="5735" y="14030"/>
                  </a:cubicBezTo>
                  <a:lnTo>
                    <a:pt x="5422" y="14037"/>
                  </a:lnTo>
                  <a:lnTo>
                    <a:pt x="5395" y="14091"/>
                  </a:lnTo>
                  <a:lnTo>
                    <a:pt x="5786" y="14284"/>
                  </a:lnTo>
                  <a:lnTo>
                    <a:pt x="5810" y="14235"/>
                  </a:lnTo>
                  <a:lnTo>
                    <a:pt x="5582" y="14126"/>
                  </a:lnTo>
                  <a:cubicBezTo>
                    <a:pt x="5571" y="14120"/>
                    <a:pt x="5559" y="14115"/>
                    <a:pt x="5547" y="14110"/>
                  </a:cubicBezTo>
                  <a:cubicBezTo>
                    <a:pt x="5536" y="14105"/>
                    <a:pt x="5525" y="14100"/>
                    <a:pt x="5515" y="14096"/>
                  </a:cubicBezTo>
                  <a:cubicBezTo>
                    <a:pt x="5505" y="14092"/>
                    <a:pt x="5496" y="14088"/>
                    <a:pt x="5489" y="14085"/>
                  </a:cubicBezTo>
                  <a:cubicBezTo>
                    <a:pt x="5482" y="14082"/>
                    <a:pt x="5477" y="14080"/>
                    <a:pt x="5473" y="14079"/>
                  </a:cubicBezTo>
                  <a:cubicBezTo>
                    <a:pt x="5477" y="14080"/>
                    <a:pt x="5483" y="14080"/>
                    <a:pt x="5491" y="14080"/>
                  </a:cubicBezTo>
                  <a:cubicBezTo>
                    <a:pt x="5498" y="14081"/>
                    <a:pt x="5507" y="14081"/>
                    <a:pt x="5517" y="14081"/>
                  </a:cubicBezTo>
                  <a:cubicBezTo>
                    <a:pt x="5527" y="14081"/>
                    <a:pt x="5538" y="14081"/>
                    <a:pt x="5550" y="14081"/>
                  </a:cubicBezTo>
                  <a:cubicBezTo>
                    <a:pt x="5563" y="14081"/>
                    <a:pt x="5575" y="14081"/>
                    <a:pt x="5589" y="14081"/>
                  </a:cubicBezTo>
                  <a:lnTo>
                    <a:pt x="5890" y="14073"/>
                  </a:lnTo>
                  <a:lnTo>
                    <a:pt x="5914" y="14024"/>
                  </a:lnTo>
                  <a:close/>
                  <a:moveTo>
                    <a:pt x="5993" y="13864"/>
                  </a:moveTo>
                  <a:lnTo>
                    <a:pt x="5602" y="13672"/>
                  </a:lnTo>
                  <a:lnTo>
                    <a:pt x="5579" y="13717"/>
                  </a:lnTo>
                  <a:lnTo>
                    <a:pt x="5970" y="13910"/>
                  </a:lnTo>
                  <a:lnTo>
                    <a:pt x="5993" y="13864"/>
                  </a:lnTo>
                  <a:close/>
                  <a:moveTo>
                    <a:pt x="5792" y="13284"/>
                  </a:moveTo>
                  <a:lnTo>
                    <a:pt x="5769" y="13332"/>
                  </a:lnTo>
                  <a:lnTo>
                    <a:pt x="5985" y="13543"/>
                  </a:lnTo>
                  <a:cubicBezTo>
                    <a:pt x="6003" y="13560"/>
                    <a:pt x="6018" y="13574"/>
                    <a:pt x="6030" y="13585"/>
                  </a:cubicBezTo>
                  <a:cubicBezTo>
                    <a:pt x="6042" y="13596"/>
                    <a:pt x="6050" y="13603"/>
                    <a:pt x="6055" y="13607"/>
                  </a:cubicBezTo>
                  <a:cubicBezTo>
                    <a:pt x="6052" y="13606"/>
                    <a:pt x="6047" y="13605"/>
                    <a:pt x="6040" y="13603"/>
                  </a:cubicBezTo>
                  <a:cubicBezTo>
                    <a:pt x="6033" y="13601"/>
                    <a:pt x="6025" y="13599"/>
                    <a:pt x="6016" y="13597"/>
                  </a:cubicBezTo>
                  <a:cubicBezTo>
                    <a:pt x="6007" y="13595"/>
                    <a:pt x="5997" y="13593"/>
                    <a:pt x="5987" y="13592"/>
                  </a:cubicBezTo>
                  <a:cubicBezTo>
                    <a:pt x="5977" y="13590"/>
                    <a:pt x="5966" y="13588"/>
                    <a:pt x="5956" y="13587"/>
                  </a:cubicBezTo>
                  <a:lnTo>
                    <a:pt x="5664" y="13545"/>
                  </a:lnTo>
                  <a:lnTo>
                    <a:pt x="5639" y="13596"/>
                  </a:lnTo>
                  <a:lnTo>
                    <a:pt x="6095" y="13657"/>
                  </a:lnTo>
                  <a:lnTo>
                    <a:pt x="6117" y="13611"/>
                  </a:lnTo>
                  <a:lnTo>
                    <a:pt x="5792" y="13284"/>
                  </a:lnTo>
                  <a:close/>
                  <a:moveTo>
                    <a:pt x="6328" y="13182"/>
                  </a:moveTo>
                  <a:lnTo>
                    <a:pt x="6288" y="13162"/>
                  </a:lnTo>
                  <a:lnTo>
                    <a:pt x="6203" y="13334"/>
                  </a:lnTo>
                  <a:lnTo>
                    <a:pt x="6060" y="13264"/>
                  </a:lnTo>
                  <a:lnTo>
                    <a:pt x="6126" y="13130"/>
                  </a:lnTo>
                  <a:lnTo>
                    <a:pt x="6086" y="13110"/>
                  </a:lnTo>
                  <a:lnTo>
                    <a:pt x="6020" y="13244"/>
                  </a:lnTo>
                  <a:lnTo>
                    <a:pt x="5892" y="13181"/>
                  </a:lnTo>
                  <a:lnTo>
                    <a:pt x="5970" y="13020"/>
                  </a:lnTo>
                  <a:lnTo>
                    <a:pt x="5935" y="12995"/>
                  </a:lnTo>
                  <a:lnTo>
                    <a:pt x="5830" y="13209"/>
                  </a:lnTo>
                  <a:lnTo>
                    <a:pt x="6220" y="13401"/>
                  </a:lnTo>
                  <a:lnTo>
                    <a:pt x="6328" y="13182"/>
                  </a:lnTo>
                  <a:close/>
                  <a:moveTo>
                    <a:pt x="6491" y="12851"/>
                  </a:moveTo>
                  <a:lnTo>
                    <a:pt x="6455" y="12855"/>
                  </a:lnTo>
                  <a:cubicBezTo>
                    <a:pt x="6438" y="12858"/>
                    <a:pt x="6421" y="12860"/>
                    <a:pt x="6402" y="12863"/>
                  </a:cubicBezTo>
                  <a:cubicBezTo>
                    <a:pt x="6383" y="12865"/>
                    <a:pt x="6366" y="12868"/>
                    <a:pt x="6349" y="12870"/>
                  </a:cubicBezTo>
                  <a:cubicBezTo>
                    <a:pt x="6333" y="12872"/>
                    <a:pt x="6321" y="12874"/>
                    <a:pt x="6314" y="12875"/>
                  </a:cubicBezTo>
                  <a:cubicBezTo>
                    <a:pt x="6304" y="12877"/>
                    <a:pt x="6293" y="12880"/>
                    <a:pt x="6282" y="12883"/>
                  </a:cubicBezTo>
                  <a:cubicBezTo>
                    <a:pt x="6270" y="12886"/>
                    <a:pt x="6259" y="12889"/>
                    <a:pt x="6251" y="12893"/>
                  </a:cubicBezTo>
                  <a:lnTo>
                    <a:pt x="6254" y="12887"/>
                  </a:lnTo>
                  <a:cubicBezTo>
                    <a:pt x="6261" y="12872"/>
                    <a:pt x="6266" y="12856"/>
                    <a:pt x="6267" y="12841"/>
                  </a:cubicBezTo>
                  <a:cubicBezTo>
                    <a:pt x="6268" y="12826"/>
                    <a:pt x="6266" y="12811"/>
                    <a:pt x="6261" y="12798"/>
                  </a:cubicBezTo>
                  <a:cubicBezTo>
                    <a:pt x="6257" y="12784"/>
                    <a:pt x="6249" y="12772"/>
                    <a:pt x="6238" y="12760"/>
                  </a:cubicBezTo>
                  <a:cubicBezTo>
                    <a:pt x="6227" y="12749"/>
                    <a:pt x="6214" y="12739"/>
                    <a:pt x="6198" y="12731"/>
                  </a:cubicBezTo>
                  <a:cubicBezTo>
                    <a:pt x="6187" y="12726"/>
                    <a:pt x="6177" y="12723"/>
                    <a:pt x="6168" y="12721"/>
                  </a:cubicBezTo>
                  <a:cubicBezTo>
                    <a:pt x="6158" y="12719"/>
                    <a:pt x="6149" y="12718"/>
                    <a:pt x="6140" y="12719"/>
                  </a:cubicBezTo>
                  <a:cubicBezTo>
                    <a:pt x="6131" y="12719"/>
                    <a:pt x="6123" y="12720"/>
                    <a:pt x="6116" y="12722"/>
                  </a:cubicBezTo>
                  <a:cubicBezTo>
                    <a:pt x="6109" y="12724"/>
                    <a:pt x="6102" y="12727"/>
                    <a:pt x="6097" y="12729"/>
                  </a:cubicBezTo>
                  <a:cubicBezTo>
                    <a:pt x="6091" y="12732"/>
                    <a:pt x="6085" y="12736"/>
                    <a:pt x="6079" y="12740"/>
                  </a:cubicBezTo>
                  <a:cubicBezTo>
                    <a:pt x="6073" y="12744"/>
                    <a:pt x="6067" y="12750"/>
                    <a:pt x="6061" y="12757"/>
                  </a:cubicBezTo>
                  <a:cubicBezTo>
                    <a:pt x="6054" y="12763"/>
                    <a:pt x="6048" y="12771"/>
                    <a:pt x="6042" y="12781"/>
                  </a:cubicBezTo>
                  <a:cubicBezTo>
                    <a:pt x="6036" y="12791"/>
                    <a:pt x="6030" y="12802"/>
                    <a:pt x="6023" y="12816"/>
                  </a:cubicBezTo>
                  <a:lnTo>
                    <a:pt x="5978" y="12907"/>
                  </a:lnTo>
                  <a:lnTo>
                    <a:pt x="6369" y="13099"/>
                  </a:lnTo>
                  <a:lnTo>
                    <a:pt x="6391" y="13054"/>
                  </a:lnTo>
                  <a:lnTo>
                    <a:pt x="6215" y="12967"/>
                  </a:lnTo>
                  <a:cubicBezTo>
                    <a:pt x="6220" y="12957"/>
                    <a:pt x="6226" y="12950"/>
                    <a:pt x="6232" y="12945"/>
                  </a:cubicBezTo>
                  <a:cubicBezTo>
                    <a:pt x="6238" y="12941"/>
                    <a:pt x="6248" y="12937"/>
                    <a:pt x="6262" y="12935"/>
                  </a:cubicBezTo>
                  <a:cubicBezTo>
                    <a:pt x="6285" y="12930"/>
                    <a:pt x="6307" y="12926"/>
                    <a:pt x="6328" y="12922"/>
                  </a:cubicBezTo>
                  <a:cubicBezTo>
                    <a:pt x="6348" y="12919"/>
                    <a:pt x="6367" y="12916"/>
                    <a:pt x="6385" y="12914"/>
                  </a:cubicBezTo>
                  <a:cubicBezTo>
                    <a:pt x="6402" y="12912"/>
                    <a:pt x="6417" y="12911"/>
                    <a:pt x="6431" y="12910"/>
                  </a:cubicBezTo>
                  <a:cubicBezTo>
                    <a:pt x="6444" y="12909"/>
                    <a:pt x="6454" y="12909"/>
                    <a:pt x="6462" y="12909"/>
                  </a:cubicBezTo>
                  <a:lnTo>
                    <a:pt x="6491" y="12851"/>
                  </a:lnTo>
                  <a:close/>
                  <a:moveTo>
                    <a:pt x="6205" y="12802"/>
                  </a:moveTo>
                  <a:cubicBezTo>
                    <a:pt x="6213" y="12810"/>
                    <a:pt x="6219" y="12819"/>
                    <a:pt x="6222" y="12829"/>
                  </a:cubicBezTo>
                  <a:cubicBezTo>
                    <a:pt x="6225" y="12840"/>
                    <a:pt x="6225" y="12851"/>
                    <a:pt x="6223" y="12864"/>
                  </a:cubicBezTo>
                  <a:cubicBezTo>
                    <a:pt x="6221" y="12877"/>
                    <a:pt x="6216" y="12892"/>
                    <a:pt x="6207" y="12909"/>
                  </a:cubicBezTo>
                  <a:lnTo>
                    <a:pt x="6186" y="12952"/>
                  </a:lnTo>
                  <a:lnTo>
                    <a:pt x="6040" y="12881"/>
                  </a:lnTo>
                  <a:lnTo>
                    <a:pt x="6063" y="12834"/>
                  </a:lnTo>
                  <a:cubicBezTo>
                    <a:pt x="6068" y="12823"/>
                    <a:pt x="6073" y="12814"/>
                    <a:pt x="6078" y="12807"/>
                  </a:cubicBezTo>
                  <a:cubicBezTo>
                    <a:pt x="6084" y="12800"/>
                    <a:pt x="6089" y="12794"/>
                    <a:pt x="6095" y="12789"/>
                  </a:cubicBezTo>
                  <a:cubicBezTo>
                    <a:pt x="6105" y="12780"/>
                    <a:pt x="6117" y="12775"/>
                    <a:pt x="6132" y="12773"/>
                  </a:cubicBezTo>
                  <a:cubicBezTo>
                    <a:pt x="6146" y="12771"/>
                    <a:pt x="6160" y="12773"/>
                    <a:pt x="6173" y="12780"/>
                  </a:cubicBezTo>
                  <a:cubicBezTo>
                    <a:pt x="6186" y="12786"/>
                    <a:pt x="6197" y="12793"/>
                    <a:pt x="6205" y="12802"/>
                  </a:cubicBezTo>
                  <a:close/>
                  <a:moveTo>
                    <a:pt x="6502" y="12457"/>
                  </a:moveTo>
                  <a:cubicBezTo>
                    <a:pt x="6488" y="12455"/>
                    <a:pt x="6474" y="12456"/>
                    <a:pt x="6461" y="12460"/>
                  </a:cubicBezTo>
                  <a:cubicBezTo>
                    <a:pt x="6448" y="12463"/>
                    <a:pt x="6436" y="12469"/>
                    <a:pt x="6425" y="12476"/>
                  </a:cubicBezTo>
                  <a:cubicBezTo>
                    <a:pt x="6414" y="12483"/>
                    <a:pt x="6401" y="12494"/>
                    <a:pt x="6387" y="12509"/>
                  </a:cubicBezTo>
                  <a:lnTo>
                    <a:pt x="6351" y="12547"/>
                  </a:lnTo>
                  <a:cubicBezTo>
                    <a:pt x="6332" y="12567"/>
                    <a:pt x="6315" y="12579"/>
                    <a:pt x="6301" y="12585"/>
                  </a:cubicBezTo>
                  <a:cubicBezTo>
                    <a:pt x="6286" y="12590"/>
                    <a:pt x="6271" y="12589"/>
                    <a:pt x="6255" y="12581"/>
                  </a:cubicBezTo>
                  <a:cubicBezTo>
                    <a:pt x="6235" y="12571"/>
                    <a:pt x="6223" y="12556"/>
                    <a:pt x="6218" y="12537"/>
                  </a:cubicBezTo>
                  <a:cubicBezTo>
                    <a:pt x="6213" y="12518"/>
                    <a:pt x="6217" y="12496"/>
                    <a:pt x="6229" y="12471"/>
                  </a:cubicBezTo>
                  <a:cubicBezTo>
                    <a:pt x="6233" y="12463"/>
                    <a:pt x="6238" y="12455"/>
                    <a:pt x="6243" y="12448"/>
                  </a:cubicBezTo>
                  <a:cubicBezTo>
                    <a:pt x="6247" y="12441"/>
                    <a:pt x="6253" y="12435"/>
                    <a:pt x="6259" y="12429"/>
                  </a:cubicBezTo>
                  <a:cubicBezTo>
                    <a:pt x="6266" y="12423"/>
                    <a:pt x="6273" y="12417"/>
                    <a:pt x="6281" y="12411"/>
                  </a:cubicBezTo>
                  <a:cubicBezTo>
                    <a:pt x="6289" y="12405"/>
                    <a:pt x="6298" y="12399"/>
                    <a:pt x="6309" y="12392"/>
                  </a:cubicBezTo>
                  <a:lnTo>
                    <a:pt x="6286" y="12355"/>
                  </a:lnTo>
                  <a:cubicBezTo>
                    <a:pt x="6242" y="12380"/>
                    <a:pt x="6210" y="12413"/>
                    <a:pt x="6190" y="12455"/>
                  </a:cubicBezTo>
                  <a:cubicBezTo>
                    <a:pt x="6181" y="12474"/>
                    <a:pt x="6175" y="12492"/>
                    <a:pt x="6173" y="12511"/>
                  </a:cubicBezTo>
                  <a:cubicBezTo>
                    <a:pt x="6171" y="12529"/>
                    <a:pt x="6172" y="12546"/>
                    <a:pt x="6176" y="12562"/>
                  </a:cubicBezTo>
                  <a:cubicBezTo>
                    <a:pt x="6181" y="12578"/>
                    <a:pt x="6188" y="12592"/>
                    <a:pt x="6199" y="12605"/>
                  </a:cubicBezTo>
                  <a:cubicBezTo>
                    <a:pt x="6210" y="12618"/>
                    <a:pt x="6223" y="12628"/>
                    <a:pt x="6240" y="12636"/>
                  </a:cubicBezTo>
                  <a:cubicBezTo>
                    <a:pt x="6265" y="12649"/>
                    <a:pt x="6290" y="12651"/>
                    <a:pt x="6316" y="12643"/>
                  </a:cubicBezTo>
                  <a:cubicBezTo>
                    <a:pt x="6328" y="12640"/>
                    <a:pt x="6339" y="12634"/>
                    <a:pt x="6349" y="12626"/>
                  </a:cubicBezTo>
                  <a:cubicBezTo>
                    <a:pt x="6359" y="12618"/>
                    <a:pt x="6371" y="12606"/>
                    <a:pt x="6385" y="12591"/>
                  </a:cubicBezTo>
                  <a:lnTo>
                    <a:pt x="6416" y="12557"/>
                  </a:lnTo>
                  <a:cubicBezTo>
                    <a:pt x="6453" y="12518"/>
                    <a:pt x="6489" y="12506"/>
                    <a:pt x="6524" y="12523"/>
                  </a:cubicBezTo>
                  <a:cubicBezTo>
                    <a:pt x="6547" y="12535"/>
                    <a:pt x="6561" y="12553"/>
                    <a:pt x="6566" y="12579"/>
                  </a:cubicBezTo>
                  <a:cubicBezTo>
                    <a:pt x="6568" y="12590"/>
                    <a:pt x="6568" y="12601"/>
                    <a:pt x="6566" y="12611"/>
                  </a:cubicBezTo>
                  <a:cubicBezTo>
                    <a:pt x="6564" y="12622"/>
                    <a:pt x="6559" y="12634"/>
                    <a:pt x="6552" y="12649"/>
                  </a:cubicBezTo>
                  <a:cubicBezTo>
                    <a:pt x="6542" y="12669"/>
                    <a:pt x="6531" y="12686"/>
                    <a:pt x="6517" y="12700"/>
                  </a:cubicBezTo>
                  <a:cubicBezTo>
                    <a:pt x="6504" y="12714"/>
                    <a:pt x="6487" y="12727"/>
                    <a:pt x="6467" y="12737"/>
                  </a:cubicBezTo>
                  <a:lnTo>
                    <a:pt x="6493" y="12776"/>
                  </a:lnTo>
                  <a:cubicBezTo>
                    <a:pt x="6515" y="12762"/>
                    <a:pt x="6534" y="12747"/>
                    <a:pt x="6549" y="12729"/>
                  </a:cubicBezTo>
                  <a:cubicBezTo>
                    <a:pt x="6565" y="12712"/>
                    <a:pt x="6579" y="12691"/>
                    <a:pt x="6590" y="12668"/>
                  </a:cubicBezTo>
                  <a:cubicBezTo>
                    <a:pt x="6599" y="12650"/>
                    <a:pt x="6605" y="12633"/>
                    <a:pt x="6608" y="12617"/>
                  </a:cubicBezTo>
                  <a:cubicBezTo>
                    <a:pt x="6611" y="12602"/>
                    <a:pt x="6612" y="12585"/>
                    <a:pt x="6610" y="12568"/>
                  </a:cubicBezTo>
                  <a:cubicBezTo>
                    <a:pt x="6607" y="12545"/>
                    <a:pt x="6600" y="12525"/>
                    <a:pt x="6588" y="12508"/>
                  </a:cubicBezTo>
                  <a:cubicBezTo>
                    <a:pt x="6576" y="12490"/>
                    <a:pt x="6560" y="12477"/>
                    <a:pt x="6542" y="12468"/>
                  </a:cubicBezTo>
                  <a:cubicBezTo>
                    <a:pt x="6530" y="12462"/>
                    <a:pt x="6517" y="12458"/>
                    <a:pt x="6502" y="12457"/>
                  </a:cubicBezTo>
                  <a:close/>
                  <a:moveTo>
                    <a:pt x="6720" y="12386"/>
                  </a:moveTo>
                  <a:lnTo>
                    <a:pt x="6329" y="12194"/>
                  </a:lnTo>
                  <a:lnTo>
                    <a:pt x="6306" y="12240"/>
                  </a:lnTo>
                  <a:lnTo>
                    <a:pt x="6697" y="12432"/>
                  </a:lnTo>
                  <a:lnTo>
                    <a:pt x="6720" y="12386"/>
                  </a:lnTo>
                  <a:close/>
                  <a:moveTo>
                    <a:pt x="6495" y="11857"/>
                  </a:moveTo>
                  <a:lnTo>
                    <a:pt x="6367" y="12116"/>
                  </a:lnTo>
                  <a:lnTo>
                    <a:pt x="6407" y="12135"/>
                  </a:lnTo>
                  <a:lnTo>
                    <a:pt x="6458" y="12030"/>
                  </a:lnTo>
                  <a:lnTo>
                    <a:pt x="6810" y="12203"/>
                  </a:lnTo>
                  <a:lnTo>
                    <a:pt x="6832" y="12158"/>
                  </a:lnTo>
                  <a:lnTo>
                    <a:pt x="6481" y="11985"/>
                  </a:lnTo>
                  <a:lnTo>
                    <a:pt x="6533" y="11879"/>
                  </a:lnTo>
                  <a:lnTo>
                    <a:pt x="6495" y="11857"/>
                  </a:lnTo>
                  <a:close/>
                  <a:moveTo>
                    <a:pt x="7038" y="11740"/>
                  </a:moveTo>
                  <a:lnTo>
                    <a:pt x="6583" y="11677"/>
                  </a:lnTo>
                  <a:lnTo>
                    <a:pt x="6553" y="11738"/>
                  </a:lnTo>
                  <a:lnTo>
                    <a:pt x="6880" y="12061"/>
                  </a:lnTo>
                  <a:lnTo>
                    <a:pt x="6903" y="12014"/>
                  </a:lnTo>
                  <a:lnTo>
                    <a:pt x="6801" y="11917"/>
                  </a:lnTo>
                  <a:lnTo>
                    <a:pt x="6873" y="11771"/>
                  </a:lnTo>
                  <a:lnTo>
                    <a:pt x="7012" y="11793"/>
                  </a:lnTo>
                  <a:lnTo>
                    <a:pt x="7038" y="11740"/>
                  </a:lnTo>
                  <a:close/>
                  <a:moveTo>
                    <a:pt x="6829" y="11764"/>
                  </a:moveTo>
                  <a:lnTo>
                    <a:pt x="6769" y="11886"/>
                  </a:lnTo>
                  <a:lnTo>
                    <a:pt x="6608" y="11730"/>
                  </a:lnTo>
                  <a:lnTo>
                    <a:pt x="6829" y="11764"/>
                  </a:lnTo>
                  <a:close/>
                  <a:moveTo>
                    <a:pt x="6475" y="11708"/>
                  </a:moveTo>
                  <a:cubicBezTo>
                    <a:pt x="6467" y="11711"/>
                    <a:pt x="6460" y="11717"/>
                    <a:pt x="6456" y="11725"/>
                  </a:cubicBezTo>
                  <a:cubicBezTo>
                    <a:pt x="6452" y="11733"/>
                    <a:pt x="6452" y="11741"/>
                    <a:pt x="6455" y="11750"/>
                  </a:cubicBezTo>
                  <a:cubicBezTo>
                    <a:pt x="6458" y="11758"/>
                    <a:pt x="6463" y="11765"/>
                    <a:pt x="6471" y="11769"/>
                  </a:cubicBezTo>
                  <a:cubicBezTo>
                    <a:pt x="6479" y="11773"/>
                    <a:pt x="6488" y="11773"/>
                    <a:pt x="6497" y="11770"/>
                  </a:cubicBezTo>
                  <a:cubicBezTo>
                    <a:pt x="6505" y="11768"/>
                    <a:pt x="6512" y="11762"/>
                    <a:pt x="6516" y="11754"/>
                  </a:cubicBezTo>
                  <a:cubicBezTo>
                    <a:pt x="6520" y="11745"/>
                    <a:pt x="6520" y="11737"/>
                    <a:pt x="6517" y="11729"/>
                  </a:cubicBezTo>
                  <a:cubicBezTo>
                    <a:pt x="6514" y="11720"/>
                    <a:pt x="6508" y="11714"/>
                    <a:pt x="6500" y="11710"/>
                  </a:cubicBezTo>
                  <a:cubicBezTo>
                    <a:pt x="6492" y="11706"/>
                    <a:pt x="6484" y="11705"/>
                    <a:pt x="6475" y="11708"/>
                  </a:cubicBezTo>
                  <a:close/>
                  <a:moveTo>
                    <a:pt x="6533" y="11591"/>
                  </a:moveTo>
                  <a:cubicBezTo>
                    <a:pt x="6524" y="11594"/>
                    <a:pt x="6518" y="11599"/>
                    <a:pt x="6514" y="11608"/>
                  </a:cubicBezTo>
                  <a:cubicBezTo>
                    <a:pt x="6510" y="11616"/>
                    <a:pt x="6510" y="11624"/>
                    <a:pt x="6512" y="11633"/>
                  </a:cubicBezTo>
                  <a:cubicBezTo>
                    <a:pt x="6515" y="11641"/>
                    <a:pt x="6521" y="11647"/>
                    <a:pt x="6529" y="11651"/>
                  </a:cubicBezTo>
                  <a:cubicBezTo>
                    <a:pt x="6537" y="11655"/>
                    <a:pt x="6546" y="11656"/>
                    <a:pt x="6554" y="11653"/>
                  </a:cubicBezTo>
                  <a:cubicBezTo>
                    <a:pt x="6563" y="11650"/>
                    <a:pt x="6569" y="11645"/>
                    <a:pt x="6574" y="11636"/>
                  </a:cubicBezTo>
                  <a:cubicBezTo>
                    <a:pt x="6578" y="11628"/>
                    <a:pt x="6578" y="11620"/>
                    <a:pt x="6575" y="11611"/>
                  </a:cubicBezTo>
                  <a:cubicBezTo>
                    <a:pt x="6572" y="11603"/>
                    <a:pt x="6566" y="11597"/>
                    <a:pt x="6558" y="11592"/>
                  </a:cubicBezTo>
                  <a:cubicBezTo>
                    <a:pt x="6550" y="11589"/>
                    <a:pt x="6541" y="11588"/>
                    <a:pt x="6533" y="11591"/>
                  </a:cubicBezTo>
                  <a:close/>
                  <a:moveTo>
                    <a:pt x="6775" y="11288"/>
                  </a:moveTo>
                  <a:lnTo>
                    <a:pt x="6647" y="11547"/>
                  </a:lnTo>
                  <a:lnTo>
                    <a:pt x="6687" y="11566"/>
                  </a:lnTo>
                  <a:lnTo>
                    <a:pt x="6738" y="11461"/>
                  </a:lnTo>
                  <a:lnTo>
                    <a:pt x="7090" y="11634"/>
                  </a:lnTo>
                  <a:lnTo>
                    <a:pt x="7112" y="11589"/>
                  </a:lnTo>
                  <a:lnTo>
                    <a:pt x="6760" y="11416"/>
                  </a:lnTo>
                  <a:lnTo>
                    <a:pt x="6813" y="11310"/>
                  </a:lnTo>
                  <a:lnTo>
                    <a:pt x="6775" y="11288"/>
                  </a:lnTo>
                  <a:close/>
                  <a:moveTo>
                    <a:pt x="7441" y="10921"/>
                  </a:moveTo>
                  <a:lnTo>
                    <a:pt x="7033" y="10763"/>
                  </a:lnTo>
                  <a:lnTo>
                    <a:pt x="6999" y="10832"/>
                  </a:lnTo>
                  <a:lnTo>
                    <a:pt x="7223" y="11033"/>
                  </a:lnTo>
                  <a:cubicBezTo>
                    <a:pt x="7236" y="11045"/>
                    <a:pt x="7249" y="11055"/>
                    <a:pt x="7260" y="11064"/>
                  </a:cubicBezTo>
                  <a:cubicBezTo>
                    <a:pt x="7271" y="11072"/>
                    <a:pt x="7278" y="11077"/>
                    <a:pt x="7279" y="11078"/>
                  </a:cubicBezTo>
                  <a:cubicBezTo>
                    <a:pt x="7277" y="11078"/>
                    <a:pt x="7269" y="11076"/>
                    <a:pt x="7255" y="11072"/>
                  </a:cubicBezTo>
                  <a:cubicBezTo>
                    <a:pt x="7242" y="11068"/>
                    <a:pt x="7224" y="11064"/>
                    <a:pt x="7204" y="11060"/>
                  </a:cubicBezTo>
                  <a:lnTo>
                    <a:pt x="6913" y="11006"/>
                  </a:lnTo>
                  <a:lnTo>
                    <a:pt x="6880" y="11074"/>
                  </a:lnTo>
                  <a:lnTo>
                    <a:pt x="7254" y="11301"/>
                  </a:lnTo>
                  <a:lnTo>
                    <a:pt x="7276" y="11256"/>
                  </a:lnTo>
                  <a:lnTo>
                    <a:pt x="7009" y="11097"/>
                  </a:lnTo>
                  <a:cubicBezTo>
                    <a:pt x="7003" y="11094"/>
                    <a:pt x="6997" y="11090"/>
                    <a:pt x="6989" y="11086"/>
                  </a:cubicBezTo>
                  <a:cubicBezTo>
                    <a:pt x="6982" y="11082"/>
                    <a:pt x="6974" y="11077"/>
                    <a:pt x="6967" y="11073"/>
                  </a:cubicBezTo>
                  <a:cubicBezTo>
                    <a:pt x="6959" y="11069"/>
                    <a:pt x="6953" y="11065"/>
                    <a:pt x="6947" y="11062"/>
                  </a:cubicBezTo>
                  <a:cubicBezTo>
                    <a:pt x="6943" y="11059"/>
                    <a:pt x="6939" y="11058"/>
                    <a:pt x="6938" y="11057"/>
                  </a:cubicBezTo>
                  <a:cubicBezTo>
                    <a:pt x="6942" y="11058"/>
                    <a:pt x="6952" y="11060"/>
                    <a:pt x="6966" y="11063"/>
                  </a:cubicBezTo>
                  <a:cubicBezTo>
                    <a:pt x="6980" y="11066"/>
                    <a:pt x="6999" y="11069"/>
                    <a:pt x="7021" y="11074"/>
                  </a:cubicBezTo>
                  <a:lnTo>
                    <a:pt x="7337" y="11133"/>
                  </a:lnTo>
                  <a:lnTo>
                    <a:pt x="7356" y="11093"/>
                  </a:lnTo>
                  <a:lnTo>
                    <a:pt x="7106" y="10866"/>
                  </a:lnTo>
                  <a:cubicBezTo>
                    <a:pt x="7100" y="10861"/>
                    <a:pt x="7095" y="10856"/>
                    <a:pt x="7089" y="10851"/>
                  </a:cubicBezTo>
                  <a:cubicBezTo>
                    <a:pt x="7083" y="10846"/>
                    <a:pt x="7078" y="10842"/>
                    <a:pt x="7072" y="10837"/>
                  </a:cubicBezTo>
                  <a:cubicBezTo>
                    <a:pt x="7067" y="10833"/>
                    <a:pt x="7062" y="10829"/>
                    <a:pt x="7059" y="10826"/>
                  </a:cubicBezTo>
                  <a:cubicBezTo>
                    <a:pt x="7055" y="10823"/>
                    <a:pt x="7053" y="10821"/>
                    <a:pt x="7052" y="10820"/>
                  </a:cubicBezTo>
                  <a:cubicBezTo>
                    <a:pt x="7053" y="10821"/>
                    <a:pt x="7056" y="10822"/>
                    <a:pt x="7060" y="10824"/>
                  </a:cubicBezTo>
                  <a:cubicBezTo>
                    <a:pt x="7065" y="10826"/>
                    <a:pt x="7071" y="10828"/>
                    <a:pt x="7078" y="10832"/>
                  </a:cubicBezTo>
                  <a:cubicBezTo>
                    <a:pt x="7084" y="10835"/>
                    <a:pt x="7091" y="10838"/>
                    <a:pt x="7099" y="10841"/>
                  </a:cubicBezTo>
                  <a:cubicBezTo>
                    <a:pt x="7107" y="10844"/>
                    <a:pt x="7114" y="10847"/>
                    <a:pt x="7120" y="10850"/>
                  </a:cubicBezTo>
                  <a:lnTo>
                    <a:pt x="7418" y="10968"/>
                  </a:lnTo>
                  <a:lnTo>
                    <a:pt x="7441" y="10921"/>
                  </a:lnTo>
                  <a:close/>
                  <a:moveTo>
                    <a:pt x="7225" y="10373"/>
                  </a:moveTo>
                  <a:lnTo>
                    <a:pt x="7202" y="10419"/>
                  </a:lnTo>
                  <a:lnTo>
                    <a:pt x="7475" y="10553"/>
                  </a:lnTo>
                  <a:cubicBezTo>
                    <a:pt x="7488" y="10560"/>
                    <a:pt x="7499" y="10566"/>
                    <a:pt x="7507" y="10572"/>
                  </a:cubicBezTo>
                  <a:cubicBezTo>
                    <a:pt x="7516" y="10579"/>
                    <a:pt x="7523" y="10587"/>
                    <a:pt x="7528" y="10598"/>
                  </a:cubicBezTo>
                  <a:cubicBezTo>
                    <a:pt x="7533" y="10608"/>
                    <a:pt x="7535" y="10620"/>
                    <a:pt x="7533" y="10634"/>
                  </a:cubicBezTo>
                  <a:cubicBezTo>
                    <a:pt x="7532" y="10647"/>
                    <a:pt x="7527" y="10662"/>
                    <a:pt x="7519" y="10679"/>
                  </a:cubicBezTo>
                  <a:cubicBezTo>
                    <a:pt x="7513" y="10691"/>
                    <a:pt x="7507" y="10701"/>
                    <a:pt x="7500" y="10708"/>
                  </a:cubicBezTo>
                  <a:cubicBezTo>
                    <a:pt x="7493" y="10716"/>
                    <a:pt x="7487" y="10722"/>
                    <a:pt x="7480" y="10726"/>
                  </a:cubicBezTo>
                  <a:cubicBezTo>
                    <a:pt x="7473" y="10730"/>
                    <a:pt x="7467" y="10733"/>
                    <a:pt x="7460" y="10735"/>
                  </a:cubicBezTo>
                  <a:cubicBezTo>
                    <a:pt x="7454" y="10736"/>
                    <a:pt x="7448" y="10737"/>
                    <a:pt x="7443" y="10736"/>
                  </a:cubicBezTo>
                  <a:cubicBezTo>
                    <a:pt x="7436" y="10736"/>
                    <a:pt x="7426" y="10734"/>
                    <a:pt x="7415" y="10729"/>
                  </a:cubicBezTo>
                  <a:cubicBezTo>
                    <a:pt x="7404" y="10725"/>
                    <a:pt x="7393" y="10720"/>
                    <a:pt x="7383" y="10715"/>
                  </a:cubicBezTo>
                  <a:lnTo>
                    <a:pt x="7120" y="10586"/>
                  </a:lnTo>
                  <a:lnTo>
                    <a:pt x="7097" y="10632"/>
                  </a:lnTo>
                  <a:lnTo>
                    <a:pt x="7378" y="10770"/>
                  </a:lnTo>
                  <a:cubicBezTo>
                    <a:pt x="7387" y="10774"/>
                    <a:pt x="7397" y="10779"/>
                    <a:pt x="7409" y="10783"/>
                  </a:cubicBezTo>
                  <a:cubicBezTo>
                    <a:pt x="7420" y="10787"/>
                    <a:pt x="7432" y="10789"/>
                    <a:pt x="7444" y="10789"/>
                  </a:cubicBezTo>
                  <a:cubicBezTo>
                    <a:pt x="7469" y="10788"/>
                    <a:pt x="7490" y="10780"/>
                    <a:pt x="7508" y="10767"/>
                  </a:cubicBezTo>
                  <a:cubicBezTo>
                    <a:pt x="7526" y="10753"/>
                    <a:pt x="7543" y="10731"/>
                    <a:pt x="7558" y="10701"/>
                  </a:cubicBezTo>
                  <a:cubicBezTo>
                    <a:pt x="7569" y="10677"/>
                    <a:pt x="7577" y="10656"/>
                    <a:pt x="7580" y="10637"/>
                  </a:cubicBezTo>
                  <a:cubicBezTo>
                    <a:pt x="7583" y="10618"/>
                    <a:pt x="7582" y="10600"/>
                    <a:pt x="7578" y="10583"/>
                  </a:cubicBezTo>
                  <a:cubicBezTo>
                    <a:pt x="7574" y="10567"/>
                    <a:pt x="7566" y="10553"/>
                    <a:pt x="7555" y="10543"/>
                  </a:cubicBezTo>
                  <a:cubicBezTo>
                    <a:pt x="7544" y="10532"/>
                    <a:pt x="7527" y="10521"/>
                    <a:pt x="7503" y="10510"/>
                  </a:cubicBezTo>
                  <a:lnTo>
                    <a:pt x="7225" y="10373"/>
                  </a:lnTo>
                  <a:close/>
                  <a:moveTo>
                    <a:pt x="7068" y="10504"/>
                  </a:moveTo>
                  <a:cubicBezTo>
                    <a:pt x="7059" y="10507"/>
                    <a:pt x="7053" y="10512"/>
                    <a:pt x="7049" y="10520"/>
                  </a:cubicBezTo>
                  <a:cubicBezTo>
                    <a:pt x="7045" y="10528"/>
                    <a:pt x="7045" y="10537"/>
                    <a:pt x="7047" y="10545"/>
                  </a:cubicBezTo>
                  <a:cubicBezTo>
                    <a:pt x="7050" y="10554"/>
                    <a:pt x="7056" y="10560"/>
                    <a:pt x="7064" y="10564"/>
                  </a:cubicBezTo>
                  <a:cubicBezTo>
                    <a:pt x="7072" y="10568"/>
                    <a:pt x="7081" y="10569"/>
                    <a:pt x="7089" y="10566"/>
                  </a:cubicBezTo>
                  <a:cubicBezTo>
                    <a:pt x="7098" y="10563"/>
                    <a:pt x="7104" y="10557"/>
                    <a:pt x="7109" y="10549"/>
                  </a:cubicBezTo>
                  <a:cubicBezTo>
                    <a:pt x="7113" y="10541"/>
                    <a:pt x="7113" y="10532"/>
                    <a:pt x="7110" y="10524"/>
                  </a:cubicBezTo>
                  <a:cubicBezTo>
                    <a:pt x="7107" y="10516"/>
                    <a:pt x="7101" y="10509"/>
                    <a:pt x="7093" y="10505"/>
                  </a:cubicBezTo>
                  <a:cubicBezTo>
                    <a:pt x="7085" y="10501"/>
                    <a:pt x="7076" y="10501"/>
                    <a:pt x="7068" y="10504"/>
                  </a:cubicBezTo>
                  <a:close/>
                  <a:moveTo>
                    <a:pt x="7125" y="10387"/>
                  </a:moveTo>
                  <a:cubicBezTo>
                    <a:pt x="7117" y="10390"/>
                    <a:pt x="7111" y="10395"/>
                    <a:pt x="7106" y="10404"/>
                  </a:cubicBezTo>
                  <a:cubicBezTo>
                    <a:pt x="7103" y="10412"/>
                    <a:pt x="7102" y="10420"/>
                    <a:pt x="7105" y="10428"/>
                  </a:cubicBezTo>
                  <a:cubicBezTo>
                    <a:pt x="7108" y="10437"/>
                    <a:pt x="7113" y="10443"/>
                    <a:pt x="7121" y="10447"/>
                  </a:cubicBezTo>
                  <a:cubicBezTo>
                    <a:pt x="7130" y="10451"/>
                    <a:pt x="7138" y="10452"/>
                    <a:pt x="7147" y="10449"/>
                  </a:cubicBezTo>
                  <a:cubicBezTo>
                    <a:pt x="7156" y="10446"/>
                    <a:pt x="7162" y="10441"/>
                    <a:pt x="7166" y="10432"/>
                  </a:cubicBezTo>
                  <a:cubicBezTo>
                    <a:pt x="7170" y="10424"/>
                    <a:pt x="7171" y="10416"/>
                    <a:pt x="7167" y="10407"/>
                  </a:cubicBezTo>
                  <a:cubicBezTo>
                    <a:pt x="7164" y="10399"/>
                    <a:pt x="7158" y="10392"/>
                    <a:pt x="7150" y="10388"/>
                  </a:cubicBezTo>
                  <a:cubicBezTo>
                    <a:pt x="7142" y="10384"/>
                    <a:pt x="7134" y="10384"/>
                    <a:pt x="7125" y="10387"/>
                  </a:cubicBezTo>
                  <a:close/>
                  <a:moveTo>
                    <a:pt x="7799" y="10193"/>
                  </a:moveTo>
                  <a:lnTo>
                    <a:pt x="7408" y="10000"/>
                  </a:lnTo>
                  <a:lnTo>
                    <a:pt x="7386" y="10046"/>
                  </a:lnTo>
                  <a:lnTo>
                    <a:pt x="7599" y="10149"/>
                  </a:lnTo>
                  <a:cubicBezTo>
                    <a:pt x="7613" y="10156"/>
                    <a:pt x="7627" y="10163"/>
                    <a:pt x="7642" y="10169"/>
                  </a:cubicBezTo>
                  <a:cubicBezTo>
                    <a:pt x="7656" y="10176"/>
                    <a:pt x="7669" y="10181"/>
                    <a:pt x="7680" y="10186"/>
                  </a:cubicBezTo>
                  <a:cubicBezTo>
                    <a:pt x="7692" y="10191"/>
                    <a:pt x="7701" y="10195"/>
                    <a:pt x="7709" y="10198"/>
                  </a:cubicBezTo>
                  <a:cubicBezTo>
                    <a:pt x="7716" y="10201"/>
                    <a:pt x="7720" y="10203"/>
                    <a:pt x="7721" y="10203"/>
                  </a:cubicBezTo>
                  <a:cubicBezTo>
                    <a:pt x="7719" y="10203"/>
                    <a:pt x="7716" y="10202"/>
                    <a:pt x="7709" y="10202"/>
                  </a:cubicBezTo>
                  <a:cubicBezTo>
                    <a:pt x="7703" y="10201"/>
                    <a:pt x="7696" y="10201"/>
                    <a:pt x="7686" y="10200"/>
                  </a:cubicBezTo>
                  <a:cubicBezTo>
                    <a:pt x="7677" y="10200"/>
                    <a:pt x="7667" y="10199"/>
                    <a:pt x="7655" y="10199"/>
                  </a:cubicBezTo>
                  <a:cubicBezTo>
                    <a:pt x="7644" y="10198"/>
                    <a:pt x="7632" y="10198"/>
                    <a:pt x="7621" y="10199"/>
                  </a:cubicBezTo>
                  <a:lnTo>
                    <a:pt x="7307" y="10206"/>
                  </a:lnTo>
                  <a:lnTo>
                    <a:pt x="7280" y="10260"/>
                  </a:lnTo>
                  <a:lnTo>
                    <a:pt x="7671" y="10452"/>
                  </a:lnTo>
                  <a:lnTo>
                    <a:pt x="7695" y="10404"/>
                  </a:lnTo>
                  <a:lnTo>
                    <a:pt x="7467" y="10295"/>
                  </a:lnTo>
                  <a:cubicBezTo>
                    <a:pt x="7456" y="10289"/>
                    <a:pt x="7444" y="10284"/>
                    <a:pt x="7433" y="10279"/>
                  </a:cubicBezTo>
                  <a:cubicBezTo>
                    <a:pt x="7421" y="10274"/>
                    <a:pt x="7410" y="10269"/>
                    <a:pt x="7400" y="10265"/>
                  </a:cubicBezTo>
                  <a:cubicBezTo>
                    <a:pt x="7390" y="10261"/>
                    <a:pt x="7382" y="10257"/>
                    <a:pt x="7374" y="10254"/>
                  </a:cubicBezTo>
                  <a:cubicBezTo>
                    <a:pt x="7367" y="10251"/>
                    <a:pt x="7362" y="10249"/>
                    <a:pt x="7359" y="10248"/>
                  </a:cubicBezTo>
                  <a:cubicBezTo>
                    <a:pt x="7363" y="10248"/>
                    <a:pt x="7368" y="10249"/>
                    <a:pt x="7376" y="10249"/>
                  </a:cubicBezTo>
                  <a:cubicBezTo>
                    <a:pt x="7383" y="10249"/>
                    <a:pt x="7392" y="10249"/>
                    <a:pt x="7402" y="10249"/>
                  </a:cubicBezTo>
                  <a:cubicBezTo>
                    <a:pt x="7412" y="10250"/>
                    <a:pt x="7423" y="10250"/>
                    <a:pt x="7436" y="10250"/>
                  </a:cubicBezTo>
                  <a:cubicBezTo>
                    <a:pt x="7448" y="10250"/>
                    <a:pt x="7461" y="10250"/>
                    <a:pt x="7474" y="10249"/>
                  </a:cubicBezTo>
                  <a:lnTo>
                    <a:pt x="7775" y="10242"/>
                  </a:lnTo>
                  <a:lnTo>
                    <a:pt x="7799" y="10193"/>
                  </a:lnTo>
                  <a:close/>
                  <a:moveTo>
                    <a:pt x="7823" y="9772"/>
                  </a:moveTo>
                  <a:cubicBezTo>
                    <a:pt x="7809" y="9770"/>
                    <a:pt x="7795" y="9771"/>
                    <a:pt x="7782" y="9775"/>
                  </a:cubicBezTo>
                  <a:cubicBezTo>
                    <a:pt x="7769" y="9778"/>
                    <a:pt x="7757" y="9784"/>
                    <a:pt x="7746" y="9791"/>
                  </a:cubicBezTo>
                  <a:cubicBezTo>
                    <a:pt x="7735" y="9798"/>
                    <a:pt x="7723" y="9809"/>
                    <a:pt x="7709" y="9824"/>
                  </a:cubicBezTo>
                  <a:lnTo>
                    <a:pt x="7672" y="9862"/>
                  </a:lnTo>
                  <a:cubicBezTo>
                    <a:pt x="7653" y="9882"/>
                    <a:pt x="7637" y="9894"/>
                    <a:pt x="7622" y="9900"/>
                  </a:cubicBezTo>
                  <a:cubicBezTo>
                    <a:pt x="7608" y="9905"/>
                    <a:pt x="7592" y="9904"/>
                    <a:pt x="7576" y="9896"/>
                  </a:cubicBezTo>
                  <a:cubicBezTo>
                    <a:pt x="7556" y="9886"/>
                    <a:pt x="7544" y="9871"/>
                    <a:pt x="7539" y="9852"/>
                  </a:cubicBezTo>
                  <a:cubicBezTo>
                    <a:pt x="7535" y="9833"/>
                    <a:pt x="7538" y="9811"/>
                    <a:pt x="7550" y="9786"/>
                  </a:cubicBezTo>
                  <a:cubicBezTo>
                    <a:pt x="7555" y="9778"/>
                    <a:pt x="7559" y="9770"/>
                    <a:pt x="7564" y="9763"/>
                  </a:cubicBezTo>
                  <a:cubicBezTo>
                    <a:pt x="7569" y="9756"/>
                    <a:pt x="7574" y="9750"/>
                    <a:pt x="7580" y="9744"/>
                  </a:cubicBezTo>
                  <a:cubicBezTo>
                    <a:pt x="7587" y="9738"/>
                    <a:pt x="7594" y="9732"/>
                    <a:pt x="7602" y="9726"/>
                  </a:cubicBezTo>
                  <a:cubicBezTo>
                    <a:pt x="7610" y="9720"/>
                    <a:pt x="7620" y="9714"/>
                    <a:pt x="7630" y="9707"/>
                  </a:cubicBezTo>
                  <a:lnTo>
                    <a:pt x="7607" y="9670"/>
                  </a:lnTo>
                  <a:cubicBezTo>
                    <a:pt x="7563" y="9695"/>
                    <a:pt x="7532" y="9728"/>
                    <a:pt x="7511" y="9770"/>
                  </a:cubicBezTo>
                  <a:cubicBezTo>
                    <a:pt x="7502" y="9789"/>
                    <a:pt x="7496" y="9807"/>
                    <a:pt x="7494" y="9826"/>
                  </a:cubicBezTo>
                  <a:cubicBezTo>
                    <a:pt x="7492" y="9844"/>
                    <a:pt x="7493" y="9861"/>
                    <a:pt x="7497" y="9877"/>
                  </a:cubicBezTo>
                  <a:cubicBezTo>
                    <a:pt x="7502" y="9893"/>
                    <a:pt x="7509" y="9907"/>
                    <a:pt x="7520" y="9920"/>
                  </a:cubicBezTo>
                  <a:cubicBezTo>
                    <a:pt x="7531" y="9933"/>
                    <a:pt x="7544" y="9943"/>
                    <a:pt x="7561" y="9951"/>
                  </a:cubicBezTo>
                  <a:cubicBezTo>
                    <a:pt x="7586" y="9964"/>
                    <a:pt x="7612" y="9966"/>
                    <a:pt x="7637" y="9958"/>
                  </a:cubicBezTo>
                  <a:cubicBezTo>
                    <a:pt x="7649" y="9955"/>
                    <a:pt x="7660" y="9949"/>
                    <a:pt x="7670" y="9941"/>
                  </a:cubicBezTo>
                  <a:cubicBezTo>
                    <a:pt x="7680" y="9933"/>
                    <a:pt x="7692" y="9921"/>
                    <a:pt x="7706" y="9906"/>
                  </a:cubicBezTo>
                  <a:lnTo>
                    <a:pt x="7737" y="9872"/>
                  </a:lnTo>
                  <a:cubicBezTo>
                    <a:pt x="7774" y="9833"/>
                    <a:pt x="7810" y="9821"/>
                    <a:pt x="7845" y="9838"/>
                  </a:cubicBezTo>
                  <a:cubicBezTo>
                    <a:pt x="7868" y="9850"/>
                    <a:pt x="7882" y="9868"/>
                    <a:pt x="7887" y="9894"/>
                  </a:cubicBezTo>
                  <a:cubicBezTo>
                    <a:pt x="7889" y="9905"/>
                    <a:pt x="7889" y="9916"/>
                    <a:pt x="7887" y="9926"/>
                  </a:cubicBezTo>
                  <a:cubicBezTo>
                    <a:pt x="7885" y="9937"/>
                    <a:pt x="7881" y="9949"/>
                    <a:pt x="7873" y="9964"/>
                  </a:cubicBezTo>
                  <a:cubicBezTo>
                    <a:pt x="7864" y="9984"/>
                    <a:pt x="7852" y="10001"/>
                    <a:pt x="7838" y="10015"/>
                  </a:cubicBezTo>
                  <a:cubicBezTo>
                    <a:pt x="7825" y="10029"/>
                    <a:pt x="7808" y="10042"/>
                    <a:pt x="7788" y="10052"/>
                  </a:cubicBezTo>
                  <a:lnTo>
                    <a:pt x="7815" y="10091"/>
                  </a:lnTo>
                  <a:cubicBezTo>
                    <a:pt x="7836" y="10077"/>
                    <a:pt x="7855" y="10062"/>
                    <a:pt x="7871" y="10045"/>
                  </a:cubicBezTo>
                  <a:cubicBezTo>
                    <a:pt x="7886" y="10027"/>
                    <a:pt x="7900" y="10006"/>
                    <a:pt x="7912" y="9983"/>
                  </a:cubicBezTo>
                  <a:cubicBezTo>
                    <a:pt x="7921" y="9965"/>
                    <a:pt x="7926" y="9948"/>
                    <a:pt x="7929" y="9932"/>
                  </a:cubicBezTo>
                  <a:cubicBezTo>
                    <a:pt x="7932" y="9917"/>
                    <a:pt x="7933" y="9900"/>
                    <a:pt x="7931" y="9883"/>
                  </a:cubicBezTo>
                  <a:cubicBezTo>
                    <a:pt x="7928" y="9861"/>
                    <a:pt x="7921" y="9840"/>
                    <a:pt x="7909" y="9823"/>
                  </a:cubicBezTo>
                  <a:cubicBezTo>
                    <a:pt x="7897" y="9805"/>
                    <a:pt x="7882" y="9792"/>
                    <a:pt x="7863" y="9783"/>
                  </a:cubicBezTo>
                  <a:cubicBezTo>
                    <a:pt x="7851" y="9777"/>
                    <a:pt x="7838" y="9773"/>
                    <a:pt x="7823" y="9772"/>
                  </a:cubicBezTo>
                  <a:close/>
                  <a:moveTo>
                    <a:pt x="7741" y="9325"/>
                  </a:moveTo>
                  <a:lnTo>
                    <a:pt x="7613" y="9584"/>
                  </a:lnTo>
                  <a:lnTo>
                    <a:pt x="7653" y="9603"/>
                  </a:lnTo>
                  <a:lnTo>
                    <a:pt x="7704" y="9498"/>
                  </a:lnTo>
                  <a:lnTo>
                    <a:pt x="8056" y="9671"/>
                  </a:lnTo>
                  <a:lnTo>
                    <a:pt x="8078" y="9626"/>
                  </a:lnTo>
                  <a:lnTo>
                    <a:pt x="7726" y="9453"/>
                  </a:lnTo>
                  <a:lnTo>
                    <a:pt x="7779" y="9347"/>
                  </a:lnTo>
                  <a:lnTo>
                    <a:pt x="7741" y="9325"/>
                  </a:lnTo>
                  <a:close/>
                  <a:moveTo>
                    <a:pt x="8272" y="9231"/>
                  </a:moveTo>
                  <a:lnTo>
                    <a:pt x="8232" y="9211"/>
                  </a:lnTo>
                  <a:lnTo>
                    <a:pt x="8147" y="9383"/>
                  </a:lnTo>
                  <a:lnTo>
                    <a:pt x="8004" y="9313"/>
                  </a:lnTo>
                  <a:lnTo>
                    <a:pt x="8070" y="9179"/>
                  </a:lnTo>
                  <a:lnTo>
                    <a:pt x="8030" y="9159"/>
                  </a:lnTo>
                  <a:lnTo>
                    <a:pt x="7964" y="9293"/>
                  </a:lnTo>
                  <a:lnTo>
                    <a:pt x="7836" y="9230"/>
                  </a:lnTo>
                  <a:lnTo>
                    <a:pt x="7914" y="9069"/>
                  </a:lnTo>
                  <a:lnTo>
                    <a:pt x="7879" y="9044"/>
                  </a:lnTo>
                  <a:lnTo>
                    <a:pt x="7774" y="9258"/>
                  </a:lnTo>
                  <a:lnTo>
                    <a:pt x="8164" y="9450"/>
                  </a:lnTo>
                  <a:lnTo>
                    <a:pt x="8272" y="9231"/>
                  </a:lnTo>
                  <a:close/>
                  <a:moveTo>
                    <a:pt x="8435" y="8900"/>
                  </a:moveTo>
                  <a:lnTo>
                    <a:pt x="8399" y="8904"/>
                  </a:lnTo>
                  <a:cubicBezTo>
                    <a:pt x="8382" y="8907"/>
                    <a:pt x="8365" y="8909"/>
                    <a:pt x="8346" y="8912"/>
                  </a:cubicBezTo>
                  <a:cubicBezTo>
                    <a:pt x="8327" y="8914"/>
                    <a:pt x="8310" y="8917"/>
                    <a:pt x="8293" y="8919"/>
                  </a:cubicBezTo>
                  <a:cubicBezTo>
                    <a:pt x="8277" y="8921"/>
                    <a:pt x="8265" y="8923"/>
                    <a:pt x="8258" y="8924"/>
                  </a:cubicBezTo>
                  <a:cubicBezTo>
                    <a:pt x="8248" y="8926"/>
                    <a:pt x="8238" y="8929"/>
                    <a:pt x="8226" y="8932"/>
                  </a:cubicBezTo>
                  <a:cubicBezTo>
                    <a:pt x="8214" y="8935"/>
                    <a:pt x="8204" y="8938"/>
                    <a:pt x="8195" y="8942"/>
                  </a:cubicBezTo>
                  <a:lnTo>
                    <a:pt x="8198" y="8936"/>
                  </a:lnTo>
                  <a:cubicBezTo>
                    <a:pt x="8206" y="8921"/>
                    <a:pt x="8210" y="8905"/>
                    <a:pt x="8211" y="8890"/>
                  </a:cubicBezTo>
                  <a:cubicBezTo>
                    <a:pt x="8212" y="8875"/>
                    <a:pt x="8210" y="8860"/>
                    <a:pt x="8206" y="8847"/>
                  </a:cubicBezTo>
                  <a:cubicBezTo>
                    <a:pt x="8201" y="8833"/>
                    <a:pt x="8193" y="8821"/>
                    <a:pt x="8182" y="8809"/>
                  </a:cubicBezTo>
                  <a:cubicBezTo>
                    <a:pt x="8171" y="8798"/>
                    <a:pt x="8158" y="8788"/>
                    <a:pt x="8142" y="8780"/>
                  </a:cubicBezTo>
                  <a:cubicBezTo>
                    <a:pt x="8132" y="8775"/>
                    <a:pt x="8122" y="8772"/>
                    <a:pt x="8112" y="8770"/>
                  </a:cubicBezTo>
                  <a:cubicBezTo>
                    <a:pt x="8102" y="8768"/>
                    <a:pt x="8093" y="8767"/>
                    <a:pt x="8084" y="8768"/>
                  </a:cubicBezTo>
                  <a:cubicBezTo>
                    <a:pt x="8076" y="8768"/>
                    <a:pt x="8068" y="8769"/>
                    <a:pt x="8060" y="8771"/>
                  </a:cubicBezTo>
                  <a:cubicBezTo>
                    <a:pt x="8053" y="8773"/>
                    <a:pt x="8046" y="8776"/>
                    <a:pt x="8041" y="8778"/>
                  </a:cubicBezTo>
                  <a:cubicBezTo>
                    <a:pt x="8035" y="8781"/>
                    <a:pt x="8029" y="8785"/>
                    <a:pt x="8023" y="8789"/>
                  </a:cubicBezTo>
                  <a:cubicBezTo>
                    <a:pt x="8017" y="8793"/>
                    <a:pt x="8011" y="8799"/>
                    <a:pt x="8005" y="8806"/>
                  </a:cubicBezTo>
                  <a:cubicBezTo>
                    <a:pt x="7999" y="8812"/>
                    <a:pt x="7992" y="8820"/>
                    <a:pt x="7986" y="8830"/>
                  </a:cubicBezTo>
                  <a:cubicBezTo>
                    <a:pt x="7980" y="8840"/>
                    <a:pt x="7974" y="8851"/>
                    <a:pt x="7967" y="8865"/>
                  </a:cubicBezTo>
                  <a:lnTo>
                    <a:pt x="7922" y="8956"/>
                  </a:lnTo>
                  <a:lnTo>
                    <a:pt x="8313" y="9148"/>
                  </a:lnTo>
                  <a:lnTo>
                    <a:pt x="8336" y="9103"/>
                  </a:lnTo>
                  <a:lnTo>
                    <a:pt x="8159" y="9016"/>
                  </a:lnTo>
                  <a:cubicBezTo>
                    <a:pt x="8164" y="9006"/>
                    <a:pt x="8170" y="8999"/>
                    <a:pt x="8176" y="8994"/>
                  </a:cubicBezTo>
                  <a:cubicBezTo>
                    <a:pt x="8182" y="8990"/>
                    <a:pt x="8192" y="8986"/>
                    <a:pt x="8206" y="8984"/>
                  </a:cubicBezTo>
                  <a:cubicBezTo>
                    <a:pt x="8229" y="8979"/>
                    <a:pt x="8251" y="8975"/>
                    <a:pt x="8272" y="8971"/>
                  </a:cubicBezTo>
                  <a:cubicBezTo>
                    <a:pt x="8292" y="8968"/>
                    <a:pt x="8312" y="8965"/>
                    <a:pt x="8329" y="8963"/>
                  </a:cubicBezTo>
                  <a:cubicBezTo>
                    <a:pt x="8346" y="8961"/>
                    <a:pt x="8361" y="8960"/>
                    <a:pt x="8375" y="8959"/>
                  </a:cubicBezTo>
                  <a:cubicBezTo>
                    <a:pt x="8388" y="8958"/>
                    <a:pt x="8399" y="8958"/>
                    <a:pt x="8406" y="8958"/>
                  </a:cubicBezTo>
                  <a:lnTo>
                    <a:pt x="8435" y="8900"/>
                  </a:lnTo>
                  <a:close/>
                  <a:moveTo>
                    <a:pt x="8149" y="8851"/>
                  </a:moveTo>
                  <a:cubicBezTo>
                    <a:pt x="8157" y="8859"/>
                    <a:pt x="8163" y="8868"/>
                    <a:pt x="8166" y="8878"/>
                  </a:cubicBezTo>
                  <a:cubicBezTo>
                    <a:pt x="8169" y="8889"/>
                    <a:pt x="8170" y="8900"/>
                    <a:pt x="8167" y="8913"/>
                  </a:cubicBezTo>
                  <a:cubicBezTo>
                    <a:pt x="8165" y="8926"/>
                    <a:pt x="8160" y="8941"/>
                    <a:pt x="8151" y="8958"/>
                  </a:cubicBezTo>
                  <a:lnTo>
                    <a:pt x="8130" y="9001"/>
                  </a:lnTo>
                  <a:lnTo>
                    <a:pt x="7984" y="8930"/>
                  </a:lnTo>
                  <a:lnTo>
                    <a:pt x="8007" y="8883"/>
                  </a:lnTo>
                  <a:cubicBezTo>
                    <a:pt x="8012" y="8872"/>
                    <a:pt x="8017" y="8863"/>
                    <a:pt x="8023" y="8856"/>
                  </a:cubicBezTo>
                  <a:cubicBezTo>
                    <a:pt x="8028" y="8849"/>
                    <a:pt x="8033" y="8843"/>
                    <a:pt x="8039" y="8838"/>
                  </a:cubicBezTo>
                  <a:cubicBezTo>
                    <a:pt x="8049" y="8829"/>
                    <a:pt x="8061" y="8824"/>
                    <a:pt x="8076" y="8822"/>
                  </a:cubicBezTo>
                  <a:cubicBezTo>
                    <a:pt x="8090" y="8820"/>
                    <a:pt x="8104" y="8822"/>
                    <a:pt x="8117" y="8829"/>
                  </a:cubicBezTo>
                  <a:cubicBezTo>
                    <a:pt x="8130" y="8835"/>
                    <a:pt x="8141" y="8842"/>
                    <a:pt x="8149" y="8851"/>
                  </a:cubicBezTo>
                  <a:close/>
                  <a:moveTo>
                    <a:pt x="8647" y="8688"/>
                  </a:moveTo>
                  <a:lnTo>
                    <a:pt x="8098" y="8418"/>
                  </a:lnTo>
                  <a:lnTo>
                    <a:pt x="8080" y="8456"/>
                  </a:lnTo>
                  <a:lnTo>
                    <a:pt x="8629" y="8726"/>
                  </a:lnTo>
                  <a:lnTo>
                    <a:pt x="8647" y="8688"/>
                  </a:lnTo>
                  <a:close/>
                  <a:moveTo>
                    <a:pt x="8422" y="7940"/>
                  </a:moveTo>
                  <a:lnTo>
                    <a:pt x="8399" y="7987"/>
                  </a:lnTo>
                  <a:lnTo>
                    <a:pt x="8671" y="8121"/>
                  </a:lnTo>
                  <a:cubicBezTo>
                    <a:pt x="8685" y="8127"/>
                    <a:pt x="8696" y="8134"/>
                    <a:pt x="8704" y="8140"/>
                  </a:cubicBezTo>
                  <a:cubicBezTo>
                    <a:pt x="8713" y="8146"/>
                    <a:pt x="8720" y="8155"/>
                    <a:pt x="8725" y="8165"/>
                  </a:cubicBezTo>
                  <a:cubicBezTo>
                    <a:pt x="8730" y="8175"/>
                    <a:pt x="8732" y="8187"/>
                    <a:pt x="8730" y="8201"/>
                  </a:cubicBezTo>
                  <a:cubicBezTo>
                    <a:pt x="8729" y="8215"/>
                    <a:pt x="8724" y="8230"/>
                    <a:pt x="8716" y="8246"/>
                  </a:cubicBezTo>
                  <a:cubicBezTo>
                    <a:pt x="8710" y="8259"/>
                    <a:pt x="8703" y="8268"/>
                    <a:pt x="8697" y="8276"/>
                  </a:cubicBezTo>
                  <a:cubicBezTo>
                    <a:pt x="8690" y="8284"/>
                    <a:pt x="8684" y="8290"/>
                    <a:pt x="8677" y="8294"/>
                  </a:cubicBezTo>
                  <a:cubicBezTo>
                    <a:pt x="8670" y="8298"/>
                    <a:pt x="8663" y="8301"/>
                    <a:pt x="8657" y="8302"/>
                  </a:cubicBezTo>
                  <a:cubicBezTo>
                    <a:pt x="8651" y="8304"/>
                    <a:pt x="8645" y="8304"/>
                    <a:pt x="8640" y="8304"/>
                  </a:cubicBezTo>
                  <a:cubicBezTo>
                    <a:pt x="8633" y="8304"/>
                    <a:pt x="8623" y="8301"/>
                    <a:pt x="8612" y="8297"/>
                  </a:cubicBezTo>
                  <a:cubicBezTo>
                    <a:pt x="8601" y="8293"/>
                    <a:pt x="8590" y="8288"/>
                    <a:pt x="8580" y="8283"/>
                  </a:cubicBezTo>
                  <a:lnTo>
                    <a:pt x="8317" y="8154"/>
                  </a:lnTo>
                  <a:lnTo>
                    <a:pt x="8294" y="8200"/>
                  </a:lnTo>
                  <a:lnTo>
                    <a:pt x="8575" y="8338"/>
                  </a:lnTo>
                  <a:cubicBezTo>
                    <a:pt x="8583" y="8342"/>
                    <a:pt x="8594" y="8346"/>
                    <a:pt x="8605" y="8351"/>
                  </a:cubicBezTo>
                  <a:cubicBezTo>
                    <a:pt x="8617" y="8355"/>
                    <a:pt x="8629" y="8357"/>
                    <a:pt x="8641" y="8356"/>
                  </a:cubicBezTo>
                  <a:cubicBezTo>
                    <a:pt x="8666" y="8355"/>
                    <a:pt x="8687" y="8348"/>
                    <a:pt x="8705" y="8334"/>
                  </a:cubicBezTo>
                  <a:cubicBezTo>
                    <a:pt x="8723" y="8321"/>
                    <a:pt x="8740" y="8299"/>
                    <a:pt x="8755" y="8268"/>
                  </a:cubicBezTo>
                  <a:cubicBezTo>
                    <a:pt x="8766" y="8244"/>
                    <a:pt x="8774" y="8223"/>
                    <a:pt x="8777" y="8205"/>
                  </a:cubicBezTo>
                  <a:cubicBezTo>
                    <a:pt x="8780" y="8186"/>
                    <a:pt x="8779" y="8168"/>
                    <a:pt x="8775" y="8151"/>
                  </a:cubicBezTo>
                  <a:cubicBezTo>
                    <a:pt x="8771" y="8134"/>
                    <a:pt x="8763" y="8121"/>
                    <a:pt x="8752" y="8110"/>
                  </a:cubicBezTo>
                  <a:cubicBezTo>
                    <a:pt x="8741" y="8100"/>
                    <a:pt x="8723" y="8089"/>
                    <a:pt x="8700" y="8077"/>
                  </a:cubicBezTo>
                  <a:lnTo>
                    <a:pt x="8422" y="7940"/>
                  </a:lnTo>
                  <a:close/>
                  <a:moveTo>
                    <a:pt x="8996" y="7760"/>
                  </a:moveTo>
                  <a:lnTo>
                    <a:pt x="8605" y="7568"/>
                  </a:lnTo>
                  <a:lnTo>
                    <a:pt x="8582" y="7614"/>
                  </a:lnTo>
                  <a:lnTo>
                    <a:pt x="8796" y="7717"/>
                  </a:lnTo>
                  <a:cubicBezTo>
                    <a:pt x="8810" y="7724"/>
                    <a:pt x="8824" y="7731"/>
                    <a:pt x="8838" y="7737"/>
                  </a:cubicBezTo>
                  <a:cubicBezTo>
                    <a:pt x="8853" y="7743"/>
                    <a:pt x="8866" y="7749"/>
                    <a:pt x="8877" y="7754"/>
                  </a:cubicBezTo>
                  <a:cubicBezTo>
                    <a:pt x="8889" y="7759"/>
                    <a:pt x="8898" y="7763"/>
                    <a:pt x="8906" y="7766"/>
                  </a:cubicBezTo>
                  <a:cubicBezTo>
                    <a:pt x="8913" y="7769"/>
                    <a:pt x="8917" y="7770"/>
                    <a:pt x="8917" y="7770"/>
                  </a:cubicBezTo>
                  <a:cubicBezTo>
                    <a:pt x="8916" y="7770"/>
                    <a:pt x="8912" y="7770"/>
                    <a:pt x="8906" y="7769"/>
                  </a:cubicBezTo>
                  <a:cubicBezTo>
                    <a:pt x="8900" y="7769"/>
                    <a:pt x="8892" y="7769"/>
                    <a:pt x="8883" y="7768"/>
                  </a:cubicBezTo>
                  <a:cubicBezTo>
                    <a:pt x="8874" y="7768"/>
                    <a:pt x="8864" y="7767"/>
                    <a:pt x="8852" y="7767"/>
                  </a:cubicBezTo>
                  <a:cubicBezTo>
                    <a:pt x="8841" y="7766"/>
                    <a:pt x="8829" y="7766"/>
                    <a:pt x="8817" y="7766"/>
                  </a:cubicBezTo>
                  <a:lnTo>
                    <a:pt x="8504" y="7774"/>
                  </a:lnTo>
                  <a:lnTo>
                    <a:pt x="8477" y="7828"/>
                  </a:lnTo>
                  <a:lnTo>
                    <a:pt x="8868" y="8020"/>
                  </a:lnTo>
                  <a:lnTo>
                    <a:pt x="8892" y="7972"/>
                  </a:lnTo>
                  <a:lnTo>
                    <a:pt x="8664" y="7862"/>
                  </a:lnTo>
                  <a:cubicBezTo>
                    <a:pt x="8653" y="7857"/>
                    <a:pt x="8641" y="7851"/>
                    <a:pt x="8630" y="7846"/>
                  </a:cubicBezTo>
                  <a:cubicBezTo>
                    <a:pt x="8618" y="7841"/>
                    <a:pt x="8607" y="7837"/>
                    <a:pt x="8597" y="7833"/>
                  </a:cubicBezTo>
                  <a:cubicBezTo>
                    <a:pt x="8587" y="7828"/>
                    <a:pt x="8578" y="7825"/>
                    <a:pt x="8571" y="7821"/>
                  </a:cubicBezTo>
                  <a:cubicBezTo>
                    <a:pt x="8564" y="7818"/>
                    <a:pt x="8559" y="7816"/>
                    <a:pt x="8556" y="7815"/>
                  </a:cubicBezTo>
                  <a:cubicBezTo>
                    <a:pt x="8560" y="7816"/>
                    <a:pt x="8565" y="7816"/>
                    <a:pt x="8573" y="7817"/>
                  </a:cubicBezTo>
                  <a:cubicBezTo>
                    <a:pt x="8580" y="7817"/>
                    <a:pt x="8589" y="7817"/>
                    <a:pt x="8599" y="7817"/>
                  </a:cubicBezTo>
                  <a:cubicBezTo>
                    <a:pt x="8609" y="7817"/>
                    <a:pt x="8620" y="7817"/>
                    <a:pt x="8632" y="7817"/>
                  </a:cubicBezTo>
                  <a:cubicBezTo>
                    <a:pt x="8645" y="7817"/>
                    <a:pt x="8657" y="7817"/>
                    <a:pt x="8671" y="7817"/>
                  </a:cubicBezTo>
                  <a:lnTo>
                    <a:pt x="8972" y="7809"/>
                  </a:lnTo>
                  <a:lnTo>
                    <a:pt x="8996" y="7760"/>
                  </a:lnTo>
                  <a:close/>
                  <a:moveTo>
                    <a:pt x="4776" y="18063"/>
                  </a:moveTo>
                  <a:lnTo>
                    <a:pt x="4739" y="18068"/>
                  </a:lnTo>
                  <a:cubicBezTo>
                    <a:pt x="4723" y="18070"/>
                    <a:pt x="4705" y="18073"/>
                    <a:pt x="4686" y="18075"/>
                  </a:cubicBezTo>
                  <a:cubicBezTo>
                    <a:pt x="4668" y="18078"/>
                    <a:pt x="4650" y="18080"/>
                    <a:pt x="4633" y="18082"/>
                  </a:cubicBezTo>
                  <a:cubicBezTo>
                    <a:pt x="4617" y="18085"/>
                    <a:pt x="4605" y="18087"/>
                    <a:pt x="4599" y="18088"/>
                  </a:cubicBezTo>
                  <a:cubicBezTo>
                    <a:pt x="4589" y="18090"/>
                    <a:pt x="4578" y="18092"/>
                    <a:pt x="4566" y="18095"/>
                  </a:cubicBezTo>
                  <a:cubicBezTo>
                    <a:pt x="4554" y="18098"/>
                    <a:pt x="4544" y="18102"/>
                    <a:pt x="4535" y="18106"/>
                  </a:cubicBezTo>
                  <a:lnTo>
                    <a:pt x="4538" y="18100"/>
                  </a:lnTo>
                  <a:cubicBezTo>
                    <a:pt x="4546" y="18084"/>
                    <a:pt x="4550" y="18069"/>
                    <a:pt x="4551" y="18054"/>
                  </a:cubicBezTo>
                  <a:cubicBezTo>
                    <a:pt x="4552" y="18038"/>
                    <a:pt x="4551" y="18024"/>
                    <a:pt x="4546" y="18010"/>
                  </a:cubicBezTo>
                  <a:cubicBezTo>
                    <a:pt x="4541" y="17997"/>
                    <a:pt x="4533" y="17984"/>
                    <a:pt x="4522" y="17972"/>
                  </a:cubicBezTo>
                  <a:cubicBezTo>
                    <a:pt x="4511" y="17961"/>
                    <a:pt x="4498" y="17951"/>
                    <a:pt x="4482" y="17943"/>
                  </a:cubicBezTo>
                  <a:cubicBezTo>
                    <a:pt x="4472" y="17938"/>
                    <a:pt x="4462" y="17935"/>
                    <a:pt x="4452" y="17933"/>
                  </a:cubicBezTo>
                  <a:cubicBezTo>
                    <a:pt x="4442" y="17932"/>
                    <a:pt x="4433" y="17931"/>
                    <a:pt x="4424" y="17931"/>
                  </a:cubicBezTo>
                  <a:cubicBezTo>
                    <a:pt x="4416" y="17931"/>
                    <a:pt x="4408" y="17932"/>
                    <a:pt x="4400" y="17935"/>
                  </a:cubicBezTo>
                  <a:cubicBezTo>
                    <a:pt x="4393" y="17937"/>
                    <a:pt x="4387" y="17939"/>
                    <a:pt x="4381" y="17942"/>
                  </a:cubicBezTo>
                  <a:cubicBezTo>
                    <a:pt x="4375" y="17945"/>
                    <a:pt x="4369" y="17948"/>
                    <a:pt x="4363" y="17952"/>
                  </a:cubicBezTo>
                  <a:cubicBezTo>
                    <a:pt x="4357" y="17957"/>
                    <a:pt x="4351" y="17962"/>
                    <a:pt x="4345" y="17969"/>
                  </a:cubicBezTo>
                  <a:cubicBezTo>
                    <a:pt x="4339" y="17976"/>
                    <a:pt x="4333" y="17984"/>
                    <a:pt x="4326" y="17994"/>
                  </a:cubicBezTo>
                  <a:cubicBezTo>
                    <a:pt x="4320" y="18003"/>
                    <a:pt x="4314" y="18015"/>
                    <a:pt x="4307" y="18028"/>
                  </a:cubicBezTo>
                  <a:lnTo>
                    <a:pt x="4263" y="18119"/>
                  </a:lnTo>
                  <a:lnTo>
                    <a:pt x="4536" y="18254"/>
                  </a:lnTo>
                  <a:lnTo>
                    <a:pt x="4651" y="18254"/>
                  </a:lnTo>
                  <a:lnTo>
                    <a:pt x="4499" y="18179"/>
                  </a:lnTo>
                  <a:cubicBezTo>
                    <a:pt x="4504" y="18169"/>
                    <a:pt x="4510" y="18162"/>
                    <a:pt x="4516" y="18158"/>
                  </a:cubicBezTo>
                  <a:cubicBezTo>
                    <a:pt x="4523" y="18153"/>
                    <a:pt x="4532" y="18150"/>
                    <a:pt x="4546" y="18147"/>
                  </a:cubicBezTo>
                  <a:cubicBezTo>
                    <a:pt x="4569" y="18142"/>
                    <a:pt x="4591" y="18138"/>
                    <a:pt x="4612" y="18135"/>
                  </a:cubicBezTo>
                  <a:cubicBezTo>
                    <a:pt x="4633" y="18131"/>
                    <a:pt x="4652" y="18129"/>
                    <a:pt x="4669" y="18126"/>
                  </a:cubicBezTo>
                  <a:cubicBezTo>
                    <a:pt x="4686" y="18124"/>
                    <a:pt x="4702" y="18123"/>
                    <a:pt x="4715" y="18122"/>
                  </a:cubicBezTo>
                  <a:cubicBezTo>
                    <a:pt x="4728" y="18122"/>
                    <a:pt x="4739" y="18122"/>
                    <a:pt x="4747" y="18122"/>
                  </a:cubicBezTo>
                  <a:lnTo>
                    <a:pt x="4776" y="18063"/>
                  </a:lnTo>
                  <a:close/>
                  <a:moveTo>
                    <a:pt x="9002" y="9474"/>
                  </a:moveTo>
                  <a:lnTo>
                    <a:pt x="9002" y="9372"/>
                  </a:lnTo>
                  <a:lnTo>
                    <a:pt x="8955" y="9467"/>
                  </a:lnTo>
                  <a:lnTo>
                    <a:pt x="8812" y="9397"/>
                  </a:lnTo>
                  <a:lnTo>
                    <a:pt x="8878" y="9263"/>
                  </a:lnTo>
                  <a:lnTo>
                    <a:pt x="8837" y="9243"/>
                  </a:lnTo>
                  <a:lnTo>
                    <a:pt x="8772" y="9377"/>
                  </a:lnTo>
                  <a:lnTo>
                    <a:pt x="8643" y="9314"/>
                  </a:lnTo>
                  <a:lnTo>
                    <a:pt x="8722" y="9154"/>
                  </a:lnTo>
                  <a:lnTo>
                    <a:pt x="8687" y="9129"/>
                  </a:lnTo>
                  <a:lnTo>
                    <a:pt x="8581" y="9342"/>
                  </a:lnTo>
                  <a:lnTo>
                    <a:pt x="8972" y="9535"/>
                  </a:lnTo>
                  <a:lnTo>
                    <a:pt x="9002" y="9474"/>
                  </a:lnTo>
                  <a:close/>
                  <a:moveTo>
                    <a:pt x="9002" y="8988"/>
                  </a:moveTo>
                  <a:lnTo>
                    <a:pt x="9002" y="8936"/>
                  </a:lnTo>
                  <a:lnTo>
                    <a:pt x="8805" y="8888"/>
                  </a:lnTo>
                  <a:lnTo>
                    <a:pt x="8780" y="8938"/>
                  </a:lnTo>
                  <a:lnTo>
                    <a:pt x="9002" y="8988"/>
                  </a:lnTo>
                  <a:close/>
                  <a:moveTo>
                    <a:pt x="9002" y="8843"/>
                  </a:moveTo>
                  <a:lnTo>
                    <a:pt x="9002" y="8784"/>
                  </a:lnTo>
                  <a:cubicBezTo>
                    <a:pt x="8996" y="8780"/>
                    <a:pt x="8990" y="8776"/>
                    <a:pt x="8985" y="8772"/>
                  </a:cubicBezTo>
                  <a:cubicBezTo>
                    <a:pt x="8976" y="8765"/>
                    <a:pt x="8969" y="8760"/>
                    <a:pt x="8963" y="8756"/>
                  </a:cubicBezTo>
                  <a:cubicBezTo>
                    <a:pt x="8957" y="8752"/>
                    <a:pt x="8954" y="8750"/>
                    <a:pt x="8953" y="8749"/>
                  </a:cubicBezTo>
                  <a:cubicBezTo>
                    <a:pt x="8954" y="8749"/>
                    <a:pt x="8958" y="8751"/>
                    <a:pt x="8965" y="8753"/>
                  </a:cubicBezTo>
                  <a:cubicBezTo>
                    <a:pt x="8972" y="8755"/>
                    <a:pt x="8981" y="8757"/>
                    <a:pt x="8991" y="8760"/>
                  </a:cubicBezTo>
                  <a:lnTo>
                    <a:pt x="9002" y="8763"/>
                  </a:lnTo>
                  <a:lnTo>
                    <a:pt x="9002" y="8714"/>
                  </a:lnTo>
                  <a:lnTo>
                    <a:pt x="8902" y="8690"/>
                  </a:lnTo>
                  <a:lnTo>
                    <a:pt x="8876" y="8743"/>
                  </a:lnTo>
                  <a:lnTo>
                    <a:pt x="9002" y="8843"/>
                  </a:lnTo>
                  <a:close/>
                  <a:moveTo>
                    <a:pt x="9002" y="8567"/>
                  </a:moveTo>
                  <a:lnTo>
                    <a:pt x="9002" y="8502"/>
                  </a:lnTo>
                  <a:lnTo>
                    <a:pt x="8997" y="8498"/>
                  </a:lnTo>
                  <a:lnTo>
                    <a:pt x="8974" y="8545"/>
                  </a:lnTo>
                  <a:lnTo>
                    <a:pt x="9002" y="8567"/>
                  </a:lnTo>
                  <a:close/>
                  <a:moveTo>
                    <a:pt x="4489" y="18014"/>
                  </a:moveTo>
                  <a:cubicBezTo>
                    <a:pt x="4498" y="18023"/>
                    <a:pt x="4503" y="18032"/>
                    <a:pt x="4506" y="18041"/>
                  </a:cubicBezTo>
                  <a:cubicBezTo>
                    <a:pt x="4509" y="18052"/>
                    <a:pt x="4510" y="18064"/>
                    <a:pt x="4508" y="18076"/>
                  </a:cubicBezTo>
                  <a:cubicBezTo>
                    <a:pt x="4505" y="18089"/>
                    <a:pt x="4500" y="18104"/>
                    <a:pt x="4491" y="18122"/>
                  </a:cubicBezTo>
                  <a:lnTo>
                    <a:pt x="4470" y="18165"/>
                  </a:lnTo>
                  <a:lnTo>
                    <a:pt x="4324" y="18093"/>
                  </a:lnTo>
                  <a:lnTo>
                    <a:pt x="4347" y="18046"/>
                  </a:lnTo>
                  <a:cubicBezTo>
                    <a:pt x="4352" y="18036"/>
                    <a:pt x="4358" y="18027"/>
                    <a:pt x="4363" y="18020"/>
                  </a:cubicBezTo>
                  <a:cubicBezTo>
                    <a:pt x="4368" y="18013"/>
                    <a:pt x="4374" y="18006"/>
                    <a:pt x="4379" y="18001"/>
                  </a:cubicBezTo>
                  <a:cubicBezTo>
                    <a:pt x="4389" y="17992"/>
                    <a:pt x="4402" y="17987"/>
                    <a:pt x="4416" y="17985"/>
                  </a:cubicBezTo>
                  <a:cubicBezTo>
                    <a:pt x="4431" y="17984"/>
                    <a:pt x="4444" y="17986"/>
                    <a:pt x="4457" y="17992"/>
                  </a:cubicBezTo>
                  <a:cubicBezTo>
                    <a:pt x="4470" y="17999"/>
                    <a:pt x="4481" y="18006"/>
                    <a:pt x="4489" y="18014"/>
                  </a:cubicBezTo>
                  <a:close/>
                  <a:moveTo>
                    <a:pt x="4787" y="17669"/>
                  </a:moveTo>
                  <a:cubicBezTo>
                    <a:pt x="4772" y="17668"/>
                    <a:pt x="4758" y="17669"/>
                    <a:pt x="4745" y="17672"/>
                  </a:cubicBezTo>
                  <a:cubicBezTo>
                    <a:pt x="4732" y="17676"/>
                    <a:pt x="4720" y="17681"/>
                    <a:pt x="4709" y="17688"/>
                  </a:cubicBezTo>
                  <a:cubicBezTo>
                    <a:pt x="4698" y="17696"/>
                    <a:pt x="4686" y="17707"/>
                    <a:pt x="4672" y="17722"/>
                  </a:cubicBezTo>
                  <a:lnTo>
                    <a:pt x="4635" y="17760"/>
                  </a:lnTo>
                  <a:cubicBezTo>
                    <a:pt x="4616" y="17779"/>
                    <a:pt x="4600" y="17792"/>
                    <a:pt x="4585" y="17797"/>
                  </a:cubicBezTo>
                  <a:cubicBezTo>
                    <a:pt x="4571" y="17802"/>
                    <a:pt x="4556" y="17801"/>
                    <a:pt x="4540" y="17793"/>
                  </a:cubicBezTo>
                  <a:cubicBezTo>
                    <a:pt x="4520" y="17783"/>
                    <a:pt x="4507" y="17769"/>
                    <a:pt x="4502" y="17750"/>
                  </a:cubicBezTo>
                  <a:cubicBezTo>
                    <a:pt x="4498" y="17730"/>
                    <a:pt x="4502" y="17708"/>
                    <a:pt x="4514" y="17684"/>
                  </a:cubicBezTo>
                  <a:cubicBezTo>
                    <a:pt x="4518" y="17675"/>
                    <a:pt x="4522" y="17668"/>
                    <a:pt x="4527" y="17661"/>
                  </a:cubicBezTo>
                  <a:cubicBezTo>
                    <a:pt x="4532" y="17654"/>
                    <a:pt x="4537" y="17647"/>
                    <a:pt x="4544" y="17641"/>
                  </a:cubicBezTo>
                  <a:cubicBezTo>
                    <a:pt x="4550" y="17635"/>
                    <a:pt x="4557" y="17629"/>
                    <a:pt x="4565" y="17623"/>
                  </a:cubicBezTo>
                  <a:cubicBezTo>
                    <a:pt x="4573" y="17617"/>
                    <a:pt x="4583" y="17611"/>
                    <a:pt x="4594" y="17605"/>
                  </a:cubicBezTo>
                  <a:lnTo>
                    <a:pt x="4570" y="17568"/>
                  </a:lnTo>
                  <a:cubicBezTo>
                    <a:pt x="4527" y="17593"/>
                    <a:pt x="4495" y="17626"/>
                    <a:pt x="4474" y="17667"/>
                  </a:cubicBezTo>
                  <a:cubicBezTo>
                    <a:pt x="4465" y="17686"/>
                    <a:pt x="4459" y="17705"/>
                    <a:pt x="4457" y="17723"/>
                  </a:cubicBezTo>
                  <a:cubicBezTo>
                    <a:pt x="4455" y="17741"/>
                    <a:pt x="4456" y="17758"/>
                    <a:pt x="4461" y="17774"/>
                  </a:cubicBezTo>
                  <a:cubicBezTo>
                    <a:pt x="4465" y="17790"/>
                    <a:pt x="4473" y="17804"/>
                    <a:pt x="4483" y="17817"/>
                  </a:cubicBezTo>
                  <a:cubicBezTo>
                    <a:pt x="4494" y="17830"/>
                    <a:pt x="4508" y="17841"/>
                    <a:pt x="4524" y="17849"/>
                  </a:cubicBezTo>
                  <a:cubicBezTo>
                    <a:pt x="4550" y="17861"/>
                    <a:pt x="4575" y="17863"/>
                    <a:pt x="4600" y="17856"/>
                  </a:cubicBezTo>
                  <a:cubicBezTo>
                    <a:pt x="4612" y="17852"/>
                    <a:pt x="4623" y="17846"/>
                    <a:pt x="4633" y="17838"/>
                  </a:cubicBezTo>
                  <a:cubicBezTo>
                    <a:pt x="4643" y="17830"/>
                    <a:pt x="4655" y="17819"/>
                    <a:pt x="4669" y="17803"/>
                  </a:cubicBezTo>
                  <a:lnTo>
                    <a:pt x="4701" y="17770"/>
                  </a:lnTo>
                  <a:cubicBezTo>
                    <a:pt x="4738" y="17730"/>
                    <a:pt x="4773" y="17719"/>
                    <a:pt x="4808" y="17736"/>
                  </a:cubicBezTo>
                  <a:cubicBezTo>
                    <a:pt x="4831" y="17747"/>
                    <a:pt x="4845" y="17766"/>
                    <a:pt x="4850" y="17791"/>
                  </a:cubicBezTo>
                  <a:cubicBezTo>
                    <a:pt x="4852" y="17803"/>
                    <a:pt x="4853" y="17814"/>
                    <a:pt x="4851" y="17824"/>
                  </a:cubicBezTo>
                  <a:cubicBezTo>
                    <a:pt x="4849" y="17834"/>
                    <a:pt x="4844" y="17847"/>
                    <a:pt x="4837" y="17862"/>
                  </a:cubicBezTo>
                  <a:cubicBezTo>
                    <a:pt x="4827" y="17881"/>
                    <a:pt x="4815" y="17898"/>
                    <a:pt x="4802" y="17913"/>
                  </a:cubicBezTo>
                  <a:cubicBezTo>
                    <a:pt x="4788" y="17927"/>
                    <a:pt x="4771" y="17939"/>
                    <a:pt x="4751" y="17950"/>
                  </a:cubicBezTo>
                  <a:lnTo>
                    <a:pt x="4778" y="17988"/>
                  </a:lnTo>
                  <a:cubicBezTo>
                    <a:pt x="4799" y="17975"/>
                    <a:pt x="4818" y="17959"/>
                    <a:pt x="4834" y="17942"/>
                  </a:cubicBezTo>
                  <a:cubicBezTo>
                    <a:pt x="4850" y="17924"/>
                    <a:pt x="4863" y="17904"/>
                    <a:pt x="4875" y="17880"/>
                  </a:cubicBezTo>
                  <a:cubicBezTo>
                    <a:pt x="4884" y="17862"/>
                    <a:pt x="4890" y="17845"/>
                    <a:pt x="4893" y="17830"/>
                  </a:cubicBezTo>
                  <a:cubicBezTo>
                    <a:pt x="4896" y="17814"/>
                    <a:pt x="4896" y="17798"/>
                    <a:pt x="4894" y="17781"/>
                  </a:cubicBezTo>
                  <a:cubicBezTo>
                    <a:pt x="4892" y="17758"/>
                    <a:pt x="4884" y="17738"/>
                    <a:pt x="4872" y="17720"/>
                  </a:cubicBezTo>
                  <a:cubicBezTo>
                    <a:pt x="4860" y="17703"/>
                    <a:pt x="4845" y="17689"/>
                    <a:pt x="4827" y="17680"/>
                  </a:cubicBezTo>
                  <a:cubicBezTo>
                    <a:pt x="4815" y="17674"/>
                    <a:pt x="4801" y="17671"/>
                    <a:pt x="4787" y="17669"/>
                  </a:cubicBezTo>
                  <a:close/>
                  <a:moveTo>
                    <a:pt x="5004" y="17599"/>
                  </a:moveTo>
                  <a:lnTo>
                    <a:pt x="4613" y="17406"/>
                  </a:lnTo>
                  <a:lnTo>
                    <a:pt x="4591" y="17452"/>
                  </a:lnTo>
                  <a:lnTo>
                    <a:pt x="4982" y="17644"/>
                  </a:lnTo>
                  <a:lnTo>
                    <a:pt x="5004" y="17599"/>
                  </a:lnTo>
                  <a:close/>
                  <a:moveTo>
                    <a:pt x="4779" y="17069"/>
                  </a:moveTo>
                  <a:lnTo>
                    <a:pt x="4652" y="17328"/>
                  </a:lnTo>
                  <a:lnTo>
                    <a:pt x="4691" y="17347"/>
                  </a:lnTo>
                  <a:lnTo>
                    <a:pt x="4743" y="17243"/>
                  </a:lnTo>
                  <a:lnTo>
                    <a:pt x="5094" y="17415"/>
                  </a:lnTo>
                  <a:lnTo>
                    <a:pt x="5116" y="17370"/>
                  </a:lnTo>
                  <a:lnTo>
                    <a:pt x="4765" y="17198"/>
                  </a:lnTo>
                  <a:lnTo>
                    <a:pt x="4817" y="17092"/>
                  </a:lnTo>
                  <a:lnTo>
                    <a:pt x="4779" y="17069"/>
                  </a:lnTo>
                  <a:close/>
                  <a:moveTo>
                    <a:pt x="4947" y="16729"/>
                  </a:moveTo>
                  <a:lnTo>
                    <a:pt x="4920" y="16783"/>
                  </a:lnTo>
                  <a:lnTo>
                    <a:pt x="5033" y="16931"/>
                  </a:lnTo>
                  <a:cubicBezTo>
                    <a:pt x="5040" y="16941"/>
                    <a:pt x="5047" y="16951"/>
                    <a:pt x="5053" y="16959"/>
                  </a:cubicBezTo>
                  <a:cubicBezTo>
                    <a:pt x="5060" y="16967"/>
                    <a:pt x="5064" y="16972"/>
                    <a:pt x="5066" y="16974"/>
                  </a:cubicBezTo>
                  <a:cubicBezTo>
                    <a:pt x="5057" y="16974"/>
                    <a:pt x="5048" y="16973"/>
                    <a:pt x="5039" y="16973"/>
                  </a:cubicBezTo>
                  <a:cubicBezTo>
                    <a:pt x="5031" y="16972"/>
                    <a:pt x="5022" y="16972"/>
                    <a:pt x="5012" y="16972"/>
                  </a:cubicBezTo>
                  <a:lnTo>
                    <a:pt x="4827" y="16973"/>
                  </a:lnTo>
                  <a:lnTo>
                    <a:pt x="4798" y="17030"/>
                  </a:lnTo>
                  <a:lnTo>
                    <a:pt x="5096" y="17021"/>
                  </a:lnTo>
                  <a:lnTo>
                    <a:pt x="5251" y="17097"/>
                  </a:lnTo>
                  <a:lnTo>
                    <a:pt x="5275" y="17048"/>
                  </a:lnTo>
                  <a:lnTo>
                    <a:pt x="5123" y="16973"/>
                  </a:lnTo>
                  <a:lnTo>
                    <a:pt x="4947" y="16729"/>
                  </a:lnTo>
                  <a:close/>
                  <a:moveTo>
                    <a:pt x="5306" y="16300"/>
                  </a:moveTo>
                  <a:cubicBezTo>
                    <a:pt x="5280" y="16294"/>
                    <a:pt x="5255" y="16293"/>
                    <a:pt x="5230" y="16296"/>
                  </a:cubicBezTo>
                  <a:cubicBezTo>
                    <a:pt x="5221" y="16297"/>
                    <a:pt x="5211" y="16300"/>
                    <a:pt x="5200" y="16303"/>
                  </a:cubicBezTo>
                  <a:cubicBezTo>
                    <a:pt x="5189" y="16307"/>
                    <a:pt x="5178" y="16312"/>
                    <a:pt x="5167" y="16318"/>
                  </a:cubicBezTo>
                  <a:cubicBezTo>
                    <a:pt x="5156" y="16325"/>
                    <a:pt x="5145" y="16334"/>
                    <a:pt x="5134" y="16345"/>
                  </a:cubicBezTo>
                  <a:cubicBezTo>
                    <a:pt x="5124" y="16357"/>
                    <a:pt x="5114" y="16371"/>
                    <a:pt x="5106" y="16388"/>
                  </a:cubicBezTo>
                  <a:cubicBezTo>
                    <a:pt x="5094" y="16412"/>
                    <a:pt x="5088" y="16436"/>
                    <a:pt x="5088" y="16460"/>
                  </a:cubicBezTo>
                  <a:cubicBezTo>
                    <a:pt x="5088" y="16484"/>
                    <a:pt x="5093" y="16506"/>
                    <a:pt x="5104" y="16528"/>
                  </a:cubicBezTo>
                  <a:cubicBezTo>
                    <a:pt x="5115" y="16550"/>
                    <a:pt x="5130" y="16571"/>
                    <a:pt x="5152" y="16590"/>
                  </a:cubicBezTo>
                  <a:cubicBezTo>
                    <a:pt x="5173" y="16609"/>
                    <a:pt x="5199" y="16627"/>
                    <a:pt x="5230" y="16642"/>
                  </a:cubicBezTo>
                  <a:cubicBezTo>
                    <a:pt x="5298" y="16675"/>
                    <a:pt x="5357" y="16685"/>
                    <a:pt x="5408" y="16672"/>
                  </a:cubicBezTo>
                  <a:cubicBezTo>
                    <a:pt x="5430" y="16666"/>
                    <a:pt x="5450" y="16656"/>
                    <a:pt x="5468" y="16642"/>
                  </a:cubicBezTo>
                  <a:cubicBezTo>
                    <a:pt x="5486" y="16628"/>
                    <a:pt x="5500" y="16609"/>
                    <a:pt x="5512" y="16585"/>
                  </a:cubicBezTo>
                  <a:cubicBezTo>
                    <a:pt x="5522" y="16564"/>
                    <a:pt x="5528" y="16545"/>
                    <a:pt x="5530" y="16526"/>
                  </a:cubicBezTo>
                  <a:cubicBezTo>
                    <a:pt x="5532" y="16508"/>
                    <a:pt x="5530" y="16488"/>
                    <a:pt x="5523" y="16467"/>
                  </a:cubicBezTo>
                  <a:cubicBezTo>
                    <a:pt x="5515" y="16438"/>
                    <a:pt x="5500" y="16413"/>
                    <a:pt x="5480" y="16392"/>
                  </a:cubicBezTo>
                  <a:cubicBezTo>
                    <a:pt x="5459" y="16370"/>
                    <a:pt x="5430" y="16350"/>
                    <a:pt x="5393" y="16332"/>
                  </a:cubicBezTo>
                  <a:cubicBezTo>
                    <a:pt x="5361" y="16316"/>
                    <a:pt x="5332" y="16306"/>
                    <a:pt x="5306" y="16300"/>
                  </a:cubicBezTo>
                  <a:close/>
                  <a:moveTo>
                    <a:pt x="5415" y="16410"/>
                  </a:moveTo>
                  <a:cubicBezTo>
                    <a:pt x="5427" y="16418"/>
                    <a:pt x="5437" y="16425"/>
                    <a:pt x="5445" y="16432"/>
                  </a:cubicBezTo>
                  <a:cubicBezTo>
                    <a:pt x="5454" y="16439"/>
                    <a:pt x="5461" y="16446"/>
                    <a:pt x="5466" y="16453"/>
                  </a:cubicBezTo>
                  <a:cubicBezTo>
                    <a:pt x="5472" y="16460"/>
                    <a:pt x="5476" y="16467"/>
                    <a:pt x="5480" y="16475"/>
                  </a:cubicBezTo>
                  <a:cubicBezTo>
                    <a:pt x="5486" y="16490"/>
                    <a:pt x="5490" y="16504"/>
                    <a:pt x="5490" y="16519"/>
                  </a:cubicBezTo>
                  <a:cubicBezTo>
                    <a:pt x="5489" y="16534"/>
                    <a:pt x="5485" y="16549"/>
                    <a:pt x="5477" y="16565"/>
                  </a:cubicBezTo>
                  <a:cubicBezTo>
                    <a:pt x="5474" y="16573"/>
                    <a:pt x="5469" y="16580"/>
                    <a:pt x="5462" y="16588"/>
                  </a:cubicBezTo>
                  <a:cubicBezTo>
                    <a:pt x="5456" y="16595"/>
                    <a:pt x="5449" y="16602"/>
                    <a:pt x="5442" y="16607"/>
                  </a:cubicBezTo>
                  <a:cubicBezTo>
                    <a:pt x="5435" y="16613"/>
                    <a:pt x="5427" y="16617"/>
                    <a:pt x="5419" y="16621"/>
                  </a:cubicBezTo>
                  <a:cubicBezTo>
                    <a:pt x="5411" y="16625"/>
                    <a:pt x="5403" y="16627"/>
                    <a:pt x="5394" y="16627"/>
                  </a:cubicBezTo>
                  <a:cubicBezTo>
                    <a:pt x="5377" y="16628"/>
                    <a:pt x="5356" y="16625"/>
                    <a:pt x="5330" y="16618"/>
                  </a:cubicBezTo>
                  <a:cubicBezTo>
                    <a:pt x="5303" y="16611"/>
                    <a:pt x="5276" y="16600"/>
                    <a:pt x="5246" y="16585"/>
                  </a:cubicBezTo>
                  <a:cubicBezTo>
                    <a:pt x="5222" y="16573"/>
                    <a:pt x="5202" y="16562"/>
                    <a:pt x="5186" y="16550"/>
                  </a:cubicBezTo>
                  <a:cubicBezTo>
                    <a:pt x="5170" y="16538"/>
                    <a:pt x="5158" y="16526"/>
                    <a:pt x="5148" y="16512"/>
                  </a:cubicBezTo>
                  <a:cubicBezTo>
                    <a:pt x="5138" y="16498"/>
                    <a:pt x="5132" y="16481"/>
                    <a:pt x="5131" y="16462"/>
                  </a:cubicBezTo>
                  <a:cubicBezTo>
                    <a:pt x="5131" y="16443"/>
                    <a:pt x="5135" y="16424"/>
                    <a:pt x="5144" y="16406"/>
                  </a:cubicBezTo>
                  <a:cubicBezTo>
                    <a:pt x="5155" y="16383"/>
                    <a:pt x="5169" y="16368"/>
                    <a:pt x="5187" y="16359"/>
                  </a:cubicBezTo>
                  <a:cubicBezTo>
                    <a:pt x="5205" y="16350"/>
                    <a:pt x="5222" y="16345"/>
                    <a:pt x="5240" y="16345"/>
                  </a:cubicBezTo>
                  <a:cubicBezTo>
                    <a:pt x="5257" y="16346"/>
                    <a:pt x="5276" y="16349"/>
                    <a:pt x="5298" y="16356"/>
                  </a:cubicBezTo>
                  <a:cubicBezTo>
                    <a:pt x="5319" y="16363"/>
                    <a:pt x="5345" y="16374"/>
                    <a:pt x="5374" y="16388"/>
                  </a:cubicBezTo>
                  <a:cubicBezTo>
                    <a:pt x="5390" y="16396"/>
                    <a:pt x="5403" y="16403"/>
                    <a:pt x="5415" y="16410"/>
                  </a:cubicBezTo>
                  <a:close/>
                  <a:moveTo>
                    <a:pt x="5340" y="15929"/>
                  </a:moveTo>
                  <a:lnTo>
                    <a:pt x="5239" y="16135"/>
                  </a:lnTo>
                  <a:lnTo>
                    <a:pt x="5630" y="16327"/>
                  </a:lnTo>
                  <a:lnTo>
                    <a:pt x="5653" y="16280"/>
                  </a:lnTo>
                  <a:lnTo>
                    <a:pt x="5467" y="16188"/>
                  </a:lnTo>
                  <a:lnTo>
                    <a:pt x="5529" y="16063"/>
                  </a:lnTo>
                  <a:lnTo>
                    <a:pt x="5491" y="16044"/>
                  </a:lnTo>
                  <a:lnTo>
                    <a:pt x="5429" y="16170"/>
                  </a:lnTo>
                  <a:lnTo>
                    <a:pt x="5301" y="16106"/>
                  </a:lnTo>
                  <a:lnTo>
                    <a:pt x="5375" y="15955"/>
                  </a:lnTo>
                  <a:lnTo>
                    <a:pt x="5340" y="15929"/>
                  </a:lnTo>
                  <a:close/>
                  <a:moveTo>
                    <a:pt x="6006" y="15562"/>
                  </a:moveTo>
                  <a:lnTo>
                    <a:pt x="5599" y="15404"/>
                  </a:lnTo>
                  <a:lnTo>
                    <a:pt x="5565" y="15473"/>
                  </a:lnTo>
                  <a:lnTo>
                    <a:pt x="5788" y="15674"/>
                  </a:lnTo>
                  <a:cubicBezTo>
                    <a:pt x="5802" y="15686"/>
                    <a:pt x="5814" y="15696"/>
                    <a:pt x="5826" y="15705"/>
                  </a:cubicBezTo>
                  <a:cubicBezTo>
                    <a:pt x="5837" y="15713"/>
                    <a:pt x="5843" y="15718"/>
                    <a:pt x="5845" y="15719"/>
                  </a:cubicBezTo>
                  <a:cubicBezTo>
                    <a:pt x="5843" y="15719"/>
                    <a:pt x="5835" y="15717"/>
                    <a:pt x="5821" y="15713"/>
                  </a:cubicBezTo>
                  <a:cubicBezTo>
                    <a:pt x="5807" y="15709"/>
                    <a:pt x="5790" y="15705"/>
                    <a:pt x="5769" y="15701"/>
                  </a:cubicBezTo>
                  <a:lnTo>
                    <a:pt x="5479" y="15647"/>
                  </a:lnTo>
                  <a:lnTo>
                    <a:pt x="5445" y="15715"/>
                  </a:lnTo>
                  <a:lnTo>
                    <a:pt x="5819" y="15942"/>
                  </a:lnTo>
                  <a:lnTo>
                    <a:pt x="5842" y="15897"/>
                  </a:lnTo>
                  <a:lnTo>
                    <a:pt x="5574" y="15738"/>
                  </a:lnTo>
                  <a:cubicBezTo>
                    <a:pt x="5569" y="15735"/>
                    <a:pt x="5562" y="15731"/>
                    <a:pt x="5555" y="15727"/>
                  </a:cubicBezTo>
                  <a:cubicBezTo>
                    <a:pt x="5547" y="15723"/>
                    <a:pt x="5540" y="15718"/>
                    <a:pt x="5532" y="15714"/>
                  </a:cubicBezTo>
                  <a:cubicBezTo>
                    <a:pt x="5525" y="15710"/>
                    <a:pt x="5518" y="15706"/>
                    <a:pt x="5513" y="15703"/>
                  </a:cubicBezTo>
                  <a:cubicBezTo>
                    <a:pt x="5508" y="15700"/>
                    <a:pt x="5505" y="15699"/>
                    <a:pt x="5503" y="15698"/>
                  </a:cubicBezTo>
                  <a:cubicBezTo>
                    <a:pt x="5508" y="15699"/>
                    <a:pt x="5517" y="15701"/>
                    <a:pt x="5531" y="15704"/>
                  </a:cubicBezTo>
                  <a:cubicBezTo>
                    <a:pt x="5546" y="15707"/>
                    <a:pt x="5565" y="15711"/>
                    <a:pt x="5587" y="15715"/>
                  </a:cubicBezTo>
                  <a:lnTo>
                    <a:pt x="5902" y="15774"/>
                  </a:lnTo>
                  <a:lnTo>
                    <a:pt x="5922" y="15734"/>
                  </a:lnTo>
                  <a:lnTo>
                    <a:pt x="5671" y="15507"/>
                  </a:lnTo>
                  <a:cubicBezTo>
                    <a:pt x="5666" y="15502"/>
                    <a:pt x="5660" y="15497"/>
                    <a:pt x="5655" y="15492"/>
                  </a:cubicBezTo>
                  <a:cubicBezTo>
                    <a:pt x="5649" y="15487"/>
                    <a:pt x="5643" y="15483"/>
                    <a:pt x="5638" y="15478"/>
                  </a:cubicBezTo>
                  <a:cubicBezTo>
                    <a:pt x="5632" y="15474"/>
                    <a:pt x="5628" y="15470"/>
                    <a:pt x="5624" y="15467"/>
                  </a:cubicBezTo>
                  <a:cubicBezTo>
                    <a:pt x="5621" y="15464"/>
                    <a:pt x="5618" y="15462"/>
                    <a:pt x="5618" y="15461"/>
                  </a:cubicBezTo>
                  <a:cubicBezTo>
                    <a:pt x="5619" y="15462"/>
                    <a:pt x="5621" y="15463"/>
                    <a:pt x="5626" y="15465"/>
                  </a:cubicBezTo>
                  <a:cubicBezTo>
                    <a:pt x="5631" y="15467"/>
                    <a:pt x="5636" y="15469"/>
                    <a:pt x="5643" y="15473"/>
                  </a:cubicBezTo>
                  <a:cubicBezTo>
                    <a:pt x="5650" y="15476"/>
                    <a:pt x="5657" y="15479"/>
                    <a:pt x="5665" y="15482"/>
                  </a:cubicBezTo>
                  <a:cubicBezTo>
                    <a:pt x="5672" y="15485"/>
                    <a:pt x="5679" y="15488"/>
                    <a:pt x="5685" y="15491"/>
                  </a:cubicBezTo>
                  <a:lnTo>
                    <a:pt x="5983" y="15609"/>
                  </a:lnTo>
                  <a:lnTo>
                    <a:pt x="6006" y="15562"/>
                  </a:lnTo>
                  <a:close/>
                  <a:moveTo>
                    <a:pt x="5791" y="15014"/>
                  </a:moveTo>
                  <a:lnTo>
                    <a:pt x="5768" y="15060"/>
                  </a:lnTo>
                  <a:lnTo>
                    <a:pt x="6040" y="15194"/>
                  </a:lnTo>
                  <a:cubicBezTo>
                    <a:pt x="6053" y="15201"/>
                    <a:pt x="6064" y="15207"/>
                    <a:pt x="6073" y="15213"/>
                  </a:cubicBezTo>
                  <a:cubicBezTo>
                    <a:pt x="6081" y="15220"/>
                    <a:pt x="6088" y="15228"/>
                    <a:pt x="6094" y="15239"/>
                  </a:cubicBezTo>
                  <a:cubicBezTo>
                    <a:pt x="6099" y="15249"/>
                    <a:pt x="6101" y="15261"/>
                    <a:pt x="6099" y="15275"/>
                  </a:cubicBezTo>
                  <a:cubicBezTo>
                    <a:pt x="6097" y="15288"/>
                    <a:pt x="6092" y="15304"/>
                    <a:pt x="6084" y="15320"/>
                  </a:cubicBezTo>
                  <a:cubicBezTo>
                    <a:pt x="6078" y="15332"/>
                    <a:pt x="6072" y="15342"/>
                    <a:pt x="6066" y="15350"/>
                  </a:cubicBezTo>
                  <a:cubicBezTo>
                    <a:pt x="6059" y="15357"/>
                    <a:pt x="6052" y="15363"/>
                    <a:pt x="6046" y="15367"/>
                  </a:cubicBezTo>
                  <a:cubicBezTo>
                    <a:pt x="6039" y="15371"/>
                    <a:pt x="6032" y="15374"/>
                    <a:pt x="6026" y="15376"/>
                  </a:cubicBezTo>
                  <a:cubicBezTo>
                    <a:pt x="6020" y="15377"/>
                    <a:pt x="6014" y="15378"/>
                    <a:pt x="6009" y="15377"/>
                  </a:cubicBezTo>
                  <a:cubicBezTo>
                    <a:pt x="6001" y="15377"/>
                    <a:pt x="5992" y="15375"/>
                    <a:pt x="5981" y="15370"/>
                  </a:cubicBezTo>
                  <a:cubicBezTo>
                    <a:pt x="5969" y="15366"/>
                    <a:pt x="5959" y="15361"/>
                    <a:pt x="5949" y="15357"/>
                  </a:cubicBezTo>
                  <a:lnTo>
                    <a:pt x="5686" y="15227"/>
                  </a:lnTo>
                  <a:lnTo>
                    <a:pt x="5663" y="15273"/>
                  </a:lnTo>
                  <a:lnTo>
                    <a:pt x="5943" y="15411"/>
                  </a:lnTo>
                  <a:cubicBezTo>
                    <a:pt x="5952" y="15415"/>
                    <a:pt x="5962" y="15420"/>
                    <a:pt x="5974" y="15424"/>
                  </a:cubicBezTo>
                  <a:cubicBezTo>
                    <a:pt x="5986" y="15428"/>
                    <a:pt x="5998" y="15430"/>
                    <a:pt x="6010" y="15430"/>
                  </a:cubicBezTo>
                  <a:cubicBezTo>
                    <a:pt x="6034" y="15429"/>
                    <a:pt x="6056" y="15421"/>
                    <a:pt x="6074" y="15408"/>
                  </a:cubicBezTo>
                  <a:cubicBezTo>
                    <a:pt x="6092" y="15394"/>
                    <a:pt x="6108" y="15372"/>
                    <a:pt x="6123" y="15342"/>
                  </a:cubicBezTo>
                  <a:cubicBezTo>
                    <a:pt x="6135" y="15318"/>
                    <a:pt x="6142" y="15297"/>
                    <a:pt x="6145" y="15278"/>
                  </a:cubicBezTo>
                  <a:cubicBezTo>
                    <a:pt x="6148" y="15259"/>
                    <a:pt x="6148" y="15242"/>
                    <a:pt x="6143" y="15224"/>
                  </a:cubicBezTo>
                  <a:cubicBezTo>
                    <a:pt x="6139" y="15208"/>
                    <a:pt x="6132" y="15194"/>
                    <a:pt x="6121" y="15184"/>
                  </a:cubicBezTo>
                  <a:cubicBezTo>
                    <a:pt x="6109" y="15173"/>
                    <a:pt x="6092" y="15162"/>
                    <a:pt x="6069" y="15151"/>
                  </a:cubicBezTo>
                  <a:lnTo>
                    <a:pt x="5791" y="15014"/>
                  </a:lnTo>
                  <a:close/>
                  <a:moveTo>
                    <a:pt x="5633" y="15145"/>
                  </a:moveTo>
                  <a:cubicBezTo>
                    <a:pt x="5625" y="15148"/>
                    <a:pt x="5619" y="15153"/>
                    <a:pt x="5615" y="15162"/>
                  </a:cubicBezTo>
                  <a:cubicBezTo>
                    <a:pt x="5611" y="15170"/>
                    <a:pt x="5610" y="15178"/>
                    <a:pt x="5613" y="15186"/>
                  </a:cubicBezTo>
                  <a:cubicBezTo>
                    <a:pt x="5616" y="15195"/>
                    <a:pt x="5621" y="15201"/>
                    <a:pt x="5629" y="15205"/>
                  </a:cubicBezTo>
                  <a:cubicBezTo>
                    <a:pt x="5638" y="15209"/>
                    <a:pt x="5646" y="15210"/>
                    <a:pt x="5655" y="15207"/>
                  </a:cubicBezTo>
                  <a:cubicBezTo>
                    <a:pt x="5664" y="15204"/>
                    <a:pt x="5670" y="15198"/>
                    <a:pt x="5674" y="15190"/>
                  </a:cubicBezTo>
                  <a:cubicBezTo>
                    <a:pt x="5678" y="15182"/>
                    <a:pt x="5679" y="15173"/>
                    <a:pt x="5675" y="15165"/>
                  </a:cubicBezTo>
                  <a:cubicBezTo>
                    <a:pt x="5672" y="15157"/>
                    <a:pt x="5667" y="15150"/>
                    <a:pt x="5658" y="15146"/>
                  </a:cubicBezTo>
                  <a:cubicBezTo>
                    <a:pt x="5650" y="15142"/>
                    <a:pt x="5642" y="15142"/>
                    <a:pt x="5633" y="15145"/>
                  </a:cubicBezTo>
                  <a:close/>
                  <a:moveTo>
                    <a:pt x="5691" y="15028"/>
                  </a:moveTo>
                  <a:cubicBezTo>
                    <a:pt x="5682" y="15031"/>
                    <a:pt x="5676" y="15036"/>
                    <a:pt x="5672" y="15045"/>
                  </a:cubicBezTo>
                  <a:cubicBezTo>
                    <a:pt x="5668" y="15053"/>
                    <a:pt x="5668" y="15061"/>
                    <a:pt x="5670" y="15069"/>
                  </a:cubicBezTo>
                  <a:cubicBezTo>
                    <a:pt x="5673" y="15078"/>
                    <a:pt x="5679" y="15084"/>
                    <a:pt x="5687" y="15088"/>
                  </a:cubicBezTo>
                  <a:cubicBezTo>
                    <a:pt x="5695" y="15092"/>
                    <a:pt x="5704" y="15093"/>
                    <a:pt x="5712" y="15090"/>
                  </a:cubicBezTo>
                  <a:cubicBezTo>
                    <a:pt x="5721" y="15087"/>
                    <a:pt x="5727" y="15082"/>
                    <a:pt x="5732" y="15073"/>
                  </a:cubicBezTo>
                  <a:cubicBezTo>
                    <a:pt x="5736" y="15065"/>
                    <a:pt x="5736" y="15057"/>
                    <a:pt x="5733" y="15048"/>
                  </a:cubicBezTo>
                  <a:cubicBezTo>
                    <a:pt x="5730" y="15040"/>
                    <a:pt x="5724" y="15034"/>
                    <a:pt x="5716" y="15029"/>
                  </a:cubicBezTo>
                  <a:cubicBezTo>
                    <a:pt x="5708" y="15025"/>
                    <a:pt x="5699" y="15025"/>
                    <a:pt x="5691" y="15028"/>
                  </a:cubicBezTo>
                  <a:close/>
                  <a:moveTo>
                    <a:pt x="6365" y="14834"/>
                  </a:moveTo>
                  <a:lnTo>
                    <a:pt x="5974" y="14641"/>
                  </a:lnTo>
                  <a:lnTo>
                    <a:pt x="5951" y="14687"/>
                  </a:lnTo>
                  <a:lnTo>
                    <a:pt x="6165" y="14790"/>
                  </a:lnTo>
                  <a:cubicBezTo>
                    <a:pt x="6179" y="14797"/>
                    <a:pt x="6193" y="14804"/>
                    <a:pt x="6207" y="14810"/>
                  </a:cubicBezTo>
                  <a:cubicBezTo>
                    <a:pt x="6221" y="14817"/>
                    <a:pt x="6234" y="14822"/>
                    <a:pt x="6246" y="14827"/>
                  </a:cubicBezTo>
                  <a:cubicBezTo>
                    <a:pt x="6257" y="14832"/>
                    <a:pt x="6267" y="14836"/>
                    <a:pt x="6274" y="14839"/>
                  </a:cubicBezTo>
                  <a:cubicBezTo>
                    <a:pt x="6282" y="14842"/>
                    <a:pt x="6286" y="14844"/>
                    <a:pt x="6286" y="14844"/>
                  </a:cubicBezTo>
                  <a:cubicBezTo>
                    <a:pt x="6285" y="14844"/>
                    <a:pt x="6281" y="14843"/>
                    <a:pt x="6275" y="14843"/>
                  </a:cubicBezTo>
                  <a:cubicBezTo>
                    <a:pt x="6269" y="14842"/>
                    <a:pt x="6261" y="14842"/>
                    <a:pt x="6252" y="14841"/>
                  </a:cubicBezTo>
                  <a:cubicBezTo>
                    <a:pt x="6243" y="14841"/>
                    <a:pt x="6232" y="14840"/>
                    <a:pt x="6221" y="14840"/>
                  </a:cubicBezTo>
                  <a:cubicBezTo>
                    <a:pt x="6209" y="14839"/>
                    <a:pt x="6198" y="14839"/>
                    <a:pt x="6186" y="14840"/>
                  </a:cubicBezTo>
                  <a:lnTo>
                    <a:pt x="5873" y="14847"/>
                  </a:lnTo>
                  <a:lnTo>
                    <a:pt x="5846" y="14901"/>
                  </a:lnTo>
                  <a:lnTo>
                    <a:pt x="6237" y="15093"/>
                  </a:lnTo>
                  <a:lnTo>
                    <a:pt x="6261" y="15045"/>
                  </a:lnTo>
                  <a:lnTo>
                    <a:pt x="6033" y="14936"/>
                  </a:lnTo>
                  <a:cubicBezTo>
                    <a:pt x="6021" y="14930"/>
                    <a:pt x="6010" y="14925"/>
                    <a:pt x="5998" y="14920"/>
                  </a:cubicBezTo>
                  <a:cubicBezTo>
                    <a:pt x="5987" y="14915"/>
                    <a:pt x="5976" y="14910"/>
                    <a:pt x="5966" y="14906"/>
                  </a:cubicBezTo>
                  <a:cubicBezTo>
                    <a:pt x="5956" y="14902"/>
                    <a:pt x="5947" y="14898"/>
                    <a:pt x="5940" y="14895"/>
                  </a:cubicBezTo>
                  <a:cubicBezTo>
                    <a:pt x="5933" y="14892"/>
                    <a:pt x="5928" y="14890"/>
                    <a:pt x="5924" y="14889"/>
                  </a:cubicBezTo>
                  <a:cubicBezTo>
                    <a:pt x="5928" y="14889"/>
                    <a:pt x="5934" y="14890"/>
                    <a:pt x="5941" y="14890"/>
                  </a:cubicBezTo>
                  <a:cubicBezTo>
                    <a:pt x="5949" y="14890"/>
                    <a:pt x="5958" y="14891"/>
                    <a:pt x="5968" y="14891"/>
                  </a:cubicBezTo>
                  <a:cubicBezTo>
                    <a:pt x="5978" y="14891"/>
                    <a:pt x="5989" y="14891"/>
                    <a:pt x="6001" y="14891"/>
                  </a:cubicBezTo>
                  <a:cubicBezTo>
                    <a:pt x="6013" y="14891"/>
                    <a:pt x="6026" y="14891"/>
                    <a:pt x="6040" y="14890"/>
                  </a:cubicBezTo>
                  <a:lnTo>
                    <a:pt x="6341" y="14883"/>
                  </a:lnTo>
                  <a:lnTo>
                    <a:pt x="6365" y="14834"/>
                  </a:lnTo>
                  <a:close/>
                  <a:moveTo>
                    <a:pt x="6389" y="14413"/>
                  </a:moveTo>
                  <a:cubicBezTo>
                    <a:pt x="6374" y="14411"/>
                    <a:pt x="6360" y="14412"/>
                    <a:pt x="6347" y="14416"/>
                  </a:cubicBezTo>
                  <a:cubicBezTo>
                    <a:pt x="6334" y="14419"/>
                    <a:pt x="6322" y="14425"/>
                    <a:pt x="6311" y="14432"/>
                  </a:cubicBezTo>
                  <a:cubicBezTo>
                    <a:pt x="6301" y="14439"/>
                    <a:pt x="6288" y="14451"/>
                    <a:pt x="6274" y="14465"/>
                  </a:cubicBezTo>
                  <a:lnTo>
                    <a:pt x="6238" y="14503"/>
                  </a:lnTo>
                  <a:cubicBezTo>
                    <a:pt x="6219" y="14523"/>
                    <a:pt x="6202" y="14535"/>
                    <a:pt x="6188" y="14541"/>
                  </a:cubicBezTo>
                  <a:cubicBezTo>
                    <a:pt x="6173" y="14546"/>
                    <a:pt x="6158" y="14545"/>
                    <a:pt x="6142" y="14537"/>
                  </a:cubicBezTo>
                  <a:cubicBezTo>
                    <a:pt x="6122" y="14527"/>
                    <a:pt x="6109" y="14512"/>
                    <a:pt x="6105" y="14493"/>
                  </a:cubicBezTo>
                  <a:cubicBezTo>
                    <a:pt x="6100" y="14474"/>
                    <a:pt x="6104" y="14452"/>
                    <a:pt x="6116" y="14427"/>
                  </a:cubicBezTo>
                  <a:cubicBezTo>
                    <a:pt x="6120" y="14419"/>
                    <a:pt x="6125" y="14411"/>
                    <a:pt x="6129" y="14404"/>
                  </a:cubicBezTo>
                  <a:cubicBezTo>
                    <a:pt x="6134" y="14398"/>
                    <a:pt x="6140" y="14391"/>
                    <a:pt x="6146" y="14385"/>
                  </a:cubicBezTo>
                  <a:cubicBezTo>
                    <a:pt x="6152" y="14379"/>
                    <a:pt x="6160" y="14373"/>
                    <a:pt x="6168" y="14367"/>
                  </a:cubicBezTo>
                  <a:cubicBezTo>
                    <a:pt x="6176" y="14361"/>
                    <a:pt x="6185" y="14355"/>
                    <a:pt x="6196" y="14348"/>
                  </a:cubicBezTo>
                  <a:lnTo>
                    <a:pt x="6172" y="14311"/>
                  </a:lnTo>
                  <a:cubicBezTo>
                    <a:pt x="6129" y="14336"/>
                    <a:pt x="6097" y="14369"/>
                    <a:pt x="6077" y="14411"/>
                  </a:cubicBezTo>
                  <a:cubicBezTo>
                    <a:pt x="6067" y="14430"/>
                    <a:pt x="6062" y="14448"/>
                    <a:pt x="6059" y="14467"/>
                  </a:cubicBezTo>
                  <a:cubicBezTo>
                    <a:pt x="6057" y="14485"/>
                    <a:pt x="6059" y="14502"/>
                    <a:pt x="6063" y="14518"/>
                  </a:cubicBezTo>
                  <a:cubicBezTo>
                    <a:pt x="6067" y="14534"/>
                    <a:pt x="6075" y="14548"/>
                    <a:pt x="6086" y="14561"/>
                  </a:cubicBezTo>
                  <a:cubicBezTo>
                    <a:pt x="6096" y="14574"/>
                    <a:pt x="6110" y="14584"/>
                    <a:pt x="6127" y="14592"/>
                  </a:cubicBezTo>
                  <a:cubicBezTo>
                    <a:pt x="6152" y="14605"/>
                    <a:pt x="6177" y="14607"/>
                    <a:pt x="6203" y="14599"/>
                  </a:cubicBezTo>
                  <a:cubicBezTo>
                    <a:pt x="6214" y="14596"/>
                    <a:pt x="6225" y="14590"/>
                    <a:pt x="6235" y="14582"/>
                  </a:cubicBezTo>
                  <a:cubicBezTo>
                    <a:pt x="6245" y="14574"/>
                    <a:pt x="6257" y="14562"/>
                    <a:pt x="6272" y="14547"/>
                  </a:cubicBezTo>
                  <a:lnTo>
                    <a:pt x="6303" y="14513"/>
                  </a:lnTo>
                  <a:cubicBezTo>
                    <a:pt x="6340" y="14474"/>
                    <a:pt x="6376" y="14462"/>
                    <a:pt x="6410" y="14479"/>
                  </a:cubicBezTo>
                  <a:cubicBezTo>
                    <a:pt x="6433" y="14491"/>
                    <a:pt x="6448" y="14509"/>
                    <a:pt x="6452" y="14535"/>
                  </a:cubicBezTo>
                  <a:cubicBezTo>
                    <a:pt x="6455" y="14546"/>
                    <a:pt x="6455" y="14557"/>
                    <a:pt x="6453" y="14567"/>
                  </a:cubicBezTo>
                  <a:cubicBezTo>
                    <a:pt x="6451" y="14578"/>
                    <a:pt x="6446" y="14590"/>
                    <a:pt x="6439" y="14605"/>
                  </a:cubicBezTo>
                  <a:cubicBezTo>
                    <a:pt x="6429" y="14625"/>
                    <a:pt x="6418" y="14642"/>
                    <a:pt x="6404" y="14656"/>
                  </a:cubicBezTo>
                  <a:cubicBezTo>
                    <a:pt x="6390" y="14671"/>
                    <a:pt x="6374" y="14683"/>
                    <a:pt x="6354" y="14693"/>
                  </a:cubicBezTo>
                  <a:lnTo>
                    <a:pt x="6380" y="14732"/>
                  </a:lnTo>
                  <a:cubicBezTo>
                    <a:pt x="6402" y="14719"/>
                    <a:pt x="6420" y="14703"/>
                    <a:pt x="6436" y="14686"/>
                  </a:cubicBezTo>
                  <a:cubicBezTo>
                    <a:pt x="6452" y="14668"/>
                    <a:pt x="6466" y="14648"/>
                    <a:pt x="6477" y="14624"/>
                  </a:cubicBezTo>
                  <a:cubicBezTo>
                    <a:pt x="6486" y="14606"/>
                    <a:pt x="6492" y="14589"/>
                    <a:pt x="6495" y="14573"/>
                  </a:cubicBezTo>
                  <a:cubicBezTo>
                    <a:pt x="6498" y="14558"/>
                    <a:pt x="6498" y="14541"/>
                    <a:pt x="6496" y="14524"/>
                  </a:cubicBezTo>
                  <a:cubicBezTo>
                    <a:pt x="6494" y="14502"/>
                    <a:pt x="6487" y="14481"/>
                    <a:pt x="6475" y="14464"/>
                  </a:cubicBezTo>
                  <a:cubicBezTo>
                    <a:pt x="6462" y="14446"/>
                    <a:pt x="6447" y="14433"/>
                    <a:pt x="6429" y="14424"/>
                  </a:cubicBezTo>
                  <a:cubicBezTo>
                    <a:pt x="6417" y="14418"/>
                    <a:pt x="6403" y="14414"/>
                    <a:pt x="6389" y="14413"/>
                  </a:cubicBezTo>
                  <a:close/>
                  <a:moveTo>
                    <a:pt x="6306" y="13966"/>
                  </a:moveTo>
                  <a:lnTo>
                    <a:pt x="6179" y="14225"/>
                  </a:lnTo>
                  <a:lnTo>
                    <a:pt x="6218" y="14244"/>
                  </a:lnTo>
                  <a:lnTo>
                    <a:pt x="6270" y="14139"/>
                  </a:lnTo>
                  <a:lnTo>
                    <a:pt x="6621" y="14312"/>
                  </a:lnTo>
                  <a:lnTo>
                    <a:pt x="6643" y="14267"/>
                  </a:lnTo>
                  <a:lnTo>
                    <a:pt x="6292" y="14094"/>
                  </a:lnTo>
                  <a:lnTo>
                    <a:pt x="6344" y="13988"/>
                  </a:lnTo>
                  <a:lnTo>
                    <a:pt x="6306" y="13966"/>
                  </a:lnTo>
                  <a:close/>
                  <a:moveTo>
                    <a:pt x="6838" y="13872"/>
                  </a:moveTo>
                  <a:lnTo>
                    <a:pt x="6798" y="13852"/>
                  </a:lnTo>
                  <a:lnTo>
                    <a:pt x="6713" y="14024"/>
                  </a:lnTo>
                  <a:lnTo>
                    <a:pt x="6570" y="13954"/>
                  </a:lnTo>
                  <a:lnTo>
                    <a:pt x="6636" y="13820"/>
                  </a:lnTo>
                  <a:lnTo>
                    <a:pt x="6595" y="13800"/>
                  </a:lnTo>
                  <a:lnTo>
                    <a:pt x="6529" y="13934"/>
                  </a:lnTo>
                  <a:lnTo>
                    <a:pt x="6401" y="13871"/>
                  </a:lnTo>
                  <a:lnTo>
                    <a:pt x="6480" y="13711"/>
                  </a:lnTo>
                  <a:lnTo>
                    <a:pt x="6444" y="13685"/>
                  </a:lnTo>
                  <a:lnTo>
                    <a:pt x="6339" y="13899"/>
                  </a:lnTo>
                  <a:lnTo>
                    <a:pt x="6730" y="14091"/>
                  </a:lnTo>
                  <a:lnTo>
                    <a:pt x="6838" y="13872"/>
                  </a:lnTo>
                  <a:close/>
                  <a:moveTo>
                    <a:pt x="7001" y="13541"/>
                  </a:moveTo>
                  <a:lnTo>
                    <a:pt x="6965" y="13546"/>
                  </a:lnTo>
                  <a:cubicBezTo>
                    <a:pt x="6948" y="13548"/>
                    <a:pt x="6930" y="13550"/>
                    <a:pt x="6912" y="13553"/>
                  </a:cubicBezTo>
                  <a:cubicBezTo>
                    <a:pt x="6893" y="13555"/>
                    <a:pt x="6875" y="13558"/>
                    <a:pt x="6859" y="13560"/>
                  </a:cubicBezTo>
                  <a:cubicBezTo>
                    <a:pt x="6842" y="13562"/>
                    <a:pt x="6831" y="13564"/>
                    <a:pt x="6824" y="13565"/>
                  </a:cubicBezTo>
                  <a:cubicBezTo>
                    <a:pt x="6814" y="13567"/>
                    <a:pt x="6803" y="13570"/>
                    <a:pt x="6791" y="13573"/>
                  </a:cubicBezTo>
                  <a:cubicBezTo>
                    <a:pt x="6779" y="13576"/>
                    <a:pt x="6769" y="13579"/>
                    <a:pt x="6761" y="13583"/>
                  </a:cubicBezTo>
                  <a:lnTo>
                    <a:pt x="6763" y="13578"/>
                  </a:lnTo>
                  <a:cubicBezTo>
                    <a:pt x="6771" y="13562"/>
                    <a:pt x="6775" y="13547"/>
                    <a:pt x="6777" y="13531"/>
                  </a:cubicBezTo>
                  <a:cubicBezTo>
                    <a:pt x="6778" y="13516"/>
                    <a:pt x="6776" y="13502"/>
                    <a:pt x="6771" y="13488"/>
                  </a:cubicBezTo>
                  <a:cubicBezTo>
                    <a:pt x="6766" y="13474"/>
                    <a:pt x="6758" y="13462"/>
                    <a:pt x="6748" y="13450"/>
                  </a:cubicBezTo>
                  <a:cubicBezTo>
                    <a:pt x="6737" y="13439"/>
                    <a:pt x="6723" y="13429"/>
                    <a:pt x="6707" y="13421"/>
                  </a:cubicBezTo>
                  <a:cubicBezTo>
                    <a:pt x="6697" y="13416"/>
                    <a:pt x="6687" y="13413"/>
                    <a:pt x="6677" y="13411"/>
                  </a:cubicBezTo>
                  <a:cubicBezTo>
                    <a:pt x="6668" y="13409"/>
                    <a:pt x="6658" y="13408"/>
                    <a:pt x="6650" y="13409"/>
                  </a:cubicBezTo>
                  <a:cubicBezTo>
                    <a:pt x="6641" y="13409"/>
                    <a:pt x="6633" y="13410"/>
                    <a:pt x="6626" y="13412"/>
                  </a:cubicBezTo>
                  <a:cubicBezTo>
                    <a:pt x="6618" y="13414"/>
                    <a:pt x="6612" y="13417"/>
                    <a:pt x="6606" y="13419"/>
                  </a:cubicBezTo>
                  <a:cubicBezTo>
                    <a:pt x="6600" y="13422"/>
                    <a:pt x="6594" y="13426"/>
                    <a:pt x="6588" y="13430"/>
                  </a:cubicBezTo>
                  <a:cubicBezTo>
                    <a:pt x="6582" y="13434"/>
                    <a:pt x="6576" y="13440"/>
                    <a:pt x="6570" y="13447"/>
                  </a:cubicBezTo>
                  <a:cubicBezTo>
                    <a:pt x="6564" y="13453"/>
                    <a:pt x="6558" y="13462"/>
                    <a:pt x="6552" y="13471"/>
                  </a:cubicBezTo>
                  <a:cubicBezTo>
                    <a:pt x="6546" y="13481"/>
                    <a:pt x="6539" y="13492"/>
                    <a:pt x="6533" y="13506"/>
                  </a:cubicBezTo>
                  <a:lnTo>
                    <a:pt x="6488" y="13597"/>
                  </a:lnTo>
                  <a:lnTo>
                    <a:pt x="6879" y="13789"/>
                  </a:lnTo>
                  <a:lnTo>
                    <a:pt x="6901" y="13744"/>
                  </a:lnTo>
                  <a:lnTo>
                    <a:pt x="6724" y="13657"/>
                  </a:lnTo>
                  <a:cubicBezTo>
                    <a:pt x="6730" y="13647"/>
                    <a:pt x="6735" y="13640"/>
                    <a:pt x="6742" y="13635"/>
                  </a:cubicBezTo>
                  <a:cubicBezTo>
                    <a:pt x="6748" y="13631"/>
                    <a:pt x="6758" y="13627"/>
                    <a:pt x="6771" y="13625"/>
                  </a:cubicBezTo>
                  <a:cubicBezTo>
                    <a:pt x="6794" y="13620"/>
                    <a:pt x="6816" y="13616"/>
                    <a:pt x="6837" y="13612"/>
                  </a:cubicBezTo>
                  <a:cubicBezTo>
                    <a:pt x="6858" y="13609"/>
                    <a:pt x="6877" y="13606"/>
                    <a:pt x="6894" y="13604"/>
                  </a:cubicBezTo>
                  <a:cubicBezTo>
                    <a:pt x="6912" y="13602"/>
                    <a:pt x="6927" y="13601"/>
                    <a:pt x="6940" y="13600"/>
                  </a:cubicBezTo>
                  <a:cubicBezTo>
                    <a:pt x="6954" y="13600"/>
                    <a:pt x="6964" y="13599"/>
                    <a:pt x="6972" y="13599"/>
                  </a:cubicBezTo>
                  <a:lnTo>
                    <a:pt x="7001" y="13541"/>
                  </a:lnTo>
                  <a:close/>
                  <a:moveTo>
                    <a:pt x="6715" y="13492"/>
                  </a:moveTo>
                  <a:cubicBezTo>
                    <a:pt x="6723" y="13500"/>
                    <a:pt x="6729" y="13509"/>
                    <a:pt x="6732" y="13519"/>
                  </a:cubicBezTo>
                  <a:cubicBezTo>
                    <a:pt x="6735" y="13530"/>
                    <a:pt x="6735" y="13541"/>
                    <a:pt x="6733" y="13554"/>
                  </a:cubicBezTo>
                  <a:cubicBezTo>
                    <a:pt x="6731" y="13567"/>
                    <a:pt x="6725" y="13582"/>
                    <a:pt x="6717" y="13599"/>
                  </a:cubicBezTo>
                  <a:lnTo>
                    <a:pt x="6695" y="13642"/>
                  </a:lnTo>
                  <a:lnTo>
                    <a:pt x="6550" y="13571"/>
                  </a:lnTo>
                  <a:lnTo>
                    <a:pt x="6573" y="13524"/>
                  </a:lnTo>
                  <a:cubicBezTo>
                    <a:pt x="6578" y="13513"/>
                    <a:pt x="6583" y="13504"/>
                    <a:pt x="6588" y="13497"/>
                  </a:cubicBezTo>
                  <a:cubicBezTo>
                    <a:pt x="6593" y="13490"/>
                    <a:pt x="6599" y="13484"/>
                    <a:pt x="6605" y="13479"/>
                  </a:cubicBezTo>
                  <a:cubicBezTo>
                    <a:pt x="6615" y="13470"/>
                    <a:pt x="6627" y="13465"/>
                    <a:pt x="6641" y="13463"/>
                  </a:cubicBezTo>
                  <a:cubicBezTo>
                    <a:pt x="6656" y="13461"/>
                    <a:pt x="6670" y="13463"/>
                    <a:pt x="6683" y="13470"/>
                  </a:cubicBezTo>
                  <a:cubicBezTo>
                    <a:pt x="6696" y="13476"/>
                    <a:pt x="6706" y="13484"/>
                    <a:pt x="6715" y="13492"/>
                  </a:cubicBezTo>
                  <a:close/>
                  <a:moveTo>
                    <a:pt x="7213" y="13329"/>
                  </a:moveTo>
                  <a:lnTo>
                    <a:pt x="6664" y="13059"/>
                  </a:lnTo>
                  <a:lnTo>
                    <a:pt x="6645" y="13097"/>
                  </a:lnTo>
                  <a:lnTo>
                    <a:pt x="7194" y="13367"/>
                  </a:lnTo>
                  <a:lnTo>
                    <a:pt x="7213" y="13329"/>
                  </a:lnTo>
                  <a:close/>
                  <a:moveTo>
                    <a:pt x="7058" y="12438"/>
                  </a:moveTo>
                  <a:lnTo>
                    <a:pt x="7035" y="12485"/>
                  </a:lnTo>
                  <a:lnTo>
                    <a:pt x="7238" y="12645"/>
                  </a:lnTo>
                  <a:cubicBezTo>
                    <a:pt x="7251" y="12655"/>
                    <a:pt x="7264" y="12665"/>
                    <a:pt x="7276" y="12675"/>
                  </a:cubicBezTo>
                  <a:cubicBezTo>
                    <a:pt x="7289" y="12684"/>
                    <a:pt x="7300" y="12693"/>
                    <a:pt x="7311" y="12700"/>
                  </a:cubicBezTo>
                  <a:cubicBezTo>
                    <a:pt x="7321" y="12708"/>
                    <a:pt x="7329" y="12714"/>
                    <a:pt x="7336" y="12719"/>
                  </a:cubicBezTo>
                  <a:cubicBezTo>
                    <a:pt x="7341" y="12723"/>
                    <a:pt x="7345" y="12725"/>
                    <a:pt x="7346" y="12726"/>
                  </a:cubicBezTo>
                  <a:cubicBezTo>
                    <a:pt x="7344" y="12726"/>
                    <a:pt x="7341" y="12725"/>
                    <a:pt x="7336" y="12724"/>
                  </a:cubicBezTo>
                  <a:cubicBezTo>
                    <a:pt x="7330" y="12722"/>
                    <a:pt x="7322" y="12719"/>
                    <a:pt x="7312" y="12716"/>
                  </a:cubicBezTo>
                  <a:cubicBezTo>
                    <a:pt x="7302" y="12713"/>
                    <a:pt x="7290" y="12710"/>
                    <a:pt x="7277" y="12707"/>
                  </a:cubicBezTo>
                  <a:cubicBezTo>
                    <a:pt x="7264" y="12703"/>
                    <a:pt x="7249" y="12699"/>
                    <a:pt x="7233" y="12695"/>
                  </a:cubicBezTo>
                  <a:lnTo>
                    <a:pt x="6964" y="12630"/>
                  </a:lnTo>
                  <a:lnTo>
                    <a:pt x="6938" y="12683"/>
                  </a:lnTo>
                  <a:lnTo>
                    <a:pt x="7146" y="12850"/>
                  </a:lnTo>
                  <a:cubicBezTo>
                    <a:pt x="7156" y="12858"/>
                    <a:pt x="7167" y="12866"/>
                    <a:pt x="7178" y="12875"/>
                  </a:cubicBezTo>
                  <a:cubicBezTo>
                    <a:pt x="7190" y="12884"/>
                    <a:pt x="7201" y="12892"/>
                    <a:pt x="7211" y="12900"/>
                  </a:cubicBezTo>
                  <a:cubicBezTo>
                    <a:pt x="7221" y="12907"/>
                    <a:pt x="7229" y="12914"/>
                    <a:pt x="7236" y="12919"/>
                  </a:cubicBezTo>
                  <a:cubicBezTo>
                    <a:pt x="7243" y="12925"/>
                    <a:pt x="7247" y="12927"/>
                    <a:pt x="7248" y="12928"/>
                  </a:cubicBezTo>
                  <a:cubicBezTo>
                    <a:pt x="7246" y="12927"/>
                    <a:pt x="7241" y="12926"/>
                    <a:pt x="7233" y="12923"/>
                  </a:cubicBezTo>
                  <a:cubicBezTo>
                    <a:pt x="7224" y="12920"/>
                    <a:pt x="7214" y="12917"/>
                    <a:pt x="7201" y="12913"/>
                  </a:cubicBezTo>
                  <a:cubicBezTo>
                    <a:pt x="7189" y="12910"/>
                    <a:pt x="7176" y="12906"/>
                    <a:pt x="7161" y="12902"/>
                  </a:cubicBezTo>
                  <a:cubicBezTo>
                    <a:pt x="7147" y="12898"/>
                    <a:pt x="7133" y="12894"/>
                    <a:pt x="7119" y="12891"/>
                  </a:cubicBezTo>
                  <a:lnTo>
                    <a:pt x="6866" y="12828"/>
                  </a:lnTo>
                  <a:lnTo>
                    <a:pt x="6842" y="12878"/>
                  </a:lnTo>
                  <a:lnTo>
                    <a:pt x="7278" y="12978"/>
                  </a:lnTo>
                  <a:lnTo>
                    <a:pt x="7308" y="12917"/>
                  </a:lnTo>
                  <a:lnTo>
                    <a:pt x="7111" y="12761"/>
                  </a:lnTo>
                  <a:cubicBezTo>
                    <a:pt x="7099" y="12752"/>
                    <a:pt x="7088" y="12743"/>
                    <a:pt x="7077" y="12735"/>
                  </a:cubicBezTo>
                  <a:cubicBezTo>
                    <a:pt x="7065" y="12726"/>
                    <a:pt x="7055" y="12719"/>
                    <a:pt x="7046" y="12712"/>
                  </a:cubicBezTo>
                  <a:cubicBezTo>
                    <a:pt x="7037" y="12706"/>
                    <a:pt x="7030" y="12700"/>
                    <a:pt x="7024" y="12696"/>
                  </a:cubicBezTo>
                  <a:cubicBezTo>
                    <a:pt x="7018" y="12692"/>
                    <a:pt x="7015" y="12690"/>
                    <a:pt x="7014" y="12689"/>
                  </a:cubicBezTo>
                  <a:cubicBezTo>
                    <a:pt x="7015" y="12689"/>
                    <a:pt x="7020" y="12691"/>
                    <a:pt x="7026" y="12693"/>
                  </a:cubicBezTo>
                  <a:cubicBezTo>
                    <a:pt x="7033" y="12695"/>
                    <a:pt x="7042" y="12697"/>
                    <a:pt x="7052" y="12700"/>
                  </a:cubicBezTo>
                  <a:cubicBezTo>
                    <a:pt x="7063" y="12703"/>
                    <a:pt x="7075" y="12707"/>
                    <a:pt x="7089" y="12711"/>
                  </a:cubicBezTo>
                  <a:cubicBezTo>
                    <a:pt x="7103" y="12714"/>
                    <a:pt x="7118" y="12718"/>
                    <a:pt x="7134" y="12722"/>
                  </a:cubicBezTo>
                  <a:lnTo>
                    <a:pt x="7375" y="12781"/>
                  </a:lnTo>
                  <a:lnTo>
                    <a:pt x="7405" y="12720"/>
                  </a:lnTo>
                  <a:lnTo>
                    <a:pt x="7058" y="12438"/>
                  </a:lnTo>
                  <a:close/>
                  <a:moveTo>
                    <a:pt x="7595" y="12332"/>
                  </a:moveTo>
                  <a:lnTo>
                    <a:pt x="7555" y="12313"/>
                  </a:lnTo>
                  <a:lnTo>
                    <a:pt x="7470" y="12485"/>
                  </a:lnTo>
                  <a:lnTo>
                    <a:pt x="7327" y="12414"/>
                  </a:lnTo>
                  <a:lnTo>
                    <a:pt x="7393" y="12280"/>
                  </a:lnTo>
                  <a:lnTo>
                    <a:pt x="7353" y="12260"/>
                  </a:lnTo>
                  <a:lnTo>
                    <a:pt x="7287" y="12394"/>
                  </a:lnTo>
                  <a:lnTo>
                    <a:pt x="7159" y="12331"/>
                  </a:lnTo>
                  <a:lnTo>
                    <a:pt x="7237" y="12171"/>
                  </a:lnTo>
                  <a:lnTo>
                    <a:pt x="7202" y="12146"/>
                  </a:lnTo>
                  <a:lnTo>
                    <a:pt x="7097" y="12360"/>
                  </a:lnTo>
                  <a:lnTo>
                    <a:pt x="7488" y="12552"/>
                  </a:lnTo>
                  <a:lnTo>
                    <a:pt x="7595" y="12332"/>
                  </a:lnTo>
                  <a:close/>
                  <a:moveTo>
                    <a:pt x="7611" y="11928"/>
                  </a:moveTo>
                  <a:cubicBezTo>
                    <a:pt x="7597" y="11927"/>
                    <a:pt x="7583" y="11928"/>
                    <a:pt x="7570" y="11931"/>
                  </a:cubicBezTo>
                  <a:cubicBezTo>
                    <a:pt x="7557" y="11935"/>
                    <a:pt x="7545" y="11940"/>
                    <a:pt x="7534" y="11948"/>
                  </a:cubicBezTo>
                  <a:cubicBezTo>
                    <a:pt x="7523" y="11955"/>
                    <a:pt x="7511" y="11966"/>
                    <a:pt x="7497" y="11981"/>
                  </a:cubicBezTo>
                  <a:lnTo>
                    <a:pt x="7460" y="12019"/>
                  </a:lnTo>
                  <a:cubicBezTo>
                    <a:pt x="7441" y="12038"/>
                    <a:pt x="7425" y="12051"/>
                    <a:pt x="7410" y="12056"/>
                  </a:cubicBezTo>
                  <a:cubicBezTo>
                    <a:pt x="7396" y="12061"/>
                    <a:pt x="7381" y="12060"/>
                    <a:pt x="7365" y="12052"/>
                  </a:cubicBezTo>
                  <a:cubicBezTo>
                    <a:pt x="7344" y="12042"/>
                    <a:pt x="7332" y="12028"/>
                    <a:pt x="7327" y="12009"/>
                  </a:cubicBezTo>
                  <a:cubicBezTo>
                    <a:pt x="7323" y="11989"/>
                    <a:pt x="7326" y="11967"/>
                    <a:pt x="7339" y="11943"/>
                  </a:cubicBezTo>
                  <a:cubicBezTo>
                    <a:pt x="7343" y="11934"/>
                    <a:pt x="7347" y="11927"/>
                    <a:pt x="7352" y="11920"/>
                  </a:cubicBezTo>
                  <a:cubicBezTo>
                    <a:pt x="7357" y="11913"/>
                    <a:pt x="7362" y="11907"/>
                    <a:pt x="7369" y="11900"/>
                  </a:cubicBezTo>
                  <a:cubicBezTo>
                    <a:pt x="7375" y="11894"/>
                    <a:pt x="7382" y="11888"/>
                    <a:pt x="7390" y="11882"/>
                  </a:cubicBezTo>
                  <a:cubicBezTo>
                    <a:pt x="7398" y="11876"/>
                    <a:pt x="7408" y="11870"/>
                    <a:pt x="7418" y="11864"/>
                  </a:cubicBezTo>
                  <a:lnTo>
                    <a:pt x="7395" y="11827"/>
                  </a:lnTo>
                  <a:cubicBezTo>
                    <a:pt x="7352" y="11852"/>
                    <a:pt x="7320" y="11885"/>
                    <a:pt x="7299" y="11926"/>
                  </a:cubicBezTo>
                  <a:cubicBezTo>
                    <a:pt x="7290" y="11945"/>
                    <a:pt x="7284" y="11964"/>
                    <a:pt x="7282" y="11982"/>
                  </a:cubicBezTo>
                  <a:cubicBezTo>
                    <a:pt x="7280" y="12000"/>
                    <a:pt x="7281" y="12017"/>
                    <a:pt x="7286" y="12033"/>
                  </a:cubicBezTo>
                  <a:cubicBezTo>
                    <a:pt x="7290" y="12049"/>
                    <a:pt x="7298" y="12063"/>
                    <a:pt x="7308" y="12076"/>
                  </a:cubicBezTo>
                  <a:cubicBezTo>
                    <a:pt x="7319" y="12089"/>
                    <a:pt x="7333" y="12100"/>
                    <a:pt x="7349" y="12108"/>
                  </a:cubicBezTo>
                  <a:cubicBezTo>
                    <a:pt x="7374" y="12120"/>
                    <a:pt x="7400" y="12122"/>
                    <a:pt x="7425" y="12115"/>
                  </a:cubicBezTo>
                  <a:cubicBezTo>
                    <a:pt x="7437" y="12111"/>
                    <a:pt x="7448" y="12105"/>
                    <a:pt x="7458" y="12097"/>
                  </a:cubicBezTo>
                  <a:cubicBezTo>
                    <a:pt x="7468" y="12089"/>
                    <a:pt x="7480" y="12078"/>
                    <a:pt x="7494" y="12062"/>
                  </a:cubicBezTo>
                  <a:lnTo>
                    <a:pt x="7525" y="12029"/>
                  </a:lnTo>
                  <a:cubicBezTo>
                    <a:pt x="7563" y="11989"/>
                    <a:pt x="7598" y="11978"/>
                    <a:pt x="7633" y="11995"/>
                  </a:cubicBezTo>
                  <a:cubicBezTo>
                    <a:pt x="7656" y="12006"/>
                    <a:pt x="7670" y="12025"/>
                    <a:pt x="7675" y="12050"/>
                  </a:cubicBezTo>
                  <a:cubicBezTo>
                    <a:pt x="7677" y="12062"/>
                    <a:pt x="7677" y="12073"/>
                    <a:pt x="7675" y="12083"/>
                  </a:cubicBezTo>
                  <a:cubicBezTo>
                    <a:pt x="7673" y="12093"/>
                    <a:pt x="7669" y="12106"/>
                    <a:pt x="7661" y="12121"/>
                  </a:cubicBezTo>
                  <a:cubicBezTo>
                    <a:pt x="7652" y="12140"/>
                    <a:pt x="7640" y="12157"/>
                    <a:pt x="7626" y="12172"/>
                  </a:cubicBezTo>
                  <a:cubicBezTo>
                    <a:pt x="7613" y="12186"/>
                    <a:pt x="7596" y="12198"/>
                    <a:pt x="7576" y="12209"/>
                  </a:cubicBezTo>
                  <a:lnTo>
                    <a:pt x="7603" y="12247"/>
                  </a:lnTo>
                  <a:cubicBezTo>
                    <a:pt x="7624" y="12234"/>
                    <a:pt x="7643" y="12219"/>
                    <a:pt x="7659" y="12201"/>
                  </a:cubicBezTo>
                  <a:cubicBezTo>
                    <a:pt x="7674" y="12184"/>
                    <a:pt x="7688" y="12163"/>
                    <a:pt x="7700" y="12139"/>
                  </a:cubicBezTo>
                  <a:cubicBezTo>
                    <a:pt x="7709" y="12121"/>
                    <a:pt x="7715" y="12104"/>
                    <a:pt x="7718" y="12089"/>
                  </a:cubicBezTo>
                  <a:cubicBezTo>
                    <a:pt x="7720" y="12073"/>
                    <a:pt x="7721" y="12057"/>
                    <a:pt x="7719" y="12040"/>
                  </a:cubicBezTo>
                  <a:cubicBezTo>
                    <a:pt x="7716" y="12017"/>
                    <a:pt x="7709" y="11997"/>
                    <a:pt x="7697" y="11979"/>
                  </a:cubicBezTo>
                  <a:cubicBezTo>
                    <a:pt x="7685" y="11962"/>
                    <a:pt x="7670" y="11948"/>
                    <a:pt x="7652" y="11939"/>
                  </a:cubicBezTo>
                  <a:cubicBezTo>
                    <a:pt x="7639" y="11934"/>
                    <a:pt x="7626" y="11930"/>
                    <a:pt x="7611" y="11928"/>
                  </a:cubicBezTo>
                  <a:close/>
                  <a:moveTo>
                    <a:pt x="7529" y="11481"/>
                  </a:moveTo>
                  <a:lnTo>
                    <a:pt x="7401" y="11740"/>
                  </a:lnTo>
                  <a:lnTo>
                    <a:pt x="7441" y="11760"/>
                  </a:lnTo>
                  <a:lnTo>
                    <a:pt x="7492" y="11655"/>
                  </a:lnTo>
                  <a:lnTo>
                    <a:pt x="7844" y="11828"/>
                  </a:lnTo>
                  <a:lnTo>
                    <a:pt x="7866" y="11783"/>
                  </a:lnTo>
                  <a:lnTo>
                    <a:pt x="7514" y="11610"/>
                  </a:lnTo>
                  <a:lnTo>
                    <a:pt x="7567" y="11504"/>
                  </a:lnTo>
                  <a:lnTo>
                    <a:pt x="7529" y="11481"/>
                  </a:lnTo>
                  <a:close/>
                  <a:moveTo>
                    <a:pt x="7663" y="11209"/>
                  </a:moveTo>
                  <a:lnTo>
                    <a:pt x="7562" y="11414"/>
                  </a:lnTo>
                  <a:lnTo>
                    <a:pt x="7953" y="11607"/>
                  </a:lnTo>
                  <a:lnTo>
                    <a:pt x="7976" y="11559"/>
                  </a:lnTo>
                  <a:lnTo>
                    <a:pt x="7790" y="11468"/>
                  </a:lnTo>
                  <a:lnTo>
                    <a:pt x="7852" y="11343"/>
                  </a:lnTo>
                  <a:lnTo>
                    <a:pt x="7814" y="11324"/>
                  </a:lnTo>
                  <a:lnTo>
                    <a:pt x="7752" y="11449"/>
                  </a:lnTo>
                  <a:lnTo>
                    <a:pt x="7624" y="11386"/>
                  </a:lnTo>
                  <a:lnTo>
                    <a:pt x="7698" y="11235"/>
                  </a:lnTo>
                  <a:lnTo>
                    <a:pt x="7663" y="11209"/>
                  </a:lnTo>
                  <a:close/>
                  <a:moveTo>
                    <a:pt x="8210" y="11083"/>
                  </a:moveTo>
                  <a:lnTo>
                    <a:pt x="7756" y="11020"/>
                  </a:lnTo>
                  <a:lnTo>
                    <a:pt x="7726" y="11081"/>
                  </a:lnTo>
                  <a:lnTo>
                    <a:pt x="8052" y="11404"/>
                  </a:lnTo>
                  <a:lnTo>
                    <a:pt x="8076" y="11357"/>
                  </a:lnTo>
                  <a:lnTo>
                    <a:pt x="7974" y="11260"/>
                  </a:lnTo>
                  <a:lnTo>
                    <a:pt x="8046" y="11114"/>
                  </a:lnTo>
                  <a:lnTo>
                    <a:pt x="8184" y="11136"/>
                  </a:lnTo>
                  <a:lnTo>
                    <a:pt x="8210" y="11083"/>
                  </a:lnTo>
                  <a:close/>
                  <a:moveTo>
                    <a:pt x="8002" y="11107"/>
                  </a:moveTo>
                  <a:lnTo>
                    <a:pt x="7942" y="11229"/>
                  </a:lnTo>
                  <a:lnTo>
                    <a:pt x="7781" y="11073"/>
                  </a:lnTo>
                  <a:lnTo>
                    <a:pt x="8002" y="11107"/>
                  </a:lnTo>
                  <a:close/>
                  <a:moveTo>
                    <a:pt x="7648" y="11051"/>
                  </a:moveTo>
                  <a:cubicBezTo>
                    <a:pt x="7639" y="11054"/>
                    <a:pt x="7633" y="11060"/>
                    <a:pt x="7629" y="11068"/>
                  </a:cubicBezTo>
                  <a:cubicBezTo>
                    <a:pt x="7625" y="11076"/>
                    <a:pt x="7624" y="11085"/>
                    <a:pt x="7627" y="11093"/>
                  </a:cubicBezTo>
                  <a:cubicBezTo>
                    <a:pt x="7630" y="11102"/>
                    <a:pt x="7635" y="11108"/>
                    <a:pt x="7643" y="11112"/>
                  </a:cubicBezTo>
                  <a:cubicBezTo>
                    <a:pt x="7652" y="11116"/>
                    <a:pt x="7660" y="11116"/>
                    <a:pt x="7669" y="11114"/>
                  </a:cubicBezTo>
                  <a:cubicBezTo>
                    <a:pt x="7678" y="11111"/>
                    <a:pt x="7684" y="11105"/>
                    <a:pt x="7688" y="11097"/>
                  </a:cubicBezTo>
                  <a:cubicBezTo>
                    <a:pt x="7692" y="11089"/>
                    <a:pt x="7693" y="11080"/>
                    <a:pt x="7690" y="11072"/>
                  </a:cubicBezTo>
                  <a:cubicBezTo>
                    <a:pt x="7686" y="11063"/>
                    <a:pt x="7681" y="11057"/>
                    <a:pt x="7672" y="11053"/>
                  </a:cubicBezTo>
                  <a:cubicBezTo>
                    <a:pt x="7664" y="11049"/>
                    <a:pt x="7656" y="11049"/>
                    <a:pt x="7648" y="11051"/>
                  </a:cubicBezTo>
                  <a:close/>
                  <a:moveTo>
                    <a:pt x="7705" y="10934"/>
                  </a:moveTo>
                  <a:cubicBezTo>
                    <a:pt x="7697" y="10937"/>
                    <a:pt x="7691" y="10943"/>
                    <a:pt x="7686" y="10951"/>
                  </a:cubicBezTo>
                  <a:cubicBezTo>
                    <a:pt x="7683" y="10959"/>
                    <a:pt x="7682" y="10967"/>
                    <a:pt x="7685" y="10976"/>
                  </a:cubicBezTo>
                  <a:cubicBezTo>
                    <a:pt x="7688" y="10984"/>
                    <a:pt x="7693" y="10990"/>
                    <a:pt x="7701" y="10994"/>
                  </a:cubicBezTo>
                  <a:cubicBezTo>
                    <a:pt x="7710" y="10998"/>
                    <a:pt x="7718" y="10999"/>
                    <a:pt x="7727" y="10996"/>
                  </a:cubicBezTo>
                  <a:cubicBezTo>
                    <a:pt x="7736" y="10993"/>
                    <a:pt x="7742" y="10988"/>
                    <a:pt x="7746" y="10979"/>
                  </a:cubicBezTo>
                  <a:cubicBezTo>
                    <a:pt x="7750" y="10971"/>
                    <a:pt x="7751" y="10963"/>
                    <a:pt x="7747" y="10954"/>
                  </a:cubicBezTo>
                  <a:cubicBezTo>
                    <a:pt x="7744" y="10946"/>
                    <a:pt x="7738" y="10940"/>
                    <a:pt x="7730" y="10936"/>
                  </a:cubicBezTo>
                  <a:cubicBezTo>
                    <a:pt x="7722" y="10932"/>
                    <a:pt x="7714" y="10931"/>
                    <a:pt x="7705" y="10934"/>
                  </a:cubicBezTo>
                  <a:close/>
                  <a:moveTo>
                    <a:pt x="8306" y="10789"/>
                  </a:moveTo>
                  <a:lnTo>
                    <a:pt x="8230" y="10943"/>
                  </a:lnTo>
                  <a:lnTo>
                    <a:pt x="7879" y="10770"/>
                  </a:lnTo>
                  <a:lnTo>
                    <a:pt x="7856" y="10817"/>
                  </a:lnTo>
                  <a:lnTo>
                    <a:pt x="8247" y="11009"/>
                  </a:lnTo>
                  <a:lnTo>
                    <a:pt x="8342" y="10815"/>
                  </a:lnTo>
                  <a:lnTo>
                    <a:pt x="8306" y="10789"/>
                  </a:lnTo>
                  <a:close/>
                  <a:moveTo>
                    <a:pt x="8405" y="10687"/>
                  </a:moveTo>
                  <a:lnTo>
                    <a:pt x="8014" y="10495"/>
                  </a:lnTo>
                  <a:lnTo>
                    <a:pt x="7992" y="10541"/>
                  </a:lnTo>
                  <a:lnTo>
                    <a:pt x="8383" y="10733"/>
                  </a:lnTo>
                  <a:lnTo>
                    <a:pt x="8405" y="10687"/>
                  </a:lnTo>
                  <a:close/>
                  <a:moveTo>
                    <a:pt x="8429" y="10267"/>
                  </a:moveTo>
                  <a:cubicBezTo>
                    <a:pt x="8414" y="10265"/>
                    <a:pt x="8401" y="10266"/>
                    <a:pt x="8388" y="10270"/>
                  </a:cubicBezTo>
                  <a:cubicBezTo>
                    <a:pt x="8375" y="10273"/>
                    <a:pt x="8363" y="10278"/>
                    <a:pt x="8352" y="10286"/>
                  </a:cubicBezTo>
                  <a:cubicBezTo>
                    <a:pt x="8341" y="10293"/>
                    <a:pt x="8328" y="10304"/>
                    <a:pt x="8314" y="10319"/>
                  </a:cubicBezTo>
                  <a:lnTo>
                    <a:pt x="8278" y="10357"/>
                  </a:lnTo>
                  <a:cubicBezTo>
                    <a:pt x="8259" y="10377"/>
                    <a:pt x="8242" y="10389"/>
                    <a:pt x="8228" y="10394"/>
                  </a:cubicBezTo>
                  <a:cubicBezTo>
                    <a:pt x="8213" y="10400"/>
                    <a:pt x="8198" y="10399"/>
                    <a:pt x="8182" y="10391"/>
                  </a:cubicBezTo>
                  <a:cubicBezTo>
                    <a:pt x="8162" y="10381"/>
                    <a:pt x="8150" y="10366"/>
                    <a:pt x="8145" y="10347"/>
                  </a:cubicBezTo>
                  <a:cubicBezTo>
                    <a:pt x="8140" y="10328"/>
                    <a:pt x="8144" y="10306"/>
                    <a:pt x="8156" y="10281"/>
                  </a:cubicBezTo>
                  <a:cubicBezTo>
                    <a:pt x="8160" y="10273"/>
                    <a:pt x="8165" y="10265"/>
                    <a:pt x="8170" y="10258"/>
                  </a:cubicBezTo>
                  <a:cubicBezTo>
                    <a:pt x="8174" y="10251"/>
                    <a:pt x="8180" y="10245"/>
                    <a:pt x="8186" y="10239"/>
                  </a:cubicBezTo>
                  <a:cubicBezTo>
                    <a:pt x="8193" y="10233"/>
                    <a:pt x="8200" y="10227"/>
                    <a:pt x="8208" y="10221"/>
                  </a:cubicBezTo>
                  <a:cubicBezTo>
                    <a:pt x="8216" y="10215"/>
                    <a:pt x="8225" y="10209"/>
                    <a:pt x="8236" y="10202"/>
                  </a:cubicBezTo>
                  <a:lnTo>
                    <a:pt x="8213" y="10165"/>
                  </a:lnTo>
                  <a:cubicBezTo>
                    <a:pt x="8169" y="10190"/>
                    <a:pt x="8137" y="10223"/>
                    <a:pt x="8117" y="10264"/>
                  </a:cubicBezTo>
                  <a:cubicBezTo>
                    <a:pt x="8108" y="10283"/>
                    <a:pt x="8102" y="10302"/>
                    <a:pt x="8100" y="10320"/>
                  </a:cubicBezTo>
                  <a:cubicBezTo>
                    <a:pt x="8098" y="10339"/>
                    <a:pt x="8099" y="10356"/>
                    <a:pt x="8103" y="10372"/>
                  </a:cubicBezTo>
                  <a:cubicBezTo>
                    <a:pt x="8108" y="10387"/>
                    <a:pt x="8115" y="10402"/>
                    <a:pt x="8126" y="10415"/>
                  </a:cubicBezTo>
                  <a:cubicBezTo>
                    <a:pt x="8137" y="10427"/>
                    <a:pt x="8150" y="10438"/>
                    <a:pt x="8167" y="10446"/>
                  </a:cubicBezTo>
                  <a:cubicBezTo>
                    <a:pt x="8192" y="10458"/>
                    <a:pt x="8217" y="10461"/>
                    <a:pt x="8243" y="10453"/>
                  </a:cubicBezTo>
                  <a:cubicBezTo>
                    <a:pt x="8255" y="10449"/>
                    <a:pt x="8265" y="10444"/>
                    <a:pt x="8276" y="10436"/>
                  </a:cubicBezTo>
                  <a:cubicBezTo>
                    <a:pt x="8286" y="10428"/>
                    <a:pt x="8298" y="10416"/>
                    <a:pt x="8312" y="10401"/>
                  </a:cubicBezTo>
                  <a:lnTo>
                    <a:pt x="8343" y="10367"/>
                  </a:lnTo>
                  <a:cubicBezTo>
                    <a:pt x="8380" y="10327"/>
                    <a:pt x="8416" y="10316"/>
                    <a:pt x="8451" y="10333"/>
                  </a:cubicBezTo>
                  <a:cubicBezTo>
                    <a:pt x="8474" y="10344"/>
                    <a:pt x="8488" y="10363"/>
                    <a:pt x="8493" y="10388"/>
                  </a:cubicBezTo>
                  <a:cubicBezTo>
                    <a:pt x="8495" y="10400"/>
                    <a:pt x="8495" y="10411"/>
                    <a:pt x="8493" y="10421"/>
                  </a:cubicBezTo>
                  <a:cubicBezTo>
                    <a:pt x="8491" y="10432"/>
                    <a:pt x="8486" y="10444"/>
                    <a:pt x="8479" y="10459"/>
                  </a:cubicBezTo>
                  <a:cubicBezTo>
                    <a:pt x="8469" y="10479"/>
                    <a:pt x="8458" y="10496"/>
                    <a:pt x="8444" y="10510"/>
                  </a:cubicBezTo>
                  <a:cubicBezTo>
                    <a:pt x="8430" y="10524"/>
                    <a:pt x="8414" y="10537"/>
                    <a:pt x="8394" y="10547"/>
                  </a:cubicBezTo>
                  <a:lnTo>
                    <a:pt x="8420" y="10586"/>
                  </a:lnTo>
                  <a:cubicBezTo>
                    <a:pt x="8442" y="10572"/>
                    <a:pt x="8461" y="10557"/>
                    <a:pt x="8476" y="10539"/>
                  </a:cubicBezTo>
                  <a:cubicBezTo>
                    <a:pt x="8492" y="10522"/>
                    <a:pt x="8506" y="10501"/>
                    <a:pt x="8517" y="10478"/>
                  </a:cubicBezTo>
                  <a:cubicBezTo>
                    <a:pt x="8526" y="10459"/>
                    <a:pt x="8532" y="10443"/>
                    <a:pt x="8535" y="10427"/>
                  </a:cubicBezTo>
                  <a:cubicBezTo>
                    <a:pt x="8538" y="10412"/>
                    <a:pt x="8539" y="10395"/>
                    <a:pt x="8537" y="10378"/>
                  </a:cubicBezTo>
                  <a:cubicBezTo>
                    <a:pt x="8534" y="10355"/>
                    <a:pt x="8527" y="10335"/>
                    <a:pt x="8515" y="10318"/>
                  </a:cubicBezTo>
                  <a:cubicBezTo>
                    <a:pt x="8503" y="10300"/>
                    <a:pt x="8487" y="10287"/>
                    <a:pt x="8469" y="10278"/>
                  </a:cubicBezTo>
                  <a:cubicBezTo>
                    <a:pt x="8457" y="10272"/>
                    <a:pt x="8444" y="10268"/>
                    <a:pt x="8429" y="10267"/>
                  </a:cubicBezTo>
                  <a:close/>
                  <a:moveTo>
                    <a:pt x="8680" y="9984"/>
                  </a:moveTo>
                  <a:cubicBezTo>
                    <a:pt x="8683" y="10001"/>
                    <a:pt x="8683" y="10016"/>
                    <a:pt x="8681" y="10030"/>
                  </a:cubicBezTo>
                  <a:cubicBezTo>
                    <a:pt x="8679" y="10044"/>
                    <a:pt x="8675" y="10058"/>
                    <a:pt x="8668" y="10073"/>
                  </a:cubicBezTo>
                  <a:cubicBezTo>
                    <a:pt x="8657" y="10095"/>
                    <a:pt x="8641" y="10113"/>
                    <a:pt x="8619" y="10126"/>
                  </a:cubicBezTo>
                  <a:cubicBezTo>
                    <a:pt x="8598" y="10139"/>
                    <a:pt x="8573" y="10144"/>
                    <a:pt x="8543" y="10142"/>
                  </a:cubicBezTo>
                  <a:cubicBezTo>
                    <a:pt x="8530" y="10141"/>
                    <a:pt x="8516" y="10138"/>
                    <a:pt x="8503" y="10134"/>
                  </a:cubicBezTo>
                  <a:cubicBezTo>
                    <a:pt x="8490" y="10130"/>
                    <a:pt x="8473" y="10123"/>
                    <a:pt x="8454" y="10114"/>
                  </a:cubicBezTo>
                  <a:cubicBezTo>
                    <a:pt x="8431" y="10102"/>
                    <a:pt x="8412" y="10091"/>
                    <a:pt x="8397" y="10081"/>
                  </a:cubicBezTo>
                  <a:cubicBezTo>
                    <a:pt x="8382" y="10070"/>
                    <a:pt x="8369" y="10058"/>
                    <a:pt x="8359" y="10046"/>
                  </a:cubicBezTo>
                  <a:cubicBezTo>
                    <a:pt x="8341" y="10026"/>
                    <a:pt x="8331" y="10005"/>
                    <a:pt x="8327" y="9983"/>
                  </a:cubicBezTo>
                  <a:cubicBezTo>
                    <a:pt x="8324" y="9962"/>
                    <a:pt x="8328" y="9940"/>
                    <a:pt x="8339" y="9917"/>
                  </a:cubicBezTo>
                  <a:cubicBezTo>
                    <a:pt x="8346" y="9902"/>
                    <a:pt x="8354" y="9890"/>
                    <a:pt x="8364" y="9881"/>
                  </a:cubicBezTo>
                  <a:cubicBezTo>
                    <a:pt x="8373" y="9871"/>
                    <a:pt x="8385" y="9862"/>
                    <a:pt x="8400" y="9855"/>
                  </a:cubicBezTo>
                  <a:lnTo>
                    <a:pt x="8382" y="9815"/>
                  </a:lnTo>
                  <a:cubicBezTo>
                    <a:pt x="8365" y="9823"/>
                    <a:pt x="8350" y="9834"/>
                    <a:pt x="8336" y="9848"/>
                  </a:cubicBezTo>
                  <a:cubicBezTo>
                    <a:pt x="8323" y="9862"/>
                    <a:pt x="8311" y="9879"/>
                    <a:pt x="8302" y="9898"/>
                  </a:cubicBezTo>
                  <a:cubicBezTo>
                    <a:pt x="8290" y="9921"/>
                    <a:pt x="8284" y="9946"/>
                    <a:pt x="8285" y="9971"/>
                  </a:cubicBezTo>
                  <a:cubicBezTo>
                    <a:pt x="8285" y="9996"/>
                    <a:pt x="8290" y="10020"/>
                    <a:pt x="8301" y="10044"/>
                  </a:cubicBezTo>
                  <a:cubicBezTo>
                    <a:pt x="8312" y="10067"/>
                    <a:pt x="8328" y="10089"/>
                    <a:pt x="8348" y="10109"/>
                  </a:cubicBezTo>
                  <a:cubicBezTo>
                    <a:pt x="8369" y="10130"/>
                    <a:pt x="8394" y="10147"/>
                    <a:pt x="8423" y="10161"/>
                  </a:cubicBezTo>
                  <a:cubicBezTo>
                    <a:pt x="8452" y="10175"/>
                    <a:pt x="8481" y="10185"/>
                    <a:pt x="8510" y="10191"/>
                  </a:cubicBezTo>
                  <a:cubicBezTo>
                    <a:pt x="8539" y="10196"/>
                    <a:pt x="8567" y="10195"/>
                    <a:pt x="8594" y="10188"/>
                  </a:cubicBezTo>
                  <a:cubicBezTo>
                    <a:pt x="8619" y="10181"/>
                    <a:pt x="8640" y="10170"/>
                    <a:pt x="8659" y="10154"/>
                  </a:cubicBezTo>
                  <a:cubicBezTo>
                    <a:pt x="8677" y="10139"/>
                    <a:pt x="8692" y="10120"/>
                    <a:pt x="8702" y="10099"/>
                  </a:cubicBezTo>
                  <a:cubicBezTo>
                    <a:pt x="8712" y="10080"/>
                    <a:pt x="8718" y="10059"/>
                    <a:pt x="8722" y="10038"/>
                  </a:cubicBezTo>
                  <a:cubicBezTo>
                    <a:pt x="8726" y="10017"/>
                    <a:pt x="8726" y="9996"/>
                    <a:pt x="8724" y="9975"/>
                  </a:cubicBezTo>
                  <a:lnTo>
                    <a:pt x="8680" y="9984"/>
                  </a:lnTo>
                  <a:close/>
                  <a:moveTo>
                    <a:pt x="8916" y="9649"/>
                  </a:moveTo>
                  <a:lnTo>
                    <a:pt x="8525" y="9457"/>
                  </a:lnTo>
                  <a:lnTo>
                    <a:pt x="8502" y="9503"/>
                  </a:lnTo>
                  <a:lnTo>
                    <a:pt x="8666" y="9584"/>
                  </a:lnTo>
                  <a:lnTo>
                    <a:pt x="8585" y="9748"/>
                  </a:lnTo>
                  <a:lnTo>
                    <a:pt x="8421" y="9668"/>
                  </a:lnTo>
                  <a:lnTo>
                    <a:pt x="8399" y="9714"/>
                  </a:lnTo>
                  <a:lnTo>
                    <a:pt x="8789" y="9906"/>
                  </a:lnTo>
                  <a:lnTo>
                    <a:pt x="8812" y="9860"/>
                  </a:lnTo>
                  <a:lnTo>
                    <a:pt x="8623" y="9767"/>
                  </a:lnTo>
                  <a:lnTo>
                    <a:pt x="8704" y="9603"/>
                  </a:lnTo>
                  <a:lnTo>
                    <a:pt x="8893" y="9696"/>
                  </a:lnTo>
                  <a:lnTo>
                    <a:pt x="8916" y="9649"/>
                  </a:lnTo>
                  <a:close/>
                  <a:moveTo>
                    <a:pt x="5421" y="18254"/>
                  </a:moveTo>
                  <a:lnTo>
                    <a:pt x="5119" y="18105"/>
                  </a:lnTo>
                  <a:lnTo>
                    <a:pt x="5096" y="18151"/>
                  </a:lnTo>
                  <a:lnTo>
                    <a:pt x="5306" y="18254"/>
                  </a:lnTo>
                  <a:lnTo>
                    <a:pt x="5421" y="18254"/>
                  </a:lnTo>
                  <a:close/>
                  <a:moveTo>
                    <a:pt x="9002" y="10906"/>
                  </a:moveTo>
                  <a:lnTo>
                    <a:pt x="9002" y="10850"/>
                  </a:lnTo>
                  <a:lnTo>
                    <a:pt x="8789" y="10745"/>
                  </a:lnTo>
                  <a:lnTo>
                    <a:pt x="8841" y="10639"/>
                  </a:lnTo>
                  <a:lnTo>
                    <a:pt x="8803" y="10617"/>
                  </a:lnTo>
                  <a:lnTo>
                    <a:pt x="8676" y="10876"/>
                  </a:lnTo>
                  <a:lnTo>
                    <a:pt x="8715" y="10895"/>
                  </a:lnTo>
                  <a:lnTo>
                    <a:pt x="8767" y="10790"/>
                  </a:lnTo>
                  <a:lnTo>
                    <a:pt x="9002" y="10906"/>
                  </a:lnTo>
                  <a:close/>
                  <a:moveTo>
                    <a:pt x="9002" y="10631"/>
                  </a:moveTo>
                  <a:lnTo>
                    <a:pt x="9002" y="10573"/>
                  </a:lnTo>
                  <a:lnTo>
                    <a:pt x="8898" y="10522"/>
                  </a:lnTo>
                  <a:lnTo>
                    <a:pt x="8977" y="10361"/>
                  </a:lnTo>
                  <a:lnTo>
                    <a:pt x="8942" y="10336"/>
                  </a:lnTo>
                  <a:lnTo>
                    <a:pt x="8836" y="10550"/>
                  </a:lnTo>
                  <a:lnTo>
                    <a:pt x="9002" y="10631"/>
                  </a:lnTo>
                  <a:close/>
                  <a:moveTo>
                    <a:pt x="5626" y="17962"/>
                  </a:moveTo>
                  <a:lnTo>
                    <a:pt x="5550" y="18117"/>
                  </a:lnTo>
                  <a:lnTo>
                    <a:pt x="5198" y="17944"/>
                  </a:lnTo>
                  <a:lnTo>
                    <a:pt x="5175" y="17991"/>
                  </a:lnTo>
                  <a:lnTo>
                    <a:pt x="5566" y="18183"/>
                  </a:lnTo>
                  <a:lnTo>
                    <a:pt x="5662" y="17988"/>
                  </a:lnTo>
                  <a:lnTo>
                    <a:pt x="5626" y="17962"/>
                  </a:lnTo>
                  <a:close/>
                  <a:moveTo>
                    <a:pt x="5828" y="17650"/>
                  </a:moveTo>
                  <a:lnTo>
                    <a:pt x="5438" y="17457"/>
                  </a:lnTo>
                  <a:lnTo>
                    <a:pt x="5415" y="17504"/>
                  </a:lnTo>
                  <a:lnTo>
                    <a:pt x="5578" y="17584"/>
                  </a:lnTo>
                  <a:lnTo>
                    <a:pt x="5497" y="17749"/>
                  </a:lnTo>
                  <a:lnTo>
                    <a:pt x="5334" y="17669"/>
                  </a:lnTo>
                  <a:lnTo>
                    <a:pt x="5311" y="17714"/>
                  </a:lnTo>
                  <a:lnTo>
                    <a:pt x="5702" y="17906"/>
                  </a:lnTo>
                  <a:lnTo>
                    <a:pt x="5724" y="17861"/>
                  </a:lnTo>
                  <a:lnTo>
                    <a:pt x="5535" y="17768"/>
                  </a:lnTo>
                  <a:lnTo>
                    <a:pt x="5616" y="17603"/>
                  </a:lnTo>
                  <a:lnTo>
                    <a:pt x="5805" y="17696"/>
                  </a:lnTo>
                  <a:lnTo>
                    <a:pt x="5828" y="17650"/>
                  </a:lnTo>
                  <a:close/>
                  <a:moveTo>
                    <a:pt x="5993" y="17316"/>
                  </a:moveTo>
                  <a:lnTo>
                    <a:pt x="5952" y="17296"/>
                  </a:lnTo>
                  <a:lnTo>
                    <a:pt x="5868" y="17468"/>
                  </a:lnTo>
                  <a:lnTo>
                    <a:pt x="5725" y="17398"/>
                  </a:lnTo>
                  <a:lnTo>
                    <a:pt x="5790" y="17264"/>
                  </a:lnTo>
                  <a:lnTo>
                    <a:pt x="5750" y="17244"/>
                  </a:lnTo>
                  <a:lnTo>
                    <a:pt x="5684" y="17378"/>
                  </a:lnTo>
                  <a:lnTo>
                    <a:pt x="5556" y="17315"/>
                  </a:lnTo>
                  <a:lnTo>
                    <a:pt x="5635" y="17154"/>
                  </a:lnTo>
                  <a:lnTo>
                    <a:pt x="5599" y="17129"/>
                  </a:lnTo>
                  <a:lnTo>
                    <a:pt x="5494" y="17343"/>
                  </a:lnTo>
                  <a:lnTo>
                    <a:pt x="5885" y="17535"/>
                  </a:lnTo>
                  <a:lnTo>
                    <a:pt x="5993" y="17316"/>
                  </a:lnTo>
                  <a:close/>
                  <a:moveTo>
                    <a:pt x="6093" y="17013"/>
                  </a:moveTo>
                  <a:lnTo>
                    <a:pt x="6017" y="17167"/>
                  </a:lnTo>
                  <a:lnTo>
                    <a:pt x="5665" y="16994"/>
                  </a:lnTo>
                  <a:lnTo>
                    <a:pt x="5642" y="17041"/>
                  </a:lnTo>
                  <a:lnTo>
                    <a:pt x="6033" y="17233"/>
                  </a:lnTo>
                  <a:lnTo>
                    <a:pt x="6129" y="17038"/>
                  </a:lnTo>
                  <a:lnTo>
                    <a:pt x="6093" y="17013"/>
                  </a:lnTo>
                  <a:close/>
                  <a:moveTo>
                    <a:pt x="6352" y="16585"/>
                  </a:moveTo>
                  <a:lnTo>
                    <a:pt x="5945" y="16427"/>
                  </a:lnTo>
                  <a:lnTo>
                    <a:pt x="5911" y="16496"/>
                  </a:lnTo>
                  <a:lnTo>
                    <a:pt x="6134" y="16697"/>
                  </a:lnTo>
                  <a:cubicBezTo>
                    <a:pt x="6148" y="16709"/>
                    <a:pt x="6160" y="16719"/>
                    <a:pt x="6172" y="16728"/>
                  </a:cubicBezTo>
                  <a:cubicBezTo>
                    <a:pt x="6183" y="16736"/>
                    <a:pt x="6189" y="16741"/>
                    <a:pt x="6191" y="16742"/>
                  </a:cubicBezTo>
                  <a:cubicBezTo>
                    <a:pt x="6189" y="16742"/>
                    <a:pt x="6181" y="16740"/>
                    <a:pt x="6167" y="16736"/>
                  </a:cubicBezTo>
                  <a:cubicBezTo>
                    <a:pt x="6153" y="16732"/>
                    <a:pt x="6136" y="16728"/>
                    <a:pt x="6115" y="16724"/>
                  </a:cubicBezTo>
                  <a:lnTo>
                    <a:pt x="5825" y="16670"/>
                  </a:lnTo>
                  <a:lnTo>
                    <a:pt x="5791" y="16738"/>
                  </a:lnTo>
                  <a:lnTo>
                    <a:pt x="6165" y="16965"/>
                  </a:lnTo>
                  <a:lnTo>
                    <a:pt x="6187" y="16920"/>
                  </a:lnTo>
                  <a:lnTo>
                    <a:pt x="5920" y="16761"/>
                  </a:lnTo>
                  <a:cubicBezTo>
                    <a:pt x="5915" y="16758"/>
                    <a:pt x="5908" y="16754"/>
                    <a:pt x="5901" y="16750"/>
                  </a:cubicBezTo>
                  <a:cubicBezTo>
                    <a:pt x="5893" y="16746"/>
                    <a:pt x="5886" y="16741"/>
                    <a:pt x="5878" y="16737"/>
                  </a:cubicBezTo>
                  <a:cubicBezTo>
                    <a:pt x="5871" y="16733"/>
                    <a:pt x="5864" y="16729"/>
                    <a:pt x="5859" y="16726"/>
                  </a:cubicBezTo>
                  <a:cubicBezTo>
                    <a:pt x="5854" y="16723"/>
                    <a:pt x="5851" y="16722"/>
                    <a:pt x="5849" y="16721"/>
                  </a:cubicBezTo>
                  <a:cubicBezTo>
                    <a:pt x="5854" y="16722"/>
                    <a:pt x="5863" y="16724"/>
                    <a:pt x="5877" y="16727"/>
                  </a:cubicBezTo>
                  <a:cubicBezTo>
                    <a:pt x="5892" y="16730"/>
                    <a:pt x="5910" y="16733"/>
                    <a:pt x="5932" y="16738"/>
                  </a:cubicBezTo>
                  <a:lnTo>
                    <a:pt x="6248" y="16797"/>
                  </a:lnTo>
                  <a:lnTo>
                    <a:pt x="6268" y="16757"/>
                  </a:lnTo>
                  <a:lnTo>
                    <a:pt x="6017" y="16530"/>
                  </a:lnTo>
                  <a:cubicBezTo>
                    <a:pt x="6012" y="16525"/>
                    <a:pt x="6006" y="16520"/>
                    <a:pt x="6000" y="16515"/>
                  </a:cubicBezTo>
                  <a:cubicBezTo>
                    <a:pt x="5995" y="16510"/>
                    <a:pt x="5989" y="16506"/>
                    <a:pt x="5984" y="16501"/>
                  </a:cubicBezTo>
                  <a:cubicBezTo>
                    <a:pt x="5978" y="16497"/>
                    <a:pt x="5974" y="16493"/>
                    <a:pt x="5970" y="16490"/>
                  </a:cubicBezTo>
                  <a:cubicBezTo>
                    <a:pt x="5966" y="16487"/>
                    <a:pt x="5964" y="16485"/>
                    <a:pt x="5964" y="16484"/>
                  </a:cubicBezTo>
                  <a:cubicBezTo>
                    <a:pt x="5965" y="16485"/>
                    <a:pt x="5967" y="16486"/>
                    <a:pt x="5972" y="16488"/>
                  </a:cubicBezTo>
                  <a:cubicBezTo>
                    <a:pt x="5977" y="16490"/>
                    <a:pt x="5982" y="16492"/>
                    <a:pt x="5989" y="16496"/>
                  </a:cubicBezTo>
                  <a:cubicBezTo>
                    <a:pt x="5996" y="16499"/>
                    <a:pt x="6003" y="16502"/>
                    <a:pt x="6010" y="16505"/>
                  </a:cubicBezTo>
                  <a:cubicBezTo>
                    <a:pt x="6018" y="16508"/>
                    <a:pt x="6025" y="16511"/>
                    <a:pt x="6031" y="16514"/>
                  </a:cubicBezTo>
                  <a:lnTo>
                    <a:pt x="6329" y="16632"/>
                  </a:lnTo>
                  <a:lnTo>
                    <a:pt x="6352" y="16585"/>
                  </a:lnTo>
                  <a:close/>
                  <a:moveTo>
                    <a:pt x="6372" y="16174"/>
                  </a:moveTo>
                  <a:cubicBezTo>
                    <a:pt x="6357" y="16172"/>
                    <a:pt x="6343" y="16173"/>
                    <a:pt x="6330" y="16176"/>
                  </a:cubicBezTo>
                  <a:cubicBezTo>
                    <a:pt x="6317" y="16180"/>
                    <a:pt x="6305" y="16185"/>
                    <a:pt x="6294" y="16193"/>
                  </a:cubicBezTo>
                  <a:cubicBezTo>
                    <a:pt x="6283" y="16200"/>
                    <a:pt x="6271" y="16211"/>
                    <a:pt x="6257" y="16226"/>
                  </a:cubicBezTo>
                  <a:lnTo>
                    <a:pt x="6221" y="16264"/>
                  </a:lnTo>
                  <a:cubicBezTo>
                    <a:pt x="6202" y="16284"/>
                    <a:pt x="6185" y="16296"/>
                    <a:pt x="6171" y="16301"/>
                  </a:cubicBezTo>
                  <a:cubicBezTo>
                    <a:pt x="6156" y="16307"/>
                    <a:pt x="6141" y="16306"/>
                    <a:pt x="6125" y="16298"/>
                  </a:cubicBezTo>
                  <a:cubicBezTo>
                    <a:pt x="6105" y="16288"/>
                    <a:pt x="6092" y="16273"/>
                    <a:pt x="6088" y="16254"/>
                  </a:cubicBezTo>
                  <a:cubicBezTo>
                    <a:pt x="6083" y="16235"/>
                    <a:pt x="6087" y="16213"/>
                    <a:pt x="6099" y="16188"/>
                  </a:cubicBezTo>
                  <a:cubicBezTo>
                    <a:pt x="6103" y="16180"/>
                    <a:pt x="6107" y="16172"/>
                    <a:pt x="6112" y="16165"/>
                  </a:cubicBezTo>
                  <a:cubicBezTo>
                    <a:pt x="6117" y="16158"/>
                    <a:pt x="6123" y="16152"/>
                    <a:pt x="6129" y="16146"/>
                  </a:cubicBezTo>
                  <a:cubicBezTo>
                    <a:pt x="6135" y="16140"/>
                    <a:pt x="6142" y="16134"/>
                    <a:pt x="6151" y="16128"/>
                  </a:cubicBezTo>
                  <a:cubicBezTo>
                    <a:pt x="6159" y="16122"/>
                    <a:pt x="6168" y="16116"/>
                    <a:pt x="6179" y="16109"/>
                  </a:cubicBezTo>
                  <a:lnTo>
                    <a:pt x="6155" y="16072"/>
                  </a:lnTo>
                  <a:cubicBezTo>
                    <a:pt x="6112" y="16097"/>
                    <a:pt x="6080" y="16130"/>
                    <a:pt x="6060" y="16171"/>
                  </a:cubicBezTo>
                  <a:cubicBezTo>
                    <a:pt x="6050" y="16190"/>
                    <a:pt x="6045" y="16209"/>
                    <a:pt x="6042" y="16227"/>
                  </a:cubicBezTo>
                  <a:cubicBezTo>
                    <a:pt x="6040" y="16246"/>
                    <a:pt x="6041" y="16263"/>
                    <a:pt x="6046" y="16279"/>
                  </a:cubicBezTo>
                  <a:cubicBezTo>
                    <a:pt x="6050" y="16294"/>
                    <a:pt x="6058" y="16309"/>
                    <a:pt x="6069" y="16322"/>
                  </a:cubicBezTo>
                  <a:cubicBezTo>
                    <a:pt x="6079" y="16334"/>
                    <a:pt x="6093" y="16345"/>
                    <a:pt x="6110" y="16353"/>
                  </a:cubicBezTo>
                  <a:cubicBezTo>
                    <a:pt x="6135" y="16365"/>
                    <a:pt x="6160" y="16368"/>
                    <a:pt x="6186" y="16360"/>
                  </a:cubicBezTo>
                  <a:cubicBezTo>
                    <a:pt x="6197" y="16356"/>
                    <a:pt x="6208" y="16351"/>
                    <a:pt x="6218" y="16342"/>
                  </a:cubicBezTo>
                  <a:cubicBezTo>
                    <a:pt x="6228" y="16334"/>
                    <a:pt x="6240" y="16323"/>
                    <a:pt x="6254" y="16308"/>
                  </a:cubicBezTo>
                  <a:lnTo>
                    <a:pt x="6286" y="16274"/>
                  </a:lnTo>
                  <a:cubicBezTo>
                    <a:pt x="6323" y="16234"/>
                    <a:pt x="6359" y="16223"/>
                    <a:pt x="6393" y="16240"/>
                  </a:cubicBezTo>
                  <a:cubicBezTo>
                    <a:pt x="6416" y="16251"/>
                    <a:pt x="6430" y="16270"/>
                    <a:pt x="6435" y="16295"/>
                  </a:cubicBezTo>
                  <a:cubicBezTo>
                    <a:pt x="6438" y="16307"/>
                    <a:pt x="6438" y="16318"/>
                    <a:pt x="6436" y="16328"/>
                  </a:cubicBezTo>
                  <a:cubicBezTo>
                    <a:pt x="6434" y="16339"/>
                    <a:pt x="6429" y="16351"/>
                    <a:pt x="6422" y="16366"/>
                  </a:cubicBezTo>
                  <a:cubicBezTo>
                    <a:pt x="6412" y="16386"/>
                    <a:pt x="6400" y="16403"/>
                    <a:pt x="6387" y="16417"/>
                  </a:cubicBezTo>
                  <a:cubicBezTo>
                    <a:pt x="6373" y="16431"/>
                    <a:pt x="6356" y="16444"/>
                    <a:pt x="6337" y="16454"/>
                  </a:cubicBezTo>
                  <a:lnTo>
                    <a:pt x="6363" y="16493"/>
                  </a:lnTo>
                  <a:cubicBezTo>
                    <a:pt x="6385" y="16479"/>
                    <a:pt x="6403" y="16464"/>
                    <a:pt x="6419" y="16446"/>
                  </a:cubicBezTo>
                  <a:cubicBezTo>
                    <a:pt x="6435" y="16429"/>
                    <a:pt x="6448" y="16408"/>
                    <a:pt x="6460" y="16385"/>
                  </a:cubicBezTo>
                  <a:cubicBezTo>
                    <a:pt x="6469" y="16366"/>
                    <a:pt x="6475" y="16350"/>
                    <a:pt x="6478" y="16334"/>
                  </a:cubicBezTo>
                  <a:cubicBezTo>
                    <a:pt x="6481" y="16318"/>
                    <a:pt x="6481" y="16302"/>
                    <a:pt x="6479" y="16285"/>
                  </a:cubicBezTo>
                  <a:cubicBezTo>
                    <a:pt x="6477" y="16262"/>
                    <a:pt x="6470" y="16242"/>
                    <a:pt x="6457" y="16225"/>
                  </a:cubicBezTo>
                  <a:cubicBezTo>
                    <a:pt x="6445" y="16207"/>
                    <a:pt x="6430" y="16194"/>
                    <a:pt x="6412" y="16185"/>
                  </a:cubicBezTo>
                  <a:cubicBezTo>
                    <a:pt x="6400" y="16179"/>
                    <a:pt x="6386" y="16175"/>
                    <a:pt x="6372" y="16174"/>
                  </a:cubicBezTo>
                  <a:close/>
                  <a:moveTo>
                    <a:pt x="6486" y="15984"/>
                  </a:moveTo>
                  <a:lnTo>
                    <a:pt x="6443" y="15962"/>
                  </a:lnTo>
                  <a:lnTo>
                    <a:pt x="6389" y="16071"/>
                  </a:lnTo>
                  <a:lnTo>
                    <a:pt x="6433" y="16092"/>
                  </a:lnTo>
                  <a:lnTo>
                    <a:pt x="6486" y="15984"/>
                  </a:lnTo>
                  <a:close/>
                  <a:moveTo>
                    <a:pt x="6403" y="15496"/>
                  </a:moveTo>
                  <a:lnTo>
                    <a:pt x="6380" y="15542"/>
                  </a:lnTo>
                  <a:lnTo>
                    <a:pt x="6652" y="15676"/>
                  </a:lnTo>
                  <a:cubicBezTo>
                    <a:pt x="6665" y="15683"/>
                    <a:pt x="6676" y="15689"/>
                    <a:pt x="6685" y="15696"/>
                  </a:cubicBezTo>
                  <a:cubicBezTo>
                    <a:pt x="6693" y="15702"/>
                    <a:pt x="6700" y="15710"/>
                    <a:pt x="6706" y="15721"/>
                  </a:cubicBezTo>
                  <a:cubicBezTo>
                    <a:pt x="6711" y="15731"/>
                    <a:pt x="6712" y="15743"/>
                    <a:pt x="6711" y="15757"/>
                  </a:cubicBezTo>
                  <a:cubicBezTo>
                    <a:pt x="6709" y="15771"/>
                    <a:pt x="6704" y="15786"/>
                    <a:pt x="6696" y="15802"/>
                  </a:cubicBezTo>
                  <a:cubicBezTo>
                    <a:pt x="6690" y="15814"/>
                    <a:pt x="6684" y="15824"/>
                    <a:pt x="6678" y="15832"/>
                  </a:cubicBezTo>
                  <a:cubicBezTo>
                    <a:pt x="6671" y="15839"/>
                    <a:pt x="6664" y="15845"/>
                    <a:pt x="6657" y="15850"/>
                  </a:cubicBezTo>
                  <a:cubicBezTo>
                    <a:pt x="6651" y="15854"/>
                    <a:pt x="6644" y="15857"/>
                    <a:pt x="6638" y="15858"/>
                  </a:cubicBezTo>
                  <a:cubicBezTo>
                    <a:pt x="6631" y="15859"/>
                    <a:pt x="6626" y="15860"/>
                    <a:pt x="6621" y="15860"/>
                  </a:cubicBezTo>
                  <a:cubicBezTo>
                    <a:pt x="6613" y="15859"/>
                    <a:pt x="6604" y="15857"/>
                    <a:pt x="6593" y="15853"/>
                  </a:cubicBezTo>
                  <a:cubicBezTo>
                    <a:pt x="6581" y="15848"/>
                    <a:pt x="6571" y="15844"/>
                    <a:pt x="6561" y="15839"/>
                  </a:cubicBezTo>
                  <a:lnTo>
                    <a:pt x="6298" y="15709"/>
                  </a:lnTo>
                  <a:lnTo>
                    <a:pt x="6275" y="15755"/>
                  </a:lnTo>
                  <a:lnTo>
                    <a:pt x="6555" y="15893"/>
                  </a:lnTo>
                  <a:cubicBezTo>
                    <a:pt x="6564" y="15898"/>
                    <a:pt x="6574" y="15902"/>
                    <a:pt x="6586" y="15906"/>
                  </a:cubicBezTo>
                  <a:cubicBezTo>
                    <a:pt x="6598" y="15911"/>
                    <a:pt x="6610" y="15913"/>
                    <a:pt x="6622" y="15912"/>
                  </a:cubicBezTo>
                  <a:cubicBezTo>
                    <a:pt x="6646" y="15911"/>
                    <a:pt x="6668" y="15904"/>
                    <a:pt x="6686" y="15890"/>
                  </a:cubicBezTo>
                  <a:cubicBezTo>
                    <a:pt x="6704" y="15876"/>
                    <a:pt x="6720" y="15854"/>
                    <a:pt x="6735" y="15824"/>
                  </a:cubicBezTo>
                  <a:cubicBezTo>
                    <a:pt x="6747" y="15800"/>
                    <a:pt x="6754" y="15779"/>
                    <a:pt x="6757" y="15760"/>
                  </a:cubicBezTo>
                  <a:cubicBezTo>
                    <a:pt x="6760" y="15742"/>
                    <a:pt x="6760" y="15724"/>
                    <a:pt x="6755" y="15707"/>
                  </a:cubicBezTo>
                  <a:cubicBezTo>
                    <a:pt x="6751" y="15690"/>
                    <a:pt x="6744" y="15676"/>
                    <a:pt x="6733" y="15666"/>
                  </a:cubicBezTo>
                  <a:cubicBezTo>
                    <a:pt x="6721" y="15656"/>
                    <a:pt x="6704" y="15645"/>
                    <a:pt x="6681" y="15633"/>
                  </a:cubicBezTo>
                  <a:lnTo>
                    <a:pt x="6403" y="15496"/>
                  </a:lnTo>
                  <a:close/>
                  <a:moveTo>
                    <a:pt x="6977" y="15316"/>
                  </a:moveTo>
                  <a:lnTo>
                    <a:pt x="6586" y="15124"/>
                  </a:lnTo>
                  <a:lnTo>
                    <a:pt x="6563" y="15170"/>
                  </a:lnTo>
                  <a:lnTo>
                    <a:pt x="6776" y="15273"/>
                  </a:lnTo>
                  <a:cubicBezTo>
                    <a:pt x="6791" y="15280"/>
                    <a:pt x="6805" y="15286"/>
                    <a:pt x="6819" y="15293"/>
                  </a:cubicBezTo>
                  <a:cubicBezTo>
                    <a:pt x="6833" y="15299"/>
                    <a:pt x="6846" y="15305"/>
                    <a:pt x="6858" y="15309"/>
                  </a:cubicBezTo>
                  <a:cubicBezTo>
                    <a:pt x="6869" y="15314"/>
                    <a:pt x="6879" y="15318"/>
                    <a:pt x="6886" y="15321"/>
                  </a:cubicBezTo>
                  <a:cubicBezTo>
                    <a:pt x="6894" y="15324"/>
                    <a:pt x="6898" y="15326"/>
                    <a:pt x="6898" y="15326"/>
                  </a:cubicBezTo>
                  <a:cubicBezTo>
                    <a:pt x="6897" y="15326"/>
                    <a:pt x="6893" y="15326"/>
                    <a:pt x="6887" y="15325"/>
                  </a:cubicBezTo>
                  <a:cubicBezTo>
                    <a:pt x="6881" y="15325"/>
                    <a:pt x="6873" y="15324"/>
                    <a:pt x="6864" y="15324"/>
                  </a:cubicBezTo>
                  <a:cubicBezTo>
                    <a:pt x="6855" y="15323"/>
                    <a:pt x="6844" y="15323"/>
                    <a:pt x="6833" y="15322"/>
                  </a:cubicBezTo>
                  <a:cubicBezTo>
                    <a:pt x="6821" y="15322"/>
                    <a:pt x="6810" y="15322"/>
                    <a:pt x="6798" y="15322"/>
                  </a:cubicBezTo>
                  <a:lnTo>
                    <a:pt x="6485" y="15329"/>
                  </a:lnTo>
                  <a:lnTo>
                    <a:pt x="6458" y="15383"/>
                  </a:lnTo>
                  <a:lnTo>
                    <a:pt x="6849" y="15576"/>
                  </a:lnTo>
                  <a:lnTo>
                    <a:pt x="6873" y="15527"/>
                  </a:lnTo>
                  <a:lnTo>
                    <a:pt x="6645" y="15418"/>
                  </a:lnTo>
                  <a:cubicBezTo>
                    <a:pt x="6633" y="15412"/>
                    <a:pt x="6622" y="15407"/>
                    <a:pt x="6610" y="15402"/>
                  </a:cubicBezTo>
                  <a:cubicBezTo>
                    <a:pt x="6599" y="15397"/>
                    <a:pt x="6588" y="15392"/>
                    <a:pt x="6578" y="15388"/>
                  </a:cubicBezTo>
                  <a:cubicBezTo>
                    <a:pt x="6568" y="15384"/>
                    <a:pt x="6559" y="15380"/>
                    <a:pt x="6552" y="15377"/>
                  </a:cubicBezTo>
                  <a:cubicBezTo>
                    <a:pt x="6545" y="15374"/>
                    <a:pt x="6540" y="15372"/>
                    <a:pt x="6536" y="15371"/>
                  </a:cubicBezTo>
                  <a:cubicBezTo>
                    <a:pt x="6540" y="15372"/>
                    <a:pt x="6546" y="15372"/>
                    <a:pt x="6553" y="15372"/>
                  </a:cubicBezTo>
                  <a:cubicBezTo>
                    <a:pt x="6561" y="15373"/>
                    <a:pt x="6569" y="15373"/>
                    <a:pt x="6580" y="15373"/>
                  </a:cubicBezTo>
                  <a:cubicBezTo>
                    <a:pt x="6590" y="15373"/>
                    <a:pt x="6601" y="15373"/>
                    <a:pt x="6613" y="15373"/>
                  </a:cubicBezTo>
                  <a:cubicBezTo>
                    <a:pt x="6625" y="15373"/>
                    <a:pt x="6638" y="15373"/>
                    <a:pt x="6652" y="15373"/>
                  </a:cubicBezTo>
                  <a:lnTo>
                    <a:pt x="6953" y="15365"/>
                  </a:lnTo>
                  <a:lnTo>
                    <a:pt x="6977" y="15316"/>
                  </a:lnTo>
                  <a:close/>
                  <a:moveTo>
                    <a:pt x="7055" y="15156"/>
                  </a:moveTo>
                  <a:lnTo>
                    <a:pt x="6665" y="14964"/>
                  </a:lnTo>
                  <a:lnTo>
                    <a:pt x="6642" y="15009"/>
                  </a:lnTo>
                  <a:lnTo>
                    <a:pt x="7033" y="15202"/>
                  </a:lnTo>
                  <a:lnTo>
                    <a:pt x="7055" y="15156"/>
                  </a:lnTo>
                  <a:close/>
                  <a:moveTo>
                    <a:pt x="6855" y="14576"/>
                  </a:moveTo>
                  <a:lnTo>
                    <a:pt x="6832" y="14624"/>
                  </a:lnTo>
                  <a:lnTo>
                    <a:pt x="7048" y="14835"/>
                  </a:lnTo>
                  <a:cubicBezTo>
                    <a:pt x="7066" y="14852"/>
                    <a:pt x="7081" y="14866"/>
                    <a:pt x="7093" y="14877"/>
                  </a:cubicBezTo>
                  <a:cubicBezTo>
                    <a:pt x="7105" y="14888"/>
                    <a:pt x="7113" y="14895"/>
                    <a:pt x="7118" y="14899"/>
                  </a:cubicBezTo>
                  <a:cubicBezTo>
                    <a:pt x="7115" y="14898"/>
                    <a:pt x="7110" y="14896"/>
                    <a:pt x="7103" y="14895"/>
                  </a:cubicBezTo>
                  <a:cubicBezTo>
                    <a:pt x="7096" y="14893"/>
                    <a:pt x="7088" y="14891"/>
                    <a:pt x="7079" y="14889"/>
                  </a:cubicBezTo>
                  <a:cubicBezTo>
                    <a:pt x="7070" y="14887"/>
                    <a:pt x="7060" y="14885"/>
                    <a:pt x="7050" y="14884"/>
                  </a:cubicBezTo>
                  <a:cubicBezTo>
                    <a:pt x="7039" y="14882"/>
                    <a:pt x="7029" y="14880"/>
                    <a:pt x="7019" y="14879"/>
                  </a:cubicBezTo>
                  <a:lnTo>
                    <a:pt x="6727" y="14837"/>
                  </a:lnTo>
                  <a:lnTo>
                    <a:pt x="6702" y="14888"/>
                  </a:lnTo>
                  <a:lnTo>
                    <a:pt x="7157" y="14949"/>
                  </a:lnTo>
                  <a:lnTo>
                    <a:pt x="7180" y="14903"/>
                  </a:lnTo>
                  <a:lnTo>
                    <a:pt x="6855" y="14576"/>
                  </a:lnTo>
                  <a:close/>
                  <a:moveTo>
                    <a:pt x="7391" y="14474"/>
                  </a:moveTo>
                  <a:lnTo>
                    <a:pt x="7351" y="14454"/>
                  </a:lnTo>
                  <a:lnTo>
                    <a:pt x="7266" y="14626"/>
                  </a:lnTo>
                  <a:lnTo>
                    <a:pt x="7123" y="14556"/>
                  </a:lnTo>
                  <a:lnTo>
                    <a:pt x="7189" y="14422"/>
                  </a:lnTo>
                  <a:lnTo>
                    <a:pt x="7148" y="14402"/>
                  </a:lnTo>
                  <a:lnTo>
                    <a:pt x="7083" y="14536"/>
                  </a:lnTo>
                  <a:lnTo>
                    <a:pt x="6954" y="14473"/>
                  </a:lnTo>
                  <a:lnTo>
                    <a:pt x="7033" y="14312"/>
                  </a:lnTo>
                  <a:lnTo>
                    <a:pt x="6997" y="14287"/>
                  </a:lnTo>
                  <a:lnTo>
                    <a:pt x="6892" y="14501"/>
                  </a:lnTo>
                  <a:lnTo>
                    <a:pt x="7283" y="14693"/>
                  </a:lnTo>
                  <a:lnTo>
                    <a:pt x="7391" y="14474"/>
                  </a:lnTo>
                  <a:close/>
                  <a:moveTo>
                    <a:pt x="7554" y="14143"/>
                  </a:moveTo>
                  <a:lnTo>
                    <a:pt x="7518" y="14147"/>
                  </a:lnTo>
                  <a:cubicBezTo>
                    <a:pt x="7501" y="14150"/>
                    <a:pt x="7483" y="14152"/>
                    <a:pt x="7465" y="14155"/>
                  </a:cubicBezTo>
                  <a:cubicBezTo>
                    <a:pt x="7446" y="14157"/>
                    <a:pt x="7428" y="14160"/>
                    <a:pt x="7412" y="14162"/>
                  </a:cubicBezTo>
                  <a:cubicBezTo>
                    <a:pt x="7395" y="14164"/>
                    <a:pt x="7384" y="14166"/>
                    <a:pt x="7377" y="14167"/>
                  </a:cubicBezTo>
                  <a:cubicBezTo>
                    <a:pt x="7367" y="14169"/>
                    <a:pt x="7356" y="14172"/>
                    <a:pt x="7344" y="14175"/>
                  </a:cubicBezTo>
                  <a:cubicBezTo>
                    <a:pt x="7332" y="14178"/>
                    <a:pt x="7322" y="14181"/>
                    <a:pt x="7314" y="14185"/>
                  </a:cubicBezTo>
                  <a:lnTo>
                    <a:pt x="7317" y="14179"/>
                  </a:lnTo>
                  <a:cubicBezTo>
                    <a:pt x="7324" y="14164"/>
                    <a:pt x="7329" y="14148"/>
                    <a:pt x="7330" y="14133"/>
                  </a:cubicBezTo>
                  <a:cubicBezTo>
                    <a:pt x="7331" y="14118"/>
                    <a:pt x="7329" y="14103"/>
                    <a:pt x="7324" y="14090"/>
                  </a:cubicBezTo>
                  <a:cubicBezTo>
                    <a:pt x="7319" y="14076"/>
                    <a:pt x="7312" y="14063"/>
                    <a:pt x="7301" y="14052"/>
                  </a:cubicBezTo>
                  <a:cubicBezTo>
                    <a:pt x="7290" y="14040"/>
                    <a:pt x="7276" y="14031"/>
                    <a:pt x="7260" y="14023"/>
                  </a:cubicBezTo>
                  <a:cubicBezTo>
                    <a:pt x="7250" y="14018"/>
                    <a:pt x="7240" y="14015"/>
                    <a:pt x="7230" y="14013"/>
                  </a:cubicBezTo>
                  <a:cubicBezTo>
                    <a:pt x="7221" y="14011"/>
                    <a:pt x="7211" y="14010"/>
                    <a:pt x="7203" y="14011"/>
                  </a:cubicBezTo>
                  <a:cubicBezTo>
                    <a:pt x="7194" y="14011"/>
                    <a:pt x="7186" y="14012"/>
                    <a:pt x="7179" y="14014"/>
                  </a:cubicBezTo>
                  <a:cubicBezTo>
                    <a:pt x="7172" y="14016"/>
                    <a:pt x="7165" y="14018"/>
                    <a:pt x="7159" y="14021"/>
                  </a:cubicBezTo>
                  <a:cubicBezTo>
                    <a:pt x="7153" y="14024"/>
                    <a:pt x="7147" y="14028"/>
                    <a:pt x="7141" y="14032"/>
                  </a:cubicBezTo>
                  <a:cubicBezTo>
                    <a:pt x="7135" y="14036"/>
                    <a:pt x="7129" y="14042"/>
                    <a:pt x="7123" y="14049"/>
                  </a:cubicBezTo>
                  <a:cubicBezTo>
                    <a:pt x="7117" y="14055"/>
                    <a:pt x="7111" y="14063"/>
                    <a:pt x="7105" y="14073"/>
                  </a:cubicBezTo>
                  <a:cubicBezTo>
                    <a:pt x="7099" y="14083"/>
                    <a:pt x="7092" y="14094"/>
                    <a:pt x="7086" y="14108"/>
                  </a:cubicBezTo>
                  <a:lnTo>
                    <a:pt x="7041" y="14199"/>
                  </a:lnTo>
                  <a:lnTo>
                    <a:pt x="7432" y="14391"/>
                  </a:lnTo>
                  <a:lnTo>
                    <a:pt x="7454" y="14345"/>
                  </a:lnTo>
                  <a:lnTo>
                    <a:pt x="7278" y="14259"/>
                  </a:lnTo>
                  <a:cubicBezTo>
                    <a:pt x="7283" y="14249"/>
                    <a:pt x="7289" y="14242"/>
                    <a:pt x="7295" y="14237"/>
                  </a:cubicBezTo>
                  <a:cubicBezTo>
                    <a:pt x="7301" y="14233"/>
                    <a:pt x="7311" y="14229"/>
                    <a:pt x="7325" y="14226"/>
                  </a:cubicBezTo>
                  <a:cubicBezTo>
                    <a:pt x="7348" y="14222"/>
                    <a:pt x="7370" y="14218"/>
                    <a:pt x="7390" y="14214"/>
                  </a:cubicBezTo>
                  <a:cubicBezTo>
                    <a:pt x="7411" y="14211"/>
                    <a:pt x="7430" y="14208"/>
                    <a:pt x="7448" y="14206"/>
                  </a:cubicBezTo>
                  <a:cubicBezTo>
                    <a:pt x="7465" y="14204"/>
                    <a:pt x="7480" y="14203"/>
                    <a:pt x="7493" y="14202"/>
                  </a:cubicBezTo>
                  <a:cubicBezTo>
                    <a:pt x="7507" y="14201"/>
                    <a:pt x="7517" y="14201"/>
                    <a:pt x="7525" y="14201"/>
                  </a:cubicBezTo>
                  <a:lnTo>
                    <a:pt x="7554" y="14143"/>
                  </a:lnTo>
                  <a:close/>
                  <a:moveTo>
                    <a:pt x="7268" y="14094"/>
                  </a:moveTo>
                  <a:cubicBezTo>
                    <a:pt x="7276" y="14102"/>
                    <a:pt x="7282" y="14111"/>
                    <a:pt x="7285" y="14121"/>
                  </a:cubicBezTo>
                  <a:cubicBezTo>
                    <a:pt x="7288" y="14131"/>
                    <a:pt x="7288" y="14143"/>
                    <a:pt x="7286" y="14156"/>
                  </a:cubicBezTo>
                  <a:cubicBezTo>
                    <a:pt x="7284" y="14168"/>
                    <a:pt x="7278" y="14184"/>
                    <a:pt x="7270" y="14201"/>
                  </a:cubicBezTo>
                  <a:lnTo>
                    <a:pt x="7248" y="14244"/>
                  </a:lnTo>
                  <a:lnTo>
                    <a:pt x="7103" y="14173"/>
                  </a:lnTo>
                  <a:lnTo>
                    <a:pt x="7126" y="14126"/>
                  </a:lnTo>
                  <a:cubicBezTo>
                    <a:pt x="7131" y="14115"/>
                    <a:pt x="7136" y="14106"/>
                    <a:pt x="7141" y="14099"/>
                  </a:cubicBezTo>
                  <a:cubicBezTo>
                    <a:pt x="7146" y="14092"/>
                    <a:pt x="7152" y="14086"/>
                    <a:pt x="7158" y="14081"/>
                  </a:cubicBezTo>
                  <a:cubicBezTo>
                    <a:pt x="7168" y="14072"/>
                    <a:pt x="7180" y="14067"/>
                    <a:pt x="7195" y="14065"/>
                  </a:cubicBezTo>
                  <a:cubicBezTo>
                    <a:pt x="7209" y="14063"/>
                    <a:pt x="7223" y="14065"/>
                    <a:pt x="7236" y="14072"/>
                  </a:cubicBezTo>
                  <a:cubicBezTo>
                    <a:pt x="7249" y="14078"/>
                    <a:pt x="7259" y="14085"/>
                    <a:pt x="7268" y="14094"/>
                  </a:cubicBezTo>
                  <a:close/>
                  <a:moveTo>
                    <a:pt x="7565" y="13749"/>
                  </a:moveTo>
                  <a:cubicBezTo>
                    <a:pt x="7550" y="13747"/>
                    <a:pt x="7537" y="13748"/>
                    <a:pt x="7523" y="13752"/>
                  </a:cubicBezTo>
                  <a:cubicBezTo>
                    <a:pt x="7510" y="13755"/>
                    <a:pt x="7498" y="13761"/>
                    <a:pt x="7488" y="13768"/>
                  </a:cubicBezTo>
                  <a:cubicBezTo>
                    <a:pt x="7477" y="13775"/>
                    <a:pt x="7464" y="13786"/>
                    <a:pt x="7450" y="13801"/>
                  </a:cubicBezTo>
                  <a:lnTo>
                    <a:pt x="7414" y="13839"/>
                  </a:lnTo>
                  <a:cubicBezTo>
                    <a:pt x="7395" y="13859"/>
                    <a:pt x="7378" y="13871"/>
                    <a:pt x="7364" y="13876"/>
                  </a:cubicBezTo>
                  <a:cubicBezTo>
                    <a:pt x="7349" y="13882"/>
                    <a:pt x="7334" y="13881"/>
                    <a:pt x="7318" y="13873"/>
                  </a:cubicBezTo>
                  <a:cubicBezTo>
                    <a:pt x="7298" y="13863"/>
                    <a:pt x="7286" y="13848"/>
                    <a:pt x="7281" y="13829"/>
                  </a:cubicBezTo>
                  <a:cubicBezTo>
                    <a:pt x="7276" y="13810"/>
                    <a:pt x="7280" y="13788"/>
                    <a:pt x="7292" y="13763"/>
                  </a:cubicBezTo>
                  <a:cubicBezTo>
                    <a:pt x="7296" y="13755"/>
                    <a:pt x="7301" y="13747"/>
                    <a:pt x="7305" y="13740"/>
                  </a:cubicBezTo>
                  <a:cubicBezTo>
                    <a:pt x="7310" y="13733"/>
                    <a:pt x="7316" y="13727"/>
                    <a:pt x="7322" y="13721"/>
                  </a:cubicBezTo>
                  <a:cubicBezTo>
                    <a:pt x="7328" y="13715"/>
                    <a:pt x="7336" y="13709"/>
                    <a:pt x="7344" y="13703"/>
                  </a:cubicBezTo>
                  <a:cubicBezTo>
                    <a:pt x="7352" y="13697"/>
                    <a:pt x="7361" y="13691"/>
                    <a:pt x="7372" y="13684"/>
                  </a:cubicBezTo>
                  <a:lnTo>
                    <a:pt x="7348" y="13647"/>
                  </a:lnTo>
                  <a:cubicBezTo>
                    <a:pt x="7305" y="13672"/>
                    <a:pt x="7273" y="13705"/>
                    <a:pt x="7253" y="13747"/>
                  </a:cubicBezTo>
                  <a:cubicBezTo>
                    <a:pt x="7243" y="13766"/>
                    <a:pt x="7238" y="13784"/>
                    <a:pt x="7236" y="13802"/>
                  </a:cubicBezTo>
                  <a:cubicBezTo>
                    <a:pt x="7233" y="13821"/>
                    <a:pt x="7235" y="13838"/>
                    <a:pt x="7239" y="13854"/>
                  </a:cubicBezTo>
                  <a:cubicBezTo>
                    <a:pt x="7243" y="13870"/>
                    <a:pt x="7251" y="13884"/>
                    <a:pt x="7262" y="13897"/>
                  </a:cubicBezTo>
                  <a:cubicBezTo>
                    <a:pt x="7272" y="13910"/>
                    <a:pt x="7286" y="13920"/>
                    <a:pt x="7303" y="13928"/>
                  </a:cubicBezTo>
                  <a:cubicBezTo>
                    <a:pt x="7328" y="13941"/>
                    <a:pt x="7353" y="13943"/>
                    <a:pt x="7379" y="13935"/>
                  </a:cubicBezTo>
                  <a:cubicBezTo>
                    <a:pt x="7390" y="13931"/>
                    <a:pt x="7401" y="13926"/>
                    <a:pt x="7411" y="13918"/>
                  </a:cubicBezTo>
                  <a:cubicBezTo>
                    <a:pt x="7421" y="13910"/>
                    <a:pt x="7434" y="13898"/>
                    <a:pt x="7448" y="13883"/>
                  </a:cubicBezTo>
                  <a:lnTo>
                    <a:pt x="7479" y="13849"/>
                  </a:lnTo>
                  <a:cubicBezTo>
                    <a:pt x="7516" y="13810"/>
                    <a:pt x="7552" y="13798"/>
                    <a:pt x="7586" y="13815"/>
                  </a:cubicBezTo>
                  <a:cubicBezTo>
                    <a:pt x="7610" y="13827"/>
                    <a:pt x="7624" y="13845"/>
                    <a:pt x="7628" y="13871"/>
                  </a:cubicBezTo>
                  <a:cubicBezTo>
                    <a:pt x="7631" y="13882"/>
                    <a:pt x="7631" y="13893"/>
                    <a:pt x="7629" y="13903"/>
                  </a:cubicBezTo>
                  <a:cubicBezTo>
                    <a:pt x="7627" y="13914"/>
                    <a:pt x="7622" y="13926"/>
                    <a:pt x="7615" y="13941"/>
                  </a:cubicBezTo>
                  <a:cubicBezTo>
                    <a:pt x="7605" y="13961"/>
                    <a:pt x="7594" y="13978"/>
                    <a:pt x="7580" y="13992"/>
                  </a:cubicBezTo>
                  <a:cubicBezTo>
                    <a:pt x="7566" y="14006"/>
                    <a:pt x="7550" y="14019"/>
                    <a:pt x="7530" y="14029"/>
                  </a:cubicBezTo>
                  <a:lnTo>
                    <a:pt x="7556" y="14068"/>
                  </a:lnTo>
                  <a:cubicBezTo>
                    <a:pt x="7578" y="14054"/>
                    <a:pt x="7597" y="14039"/>
                    <a:pt x="7612" y="14021"/>
                  </a:cubicBezTo>
                  <a:cubicBezTo>
                    <a:pt x="7628" y="14004"/>
                    <a:pt x="7642" y="13983"/>
                    <a:pt x="7653" y="13960"/>
                  </a:cubicBezTo>
                  <a:cubicBezTo>
                    <a:pt x="7662" y="13942"/>
                    <a:pt x="7668" y="13925"/>
                    <a:pt x="7671" y="13909"/>
                  </a:cubicBezTo>
                  <a:cubicBezTo>
                    <a:pt x="7674" y="13894"/>
                    <a:pt x="7674" y="13877"/>
                    <a:pt x="7672" y="13860"/>
                  </a:cubicBezTo>
                  <a:cubicBezTo>
                    <a:pt x="7670" y="13837"/>
                    <a:pt x="7663" y="13817"/>
                    <a:pt x="7651" y="13800"/>
                  </a:cubicBezTo>
                  <a:cubicBezTo>
                    <a:pt x="7638" y="13782"/>
                    <a:pt x="7623" y="13769"/>
                    <a:pt x="7605" y="13760"/>
                  </a:cubicBezTo>
                  <a:cubicBezTo>
                    <a:pt x="7593" y="13754"/>
                    <a:pt x="7580" y="13750"/>
                    <a:pt x="7565" y="13749"/>
                  </a:cubicBezTo>
                  <a:close/>
                  <a:moveTo>
                    <a:pt x="7783" y="13678"/>
                  </a:moveTo>
                  <a:lnTo>
                    <a:pt x="7392" y="13486"/>
                  </a:lnTo>
                  <a:lnTo>
                    <a:pt x="7369" y="13532"/>
                  </a:lnTo>
                  <a:lnTo>
                    <a:pt x="7760" y="13724"/>
                  </a:lnTo>
                  <a:lnTo>
                    <a:pt x="7783" y="13678"/>
                  </a:lnTo>
                  <a:close/>
                  <a:moveTo>
                    <a:pt x="7558" y="13149"/>
                  </a:moveTo>
                  <a:lnTo>
                    <a:pt x="7430" y="13407"/>
                  </a:lnTo>
                  <a:lnTo>
                    <a:pt x="7470" y="13427"/>
                  </a:lnTo>
                  <a:lnTo>
                    <a:pt x="7521" y="13322"/>
                  </a:lnTo>
                  <a:lnTo>
                    <a:pt x="7873" y="13495"/>
                  </a:lnTo>
                  <a:lnTo>
                    <a:pt x="7895" y="13450"/>
                  </a:lnTo>
                  <a:lnTo>
                    <a:pt x="7543" y="13277"/>
                  </a:lnTo>
                  <a:lnTo>
                    <a:pt x="7595" y="13171"/>
                  </a:lnTo>
                  <a:lnTo>
                    <a:pt x="7558" y="13149"/>
                  </a:lnTo>
                  <a:close/>
                  <a:moveTo>
                    <a:pt x="8100" y="13032"/>
                  </a:moveTo>
                  <a:lnTo>
                    <a:pt x="7646" y="12969"/>
                  </a:lnTo>
                  <a:lnTo>
                    <a:pt x="7616" y="13030"/>
                  </a:lnTo>
                  <a:lnTo>
                    <a:pt x="7943" y="13353"/>
                  </a:lnTo>
                  <a:lnTo>
                    <a:pt x="7966" y="13306"/>
                  </a:lnTo>
                  <a:lnTo>
                    <a:pt x="7864" y="13209"/>
                  </a:lnTo>
                  <a:lnTo>
                    <a:pt x="7936" y="13063"/>
                  </a:lnTo>
                  <a:lnTo>
                    <a:pt x="8074" y="13085"/>
                  </a:lnTo>
                  <a:lnTo>
                    <a:pt x="8100" y="13032"/>
                  </a:lnTo>
                  <a:close/>
                  <a:moveTo>
                    <a:pt x="7892" y="13056"/>
                  </a:moveTo>
                  <a:lnTo>
                    <a:pt x="7832" y="13178"/>
                  </a:lnTo>
                  <a:lnTo>
                    <a:pt x="7671" y="13022"/>
                  </a:lnTo>
                  <a:lnTo>
                    <a:pt x="7892" y="13056"/>
                  </a:lnTo>
                  <a:close/>
                  <a:moveTo>
                    <a:pt x="7538" y="13000"/>
                  </a:moveTo>
                  <a:cubicBezTo>
                    <a:pt x="7529" y="13003"/>
                    <a:pt x="7523" y="13009"/>
                    <a:pt x="7519" y="13017"/>
                  </a:cubicBezTo>
                  <a:cubicBezTo>
                    <a:pt x="7515" y="13025"/>
                    <a:pt x="7515" y="13033"/>
                    <a:pt x="7517" y="13042"/>
                  </a:cubicBezTo>
                  <a:cubicBezTo>
                    <a:pt x="7520" y="13050"/>
                    <a:pt x="7526" y="13057"/>
                    <a:pt x="7534" y="13060"/>
                  </a:cubicBezTo>
                  <a:cubicBezTo>
                    <a:pt x="7542" y="13065"/>
                    <a:pt x="7551" y="13065"/>
                    <a:pt x="7559" y="13062"/>
                  </a:cubicBezTo>
                  <a:cubicBezTo>
                    <a:pt x="7568" y="13060"/>
                    <a:pt x="7574" y="13054"/>
                    <a:pt x="7579" y="13046"/>
                  </a:cubicBezTo>
                  <a:cubicBezTo>
                    <a:pt x="7583" y="13037"/>
                    <a:pt x="7583" y="13029"/>
                    <a:pt x="7580" y="13021"/>
                  </a:cubicBezTo>
                  <a:cubicBezTo>
                    <a:pt x="7577" y="13012"/>
                    <a:pt x="7571" y="13006"/>
                    <a:pt x="7563" y="13002"/>
                  </a:cubicBezTo>
                  <a:cubicBezTo>
                    <a:pt x="7555" y="12998"/>
                    <a:pt x="7546" y="12997"/>
                    <a:pt x="7538" y="13000"/>
                  </a:cubicBezTo>
                  <a:close/>
                  <a:moveTo>
                    <a:pt x="7596" y="12883"/>
                  </a:moveTo>
                  <a:cubicBezTo>
                    <a:pt x="7587" y="12886"/>
                    <a:pt x="7581" y="12891"/>
                    <a:pt x="7577" y="12900"/>
                  </a:cubicBezTo>
                  <a:cubicBezTo>
                    <a:pt x="7573" y="12908"/>
                    <a:pt x="7572" y="12916"/>
                    <a:pt x="7575" y="12924"/>
                  </a:cubicBezTo>
                  <a:cubicBezTo>
                    <a:pt x="7578" y="12933"/>
                    <a:pt x="7584" y="12939"/>
                    <a:pt x="7592" y="12943"/>
                  </a:cubicBezTo>
                  <a:cubicBezTo>
                    <a:pt x="7600" y="12947"/>
                    <a:pt x="7608" y="12948"/>
                    <a:pt x="7617" y="12945"/>
                  </a:cubicBezTo>
                  <a:cubicBezTo>
                    <a:pt x="7626" y="12942"/>
                    <a:pt x="7632" y="12937"/>
                    <a:pt x="7636" y="12928"/>
                  </a:cubicBezTo>
                  <a:cubicBezTo>
                    <a:pt x="7640" y="12920"/>
                    <a:pt x="7641" y="12912"/>
                    <a:pt x="7638" y="12903"/>
                  </a:cubicBezTo>
                  <a:cubicBezTo>
                    <a:pt x="7635" y="12895"/>
                    <a:pt x="7629" y="12889"/>
                    <a:pt x="7620" y="12884"/>
                  </a:cubicBezTo>
                  <a:cubicBezTo>
                    <a:pt x="7612" y="12880"/>
                    <a:pt x="7604" y="12880"/>
                    <a:pt x="7596" y="12883"/>
                  </a:cubicBezTo>
                  <a:close/>
                  <a:moveTo>
                    <a:pt x="7837" y="12580"/>
                  </a:moveTo>
                  <a:lnTo>
                    <a:pt x="7710" y="12839"/>
                  </a:lnTo>
                  <a:lnTo>
                    <a:pt x="7750" y="12858"/>
                  </a:lnTo>
                  <a:lnTo>
                    <a:pt x="7801" y="12753"/>
                  </a:lnTo>
                  <a:lnTo>
                    <a:pt x="8153" y="12926"/>
                  </a:lnTo>
                  <a:lnTo>
                    <a:pt x="8175" y="12881"/>
                  </a:lnTo>
                  <a:lnTo>
                    <a:pt x="7823" y="12708"/>
                  </a:lnTo>
                  <a:lnTo>
                    <a:pt x="7875" y="12602"/>
                  </a:lnTo>
                  <a:lnTo>
                    <a:pt x="7837" y="12580"/>
                  </a:lnTo>
                  <a:close/>
                  <a:moveTo>
                    <a:pt x="8503" y="12213"/>
                  </a:moveTo>
                  <a:lnTo>
                    <a:pt x="8096" y="12055"/>
                  </a:lnTo>
                  <a:lnTo>
                    <a:pt x="8062" y="12124"/>
                  </a:lnTo>
                  <a:lnTo>
                    <a:pt x="8286" y="12325"/>
                  </a:lnTo>
                  <a:cubicBezTo>
                    <a:pt x="8299" y="12337"/>
                    <a:pt x="8312" y="12347"/>
                    <a:pt x="8323" y="12356"/>
                  </a:cubicBezTo>
                  <a:cubicBezTo>
                    <a:pt x="8334" y="12364"/>
                    <a:pt x="8341" y="12369"/>
                    <a:pt x="8342" y="12370"/>
                  </a:cubicBezTo>
                  <a:cubicBezTo>
                    <a:pt x="8340" y="12370"/>
                    <a:pt x="8332" y="12368"/>
                    <a:pt x="8318" y="12364"/>
                  </a:cubicBezTo>
                  <a:cubicBezTo>
                    <a:pt x="8304" y="12360"/>
                    <a:pt x="8287" y="12356"/>
                    <a:pt x="8267" y="12352"/>
                  </a:cubicBezTo>
                  <a:lnTo>
                    <a:pt x="7976" y="12298"/>
                  </a:lnTo>
                  <a:lnTo>
                    <a:pt x="7943" y="12366"/>
                  </a:lnTo>
                  <a:lnTo>
                    <a:pt x="8317" y="12593"/>
                  </a:lnTo>
                  <a:lnTo>
                    <a:pt x="8339" y="12548"/>
                  </a:lnTo>
                  <a:lnTo>
                    <a:pt x="8071" y="12389"/>
                  </a:lnTo>
                  <a:cubicBezTo>
                    <a:pt x="8066" y="12386"/>
                    <a:pt x="8059" y="12382"/>
                    <a:pt x="8052" y="12378"/>
                  </a:cubicBezTo>
                  <a:cubicBezTo>
                    <a:pt x="8044" y="12374"/>
                    <a:pt x="8037" y="12369"/>
                    <a:pt x="8030" y="12365"/>
                  </a:cubicBezTo>
                  <a:cubicBezTo>
                    <a:pt x="8022" y="12361"/>
                    <a:pt x="8016" y="12357"/>
                    <a:pt x="8010" y="12354"/>
                  </a:cubicBezTo>
                  <a:cubicBezTo>
                    <a:pt x="8005" y="12351"/>
                    <a:pt x="8002" y="12350"/>
                    <a:pt x="8001" y="12349"/>
                  </a:cubicBezTo>
                  <a:cubicBezTo>
                    <a:pt x="8005" y="12350"/>
                    <a:pt x="8014" y="12352"/>
                    <a:pt x="8028" y="12355"/>
                  </a:cubicBezTo>
                  <a:cubicBezTo>
                    <a:pt x="8043" y="12358"/>
                    <a:pt x="8062" y="12361"/>
                    <a:pt x="8084" y="12366"/>
                  </a:cubicBezTo>
                  <a:lnTo>
                    <a:pt x="8399" y="12425"/>
                  </a:lnTo>
                  <a:lnTo>
                    <a:pt x="8419" y="12385"/>
                  </a:lnTo>
                  <a:lnTo>
                    <a:pt x="8168" y="12158"/>
                  </a:lnTo>
                  <a:cubicBezTo>
                    <a:pt x="8163" y="12153"/>
                    <a:pt x="8158" y="12148"/>
                    <a:pt x="8152" y="12143"/>
                  </a:cubicBezTo>
                  <a:cubicBezTo>
                    <a:pt x="8146" y="12138"/>
                    <a:pt x="8140" y="12134"/>
                    <a:pt x="8135" y="12129"/>
                  </a:cubicBezTo>
                  <a:cubicBezTo>
                    <a:pt x="8130" y="12125"/>
                    <a:pt x="8125" y="12121"/>
                    <a:pt x="8122" y="12118"/>
                  </a:cubicBezTo>
                  <a:cubicBezTo>
                    <a:pt x="8118" y="12115"/>
                    <a:pt x="8116" y="12113"/>
                    <a:pt x="8115" y="12112"/>
                  </a:cubicBezTo>
                  <a:cubicBezTo>
                    <a:pt x="8116" y="12112"/>
                    <a:pt x="8119" y="12114"/>
                    <a:pt x="8123" y="12116"/>
                  </a:cubicBezTo>
                  <a:cubicBezTo>
                    <a:pt x="8128" y="12118"/>
                    <a:pt x="8134" y="12120"/>
                    <a:pt x="8140" y="12123"/>
                  </a:cubicBezTo>
                  <a:cubicBezTo>
                    <a:pt x="8147" y="12127"/>
                    <a:pt x="8154" y="12130"/>
                    <a:pt x="8162" y="12133"/>
                  </a:cubicBezTo>
                  <a:cubicBezTo>
                    <a:pt x="8169" y="12136"/>
                    <a:pt x="8176" y="12139"/>
                    <a:pt x="8183" y="12142"/>
                  </a:cubicBezTo>
                  <a:lnTo>
                    <a:pt x="8480" y="12260"/>
                  </a:lnTo>
                  <a:lnTo>
                    <a:pt x="8503" y="12213"/>
                  </a:lnTo>
                  <a:close/>
                  <a:moveTo>
                    <a:pt x="8288" y="11665"/>
                  </a:moveTo>
                  <a:lnTo>
                    <a:pt x="8265" y="11711"/>
                  </a:lnTo>
                  <a:lnTo>
                    <a:pt x="8537" y="11845"/>
                  </a:lnTo>
                  <a:cubicBezTo>
                    <a:pt x="8551" y="11851"/>
                    <a:pt x="8562" y="11858"/>
                    <a:pt x="8570" y="11864"/>
                  </a:cubicBezTo>
                  <a:cubicBezTo>
                    <a:pt x="8579" y="11870"/>
                    <a:pt x="8586" y="11879"/>
                    <a:pt x="8591" y="11890"/>
                  </a:cubicBezTo>
                  <a:cubicBezTo>
                    <a:pt x="8596" y="11900"/>
                    <a:pt x="8598" y="11912"/>
                    <a:pt x="8596" y="11925"/>
                  </a:cubicBezTo>
                  <a:cubicBezTo>
                    <a:pt x="8595" y="11939"/>
                    <a:pt x="8590" y="11954"/>
                    <a:pt x="8582" y="11971"/>
                  </a:cubicBezTo>
                  <a:cubicBezTo>
                    <a:pt x="8576" y="11983"/>
                    <a:pt x="8569" y="11993"/>
                    <a:pt x="8563" y="12000"/>
                  </a:cubicBezTo>
                  <a:cubicBezTo>
                    <a:pt x="8556" y="12008"/>
                    <a:pt x="8550" y="12014"/>
                    <a:pt x="8543" y="12018"/>
                  </a:cubicBezTo>
                  <a:cubicBezTo>
                    <a:pt x="8536" y="12022"/>
                    <a:pt x="8529" y="12025"/>
                    <a:pt x="8523" y="12026"/>
                  </a:cubicBezTo>
                  <a:cubicBezTo>
                    <a:pt x="8517" y="12028"/>
                    <a:pt x="8511" y="12028"/>
                    <a:pt x="8506" y="12028"/>
                  </a:cubicBezTo>
                  <a:cubicBezTo>
                    <a:pt x="8499" y="12028"/>
                    <a:pt x="8489" y="12026"/>
                    <a:pt x="8478" y="12021"/>
                  </a:cubicBezTo>
                  <a:cubicBezTo>
                    <a:pt x="8467" y="12017"/>
                    <a:pt x="8456" y="12012"/>
                    <a:pt x="8446" y="12007"/>
                  </a:cubicBezTo>
                  <a:lnTo>
                    <a:pt x="8183" y="11878"/>
                  </a:lnTo>
                  <a:lnTo>
                    <a:pt x="8160" y="11924"/>
                  </a:lnTo>
                  <a:lnTo>
                    <a:pt x="8441" y="12062"/>
                  </a:lnTo>
                  <a:cubicBezTo>
                    <a:pt x="8449" y="12066"/>
                    <a:pt x="8460" y="12071"/>
                    <a:pt x="8471" y="12075"/>
                  </a:cubicBezTo>
                  <a:cubicBezTo>
                    <a:pt x="8483" y="12079"/>
                    <a:pt x="8495" y="12081"/>
                    <a:pt x="8507" y="12081"/>
                  </a:cubicBezTo>
                  <a:cubicBezTo>
                    <a:pt x="8532" y="12079"/>
                    <a:pt x="8553" y="12072"/>
                    <a:pt x="8571" y="12059"/>
                  </a:cubicBezTo>
                  <a:cubicBezTo>
                    <a:pt x="8589" y="12045"/>
                    <a:pt x="8605" y="12023"/>
                    <a:pt x="8620" y="11993"/>
                  </a:cubicBezTo>
                  <a:cubicBezTo>
                    <a:pt x="8632" y="11969"/>
                    <a:pt x="8640" y="11947"/>
                    <a:pt x="8643" y="11929"/>
                  </a:cubicBezTo>
                  <a:cubicBezTo>
                    <a:pt x="8646" y="11910"/>
                    <a:pt x="8645" y="11892"/>
                    <a:pt x="8641" y="11875"/>
                  </a:cubicBezTo>
                  <a:cubicBezTo>
                    <a:pt x="8637" y="11859"/>
                    <a:pt x="8629" y="11845"/>
                    <a:pt x="8618" y="11835"/>
                  </a:cubicBezTo>
                  <a:cubicBezTo>
                    <a:pt x="8607" y="11824"/>
                    <a:pt x="8589" y="11813"/>
                    <a:pt x="8566" y="11802"/>
                  </a:cubicBezTo>
                  <a:lnTo>
                    <a:pt x="8288" y="11665"/>
                  </a:lnTo>
                  <a:close/>
                  <a:moveTo>
                    <a:pt x="8131" y="11796"/>
                  </a:moveTo>
                  <a:cubicBezTo>
                    <a:pt x="8122" y="11798"/>
                    <a:pt x="8116" y="11804"/>
                    <a:pt x="8112" y="11812"/>
                  </a:cubicBezTo>
                  <a:cubicBezTo>
                    <a:pt x="8108" y="11820"/>
                    <a:pt x="8107" y="11829"/>
                    <a:pt x="8110" y="11837"/>
                  </a:cubicBezTo>
                  <a:cubicBezTo>
                    <a:pt x="8113" y="11846"/>
                    <a:pt x="8119" y="11852"/>
                    <a:pt x="8127" y="11856"/>
                  </a:cubicBezTo>
                  <a:cubicBezTo>
                    <a:pt x="8135" y="11860"/>
                    <a:pt x="8143" y="11861"/>
                    <a:pt x="8152" y="11858"/>
                  </a:cubicBezTo>
                  <a:cubicBezTo>
                    <a:pt x="8161" y="11855"/>
                    <a:pt x="8167" y="11849"/>
                    <a:pt x="8171" y="11841"/>
                  </a:cubicBezTo>
                  <a:cubicBezTo>
                    <a:pt x="8175" y="11833"/>
                    <a:pt x="8176" y="11824"/>
                    <a:pt x="8173" y="11816"/>
                  </a:cubicBezTo>
                  <a:cubicBezTo>
                    <a:pt x="8170" y="11807"/>
                    <a:pt x="8164" y="11801"/>
                    <a:pt x="8155" y="11797"/>
                  </a:cubicBezTo>
                  <a:cubicBezTo>
                    <a:pt x="8147" y="11793"/>
                    <a:pt x="8139" y="11793"/>
                    <a:pt x="8131" y="11796"/>
                  </a:cubicBezTo>
                  <a:close/>
                  <a:moveTo>
                    <a:pt x="8188" y="11679"/>
                  </a:moveTo>
                  <a:cubicBezTo>
                    <a:pt x="8180" y="11682"/>
                    <a:pt x="8173" y="11687"/>
                    <a:pt x="8169" y="11696"/>
                  </a:cubicBezTo>
                  <a:cubicBezTo>
                    <a:pt x="8165" y="11704"/>
                    <a:pt x="8165" y="11712"/>
                    <a:pt x="8168" y="11720"/>
                  </a:cubicBezTo>
                  <a:cubicBezTo>
                    <a:pt x="8171" y="11729"/>
                    <a:pt x="8176" y="11735"/>
                    <a:pt x="8184" y="11739"/>
                  </a:cubicBezTo>
                  <a:cubicBezTo>
                    <a:pt x="8192" y="11743"/>
                    <a:pt x="8201" y="11744"/>
                    <a:pt x="8210" y="11741"/>
                  </a:cubicBezTo>
                  <a:cubicBezTo>
                    <a:pt x="8218" y="11738"/>
                    <a:pt x="8225" y="11733"/>
                    <a:pt x="8229" y="11724"/>
                  </a:cubicBezTo>
                  <a:cubicBezTo>
                    <a:pt x="8233" y="11716"/>
                    <a:pt x="8233" y="11707"/>
                    <a:pt x="8230" y="11699"/>
                  </a:cubicBezTo>
                  <a:cubicBezTo>
                    <a:pt x="8227" y="11691"/>
                    <a:pt x="8221" y="11684"/>
                    <a:pt x="8213" y="11680"/>
                  </a:cubicBezTo>
                  <a:cubicBezTo>
                    <a:pt x="8205" y="11676"/>
                    <a:pt x="8197" y="11676"/>
                    <a:pt x="8188" y="11679"/>
                  </a:cubicBezTo>
                  <a:close/>
                  <a:moveTo>
                    <a:pt x="8862" y="11485"/>
                  </a:moveTo>
                  <a:lnTo>
                    <a:pt x="8471" y="11292"/>
                  </a:lnTo>
                  <a:lnTo>
                    <a:pt x="8448" y="11338"/>
                  </a:lnTo>
                  <a:lnTo>
                    <a:pt x="8662" y="11441"/>
                  </a:lnTo>
                  <a:cubicBezTo>
                    <a:pt x="8676" y="11448"/>
                    <a:pt x="8690" y="11455"/>
                    <a:pt x="8704" y="11461"/>
                  </a:cubicBezTo>
                  <a:cubicBezTo>
                    <a:pt x="8719" y="11467"/>
                    <a:pt x="8732" y="11473"/>
                    <a:pt x="8743" y="11478"/>
                  </a:cubicBezTo>
                  <a:cubicBezTo>
                    <a:pt x="8755" y="11483"/>
                    <a:pt x="8764" y="11487"/>
                    <a:pt x="8772" y="11490"/>
                  </a:cubicBezTo>
                  <a:cubicBezTo>
                    <a:pt x="8779" y="11493"/>
                    <a:pt x="8783" y="11495"/>
                    <a:pt x="8783" y="11495"/>
                  </a:cubicBezTo>
                  <a:cubicBezTo>
                    <a:pt x="8782" y="11495"/>
                    <a:pt x="8778" y="11494"/>
                    <a:pt x="8772" y="11494"/>
                  </a:cubicBezTo>
                  <a:cubicBezTo>
                    <a:pt x="8766" y="11493"/>
                    <a:pt x="8758" y="11493"/>
                    <a:pt x="8749" y="11492"/>
                  </a:cubicBezTo>
                  <a:cubicBezTo>
                    <a:pt x="8740" y="11492"/>
                    <a:pt x="8730" y="11491"/>
                    <a:pt x="8718" y="11491"/>
                  </a:cubicBezTo>
                  <a:cubicBezTo>
                    <a:pt x="8706" y="11490"/>
                    <a:pt x="8695" y="11490"/>
                    <a:pt x="8683" y="11491"/>
                  </a:cubicBezTo>
                  <a:lnTo>
                    <a:pt x="8370" y="11498"/>
                  </a:lnTo>
                  <a:lnTo>
                    <a:pt x="8343" y="11552"/>
                  </a:lnTo>
                  <a:lnTo>
                    <a:pt x="8734" y="11744"/>
                  </a:lnTo>
                  <a:lnTo>
                    <a:pt x="8758" y="11696"/>
                  </a:lnTo>
                  <a:lnTo>
                    <a:pt x="8530" y="11587"/>
                  </a:lnTo>
                  <a:cubicBezTo>
                    <a:pt x="8519" y="11581"/>
                    <a:pt x="8507" y="11576"/>
                    <a:pt x="8495" y="11571"/>
                  </a:cubicBezTo>
                  <a:cubicBezTo>
                    <a:pt x="8484" y="11566"/>
                    <a:pt x="8473" y="11561"/>
                    <a:pt x="8463" y="11557"/>
                  </a:cubicBezTo>
                  <a:cubicBezTo>
                    <a:pt x="8453" y="11553"/>
                    <a:pt x="8444" y="11549"/>
                    <a:pt x="8437" y="11546"/>
                  </a:cubicBezTo>
                  <a:cubicBezTo>
                    <a:pt x="8430" y="11543"/>
                    <a:pt x="8425" y="11541"/>
                    <a:pt x="8422" y="11540"/>
                  </a:cubicBezTo>
                  <a:cubicBezTo>
                    <a:pt x="8426" y="11540"/>
                    <a:pt x="8431" y="11541"/>
                    <a:pt x="8439" y="11541"/>
                  </a:cubicBezTo>
                  <a:cubicBezTo>
                    <a:pt x="8446" y="11541"/>
                    <a:pt x="8455" y="11541"/>
                    <a:pt x="8465" y="11541"/>
                  </a:cubicBezTo>
                  <a:cubicBezTo>
                    <a:pt x="8475" y="11541"/>
                    <a:pt x="8486" y="11542"/>
                    <a:pt x="8498" y="11542"/>
                  </a:cubicBezTo>
                  <a:cubicBezTo>
                    <a:pt x="8511" y="11542"/>
                    <a:pt x="8523" y="11542"/>
                    <a:pt x="8537" y="11541"/>
                  </a:cubicBezTo>
                  <a:lnTo>
                    <a:pt x="8838" y="11534"/>
                  </a:lnTo>
                  <a:lnTo>
                    <a:pt x="8862" y="11485"/>
                  </a:lnTo>
                  <a:close/>
                  <a:moveTo>
                    <a:pt x="8886" y="11064"/>
                  </a:moveTo>
                  <a:cubicBezTo>
                    <a:pt x="8872" y="11062"/>
                    <a:pt x="8858" y="11063"/>
                    <a:pt x="8845" y="11067"/>
                  </a:cubicBezTo>
                  <a:cubicBezTo>
                    <a:pt x="8832" y="11070"/>
                    <a:pt x="8820" y="11076"/>
                    <a:pt x="8809" y="11083"/>
                  </a:cubicBezTo>
                  <a:cubicBezTo>
                    <a:pt x="8798" y="11090"/>
                    <a:pt x="8785" y="11101"/>
                    <a:pt x="8771" y="11116"/>
                  </a:cubicBezTo>
                  <a:lnTo>
                    <a:pt x="8735" y="11154"/>
                  </a:lnTo>
                  <a:cubicBezTo>
                    <a:pt x="8716" y="11174"/>
                    <a:pt x="8699" y="11186"/>
                    <a:pt x="8685" y="11192"/>
                  </a:cubicBezTo>
                  <a:cubicBezTo>
                    <a:pt x="8670" y="11197"/>
                    <a:pt x="8655" y="11196"/>
                    <a:pt x="8639" y="11188"/>
                  </a:cubicBezTo>
                  <a:cubicBezTo>
                    <a:pt x="8619" y="11178"/>
                    <a:pt x="8607" y="11163"/>
                    <a:pt x="8602" y="11144"/>
                  </a:cubicBezTo>
                  <a:cubicBezTo>
                    <a:pt x="8597" y="11125"/>
                    <a:pt x="8601" y="11103"/>
                    <a:pt x="8613" y="11078"/>
                  </a:cubicBezTo>
                  <a:cubicBezTo>
                    <a:pt x="8617" y="11070"/>
                    <a:pt x="8622" y="11062"/>
                    <a:pt x="8627" y="11055"/>
                  </a:cubicBezTo>
                  <a:cubicBezTo>
                    <a:pt x="8631" y="11048"/>
                    <a:pt x="8637" y="11042"/>
                    <a:pt x="8643" y="11036"/>
                  </a:cubicBezTo>
                  <a:cubicBezTo>
                    <a:pt x="8650" y="11030"/>
                    <a:pt x="8657" y="11024"/>
                    <a:pt x="8665" y="11018"/>
                  </a:cubicBezTo>
                  <a:cubicBezTo>
                    <a:pt x="8673" y="11012"/>
                    <a:pt x="8682" y="11006"/>
                    <a:pt x="8693" y="10999"/>
                  </a:cubicBezTo>
                  <a:lnTo>
                    <a:pt x="8670" y="10962"/>
                  </a:lnTo>
                  <a:cubicBezTo>
                    <a:pt x="8626" y="10987"/>
                    <a:pt x="8594" y="11020"/>
                    <a:pt x="8574" y="11062"/>
                  </a:cubicBezTo>
                  <a:cubicBezTo>
                    <a:pt x="8565" y="11081"/>
                    <a:pt x="8559" y="11099"/>
                    <a:pt x="8557" y="11117"/>
                  </a:cubicBezTo>
                  <a:cubicBezTo>
                    <a:pt x="8555" y="11136"/>
                    <a:pt x="8556" y="11153"/>
                    <a:pt x="8560" y="11169"/>
                  </a:cubicBezTo>
                  <a:cubicBezTo>
                    <a:pt x="8565" y="11185"/>
                    <a:pt x="8572" y="11199"/>
                    <a:pt x="8583" y="11212"/>
                  </a:cubicBezTo>
                  <a:cubicBezTo>
                    <a:pt x="8594" y="11225"/>
                    <a:pt x="8607" y="11235"/>
                    <a:pt x="8624" y="11243"/>
                  </a:cubicBezTo>
                  <a:cubicBezTo>
                    <a:pt x="8649" y="11256"/>
                    <a:pt x="8674" y="11258"/>
                    <a:pt x="8700" y="11250"/>
                  </a:cubicBezTo>
                  <a:cubicBezTo>
                    <a:pt x="8712" y="11247"/>
                    <a:pt x="8722" y="11241"/>
                    <a:pt x="8733" y="11233"/>
                  </a:cubicBezTo>
                  <a:cubicBezTo>
                    <a:pt x="8743" y="11225"/>
                    <a:pt x="8755" y="11213"/>
                    <a:pt x="8769" y="11198"/>
                  </a:cubicBezTo>
                  <a:lnTo>
                    <a:pt x="8800" y="11164"/>
                  </a:lnTo>
                  <a:cubicBezTo>
                    <a:pt x="8837" y="11125"/>
                    <a:pt x="8873" y="11113"/>
                    <a:pt x="8908" y="11130"/>
                  </a:cubicBezTo>
                  <a:cubicBezTo>
                    <a:pt x="8931" y="11142"/>
                    <a:pt x="8945" y="11160"/>
                    <a:pt x="8950" y="11186"/>
                  </a:cubicBezTo>
                  <a:cubicBezTo>
                    <a:pt x="8952" y="11197"/>
                    <a:pt x="8952" y="11208"/>
                    <a:pt x="8950" y="11218"/>
                  </a:cubicBezTo>
                  <a:cubicBezTo>
                    <a:pt x="8948" y="11229"/>
                    <a:pt x="8943" y="11241"/>
                    <a:pt x="8936" y="11256"/>
                  </a:cubicBezTo>
                  <a:cubicBezTo>
                    <a:pt x="8926" y="11276"/>
                    <a:pt x="8915" y="11293"/>
                    <a:pt x="8901" y="11307"/>
                  </a:cubicBezTo>
                  <a:cubicBezTo>
                    <a:pt x="8888" y="11321"/>
                    <a:pt x="8871" y="11334"/>
                    <a:pt x="8851" y="11344"/>
                  </a:cubicBezTo>
                  <a:lnTo>
                    <a:pt x="8877" y="11383"/>
                  </a:lnTo>
                  <a:cubicBezTo>
                    <a:pt x="8899" y="11369"/>
                    <a:pt x="8918" y="11354"/>
                    <a:pt x="8933" y="11336"/>
                  </a:cubicBezTo>
                  <a:cubicBezTo>
                    <a:pt x="8949" y="11319"/>
                    <a:pt x="8963" y="11298"/>
                    <a:pt x="8974" y="11275"/>
                  </a:cubicBezTo>
                  <a:cubicBezTo>
                    <a:pt x="8983" y="11257"/>
                    <a:pt x="8989" y="11240"/>
                    <a:pt x="8992" y="11224"/>
                  </a:cubicBezTo>
                  <a:cubicBezTo>
                    <a:pt x="8995" y="11209"/>
                    <a:pt x="8996" y="11192"/>
                    <a:pt x="8994" y="11175"/>
                  </a:cubicBezTo>
                  <a:cubicBezTo>
                    <a:pt x="8991" y="11152"/>
                    <a:pt x="8984" y="11132"/>
                    <a:pt x="8972" y="11115"/>
                  </a:cubicBezTo>
                  <a:cubicBezTo>
                    <a:pt x="8960" y="11097"/>
                    <a:pt x="8944" y="11084"/>
                    <a:pt x="8926" y="11075"/>
                  </a:cubicBezTo>
                  <a:cubicBezTo>
                    <a:pt x="8914" y="11069"/>
                    <a:pt x="8901" y="11065"/>
                    <a:pt x="8886" y="11064"/>
                  </a:cubicBezTo>
                  <a:close/>
                  <a:moveTo>
                    <a:pt x="6440" y="18132"/>
                  </a:moveTo>
                  <a:lnTo>
                    <a:pt x="6404" y="18137"/>
                  </a:lnTo>
                  <a:cubicBezTo>
                    <a:pt x="6387" y="18139"/>
                    <a:pt x="6370" y="18141"/>
                    <a:pt x="6351" y="18144"/>
                  </a:cubicBezTo>
                  <a:cubicBezTo>
                    <a:pt x="6332" y="18147"/>
                    <a:pt x="6315" y="18149"/>
                    <a:pt x="6298" y="18151"/>
                  </a:cubicBezTo>
                  <a:cubicBezTo>
                    <a:pt x="6282" y="18154"/>
                    <a:pt x="6270" y="18155"/>
                    <a:pt x="6263" y="18157"/>
                  </a:cubicBezTo>
                  <a:cubicBezTo>
                    <a:pt x="6253" y="18159"/>
                    <a:pt x="6242" y="18161"/>
                    <a:pt x="6231" y="18164"/>
                  </a:cubicBezTo>
                  <a:cubicBezTo>
                    <a:pt x="6219" y="18167"/>
                    <a:pt x="6208" y="18171"/>
                    <a:pt x="6200" y="18175"/>
                  </a:cubicBezTo>
                  <a:lnTo>
                    <a:pt x="6203" y="18169"/>
                  </a:lnTo>
                  <a:cubicBezTo>
                    <a:pt x="6210" y="18153"/>
                    <a:pt x="6215" y="18138"/>
                    <a:pt x="6216" y="18123"/>
                  </a:cubicBezTo>
                  <a:cubicBezTo>
                    <a:pt x="6217" y="18107"/>
                    <a:pt x="6215" y="18093"/>
                    <a:pt x="6210" y="18079"/>
                  </a:cubicBezTo>
                  <a:cubicBezTo>
                    <a:pt x="6206" y="18065"/>
                    <a:pt x="6198" y="18053"/>
                    <a:pt x="6187" y="18041"/>
                  </a:cubicBezTo>
                  <a:cubicBezTo>
                    <a:pt x="6176" y="18030"/>
                    <a:pt x="6163" y="18020"/>
                    <a:pt x="6147" y="18012"/>
                  </a:cubicBezTo>
                  <a:cubicBezTo>
                    <a:pt x="6136" y="18007"/>
                    <a:pt x="6126" y="18004"/>
                    <a:pt x="6117" y="18002"/>
                  </a:cubicBezTo>
                  <a:cubicBezTo>
                    <a:pt x="6107" y="18001"/>
                    <a:pt x="6098" y="18000"/>
                    <a:pt x="6089" y="18000"/>
                  </a:cubicBezTo>
                  <a:cubicBezTo>
                    <a:pt x="6080" y="18000"/>
                    <a:pt x="6072" y="18001"/>
                    <a:pt x="6065" y="18003"/>
                  </a:cubicBezTo>
                  <a:cubicBezTo>
                    <a:pt x="6058" y="18005"/>
                    <a:pt x="6051" y="18008"/>
                    <a:pt x="6046" y="18011"/>
                  </a:cubicBezTo>
                  <a:cubicBezTo>
                    <a:pt x="6039" y="18013"/>
                    <a:pt x="6034" y="18017"/>
                    <a:pt x="6028" y="18021"/>
                  </a:cubicBezTo>
                  <a:cubicBezTo>
                    <a:pt x="6022" y="18026"/>
                    <a:pt x="6016" y="18031"/>
                    <a:pt x="6010" y="18038"/>
                  </a:cubicBezTo>
                  <a:cubicBezTo>
                    <a:pt x="6003" y="18045"/>
                    <a:pt x="5997" y="18053"/>
                    <a:pt x="5991" y="18063"/>
                  </a:cubicBezTo>
                  <a:cubicBezTo>
                    <a:pt x="5985" y="18072"/>
                    <a:pt x="5978" y="18084"/>
                    <a:pt x="5972" y="18097"/>
                  </a:cubicBezTo>
                  <a:lnTo>
                    <a:pt x="5927" y="18188"/>
                  </a:lnTo>
                  <a:lnTo>
                    <a:pt x="6061" y="18254"/>
                  </a:lnTo>
                  <a:lnTo>
                    <a:pt x="6176" y="18254"/>
                  </a:lnTo>
                  <a:lnTo>
                    <a:pt x="6164" y="18248"/>
                  </a:lnTo>
                  <a:cubicBezTo>
                    <a:pt x="6169" y="18238"/>
                    <a:pt x="6175" y="18231"/>
                    <a:pt x="6181" y="18227"/>
                  </a:cubicBezTo>
                  <a:cubicBezTo>
                    <a:pt x="6187" y="18222"/>
                    <a:pt x="6197" y="18219"/>
                    <a:pt x="6211" y="18216"/>
                  </a:cubicBezTo>
                  <a:cubicBezTo>
                    <a:pt x="6234" y="18211"/>
                    <a:pt x="6256" y="18207"/>
                    <a:pt x="6277" y="18204"/>
                  </a:cubicBezTo>
                  <a:cubicBezTo>
                    <a:pt x="6297" y="18200"/>
                    <a:pt x="6316" y="18197"/>
                    <a:pt x="6334" y="18195"/>
                  </a:cubicBezTo>
                  <a:cubicBezTo>
                    <a:pt x="6351" y="18193"/>
                    <a:pt x="6366" y="18192"/>
                    <a:pt x="6380" y="18191"/>
                  </a:cubicBezTo>
                  <a:cubicBezTo>
                    <a:pt x="6393" y="18191"/>
                    <a:pt x="6403" y="18191"/>
                    <a:pt x="6411" y="18191"/>
                  </a:cubicBezTo>
                  <a:lnTo>
                    <a:pt x="6440" y="18132"/>
                  </a:lnTo>
                  <a:close/>
                  <a:moveTo>
                    <a:pt x="9002" y="12831"/>
                  </a:moveTo>
                  <a:lnTo>
                    <a:pt x="9002" y="12772"/>
                  </a:lnTo>
                  <a:lnTo>
                    <a:pt x="8835" y="12692"/>
                  </a:lnTo>
                  <a:cubicBezTo>
                    <a:pt x="8824" y="12686"/>
                    <a:pt x="8813" y="12681"/>
                    <a:pt x="8801" y="12676"/>
                  </a:cubicBezTo>
                  <a:cubicBezTo>
                    <a:pt x="8789" y="12671"/>
                    <a:pt x="8778" y="12666"/>
                    <a:pt x="8768" y="12662"/>
                  </a:cubicBezTo>
                  <a:cubicBezTo>
                    <a:pt x="8758" y="12658"/>
                    <a:pt x="8750" y="12654"/>
                    <a:pt x="8742" y="12651"/>
                  </a:cubicBezTo>
                  <a:cubicBezTo>
                    <a:pt x="8735" y="12648"/>
                    <a:pt x="8730" y="12646"/>
                    <a:pt x="8727" y="12645"/>
                  </a:cubicBezTo>
                  <a:cubicBezTo>
                    <a:pt x="8731" y="12645"/>
                    <a:pt x="8737" y="12646"/>
                    <a:pt x="8744" y="12646"/>
                  </a:cubicBezTo>
                  <a:cubicBezTo>
                    <a:pt x="8751" y="12647"/>
                    <a:pt x="8760" y="12647"/>
                    <a:pt x="8770" y="12647"/>
                  </a:cubicBezTo>
                  <a:cubicBezTo>
                    <a:pt x="8780" y="12647"/>
                    <a:pt x="8792" y="12647"/>
                    <a:pt x="8804" y="12647"/>
                  </a:cubicBezTo>
                  <a:cubicBezTo>
                    <a:pt x="8816" y="12647"/>
                    <a:pt x="8829" y="12647"/>
                    <a:pt x="8842" y="12646"/>
                  </a:cubicBezTo>
                  <a:lnTo>
                    <a:pt x="9002" y="12642"/>
                  </a:lnTo>
                  <a:lnTo>
                    <a:pt x="9002" y="12596"/>
                  </a:lnTo>
                  <a:cubicBezTo>
                    <a:pt x="8998" y="12596"/>
                    <a:pt x="8993" y="12596"/>
                    <a:pt x="8989" y="12596"/>
                  </a:cubicBezTo>
                  <a:lnTo>
                    <a:pt x="8675" y="12603"/>
                  </a:lnTo>
                  <a:lnTo>
                    <a:pt x="8649" y="12657"/>
                  </a:lnTo>
                  <a:lnTo>
                    <a:pt x="9002" y="12831"/>
                  </a:lnTo>
                  <a:close/>
                  <a:moveTo>
                    <a:pt x="9002" y="12563"/>
                  </a:moveTo>
                  <a:lnTo>
                    <a:pt x="9002" y="12508"/>
                  </a:lnTo>
                  <a:lnTo>
                    <a:pt x="8776" y="12398"/>
                  </a:lnTo>
                  <a:lnTo>
                    <a:pt x="8754" y="12444"/>
                  </a:lnTo>
                  <a:lnTo>
                    <a:pt x="8967" y="12547"/>
                  </a:lnTo>
                  <a:cubicBezTo>
                    <a:pt x="8979" y="12552"/>
                    <a:pt x="8990" y="12558"/>
                    <a:pt x="9002" y="12563"/>
                  </a:cubicBezTo>
                  <a:close/>
                  <a:moveTo>
                    <a:pt x="9002" y="12356"/>
                  </a:moveTo>
                  <a:lnTo>
                    <a:pt x="9002" y="12291"/>
                  </a:lnTo>
                  <a:cubicBezTo>
                    <a:pt x="8998" y="12294"/>
                    <a:pt x="8994" y="12295"/>
                    <a:pt x="8990" y="12297"/>
                  </a:cubicBezTo>
                  <a:cubicBezTo>
                    <a:pt x="8976" y="12302"/>
                    <a:pt x="8961" y="12301"/>
                    <a:pt x="8945" y="12293"/>
                  </a:cubicBezTo>
                  <a:cubicBezTo>
                    <a:pt x="8925" y="12283"/>
                    <a:pt x="8912" y="12269"/>
                    <a:pt x="8907" y="12249"/>
                  </a:cubicBezTo>
                  <a:cubicBezTo>
                    <a:pt x="8903" y="12230"/>
                    <a:pt x="8906" y="12208"/>
                    <a:pt x="8919" y="12183"/>
                  </a:cubicBezTo>
                  <a:cubicBezTo>
                    <a:pt x="8923" y="12175"/>
                    <a:pt x="8927" y="12167"/>
                    <a:pt x="8932" y="12161"/>
                  </a:cubicBezTo>
                  <a:cubicBezTo>
                    <a:pt x="8937" y="12154"/>
                    <a:pt x="8942" y="12147"/>
                    <a:pt x="8949" y="12141"/>
                  </a:cubicBezTo>
                  <a:cubicBezTo>
                    <a:pt x="8955" y="12135"/>
                    <a:pt x="8962" y="12129"/>
                    <a:pt x="8970" y="12123"/>
                  </a:cubicBezTo>
                  <a:cubicBezTo>
                    <a:pt x="8978" y="12117"/>
                    <a:pt x="8988" y="12111"/>
                    <a:pt x="8999" y="12104"/>
                  </a:cubicBezTo>
                  <a:lnTo>
                    <a:pt x="8975" y="12067"/>
                  </a:lnTo>
                  <a:cubicBezTo>
                    <a:pt x="8932" y="12092"/>
                    <a:pt x="8900" y="12125"/>
                    <a:pt x="8879" y="12167"/>
                  </a:cubicBezTo>
                  <a:cubicBezTo>
                    <a:pt x="8870" y="12186"/>
                    <a:pt x="8864" y="12205"/>
                    <a:pt x="8862" y="12223"/>
                  </a:cubicBezTo>
                  <a:cubicBezTo>
                    <a:pt x="8860" y="12241"/>
                    <a:pt x="8861" y="12258"/>
                    <a:pt x="8866" y="12274"/>
                  </a:cubicBezTo>
                  <a:cubicBezTo>
                    <a:pt x="8870" y="12290"/>
                    <a:pt x="8878" y="12304"/>
                    <a:pt x="8888" y="12317"/>
                  </a:cubicBezTo>
                  <a:cubicBezTo>
                    <a:pt x="8899" y="12330"/>
                    <a:pt x="8913" y="12340"/>
                    <a:pt x="8929" y="12349"/>
                  </a:cubicBezTo>
                  <a:cubicBezTo>
                    <a:pt x="8953" y="12360"/>
                    <a:pt x="8978" y="12363"/>
                    <a:pt x="9002" y="12356"/>
                  </a:cubicBezTo>
                  <a:close/>
                  <a:moveTo>
                    <a:pt x="6154" y="18083"/>
                  </a:moveTo>
                  <a:cubicBezTo>
                    <a:pt x="6162" y="18092"/>
                    <a:pt x="6168" y="18101"/>
                    <a:pt x="6171" y="18110"/>
                  </a:cubicBezTo>
                  <a:cubicBezTo>
                    <a:pt x="6174" y="18121"/>
                    <a:pt x="6174" y="18133"/>
                    <a:pt x="6172" y="18145"/>
                  </a:cubicBezTo>
                  <a:cubicBezTo>
                    <a:pt x="6170" y="18158"/>
                    <a:pt x="6165" y="18173"/>
                    <a:pt x="6156" y="18190"/>
                  </a:cubicBezTo>
                  <a:lnTo>
                    <a:pt x="6135" y="18234"/>
                  </a:lnTo>
                  <a:lnTo>
                    <a:pt x="5989" y="18162"/>
                  </a:lnTo>
                  <a:lnTo>
                    <a:pt x="6012" y="18115"/>
                  </a:lnTo>
                  <a:cubicBezTo>
                    <a:pt x="6017" y="18105"/>
                    <a:pt x="6022" y="18096"/>
                    <a:pt x="6027" y="18089"/>
                  </a:cubicBezTo>
                  <a:cubicBezTo>
                    <a:pt x="6033" y="18081"/>
                    <a:pt x="6038" y="18075"/>
                    <a:pt x="6044" y="18070"/>
                  </a:cubicBezTo>
                  <a:cubicBezTo>
                    <a:pt x="6054" y="18061"/>
                    <a:pt x="6066" y="18056"/>
                    <a:pt x="6081" y="18054"/>
                  </a:cubicBezTo>
                  <a:cubicBezTo>
                    <a:pt x="6095" y="18053"/>
                    <a:pt x="6109" y="18055"/>
                    <a:pt x="6122" y="18061"/>
                  </a:cubicBezTo>
                  <a:cubicBezTo>
                    <a:pt x="6135" y="18067"/>
                    <a:pt x="6146" y="18075"/>
                    <a:pt x="6154" y="18083"/>
                  </a:cubicBezTo>
                  <a:close/>
                  <a:moveTo>
                    <a:pt x="6652" y="17921"/>
                  </a:moveTo>
                  <a:lnTo>
                    <a:pt x="6103" y="17650"/>
                  </a:lnTo>
                  <a:lnTo>
                    <a:pt x="6084" y="17688"/>
                  </a:lnTo>
                  <a:lnTo>
                    <a:pt x="6634" y="17958"/>
                  </a:lnTo>
                  <a:lnTo>
                    <a:pt x="6652" y="17921"/>
                  </a:lnTo>
                  <a:close/>
                  <a:moveTo>
                    <a:pt x="6427" y="17173"/>
                  </a:moveTo>
                  <a:lnTo>
                    <a:pt x="6404" y="17219"/>
                  </a:lnTo>
                  <a:lnTo>
                    <a:pt x="6676" y="17353"/>
                  </a:lnTo>
                  <a:cubicBezTo>
                    <a:pt x="6690" y="17360"/>
                    <a:pt x="6701" y="17366"/>
                    <a:pt x="6709" y="17372"/>
                  </a:cubicBezTo>
                  <a:cubicBezTo>
                    <a:pt x="6717" y="17379"/>
                    <a:pt x="6724" y="17387"/>
                    <a:pt x="6730" y="17398"/>
                  </a:cubicBezTo>
                  <a:cubicBezTo>
                    <a:pt x="6735" y="17408"/>
                    <a:pt x="6737" y="17420"/>
                    <a:pt x="6735" y="17434"/>
                  </a:cubicBezTo>
                  <a:cubicBezTo>
                    <a:pt x="6733" y="17447"/>
                    <a:pt x="6729" y="17463"/>
                    <a:pt x="6721" y="17479"/>
                  </a:cubicBezTo>
                  <a:cubicBezTo>
                    <a:pt x="6715" y="17491"/>
                    <a:pt x="6708" y="17501"/>
                    <a:pt x="6702" y="17509"/>
                  </a:cubicBezTo>
                  <a:cubicBezTo>
                    <a:pt x="6695" y="17516"/>
                    <a:pt x="6688" y="17522"/>
                    <a:pt x="6682" y="17526"/>
                  </a:cubicBezTo>
                  <a:cubicBezTo>
                    <a:pt x="6675" y="17530"/>
                    <a:pt x="6668" y="17533"/>
                    <a:pt x="6662" y="17535"/>
                  </a:cubicBezTo>
                  <a:cubicBezTo>
                    <a:pt x="6656" y="17536"/>
                    <a:pt x="6650" y="17537"/>
                    <a:pt x="6645" y="17536"/>
                  </a:cubicBezTo>
                  <a:cubicBezTo>
                    <a:pt x="6637" y="17536"/>
                    <a:pt x="6628" y="17534"/>
                    <a:pt x="6617" y="17529"/>
                  </a:cubicBezTo>
                  <a:cubicBezTo>
                    <a:pt x="6606" y="17525"/>
                    <a:pt x="6595" y="17520"/>
                    <a:pt x="6585" y="17516"/>
                  </a:cubicBezTo>
                  <a:lnTo>
                    <a:pt x="6322" y="17386"/>
                  </a:lnTo>
                  <a:lnTo>
                    <a:pt x="6299" y="17432"/>
                  </a:lnTo>
                  <a:lnTo>
                    <a:pt x="6579" y="17570"/>
                  </a:lnTo>
                  <a:cubicBezTo>
                    <a:pt x="6588" y="17574"/>
                    <a:pt x="6598" y="17579"/>
                    <a:pt x="6610" y="17583"/>
                  </a:cubicBezTo>
                  <a:cubicBezTo>
                    <a:pt x="6622" y="17587"/>
                    <a:pt x="6634" y="17589"/>
                    <a:pt x="6646" y="17589"/>
                  </a:cubicBezTo>
                  <a:cubicBezTo>
                    <a:pt x="6671" y="17588"/>
                    <a:pt x="6692" y="17580"/>
                    <a:pt x="6710" y="17567"/>
                  </a:cubicBezTo>
                  <a:cubicBezTo>
                    <a:pt x="6728" y="17553"/>
                    <a:pt x="6744" y="17531"/>
                    <a:pt x="6759" y="17501"/>
                  </a:cubicBezTo>
                  <a:cubicBezTo>
                    <a:pt x="6771" y="17477"/>
                    <a:pt x="6779" y="17456"/>
                    <a:pt x="6782" y="17437"/>
                  </a:cubicBezTo>
                  <a:cubicBezTo>
                    <a:pt x="6785" y="17418"/>
                    <a:pt x="6784" y="17401"/>
                    <a:pt x="6780" y="17383"/>
                  </a:cubicBezTo>
                  <a:cubicBezTo>
                    <a:pt x="6776" y="17367"/>
                    <a:pt x="6768" y="17353"/>
                    <a:pt x="6757" y="17343"/>
                  </a:cubicBezTo>
                  <a:cubicBezTo>
                    <a:pt x="6746" y="17332"/>
                    <a:pt x="6728" y="17321"/>
                    <a:pt x="6705" y="17310"/>
                  </a:cubicBezTo>
                  <a:lnTo>
                    <a:pt x="6427" y="17173"/>
                  </a:lnTo>
                  <a:close/>
                  <a:moveTo>
                    <a:pt x="7001" y="16993"/>
                  </a:moveTo>
                  <a:lnTo>
                    <a:pt x="6610" y="16800"/>
                  </a:lnTo>
                  <a:lnTo>
                    <a:pt x="6587" y="16846"/>
                  </a:lnTo>
                  <a:lnTo>
                    <a:pt x="6801" y="16949"/>
                  </a:lnTo>
                  <a:cubicBezTo>
                    <a:pt x="6815" y="16956"/>
                    <a:pt x="6829" y="16963"/>
                    <a:pt x="6843" y="16969"/>
                  </a:cubicBezTo>
                  <a:cubicBezTo>
                    <a:pt x="6858" y="16976"/>
                    <a:pt x="6871" y="16981"/>
                    <a:pt x="6882" y="16986"/>
                  </a:cubicBezTo>
                  <a:cubicBezTo>
                    <a:pt x="6893" y="16991"/>
                    <a:pt x="6903" y="16995"/>
                    <a:pt x="6910" y="16998"/>
                  </a:cubicBezTo>
                  <a:cubicBezTo>
                    <a:pt x="6918" y="17001"/>
                    <a:pt x="6922" y="17003"/>
                    <a:pt x="6922" y="17003"/>
                  </a:cubicBezTo>
                  <a:cubicBezTo>
                    <a:pt x="6921" y="17003"/>
                    <a:pt x="6917" y="17002"/>
                    <a:pt x="6911" y="17002"/>
                  </a:cubicBezTo>
                  <a:cubicBezTo>
                    <a:pt x="6905" y="17001"/>
                    <a:pt x="6897" y="17001"/>
                    <a:pt x="6888" y="17000"/>
                  </a:cubicBezTo>
                  <a:cubicBezTo>
                    <a:pt x="6879" y="17000"/>
                    <a:pt x="6868" y="16999"/>
                    <a:pt x="6857" y="16999"/>
                  </a:cubicBezTo>
                  <a:cubicBezTo>
                    <a:pt x="6845" y="16998"/>
                    <a:pt x="6834" y="16998"/>
                    <a:pt x="6822" y="16999"/>
                  </a:cubicBezTo>
                  <a:lnTo>
                    <a:pt x="6509" y="17006"/>
                  </a:lnTo>
                  <a:lnTo>
                    <a:pt x="6482" y="17060"/>
                  </a:lnTo>
                  <a:lnTo>
                    <a:pt x="6873" y="17252"/>
                  </a:lnTo>
                  <a:lnTo>
                    <a:pt x="6897" y="17204"/>
                  </a:lnTo>
                  <a:lnTo>
                    <a:pt x="6669" y="17095"/>
                  </a:lnTo>
                  <a:cubicBezTo>
                    <a:pt x="6658" y="17089"/>
                    <a:pt x="6646" y="17084"/>
                    <a:pt x="6634" y="17079"/>
                  </a:cubicBezTo>
                  <a:cubicBezTo>
                    <a:pt x="6623" y="17074"/>
                    <a:pt x="6612" y="17069"/>
                    <a:pt x="6602" y="17065"/>
                  </a:cubicBezTo>
                  <a:cubicBezTo>
                    <a:pt x="6592" y="17061"/>
                    <a:pt x="6583" y="17057"/>
                    <a:pt x="6576" y="17054"/>
                  </a:cubicBezTo>
                  <a:cubicBezTo>
                    <a:pt x="6569" y="17051"/>
                    <a:pt x="6564" y="17049"/>
                    <a:pt x="6560" y="17048"/>
                  </a:cubicBezTo>
                  <a:cubicBezTo>
                    <a:pt x="6564" y="17048"/>
                    <a:pt x="6570" y="17049"/>
                    <a:pt x="6578" y="17049"/>
                  </a:cubicBezTo>
                  <a:cubicBezTo>
                    <a:pt x="6585" y="17049"/>
                    <a:pt x="6594" y="17050"/>
                    <a:pt x="6604" y="17050"/>
                  </a:cubicBezTo>
                  <a:cubicBezTo>
                    <a:pt x="6614" y="17050"/>
                    <a:pt x="6625" y="17050"/>
                    <a:pt x="6637" y="17050"/>
                  </a:cubicBezTo>
                  <a:cubicBezTo>
                    <a:pt x="6650" y="17050"/>
                    <a:pt x="6662" y="17050"/>
                    <a:pt x="6676" y="17049"/>
                  </a:cubicBezTo>
                  <a:lnTo>
                    <a:pt x="6977" y="17042"/>
                  </a:lnTo>
                  <a:lnTo>
                    <a:pt x="7001" y="16993"/>
                  </a:lnTo>
                  <a:close/>
                  <a:moveTo>
                    <a:pt x="7080" y="16833"/>
                  </a:moveTo>
                  <a:lnTo>
                    <a:pt x="6689" y="16640"/>
                  </a:lnTo>
                  <a:lnTo>
                    <a:pt x="6666" y="16686"/>
                  </a:lnTo>
                  <a:lnTo>
                    <a:pt x="7057" y="16878"/>
                  </a:lnTo>
                  <a:lnTo>
                    <a:pt x="7080" y="16833"/>
                  </a:lnTo>
                  <a:close/>
                  <a:moveTo>
                    <a:pt x="6879" y="16253"/>
                  </a:moveTo>
                  <a:lnTo>
                    <a:pt x="6856" y="16301"/>
                  </a:lnTo>
                  <a:lnTo>
                    <a:pt x="7072" y="16511"/>
                  </a:lnTo>
                  <a:cubicBezTo>
                    <a:pt x="7090" y="16529"/>
                    <a:pt x="7105" y="16543"/>
                    <a:pt x="7117" y="16554"/>
                  </a:cubicBezTo>
                  <a:cubicBezTo>
                    <a:pt x="7129" y="16565"/>
                    <a:pt x="7137" y="16572"/>
                    <a:pt x="7142" y="16575"/>
                  </a:cubicBezTo>
                  <a:cubicBezTo>
                    <a:pt x="7139" y="16575"/>
                    <a:pt x="7134" y="16573"/>
                    <a:pt x="7127" y="16571"/>
                  </a:cubicBezTo>
                  <a:cubicBezTo>
                    <a:pt x="7120" y="16570"/>
                    <a:pt x="7112" y="16568"/>
                    <a:pt x="7103" y="16566"/>
                  </a:cubicBezTo>
                  <a:cubicBezTo>
                    <a:pt x="7094" y="16564"/>
                    <a:pt x="7084" y="16562"/>
                    <a:pt x="7074" y="16560"/>
                  </a:cubicBezTo>
                  <a:cubicBezTo>
                    <a:pt x="7064" y="16559"/>
                    <a:pt x="7053" y="16557"/>
                    <a:pt x="7043" y="16555"/>
                  </a:cubicBezTo>
                  <a:lnTo>
                    <a:pt x="6751" y="16514"/>
                  </a:lnTo>
                  <a:lnTo>
                    <a:pt x="6726" y="16565"/>
                  </a:lnTo>
                  <a:lnTo>
                    <a:pt x="7182" y="16625"/>
                  </a:lnTo>
                  <a:lnTo>
                    <a:pt x="7204" y="16579"/>
                  </a:lnTo>
                  <a:lnTo>
                    <a:pt x="6879" y="16253"/>
                  </a:lnTo>
                  <a:close/>
                  <a:moveTo>
                    <a:pt x="7415" y="16150"/>
                  </a:moveTo>
                  <a:lnTo>
                    <a:pt x="7375" y="16131"/>
                  </a:lnTo>
                  <a:lnTo>
                    <a:pt x="7290" y="16303"/>
                  </a:lnTo>
                  <a:lnTo>
                    <a:pt x="7147" y="16232"/>
                  </a:lnTo>
                  <a:lnTo>
                    <a:pt x="7213" y="16098"/>
                  </a:lnTo>
                  <a:lnTo>
                    <a:pt x="7173" y="16078"/>
                  </a:lnTo>
                  <a:lnTo>
                    <a:pt x="7107" y="16212"/>
                  </a:lnTo>
                  <a:lnTo>
                    <a:pt x="6979" y="16149"/>
                  </a:lnTo>
                  <a:lnTo>
                    <a:pt x="7057" y="15989"/>
                  </a:lnTo>
                  <a:lnTo>
                    <a:pt x="7022" y="15964"/>
                  </a:lnTo>
                  <a:lnTo>
                    <a:pt x="6916" y="16177"/>
                  </a:lnTo>
                  <a:lnTo>
                    <a:pt x="7307" y="16370"/>
                  </a:lnTo>
                  <a:lnTo>
                    <a:pt x="7415" y="16150"/>
                  </a:lnTo>
                  <a:close/>
                  <a:moveTo>
                    <a:pt x="7578" y="15819"/>
                  </a:moveTo>
                  <a:lnTo>
                    <a:pt x="7542" y="15824"/>
                  </a:lnTo>
                  <a:cubicBezTo>
                    <a:pt x="7525" y="15826"/>
                    <a:pt x="7508" y="15829"/>
                    <a:pt x="7489" y="15831"/>
                  </a:cubicBezTo>
                  <a:cubicBezTo>
                    <a:pt x="7470" y="15834"/>
                    <a:pt x="7453" y="15836"/>
                    <a:pt x="7436" y="15839"/>
                  </a:cubicBezTo>
                  <a:cubicBezTo>
                    <a:pt x="7420" y="15841"/>
                    <a:pt x="7408" y="15843"/>
                    <a:pt x="7401" y="15844"/>
                  </a:cubicBezTo>
                  <a:cubicBezTo>
                    <a:pt x="7391" y="15846"/>
                    <a:pt x="7380" y="15848"/>
                    <a:pt x="7369" y="15851"/>
                  </a:cubicBezTo>
                  <a:cubicBezTo>
                    <a:pt x="7357" y="15854"/>
                    <a:pt x="7346" y="15858"/>
                    <a:pt x="7338" y="15862"/>
                  </a:cubicBezTo>
                  <a:lnTo>
                    <a:pt x="7341" y="15856"/>
                  </a:lnTo>
                  <a:cubicBezTo>
                    <a:pt x="7348" y="15841"/>
                    <a:pt x="7353" y="15825"/>
                    <a:pt x="7354" y="15810"/>
                  </a:cubicBezTo>
                  <a:cubicBezTo>
                    <a:pt x="7355" y="15795"/>
                    <a:pt x="7353" y="15780"/>
                    <a:pt x="7348" y="15766"/>
                  </a:cubicBezTo>
                  <a:cubicBezTo>
                    <a:pt x="7344" y="15753"/>
                    <a:pt x="7336" y="15740"/>
                    <a:pt x="7325" y="15729"/>
                  </a:cubicBezTo>
                  <a:cubicBezTo>
                    <a:pt x="7314" y="15717"/>
                    <a:pt x="7301" y="15708"/>
                    <a:pt x="7285" y="15700"/>
                  </a:cubicBezTo>
                  <a:cubicBezTo>
                    <a:pt x="7274" y="15695"/>
                    <a:pt x="7264" y="15691"/>
                    <a:pt x="7255" y="15690"/>
                  </a:cubicBezTo>
                  <a:cubicBezTo>
                    <a:pt x="7245" y="15688"/>
                    <a:pt x="7236" y="15687"/>
                    <a:pt x="7227" y="15687"/>
                  </a:cubicBezTo>
                  <a:cubicBezTo>
                    <a:pt x="7218" y="15688"/>
                    <a:pt x="7210" y="15689"/>
                    <a:pt x="7203" y="15691"/>
                  </a:cubicBezTo>
                  <a:cubicBezTo>
                    <a:pt x="7196" y="15693"/>
                    <a:pt x="7189" y="15695"/>
                    <a:pt x="7184" y="15698"/>
                  </a:cubicBezTo>
                  <a:cubicBezTo>
                    <a:pt x="7178" y="15701"/>
                    <a:pt x="7172" y="15704"/>
                    <a:pt x="7166" y="15709"/>
                  </a:cubicBezTo>
                  <a:cubicBezTo>
                    <a:pt x="7160" y="15713"/>
                    <a:pt x="7154" y="15719"/>
                    <a:pt x="7148" y="15725"/>
                  </a:cubicBezTo>
                  <a:cubicBezTo>
                    <a:pt x="7141" y="15732"/>
                    <a:pt x="7135" y="15740"/>
                    <a:pt x="7129" y="15750"/>
                  </a:cubicBezTo>
                  <a:cubicBezTo>
                    <a:pt x="7123" y="15760"/>
                    <a:pt x="7117" y="15771"/>
                    <a:pt x="7110" y="15784"/>
                  </a:cubicBezTo>
                  <a:lnTo>
                    <a:pt x="7065" y="15875"/>
                  </a:lnTo>
                  <a:lnTo>
                    <a:pt x="7456" y="16068"/>
                  </a:lnTo>
                  <a:lnTo>
                    <a:pt x="7478" y="16022"/>
                  </a:lnTo>
                  <a:lnTo>
                    <a:pt x="7302" y="15935"/>
                  </a:lnTo>
                  <a:cubicBezTo>
                    <a:pt x="7307" y="15926"/>
                    <a:pt x="7313" y="15919"/>
                    <a:pt x="7319" y="15914"/>
                  </a:cubicBezTo>
                  <a:cubicBezTo>
                    <a:pt x="7325" y="15910"/>
                    <a:pt x="7335" y="15906"/>
                    <a:pt x="7349" y="15903"/>
                  </a:cubicBezTo>
                  <a:cubicBezTo>
                    <a:pt x="7372" y="15899"/>
                    <a:pt x="7394" y="15894"/>
                    <a:pt x="7415" y="15891"/>
                  </a:cubicBezTo>
                  <a:cubicBezTo>
                    <a:pt x="7435" y="15888"/>
                    <a:pt x="7454" y="15885"/>
                    <a:pt x="7472" y="15883"/>
                  </a:cubicBezTo>
                  <a:cubicBezTo>
                    <a:pt x="7489" y="15881"/>
                    <a:pt x="7504" y="15879"/>
                    <a:pt x="7518" y="15879"/>
                  </a:cubicBezTo>
                  <a:cubicBezTo>
                    <a:pt x="7531" y="15878"/>
                    <a:pt x="7541" y="15878"/>
                    <a:pt x="7549" y="15878"/>
                  </a:cubicBezTo>
                  <a:lnTo>
                    <a:pt x="7578" y="15819"/>
                  </a:lnTo>
                  <a:close/>
                  <a:moveTo>
                    <a:pt x="7292" y="15770"/>
                  </a:moveTo>
                  <a:cubicBezTo>
                    <a:pt x="7300" y="15779"/>
                    <a:pt x="7306" y="15788"/>
                    <a:pt x="7309" y="15797"/>
                  </a:cubicBezTo>
                  <a:cubicBezTo>
                    <a:pt x="7312" y="15808"/>
                    <a:pt x="7312" y="15820"/>
                    <a:pt x="7310" y="15833"/>
                  </a:cubicBezTo>
                  <a:cubicBezTo>
                    <a:pt x="7308" y="15845"/>
                    <a:pt x="7303" y="15860"/>
                    <a:pt x="7294" y="15878"/>
                  </a:cubicBezTo>
                  <a:lnTo>
                    <a:pt x="7273" y="15921"/>
                  </a:lnTo>
                  <a:lnTo>
                    <a:pt x="7127" y="15849"/>
                  </a:lnTo>
                  <a:lnTo>
                    <a:pt x="7150" y="15802"/>
                  </a:lnTo>
                  <a:cubicBezTo>
                    <a:pt x="7155" y="15792"/>
                    <a:pt x="7160" y="15783"/>
                    <a:pt x="7165" y="15776"/>
                  </a:cubicBezTo>
                  <a:cubicBezTo>
                    <a:pt x="7171" y="15769"/>
                    <a:pt x="7176" y="15763"/>
                    <a:pt x="7182" y="15757"/>
                  </a:cubicBezTo>
                  <a:cubicBezTo>
                    <a:pt x="7192" y="15749"/>
                    <a:pt x="7204" y="15743"/>
                    <a:pt x="7219" y="15742"/>
                  </a:cubicBezTo>
                  <a:cubicBezTo>
                    <a:pt x="7233" y="15740"/>
                    <a:pt x="7247" y="15742"/>
                    <a:pt x="7260" y="15748"/>
                  </a:cubicBezTo>
                  <a:cubicBezTo>
                    <a:pt x="7273" y="15755"/>
                    <a:pt x="7284" y="15762"/>
                    <a:pt x="7292" y="15770"/>
                  </a:cubicBezTo>
                  <a:close/>
                  <a:moveTo>
                    <a:pt x="7589" y="15425"/>
                  </a:moveTo>
                  <a:cubicBezTo>
                    <a:pt x="7575" y="15424"/>
                    <a:pt x="7561" y="15425"/>
                    <a:pt x="7548" y="15428"/>
                  </a:cubicBezTo>
                  <a:cubicBezTo>
                    <a:pt x="7535" y="15432"/>
                    <a:pt x="7523" y="15437"/>
                    <a:pt x="7512" y="15445"/>
                  </a:cubicBezTo>
                  <a:cubicBezTo>
                    <a:pt x="7501" y="15452"/>
                    <a:pt x="7488" y="15463"/>
                    <a:pt x="7474" y="15478"/>
                  </a:cubicBezTo>
                  <a:lnTo>
                    <a:pt x="7438" y="15516"/>
                  </a:lnTo>
                  <a:cubicBezTo>
                    <a:pt x="7419" y="15535"/>
                    <a:pt x="7402" y="15548"/>
                    <a:pt x="7388" y="15553"/>
                  </a:cubicBezTo>
                  <a:cubicBezTo>
                    <a:pt x="7373" y="15559"/>
                    <a:pt x="7358" y="15557"/>
                    <a:pt x="7342" y="15550"/>
                  </a:cubicBezTo>
                  <a:cubicBezTo>
                    <a:pt x="7322" y="15540"/>
                    <a:pt x="7310" y="15525"/>
                    <a:pt x="7305" y="15506"/>
                  </a:cubicBezTo>
                  <a:cubicBezTo>
                    <a:pt x="7300" y="15486"/>
                    <a:pt x="7304" y="15464"/>
                    <a:pt x="7316" y="15440"/>
                  </a:cubicBezTo>
                  <a:cubicBezTo>
                    <a:pt x="7320" y="15431"/>
                    <a:pt x="7325" y="15424"/>
                    <a:pt x="7330" y="15417"/>
                  </a:cubicBezTo>
                  <a:cubicBezTo>
                    <a:pt x="7334" y="15410"/>
                    <a:pt x="7340" y="15404"/>
                    <a:pt x="7346" y="15398"/>
                  </a:cubicBezTo>
                  <a:cubicBezTo>
                    <a:pt x="7353" y="15391"/>
                    <a:pt x="7360" y="15385"/>
                    <a:pt x="7368" y="15380"/>
                  </a:cubicBezTo>
                  <a:cubicBezTo>
                    <a:pt x="7376" y="15374"/>
                    <a:pt x="7385" y="15367"/>
                    <a:pt x="7396" y="15361"/>
                  </a:cubicBezTo>
                  <a:lnTo>
                    <a:pt x="7373" y="15324"/>
                  </a:lnTo>
                  <a:cubicBezTo>
                    <a:pt x="7329" y="15349"/>
                    <a:pt x="7297" y="15382"/>
                    <a:pt x="7277" y="15423"/>
                  </a:cubicBezTo>
                  <a:cubicBezTo>
                    <a:pt x="7268" y="15442"/>
                    <a:pt x="7262" y="15461"/>
                    <a:pt x="7260" y="15479"/>
                  </a:cubicBezTo>
                  <a:cubicBezTo>
                    <a:pt x="7258" y="15497"/>
                    <a:pt x="7259" y="15515"/>
                    <a:pt x="7263" y="15530"/>
                  </a:cubicBezTo>
                  <a:cubicBezTo>
                    <a:pt x="7268" y="15546"/>
                    <a:pt x="7275" y="15561"/>
                    <a:pt x="7286" y="15573"/>
                  </a:cubicBezTo>
                  <a:cubicBezTo>
                    <a:pt x="7297" y="15586"/>
                    <a:pt x="7310" y="15597"/>
                    <a:pt x="7327" y="15605"/>
                  </a:cubicBezTo>
                  <a:cubicBezTo>
                    <a:pt x="7352" y="15617"/>
                    <a:pt x="7377" y="15620"/>
                    <a:pt x="7403" y="15612"/>
                  </a:cubicBezTo>
                  <a:cubicBezTo>
                    <a:pt x="7415" y="15608"/>
                    <a:pt x="7426" y="15602"/>
                    <a:pt x="7436" y="15594"/>
                  </a:cubicBezTo>
                  <a:cubicBezTo>
                    <a:pt x="7446" y="15586"/>
                    <a:pt x="7458" y="15575"/>
                    <a:pt x="7472" y="15559"/>
                  </a:cubicBezTo>
                  <a:lnTo>
                    <a:pt x="7503" y="15526"/>
                  </a:lnTo>
                  <a:cubicBezTo>
                    <a:pt x="7540" y="15486"/>
                    <a:pt x="7576" y="15475"/>
                    <a:pt x="7611" y="15492"/>
                  </a:cubicBezTo>
                  <a:cubicBezTo>
                    <a:pt x="7634" y="15503"/>
                    <a:pt x="7648" y="15522"/>
                    <a:pt x="7653" y="15547"/>
                  </a:cubicBezTo>
                  <a:cubicBezTo>
                    <a:pt x="7655" y="15559"/>
                    <a:pt x="7655" y="15570"/>
                    <a:pt x="7653" y="15580"/>
                  </a:cubicBezTo>
                  <a:cubicBezTo>
                    <a:pt x="7651" y="15590"/>
                    <a:pt x="7647" y="15603"/>
                    <a:pt x="7639" y="15618"/>
                  </a:cubicBezTo>
                  <a:cubicBezTo>
                    <a:pt x="7629" y="15637"/>
                    <a:pt x="7618" y="15655"/>
                    <a:pt x="7604" y="15669"/>
                  </a:cubicBezTo>
                  <a:cubicBezTo>
                    <a:pt x="7591" y="15683"/>
                    <a:pt x="7574" y="15696"/>
                    <a:pt x="7554" y="15706"/>
                  </a:cubicBezTo>
                  <a:lnTo>
                    <a:pt x="7580" y="15744"/>
                  </a:lnTo>
                  <a:cubicBezTo>
                    <a:pt x="7602" y="15731"/>
                    <a:pt x="7621" y="15716"/>
                    <a:pt x="7636" y="15698"/>
                  </a:cubicBezTo>
                  <a:cubicBezTo>
                    <a:pt x="7652" y="15681"/>
                    <a:pt x="7666" y="15660"/>
                    <a:pt x="7677" y="15637"/>
                  </a:cubicBezTo>
                  <a:cubicBezTo>
                    <a:pt x="7686" y="15618"/>
                    <a:pt x="7692" y="15601"/>
                    <a:pt x="7695" y="15586"/>
                  </a:cubicBezTo>
                  <a:cubicBezTo>
                    <a:pt x="7698" y="15570"/>
                    <a:pt x="7699" y="15554"/>
                    <a:pt x="7697" y="15537"/>
                  </a:cubicBezTo>
                  <a:cubicBezTo>
                    <a:pt x="7694" y="15514"/>
                    <a:pt x="7687" y="15494"/>
                    <a:pt x="7675" y="15476"/>
                  </a:cubicBezTo>
                  <a:cubicBezTo>
                    <a:pt x="7663" y="15459"/>
                    <a:pt x="7647" y="15446"/>
                    <a:pt x="7629" y="15437"/>
                  </a:cubicBezTo>
                  <a:cubicBezTo>
                    <a:pt x="7617" y="15431"/>
                    <a:pt x="7604" y="15427"/>
                    <a:pt x="7589" y="15425"/>
                  </a:cubicBezTo>
                  <a:close/>
                  <a:moveTo>
                    <a:pt x="7807" y="15355"/>
                  </a:moveTo>
                  <a:lnTo>
                    <a:pt x="7416" y="15163"/>
                  </a:lnTo>
                  <a:lnTo>
                    <a:pt x="7393" y="15208"/>
                  </a:lnTo>
                  <a:lnTo>
                    <a:pt x="7784" y="15401"/>
                  </a:lnTo>
                  <a:lnTo>
                    <a:pt x="7807" y="15355"/>
                  </a:lnTo>
                  <a:close/>
                  <a:moveTo>
                    <a:pt x="7582" y="14826"/>
                  </a:moveTo>
                  <a:lnTo>
                    <a:pt x="7454" y="15084"/>
                  </a:lnTo>
                  <a:lnTo>
                    <a:pt x="7494" y="15104"/>
                  </a:lnTo>
                  <a:lnTo>
                    <a:pt x="7545" y="14999"/>
                  </a:lnTo>
                  <a:lnTo>
                    <a:pt x="7897" y="15172"/>
                  </a:lnTo>
                  <a:lnTo>
                    <a:pt x="7919" y="15127"/>
                  </a:lnTo>
                  <a:lnTo>
                    <a:pt x="7568" y="14954"/>
                  </a:lnTo>
                  <a:lnTo>
                    <a:pt x="7620" y="14848"/>
                  </a:lnTo>
                  <a:lnTo>
                    <a:pt x="7582" y="14826"/>
                  </a:lnTo>
                  <a:close/>
                  <a:moveTo>
                    <a:pt x="7749" y="14485"/>
                  </a:moveTo>
                  <a:lnTo>
                    <a:pt x="7723" y="14539"/>
                  </a:lnTo>
                  <a:lnTo>
                    <a:pt x="7835" y="14687"/>
                  </a:lnTo>
                  <a:cubicBezTo>
                    <a:pt x="7842" y="14698"/>
                    <a:pt x="7849" y="14707"/>
                    <a:pt x="7856" y="14715"/>
                  </a:cubicBezTo>
                  <a:cubicBezTo>
                    <a:pt x="7863" y="14723"/>
                    <a:pt x="7867" y="14728"/>
                    <a:pt x="7869" y="14730"/>
                  </a:cubicBezTo>
                  <a:cubicBezTo>
                    <a:pt x="7859" y="14730"/>
                    <a:pt x="7850" y="14729"/>
                    <a:pt x="7842" y="14729"/>
                  </a:cubicBezTo>
                  <a:cubicBezTo>
                    <a:pt x="7833" y="14729"/>
                    <a:pt x="7824" y="14728"/>
                    <a:pt x="7815" y="14728"/>
                  </a:cubicBezTo>
                  <a:lnTo>
                    <a:pt x="7629" y="14729"/>
                  </a:lnTo>
                  <a:lnTo>
                    <a:pt x="7601" y="14787"/>
                  </a:lnTo>
                  <a:lnTo>
                    <a:pt x="7899" y="14777"/>
                  </a:lnTo>
                  <a:lnTo>
                    <a:pt x="8054" y="14853"/>
                  </a:lnTo>
                  <a:lnTo>
                    <a:pt x="8078" y="14805"/>
                  </a:lnTo>
                  <a:lnTo>
                    <a:pt x="7925" y="14730"/>
                  </a:lnTo>
                  <a:lnTo>
                    <a:pt x="7749" y="14485"/>
                  </a:lnTo>
                  <a:close/>
                  <a:moveTo>
                    <a:pt x="8109" y="14056"/>
                  </a:moveTo>
                  <a:cubicBezTo>
                    <a:pt x="8082" y="14050"/>
                    <a:pt x="8057" y="14049"/>
                    <a:pt x="8033" y="14052"/>
                  </a:cubicBezTo>
                  <a:cubicBezTo>
                    <a:pt x="8024" y="14053"/>
                    <a:pt x="8014" y="14056"/>
                    <a:pt x="8003" y="14059"/>
                  </a:cubicBezTo>
                  <a:cubicBezTo>
                    <a:pt x="7992" y="14063"/>
                    <a:pt x="7980" y="14068"/>
                    <a:pt x="7969" y="14075"/>
                  </a:cubicBezTo>
                  <a:cubicBezTo>
                    <a:pt x="7958" y="14081"/>
                    <a:pt x="7947" y="14090"/>
                    <a:pt x="7937" y="14102"/>
                  </a:cubicBezTo>
                  <a:cubicBezTo>
                    <a:pt x="7927" y="14113"/>
                    <a:pt x="7917" y="14127"/>
                    <a:pt x="7909" y="14144"/>
                  </a:cubicBezTo>
                  <a:cubicBezTo>
                    <a:pt x="7897" y="14168"/>
                    <a:pt x="7891" y="14192"/>
                    <a:pt x="7891" y="14216"/>
                  </a:cubicBezTo>
                  <a:cubicBezTo>
                    <a:pt x="7890" y="14240"/>
                    <a:pt x="7896" y="14263"/>
                    <a:pt x="7906" y="14284"/>
                  </a:cubicBezTo>
                  <a:cubicBezTo>
                    <a:pt x="7917" y="14306"/>
                    <a:pt x="7933" y="14327"/>
                    <a:pt x="7954" y="14346"/>
                  </a:cubicBezTo>
                  <a:cubicBezTo>
                    <a:pt x="7975" y="14365"/>
                    <a:pt x="8002" y="14383"/>
                    <a:pt x="8033" y="14398"/>
                  </a:cubicBezTo>
                  <a:cubicBezTo>
                    <a:pt x="8100" y="14431"/>
                    <a:pt x="8160" y="14441"/>
                    <a:pt x="8211" y="14428"/>
                  </a:cubicBezTo>
                  <a:cubicBezTo>
                    <a:pt x="8232" y="14422"/>
                    <a:pt x="8252" y="14412"/>
                    <a:pt x="8270" y="14398"/>
                  </a:cubicBezTo>
                  <a:cubicBezTo>
                    <a:pt x="8288" y="14384"/>
                    <a:pt x="8303" y="14365"/>
                    <a:pt x="8315" y="14341"/>
                  </a:cubicBezTo>
                  <a:cubicBezTo>
                    <a:pt x="8325" y="14320"/>
                    <a:pt x="8331" y="14301"/>
                    <a:pt x="8333" y="14283"/>
                  </a:cubicBezTo>
                  <a:cubicBezTo>
                    <a:pt x="8334" y="14264"/>
                    <a:pt x="8332" y="14244"/>
                    <a:pt x="8326" y="14223"/>
                  </a:cubicBezTo>
                  <a:cubicBezTo>
                    <a:pt x="8318" y="14195"/>
                    <a:pt x="8303" y="14170"/>
                    <a:pt x="8282" y="14148"/>
                  </a:cubicBezTo>
                  <a:cubicBezTo>
                    <a:pt x="8262" y="14127"/>
                    <a:pt x="8233" y="14107"/>
                    <a:pt x="8195" y="14088"/>
                  </a:cubicBezTo>
                  <a:cubicBezTo>
                    <a:pt x="8164" y="14073"/>
                    <a:pt x="8135" y="14062"/>
                    <a:pt x="8109" y="14056"/>
                  </a:cubicBezTo>
                  <a:close/>
                  <a:moveTo>
                    <a:pt x="8218" y="14167"/>
                  </a:moveTo>
                  <a:cubicBezTo>
                    <a:pt x="8230" y="14174"/>
                    <a:pt x="8240" y="14181"/>
                    <a:pt x="8248" y="14188"/>
                  </a:cubicBezTo>
                  <a:cubicBezTo>
                    <a:pt x="8256" y="14195"/>
                    <a:pt x="8263" y="14202"/>
                    <a:pt x="8269" y="14209"/>
                  </a:cubicBezTo>
                  <a:cubicBezTo>
                    <a:pt x="8274" y="14216"/>
                    <a:pt x="8279" y="14224"/>
                    <a:pt x="8282" y="14232"/>
                  </a:cubicBezTo>
                  <a:cubicBezTo>
                    <a:pt x="8289" y="14246"/>
                    <a:pt x="8292" y="14260"/>
                    <a:pt x="8292" y="14275"/>
                  </a:cubicBezTo>
                  <a:cubicBezTo>
                    <a:pt x="8292" y="14290"/>
                    <a:pt x="8288" y="14305"/>
                    <a:pt x="8280" y="14321"/>
                  </a:cubicBezTo>
                  <a:cubicBezTo>
                    <a:pt x="8276" y="14329"/>
                    <a:pt x="8271" y="14337"/>
                    <a:pt x="8265" y="14344"/>
                  </a:cubicBezTo>
                  <a:cubicBezTo>
                    <a:pt x="8259" y="14351"/>
                    <a:pt x="8252" y="14358"/>
                    <a:pt x="8245" y="14363"/>
                  </a:cubicBezTo>
                  <a:cubicBezTo>
                    <a:pt x="8237" y="14369"/>
                    <a:pt x="8230" y="14374"/>
                    <a:pt x="8222" y="14377"/>
                  </a:cubicBezTo>
                  <a:cubicBezTo>
                    <a:pt x="8214" y="14381"/>
                    <a:pt x="8205" y="14383"/>
                    <a:pt x="8197" y="14383"/>
                  </a:cubicBezTo>
                  <a:cubicBezTo>
                    <a:pt x="8180" y="14385"/>
                    <a:pt x="8158" y="14381"/>
                    <a:pt x="8132" y="14374"/>
                  </a:cubicBezTo>
                  <a:cubicBezTo>
                    <a:pt x="8106" y="14367"/>
                    <a:pt x="8078" y="14356"/>
                    <a:pt x="8048" y="14342"/>
                  </a:cubicBezTo>
                  <a:cubicBezTo>
                    <a:pt x="8024" y="14330"/>
                    <a:pt x="8004" y="14318"/>
                    <a:pt x="7988" y="14306"/>
                  </a:cubicBezTo>
                  <a:cubicBezTo>
                    <a:pt x="7973" y="14294"/>
                    <a:pt x="7960" y="14282"/>
                    <a:pt x="7951" y="14269"/>
                  </a:cubicBezTo>
                  <a:cubicBezTo>
                    <a:pt x="7940" y="14254"/>
                    <a:pt x="7935" y="14237"/>
                    <a:pt x="7934" y="14218"/>
                  </a:cubicBezTo>
                  <a:cubicBezTo>
                    <a:pt x="7933" y="14199"/>
                    <a:pt x="7937" y="14181"/>
                    <a:pt x="7946" y="14162"/>
                  </a:cubicBezTo>
                  <a:cubicBezTo>
                    <a:pt x="7957" y="14140"/>
                    <a:pt x="7972" y="14124"/>
                    <a:pt x="7990" y="14115"/>
                  </a:cubicBezTo>
                  <a:cubicBezTo>
                    <a:pt x="8007" y="14106"/>
                    <a:pt x="8025" y="14101"/>
                    <a:pt x="8043" y="14102"/>
                  </a:cubicBezTo>
                  <a:cubicBezTo>
                    <a:pt x="8060" y="14102"/>
                    <a:pt x="8079" y="14105"/>
                    <a:pt x="8100" y="14112"/>
                  </a:cubicBezTo>
                  <a:cubicBezTo>
                    <a:pt x="8122" y="14119"/>
                    <a:pt x="8147" y="14130"/>
                    <a:pt x="8176" y="14144"/>
                  </a:cubicBezTo>
                  <a:cubicBezTo>
                    <a:pt x="8192" y="14152"/>
                    <a:pt x="8206" y="14159"/>
                    <a:pt x="8218" y="14167"/>
                  </a:cubicBezTo>
                  <a:close/>
                  <a:moveTo>
                    <a:pt x="8143" y="13685"/>
                  </a:moveTo>
                  <a:lnTo>
                    <a:pt x="8042" y="13891"/>
                  </a:lnTo>
                  <a:lnTo>
                    <a:pt x="8432" y="14083"/>
                  </a:lnTo>
                  <a:lnTo>
                    <a:pt x="8456" y="14036"/>
                  </a:lnTo>
                  <a:lnTo>
                    <a:pt x="8270" y="13945"/>
                  </a:lnTo>
                  <a:lnTo>
                    <a:pt x="8332" y="13819"/>
                  </a:lnTo>
                  <a:lnTo>
                    <a:pt x="8294" y="13800"/>
                  </a:lnTo>
                  <a:lnTo>
                    <a:pt x="8232" y="13926"/>
                  </a:lnTo>
                  <a:lnTo>
                    <a:pt x="8104" y="13863"/>
                  </a:lnTo>
                  <a:lnTo>
                    <a:pt x="8178" y="13712"/>
                  </a:lnTo>
                  <a:lnTo>
                    <a:pt x="8143" y="13685"/>
                  </a:lnTo>
                  <a:close/>
                  <a:moveTo>
                    <a:pt x="8809" y="13319"/>
                  </a:moveTo>
                  <a:lnTo>
                    <a:pt x="8401" y="13160"/>
                  </a:lnTo>
                  <a:lnTo>
                    <a:pt x="8367" y="13229"/>
                  </a:lnTo>
                  <a:lnTo>
                    <a:pt x="8591" y="13430"/>
                  </a:lnTo>
                  <a:cubicBezTo>
                    <a:pt x="8605" y="13442"/>
                    <a:pt x="8617" y="13452"/>
                    <a:pt x="8628" y="13461"/>
                  </a:cubicBezTo>
                  <a:cubicBezTo>
                    <a:pt x="8640" y="13470"/>
                    <a:pt x="8646" y="13474"/>
                    <a:pt x="8647" y="13476"/>
                  </a:cubicBezTo>
                  <a:cubicBezTo>
                    <a:pt x="8645" y="13475"/>
                    <a:pt x="8637" y="13473"/>
                    <a:pt x="8624" y="13469"/>
                  </a:cubicBezTo>
                  <a:cubicBezTo>
                    <a:pt x="8610" y="13465"/>
                    <a:pt x="8593" y="13462"/>
                    <a:pt x="8572" y="13458"/>
                  </a:cubicBezTo>
                  <a:lnTo>
                    <a:pt x="8282" y="13403"/>
                  </a:lnTo>
                  <a:lnTo>
                    <a:pt x="8248" y="13472"/>
                  </a:lnTo>
                  <a:lnTo>
                    <a:pt x="8622" y="13698"/>
                  </a:lnTo>
                  <a:lnTo>
                    <a:pt x="8644" y="13653"/>
                  </a:lnTo>
                  <a:lnTo>
                    <a:pt x="8377" y="13495"/>
                  </a:lnTo>
                  <a:cubicBezTo>
                    <a:pt x="8371" y="13491"/>
                    <a:pt x="8365" y="13488"/>
                    <a:pt x="8357" y="13483"/>
                  </a:cubicBezTo>
                  <a:cubicBezTo>
                    <a:pt x="8350" y="13479"/>
                    <a:pt x="8342" y="13475"/>
                    <a:pt x="8335" y="13470"/>
                  </a:cubicBezTo>
                  <a:cubicBezTo>
                    <a:pt x="8327" y="13466"/>
                    <a:pt x="8321" y="13463"/>
                    <a:pt x="8316" y="13459"/>
                  </a:cubicBezTo>
                  <a:cubicBezTo>
                    <a:pt x="8311" y="13457"/>
                    <a:pt x="8308" y="13455"/>
                    <a:pt x="8306" y="13454"/>
                  </a:cubicBezTo>
                  <a:cubicBezTo>
                    <a:pt x="8311" y="13455"/>
                    <a:pt x="8320" y="13457"/>
                    <a:pt x="8334" y="13460"/>
                  </a:cubicBezTo>
                  <a:cubicBezTo>
                    <a:pt x="8349" y="13463"/>
                    <a:pt x="8367" y="13467"/>
                    <a:pt x="8389" y="13471"/>
                  </a:cubicBezTo>
                  <a:lnTo>
                    <a:pt x="8705" y="13530"/>
                  </a:lnTo>
                  <a:lnTo>
                    <a:pt x="8724" y="13490"/>
                  </a:lnTo>
                  <a:lnTo>
                    <a:pt x="8474" y="13263"/>
                  </a:lnTo>
                  <a:cubicBezTo>
                    <a:pt x="8469" y="13258"/>
                    <a:pt x="8463" y="13254"/>
                    <a:pt x="8457" y="13249"/>
                  </a:cubicBezTo>
                  <a:cubicBezTo>
                    <a:pt x="8451" y="13244"/>
                    <a:pt x="8446" y="13239"/>
                    <a:pt x="8440" y="13234"/>
                  </a:cubicBezTo>
                  <a:cubicBezTo>
                    <a:pt x="8435" y="13230"/>
                    <a:pt x="8431" y="13226"/>
                    <a:pt x="8427" y="13223"/>
                  </a:cubicBezTo>
                  <a:cubicBezTo>
                    <a:pt x="8423" y="13220"/>
                    <a:pt x="8421" y="13218"/>
                    <a:pt x="8420" y="13217"/>
                  </a:cubicBezTo>
                  <a:cubicBezTo>
                    <a:pt x="8421" y="13218"/>
                    <a:pt x="8424" y="13219"/>
                    <a:pt x="8429" y="13221"/>
                  </a:cubicBezTo>
                  <a:cubicBezTo>
                    <a:pt x="8433" y="13223"/>
                    <a:pt x="8439" y="13226"/>
                    <a:pt x="8446" y="13229"/>
                  </a:cubicBezTo>
                  <a:cubicBezTo>
                    <a:pt x="8452" y="13232"/>
                    <a:pt x="8460" y="13235"/>
                    <a:pt x="8467" y="13238"/>
                  </a:cubicBezTo>
                  <a:cubicBezTo>
                    <a:pt x="8475" y="13242"/>
                    <a:pt x="8482" y="13244"/>
                    <a:pt x="8488" y="13247"/>
                  </a:cubicBezTo>
                  <a:lnTo>
                    <a:pt x="8786" y="13365"/>
                  </a:lnTo>
                  <a:lnTo>
                    <a:pt x="8809" y="13319"/>
                  </a:lnTo>
                  <a:close/>
                  <a:moveTo>
                    <a:pt x="8593" y="12770"/>
                  </a:moveTo>
                  <a:lnTo>
                    <a:pt x="8570" y="12816"/>
                  </a:lnTo>
                  <a:lnTo>
                    <a:pt x="8843" y="12950"/>
                  </a:lnTo>
                  <a:cubicBezTo>
                    <a:pt x="8856" y="12957"/>
                    <a:pt x="8867" y="12963"/>
                    <a:pt x="8875" y="12969"/>
                  </a:cubicBezTo>
                  <a:cubicBezTo>
                    <a:pt x="8884" y="12976"/>
                    <a:pt x="8891" y="12984"/>
                    <a:pt x="8896" y="12995"/>
                  </a:cubicBezTo>
                  <a:cubicBezTo>
                    <a:pt x="8901" y="13005"/>
                    <a:pt x="8903" y="13017"/>
                    <a:pt x="8902" y="13031"/>
                  </a:cubicBezTo>
                  <a:cubicBezTo>
                    <a:pt x="8900" y="13045"/>
                    <a:pt x="8895" y="13060"/>
                    <a:pt x="8887" y="13076"/>
                  </a:cubicBezTo>
                  <a:cubicBezTo>
                    <a:pt x="8881" y="13088"/>
                    <a:pt x="8875" y="13098"/>
                    <a:pt x="8868" y="13106"/>
                  </a:cubicBezTo>
                  <a:cubicBezTo>
                    <a:pt x="8862" y="13113"/>
                    <a:pt x="8855" y="13119"/>
                    <a:pt x="8848" y="13123"/>
                  </a:cubicBezTo>
                  <a:cubicBezTo>
                    <a:pt x="8841" y="13128"/>
                    <a:pt x="8835" y="13130"/>
                    <a:pt x="8828" y="13132"/>
                  </a:cubicBezTo>
                  <a:cubicBezTo>
                    <a:pt x="8822" y="13133"/>
                    <a:pt x="8816" y="13134"/>
                    <a:pt x="8811" y="13134"/>
                  </a:cubicBezTo>
                  <a:cubicBezTo>
                    <a:pt x="8804" y="13133"/>
                    <a:pt x="8795" y="13131"/>
                    <a:pt x="8783" y="13127"/>
                  </a:cubicBezTo>
                  <a:cubicBezTo>
                    <a:pt x="8772" y="13122"/>
                    <a:pt x="8761" y="13118"/>
                    <a:pt x="8752" y="13113"/>
                  </a:cubicBezTo>
                  <a:lnTo>
                    <a:pt x="8488" y="12983"/>
                  </a:lnTo>
                  <a:lnTo>
                    <a:pt x="8466" y="13029"/>
                  </a:lnTo>
                  <a:lnTo>
                    <a:pt x="8746" y="13167"/>
                  </a:lnTo>
                  <a:cubicBezTo>
                    <a:pt x="8755" y="13172"/>
                    <a:pt x="8765" y="13176"/>
                    <a:pt x="8777" y="13180"/>
                  </a:cubicBezTo>
                  <a:cubicBezTo>
                    <a:pt x="8788" y="13185"/>
                    <a:pt x="8800" y="13186"/>
                    <a:pt x="8813" y="13186"/>
                  </a:cubicBezTo>
                  <a:cubicBezTo>
                    <a:pt x="8837" y="13185"/>
                    <a:pt x="8858" y="13177"/>
                    <a:pt x="8876" y="13164"/>
                  </a:cubicBezTo>
                  <a:cubicBezTo>
                    <a:pt x="8894" y="13150"/>
                    <a:pt x="8911" y="13128"/>
                    <a:pt x="8926" y="13098"/>
                  </a:cubicBezTo>
                  <a:cubicBezTo>
                    <a:pt x="8938" y="13074"/>
                    <a:pt x="8945" y="13053"/>
                    <a:pt x="8948" y="13034"/>
                  </a:cubicBezTo>
                  <a:cubicBezTo>
                    <a:pt x="8951" y="13016"/>
                    <a:pt x="8950" y="12998"/>
                    <a:pt x="8946" y="12981"/>
                  </a:cubicBezTo>
                  <a:cubicBezTo>
                    <a:pt x="8942" y="12964"/>
                    <a:pt x="8934" y="12950"/>
                    <a:pt x="8923" y="12940"/>
                  </a:cubicBezTo>
                  <a:cubicBezTo>
                    <a:pt x="8912" y="12929"/>
                    <a:pt x="8895" y="12918"/>
                    <a:pt x="8871" y="12907"/>
                  </a:cubicBezTo>
                  <a:lnTo>
                    <a:pt x="8593" y="12770"/>
                  </a:lnTo>
                  <a:close/>
                  <a:moveTo>
                    <a:pt x="8436" y="12901"/>
                  </a:moveTo>
                  <a:cubicBezTo>
                    <a:pt x="8428" y="12904"/>
                    <a:pt x="8421" y="12909"/>
                    <a:pt x="8417" y="12918"/>
                  </a:cubicBezTo>
                  <a:cubicBezTo>
                    <a:pt x="8413" y="12926"/>
                    <a:pt x="8413" y="12934"/>
                    <a:pt x="8416" y="12942"/>
                  </a:cubicBezTo>
                  <a:cubicBezTo>
                    <a:pt x="8419" y="12951"/>
                    <a:pt x="8424" y="12957"/>
                    <a:pt x="8432" y="12961"/>
                  </a:cubicBezTo>
                  <a:cubicBezTo>
                    <a:pt x="8440" y="12965"/>
                    <a:pt x="8449" y="12966"/>
                    <a:pt x="8458" y="12963"/>
                  </a:cubicBezTo>
                  <a:cubicBezTo>
                    <a:pt x="8466" y="12960"/>
                    <a:pt x="8473" y="12955"/>
                    <a:pt x="8477" y="12946"/>
                  </a:cubicBezTo>
                  <a:cubicBezTo>
                    <a:pt x="8481" y="12938"/>
                    <a:pt x="8481" y="12930"/>
                    <a:pt x="8478" y="12921"/>
                  </a:cubicBezTo>
                  <a:cubicBezTo>
                    <a:pt x="8475" y="12913"/>
                    <a:pt x="8469" y="12906"/>
                    <a:pt x="8461" y="12902"/>
                  </a:cubicBezTo>
                  <a:cubicBezTo>
                    <a:pt x="8453" y="12898"/>
                    <a:pt x="8445" y="12898"/>
                    <a:pt x="8436" y="12901"/>
                  </a:cubicBezTo>
                  <a:close/>
                  <a:moveTo>
                    <a:pt x="8494" y="12784"/>
                  </a:moveTo>
                  <a:cubicBezTo>
                    <a:pt x="8485" y="12787"/>
                    <a:pt x="8479" y="12793"/>
                    <a:pt x="8475" y="12801"/>
                  </a:cubicBezTo>
                  <a:cubicBezTo>
                    <a:pt x="8471" y="12809"/>
                    <a:pt x="8470" y="12817"/>
                    <a:pt x="8473" y="12826"/>
                  </a:cubicBezTo>
                  <a:cubicBezTo>
                    <a:pt x="8476" y="12834"/>
                    <a:pt x="8481" y="12840"/>
                    <a:pt x="8489" y="12844"/>
                  </a:cubicBezTo>
                  <a:cubicBezTo>
                    <a:pt x="8498" y="12848"/>
                    <a:pt x="8506" y="12849"/>
                    <a:pt x="8515" y="12846"/>
                  </a:cubicBezTo>
                  <a:cubicBezTo>
                    <a:pt x="8524" y="12843"/>
                    <a:pt x="8530" y="12838"/>
                    <a:pt x="8534" y="12830"/>
                  </a:cubicBezTo>
                  <a:cubicBezTo>
                    <a:pt x="8538" y="12821"/>
                    <a:pt x="8539" y="12813"/>
                    <a:pt x="8536" y="12804"/>
                  </a:cubicBezTo>
                  <a:cubicBezTo>
                    <a:pt x="8532" y="12796"/>
                    <a:pt x="8527" y="12790"/>
                    <a:pt x="8518" y="12786"/>
                  </a:cubicBezTo>
                  <a:cubicBezTo>
                    <a:pt x="8510" y="12782"/>
                    <a:pt x="8502" y="12781"/>
                    <a:pt x="8494" y="12784"/>
                  </a:cubicBezTo>
                  <a:close/>
                  <a:moveTo>
                    <a:pt x="6885" y="17967"/>
                  </a:moveTo>
                  <a:lnTo>
                    <a:pt x="6758" y="18226"/>
                  </a:lnTo>
                  <a:lnTo>
                    <a:pt x="6797" y="18245"/>
                  </a:lnTo>
                  <a:lnTo>
                    <a:pt x="6849" y="18140"/>
                  </a:lnTo>
                  <a:lnTo>
                    <a:pt x="7081" y="18254"/>
                  </a:lnTo>
                  <a:lnTo>
                    <a:pt x="7194" y="18254"/>
                  </a:lnTo>
                  <a:lnTo>
                    <a:pt x="6871" y="18095"/>
                  </a:lnTo>
                  <a:lnTo>
                    <a:pt x="6923" y="17989"/>
                  </a:lnTo>
                  <a:lnTo>
                    <a:pt x="6885" y="17967"/>
                  </a:lnTo>
                  <a:close/>
                  <a:moveTo>
                    <a:pt x="9002" y="14585"/>
                  </a:moveTo>
                  <a:lnTo>
                    <a:pt x="9002" y="14530"/>
                  </a:lnTo>
                  <a:cubicBezTo>
                    <a:pt x="8993" y="14536"/>
                    <a:pt x="8984" y="14542"/>
                    <a:pt x="8973" y="14548"/>
                  </a:cubicBezTo>
                  <a:lnTo>
                    <a:pt x="8999" y="14586"/>
                  </a:lnTo>
                  <a:lnTo>
                    <a:pt x="9002" y="14585"/>
                  </a:lnTo>
                  <a:close/>
                  <a:moveTo>
                    <a:pt x="9002" y="14326"/>
                  </a:moveTo>
                  <a:lnTo>
                    <a:pt x="9002" y="14267"/>
                  </a:lnTo>
                  <a:cubicBezTo>
                    <a:pt x="8990" y="14266"/>
                    <a:pt x="8978" y="14267"/>
                    <a:pt x="8967" y="14270"/>
                  </a:cubicBezTo>
                  <a:cubicBezTo>
                    <a:pt x="8954" y="14274"/>
                    <a:pt x="8942" y="14279"/>
                    <a:pt x="8931" y="14287"/>
                  </a:cubicBezTo>
                  <a:cubicBezTo>
                    <a:pt x="8920" y="14294"/>
                    <a:pt x="8907" y="14305"/>
                    <a:pt x="8894" y="14320"/>
                  </a:cubicBezTo>
                  <a:lnTo>
                    <a:pt x="8857" y="14358"/>
                  </a:lnTo>
                  <a:cubicBezTo>
                    <a:pt x="8838" y="14377"/>
                    <a:pt x="8821" y="14390"/>
                    <a:pt x="8807" y="14395"/>
                  </a:cubicBezTo>
                  <a:cubicBezTo>
                    <a:pt x="8793" y="14401"/>
                    <a:pt x="8777" y="14399"/>
                    <a:pt x="8761" y="14391"/>
                  </a:cubicBezTo>
                  <a:cubicBezTo>
                    <a:pt x="8741" y="14382"/>
                    <a:pt x="8729" y="14367"/>
                    <a:pt x="8724" y="14348"/>
                  </a:cubicBezTo>
                  <a:cubicBezTo>
                    <a:pt x="8720" y="14328"/>
                    <a:pt x="8723" y="14306"/>
                    <a:pt x="8735" y="14282"/>
                  </a:cubicBezTo>
                  <a:cubicBezTo>
                    <a:pt x="8739" y="14273"/>
                    <a:pt x="8744" y="14266"/>
                    <a:pt x="8749" y="14259"/>
                  </a:cubicBezTo>
                  <a:cubicBezTo>
                    <a:pt x="8754" y="14252"/>
                    <a:pt x="8759" y="14246"/>
                    <a:pt x="8765" y="14240"/>
                  </a:cubicBezTo>
                  <a:cubicBezTo>
                    <a:pt x="8772" y="14233"/>
                    <a:pt x="8779" y="14227"/>
                    <a:pt x="8787" y="14221"/>
                  </a:cubicBezTo>
                  <a:cubicBezTo>
                    <a:pt x="8795" y="14216"/>
                    <a:pt x="8804" y="14209"/>
                    <a:pt x="8815" y="14203"/>
                  </a:cubicBezTo>
                  <a:lnTo>
                    <a:pt x="8792" y="14166"/>
                  </a:lnTo>
                  <a:cubicBezTo>
                    <a:pt x="8748" y="14191"/>
                    <a:pt x="8716" y="14224"/>
                    <a:pt x="8696" y="14265"/>
                  </a:cubicBezTo>
                  <a:cubicBezTo>
                    <a:pt x="8687" y="14284"/>
                    <a:pt x="8681" y="14303"/>
                    <a:pt x="8679" y="14321"/>
                  </a:cubicBezTo>
                  <a:cubicBezTo>
                    <a:pt x="8677" y="14339"/>
                    <a:pt x="8678" y="14357"/>
                    <a:pt x="8682" y="14372"/>
                  </a:cubicBezTo>
                  <a:cubicBezTo>
                    <a:pt x="8687" y="14388"/>
                    <a:pt x="8694" y="14403"/>
                    <a:pt x="8705" y="14415"/>
                  </a:cubicBezTo>
                  <a:cubicBezTo>
                    <a:pt x="8716" y="14428"/>
                    <a:pt x="8729" y="14439"/>
                    <a:pt x="8746" y="14447"/>
                  </a:cubicBezTo>
                  <a:cubicBezTo>
                    <a:pt x="8771" y="14459"/>
                    <a:pt x="8796" y="14462"/>
                    <a:pt x="8822" y="14454"/>
                  </a:cubicBezTo>
                  <a:cubicBezTo>
                    <a:pt x="8834" y="14450"/>
                    <a:pt x="8845" y="14444"/>
                    <a:pt x="8855" y="14436"/>
                  </a:cubicBezTo>
                  <a:cubicBezTo>
                    <a:pt x="8865" y="14428"/>
                    <a:pt x="8877" y="14417"/>
                    <a:pt x="8891" y="14401"/>
                  </a:cubicBezTo>
                  <a:lnTo>
                    <a:pt x="8922" y="14368"/>
                  </a:lnTo>
                  <a:cubicBezTo>
                    <a:pt x="8949" y="14339"/>
                    <a:pt x="8976" y="14325"/>
                    <a:pt x="9002" y="14326"/>
                  </a:cubicBezTo>
                  <a:close/>
                  <a:moveTo>
                    <a:pt x="9002" y="14162"/>
                  </a:moveTo>
                  <a:lnTo>
                    <a:pt x="9002" y="14098"/>
                  </a:lnTo>
                  <a:cubicBezTo>
                    <a:pt x="8992" y="14092"/>
                    <a:pt x="8984" y="14087"/>
                    <a:pt x="8976" y="14081"/>
                  </a:cubicBezTo>
                  <a:cubicBezTo>
                    <a:pt x="8961" y="14071"/>
                    <a:pt x="8948" y="14059"/>
                    <a:pt x="8938" y="14047"/>
                  </a:cubicBezTo>
                  <a:cubicBezTo>
                    <a:pt x="8921" y="14027"/>
                    <a:pt x="8910" y="14006"/>
                    <a:pt x="8907" y="13984"/>
                  </a:cubicBezTo>
                  <a:cubicBezTo>
                    <a:pt x="8903" y="13963"/>
                    <a:pt x="8907" y="13940"/>
                    <a:pt x="8918" y="13918"/>
                  </a:cubicBezTo>
                  <a:cubicBezTo>
                    <a:pt x="8925" y="13903"/>
                    <a:pt x="8934" y="13891"/>
                    <a:pt x="8943" y="13881"/>
                  </a:cubicBezTo>
                  <a:cubicBezTo>
                    <a:pt x="8953" y="13872"/>
                    <a:pt x="8965" y="13863"/>
                    <a:pt x="8979" y="13856"/>
                  </a:cubicBezTo>
                  <a:lnTo>
                    <a:pt x="8961" y="13816"/>
                  </a:lnTo>
                  <a:cubicBezTo>
                    <a:pt x="8944" y="13824"/>
                    <a:pt x="8929" y="13835"/>
                    <a:pt x="8915" y="13849"/>
                  </a:cubicBezTo>
                  <a:cubicBezTo>
                    <a:pt x="8902" y="13863"/>
                    <a:pt x="8890" y="13880"/>
                    <a:pt x="8881" y="13899"/>
                  </a:cubicBezTo>
                  <a:cubicBezTo>
                    <a:pt x="8869" y="13922"/>
                    <a:pt x="8863" y="13946"/>
                    <a:pt x="8864" y="13971"/>
                  </a:cubicBezTo>
                  <a:cubicBezTo>
                    <a:pt x="8864" y="13997"/>
                    <a:pt x="8869" y="14021"/>
                    <a:pt x="8880" y="14044"/>
                  </a:cubicBezTo>
                  <a:cubicBezTo>
                    <a:pt x="8891" y="14068"/>
                    <a:pt x="8907" y="14090"/>
                    <a:pt x="8927" y="14110"/>
                  </a:cubicBezTo>
                  <a:cubicBezTo>
                    <a:pt x="8948" y="14130"/>
                    <a:pt x="8973" y="14148"/>
                    <a:pt x="9002" y="14162"/>
                  </a:cubicBezTo>
                  <a:close/>
                  <a:moveTo>
                    <a:pt x="7417" y="17873"/>
                  </a:moveTo>
                  <a:lnTo>
                    <a:pt x="7377" y="17853"/>
                  </a:lnTo>
                  <a:lnTo>
                    <a:pt x="7292" y="18025"/>
                  </a:lnTo>
                  <a:lnTo>
                    <a:pt x="7149" y="17954"/>
                  </a:lnTo>
                  <a:lnTo>
                    <a:pt x="7215" y="17821"/>
                  </a:lnTo>
                  <a:lnTo>
                    <a:pt x="7174" y="17801"/>
                  </a:lnTo>
                  <a:lnTo>
                    <a:pt x="7109" y="17935"/>
                  </a:lnTo>
                  <a:lnTo>
                    <a:pt x="6980" y="17871"/>
                  </a:lnTo>
                  <a:lnTo>
                    <a:pt x="7059" y="17711"/>
                  </a:lnTo>
                  <a:lnTo>
                    <a:pt x="7023" y="17686"/>
                  </a:lnTo>
                  <a:lnTo>
                    <a:pt x="6918" y="17900"/>
                  </a:lnTo>
                  <a:lnTo>
                    <a:pt x="7309" y="18092"/>
                  </a:lnTo>
                  <a:lnTo>
                    <a:pt x="7417" y="17873"/>
                  </a:lnTo>
                  <a:close/>
                  <a:moveTo>
                    <a:pt x="7580" y="17542"/>
                  </a:moveTo>
                  <a:lnTo>
                    <a:pt x="7544" y="17546"/>
                  </a:lnTo>
                  <a:cubicBezTo>
                    <a:pt x="7527" y="17549"/>
                    <a:pt x="7509" y="17551"/>
                    <a:pt x="7491" y="17553"/>
                  </a:cubicBezTo>
                  <a:cubicBezTo>
                    <a:pt x="7472" y="17556"/>
                    <a:pt x="7454" y="17559"/>
                    <a:pt x="7438" y="17561"/>
                  </a:cubicBezTo>
                  <a:cubicBezTo>
                    <a:pt x="7421" y="17563"/>
                    <a:pt x="7410" y="17565"/>
                    <a:pt x="7403" y="17566"/>
                  </a:cubicBezTo>
                  <a:cubicBezTo>
                    <a:pt x="7393" y="17568"/>
                    <a:pt x="7382" y="17570"/>
                    <a:pt x="7370" y="17574"/>
                  </a:cubicBezTo>
                  <a:cubicBezTo>
                    <a:pt x="7358" y="17577"/>
                    <a:pt x="7348" y="17580"/>
                    <a:pt x="7340" y="17584"/>
                  </a:cubicBezTo>
                  <a:lnTo>
                    <a:pt x="7343" y="17578"/>
                  </a:lnTo>
                  <a:cubicBezTo>
                    <a:pt x="7350" y="17563"/>
                    <a:pt x="7355" y="17547"/>
                    <a:pt x="7356" y="17532"/>
                  </a:cubicBezTo>
                  <a:cubicBezTo>
                    <a:pt x="7357" y="17517"/>
                    <a:pt x="7355" y="17502"/>
                    <a:pt x="7350" y="17489"/>
                  </a:cubicBezTo>
                  <a:cubicBezTo>
                    <a:pt x="7345" y="17475"/>
                    <a:pt x="7338" y="17462"/>
                    <a:pt x="7327" y="17451"/>
                  </a:cubicBezTo>
                  <a:cubicBezTo>
                    <a:pt x="7316" y="17439"/>
                    <a:pt x="7302" y="17430"/>
                    <a:pt x="7286" y="17422"/>
                  </a:cubicBezTo>
                  <a:cubicBezTo>
                    <a:pt x="7276" y="17417"/>
                    <a:pt x="7266" y="17413"/>
                    <a:pt x="7256" y="17412"/>
                  </a:cubicBezTo>
                  <a:cubicBezTo>
                    <a:pt x="7247" y="17410"/>
                    <a:pt x="7238" y="17409"/>
                    <a:pt x="7229" y="17409"/>
                  </a:cubicBezTo>
                  <a:cubicBezTo>
                    <a:pt x="7220" y="17410"/>
                    <a:pt x="7212" y="17411"/>
                    <a:pt x="7205" y="17413"/>
                  </a:cubicBezTo>
                  <a:cubicBezTo>
                    <a:pt x="7198" y="17415"/>
                    <a:pt x="7191" y="17417"/>
                    <a:pt x="7185" y="17420"/>
                  </a:cubicBezTo>
                  <a:cubicBezTo>
                    <a:pt x="7179" y="17423"/>
                    <a:pt x="7173" y="17426"/>
                    <a:pt x="7167" y="17431"/>
                  </a:cubicBezTo>
                  <a:cubicBezTo>
                    <a:pt x="7161" y="17435"/>
                    <a:pt x="7155" y="17441"/>
                    <a:pt x="7149" y="17447"/>
                  </a:cubicBezTo>
                  <a:cubicBezTo>
                    <a:pt x="7143" y="17454"/>
                    <a:pt x="7137" y="17462"/>
                    <a:pt x="7131" y="17472"/>
                  </a:cubicBezTo>
                  <a:cubicBezTo>
                    <a:pt x="7125" y="17482"/>
                    <a:pt x="7118" y="17493"/>
                    <a:pt x="7112" y="17506"/>
                  </a:cubicBezTo>
                  <a:lnTo>
                    <a:pt x="7067" y="17598"/>
                  </a:lnTo>
                  <a:lnTo>
                    <a:pt x="7458" y="17790"/>
                  </a:lnTo>
                  <a:lnTo>
                    <a:pt x="7480" y="17744"/>
                  </a:lnTo>
                  <a:lnTo>
                    <a:pt x="7304" y="17657"/>
                  </a:lnTo>
                  <a:cubicBezTo>
                    <a:pt x="7309" y="17648"/>
                    <a:pt x="7315" y="17641"/>
                    <a:pt x="7321" y="17636"/>
                  </a:cubicBezTo>
                  <a:cubicBezTo>
                    <a:pt x="7327" y="17632"/>
                    <a:pt x="7337" y="17628"/>
                    <a:pt x="7351" y="17625"/>
                  </a:cubicBezTo>
                  <a:cubicBezTo>
                    <a:pt x="7374" y="17621"/>
                    <a:pt x="7396" y="17617"/>
                    <a:pt x="7416" y="17613"/>
                  </a:cubicBezTo>
                  <a:cubicBezTo>
                    <a:pt x="7437" y="17610"/>
                    <a:pt x="7456" y="17607"/>
                    <a:pt x="7474" y="17605"/>
                  </a:cubicBezTo>
                  <a:cubicBezTo>
                    <a:pt x="7491" y="17603"/>
                    <a:pt x="7506" y="17601"/>
                    <a:pt x="7519" y="17601"/>
                  </a:cubicBezTo>
                  <a:cubicBezTo>
                    <a:pt x="7533" y="17600"/>
                    <a:pt x="7543" y="17600"/>
                    <a:pt x="7551" y="17600"/>
                  </a:cubicBezTo>
                  <a:lnTo>
                    <a:pt x="7580" y="17542"/>
                  </a:lnTo>
                  <a:close/>
                  <a:moveTo>
                    <a:pt x="7294" y="17493"/>
                  </a:moveTo>
                  <a:cubicBezTo>
                    <a:pt x="7302" y="17501"/>
                    <a:pt x="7308" y="17510"/>
                    <a:pt x="7311" y="17519"/>
                  </a:cubicBezTo>
                  <a:cubicBezTo>
                    <a:pt x="7314" y="17530"/>
                    <a:pt x="7314" y="17542"/>
                    <a:pt x="7312" y="17555"/>
                  </a:cubicBezTo>
                  <a:cubicBezTo>
                    <a:pt x="7310" y="17567"/>
                    <a:pt x="7304" y="17582"/>
                    <a:pt x="7296" y="17600"/>
                  </a:cubicBezTo>
                  <a:lnTo>
                    <a:pt x="7275" y="17643"/>
                  </a:lnTo>
                  <a:lnTo>
                    <a:pt x="7129" y="17571"/>
                  </a:lnTo>
                  <a:lnTo>
                    <a:pt x="7152" y="17525"/>
                  </a:lnTo>
                  <a:cubicBezTo>
                    <a:pt x="7157" y="17514"/>
                    <a:pt x="7162" y="17505"/>
                    <a:pt x="7167" y="17498"/>
                  </a:cubicBezTo>
                  <a:cubicBezTo>
                    <a:pt x="7172" y="17491"/>
                    <a:pt x="7178" y="17485"/>
                    <a:pt x="7184" y="17480"/>
                  </a:cubicBezTo>
                  <a:cubicBezTo>
                    <a:pt x="7194" y="17471"/>
                    <a:pt x="7206" y="17466"/>
                    <a:pt x="7221" y="17464"/>
                  </a:cubicBezTo>
                  <a:cubicBezTo>
                    <a:pt x="7235" y="17462"/>
                    <a:pt x="7249" y="17464"/>
                    <a:pt x="7262" y="17471"/>
                  </a:cubicBezTo>
                  <a:cubicBezTo>
                    <a:pt x="7275" y="17477"/>
                    <a:pt x="7285" y="17484"/>
                    <a:pt x="7294" y="17493"/>
                  </a:cubicBezTo>
                  <a:close/>
                  <a:moveTo>
                    <a:pt x="7792" y="17330"/>
                  </a:moveTo>
                  <a:lnTo>
                    <a:pt x="7243" y="17060"/>
                  </a:lnTo>
                  <a:lnTo>
                    <a:pt x="7224" y="17098"/>
                  </a:lnTo>
                  <a:lnTo>
                    <a:pt x="7773" y="17368"/>
                  </a:lnTo>
                  <a:lnTo>
                    <a:pt x="7792" y="17330"/>
                  </a:lnTo>
                  <a:close/>
                  <a:moveTo>
                    <a:pt x="7637" y="16439"/>
                  </a:moveTo>
                  <a:lnTo>
                    <a:pt x="7614" y="16485"/>
                  </a:lnTo>
                  <a:lnTo>
                    <a:pt x="7817" y="16645"/>
                  </a:lnTo>
                  <a:cubicBezTo>
                    <a:pt x="7830" y="16656"/>
                    <a:pt x="7843" y="16666"/>
                    <a:pt x="7856" y="16675"/>
                  </a:cubicBezTo>
                  <a:cubicBezTo>
                    <a:pt x="7868" y="16685"/>
                    <a:pt x="7880" y="16694"/>
                    <a:pt x="7890" y="16701"/>
                  </a:cubicBezTo>
                  <a:cubicBezTo>
                    <a:pt x="7900" y="16709"/>
                    <a:pt x="7909" y="16715"/>
                    <a:pt x="7915" y="16720"/>
                  </a:cubicBezTo>
                  <a:cubicBezTo>
                    <a:pt x="7920" y="16723"/>
                    <a:pt x="7924" y="16726"/>
                    <a:pt x="7925" y="16727"/>
                  </a:cubicBezTo>
                  <a:cubicBezTo>
                    <a:pt x="7923" y="16727"/>
                    <a:pt x="7920" y="16726"/>
                    <a:pt x="7916" y="16724"/>
                  </a:cubicBezTo>
                  <a:cubicBezTo>
                    <a:pt x="7910" y="16722"/>
                    <a:pt x="7901" y="16720"/>
                    <a:pt x="7891" y="16717"/>
                  </a:cubicBezTo>
                  <a:cubicBezTo>
                    <a:pt x="7881" y="16714"/>
                    <a:pt x="7869" y="16711"/>
                    <a:pt x="7856" y="16707"/>
                  </a:cubicBezTo>
                  <a:cubicBezTo>
                    <a:pt x="7843" y="16704"/>
                    <a:pt x="7828" y="16700"/>
                    <a:pt x="7812" y="16696"/>
                  </a:cubicBezTo>
                  <a:lnTo>
                    <a:pt x="7543" y="16631"/>
                  </a:lnTo>
                  <a:lnTo>
                    <a:pt x="7517" y="16684"/>
                  </a:lnTo>
                  <a:lnTo>
                    <a:pt x="7725" y="16851"/>
                  </a:lnTo>
                  <a:cubicBezTo>
                    <a:pt x="7735" y="16859"/>
                    <a:pt x="7746" y="16867"/>
                    <a:pt x="7758" y="16876"/>
                  </a:cubicBezTo>
                  <a:cubicBezTo>
                    <a:pt x="7769" y="16885"/>
                    <a:pt x="7780" y="16893"/>
                    <a:pt x="7790" y="16901"/>
                  </a:cubicBezTo>
                  <a:cubicBezTo>
                    <a:pt x="7800" y="16908"/>
                    <a:pt x="7808" y="16915"/>
                    <a:pt x="7815" y="16920"/>
                  </a:cubicBezTo>
                  <a:cubicBezTo>
                    <a:pt x="7823" y="16925"/>
                    <a:pt x="7826" y="16928"/>
                    <a:pt x="7827" y="16929"/>
                  </a:cubicBezTo>
                  <a:cubicBezTo>
                    <a:pt x="7825" y="16928"/>
                    <a:pt x="7820" y="16927"/>
                    <a:pt x="7812" y="16924"/>
                  </a:cubicBezTo>
                  <a:cubicBezTo>
                    <a:pt x="7803" y="16921"/>
                    <a:pt x="7793" y="16918"/>
                    <a:pt x="7781" y="16914"/>
                  </a:cubicBezTo>
                  <a:cubicBezTo>
                    <a:pt x="7768" y="16910"/>
                    <a:pt x="7755" y="16907"/>
                    <a:pt x="7740" y="16902"/>
                  </a:cubicBezTo>
                  <a:cubicBezTo>
                    <a:pt x="7726" y="16898"/>
                    <a:pt x="7712" y="16895"/>
                    <a:pt x="7698" y="16891"/>
                  </a:cubicBezTo>
                  <a:lnTo>
                    <a:pt x="7445" y="16828"/>
                  </a:lnTo>
                  <a:lnTo>
                    <a:pt x="7421" y="16879"/>
                  </a:lnTo>
                  <a:lnTo>
                    <a:pt x="7857" y="16979"/>
                  </a:lnTo>
                  <a:lnTo>
                    <a:pt x="7887" y="16918"/>
                  </a:lnTo>
                  <a:lnTo>
                    <a:pt x="7690" y="16762"/>
                  </a:lnTo>
                  <a:cubicBezTo>
                    <a:pt x="7678" y="16753"/>
                    <a:pt x="7667" y="16744"/>
                    <a:pt x="7656" y="16736"/>
                  </a:cubicBezTo>
                  <a:cubicBezTo>
                    <a:pt x="7645" y="16727"/>
                    <a:pt x="7635" y="16719"/>
                    <a:pt x="7625" y="16713"/>
                  </a:cubicBezTo>
                  <a:cubicBezTo>
                    <a:pt x="7616" y="16706"/>
                    <a:pt x="7609" y="16701"/>
                    <a:pt x="7603" y="16697"/>
                  </a:cubicBezTo>
                  <a:cubicBezTo>
                    <a:pt x="7597" y="16693"/>
                    <a:pt x="7594" y="16690"/>
                    <a:pt x="7593" y="16690"/>
                  </a:cubicBezTo>
                  <a:cubicBezTo>
                    <a:pt x="7595" y="16690"/>
                    <a:pt x="7599" y="16692"/>
                    <a:pt x="7606" y="16694"/>
                  </a:cubicBezTo>
                  <a:cubicBezTo>
                    <a:pt x="7612" y="16696"/>
                    <a:pt x="7621" y="16698"/>
                    <a:pt x="7632" y="16701"/>
                  </a:cubicBezTo>
                  <a:cubicBezTo>
                    <a:pt x="7642" y="16704"/>
                    <a:pt x="7654" y="16708"/>
                    <a:pt x="7668" y="16711"/>
                  </a:cubicBezTo>
                  <a:cubicBezTo>
                    <a:pt x="7682" y="16715"/>
                    <a:pt x="7697" y="16719"/>
                    <a:pt x="7713" y="16723"/>
                  </a:cubicBezTo>
                  <a:lnTo>
                    <a:pt x="7954" y="16782"/>
                  </a:lnTo>
                  <a:lnTo>
                    <a:pt x="7984" y="16721"/>
                  </a:lnTo>
                  <a:lnTo>
                    <a:pt x="7637" y="16439"/>
                  </a:lnTo>
                  <a:close/>
                  <a:moveTo>
                    <a:pt x="8175" y="16333"/>
                  </a:moveTo>
                  <a:lnTo>
                    <a:pt x="8134" y="16313"/>
                  </a:lnTo>
                  <a:lnTo>
                    <a:pt x="8049" y="16485"/>
                  </a:lnTo>
                  <a:lnTo>
                    <a:pt x="7906" y="16415"/>
                  </a:lnTo>
                  <a:lnTo>
                    <a:pt x="7972" y="16281"/>
                  </a:lnTo>
                  <a:lnTo>
                    <a:pt x="7932" y="16261"/>
                  </a:lnTo>
                  <a:lnTo>
                    <a:pt x="7866" y="16395"/>
                  </a:lnTo>
                  <a:lnTo>
                    <a:pt x="7738" y="16332"/>
                  </a:lnTo>
                  <a:lnTo>
                    <a:pt x="7817" y="16172"/>
                  </a:lnTo>
                  <a:lnTo>
                    <a:pt x="7781" y="16147"/>
                  </a:lnTo>
                  <a:lnTo>
                    <a:pt x="7676" y="16360"/>
                  </a:lnTo>
                  <a:lnTo>
                    <a:pt x="8067" y="16553"/>
                  </a:lnTo>
                  <a:lnTo>
                    <a:pt x="8175" y="16333"/>
                  </a:lnTo>
                  <a:close/>
                  <a:moveTo>
                    <a:pt x="8191" y="15929"/>
                  </a:moveTo>
                  <a:cubicBezTo>
                    <a:pt x="8176" y="15928"/>
                    <a:pt x="8162" y="15929"/>
                    <a:pt x="8149" y="15932"/>
                  </a:cubicBezTo>
                  <a:cubicBezTo>
                    <a:pt x="8136" y="15935"/>
                    <a:pt x="8124" y="15941"/>
                    <a:pt x="8113" y="15948"/>
                  </a:cubicBezTo>
                  <a:cubicBezTo>
                    <a:pt x="8102" y="15956"/>
                    <a:pt x="8090" y="15967"/>
                    <a:pt x="8076" y="15982"/>
                  </a:cubicBezTo>
                  <a:lnTo>
                    <a:pt x="8039" y="16020"/>
                  </a:lnTo>
                  <a:cubicBezTo>
                    <a:pt x="8020" y="16039"/>
                    <a:pt x="8004" y="16051"/>
                    <a:pt x="7989" y="16057"/>
                  </a:cubicBezTo>
                  <a:cubicBezTo>
                    <a:pt x="7975" y="16062"/>
                    <a:pt x="7960" y="16061"/>
                    <a:pt x="7944" y="16053"/>
                  </a:cubicBezTo>
                  <a:cubicBezTo>
                    <a:pt x="7924" y="16043"/>
                    <a:pt x="7911" y="16029"/>
                    <a:pt x="7906" y="16009"/>
                  </a:cubicBezTo>
                  <a:cubicBezTo>
                    <a:pt x="7902" y="15990"/>
                    <a:pt x="7906" y="15968"/>
                    <a:pt x="7918" y="15943"/>
                  </a:cubicBezTo>
                  <a:cubicBezTo>
                    <a:pt x="7922" y="15935"/>
                    <a:pt x="7926" y="15927"/>
                    <a:pt x="7931" y="15921"/>
                  </a:cubicBezTo>
                  <a:cubicBezTo>
                    <a:pt x="7936" y="15914"/>
                    <a:pt x="7941" y="15907"/>
                    <a:pt x="7948" y="15901"/>
                  </a:cubicBezTo>
                  <a:cubicBezTo>
                    <a:pt x="7954" y="15895"/>
                    <a:pt x="7961" y="15889"/>
                    <a:pt x="7969" y="15883"/>
                  </a:cubicBezTo>
                  <a:cubicBezTo>
                    <a:pt x="7977" y="15877"/>
                    <a:pt x="7987" y="15871"/>
                    <a:pt x="7998" y="15865"/>
                  </a:cubicBezTo>
                  <a:lnTo>
                    <a:pt x="7974" y="15827"/>
                  </a:lnTo>
                  <a:cubicBezTo>
                    <a:pt x="7931" y="15852"/>
                    <a:pt x="7899" y="15886"/>
                    <a:pt x="7878" y="15927"/>
                  </a:cubicBezTo>
                  <a:cubicBezTo>
                    <a:pt x="7869" y="15946"/>
                    <a:pt x="7863" y="15965"/>
                    <a:pt x="7861" y="15983"/>
                  </a:cubicBezTo>
                  <a:cubicBezTo>
                    <a:pt x="7859" y="16001"/>
                    <a:pt x="7860" y="16018"/>
                    <a:pt x="7865" y="16034"/>
                  </a:cubicBezTo>
                  <a:cubicBezTo>
                    <a:pt x="7869" y="16050"/>
                    <a:pt x="7877" y="16064"/>
                    <a:pt x="7887" y="16077"/>
                  </a:cubicBezTo>
                  <a:cubicBezTo>
                    <a:pt x="7898" y="16090"/>
                    <a:pt x="7912" y="16100"/>
                    <a:pt x="7928" y="16109"/>
                  </a:cubicBezTo>
                  <a:cubicBezTo>
                    <a:pt x="7954" y="16121"/>
                    <a:pt x="7979" y="16123"/>
                    <a:pt x="8004" y="16116"/>
                  </a:cubicBezTo>
                  <a:cubicBezTo>
                    <a:pt x="8016" y="16112"/>
                    <a:pt x="8027" y="16106"/>
                    <a:pt x="8037" y="16098"/>
                  </a:cubicBezTo>
                  <a:cubicBezTo>
                    <a:pt x="8047" y="16090"/>
                    <a:pt x="8059" y="16078"/>
                    <a:pt x="8073" y="16063"/>
                  </a:cubicBezTo>
                  <a:lnTo>
                    <a:pt x="8105" y="16030"/>
                  </a:lnTo>
                  <a:cubicBezTo>
                    <a:pt x="8142" y="15990"/>
                    <a:pt x="8177" y="15978"/>
                    <a:pt x="8212" y="15995"/>
                  </a:cubicBezTo>
                  <a:cubicBezTo>
                    <a:pt x="8235" y="16007"/>
                    <a:pt x="8249" y="16025"/>
                    <a:pt x="8254" y="16051"/>
                  </a:cubicBezTo>
                  <a:cubicBezTo>
                    <a:pt x="8256" y="16062"/>
                    <a:pt x="8257" y="16073"/>
                    <a:pt x="8255" y="16084"/>
                  </a:cubicBezTo>
                  <a:cubicBezTo>
                    <a:pt x="8253" y="16094"/>
                    <a:pt x="8248" y="16107"/>
                    <a:pt x="8241" y="16121"/>
                  </a:cubicBezTo>
                  <a:cubicBezTo>
                    <a:pt x="8231" y="16141"/>
                    <a:pt x="8219" y="16158"/>
                    <a:pt x="8206" y="16172"/>
                  </a:cubicBezTo>
                  <a:cubicBezTo>
                    <a:pt x="8192" y="16187"/>
                    <a:pt x="8175" y="16199"/>
                    <a:pt x="8155" y="16210"/>
                  </a:cubicBezTo>
                  <a:lnTo>
                    <a:pt x="8182" y="16248"/>
                  </a:lnTo>
                  <a:cubicBezTo>
                    <a:pt x="8204" y="16235"/>
                    <a:pt x="8222" y="16219"/>
                    <a:pt x="8238" y="16202"/>
                  </a:cubicBezTo>
                  <a:cubicBezTo>
                    <a:pt x="8254" y="16184"/>
                    <a:pt x="8267" y="16164"/>
                    <a:pt x="8279" y="16140"/>
                  </a:cubicBezTo>
                  <a:cubicBezTo>
                    <a:pt x="8288" y="16122"/>
                    <a:pt x="8294" y="16105"/>
                    <a:pt x="8297" y="16090"/>
                  </a:cubicBezTo>
                  <a:cubicBezTo>
                    <a:pt x="8300" y="16074"/>
                    <a:pt x="8300" y="16058"/>
                    <a:pt x="8298" y="16041"/>
                  </a:cubicBezTo>
                  <a:cubicBezTo>
                    <a:pt x="8296" y="16018"/>
                    <a:pt x="8288" y="15998"/>
                    <a:pt x="8276" y="15980"/>
                  </a:cubicBezTo>
                  <a:cubicBezTo>
                    <a:pt x="8264" y="15963"/>
                    <a:pt x="8249" y="15949"/>
                    <a:pt x="8231" y="15940"/>
                  </a:cubicBezTo>
                  <a:cubicBezTo>
                    <a:pt x="8219" y="15934"/>
                    <a:pt x="8205" y="15931"/>
                    <a:pt x="8191" y="15929"/>
                  </a:cubicBezTo>
                  <a:close/>
                  <a:moveTo>
                    <a:pt x="8108" y="15482"/>
                  </a:moveTo>
                  <a:lnTo>
                    <a:pt x="7981" y="15741"/>
                  </a:lnTo>
                  <a:lnTo>
                    <a:pt x="8020" y="15760"/>
                  </a:lnTo>
                  <a:lnTo>
                    <a:pt x="8071" y="15655"/>
                  </a:lnTo>
                  <a:lnTo>
                    <a:pt x="8423" y="15828"/>
                  </a:lnTo>
                  <a:lnTo>
                    <a:pt x="8445" y="15783"/>
                  </a:lnTo>
                  <a:lnTo>
                    <a:pt x="8094" y="15610"/>
                  </a:lnTo>
                  <a:lnTo>
                    <a:pt x="8146" y="15504"/>
                  </a:lnTo>
                  <a:lnTo>
                    <a:pt x="8108" y="15482"/>
                  </a:lnTo>
                  <a:close/>
                  <a:moveTo>
                    <a:pt x="8242" y="15209"/>
                  </a:moveTo>
                  <a:lnTo>
                    <a:pt x="8141" y="15415"/>
                  </a:lnTo>
                  <a:lnTo>
                    <a:pt x="8532" y="15607"/>
                  </a:lnTo>
                  <a:lnTo>
                    <a:pt x="8555" y="15560"/>
                  </a:lnTo>
                  <a:lnTo>
                    <a:pt x="8369" y="15469"/>
                  </a:lnTo>
                  <a:lnTo>
                    <a:pt x="8431" y="15343"/>
                  </a:lnTo>
                  <a:lnTo>
                    <a:pt x="8393" y="15325"/>
                  </a:lnTo>
                  <a:lnTo>
                    <a:pt x="8331" y="15450"/>
                  </a:lnTo>
                  <a:lnTo>
                    <a:pt x="8203" y="15387"/>
                  </a:lnTo>
                  <a:lnTo>
                    <a:pt x="8277" y="15236"/>
                  </a:lnTo>
                  <a:lnTo>
                    <a:pt x="8242" y="15209"/>
                  </a:lnTo>
                  <a:close/>
                  <a:moveTo>
                    <a:pt x="8789" y="15084"/>
                  </a:moveTo>
                  <a:lnTo>
                    <a:pt x="8335" y="15021"/>
                  </a:lnTo>
                  <a:lnTo>
                    <a:pt x="8305" y="15082"/>
                  </a:lnTo>
                  <a:lnTo>
                    <a:pt x="8631" y="15405"/>
                  </a:lnTo>
                  <a:lnTo>
                    <a:pt x="8655" y="15358"/>
                  </a:lnTo>
                  <a:lnTo>
                    <a:pt x="8553" y="15261"/>
                  </a:lnTo>
                  <a:lnTo>
                    <a:pt x="8625" y="15115"/>
                  </a:lnTo>
                  <a:lnTo>
                    <a:pt x="8763" y="15137"/>
                  </a:lnTo>
                  <a:lnTo>
                    <a:pt x="8789" y="15084"/>
                  </a:lnTo>
                  <a:close/>
                  <a:moveTo>
                    <a:pt x="8581" y="15108"/>
                  </a:moveTo>
                  <a:lnTo>
                    <a:pt x="8521" y="15230"/>
                  </a:lnTo>
                  <a:lnTo>
                    <a:pt x="8360" y="15074"/>
                  </a:lnTo>
                  <a:lnTo>
                    <a:pt x="8581" y="15108"/>
                  </a:lnTo>
                  <a:close/>
                  <a:moveTo>
                    <a:pt x="8227" y="15052"/>
                  </a:moveTo>
                  <a:cubicBezTo>
                    <a:pt x="8218" y="15055"/>
                    <a:pt x="8212" y="15061"/>
                    <a:pt x="8208" y="15069"/>
                  </a:cubicBezTo>
                  <a:cubicBezTo>
                    <a:pt x="8204" y="15077"/>
                    <a:pt x="8203" y="15085"/>
                    <a:pt x="8206" y="15094"/>
                  </a:cubicBezTo>
                  <a:cubicBezTo>
                    <a:pt x="8209" y="15102"/>
                    <a:pt x="8215" y="15108"/>
                    <a:pt x="8223" y="15112"/>
                  </a:cubicBezTo>
                  <a:cubicBezTo>
                    <a:pt x="8231" y="15117"/>
                    <a:pt x="8239" y="15117"/>
                    <a:pt x="8248" y="15114"/>
                  </a:cubicBezTo>
                  <a:cubicBezTo>
                    <a:pt x="8257" y="15112"/>
                    <a:pt x="8263" y="15106"/>
                    <a:pt x="8267" y="15098"/>
                  </a:cubicBezTo>
                  <a:cubicBezTo>
                    <a:pt x="8271" y="15089"/>
                    <a:pt x="8272" y="15081"/>
                    <a:pt x="8269" y="15073"/>
                  </a:cubicBezTo>
                  <a:cubicBezTo>
                    <a:pt x="8266" y="15064"/>
                    <a:pt x="8260" y="15058"/>
                    <a:pt x="8251" y="15054"/>
                  </a:cubicBezTo>
                  <a:cubicBezTo>
                    <a:pt x="8244" y="15050"/>
                    <a:pt x="8235" y="15049"/>
                    <a:pt x="8227" y="15052"/>
                  </a:cubicBezTo>
                  <a:close/>
                  <a:moveTo>
                    <a:pt x="8285" y="14935"/>
                  </a:moveTo>
                  <a:cubicBezTo>
                    <a:pt x="8276" y="14938"/>
                    <a:pt x="8270" y="14943"/>
                    <a:pt x="8266" y="14952"/>
                  </a:cubicBezTo>
                  <a:cubicBezTo>
                    <a:pt x="8262" y="14960"/>
                    <a:pt x="8261" y="14968"/>
                    <a:pt x="8264" y="14976"/>
                  </a:cubicBezTo>
                  <a:cubicBezTo>
                    <a:pt x="8267" y="14985"/>
                    <a:pt x="8272" y="14991"/>
                    <a:pt x="8280" y="14995"/>
                  </a:cubicBezTo>
                  <a:cubicBezTo>
                    <a:pt x="8289" y="14999"/>
                    <a:pt x="8297" y="15000"/>
                    <a:pt x="8306" y="14997"/>
                  </a:cubicBezTo>
                  <a:cubicBezTo>
                    <a:pt x="8315" y="14994"/>
                    <a:pt x="8321" y="14989"/>
                    <a:pt x="8325" y="14980"/>
                  </a:cubicBezTo>
                  <a:cubicBezTo>
                    <a:pt x="8329" y="14972"/>
                    <a:pt x="8330" y="14964"/>
                    <a:pt x="8327" y="14955"/>
                  </a:cubicBezTo>
                  <a:cubicBezTo>
                    <a:pt x="8323" y="14947"/>
                    <a:pt x="8318" y="14940"/>
                    <a:pt x="8309" y="14936"/>
                  </a:cubicBezTo>
                  <a:cubicBezTo>
                    <a:pt x="8301" y="14932"/>
                    <a:pt x="8293" y="14932"/>
                    <a:pt x="8285" y="14935"/>
                  </a:cubicBezTo>
                  <a:close/>
                  <a:moveTo>
                    <a:pt x="8885" y="14790"/>
                  </a:moveTo>
                  <a:lnTo>
                    <a:pt x="8809" y="14944"/>
                  </a:lnTo>
                  <a:lnTo>
                    <a:pt x="8458" y="14771"/>
                  </a:lnTo>
                  <a:lnTo>
                    <a:pt x="8435" y="14818"/>
                  </a:lnTo>
                  <a:lnTo>
                    <a:pt x="8826" y="15010"/>
                  </a:lnTo>
                  <a:lnTo>
                    <a:pt x="8922" y="14815"/>
                  </a:lnTo>
                  <a:lnTo>
                    <a:pt x="8885" y="14790"/>
                  </a:lnTo>
                  <a:close/>
                  <a:moveTo>
                    <a:pt x="8984" y="14688"/>
                  </a:moveTo>
                  <a:lnTo>
                    <a:pt x="8593" y="14496"/>
                  </a:lnTo>
                  <a:lnTo>
                    <a:pt x="8571" y="14541"/>
                  </a:lnTo>
                  <a:lnTo>
                    <a:pt x="8962" y="14734"/>
                  </a:lnTo>
                  <a:lnTo>
                    <a:pt x="8984" y="14688"/>
                  </a:lnTo>
                  <a:close/>
                  <a:moveTo>
                    <a:pt x="8151" y="18107"/>
                  </a:moveTo>
                  <a:lnTo>
                    <a:pt x="7760" y="17915"/>
                  </a:lnTo>
                  <a:lnTo>
                    <a:pt x="7737" y="17961"/>
                  </a:lnTo>
                  <a:lnTo>
                    <a:pt x="7901" y="18042"/>
                  </a:lnTo>
                  <a:lnTo>
                    <a:pt x="7820" y="18207"/>
                  </a:lnTo>
                  <a:lnTo>
                    <a:pt x="7656" y="18126"/>
                  </a:lnTo>
                  <a:lnTo>
                    <a:pt x="7634" y="18172"/>
                  </a:lnTo>
                  <a:lnTo>
                    <a:pt x="7801" y="18254"/>
                  </a:lnTo>
                  <a:lnTo>
                    <a:pt x="7916" y="18254"/>
                  </a:lnTo>
                  <a:lnTo>
                    <a:pt x="7858" y="18225"/>
                  </a:lnTo>
                  <a:lnTo>
                    <a:pt x="7939" y="18061"/>
                  </a:lnTo>
                  <a:lnTo>
                    <a:pt x="8128" y="18154"/>
                  </a:lnTo>
                  <a:lnTo>
                    <a:pt x="8151" y="18107"/>
                  </a:lnTo>
                  <a:close/>
                  <a:moveTo>
                    <a:pt x="9002" y="16378"/>
                  </a:moveTo>
                  <a:lnTo>
                    <a:pt x="9002" y="16376"/>
                  </a:lnTo>
                  <a:lnTo>
                    <a:pt x="8612" y="16184"/>
                  </a:lnTo>
                  <a:lnTo>
                    <a:pt x="8589" y="16230"/>
                  </a:lnTo>
                  <a:lnTo>
                    <a:pt x="8752" y="16311"/>
                  </a:lnTo>
                  <a:lnTo>
                    <a:pt x="8671" y="16476"/>
                  </a:lnTo>
                  <a:lnTo>
                    <a:pt x="8508" y="16395"/>
                  </a:lnTo>
                  <a:lnTo>
                    <a:pt x="8486" y="16441"/>
                  </a:lnTo>
                  <a:lnTo>
                    <a:pt x="8876" y="16633"/>
                  </a:lnTo>
                  <a:lnTo>
                    <a:pt x="8899" y="16587"/>
                  </a:lnTo>
                  <a:lnTo>
                    <a:pt x="8710" y="16494"/>
                  </a:lnTo>
                  <a:lnTo>
                    <a:pt x="8791" y="16330"/>
                  </a:lnTo>
                  <a:lnTo>
                    <a:pt x="8980" y="16423"/>
                  </a:lnTo>
                  <a:lnTo>
                    <a:pt x="9002" y="16378"/>
                  </a:lnTo>
                  <a:close/>
                  <a:moveTo>
                    <a:pt x="9002" y="16233"/>
                  </a:moveTo>
                  <a:lnTo>
                    <a:pt x="9002" y="16175"/>
                  </a:lnTo>
                  <a:lnTo>
                    <a:pt x="8899" y="16124"/>
                  </a:lnTo>
                  <a:lnTo>
                    <a:pt x="8965" y="15990"/>
                  </a:lnTo>
                  <a:lnTo>
                    <a:pt x="8924" y="15970"/>
                  </a:lnTo>
                  <a:lnTo>
                    <a:pt x="8858" y="16104"/>
                  </a:lnTo>
                  <a:lnTo>
                    <a:pt x="8730" y="16041"/>
                  </a:lnTo>
                  <a:lnTo>
                    <a:pt x="8809" y="15881"/>
                  </a:lnTo>
                  <a:lnTo>
                    <a:pt x="8773" y="15856"/>
                  </a:lnTo>
                  <a:lnTo>
                    <a:pt x="8668" y="16069"/>
                  </a:lnTo>
                  <a:lnTo>
                    <a:pt x="9002" y="16233"/>
                  </a:lnTo>
                  <a:close/>
                  <a:moveTo>
                    <a:pt x="9002" y="15858"/>
                  </a:moveTo>
                  <a:lnTo>
                    <a:pt x="9002" y="15800"/>
                  </a:lnTo>
                  <a:lnTo>
                    <a:pt x="8840" y="15721"/>
                  </a:lnTo>
                  <a:lnTo>
                    <a:pt x="8817" y="15767"/>
                  </a:lnTo>
                  <a:lnTo>
                    <a:pt x="9002" y="15858"/>
                  </a:lnTo>
                  <a:close/>
                  <a:moveTo>
                    <a:pt x="8315" y="17773"/>
                  </a:moveTo>
                  <a:lnTo>
                    <a:pt x="8275" y="17753"/>
                  </a:lnTo>
                  <a:lnTo>
                    <a:pt x="8190" y="17925"/>
                  </a:lnTo>
                  <a:lnTo>
                    <a:pt x="8047" y="17855"/>
                  </a:lnTo>
                  <a:lnTo>
                    <a:pt x="8113" y="17721"/>
                  </a:lnTo>
                  <a:lnTo>
                    <a:pt x="8073" y="17701"/>
                  </a:lnTo>
                  <a:lnTo>
                    <a:pt x="8007" y="17835"/>
                  </a:lnTo>
                  <a:lnTo>
                    <a:pt x="7879" y="17772"/>
                  </a:lnTo>
                  <a:lnTo>
                    <a:pt x="7957" y="17612"/>
                  </a:lnTo>
                  <a:lnTo>
                    <a:pt x="7922" y="17587"/>
                  </a:lnTo>
                  <a:lnTo>
                    <a:pt x="7817" y="17800"/>
                  </a:lnTo>
                  <a:lnTo>
                    <a:pt x="8207" y="17993"/>
                  </a:lnTo>
                  <a:lnTo>
                    <a:pt x="8315" y="17773"/>
                  </a:lnTo>
                  <a:close/>
                  <a:moveTo>
                    <a:pt x="8232" y="16956"/>
                  </a:moveTo>
                  <a:lnTo>
                    <a:pt x="8209" y="17003"/>
                  </a:lnTo>
                  <a:lnTo>
                    <a:pt x="8412" y="17163"/>
                  </a:lnTo>
                  <a:cubicBezTo>
                    <a:pt x="8425" y="17173"/>
                    <a:pt x="8438" y="17183"/>
                    <a:pt x="8450" y="17192"/>
                  </a:cubicBezTo>
                  <a:cubicBezTo>
                    <a:pt x="8463" y="17202"/>
                    <a:pt x="8474" y="17211"/>
                    <a:pt x="8485" y="17218"/>
                  </a:cubicBezTo>
                  <a:cubicBezTo>
                    <a:pt x="8495" y="17226"/>
                    <a:pt x="8503" y="17232"/>
                    <a:pt x="8510" y="17237"/>
                  </a:cubicBezTo>
                  <a:cubicBezTo>
                    <a:pt x="8515" y="17241"/>
                    <a:pt x="8518" y="17243"/>
                    <a:pt x="8520" y="17244"/>
                  </a:cubicBezTo>
                  <a:cubicBezTo>
                    <a:pt x="8518" y="17244"/>
                    <a:pt x="8515" y="17243"/>
                    <a:pt x="8510" y="17241"/>
                  </a:cubicBezTo>
                  <a:cubicBezTo>
                    <a:pt x="8504" y="17239"/>
                    <a:pt x="8496" y="17237"/>
                    <a:pt x="8486" y="17234"/>
                  </a:cubicBezTo>
                  <a:cubicBezTo>
                    <a:pt x="8476" y="17231"/>
                    <a:pt x="8464" y="17228"/>
                    <a:pt x="8451" y="17225"/>
                  </a:cubicBezTo>
                  <a:cubicBezTo>
                    <a:pt x="8437" y="17221"/>
                    <a:pt x="8423" y="17217"/>
                    <a:pt x="8407" y="17213"/>
                  </a:cubicBezTo>
                  <a:lnTo>
                    <a:pt x="8138" y="17148"/>
                  </a:lnTo>
                  <a:lnTo>
                    <a:pt x="8111" y="17201"/>
                  </a:lnTo>
                  <a:lnTo>
                    <a:pt x="8320" y="17368"/>
                  </a:lnTo>
                  <a:cubicBezTo>
                    <a:pt x="8330" y="17376"/>
                    <a:pt x="8341" y="17384"/>
                    <a:pt x="8352" y="17393"/>
                  </a:cubicBezTo>
                  <a:cubicBezTo>
                    <a:pt x="8364" y="17402"/>
                    <a:pt x="8375" y="17410"/>
                    <a:pt x="8385" y="17418"/>
                  </a:cubicBezTo>
                  <a:cubicBezTo>
                    <a:pt x="8395" y="17425"/>
                    <a:pt x="8403" y="17432"/>
                    <a:pt x="8410" y="17437"/>
                  </a:cubicBezTo>
                  <a:cubicBezTo>
                    <a:pt x="8417" y="17442"/>
                    <a:pt x="8421" y="17445"/>
                    <a:pt x="8422" y="17446"/>
                  </a:cubicBezTo>
                  <a:cubicBezTo>
                    <a:pt x="8420" y="17445"/>
                    <a:pt x="8415" y="17444"/>
                    <a:pt x="8407" y="17441"/>
                  </a:cubicBezTo>
                  <a:cubicBezTo>
                    <a:pt x="8398" y="17438"/>
                    <a:pt x="8388" y="17435"/>
                    <a:pt x="8375" y="17431"/>
                  </a:cubicBezTo>
                  <a:cubicBezTo>
                    <a:pt x="8363" y="17427"/>
                    <a:pt x="8350" y="17424"/>
                    <a:pt x="8335" y="17420"/>
                  </a:cubicBezTo>
                  <a:cubicBezTo>
                    <a:pt x="8321" y="17415"/>
                    <a:pt x="8307" y="17412"/>
                    <a:pt x="8293" y="17408"/>
                  </a:cubicBezTo>
                  <a:lnTo>
                    <a:pt x="8040" y="17346"/>
                  </a:lnTo>
                  <a:lnTo>
                    <a:pt x="8016" y="17396"/>
                  </a:lnTo>
                  <a:lnTo>
                    <a:pt x="8452" y="17496"/>
                  </a:lnTo>
                  <a:lnTo>
                    <a:pt x="8482" y="17435"/>
                  </a:lnTo>
                  <a:lnTo>
                    <a:pt x="8285" y="17279"/>
                  </a:lnTo>
                  <a:cubicBezTo>
                    <a:pt x="8273" y="17270"/>
                    <a:pt x="8262" y="17261"/>
                    <a:pt x="8250" y="17253"/>
                  </a:cubicBezTo>
                  <a:cubicBezTo>
                    <a:pt x="8239" y="17244"/>
                    <a:pt x="8229" y="17237"/>
                    <a:pt x="8220" y="17230"/>
                  </a:cubicBezTo>
                  <a:cubicBezTo>
                    <a:pt x="8211" y="17223"/>
                    <a:pt x="8204" y="17218"/>
                    <a:pt x="8198" y="17214"/>
                  </a:cubicBezTo>
                  <a:cubicBezTo>
                    <a:pt x="8192" y="17210"/>
                    <a:pt x="8189" y="17208"/>
                    <a:pt x="8188" y="17207"/>
                  </a:cubicBezTo>
                  <a:cubicBezTo>
                    <a:pt x="8189" y="17207"/>
                    <a:pt x="8194" y="17209"/>
                    <a:pt x="8200" y="17211"/>
                  </a:cubicBezTo>
                  <a:cubicBezTo>
                    <a:pt x="8207" y="17213"/>
                    <a:pt x="8216" y="17215"/>
                    <a:pt x="8226" y="17218"/>
                  </a:cubicBezTo>
                  <a:cubicBezTo>
                    <a:pt x="8237" y="17221"/>
                    <a:pt x="8249" y="17225"/>
                    <a:pt x="8263" y="17228"/>
                  </a:cubicBezTo>
                  <a:cubicBezTo>
                    <a:pt x="8277" y="17232"/>
                    <a:pt x="8292" y="17236"/>
                    <a:pt x="8308" y="17240"/>
                  </a:cubicBezTo>
                  <a:lnTo>
                    <a:pt x="8549" y="17299"/>
                  </a:lnTo>
                  <a:lnTo>
                    <a:pt x="8579" y="17238"/>
                  </a:lnTo>
                  <a:lnTo>
                    <a:pt x="8232" y="16956"/>
                  </a:lnTo>
                  <a:close/>
                  <a:moveTo>
                    <a:pt x="8684" y="17024"/>
                  </a:moveTo>
                  <a:lnTo>
                    <a:pt x="8293" y="16832"/>
                  </a:lnTo>
                  <a:lnTo>
                    <a:pt x="8271" y="16877"/>
                  </a:lnTo>
                  <a:lnTo>
                    <a:pt x="8661" y="17070"/>
                  </a:lnTo>
                  <a:lnTo>
                    <a:pt x="8684" y="17024"/>
                  </a:lnTo>
                  <a:close/>
                  <a:moveTo>
                    <a:pt x="8800" y="16689"/>
                  </a:moveTo>
                  <a:lnTo>
                    <a:pt x="8724" y="16843"/>
                  </a:lnTo>
                  <a:lnTo>
                    <a:pt x="8372" y="16670"/>
                  </a:lnTo>
                  <a:lnTo>
                    <a:pt x="8349" y="16717"/>
                  </a:lnTo>
                  <a:lnTo>
                    <a:pt x="8740" y="16909"/>
                  </a:lnTo>
                  <a:lnTo>
                    <a:pt x="8836" y="16715"/>
                  </a:lnTo>
                  <a:lnTo>
                    <a:pt x="8800" y="16689"/>
                  </a:lnTo>
                  <a:close/>
                  <a:moveTo>
                    <a:pt x="9002" y="17661"/>
                  </a:moveTo>
                  <a:lnTo>
                    <a:pt x="9002" y="17587"/>
                  </a:lnTo>
                  <a:cubicBezTo>
                    <a:pt x="8992" y="17594"/>
                    <a:pt x="8982" y="17604"/>
                    <a:pt x="8970" y="17617"/>
                  </a:cubicBezTo>
                  <a:lnTo>
                    <a:pt x="8933" y="17655"/>
                  </a:lnTo>
                  <a:cubicBezTo>
                    <a:pt x="8914" y="17674"/>
                    <a:pt x="8898" y="17687"/>
                    <a:pt x="8883" y="17692"/>
                  </a:cubicBezTo>
                  <a:cubicBezTo>
                    <a:pt x="8869" y="17698"/>
                    <a:pt x="8853" y="17696"/>
                    <a:pt x="8838" y="17689"/>
                  </a:cubicBezTo>
                  <a:cubicBezTo>
                    <a:pt x="8817" y="17679"/>
                    <a:pt x="8805" y="17664"/>
                    <a:pt x="8800" y="17645"/>
                  </a:cubicBezTo>
                  <a:cubicBezTo>
                    <a:pt x="8796" y="17625"/>
                    <a:pt x="8799" y="17603"/>
                    <a:pt x="8812" y="17579"/>
                  </a:cubicBezTo>
                  <a:cubicBezTo>
                    <a:pt x="8816" y="17570"/>
                    <a:pt x="8820" y="17563"/>
                    <a:pt x="8825" y="17556"/>
                  </a:cubicBezTo>
                  <a:cubicBezTo>
                    <a:pt x="8830" y="17549"/>
                    <a:pt x="8835" y="17543"/>
                    <a:pt x="8842" y="17537"/>
                  </a:cubicBezTo>
                  <a:cubicBezTo>
                    <a:pt x="8848" y="17530"/>
                    <a:pt x="8855" y="17524"/>
                    <a:pt x="8863" y="17519"/>
                  </a:cubicBezTo>
                  <a:cubicBezTo>
                    <a:pt x="8871" y="17513"/>
                    <a:pt x="8881" y="17506"/>
                    <a:pt x="8891" y="17500"/>
                  </a:cubicBezTo>
                  <a:lnTo>
                    <a:pt x="8868" y="17463"/>
                  </a:lnTo>
                  <a:cubicBezTo>
                    <a:pt x="8824" y="17488"/>
                    <a:pt x="8793" y="17521"/>
                    <a:pt x="8772" y="17562"/>
                  </a:cubicBezTo>
                  <a:cubicBezTo>
                    <a:pt x="8763" y="17581"/>
                    <a:pt x="8757" y="17600"/>
                    <a:pt x="8755" y="17618"/>
                  </a:cubicBezTo>
                  <a:cubicBezTo>
                    <a:pt x="8753" y="17637"/>
                    <a:pt x="8754" y="17654"/>
                    <a:pt x="8758" y="17669"/>
                  </a:cubicBezTo>
                  <a:cubicBezTo>
                    <a:pt x="8763" y="17685"/>
                    <a:pt x="8770" y="17700"/>
                    <a:pt x="8781" y="17712"/>
                  </a:cubicBezTo>
                  <a:cubicBezTo>
                    <a:pt x="8792" y="17725"/>
                    <a:pt x="8806" y="17736"/>
                    <a:pt x="8822" y="17744"/>
                  </a:cubicBezTo>
                  <a:cubicBezTo>
                    <a:pt x="8847" y="17756"/>
                    <a:pt x="8873" y="17759"/>
                    <a:pt x="8898" y="17751"/>
                  </a:cubicBezTo>
                  <a:cubicBezTo>
                    <a:pt x="8910" y="17747"/>
                    <a:pt x="8921" y="17741"/>
                    <a:pt x="8931" y="17733"/>
                  </a:cubicBezTo>
                  <a:cubicBezTo>
                    <a:pt x="8941" y="17725"/>
                    <a:pt x="8953" y="17714"/>
                    <a:pt x="8967" y="17699"/>
                  </a:cubicBezTo>
                  <a:lnTo>
                    <a:pt x="8998" y="17665"/>
                  </a:lnTo>
                  <a:lnTo>
                    <a:pt x="9002" y="17661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798"/>
            </a:p>
          </p:txBody>
        </p:sp>
      </p:grpSp>
      <p:pic>
        <p:nvPicPr>
          <p:cNvPr id="4" name="Grafik 21">
            <a:extLst>
              <a:ext uri="{FF2B5EF4-FFF2-40B4-BE49-F238E27FC236}">
                <a16:creationId xmlns:a16="http://schemas.microsoft.com/office/drawing/2014/main" id="{00DB04CA-3769-06B2-F043-C9522C4948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331829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1236">
          <p15:clr>
            <a:srgbClr val="FBAE40"/>
          </p15:clr>
        </p15:guide>
        <p15:guide id="6" orient="horz" pos="2040">
          <p15:clr>
            <a:srgbClr val="FBAE40"/>
          </p15:clr>
        </p15:guide>
        <p15:guide id="7" pos="227">
          <p15:clr>
            <a:srgbClr val="FBAE40"/>
          </p15:clr>
        </p15:guide>
        <p15:guide id="8" pos="746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intergrundbild"/>
          <p:cNvPicPr>
            <a:picLocks noChangeAspect="1"/>
          </p:cNvPicPr>
          <p:nvPr/>
        </p:nvPicPr>
        <p:blipFill rotWithShape="1">
          <a:blip r:embed="rId2"/>
          <a:srcRect t="300" b="5222"/>
          <a:stretch/>
        </p:blipFill>
        <p:spPr>
          <a:xfrm>
            <a:off x="0" y="2"/>
            <a:ext cx="12192000" cy="5669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80001" y="1962075"/>
            <a:ext cx="5036816" cy="498598"/>
          </a:xfrm>
          <a:solidFill>
            <a:schemeClr val="bg2"/>
          </a:solidFill>
        </p:spPr>
        <p:txBody>
          <a:bodyPr wrap="none" lIns="90000" tIns="0" rIns="9000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596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 der Präsentation auf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80000" y="3590925"/>
            <a:ext cx="2688000" cy="18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</a:p>
          <a:p>
            <a:pPr lvl="0"/>
            <a:r>
              <a:rPr lang="de-DE" dirty="0"/>
              <a:t>Name: der Referentin / des Referenten</a:t>
            </a:r>
          </a:p>
        </p:txBody>
      </p:sp>
      <p:sp>
        <p:nvSpPr>
          <p:cNvPr id="10" name="Logo"/>
          <p:cNvSpPr>
            <a:spLocks noChangeAspect="1" noEditPoints="1"/>
          </p:cNvSpPr>
          <p:nvPr/>
        </p:nvSpPr>
        <p:spPr bwMode="auto">
          <a:xfrm>
            <a:off x="480000" y="304199"/>
            <a:ext cx="36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26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478368" y="2484439"/>
            <a:ext cx="4251137" cy="498598"/>
          </a:xfrm>
          <a:solidFill>
            <a:schemeClr val="bg2"/>
          </a:solidFill>
        </p:spPr>
        <p:txBody>
          <a:bodyPr vert="horz" wrap="none" lIns="90000" rIns="9000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defRPr sz="3596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zwei Zeilen einfügen</a:t>
            </a:r>
          </a:p>
        </p:txBody>
      </p:sp>
      <p:sp>
        <p:nvSpPr>
          <p:cNvPr id="2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769229" y="6028843"/>
            <a:ext cx="6913632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4" name="Hintergrundbild">
            <a:extLst>
              <a:ext uri="{FF2B5EF4-FFF2-40B4-BE49-F238E27FC236}">
                <a16:creationId xmlns:a16="http://schemas.microsoft.com/office/drawing/2014/main" id="{BA571F12-9FBB-F444-8324-06D41A365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82"/>
            <a:ext cx="12192000" cy="5654051"/>
          </a:xfrm>
          <a:prstGeom prst="rect">
            <a:avLst/>
          </a:prstGeom>
        </p:spPr>
      </p:pic>
      <p:sp>
        <p:nvSpPr>
          <p:cNvPr id="25" name="Linie">
            <a:extLst>
              <a:ext uri="{FF2B5EF4-FFF2-40B4-BE49-F238E27FC236}">
                <a16:creationId xmlns:a16="http://schemas.microsoft.com/office/drawing/2014/main" id="{77CF79E4-663F-5B48-89C0-26073481A6A8}"/>
              </a:ext>
            </a:extLst>
          </p:cNvPr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grpSp>
        <p:nvGrpSpPr>
          <p:cNvPr id="28" name="Regieanweisungen">
            <a:extLst>
              <a:ext uri="{FF2B5EF4-FFF2-40B4-BE49-F238E27FC236}">
                <a16:creationId xmlns:a16="http://schemas.microsoft.com/office/drawing/2014/main" id="{712B8235-5A53-9945-8D5D-3510A4AA4400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32" name="Linie">
              <a:extLst>
                <a:ext uri="{FF2B5EF4-FFF2-40B4-BE49-F238E27FC236}">
                  <a16:creationId xmlns:a16="http://schemas.microsoft.com/office/drawing/2014/main" id="{9F75CF44-58E0-CF49-9E1C-463536DD6D92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7A362EBF-CD5A-4142-8441-D4957096E564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>
              <a:extLst>
                <a:ext uri="{FF2B5EF4-FFF2-40B4-BE49-F238E27FC236}">
                  <a16:creationId xmlns:a16="http://schemas.microsoft.com/office/drawing/2014/main" id="{218FBFDE-7BFD-DB4F-883E-BEF6AD66B75F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>
              <a:extLst>
                <a:ext uri="{FF2B5EF4-FFF2-40B4-BE49-F238E27FC236}">
                  <a16:creationId xmlns:a16="http://schemas.microsoft.com/office/drawing/2014/main" id="{A6889172-AEB2-4B49-ABBB-14A5EC539A77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Linie">
              <a:extLst>
                <a:ext uri="{FF2B5EF4-FFF2-40B4-BE49-F238E27FC236}">
                  <a16:creationId xmlns:a16="http://schemas.microsoft.com/office/drawing/2014/main" id="{E7812F82-53CA-9C4F-BE00-FB80E6A90998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Linie">
              <a:extLst>
                <a:ext uri="{FF2B5EF4-FFF2-40B4-BE49-F238E27FC236}">
                  <a16:creationId xmlns:a16="http://schemas.microsoft.com/office/drawing/2014/main" id="{CE45FCEA-1E45-1343-8C1C-A3BEC099F383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>
              <a:extLst>
                <a:ext uri="{FF2B5EF4-FFF2-40B4-BE49-F238E27FC236}">
                  <a16:creationId xmlns:a16="http://schemas.microsoft.com/office/drawing/2014/main" id="{B6E18050-9C35-304A-9775-60B2821E1D4C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>
              <a:extLst>
                <a:ext uri="{FF2B5EF4-FFF2-40B4-BE49-F238E27FC236}">
                  <a16:creationId xmlns:a16="http://schemas.microsoft.com/office/drawing/2014/main" id="{5221AB02-FC2F-414A-94B6-B8F74B382375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>
              <a:extLst>
                <a:ext uri="{FF2B5EF4-FFF2-40B4-BE49-F238E27FC236}">
                  <a16:creationId xmlns:a16="http://schemas.microsoft.com/office/drawing/2014/main" id="{BE156E55-54A9-F549-AA7E-7C3CABBE8937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B8C93632-B41D-164C-8A56-30C5204E38F2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wissen.leben">
            <a:extLst>
              <a:ext uri="{FF2B5EF4-FFF2-40B4-BE49-F238E27FC236}">
                <a16:creationId xmlns:a16="http://schemas.microsoft.com/office/drawing/2014/main" id="{EFA1FCFF-ED22-EF47-B5EC-0ACF7025795C}"/>
              </a:ext>
            </a:extLst>
          </p:cNvPr>
          <p:cNvSpPr>
            <a:spLocks noEditPoints="1"/>
          </p:cNvSpPr>
          <p:nvPr/>
        </p:nvSpPr>
        <p:spPr bwMode="auto">
          <a:xfrm>
            <a:off x="358402" y="6323606"/>
            <a:ext cx="1348595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  <p:sp>
        <p:nvSpPr>
          <p:cNvPr id="58" name="Titel 1">
            <a:extLst>
              <a:ext uri="{FF2B5EF4-FFF2-40B4-BE49-F238E27FC236}">
                <a16:creationId xmlns:a16="http://schemas.microsoft.com/office/drawing/2014/main" id="{85805F51-5C97-E345-958F-2F1F3E4046D2}"/>
              </a:ext>
            </a:extLst>
          </p:cNvPr>
          <p:cNvSpPr txBox="1">
            <a:spLocks/>
          </p:cNvSpPr>
          <p:nvPr/>
        </p:nvSpPr>
        <p:spPr>
          <a:xfrm>
            <a:off x="359626" y="1962075"/>
            <a:ext cx="5036816" cy="498598"/>
          </a:xfrm>
          <a:prstGeom prst="rect">
            <a:avLst/>
          </a:prstGeom>
          <a:solidFill>
            <a:schemeClr val="bg2"/>
          </a:solidFill>
        </p:spPr>
        <p:txBody>
          <a:bodyPr vert="horz" wrap="none" lIns="89906" tIns="0" rIns="89906" bIns="0" rtlCol="0" anchor="t" anchorCtr="0">
            <a:sp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 kern="1200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e-DE" sz="3596"/>
              <a:t>Titel der Präsentation auf</a:t>
            </a:r>
            <a:endParaRPr lang="de-DE" sz="3596" dirty="0"/>
          </a:p>
        </p:txBody>
      </p:sp>
      <p:sp>
        <p:nvSpPr>
          <p:cNvPr id="59" name="Untertitel 2">
            <a:extLst>
              <a:ext uri="{FF2B5EF4-FFF2-40B4-BE49-F238E27FC236}">
                <a16:creationId xmlns:a16="http://schemas.microsoft.com/office/drawing/2014/main" id="{21FA039B-FF8C-CC43-A7B1-3587AB2B0425}"/>
              </a:ext>
            </a:extLst>
          </p:cNvPr>
          <p:cNvSpPr txBox="1">
            <a:spLocks/>
          </p:cNvSpPr>
          <p:nvPr/>
        </p:nvSpPr>
        <p:spPr>
          <a:xfrm>
            <a:off x="359625" y="3590925"/>
            <a:ext cx="2013902" cy="18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lang="de-DE" sz="1800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r>
              <a:rPr lang="en-GB" sz="1798"/>
              <a:t>Untertitel bzw. Kurzbeschreibung der Präsentation</a:t>
            </a:r>
          </a:p>
          <a:p>
            <a:r>
              <a:rPr lang="en-GB" sz="1798"/>
              <a:t>Name: der Referentin / des Referenten</a:t>
            </a:r>
            <a:endParaRPr lang="en-GB" sz="1798" dirty="0"/>
          </a:p>
        </p:txBody>
      </p:sp>
      <p:sp>
        <p:nvSpPr>
          <p:cNvPr id="60" name="Vertikaler Textplatzhalter 2">
            <a:extLst>
              <a:ext uri="{FF2B5EF4-FFF2-40B4-BE49-F238E27FC236}">
                <a16:creationId xmlns:a16="http://schemas.microsoft.com/office/drawing/2014/main" id="{757A8D0F-1525-5440-90DB-24F909E2470A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358402" y="2484439"/>
            <a:ext cx="4089403" cy="498598"/>
          </a:xfrm>
          <a:solidFill>
            <a:schemeClr val="bg2"/>
          </a:solidFill>
        </p:spPr>
        <p:txBody>
          <a:bodyPr vert="horz" wrap="none" lIns="90000" rIns="9000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596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zwei Zeilen einfügen</a:t>
            </a:r>
          </a:p>
        </p:txBody>
      </p:sp>
      <p:pic>
        <p:nvPicPr>
          <p:cNvPr id="4" name="Grafik 21">
            <a:extLst>
              <a:ext uri="{FF2B5EF4-FFF2-40B4-BE49-F238E27FC236}">
                <a16:creationId xmlns:a16="http://schemas.microsoft.com/office/drawing/2014/main" id="{8A21098D-AC96-CB49-5141-3524147C1C1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008512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6" orient="horz" pos="1236">
          <p15:clr>
            <a:srgbClr val="FBAE40"/>
          </p15:clr>
        </p15:guide>
        <p15:guide id="7" orient="horz" pos="2262">
          <p15:clr>
            <a:srgbClr val="FBAE40"/>
          </p15:clr>
        </p15:guide>
        <p15:guide id="8" pos="227">
          <p15:clr>
            <a:srgbClr val="FBAE40"/>
          </p15:clr>
        </p15:guide>
        <p15:guide id="9" pos="7461">
          <p15:clr>
            <a:srgbClr val="FBAE40"/>
          </p15:clr>
        </p15:guide>
        <p15:guide id="10" orient="horz" pos="1565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 //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de-DE" dirty="0"/>
              <a:t>Headline einfügen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59625" y="1665066"/>
            <a:ext cx="11472051" cy="4240848"/>
          </a:xfrm>
        </p:spPr>
        <p:txBody>
          <a:bodyPr/>
          <a:lstStyle>
            <a:lvl1pPr marL="274363" marR="0" indent="-274363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  <a:lvl2pPr marL="539210" marR="0" indent="-280707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2pPr>
            <a:lvl3pPr marL="802472" marR="0" indent="-269605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3pPr>
            <a:lvl4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4pPr>
            <a:lvl5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5pPr>
            <a:lvl6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6pPr>
            <a:lvl7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7pPr>
            <a:lvl8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8pPr>
            <a:lvl9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9pPr>
          </a:lstStyle>
          <a:p>
            <a:pPr marL="274363" marR="0" lvl="0" indent="-274363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3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Fließtext auf erster Ebene // für weitere Aufzählungen </a:t>
            </a:r>
            <a:br>
              <a:rPr kumimoji="0" lang="de-DE" sz="23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de-DE" sz="23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&gt;&gt; Menü &gt; Start &gt; Absatz &gt; Listenebne erhöhen </a:t>
            </a:r>
          </a:p>
          <a:p>
            <a:pPr marL="539210" marR="0" lvl="1" indent="-280707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1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Zweite Ebene</a:t>
            </a:r>
          </a:p>
          <a:p>
            <a:pPr marL="802472" marR="0" lvl="2" indent="-269605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9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Dritte Ebene</a:t>
            </a:r>
          </a:p>
          <a:p>
            <a:pPr marL="1067320" marR="0" lvl="3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Vierte Ebene</a:t>
            </a:r>
          </a:p>
          <a:p>
            <a:pPr marL="1067320" marR="0" lvl="4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Fünfte Ebene</a:t>
            </a:r>
          </a:p>
          <a:p>
            <a:pPr marL="1067320" marR="0" lvl="5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Sechste Ebene</a:t>
            </a:r>
          </a:p>
          <a:p>
            <a:pPr marL="1067320" marR="0" lvl="6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Siebte Ebene</a:t>
            </a:r>
          </a:p>
          <a:p>
            <a:pPr marL="1067320" marR="0" lvl="7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Achte Ebene</a:t>
            </a:r>
          </a:p>
          <a:p>
            <a:pPr marL="1067320" marR="0" lvl="8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Neunte Ebene</a:t>
            </a:r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1BA5F8B6-9755-B049-B5EE-24C8818A39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7BA8AF51-BD09-E140-B970-8F7D15CD2A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Datenbanken</a:t>
            </a:r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AE209590-B7E9-864F-8E23-D8E66B67ED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B52BCD7-8B4B-1443-81DC-540C3C62FE02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Linie">
            <a:extLst>
              <a:ext uri="{FF2B5EF4-FFF2-40B4-BE49-F238E27FC236}">
                <a16:creationId xmlns:a16="http://schemas.microsoft.com/office/drawing/2014/main" id="{74E4E7DF-5D97-5A48-92FB-8CDE15E71AB3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14770113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6" orient="horz" pos="1463">
          <p15:clr>
            <a:srgbClr val="FBAE40"/>
          </p15:clr>
        </p15:guide>
        <p15:guide id="7" orient="horz" pos="3618">
          <p15:clr>
            <a:srgbClr val="FBAE40"/>
          </p15:clr>
        </p15:guide>
        <p15:guide id="8" orient="horz" pos="851">
          <p15:clr>
            <a:srgbClr val="FBAE40"/>
          </p15:clr>
        </p15:guide>
        <p15:guide id="9" pos="227">
          <p15:clr>
            <a:srgbClr val="FBAE40"/>
          </p15:clr>
        </p15:guide>
        <p15:guide id="10" pos="746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9962" y="1666800"/>
            <a:ext cx="5452008" cy="4239112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7842" y="1666800"/>
            <a:ext cx="5573833" cy="4239112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DD891D81-850B-104A-8882-3B4FE65D2A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5C3E01FC-4088-3E4B-A987-3CBED1C47A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Datenbanken</a:t>
            </a:r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1227048F-4499-5747-BBA5-477A08D6E8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B52BCD7-8B4B-1443-81DC-540C3C62FE02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Linie">
            <a:extLst>
              <a:ext uri="{FF2B5EF4-FFF2-40B4-BE49-F238E27FC236}">
                <a16:creationId xmlns:a16="http://schemas.microsoft.com/office/drawing/2014/main" id="{B3105BE5-7E5E-0845-B3F4-48E9C5D4B19D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2168829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+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1826" y="2615519"/>
            <a:ext cx="5572334" cy="3290393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7843" y="2615519"/>
            <a:ext cx="5573833" cy="3290393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E951C31-C6BD-824C-BF6E-8C71F39EAA78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59624" y="1666800"/>
            <a:ext cx="5574533" cy="823912"/>
          </a:xfrm>
        </p:spPr>
        <p:txBody>
          <a:bodyPr anchor="b"/>
          <a:lstStyle>
            <a:lvl1pPr marL="0" indent="0">
              <a:buNone/>
              <a:defRPr sz="2398" b="1"/>
            </a:lvl1pPr>
            <a:lvl2pPr marL="456743" indent="0">
              <a:buNone/>
              <a:defRPr sz="1998" b="1"/>
            </a:lvl2pPr>
            <a:lvl3pPr marL="913486" indent="0">
              <a:buNone/>
              <a:defRPr sz="1798" b="1"/>
            </a:lvl3pPr>
            <a:lvl4pPr marL="1370228" indent="0">
              <a:buNone/>
              <a:defRPr sz="1598" b="1"/>
            </a:lvl4pPr>
            <a:lvl5pPr marL="1826971" indent="0">
              <a:buNone/>
              <a:defRPr sz="1598" b="1"/>
            </a:lvl5pPr>
            <a:lvl6pPr marL="2283714" indent="0">
              <a:buNone/>
              <a:defRPr sz="1598" b="1"/>
            </a:lvl6pPr>
            <a:lvl7pPr marL="2740457" indent="0">
              <a:buNone/>
              <a:defRPr sz="1598" b="1"/>
            </a:lvl7pPr>
            <a:lvl8pPr marL="3197200" indent="0">
              <a:buNone/>
              <a:defRPr sz="1598" b="1"/>
            </a:lvl8pPr>
            <a:lvl9pPr marL="3653942" indent="0">
              <a:buNone/>
              <a:defRPr sz="1598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770AB22-F3E9-294E-99D4-9AB1D452A1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7840" y="1666800"/>
            <a:ext cx="5573834" cy="823912"/>
          </a:xfrm>
        </p:spPr>
        <p:txBody>
          <a:bodyPr anchor="b"/>
          <a:lstStyle>
            <a:lvl1pPr marL="0" indent="0">
              <a:buNone/>
              <a:defRPr sz="2398" b="1"/>
            </a:lvl1pPr>
            <a:lvl2pPr marL="456743" indent="0">
              <a:buNone/>
              <a:defRPr sz="1998" b="1"/>
            </a:lvl2pPr>
            <a:lvl3pPr marL="913486" indent="0">
              <a:buNone/>
              <a:defRPr sz="1798" b="1"/>
            </a:lvl3pPr>
            <a:lvl4pPr marL="1370228" indent="0">
              <a:buNone/>
              <a:defRPr sz="1598" b="1"/>
            </a:lvl4pPr>
            <a:lvl5pPr marL="1826971" indent="0">
              <a:buNone/>
              <a:defRPr sz="1598" b="1"/>
            </a:lvl5pPr>
            <a:lvl6pPr marL="2283714" indent="0">
              <a:buNone/>
              <a:defRPr sz="1598" b="1"/>
            </a:lvl6pPr>
            <a:lvl7pPr marL="2740457" indent="0">
              <a:buNone/>
              <a:defRPr sz="1598" b="1"/>
            </a:lvl7pPr>
            <a:lvl8pPr marL="3197200" indent="0">
              <a:buNone/>
              <a:defRPr sz="1598" b="1"/>
            </a:lvl8pPr>
            <a:lvl9pPr marL="3653942" indent="0">
              <a:buNone/>
              <a:defRPr sz="1598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Datumsplatzhalter 3">
            <a:extLst>
              <a:ext uri="{FF2B5EF4-FFF2-40B4-BE49-F238E27FC236}">
                <a16:creationId xmlns:a16="http://schemas.microsoft.com/office/drawing/2014/main" id="{7C6A65A7-1CBA-0D4F-B9D8-6D61E7871B6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B6433E5C-9FED-DA4C-8DE8-B99B9F30010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Datenbanken</a:t>
            </a:r>
          </a:p>
        </p:txBody>
      </p:sp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AFD26347-1A0A-784C-8CCF-ACBD593832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B52BCD7-8B4B-1443-81DC-540C3C62FE02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Linie">
            <a:extLst>
              <a:ext uri="{FF2B5EF4-FFF2-40B4-BE49-F238E27FC236}">
                <a16:creationId xmlns:a16="http://schemas.microsoft.com/office/drawing/2014/main" id="{5D1988EE-945D-DC4D-B6FF-84072DB78E01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678197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59625" y="904869"/>
            <a:ext cx="11472051" cy="57532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Headline einfügen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59625" y="1665065"/>
            <a:ext cx="11472051" cy="42408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grpSp>
        <p:nvGrpSpPr>
          <p:cNvPr id="76" name="Regieanweisungen">
            <a:extLst>
              <a:ext uri="{FF2B5EF4-FFF2-40B4-BE49-F238E27FC236}">
                <a16:creationId xmlns:a16="http://schemas.microsoft.com/office/drawing/2014/main" id="{D1E7AB19-6326-F842-B55D-602CEE998E58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81" name="Linie">
              <a:extLst>
                <a:ext uri="{FF2B5EF4-FFF2-40B4-BE49-F238E27FC236}">
                  <a16:creationId xmlns:a16="http://schemas.microsoft.com/office/drawing/2014/main" id="{E83804AF-E342-CE4F-B1EC-DEAF381D56D0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Linie">
              <a:extLst>
                <a:ext uri="{FF2B5EF4-FFF2-40B4-BE49-F238E27FC236}">
                  <a16:creationId xmlns:a16="http://schemas.microsoft.com/office/drawing/2014/main" id="{424FF1AA-1F85-0349-8AC7-B8DE428B8B2E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Linie">
              <a:extLst>
                <a:ext uri="{FF2B5EF4-FFF2-40B4-BE49-F238E27FC236}">
                  <a16:creationId xmlns:a16="http://schemas.microsoft.com/office/drawing/2014/main" id="{D3816368-3ED9-E949-869E-C138AEA477E6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Linie">
              <a:extLst>
                <a:ext uri="{FF2B5EF4-FFF2-40B4-BE49-F238E27FC236}">
                  <a16:creationId xmlns:a16="http://schemas.microsoft.com/office/drawing/2014/main" id="{A35BC36B-DBB2-8D43-8FC8-61482A66030E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Linie">
              <a:extLst>
                <a:ext uri="{FF2B5EF4-FFF2-40B4-BE49-F238E27FC236}">
                  <a16:creationId xmlns:a16="http://schemas.microsoft.com/office/drawing/2014/main" id="{1D0BC4A0-12DF-0742-991C-E85484A0CF65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Linie">
              <a:extLst>
                <a:ext uri="{FF2B5EF4-FFF2-40B4-BE49-F238E27FC236}">
                  <a16:creationId xmlns:a16="http://schemas.microsoft.com/office/drawing/2014/main" id="{28E5A8EC-4E8D-2243-AAA2-E0CA46623482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Linie">
              <a:extLst>
                <a:ext uri="{FF2B5EF4-FFF2-40B4-BE49-F238E27FC236}">
                  <a16:creationId xmlns:a16="http://schemas.microsoft.com/office/drawing/2014/main" id="{89CA6780-65ED-624F-AF8E-E86F7BC6A566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Linie">
              <a:extLst>
                <a:ext uri="{FF2B5EF4-FFF2-40B4-BE49-F238E27FC236}">
                  <a16:creationId xmlns:a16="http://schemas.microsoft.com/office/drawing/2014/main" id="{5C0C5252-6141-8542-B72D-C99EAD621600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Linie">
              <a:extLst>
                <a:ext uri="{FF2B5EF4-FFF2-40B4-BE49-F238E27FC236}">
                  <a16:creationId xmlns:a16="http://schemas.microsoft.com/office/drawing/2014/main" id="{B5AFC2EF-7146-F64A-AFFE-05B78978B34C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Linie">
              <a:extLst>
                <a:ext uri="{FF2B5EF4-FFF2-40B4-BE49-F238E27FC236}">
                  <a16:creationId xmlns:a16="http://schemas.microsoft.com/office/drawing/2014/main" id="{03D06505-86C7-C14B-8902-B14251A25389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Datumsplatzhalter 3">
            <a:extLst>
              <a:ext uri="{FF2B5EF4-FFF2-40B4-BE49-F238E27FC236}">
                <a16:creationId xmlns:a16="http://schemas.microsoft.com/office/drawing/2014/main" id="{BBC00DD8-CEB4-714C-9F21-1C97522ED6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99" name="Fußzeilenplatzhalter 4">
            <a:extLst>
              <a:ext uri="{FF2B5EF4-FFF2-40B4-BE49-F238E27FC236}">
                <a16:creationId xmlns:a16="http://schemas.microsoft.com/office/drawing/2014/main" id="{20C08151-2A10-7E40-AD9E-0C6B1986FA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Datenbanken</a:t>
            </a:r>
          </a:p>
        </p:txBody>
      </p:sp>
      <p:sp>
        <p:nvSpPr>
          <p:cNvPr id="100" name="Foliennummernplatzhalter 5">
            <a:extLst>
              <a:ext uri="{FF2B5EF4-FFF2-40B4-BE49-F238E27FC236}">
                <a16:creationId xmlns:a16="http://schemas.microsoft.com/office/drawing/2014/main" id="{B9FBCA1B-1C8C-194C-82E1-B0AC47CED4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B52BCD7-8B4B-1443-81DC-540C3C62FE02}" type="slidenum">
              <a:rPr lang="en-GB" smtClean="0"/>
              <a:t>‹#›</a:t>
            </a:fld>
            <a:endParaRPr lang="en-GB"/>
          </a:p>
        </p:txBody>
      </p:sp>
      <p:sp>
        <p:nvSpPr>
          <p:cNvPr id="102" name="Linie">
            <a:extLst>
              <a:ext uri="{FF2B5EF4-FFF2-40B4-BE49-F238E27FC236}">
                <a16:creationId xmlns:a16="http://schemas.microsoft.com/office/drawing/2014/main" id="{60B90A70-D8B1-A04E-AE50-1F02457FB929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2B4A54D-B908-0D91-9BF6-2CD374980A1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 t="-78" b="-78"/>
          <a:stretch/>
        </p:blipFill>
        <p:spPr>
          <a:xfrm>
            <a:off x="350838" y="267118"/>
            <a:ext cx="1632338" cy="45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415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  <p:sldLayoutId id="2147483924" r:id="rId13"/>
    <p:sldLayoutId id="2147483925" r:id="rId14"/>
  </p:sldLayoutIdLst>
  <p:hf hdr="0"/>
  <p:txStyles>
    <p:titleStyle>
      <a:lvl1pPr marL="0" indent="0" algn="l" defTabSz="913463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797" b="1" i="0" kern="1200" baseline="0">
          <a:solidFill>
            <a:schemeClr val="bg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74363" indent="-274363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lang="de-DE" sz="2398" b="0" i="0" u="none" strike="noStrike" kern="1200" baseline="0" smtClean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539210" indent="-280707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21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802472" indent="-269605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9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6pPr>
      <a:lvl7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7pPr>
      <a:lvl8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8pPr>
      <a:lvl9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9pPr>
    </p:bodyStyle>
    <p:otherStyle>
      <a:defPPr>
        <a:defRPr lang="de-DE"/>
      </a:defPPr>
      <a:lvl1pPr marL="0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732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463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194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6925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3657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0388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7120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3851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6.png"/><Relationship Id="rId18" Type="http://schemas.openxmlformats.org/officeDocument/2006/relationships/image" Target="../media/image121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12" Type="http://schemas.openxmlformats.org/officeDocument/2006/relationships/image" Target="../media/image115.png"/><Relationship Id="rId17" Type="http://schemas.openxmlformats.org/officeDocument/2006/relationships/image" Target="../media/image120.png"/><Relationship Id="rId2" Type="http://schemas.openxmlformats.org/officeDocument/2006/relationships/image" Target="../media/image105.png"/><Relationship Id="rId16" Type="http://schemas.openxmlformats.org/officeDocument/2006/relationships/image" Target="../media/image119.png"/><Relationship Id="rId20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11" Type="http://schemas.openxmlformats.org/officeDocument/2006/relationships/image" Target="../media/image114.png"/><Relationship Id="rId5" Type="http://schemas.openxmlformats.org/officeDocument/2006/relationships/image" Target="../media/image108.png"/><Relationship Id="rId15" Type="http://schemas.openxmlformats.org/officeDocument/2006/relationships/image" Target="../media/image118.png"/><Relationship Id="rId10" Type="http://schemas.openxmlformats.org/officeDocument/2006/relationships/image" Target="../media/image113.png"/><Relationship Id="rId19" Type="http://schemas.openxmlformats.org/officeDocument/2006/relationships/image" Target="../media/image122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Relationship Id="rId14" Type="http://schemas.openxmlformats.org/officeDocument/2006/relationships/image" Target="../media/image117.pn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5.png"/><Relationship Id="rId18" Type="http://schemas.openxmlformats.org/officeDocument/2006/relationships/image" Target="../media/image140.pn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12" Type="http://schemas.openxmlformats.org/officeDocument/2006/relationships/image" Target="../media/image134.png"/><Relationship Id="rId17" Type="http://schemas.openxmlformats.org/officeDocument/2006/relationships/image" Target="../media/image139.png"/><Relationship Id="rId2" Type="http://schemas.openxmlformats.org/officeDocument/2006/relationships/image" Target="../media/image124.png"/><Relationship Id="rId16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5" Type="http://schemas.openxmlformats.org/officeDocument/2006/relationships/image" Target="../media/image127.png"/><Relationship Id="rId15" Type="http://schemas.openxmlformats.org/officeDocument/2006/relationships/image" Target="../media/image137.png"/><Relationship Id="rId10" Type="http://schemas.openxmlformats.org/officeDocument/2006/relationships/image" Target="../media/image132.png"/><Relationship Id="rId19" Type="http://schemas.openxmlformats.org/officeDocument/2006/relationships/image" Target="../media/image141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Relationship Id="rId14" Type="http://schemas.openxmlformats.org/officeDocument/2006/relationships/image" Target="../media/image136.pn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5.png"/><Relationship Id="rId18" Type="http://schemas.openxmlformats.org/officeDocument/2006/relationships/image" Target="../media/image140.pn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12" Type="http://schemas.openxmlformats.org/officeDocument/2006/relationships/image" Target="../media/image134.png"/><Relationship Id="rId17" Type="http://schemas.openxmlformats.org/officeDocument/2006/relationships/image" Target="../media/image139.png"/><Relationship Id="rId2" Type="http://schemas.openxmlformats.org/officeDocument/2006/relationships/image" Target="../media/image142.png"/><Relationship Id="rId16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5" Type="http://schemas.openxmlformats.org/officeDocument/2006/relationships/image" Target="../media/image127.png"/><Relationship Id="rId15" Type="http://schemas.openxmlformats.org/officeDocument/2006/relationships/image" Target="../media/image137.png"/><Relationship Id="rId10" Type="http://schemas.openxmlformats.org/officeDocument/2006/relationships/image" Target="../media/image132.png"/><Relationship Id="rId4" Type="http://schemas.openxmlformats.org/officeDocument/2006/relationships/image" Target="../media/image143.png"/><Relationship Id="rId9" Type="http://schemas.openxmlformats.org/officeDocument/2006/relationships/image" Target="../media/image131.png"/><Relationship Id="rId14" Type="http://schemas.openxmlformats.org/officeDocument/2006/relationships/image" Target="../media/image136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6.pn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148.png"/><Relationship Id="rId7" Type="http://schemas.openxmlformats.org/officeDocument/2006/relationships/image" Target="../media/image152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png"/><Relationship Id="rId11" Type="http://schemas.openxmlformats.org/officeDocument/2006/relationships/image" Target="../media/image156.png"/><Relationship Id="rId5" Type="http://schemas.openxmlformats.org/officeDocument/2006/relationships/image" Target="../media/image150.png"/><Relationship Id="rId10" Type="http://schemas.openxmlformats.org/officeDocument/2006/relationships/image" Target="../media/image155.png"/><Relationship Id="rId4" Type="http://schemas.openxmlformats.org/officeDocument/2006/relationships/image" Target="../media/image149.png"/><Relationship Id="rId9" Type="http://schemas.openxmlformats.org/officeDocument/2006/relationships/image" Target="../media/image154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png"/><Relationship Id="rId4" Type="http://schemas.openxmlformats.org/officeDocument/2006/relationships/image" Target="../media/image100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6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3.png"/><Relationship Id="rId5" Type="http://schemas.openxmlformats.org/officeDocument/2006/relationships/image" Target="../media/image172.png"/><Relationship Id="rId4" Type="http://schemas.openxmlformats.org/officeDocument/2006/relationships/image" Target="../media/image660.pn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3" Type="http://schemas.openxmlformats.org/officeDocument/2006/relationships/image" Target="../media/image174.png"/><Relationship Id="rId7" Type="http://schemas.openxmlformats.org/officeDocument/2006/relationships/image" Target="../media/image17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7.png"/><Relationship Id="rId5" Type="http://schemas.openxmlformats.org/officeDocument/2006/relationships/image" Target="../media/image176.png"/><Relationship Id="rId4" Type="http://schemas.openxmlformats.org/officeDocument/2006/relationships/image" Target="../media/image102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0.png"/><Relationship Id="rId4" Type="http://schemas.openxmlformats.org/officeDocument/2006/relationships/image" Target="../media/image161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185.png"/><Relationship Id="rId7" Type="http://schemas.openxmlformats.org/officeDocument/2006/relationships/image" Target="../media/image189.png"/><Relationship Id="rId12" Type="http://schemas.openxmlformats.org/officeDocument/2006/relationships/image" Target="../media/image19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8.png"/><Relationship Id="rId11" Type="http://schemas.openxmlformats.org/officeDocument/2006/relationships/image" Target="../media/image193.png"/><Relationship Id="rId5" Type="http://schemas.openxmlformats.org/officeDocument/2006/relationships/image" Target="../media/image187.png"/><Relationship Id="rId10" Type="http://schemas.openxmlformats.org/officeDocument/2006/relationships/image" Target="../media/image192.png"/><Relationship Id="rId4" Type="http://schemas.openxmlformats.org/officeDocument/2006/relationships/image" Target="../media/image186.png"/><Relationship Id="rId9" Type="http://schemas.openxmlformats.org/officeDocument/2006/relationships/image" Target="../media/image191.pn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14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2.pn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3" Type="http://schemas.openxmlformats.org/officeDocument/2006/relationships/image" Target="../media/image205.png"/><Relationship Id="rId7" Type="http://schemas.openxmlformats.org/officeDocument/2006/relationships/image" Target="../media/image209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8.png"/><Relationship Id="rId11" Type="http://schemas.openxmlformats.org/officeDocument/2006/relationships/image" Target="../media/image213.png"/><Relationship Id="rId5" Type="http://schemas.openxmlformats.org/officeDocument/2006/relationships/image" Target="../media/image207.png"/><Relationship Id="rId10" Type="http://schemas.openxmlformats.org/officeDocument/2006/relationships/image" Target="../media/image212.png"/><Relationship Id="rId4" Type="http://schemas.openxmlformats.org/officeDocument/2006/relationships/image" Target="../media/image206.png"/><Relationship Id="rId9" Type="http://schemas.openxmlformats.org/officeDocument/2006/relationships/image" Target="../media/image211.pn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.png"/><Relationship Id="rId13" Type="http://schemas.openxmlformats.org/officeDocument/2006/relationships/image" Target="../media/image224.png"/><Relationship Id="rId3" Type="http://schemas.openxmlformats.org/officeDocument/2006/relationships/image" Target="../media/image215.png"/><Relationship Id="rId7" Type="http://schemas.openxmlformats.org/officeDocument/2006/relationships/image" Target="../media/image210.png"/><Relationship Id="rId12" Type="http://schemas.openxmlformats.org/officeDocument/2006/relationships/image" Target="../media/image223.png"/><Relationship Id="rId2" Type="http://schemas.openxmlformats.org/officeDocument/2006/relationships/image" Target="../media/image214.png"/><Relationship Id="rId16" Type="http://schemas.openxmlformats.org/officeDocument/2006/relationships/image" Target="../media/image20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8.png"/><Relationship Id="rId11" Type="http://schemas.openxmlformats.org/officeDocument/2006/relationships/image" Target="../media/image222.png"/><Relationship Id="rId5" Type="http://schemas.openxmlformats.org/officeDocument/2006/relationships/image" Target="../media/image217.png"/><Relationship Id="rId15" Type="http://schemas.openxmlformats.org/officeDocument/2006/relationships/image" Target="../media/image226.png"/><Relationship Id="rId10" Type="http://schemas.openxmlformats.org/officeDocument/2006/relationships/image" Target="../media/image221.png"/><Relationship Id="rId4" Type="http://schemas.openxmlformats.org/officeDocument/2006/relationships/image" Target="../media/image216.png"/><Relationship Id="rId9" Type="http://schemas.openxmlformats.org/officeDocument/2006/relationships/image" Target="../media/image220.png"/><Relationship Id="rId14" Type="http://schemas.openxmlformats.org/officeDocument/2006/relationships/image" Target="../media/image225.png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png"/><Relationship Id="rId3" Type="http://schemas.openxmlformats.org/officeDocument/2006/relationships/image" Target="../media/image221.png"/><Relationship Id="rId7" Type="http://schemas.openxmlformats.org/officeDocument/2006/relationships/image" Target="../media/image228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4.png"/><Relationship Id="rId5" Type="http://schemas.openxmlformats.org/officeDocument/2006/relationships/image" Target="../media/image227.png"/><Relationship Id="rId4" Type="http://schemas.openxmlformats.org/officeDocument/2006/relationships/image" Target="../media/image222.pn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5.png"/><Relationship Id="rId3" Type="http://schemas.openxmlformats.org/officeDocument/2006/relationships/image" Target="../media/image231.png"/><Relationship Id="rId7" Type="http://schemas.openxmlformats.org/officeDocument/2006/relationships/image" Target="../media/image234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3.png"/><Relationship Id="rId5" Type="http://schemas.openxmlformats.org/officeDocument/2006/relationships/image" Target="../media/image111.png"/><Relationship Id="rId4" Type="http://schemas.openxmlformats.org/officeDocument/2006/relationships/image" Target="../media/image232.png"/><Relationship Id="rId9" Type="http://schemas.openxmlformats.org/officeDocument/2006/relationships/image" Target="../media/image236.png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2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1.png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0.pn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0.pn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4.png"/><Relationship Id="rId18" Type="http://schemas.openxmlformats.org/officeDocument/2006/relationships/image" Target="../media/image259.png"/><Relationship Id="rId26" Type="http://schemas.openxmlformats.org/officeDocument/2006/relationships/image" Target="../media/image267.png"/><Relationship Id="rId39" Type="http://schemas.openxmlformats.org/officeDocument/2006/relationships/image" Target="../media/image280.png"/><Relationship Id="rId21" Type="http://schemas.openxmlformats.org/officeDocument/2006/relationships/image" Target="../media/image262.png"/><Relationship Id="rId34" Type="http://schemas.openxmlformats.org/officeDocument/2006/relationships/image" Target="../media/image275.png"/><Relationship Id="rId7" Type="http://schemas.openxmlformats.org/officeDocument/2006/relationships/image" Target="../media/image248.png"/><Relationship Id="rId12" Type="http://schemas.openxmlformats.org/officeDocument/2006/relationships/image" Target="../media/image253.png"/><Relationship Id="rId17" Type="http://schemas.openxmlformats.org/officeDocument/2006/relationships/image" Target="../media/image258.png"/><Relationship Id="rId25" Type="http://schemas.openxmlformats.org/officeDocument/2006/relationships/image" Target="../media/image266.png"/><Relationship Id="rId33" Type="http://schemas.openxmlformats.org/officeDocument/2006/relationships/image" Target="../media/image274.png"/><Relationship Id="rId38" Type="http://schemas.openxmlformats.org/officeDocument/2006/relationships/image" Target="../media/image279.png"/><Relationship Id="rId2" Type="http://schemas.openxmlformats.org/officeDocument/2006/relationships/notesSlide" Target="../notesSlides/notesSlide67.xml"/><Relationship Id="rId16" Type="http://schemas.openxmlformats.org/officeDocument/2006/relationships/image" Target="../media/image257.png"/><Relationship Id="rId20" Type="http://schemas.openxmlformats.org/officeDocument/2006/relationships/image" Target="../media/image261.png"/><Relationship Id="rId29" Type="http://schemas.openxmlformats.org/officeDocument/2006/relationships/image" Target="../media/image2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6.png"/><Relationship Id="rId11" Type="http://schemas.openxmlformats.org/officeDocument/2006/relationships/image" Target="../media/image252.png"/><Relationship Id="rId24" Type="http://schemas.openxmlformats.org/officeDocument/2006/relationships/image" Target="../media/image265.png"/><Relationship Id="rId32" Type="http://schemas.openxmlformats.org/officeDocument/2006/relationships/image" Target="../media/image273.png"/><Relationship Id="rId37" Type="http://schemas.openxmlformats.org/officeDocument/2006/relationships/image" Target="../media/image278.png"/><Relationship Id="rId40" Type="http://schemas.openxmlformats.org/officeDocument/2006/relationships/image" Target="../media/image281.png"/><Relationship Id="rId5" Type="http://schemas.openxmlformats.org/officeDocument/2006/relationships/image" Target="../media/image245.png"/><Relationship Id="rId15" Type="http://schemas.openxmlformats.org/officeDocument/2006/relationships/image" Target="../media/image256.png"/><Relationship Id="rId23" Type="http://schemas.openxmlformats.org/officeDocument/2006/relationships/image" Target="../media/image264.png"/><Relationship Id="rId28" Type="http://schemas.openxmlformats.org/officeDocument/2006/relationships/image" Target="../media/image269.png"/><Relationship Id="rId36" Type="http://schemas.openxmlformats.org/officeDocument/2006/relationships/image" Target="../media/image277.png"/><Relationship Id="rId10" Type="http://schemas.openxmlformats.org/officeDocument/2006/relationships/image" Target="../media/image251.png"/><Relationship Id="rId19" Type="http://schemas.openxmlformats.org/officeDocument/2006/relationships/image" Target="../media/image260.png"/><Relationship Id="rId31" Type="http://schemas.openxmlformats.org/officeDocument/2006/relationships/image" Target="../media/image272.png"/><Relationship Id="rId4" Type="http://schemas.openxmlformats.org/officeDocument/2006/relationships/image" Target="../media/image2441.png"/><Relationship Id="rId9" Type="http://schemas.openxmlformats.org/officeDocument/2006/relationships/image" Target="../media/image250.png"/><Relationship Id="rId14" Type="http://schemas.openxmlformats.org/officeDocument/2006/relationships/image" Target="../media/image255.png"/><Relationship Id="rId22" Type="http://schemas.openxmlformats.org/officeDocument/2006/relationships/image" Target="../media/image263.png"/><Relationship Id="rId27" Type="http://schemas.openxmlformats.org/officeDocument/2006/relationships/image" Target="../media/image268.png"/><Relationship Id="rId30" Type="http://schemas.openxmlformats.org/officeDocument/2006/relationships/image" Target="../media/image271.png"/><Relationship Id="rId35" Type="http://schemas.openxmlformats.org/officeDocument/2006/relationships/image" Target="../media/image276.png"/><Relationship Id="rId8" Type="http://schemas.openxmlformats.org/officeDocument/2006/relationships/image" Target="../media/image249.png"/><Relationship Id="rId3" Type="http://schemas.openxmlformats.org/officeDocument/2006/relationships/image" Target="../media/image247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.png"/><Relationship Id="rId13" Type="http://schemas.openxmlformats.org/officeDocument/2006/relationships/image" Target="../media/image224.png"/><Relationship Id="rId3" Type="http://schemas.openxmlformats.org/officeDocument/2006/relationships/image" Target="../media/image215.png"/><Relationship Id="rId7" Type="http://schemas.openxmlformats.org/officeDocument/2006/relationships/image" Target="../media/image210.png"/><Relationship Id="rId12" Type="http://schemas.openxmlformats.org/officeDocument/2006/relationships/image" Target="../media/image223.png"/><Relationship Id="rId2" Type="http://schemas.openxmlformats.org/officeDocument/2006/relationships/image" Target="../media/image2511.png"/><Relationship Id="rId16" Type="http://schemas.openxmlformats.org/officeDocument/2006/relationships/image" Target="../media/image20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8.png"/><Relationship Id="rId11" Type="http://schemas.openxmlformats.org/officeDocument/2006/relationships/image" Target="../media/image222.png"/><Relationship Id="rId5" Type="http://schemas.openxmlformats.org/officeDocument/2006/relationships/image" Target="../media/image217.png"/><Relationship Id="rId15" Type="http://schemas.openxmlformats.org/officeDocument/2006/relationships/image" Target="../media/image226.png"/><Relationship Id="rId10" Type="http://schemas.openxmlformats.org/officeDocument/2006/relationships/image" Target="../media/image221.png"/><Relationship Id="rId4" Type="http://schemas.openxmlformats.org/officeDocument/2006/relationships/image" Target="../media/image216.png"/><Relationship Id="rId9" Type="http://schemas.openxmlformats.org/officeDocument/2006/relationships/image" Target="../media/image220.png"/><Relationship Id="rId14" Type="http://schemas.openxmlformats.org/officeDocument/2006/relationships/image" Target="../media/image225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0.png"/><Relationship Id="rId2" Type="http://schemas.openxmlformats.org/officeDocument/2006/relationships/image" Target="../media/image2520.png"/><Relationship Id="rId1" Type="http://schemas.openxmlformats.org/officeDocument/2006/relationships/slideLayout" Target="../slideLayouts/slideLayout8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60.png"/><Relationship Id="rId5" Type="http://schemas.openxmlformats.org/officeDocument/2006/relationships/image" Target="../media/image2550.png"/><Relationship Id="rId4" Type="http://schemas.openxmlformats.org/officeDocument/2006/relationships/image" Target="../media/image2450.png"/></Relationships>
</file>

<file path=ppt/slides/_rels/slide1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90.png"/><Relationship Id="rId3" Type="http://schemas.openxmlformats.org/officeDocument/2006/relationships/image" Target="../media/image2520.png"/><Relationship Id="rId7" Type="http://schemas.openxmlformats.org/officeDocument/2006/relationships/image" Target="../media/image258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60.png"/><Relationship Id="rId5" Type="http://schemas.openxmlformats.org/officeDocument/2006/relationships/image" Target="../media/image2550.png"/><Relationship Id="rId4" Type="http://schemas.openxmlformats.org/officeDocument/2006/relationships/image" Target="../media/image2460.png"/></Relationships>
</file>

<file path=ppt/slides/_rels/slide1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10.png"/><Relationship Id="rId13" Type="http://schemas.openxmlformats.org/officeDocument/2006/relationships/image" Target="../media/image224.png"/><Relationship Id="rId3" Type="http://schemas.openxmlformats.org/officeDocument/2006/relationships/image" Target="../media/image2550.png"/><Relationship Id="rId7" Type="http://schemas.openxmlformats.org/officeDocument/2006/relationships/image" Target="../media/image2600.png"/><Relationship Id="rId12" Type="http://schemas.openxmlformats.org/officeDocument/2006/relationships/image" Target="../media/image223.png"/><Relationship Id="rId2" Type="http://schemas.openxmlformats.org/officeDocument/2006/relationships/image" Target="../media/image252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90.png"/><Relationship Id="rId11" Type="http://schemas.openxmlformats.org/officeDocument/2006/relationships/image" Target="../media/image222.png"/><Relationship Id="rId5" Type="http://schemas.openxmlformats.org/officeDocument/2006/relationships/image" Target="../media/image2580.png"/><Relationship Id="rId15" Type="http://schemas.openxmlformats.org/officeDocument/2006/relationships/image" Target="../media/image208.png"/><Relationship Id="rId10" Type="http://schemas.openxmlformats.org/officeDocument/2006/relationships/image" Target="../media/image221.png"/><Relationship Id="rId4" Type="http://schemas.openxmlformats.org/officeDocument/2006/relationships/image" Target="../media/image2560.png"/><Relationship Id="rId9" Type="http://schemas.openxmlformats.org/officeDocument/2006/relationships/image" Target="../media/image220.png"/><Relationship Id="rId14" Type="http://schemas.openxmlformats.org/officeDocument/2006/relationships/image" Target="../media/image225.png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010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60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10.png"/><Relationship Id="rId4" Type="http://schemas.openxmlformats.org/officeDocument/2006/relationships/image" Target="../media/image17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2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10.png"/><Relationship Id="rId11" Type="http://schemas.openxmlformats.org/officeDocument/2006/relationships/image" Target="../media/image30.png"/><Relationship Id="rId5" Type="http://schemas.openxmlformats.org/officeDocument/2006/relationships/image" Target="../media/image240.png"/><Relationship Id="rId10" Type="http://schemas.openxmlformats.org/officeDocument/2006/relationships/image" Target="../media/image29.png"/><Relationship Id="rId4" Type="http://schemas.openxmlformats.org/officeDocument/2006/relationships/image" Target="../media/image230.png"/><Relationship Id="rId9" Type="http://schemas.openxmlformats.org/officeDocument/2006/relationships/image" Target="../media/image2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42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0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0.png"/><Relationship Id="rId9" Type="http://schemas.openxmlformats.org/officeDocument/2006/relationships/image" Target="../media/image48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5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e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68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7.png"/><Relationship Id="rId4" Type="http://schemas.openxmlformats.org/officeDocument/2006/relationships/image" Target="../media/image69.png"/><Relationship Id="rId9" Type="http://schemas.openxmlformats.org/officeDocument/2006/relationships/image" Target="../media/image8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0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91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8.png"/><Relationship Id="rId11" Type="http://schemas.openxmlformats.org/officeDocument/2006/relationships/image" Target="../media/image95.png"/><Relationship Id="rId5" Type="http://schemas.openxmlformats.org/officeDocument/2006/relationships/image" Target="../media/image87.png"/><Relationship Id="rId10" Type="http://schemas.openxmlformats.org/officeDocument/2006/relationships/image" Target="../media/image94.png"/><Relationship Id="rId4" Type="http://schemas.openxmlformats.org/officeDocument/2006/relationships/image" Target="../media/image92.png"/><Relationship Id="rId9" Type="http://schemas.openxmlformats.org/officeDocument/2006/relationships/image" Target="../media/image93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601BB-6779-014A-A9D7-6811034CF8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Anfrageverarbeitung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119CD3-2A94-8040-A408-5B8A4155E7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Datenbanken</a:t>
            </a:r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ED95CA76-70D8-0A4F-9264-EEEF1B39DE57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r>
              <a:rPr lang="de-DE" dirty="0"/>
              <a:t>Tanya Braun</a:t>
            </a:r>
          </a:p>
          <a:p>
            <a:r>
              <a:rPr lang="de-DE" dirty="0"/>
              <a:t>Arbeitsgruppe Data Science, Institut für Informatik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11A750C-9481-6B74-13BF-42A92AC77A3C}"/>
                  </a:ext>
                </a:extLst>
              </p:cNvPr>
              <p:cNvSpPr txBox="1"/>
              <p:nvPr/>
            </p:nvSpPr>
            <p:spPr>
              <a:xfrm>
                <a:off x="8584628" y="4741121"/>
                <a:ext cx="3709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11A750C-9481-6B74-13BF-42A92AC77A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4628" y="4741121"/>
                <a:ext cx="370935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5724B26-93FE-8BE6-DCD1-58D404FAB594}"/>
                  </a:ext>
                </a:extLst>
              </p:cNvPr>
              <p:cNvSpPr txBox="1"/>
              <p:nvPr/>
            </p:nvSpPr>
            <p:spPr>
              <a:xfrm>
                <a:off x="10188416" y="3957447"/>
                <a:ext cx="3714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5724B26-93FE-8BE6-DCD1-58D404FAB5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8416" y="3957447"/>
                <a:ext cx="371448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076B6EC-9EF5-03C1-1510-602727B7A431}"/>
              </a:ext>
            </a:extLst>
          </p:cNvPr>
          <p:cNvCxnSpPr>
            <a:cxnSpLocks/>
            <a:stCxn id="5" idx="0"/>
            <a:endCxn id="8" idx="2"/>
          </p:cNvCxnSpPr>
          <p:nvPr/>
        </p:nvCxnSpPr>
        <p:spPr>
          <a:xfrm flipV="1">
            <a:off x="8770096" y="4320431"/>
            <a:ext cx="1" cy="42069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80A48BF-B2B7-746B-EE33-FC2E3071CD6B}"/>
                  </a:ext>
                </a:extLst>
              </p:cNvPr>
              <p:cNvSpPr txBox="1"/>
              <p:nvPr/>
            </p:nvSpPr>
            <p:spPr>
              <a:xfrm>
                <a:off x="7975296" y="3957447"/>
                <a:ext cx="1589601" cy="362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8000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≤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𝑃𝑙𝑧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≤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8999</m:t>
                          </m:r>
                        </m:sub>
                      </m:sSub>
                    </m:oMath>
                  </m:oMathPara>
                </a14:m>
                <a:endParaRPr lang="de-DE" baseline="-25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80A48BF-B2B7-746B-EE33-FC2E3071CD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5296" y="3957447"/>
                <a:ext cx="1589601" cy="36298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187C48F-F6B4-39C0-D38A-3B2139B715CB}"/>
              </a:ext>
            </a:extLst>
          </p:cNvPr>
          <p:cNvCxnSpPr>
            <a:cxnSpLocks/>
            <a:stCxn id="8" idx="0"/>
            <a:endCxn id="11" idx="2"/>
          </p:cNvCxnSpPr>
          <p:nvPr/>
        </p:nvCxnSpPr>
        <p:spPr>
          <a:xfrm flipV="1">
            <a:off x="8770097" y="3536758"/>
            <a:ext cx="776478" cy="420689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2CF63AC-8E8F-73CC-4A60-5264DC05CE3C}"/>
              </a:ext>
            </a:extLst>
          </p:cNvPr>
          <p:cNvCxnSpPr>
            <a:cxnSpLocks/>
            <a:stCxn id="6" idx="0"/>
            <a:endCxn id="11" idx="2"/>
          </p:cNvCxnSpPr>
          <p:nvPr/>
        </p:nvCxnSpPr>
        <p:spPr>
          <a:xfrm flipH="1" flipV="1">
            <a:off x="9546575" y="3536758"/>
            <a:ext cx="827565" cy="420689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6E6294B-74F2-6330-6086-27294592E2F4}"/>
                  </a:ext>
                </a:extLst>
              </p:cNvPr>
              <p:cNvSpPr txBox="1"/>
              <p:nvPr/>
            </p:nvSpPr>
            <p:spPr>
              <a:xfrm>
                <a:off x="8268244" y="3173774"/>
                <a:ext cx="2556662" cy="362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smtClean="0">
                              <a:latin typeface="Cambria Math" panose="02040503050406030204" pitchFamily="18" charset="0"/>
                            </a:rPr>
                            <m:t>⋈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𝐾𝑢𝑛𝑑𝑒𝑛𝐼𝐷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𝐾𝑢𝑛𝑑𝑒𝑛𝐼𝐷</m:t>
                          </m:r>
                        </m:sub>
                      </m:sSub>
                    </m:oMath>
                  </m:oMathPara>
                </a14:m>
                <a:endParaRPr lang="de-DE" baseline="-250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6E6294B-74F2-6330-6086-27294592E2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8244" y="3173774"/>
                <a:ext cx="2556662" cy="36298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DC1DAD6-0F4D-C98B-1D45-68CA4D7594C0}"/>
              </a:ext>
            </a:extLst>
          </p:cNvPr>
          <p:cNvCxnSpPr>
            <a:cxnSpLocks/>
            <a:stCxn id="11" idx="0"/>
            <a:endCxn id="13" idx="2"/>
          </p:cNvCxnSpPr>
          <p:nvPr/>
        </p:nvCxnSpPr>
        <p:spPr>
          <a:xfrm flipV="1">
            <a:off x="9546575" y="2753085"/>
            <a:ext cx="1" cy="420689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1B8B9BC-B5BF-6041-D5A8-F0A1F02F7C47}"/>
                  </a:ext>
                </a:extLst>
              </p:cNvPr>
              <p:cNvSpPr/>
              <p:nvPr/>
            </p:nvSpPr>
            <p:spPr>
              <a:xfrm>
                <a:off x="8126251" y="2397218"/>
                <a:ext cx="2840649" cy="3558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i="1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de-DE" sz="1600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de-DE" sz="1600" i="1">
                          <a:latin typeface="Cambria Math" panose="02040503050406030204" pitchFamily="18" charset="0"/>
                        </a:rPr>
                        <m:t>𝐾𝑢𝑛𝑑𝑒𝑛𝐼𝐷</m:t>
                      </m:r>
                      <m:r>
                        <a:rPr lang="de-DE" sz="1600" i="1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𝑆𝑈𝑀</m:t>
                          </m:r>
                          <m:d>
                            <m:d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𝑇𝑜𝑡𝑎𝑙</m:t>
                              </m:r>
                            </m:e>
                          </m:d>
                        </m:sub>
                      </m:sSub>
                      <m:d>
                        <m:dPr>
                          <m:ctrlPr>
                            <a:rPr lang="de-DE" sz="1600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d>
                    </m:oMath>
                  </m:oMathPara>
                </a14:m>
                <a:endParaRPr lang="de-DE" sz="16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1B8B9BC-B5BF-6041-D5A8-F0A1F02F7C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6251" y="2397218"/>
                <a:ext cx="2840649" cy="355867"/>
              </a:xfrm>
              <a:prstGeom prst="rect">
                <a:avLst/>
              </a:prstGeom>
              <a:blipFill>
                <a:blip r:embed="rId6"/>
                <a:stretch>
                  <a:fillRect b="-1034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1922328-D797-FF47-1BAD-AB007D17C33A}"/>
              </a:ext>
            </a:extLst>
          </p:cNvPr>
          <p:cNvCxnSpPr>
            <a:cxnSpLocks/>
            <a:stCxn id="13" idx="0"/>
            <a:endCxn id="15" idx="2"/>
          </p:cNvCxnSpPr>
          <p:nvPr/>
        </p:nvCxnSpPr>
        <p:spPr>
          <a:xfrm flipV="1">
            <a:off x="9546576" y="1976529"/>
            <a:ext cx="0" cy="420689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DE3EE8DC-A4B9-CC6F-174D-F133A8AEA606}"/>
                  </a:ext>
                </a:extLst>
              </p:cNvPr>
              <p:cNvSpPr/>
              <p:nvPr/>
            </p:nvSpPr>
            <p:spPr>
              <a:xfrm>
                <a:off x="8554125" y="1627203"/>
                <a:ext cx="1984902" cy="3493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𝐾𝐼𝐷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𝑁𝑎𝑚𝑒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𝐸𝑖𝑛𝑛𝑎h𝑚𝑒𝑛</m:t>
                          </m:r>
                        </m:sub>
                      </m:sSub>
                    </m:oMath>
                  </m:oMathPara>
                </a14:m>
                <a:endParaRPr lang="de-DE" sz="1600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DE3EE8DC-A4B9-CC6F-174D-F133A8AEA6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4125" y="1627203"/>
                <a:ext cx="1984902" cy="34932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B49F68F-D455-E5C1-0C60-EB9BCA648008}"/>
              </a:ext>
            </a:extLst>
          </p:cNvPr>
          <p:cNvCxnSpPr>
            <a:cxnSpLocks/>
            <a:stCxn id="15" idx="0"/>
            <a:endCxn id="17" idx="2"/>
          </p:cNvCxnSpPr>
          <p:nvPr/>
        </p:nvCxnSpPr>
        <p:spPr>
          <a:xfrm flipV="1">
            <a:off x="9546576" y="1206514"/>
            <a:ext cx="1" cy="420689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0A2AA318-4F52-F2CD-3B3A-76C06CE61D56}"/>
                  </a:ext>
                </a:extLst>
              </p:cNvPr>
              <p:cNvSpPr/>
              <p:nvPr/>
            </p:nvSpPr>
            <p:spPr>
              <a:xfrm>
                <a:off x="8035201" y="867960"/>
                <a:ext cx="302275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e-DE" sz="1600" dirty="0"/>
                  <a:t>ORDER BY </a:t>
                </a:r>
                <a14:m>
                  <m:oMath xmlns:m="http://schemas.openxmlformats.org/officeDocument/2006/math">
                    <m:r>
                      <a:rPr lang="de-DE" sz="160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de-DE" sz="160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sz="1600" i="1" smtClean="0">
                        <a:latin typeface="Cambria Math" panose="02040503050406030204" pitchFamily="18" charset="0"/>
                      </a:rPr>
                      <m:t>𝐾𝑢𝑛𝑑𝑒𝑛𝐼𝐷</m:t>
                    </m:r>
                    <m:r>
                      <a:rPr lang="de-DE" sz="16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de-DE" sz="16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de-DE" sz="1600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sz="1600" i="1">
                        <a:latin typeface="Cambria Math" panose="02040503050406030204" pitchFamily="18" charset="0"/>
                      </a:rPr>
                      <m:t>𝑁𝑎𝑚𝑒</m:t>
                    </m:r>
                  </m:oMath>
                </a14:m>
                <a:endParaRPr lang="de-DE" sz="16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0A2AA318-4F52-F2CD-3B3A-76C06CE61D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5201" y="867960"/>
                <a:ext cx="3022751" cy="338554"/>
              </a:xfrm>
              <a:prstGeom prst="rect">
                <a:avLst/>
              </a:prstGeom>
              <a:blipFill>
                <a:blip r:embed="rId8"/>
                <a:stretch>
                  <a:fillRect l="-837" t="-7143" b="-1785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94361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Speicherhierarchie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73050" indent="-273050">
              <a:tabLst>
                <a:tab pos="4752975" algn="l"/>
                <a:tab pos="7866063" algn="l"/>
              </a:tabLst>
            </a:pPr>
            <a:r>
              <a:rPr lang="de-DE" sz="2400" dirty="0"/>
              <a:t>CPU (mit Registern)	Bytes	&lt; 1 </a:t>
            </a:r>
            <a:r>
              <a:rPr lang="de-DE" sz="2400" dirty="0" err="1"/>
              <a:t>ns</a:t>
            </a:r>
            <a:endParaRPr lang="de-DE" sz="2400" dirty="0"/>
          </a:p>
          <a:p>
            <a:pPr marL="273050" indent="-273050">
              <a:tabLst>
                <a:tab pos="4752975" algn="l"/>
                <a:tab pos="7866063" algn="l"/>
              </a:tabLst>
            </a:pPr>
            <a:r>
              <a:rPr lang="de-DE" sz="2400" dirty="0"/>
              <a:t>Cache-Speicher	Kilo-/Mega-Bytes	&lt; 10 </a:t>
            </a:r>
            <a:r>
              <a:rPr lang="de-DE" sz="2400" dirty="0" err="1"/>
              <a:t>ns</a:t>
            </a:r>
            <a:endParaRPr lang="de-DE" sz="2400" dirty="0"/>
          </a:p>
          <a:p>
            <a:pPr marL="273050" indent="-273050">
              <a:tabLst>
                <a:tab pos="4752975" algn="l"/>
                <a:tab pos="7866063" algn="l"/>
              </a:tabLst>
            </a:pPr>
            <a:r>
              <a:rPr lang="de-DE" sz="2400" dirty="0"/>
              <a:t>Hauptspeicher	Giga-Bytes	20-100 </a:t>
            </a:r>
            <a:r>
              <a:rPr lang="de-DE" sz="2400" dirty="0" err="1"/>
              <a:t>ns</a:t>
            </a:r>
            <a:endParaRPr lang="de-DE" sz="2400" dirty="0"/>
          </a:p>
          <a:p>
            <a:pPr marL="273050" indent="-273050">
              <a:tabLst>
                <a:tab pos="4752975" algn="l"/>
                <a:tab pos="7866063" algn="l"/>
              </a:tabLst>
            </a:pPr>
            <a:r>
              <a:rPr lang="de-DE" sz="2400" dirty="0"/>
              <a:t>Flash-Speicher / SSD	</a:t>
            </a:r>
            <a:r>
              <a:rPr lang="de-DE" sz="2400" dirty="0" err="1"/>
              <a:t>Giga</a:t>
            </a:r>
            <a:r>
              <a:rPr lang="de-DE" sz="2400" dirty="0"/>
              <a:t>/</a:t>
            </a:r>
            <a:r>
              <a:rPr lang="de-DE" sz="2400" dirty="0" err="1"/>
              <a:t>Tera</a:t>
            </a:r>
            <a:r>
              <a:rPr lang="de-DE" sz="2400" dirty="0"/>
              <a:t>/</a:t>
            </a:r>
            <a:r>
              <a:rPr lang="de-DE" sz="2400" dirty="0" err="1"/>
              <a:t>Peta</a:t>
            </a:r>
            <a:r>
              <a:rPr lang="de-DE" sz="2400" dirty="0"/>
              <a:t>-Bytes	30-250 </a:t>
            </a:r>
            <a:r>
              <a:rPr lang="de-DE" sz="2400" dirty="0" err="1">
                <a:latin typeface="Symbol" charset="2"/>
                <a:cs typeface="Symbol" charset="2"/>
              </a:rPr>
              <a:t>m</a:t>
            </a:r>
            <a:r>
              <a:rPr lang="de-DE" sz="2400" dirty="0" err="1"/>
              <a:t>s</a:t>
            </a:r>
            <a:endParaRPr lang="de-DE" sz="2400" dirty="0"/>
          </a:p>
          <a:p>
            <a:pPr marL="273050" indent="-273050">
              <a:tabLst>
                <a:tab pos="4752975" algn="l"/>
                <a:tab pos="7866063" algn="l"/>
              </a:tabLst>
            </a:pPr>
            <a:r>
              <a:rPr lang="de-DE" sz="2400" dirty="0"/>
              <a:t>Festplatte	</a:t>
            </a:r>
            <a:r>
              <a:rPr lang="de-DE" sz="2400" dirty="0" err="1"/>
              <a:t>Tera</a:t>
            </a:r>
            <a:r>
              <a:rPr lang="de-DE" sz="2400" dirty="0"/>
              <a:t>/</a:t>
            </a:r>
            <a:r>
              <a:rPr lang="de-DE" sz="2400" dirty="0" err="1"/>
              <a:t>Peta</a:t>
            </a:r>
            <a:r>
              <a:rPr lang="de-DE" sz="2400" dirty="0"/>
              <a:t>-Bytes	3-10 </a:t>
            </a:r>
            <a:r>
              <a:rPr lang="de-DE" sz="2400" dirty="0" err="1"/>
              <a:t>ms</a:t>
            </a:r>
            <a:endParaRPr lang="de-DE" sz="2400" dirty="0"/>
          </a:p>
          <a:p>
            <a:pPr marL="273050" indent="-273050">
              <a:tabLst>
                <a:tab pos="4752975" algn="l"/>
                <a:tab pos="7866063" algn="l"/>
              </a:tabLst>
            </a:pPr>
            <a:r>
              <a:rPr lang="de-DE" sz="2400" dirty="0"/>
              <a:t>Bandautomat	</a:t>
            </a:r>
            <a:r>
              <a:rPr lang="de-DE" sz="2400" dirty="0" err="1"/>
              <a:t>Peta</a:t>
            </a:r>
            <a:r>
              <a:rPr lang="de-DE" sz="2400" dirty="0"/>
              <a:t>-Bytes	variierend</a:t>
            </a:r>
          </a:p>
          <a:p>
            <a:endParaRPr lang="de-DE" sz="2400" dirty="0"/>
          </a:p>
          <a:p>
            <a:pPr lvl="1"/>
            <a:r>
              <a:rPr lang="de-DE" sz="2200" dirty="0"/>
              <a:t>Zur CPU: Schnell aber klein</a:t>
            </a:r>
          </a:p>
          <a:p>
            <a:pPr lvl="1"/>
            <a:r>
              <a:rPr lang="de-DE" sz="2200" dirty="0"/>
              <a:t>Zur Peripherie: Langsam aber groß</a:t>
            </a:r>
          </a:p>
          <a:p>
            <a:pPr lvl="1"/>
            <a:r>
              <a:rPr lang="de-DE" sz="2200" dirty="0"/>
              <a:t>Cache-Speicher zur Verringerung der Latenz</a:t>
            </a:r>
          </a:p>
          <a:p>
            <a:pPr lvl="1"/>
            <a:r>
              <a:rPr lang="de-DE" sz="2200" dirty="0">
                <a:solidFill>
                  <a:schemeClr val="accent1"/>
                </a:solidFill>
              </a:rPr>
              <a:t>Blockweises Lesen/Schreiben </a:t>
            </a:r>
            <a:r>
              <a:rPr lang="de-DE" sz="2200" dirty="0"/>
              <a:t>ab Flash/SSD (Block etwa 4K)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69C48C-60A9-1178-2853-F68A462BF3B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6E55BE-64BD-EEF5-5B5E-2B29FA6F5B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5028353" y="1052190"/>
            <a:ext cx="15239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dirty="0"/>
              <a:t>Kapazität</a:t>
            </a:r>
          </a:p>
        </p:txBody>
      </p:sp>
      <p:sp>
        <p:nvSpPr>
          <p:cNvPr id="6" name="Rechteck 5"/>
          <p:cNvSpPr/>
          <p:nvPr/>
        </p:nvSpPr>
        <p:spPr>
          <a:xfrm>
            <a:off x="8143790" y="1052190"/>
            <a:ext cx="11280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dirty="0"/>
              <a:t>Latenz</a:t>
            </a:r>
          </a:p>
        </p:txBody>
      </p:sp>
    </p:spTree>
    <p:extLst>
      <p:ext uri="{BB962C8B-B14F-4D97-AF65-F5344CB8AC3E}">
        <p14:creationId xmlns:p14="http://schemas.microsoft.com/office/powerpoint/2010/main" val="415515442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Bisher nur IO-Zeit betrachtet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Auswahl des nächsten Datensatzes für den Output unter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de-DE" dirty="0"/>
                  <a:t> (oder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de-DE" i="1" dirty="0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de-DE" dirty="0"/>
                  <a:t>) Eingabeläufen kann CPU-intensiv sein (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−2</m:t>
                    </m:r>
                  </m:oMath>
                </a14:m>
                <a:r>
                  <a:rPr lang="de-DE" dirty="0"/>
                  <a:t> Vergleiche)</a:t>
                </a:r>
              </a:p>
              <a:p>
                <a:r>
                  <a:rPr lang="de-DE" dirty="0"/>
                  <a:t>Beispiel:  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−1=4</m:t>
                    </m:r>
                  </m:oMath>
                </a14:m>
                <a:r>
                  <a:rPr lang="de-DE" dirty="0"/>
                  <a:t>, Ordnung: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&lt;</m:t>
                    </m:r>
                  </m:oMath>
                </a14:m>
                <a:endParaRPr lang="de-DE" dirty="0"/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1582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64C1EE7-3632-6A7E-98B0-0E028E472E1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6F6CB4-DF60-8DCE-5F0D-5B2732357C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100</a:t>
            </a:fld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4223793" y="6453336"/>
            <a:ext cx="36870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aseline="30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D. Knuth, The Art of Computer Programming,vol.3, </a:t>
            </a:r>
            <a:r>
              <a:rPr lang="de-DE" b="1" baseline="30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1973</a:t>
            </a:r>
            <a:endParaRPr lang="de-DE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4A0F5F6-E5B2-591B-8920-5BEB459E6687}"/>
              </a:ext>
            </a:extLst>
          </p:cNvPr>
          <p:cNvGrpSpPr/>
          <p:nvPr/>
        </p:nvGrpSpPr>
        <p:grpSpPr>
          <a:xfrm>
            <a:off x="364385" y="2829896"/>
            <a:ext cx="3522652" cy="1855747"/>
            <a:chOff x="354919" y="2813647"/>
            <a:chExt cx="3522652" cy="1855747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6B46BA39-8088-1775-CC6E-C01FF1FBE38E}"/>
                </a:ext>
              </a:extLst>
            </p:cNvPr>
            <p:cNvSpPr/>
            <p:nvPr/>
          </p:nvSpPr>
          <p:spPr>
            <a:xfrm>
              <a:off x="354919" y="2813647"/>
              <a:ext cx="3522652" cy="185574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FE2737F-4528-933A-48A2-BC5FCBEFCD58}"/>
                </a:ext>
              </a:extLst>
            </p:cNvPr>
            <p:cNvGrpSpPr/>
            <p:nvPr/>
          </p:nvGrpSpPr>
          <p:grpSpPr>
            <a:xfrm>
              <a:off x="370432" y="2912346"/>
              <a:ext cx="3501877" cy="1757048"/>
              <a:chOff x="579494" y="2774166"/>
              <a:chExt cx="3501877" cy="175704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49908C46-9B49-7DB8-43BB-70946B59F057}"/>
                      </a:ext>
                    </a:extLst>
                  </p:cNvPr>
                  <p:cNvSpPr txBox="1"/>
                  <p:nvPr/>
                </p:nvSpPr>
                <p:spPr>
                  <a:xfrm>
                    <a:off x="673269" y="2774166"/>
                    <a:ext cx="535724" cy="1200329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DE" dirty="0">
                        <a:solidFill>
                          <a:schemeClr val="accent1"/>
                        </a:solidFill>
                      </a:rPr>
                      <a:t>087</a:t>
                    </a:r>
                  </a:p>
                  <a:p>
                    <a:r>
                      <a:rPr lang="en-DE" dirty="0"/>
                      <a:t>503</a:t>
                    </a:r>
                  </a:p>
                  <a:p>
                    <a:r>
                      <a:rPr lang="en-DE" dirty="0"/>
                      <a:t>504</a:t>
                    </a:r>
                  </a:p>
                  <a:p>
                    <a:pPr algn="ctr"/>
                    <a14:m>
                      <m:oMath xmlns:m="http://schemas.openxmlformats.org/officeDocument/2006/math">
                        <m:r>
                          <a:rPr lang="en-DE" i="1" smtClean="0">
                            <a:latin typeface="Cambria Math" panose="02040503050406030204" pitchFamily="18" charset="0"/>
                          </a:rPr>
                          <m:t>⋮</m:t>
                        </m:r>
                      </m:oMath>
                    </a14:m>
                    <a:r>
                      <a:rPr lang="en-DE" dirty="0"/>
                      <a:t> </a:t>
                    </a:r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49908C46-9B49-7DB8-43BB-70946B59F05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3269" y="2774166"/>
                    <a:ext cx="535724" cy="1200329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6667" t="-1031" r="-6667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DFB94B16-C9D3-961D-41CB-A642FD00A41F}"/>
                      </a:ext>
                    </a:extLst>
                  </p:cNvPr>
                  <p:cNvSpPr txBox="1"/>
                  <p:nvPr/>
                </p:nvSpPr>
                <p:spPr>
                  <a:xfrm>
                    <a:off x="1316174" y="2774166"/>
                    <a:ext cx="535724" cy="1200329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DE" dirty="0"/>
                      <a:t>170</a:t>
                    </a:r>
                  </a:p>
                  <a:p>
                    <a:r>
                      <a:rPr lang="en-DE" dirty="0"/>
                      <a:t>908</a:t>
                    </a:r>
                  </a:p>
                  <a:p>
                    <a:r>
                      <a:rPr lang="en-DE" dirty="0"/>
                      <a:t>994</a:t>
                    </a:r>
                  </a:p>
                  <a:p>
                    <a:pPr algn="ctr"/>
                    <a14:m>
                      <m:oMath xmlns:m="http://schemas.openxmlformats.org/officeDocument/2006/math">
                        <m:r>
                          <a:rPr lang="en-DE" i="1" smtClean="0">
                            <a:latin typeface="Cambria Math" panose="02040503050406030204" pitchFamily="18" charset="0"/>
                          </a:rPr>
                          <m:t>⋮</m:t>
                        </m:r>
                      </m:oMath>
                    </a14:m>
                    <a:r>
                      <a:rPr lang="en-DE" dirty="0"/>
                      <a:t> </a:t>
                    </a:r>
                  </a:p>
                </p:txBody>
              </p:sp>
            </mc:Choice>
            <mc:Fallback xmlns="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DFB94B16-C9D3-961D-41CB-A642FD00A41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16174" y="2774166"/>
                    <a:ext cx="535724" cy="120032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6818" t="-1031" r="-6818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40BC6DD2-AA81-3703-68AD-3803F3E341C0}"/>
                      </a:ext>
                    </a:extLst>
                  </p:cNvPr>
                  <p:cNvSpPr txBox="1"/>
                  <p:nvPr/>
                </p:nvSpPr>
                <p:spPr>
                  <a:xfrm>
                    <a:off x="1943135" y="2775782"/>
                    <a:ext cx="535724" cy="1200329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DE" dirty="0"/>
                      <a:t>154</a:t>
                    </a:r>
                  </a:p>
                  <a:p>
                    <a:r>
                      <a:rPr lang="en-DE" dirty="0"/>
                      <a:t>426</a:t>
                    </a:r>
                  </a:p>
                  <a:p>
                    <a:r>
                      <a:rPr lang="en-DE" dirty="0"/>
                      <a:t>653</a:t>
                    </a:r>
                  </a:p>
                  <a:p>
                    <a:pPr algn="ctr"/>
                    <a14:m>
                      <m:oMath xmlns:m="http://schemas.openxmlformats.org/officeDocument/2006/math">
                        <m:r>
                          <a:rPr lang="en-DE" i="1" smtClean="0">
                            <a:latin typeface="Cambria Math" panose="02040503050406030204" pitchFamily="18" charset="0"/>
                          </a:rPr>
                          <m:t>⋮</m:t>
                        </m:r>
                      </m:oMath>
                    </a14:m>
                    <a:r>
                      <a:rPr lang="en-DE" dirty="0"/>
                      <a:t> </a:t>
                    </a:r>
                  </a:p>
                </p:txBody>
              </p:sp>
            </mc:Choice>
            <mc:Fallback xmlns="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40BC6DD2-AA81-3703-68AD-3803F3E341C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43135" y="2775782"/>
                    <a:ext cx="535724" cy="120032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6818" t="-2083" r="-6818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29D4261A-5115-51F0-8A51-5939A07EFF03}"/>
                      </a:ext>
                    </a:extLst>
                  </p:cNvPr>
                  <p:cNvSpPr txBox="1"/>
                  <p:nvPr/>
                </p:nvSpPr>
                <p:spPr>
                  <a:xfrm>
                    <a:off x="2568143" y="2774166"/>
                    <a:ext cx="535724" cy="1200329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DE" dirty="0"/>
                      <a:t>612</a:t>
                    </a:r>
                  </a:p>
                  <a:p>
                    <a:r>
                      <a:rPr lang="en-DE" dirty="0"/>
                      <a:t>613</a:t>
                    </a:r>
                  </a:p>
                  <a:p>
                    <a:r>
                      <a:rPr lang="en-DE" dirty="0"/>
                      <a:t>700</a:t>
                    </a:r>
                  </a:p>
                  <a:p>
                    <a:pPr algn="ctr"/>
                    <a14:m>
                      <m:oMath xmlns:m="http://schemas.openxmlformats.org/officeDocument/2006/math">
                        <m:r>
                          <a:rPr lang="en-DE" i="1" smtClean="0">
                            <a:latin typeface="Cambria Math" panose="02040503050406030204" pitchFamily="18" charset="0"/>
                          </a:rPr>
                          <m:t>⋮</m:t>
                        </m:r>
                      </m:oMath>
                    </a14:m>
                    <a:r>
                      <a:rPr lang="en-DE" dirty="0"/>
                      <a:t> </a:t>
                    </a:r>
                  </a:p>
                </p:txBody>
              </p:sp>
            </mc:Choice>
            <mc:Fallback xmlns="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29D4261A-5115-51F0-8A51-5939A07EFF0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68143" y="2774166"/>
                    <a:ext cx="535724" cy="120032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9302" t="-1031" r="-9302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88BCA5C-2BB7-4AD2-6EDA-4B0B731B3150}"/>
                  </a:ext>
                </a:extLst>
              </p:cNvPr>
              <p:cNvSpPr txBox="1"/>
              <p:nvPr/>
            </p:nvSpPr>
            <p:spPr>
              <a:xfrm>
                <a:off x="3430186" y="2774166"/>
                <a:ext cx="535724" cy="120032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noAutofit/>
              </a:bodyPr>
              <a:lstStyle/>
              <a:p>
                <a:endParaRPr lang="en-DE" dirty="0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1AB9AF0-10C5-2D8E-5E0C-0B0EDB9B68E6}"/>
                  </a:ext>
                </a:extLst>
              </p:cNvPr>
              <p:cNvSpPr txBox="1"/>
              <p:nvPr/>
            </p:nvSpPr>
            <p:spPr>
              <a:xfrm>
                <a:off x="579494" y="3871070"/>
                <a:ext cx="723275" cy="64633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DE" sz="1800" dirty="0" err="1"/>
                  <a:t>page</a:t>
                </a:r>
                <a:endParaRPr lang="de-DE" sz="1800" dirty="0"/>
              </a:p>
              <a:p>
                <a:pPr algn="ctr"/>
                <a:r>
                  <a:rPr lang="de-DE" sz="1800" dirty="0"/>
                  <a:t>Run 1</a:t>
                </a:r>
                <a:endParaRPr lang="en-DE" dirty="0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7469CCA-3EBC-CC95-8281-DCE474166291}"/>
                  </a:ext>
                </a:extLst>
              </p:cNvPr>
              <p:cNvSpPr txBox="1"/>
              <p:nvPr/>
            </p:nvSpPr>
            <p:spPr>
              <a:xfrm>
                <a:off x="1226397" y="3868634"/>
                <a:ext cx="723275" cy="64633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DE" sz="1800" dirty="0" err="1"/>
                  <a:t>page</a:t>
                </a:r>
                <a:endParaRPr lang="de-DE" sz="1800" dirty="0"/>
              </a:p>
              <a:p>
                <a:pPr algn="ctr"/>
                <a:r>
                  <a:rPr lang="de-DE" sz="1800" dirty="0"/>
                  <a:t>Run 2</a:t>
                </a:r>
                <a:endParaRPr lang="en-DE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4DF20111-E79C-16B8-0B41-22C3D7DC8729}"/>
                      </a:ext>
                    </a:extLst>
                  </p:cNvPr>
                  <p:cNvSpPr txBox="1"/>
                  <p:nvPr/>
                </p:nvSpPr>
                <p:spPr>
                  <a:xfrm>
                    <a:off x="2252470" y="3881046"/>
                    <a:ext cx="1168718" cy="646331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de-DE" sz="1800" dirty="0"/>
                      <a:t>page</a:t>
                    </a:r>
                  </a:p>
                  <a:p>
                    <a:pPr algn="ctr"/>
                    <a:r>
                      <a:rPr lang="de-DE" sz="1800" dirty="0"/>
                      <a:t>Run </a:t>
                    </a:r>
                    <a14:m>
                      <m:oMath xmlns:m="http://schemas.openxmlformats.org/officeDocument/2006/math">
                        <m:r>
                          <a:rPr lang="de-DE" sz="1800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sz="1800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oMath>
                    </a14:m>
                    <a:endParaRPr lang="en-DE" dirty="0"/>
                  </a:p>
                </p:txBody>
              </p:sp>
            </mc:Choice>
            <mc:Fallback xmlns="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4DF20111-E79C-16B8-0B41-22C3D7DC872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52470" y="3881046"/>
                    <a:ext cx="1168718" cy="646331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4301" t="-3846" b="-15385"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6B208D2-EEAF-4A2C-20C6-721DF914CB91}"/>
                  </a:ext>
                </a:extLst>
              </p:cNvPr>
              <p:cNvSpPr txBox="1"/>
              <p:nvPr/>
            </p:nvSpPr>
            <p:spPr>
              <a:xfrm>
                <a:off x="3324433" y="3884883"/>
                <a:ext cx="756938" cy="64633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DE" sz="1800" dirty="0"/>
                  <a:t>out</a:t>
                </a:r>
              </a:p>
              <a:p>
                <a:pPr algn="ctr"/>
                <a:r>
                  <a:rPr lang="de-DE" dirty="0" err="1"/>
                  <a:t>buffer</a:t>
                </a:r>
                <a:endParaRPr lang="en-DE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D4F4548F-A4E5-214F-4979-A93C26B1ABD1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921" y="3962081"/>
                    <a:ext cx="410689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…</m:t>
                          </m:r>
                        </m:oMath>
                      </m:oMathPara>
                    </a14:m>
                    <a:endParaRPr lang="en-DE" dirty="0"/>
                  </a:p>
                </p:txBody>
              </p:sp>
            </mc:Choice>
            <mc:Fallback xmlns="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D4F4548F-A4E5-214F-4979-A93C26B1ABD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05921" y="3962081"/>
                    <a:ext cx="410689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AD8DB0A-C99A-DF16-E330-92DF2837CB56}"/>
              </a:ext>
            </a:extLst>
          </p:cNvPr>
          <p:cNvGrpSpPr/>
          <p:nvPr/>
        </p:nvGrpSpPr>
        <p:grpSpPr>
          <a:xfrm>
            <a:off x="4332951" y="2826059"/>
            <a:ext cx="3522652" cy="1859584"/>
            <a:chOff x="4332951" y="2826059"/>
            <a:chExt cx="3522652" cy="1859584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D42A957-0EA6-CEDA-EAAD-24255928964F}"/>
                </a:ext>
              </a:extLst>
            </p:cNvPr>
            <p:cNvGrpSpPr/>
            <p:nvPr/>
          </p:nvGrpSpPr>
          <p:grpSpPr>
            <a:xfrm>
              <a:off x="4349403" y="2928595"/>
              <a:ext cx="3501877" cy="1757048"/>
              <a:chOff x="579494" y="2774166"/>
              <a:chExt cx="3501877" cy="175704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30861B2D-9175-337F-2FD0-6769633CDFBD}"/>
                      </a:ext>
                    </a:extLst>
                  </p:cNvPr>
                  <p:cNvSpPr txBox="1"/>
                  <p:nvPr/>
                </p:nvSpPr>
                <p:spPr>
                  <a:xfrm>
                    <a:off x="673269" y="2774166"/>
                    <a:ext cx="535724" cy="1200329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none" rtlCol="0">
                    <a:noAutofit/>
                  </a:bodyPr>
                  <a:lstStyle/>
                  <a:p>
                    <a:r>
                      <a:rPr lang="en-DE" dirty="0"/>
                      <a:t>503</a:t>
                    </a:r>
                  </a:p>
                  <a:p>
                    <a:r>
                      <a:rPr lang="en-DE" dirty="0"/>
                      <a:t>504</a:t>
                    </a:r>
                  </a:p>
                  <a:p>
                    <a:pPr algn="ctr"/>
                    <a14:m>
                      <m:oMath xmlns:m="http://schemas.openxmlformats.org/officeDocument/2006/math">
                        <m:r>
                          <a:rPr lang="en-DE" i="1" smtClean="0">
                            <a:latin typeface="Cambria Math" panose="02040503050406030204" pitchFamily="18" charset="0"/>
                          </a:rPr>
                          <m:t>⋮</m:t>
                        </m:r>
                      </m:oMath>
                    </a14:m>
                    <a:r>
                      <a:rPr lang="en-DE" dirty="0"/>
                      <a:t> </a:t>
                    </a:r>
                  </a:p>
                </p:txBody>
              </p:sp>
            </mc:Choice>
            <mc:Fallback xmlns="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30861B2D-9175-337F-2FD0-6769633CDFB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3269" y="2774166"/>
                    <a:ext cx="535724" cy="120032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9091" t="-1031" r="-6818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44693528-56FB-4F8E-9EC8-02C93156C869}"/>
                      </a:ext>
                    </a:extLst>
                  </p:cNvPr>
                  <p:cNvSpPr txBox="1"/>
                  <p:nvPr/>
                </p:nvSpPr>
                <p:spPr>
                  <a:xfrm>
                    <a:off x="1316174" y="2774166"/>
                    <a:ext cx="535724" cy="1200329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none" rtlCol="0">
                    <a:noAutofit/>
                  </a:bodyPr>
                  <a:lstStyle/>
                  <a:p>
                    <a:r>
                      <a:rPr lang="en-DE" dirty="0"/>
                      <a:t>170</a:t>
                    </a:r>
                  </a:p>
                  <a:p>
                    <a:r>
                      <a:rPr lang="en-DE" dirty="0"/>
                      <a:t>908</a:t>
                    </a:r>
                  </a:p>
                  <a:p>
                    <a:r>
                      <a:rPr lang="en-DE" dirty="0"/>
                      <a:t>994</a:t>
                    </a:r>
                  </a:p>
                  <a:p>
                    <a:pPr algn="ctr"/>
                    <a14:m>
                      <m:oMath xmlns:m="http://schemas.openxmlformats.org/officeDocument/2006/math">
                        <m:r>
                          <a:rPr lang="en-DE" i="1" smtClean="0">
                            <a:latin typeface="Cambria Math" panose="02040503050406030204" pitchFamily="18" charset="0"/>
                          </a:rPr>
                          <m:t>⋮</m:t>
                        </m:r>
                      </m:oMath>
                    </a14:m>
                    <a:r>
                      <a:rPr lang="en-DE" dirty="0"/>
                      <a:t> </a:t>
                    </a:r>
                  </a:p>
                </p:txBody>
              </p:sp>
            </mc:Choice>
            <mc:Fallback xmlns="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44693528-56FB-4F8E-9EC8-02C93156C86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16174" y="2774166"/>
                    <a:ext cx="535724" cy="120032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6667" t="-1031" r="-6667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2F4D40E4-167E-54E8-B2F5-3E0F15BA6CBD}"/>
                      </a:ext>
                    </a:extLst>
                  </p:cNvPr>
                  <p:cNvSpPr txBox="1"/>
                  <p:nvPr/>
                </p:nvSpPr>
                <p:spPr>
                  <a:xfrm>
                    <a:off x="1943135" y="2775782"/>
                    <a:ext cx="535724" cy="1200329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none" rtlCol="0">
                    <a:noAutofit/>
                  </a:bodyPr>
                  <a:lstStyle/>
                  <a:p>
                    <a:r>
                      <a:rPr lang="en-DE" dirty="0">
                        <a:solidFill>
                          <a:schemeClr val="accent1"/>
                        </a:solidFill>
                      </a:rPr>
                      <a:t>154</a:t>
                    </a:r>
                  </a:p>
                  <a:p>
                    <a:r>
                      <a:rPr lang="en-DE" dirty="0"/>
                      <a:t>426</a:t>
                    </a:r>
                  </a:p>
                  <a:p>
                    <a:r>
                      <a:rPr lang="en-DE" dirty="0"/>
                      <a:t>653</a:t>
                    </a:r>
                  </a:p>
                  <a:p>
                    <a:pPr algn="ctr"/>
                    <a14:m>
                      <m:oMath xmlns:m="http://schemas.openxmlformats.org/officeDocument/2006/math">
                        <m:r>
                          <a:rPr lang="en-DE" i="1" smtClean="0">
                            <a:latin typeface="Cambria Math" panose="02040503050406030204" pitchFamily="18" charset="0"/>
                          </a:rPr>
                          <m:t>⋮</m:t>
                        </m:r>
                      </m:oMath>
                    </a14:m>
                    <a:r>
                      <a:rPr lang="en-DE" dirty="0"/>
                      <a:t> </a:t>
                    </a:r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2F4D40E4-167E-54E8-B2F5-3E0F15BA6CB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43135" y="2775782"/>
                    <a:ext cx="535724" cy="120032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9091" t="-2083" r="-6818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E3A9444B-5A5E-2B49-AA2A-56A71CB6956E}"/>
                      </a:ext>
                    </a:extLst>
                  </p:cNvPr>
                  <p:cNvSpPr txBox="1"/>
                  <p:nvPr/>
                </p:nvSpPr>
                <p:spPr>
                  <a:xfrm>
                    <a:off x="2568143" y="2774166"/>
                    <a:ext cx="535724" cy="1200329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none" rtlCol="0">
                    <a:noAutofit/>
                  </a:bodyPr>
                  <a:lstStyle/>
                  <a:p>
                    <a:r>
                      <a:rPr lang="en-DE" dirty="0"/>
                      <a:t>612</a:t>
                    </a:r>
                  </a:p>
                  <a:p>
                    <a:r>
                      <a:rPr lang="en-DE" dirty="0"/>
                      <a:t>613</a:t>
                    </a:r>
                  </a:p>
                  <a:p>
                    <a:r>
                      <a:rPr lang="en-DE" dirty="0"/>
                      <a:t>700</a:t>
                    </a:r>
                  </a:p>
                  <a:p>
                    <a:pPr algn="ctr"/>
                    <a14:m>
                      <m:oMath xmlns:m="http://schemas.openxmlformats.org/officeDocument/2006/math">
                        <m:r>
                          <a:rPr lang="en-DE" i="1" smtClean="0">
                            <a:latin typeface="Cambria Math" panose="02040503050406030204" pitchFamily="18" charset="0"/>
                          </a:rPr>
                          <m:t>⋮</m:t>
                        </m:r>
                      </m:oMath>
                    </a14:m>
                    <a:r>
                      <a:rPr lang="en-DE" dirty="0"/>
                      <a:t> </a:t>
                    </a:r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E3A9444B-5A5E-2B49-AA2A-56A71CB6956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68143" y="2774166"/>
                    <a:ext cx="535724" cy="120032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9091" t="-1031" r="-6818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FA7BCCF-1EE3-5B73-4D38-41E27F4477F7}"/>
                  </a:ext>
                </a:extLst>
              </p:cNvPr>
              <p:cNvSpPr txBox="1"/>
              <p:nvPr/>
            </p:nvSpPr>
            <p:spPr>
              <a:xfrm>
                <a:off x="3430186" y="2774166"/>
                <a:ext cx="535724" cy="120032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noAutofit/>
              </a:bodyPr>
              <a:lstStyle/>
              <a:p>
                <a:r>
                  <a:rPr lang="en-DE" dirty="0"/>
                  <a:t>087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566F86D-C3C0-0F33-60A2-22B183859AC5}"/>
                  </a:ext>
                </a:extLst>
              </p:cNvPr>
              <p:cNvSpPr txBox="1"/>
              <p:nvPr/>
            </p:nvSpPr>
            <p:spPr>
              <a:xfrm>
                <a:off x="579494" y="3871070"/>
                <a:ext cx="723275" cy="64633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DE" sz="1800" dirty="0" err="1"/>
                  <a:t>page</a:t>
                </a:r>
                <a:endParaRPr lang="de-DE" sz="1800" dirty="0"/>
              </a:p>
              <a:p>
                <a:pPr algn="ctr"/>
                <a:r>
                  <a:rPr lang="de-DE" sz="1800" dirty="0"/>
                  <a:t>Run 1</a:t>
                </a:r>
                <a:endParaRPr lang="en-DE" dirty="0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B42722A-8B14-E618-F84B-558F1D5D89FB}"/>
                  </a:ext>
                </a:extLst>
              </p:cNvPr>
              <p:cNvSpPr txBox="1"/>
              <p:nvPr/>
            </p:nvSpPr>
            <p:spPr>
              <a:xfrm>
                <a:off x="1226397" y="3868634"/>
                <a:ext cx="723275" cy="64633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DE" sz="1800" dirty="0" err="1"/>
                  <a:t>page</a:t>
                </a:r>
                <a:endParaRPr lang="de-DE" sz="1800" dirty="0"/>
              </a:p>
              <a:p>
                <a:pPr algn="ctr"/>
                <a:r>
                  <a:rPr lang="de-DE" sz="1800" dirty="0"/>
                  <a:t>Run 2</a:t>
                </a:r>
                <a:endParaRPr lang="en-DE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51A87867-EB18-346B-54E5-78545D63DB36}"/>
                      </a:ext>
                    </a:extLst>
                  </p:cNvPr>
                  <p:cNvSpPr txBox="1"/>
                  <p:nvPr/>
                </p:nvSpPr>
                <p:spPr>
                  <a:xfrm>
                    <a:off x="2252470" y="3881046"/>
                    <a:ext cx="1168718" cy="646331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de-DE" sz="1800" dirty="0" err="1"/>
                      <a:t>page</a:t>
                    </a:r>
                    <a:endParaRPr lang="de-DE" sz="1800" dirty="0"/>
                  </a:p>
                  <a:p>
                    <a:pPr algn="ctr"/>
                    <a:r>
                      <a:rPr lang="de-DE" sz="1800" dirty="0"/>
                      <a:t>Run </a:t>
                    </a:r>
                    <a14:m>
                      <m:oMath xmlns:m="http://schemas.openxmlformats.org/officeDocument/2006/math">
                        <m:r>
                          <a:rPr lang="de-DE" sz="1800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sz="1800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oMath>
                    </a14:m>
                    <a:endParaRPr lang="en-DE" dirty="0"/>
                  </a:p>
                </p:txBody>
              </p:sp>
            </mc:Choice>
            <mc:Fallback xmlns="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51A87867-EB18-346B-54E5-78545D63DB3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52470" y="3881046"/>
                    <a:ext cx="1168718" cy="646331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4301" t="-3846" b="-15385"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23B4C76-2609-5967-FC50-4F274403B19F}"/>
                  </a:ext>
                </a:extLst>
              </p:cNvPr>
              <p:cNvSpPr txBox="1"/>
              <p:nvPr/>
            </p:nvSpPr>
            <p:spPr>
              <a:xfrm>
                <a:off x="3324433" y="3884883"/>
                <a:ext cx="756938" cy="64633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DE" sz="1800" dirty="0"/>
                  <a:t>out</a:t>
                </a:r>
              </a:p>
              <a:p>
                <a:pPr algn="ctr"/>
                <a:r>
                  <a:rPr lang="de-DE" dirty="0" err="1"/>
                  <a:t>buffer</a:t>
                </a:r>
                <a:endParaRPr lang="en-DE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90E908E0-494F-FE9D-F9C7-821442B695BB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921" y="3962081"/>
                    <a:ext cx="410689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…</m:t>
                          </m:r>
                        </m:oMath>
                      </m:oMathPara>
                    </a14:m>
                    <a:endParaRPr lang="en-DE" dirty="0"/>
                  </a:p>
                </p:txBody>
              </p:sp>
            </mc:Choice>
            <mc:Fallback xmlns="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90E908E0-494F-FE9D-F9C7-821442B695B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05921" y="3962081"/>
                    <a:ext cx="410689" cy="369332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7818B5A6-F645-2FF0-876F-4C0B1E07372D}"/>
                </a:ext>
              </a:extLst>
            </p:cNvPr>
            <p:cNvSpPr/>
            <p:nvPr/>
          </p:nvSpPr>
          <p:spPr>
            <a:xfrm>
              <a:off x="4332951" y="2826059"/>
              <a:ext cx="3522652" cy="185574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F125DB3-6D01-61B9-7531-DC781A2B8BBE}"/>
              </a:ext>
            </a:extLst>
          </p:cNvPr>
          <p:cNvGrpSpPr/>
          <p:nvPr/>
        </p:nvGrpSpPr>
        <p:grpSpPr>
          <a:xfrm>
            <a:off x="8309023" y="2822222"/>
            <a:ext cx="3522652" cy="1863421"/>
            <a:chOff x="8309023" y="2822222"/>
            <a:chExt cx="3522652" cy="1863421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74E2726-AF69-013F-94B5-C159F3BBF25B}"/>
                </a:ext>
              </a:extLst>
            </p:cNvPr>
            <p:cNvGrpSpPr/>
            <p:nvPr/>
          </p:nvGrpSpPr>
          <p:grpSpPr>
            <a:xfrm>
              <a:off x="8315579" y="2928595"/>
              <a:ext cx="3501877" cy="1757048"/>
              <a:chOff x="579494" y="2774166"/>
              <a:chExt cx="3501877" cy="175704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80FADAF8-28A8-D7B7-6FA8-1AA98DB3548A}"/>
                      </a:ext>
                    </a:extLst>
                  </p:cNvPr>
                  <p:cNvSpPr txBox="1"/>
                  <p:nvPr/>
                </p:nvSpPr>
                <p:spPr>
                  <a:xfrm>
                    <a:off x="673269" y="2774166"/>
                    <a:ext cx="535724" cy="1200329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none" rtlCol="0">
                    <a:noAutofit/>
                  </a:bodyPr>
                  <a:lstStyle/>
                  <a:p>
                    <a:r>
                      <a:rPr lang="en-DE" dirty="0"/>
                      <a:t>503</a:t>
                    </a:r>
                  </a:p>
                  <a:p>
                    <a:r>
                      <a:rPr lang="en-DE" dirty="0"/>
                      <a:t>504</a:t>
                    </a:r>
                  </a:p>
                  <a:p>
                    <a:pPr algn="ctr"/>
                    <a14:m>
                      <m:oMath xmlns:m="http://schemas.openxmlformats.org/officeDocument/2006/math">
                        <m:r>
                          <a:rPr lang="en-DE" i="1" smtClean="0">
                            <a:latin typeface="Cambria Math" panose="02040503050406030204" pitchFamily="18" charset="0"/>
                          </a:rPr>
                          <m:t>⋮</m:t>
                        </m:r>
                      </m:oMath>
                    </a14:m>
                    <a:r>
                      <a:rPr lang="en-DE" dirty="0"/>
                      <a:t> </a:t>
                    </a:r>
                  </a:p>
                </p:txBody>
              </p:sp>
            </mc:Choice>
            <mc:Fallback xmlns="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80FADAF8-28A8-D7B7-6FA8-1AA98DB3548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3269" y="2774166"/>
                    <a:ext cx="535724" cy="1200329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6818" t="-1031" r="-6818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636D2BF5-CCC5-B3DB-646C-97BDFB5FC26A}"/>
                      </a:ext>
                    </a:extLst>
                  </p:cNvPr>
                  <p:cNvSpPr txBox="1"/>
                  <p:nvPr/>
                </p:nvSpPr>
                <p:spPr>
                  <a:xfrm>
                    <a:off x="1316174" y="2774166"/>
                    <a:ext cx="535724" cy="1200329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none" rtlCol="0">
                    <a:noAutofit/>
                  </a:bodyPr>
                  <a:lstStyle/>
                  <a:p>
                    <a:r>
                      <a:rPr lang="en-DE" dirty="0">
                        <a:solidFill>
                          <a:schemeClr val="accent1"/>
                        </a:solidFill>
                      </a:rPr>
                      <a:t>170</a:t>
                    </a:r>
                  </a:p>
                  <a:p>
                    <a:r>
                      <a:rPr lang="en-DE" dirty="0"/>
                      <a:t>908</a:t>
                    </a:r>
                  </a:p>
                  <a:p>
                    <a:r>
                      <a:rPr lang="en-DE" dirty="0"/>
                      <a:t>994</a:t>
                    </a:r>
                  </a:p>
                  <a:p>
                    <a:pPr algn="ctr"/>
                    <a14:m>
                      <m:oMath xmlns:m="http://schemas.openxmlformats.org/officeDocument/2006/math">
                        <m:r>
                          <a:rPr lang="en-DE" i="1" smtClean="0">
                            <a:latin typeface="Cambria Math" panose="02040503050406030204" pitchFamily="18" charset="0"/>
                          </a:rPr>
                          <m:t>⋮</m:t>
                        </m:r>
                      </m:oMath>
                    </a14:m>
                    <a:r>
                      <a:rPr lang="en-DE" dirty="0"/>
                      <a:t> </a:t>
                    </a:r>
                  </a:p>
                </p:txBody>
              </p:sp>
            </mc:Choice>
            <mc:Fallback xmlns="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636D2BF5-CCC5-B3DB-646C-97BDFB5FC26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16174" y="2774166"/>
                    <a:ext cx="535724" cy="1200329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9091" t="-1031" r="-6818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A4188ECE-E9B3-4D03-2B28-6773D701C762}"/>
                      </a:ext>
                    </a:extLst>
                  </p:cNvPr>
                  <p:cNvSpPr txBox="1"/>
                  <p:nvPr/>
                </p:nvSpPr>
                <p:spPr>
                  <a:xfrm>
                    <a:off x="1943135" y="2775782"/>
                    <a:ext cx="535724" cy="1200329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none" rtlCol="0">
                    <a:noAutofit/>
                  </a:bodyPr>
                  <a:lstStyle/>
                  <a:p>
                    <a:r>
                      <a:rPr lang="en-DE" dirty="0"/>
                      <a:t>426</a:t>
                    </a:r>
                  </a:p>
                  <a:p>
                    <a:r>
                      <a:rPr lang="en-DE" dirty="0"/>
                      <a:t>653</a:t>
                    </a:r>
                  </a:p>
                  <a:p>
                    <a:pPr algn="ctr"/>
                    <a14:m>
                      <m:oMath xmlns:m="http://schemas.openxmlformats.org/officeDocument/2006/math">
                        <m:r>
                          <a:rPr lang="en-DE" i="1" smtClean="0">
                            <a:latin typeface="Cambria Math" panose="02040503050406030204" pitchFamily="18" charset="0"/>
                          </a:rPr>
                          <m:t>⋮</m:t>
                        </m:r>
                      </m:oMath>
                    </a14:m>
                    <a:r>
                      <a:rPr lang="en-DE" dirty="0"/>
                      <a:t> </a:t>
                    </a:r>
                  </a:p>
                </p:txBody>
              </p:sp>
            </mc:Choice>
            <mc:Fallback xmlns="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A4188ECE-E9B3-4D03-2B28-6773D701C76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43135" y="2775782"/>
                    <a:ext cx="535724" cy="1200329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l="-9091" t="-2083" r="-6818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4C909C8C-B751-70E2-CC16-B9470D398892}"/>
                      </a:ext>
                    </a:extLst>
                  </p:cNvPr>
                  <p:cNvSpPr txBox="1"/>
                  <p:nvPr/>
                </p:nvSpPr>
                <p:spPr>
                  <a:xfrm>
                    <a:off x="2568143" y="2774166"/>
                    <a:ext cx="535724" cy="1200329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none" rtlCol="0">
                    <a:noAutofit/>
                  </a:bodyPr>
                  <a:lstStyle/>
                  <a:p>
                    <a:r>
                      <a:rPr lang="en-DE" dirty="0"/>
                      <a:t>612</a:t>
                    </a:r>
                  </a:p>
                  <a:p>
                    <a:r>
                      <a:rPr lang="en-DE" dirty="0"/>
                      <a:t>613</a:t>
                    </a:r>
                  </a:p>
                  <a:p>
                    <a:r>
                      <a:rPr lang="en-DE" dirty="0"/>
                      <a:t>700</a:t>
                    </a:r>
                  </a:p>
                  <a:p>
                    <a:pPr algn="ctr"/>
                    <a14:m>
                      <m:oMath xmlns:m="http://schemas.openxmlformats.org/officeDocument/2006/math">
                        <m:r>
                          <a:rPr lang="en-DE" i="1" smtClean="0">
                            <a:latin typeface="Cambria Math" panose="02040503050406030204" pitchFamily="18" charset="0"/>
                          </a:rPr>
                          <m:t>⋮</m:t>
                        </m:r>
                      </m:oMath>
                    </a14:m>
                    <a:r>
                      <a:rPr lang="en-DE" dirty="0"/>
                      <a:t> </a:t>
                    </a:r>
                  </a:p>
                </p:txBody>
              </p:sp>
            </mc:Choice>
            <mc:Fallback xmlns="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4C909C8C-B751-70E2-CC16-B9470D39889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68143" y="2774166"/>
                    <a:ext cx="535724" cy="1200329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6818" t="-1031" r="-909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C888B40-69C1-0B5C-22CB-04ACB5E0B87B}"/>
                  </a:ext>
                </a:extLst>
              </p:cNvPr>
              <p:cNvSpPr txBox="1"/>
              <p:nvPr/>
            </p:nvSpPr>
            <p:spPr>
              <a:xfrm>
                <a:off x="3430186" y="2774166"/>
                <a:ext cx="535724" cy="120032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noAutofit/>
              </a:bodyPr>
              <a:lstStyle/>
              <a:p>
                <a:r>
                  <a:rPr lang="en-DE" dirty="0"/>
                  <a:t>087</a:t>
                </a:r>
              </a:p>
              <a:p>
                <a:r>
                  <a:rPr lang="en-DE" dirty="0"/>
                  <a:t>154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2BB0B2C-280D-F1F5-2DC6-B412C1661F90}"/>
                  </a:ext>
                </a:extLst>
              </p:cNvPr>
              <p:cNvSpPr txBox="1"/>
              <p:nvPr/>
            </p:nvSpPr>
            <p:spPr>
              <a:xfrm>
                <a:off x="579494" y="3871070"/>
                <a:ext cx="723275" cy="64633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DE" sz="1800" dirty="0" err="1"/>
                  <a:t>page</a:t>
                </a:r>
                <a:endParaRPr lang="de-DE" sz="1800" dirty="0"/>
              </a:p>
              <a:p>
                <a:pPr algn="ctr"/>
                <a:r>
                  <a:rPr lang="de-DE" sz="1800" dirty="0"/>
                  <a:t>Run 1</a:t>
                </a:r>
                <a:endParaRPr lang="en-DE" dirty="0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7462C495-5675-13B0-C09F-62565E42EC2C}"/>
                  </a:ext>
                </a:extLst>
              </p:cNvPr>
              <p:cNvSpPr txBox="1"/>
              <p:nvPr/>
            </p:nvSpPr>
            <p:spPr>
              <a:xfrm>
                <a:off x="1226397" y="3868634"/>
                <a:ext cx="723275" cy="64633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DE" sz="1800" dirty="0" err="1"/>
                  <a:t>page</a:t>
                </a:r>
                <a:endParaRPr lang="de-DE" sz="1800" dirty="0"/>
              </a:p>
              <a:p>
                <a:pPr algn="ctr"/>
                <a:r>
                  <a:rPr lang="de-DE" sz="1800" dirty="0"/>
                  <a:t>Run 2</a:t>
                </a:r>
                <a:endParaRPr lang="en-DE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C31CDEBA-B0EF-DB1B-1115-F4645D8CB7E4}"/>
                      </a:ext>
                    </a:extLst>
                  </p:cNvPr>
                  <p:cNvSpPr txBox="1"/>
                  <p:nvPr/>
                </p:nvSpPr>
                <p:spPr>
                  <a:xfrm>
                    <a:off x="2252470" y="3881046"/>
                    <a:ext cx="1168718" cy="646331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de-DE" sz="1800" dirty="0" err="1"/>
                      <a:t>page</a:t>
                    </a:r>
                    <a:endParaRPr lang="de-DE" sz="1800" dirty="0"/>
                  </a:p>
                  <a:p>
                    <a:pPr algn="ctr"/>
                    <a:r>
                      <a:rPr lang="de-DE" sz="1800" dirty="0"/>
                      <a:t>Run </a:t>
                    </a:r>
                    <a14:m>
                      <m:oMath xmlns:m="http://schemas.openxmlformats.org/officeDocument/2006/math">
                        <m:r>
                          <a:rPr lang="de-DE" sz="1800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sz="1800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oMath>
                    </a14:m>
                    <a:endParaRPr lang="en-DE" dirty="0"/>
                  </a:p>
                </p:txBody>
              </p:sp>
            </mc:Choice>
            <mc:Fallback xmlns=""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C31CDEBA-B0EF-DB1B-1115-F4645D8CB7E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52470" y="3881046"/>
                    <a:ext cx="1168718" cy="646331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l="-4301" t="-3846" b="-15385"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CEEEDF6-0DAF-E19C-BB3A-6F070B0CC426}"/>
                  </a:ext>
                </a:extLst>
              </p:cNvPr>
              <p:cNvSpPr txBox="1"/>
              <p:nvPr/>
            </p:nvSpPr>
            <p:spPr>
              <a:xfrm>
                <a:off x="3324433" y="3884883"/>
                <a:ext cx="756938" cy="64633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DE" sz="1800" dirty="0"/>
                  <a:t>out</a:t>
                </a:r>
              </a:p>
              <a:p>
                <a:pPr algn="ctr"/>
                <a:r>
                  <a:rPr lang="de-DE" dirty="0" err="1"/>
                  <a:t>buffer</a:t>
                </a:r>
                <a:endParaRPr lang="en-DE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01894097-9695-2252-F215-B0F8C737D6C8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921" y="3962081"/>
                    <a:ext cx="410689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…</m:t>
                          </m:r>
                        </m:oMath>
                      </m:oMathPara>
                    </a14:m>
                    <a:endParaRPr lang="en-DE" dirty="0"/>
                  </a:p>
                </p:txBody>
              </p:sp>
            </mc:Choice>
            <mc:Fallback xmlns=""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01894097-9695-2252-F215-B0F8C737D6C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05921" y="3962081"/>
                    <a:ext cx="410689" cy="369332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F406678-7AA0-757C-E756-BD6D07C2A657}"/>
                </a:ext>
              </a:extLst>
            </p:cNvPr>
            <p:cNvSpPr/>
            <p:nvPr/>
          </p:nvSpPr>
          <p:spPr>
            <a:xfrm>
              <a:off x="8309023" y="2822222"/>
              <a:ext cx="3522652" cy="185574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</p:spTree>
    <p:extLst>
      <p:ext uri="{BB962C8B-B14F-4D97-AF65-F5344CB8AC3E}">
        <p14:creationId xmlns:p14="http://schemas.microsoft.com/office/powerpoint/2010/main" val="135441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Tree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Losers (</a:t>
            </a:r>
            <a:r>
              <a:rPr lang="de-D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and Hidden Winners</a:t>
            </a:r>
            <a:r>
              <a:rPr lang="de-DE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Verwende Auswahlbaum zur Kostenreduktion</a:t>
                </a:r>
              </a:p>
              <a:p>
                <a:pPr lvl="1"/>
                <a:r>
                  <a:rPr lang="de-DE" dirty="0"/>
                  <a:t>Reduktion der Vergleiche auf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i="0" dirty="0" smtClean="0">
                            <a:latin typeface="Cambria Math" panose="02040503050406030204" pitchFamily="18" charset="0"/>
                          </a:rPr>
                          <m:t>log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r>
                  <a:rPr lang="de-DE" dirty="0"/>
                  <a:t> bzw.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i="0" dirty="0" smtClean="0">
                            <a:latin typeface="Cambria Math" panose="02040503050406030204" pitchFamily="18" charset="0"/>
                          </a:rPr>
                          <m:t>log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de-DE" b="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skw"/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i="1" dirty="0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num>
                          <m:den>
                            <m:r>
                              <a:rPr lang="de-DE" i="1" dirty="0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den>
                        </m:f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Gewinner</a:t>
                </a:r>
                <a:r>
                  <a:rPr lang="de-DE" dirty="0"/>
                  <a:t> in Ausgabe-Puffer schreiben</a:t>
                </a:r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507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85F17A-5D56-FE9D-5F78-DE9DE08623C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1BD187-A3E2-EDEE-714E-6299FDE8D2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101</a:t>
            </a:fld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4223793" y="6453336"/>
            <a:ext cx="36870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aseline="30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D. Knuth, The Art of Computer Programming,vol.3, </a:t>
            </a:r>
            <a:r>
              <a:rPr lang="de-DE" b="1" baseline="30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1973</a:t>
            </a:r>
            <a:endParaRPr lang="de-DE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9">
                <a:extLst>
                  <a:ext uri="{FF2B5EF4-FFF2-40B4-BE49-F238E27FC236}">
                    <a16:creationId xmlns:a16="http://schemas.microsoft.com/office/drawing/2014/main" id="{A61F30D9-372C-0647-F43E-7255D04C5A5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02731456"/>
                  </p:ext>
                </p:extLst>
              </p:nvPr>
            </p:nvGraphicFramePr>
            <p:xfrm>
              <a:off x="359625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985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9">
                <a:extLst>
                  <a:ext uri="{FF2B5EF4-FFF2-40B4-BE49-F238E27FC236}">
                    <a16:creationId xmlns:a16="http://schemas.microsoft.com/office/drawing/2014/main" id="{A61F30D9-372C-0647-F43E-7255D04C5A5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02731456"/>
                  </p:ext>
                </p:extLst>
              </p:nvPr>
            </p:nvGraphicFramePr>
            <p:xfrm>
              <a:off x="359625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985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128" t="-10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D014D000-735F-E74E-F110-6286C2F5725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39508217"/>
                  </p:ext>
                </p:extLst>
              </p:nvPr>
            </p:nvGraphicFramePr>
            <p:xfrm>
              <a:off x="1067258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>
                              <a:solidFill>
                                <a:schemeClr val="bg1"/>
                              </a:solidFill>
                            </a:rPr>
                            <a:t>0</a:t>
                          </a:r>
                          <a:r>
                            <a:rPr lang="en-DE" dirty="0"/>
                            <a:t>23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D014D000-735F-E74E-F110-6286C2F5725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39508217"/>
                  </p:ext>
                </p:extLst>
              </p:nvPr>
            </p:nvGraphicFramePr>
            <p:xfrm>
              <a:off x="1067258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>
                              <a:solidFill>
                                <a:schemeClr val="bg1"/>
                              </a:solidFill>
                            </a:rPr>
                            <a:t>0</a:t>
                          </a:r>
                          <a:r>
                            <a:rPr lang="en-DE" dirty="0"/>
                            <a:t>23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t="-106667" r="-21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9">
                <a:extLst>
                  <a:ext uri="{FF2B5EF4-FFF2-40B4-BE49-F238E27FC236}">
                    <a16:creationId xmlns:a16="http://schemas.microsoft.com/office/drawing/2014/main" id="{5EBF2600-9614-1F8D-4067-871E6A80679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13236555"/>
                  </p:ext>
                </p:extLst>
              </p:nvPr>
            </p:nvGraphicFramePr>
            <p:xfrm>
              <a:off x="1774891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>
                              <a:solidFill>
                                <a:schemeClr val="bg1"/>
                              </a:solidFill>
                            </a:rPr>
                            <a:t>0</a:t>
                          </a:r>
                          <a:r>
                            <a:rPr lang="en-DE" dirty="0"/>
                            <a:t>91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9">
                <a:extLst>
                  <a:ext uri="{FF2B5EF4-FFF2-40B4-BE49-F238E27FC236}">
                    <a16:creationId xmlns:a16="http://schemas.microsoft.com/office/drawing/2014/main" id="{5EBF2600-9614-1F8D-4067-871E6A80679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13236555"/>
                  </p:ext>
                </p:extLst>
              </p:nvPr>
            </p:nvGraphicFramePr>
            <p:xfrm>
              <a:off x="1774891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>
                              <a:solidFill>
                                <a:schemeClr val="bg1"/>
                              </a:solidFill>
                            </a:rPr>
                            <a:t>0</a:t>
                          </a:r>
                          <a:r>
                            <a:rPr lang="en-DE" dirty="0"/>
                            <a:t>91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t="-106667" r="-212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A8BB473C-367B-4FE2-5B4D-EBB84491DB6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17945807"/>
                  </p:ext>
                </p:extLst>
              </p:nvPr>
            </p:nvGraphicFramePr>
            <p:xfrm>
              <a:off x="2482524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670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A8BB473C-367B-4FE2-5B4D-EBB84491DB6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17945807"/>
                  </p:ext>
                </p:extLst>
              </p:nvPr>
            </p:nvGraphicFramePr>
            <p:xfrm>
              <a:off x="2482524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670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t="-10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le 9">
                <a:extLst>
                  <a:ext uri="{FF2B5EF4-FFF2-40B4-BE49-F238E27FC236}">
                    <a16:creationId xmlns:a16="http://schemas.microsoft.com/office/drawing/2014/main" id="{AB77F4D1-0D2C-7009-D697-EFA73559FCB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8469298"/>
                  </p:ext>
                </p:extLst>
              </p:nvPr>
            </p:nvGraphicFramePr>
            <p:xfrm>
              <a:off x="3190157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650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le 9">
                <a:extLst>
                  <a:ext uri="{FF2B5EF4-FFF2-40B4-BE49-F238E27FC236}">
                    <a16:creationId xmlns:a16="http://schemas.microsoft.com/office/drawing/2014/main" id="{AB77F4D1-0D2C-7009-D697-EFA73559FCB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8469298"/>
                  </p:ext>
                </p:extLst>
              </p:nvPr>
            </p:nvGraphicFramePr>
            <p:xfrm>
              <a:off x="3190157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650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t="-10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Table 13">
                <a:extLst>
                  <a:ext uri="{FF2B5EF4-FFF2-40B4-BE49-F238E27FC236}">
                    <a16:creationId xmlns:a16="http://schemas.microsoft.com/office/drawing/2014/main" id="{BD1FA14A-2021-0A4F-5C75-E61E4738C68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88092988"/>
                  </p:ext>
                </p:extLst>
              </p:nvPr>
            </p:nvGraphicFramePr>
            <p:xfrm>
              <a:off x="3897790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850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Table 13">
                <a:extLst>
                  <a:ext uri="{FF2B5EF4-FFF2-40B4-BE49-F238E27FC236}">
                    <a16:creationId xmlns:a16="http://schemas.microsoft.com/office/drawing/2014/main" id="{BD1FA14A-2021-0A4F-5C75-E61E4738C68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88092988"/>
                  </p:ext>
                </p:extLst>
              </p:nvPr>
            </p:nvGraphicFramePr>
            <p:xfrm>
              <a:off x="3897790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850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t="-106667" r="-212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9">
                <a:extLst>
                  <a:ext uri="{FF2B5EF4-FFF2-40B4-BE49-F238E27FC236}">
                    <a16:creationId xmlns:a16="http://schemas.microsoft.com/office/drawing/2014/main" id="{637CA924-68AD-0650-452F-A310FDC533B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74218563"/>
                  </p:ext>
                </p:extLst>
              </p:nvPr>
            </p:nvGraphicFramePr>
            <p:xfrm>
              <a:off x="4605423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873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9">
                <a:extLst>
                  <a:ext uri="{FF2B5EF4-FFF2-40B4-BE49-F238E27FC236}">
                    <a16:creationId xmlns:a16="http://schemas.microsoft.com/office/drawing/2014/main" id="{637CA924-68AD-0650-452F-A310FDC533B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74218563"/>
                  </p:ext>
                </p:extLst>
              </p:nvPr>
            </p:nvGraphicFramePr>
            <p:xfrm>
              <a:off x="4605423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873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9"/>
                          <a:stretch>
                            <a:fillRect t="-106667" r="-212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Table 15">
                <a:extLst>
                  <a:ext uri="{FF2B5EF4-FFF2-40B4-BE49-F238E27FC236}">
                    <a16:creationId xmlns:a16="http://schemas.microsoft.com/office/drawing/2014/main" id="{E4FA1C56-A408-65F1-659B-5973D480C97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90582853"/>
                  </p:ext>
                </p:extLst>
              </p:nvPr>
            </p:nvGraphicFramePr>
            <p:xfrm>
              <a:off x="5313057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>
                              <a:solidFill>
                                <a:schemeClr val="bg1"/>
                              </a:solidFill>
                            </a:rPr>
                            <a:t>0</a:t>
                          </a:r>
                          <a:r>
                            <a:rPr lang="en-DE" dirty="0"/>
                            <a:t>79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Table 15">
                <a:extLst>
                  <a:ext uri="{FF2B5EF4-FFF2-40B4-BE49-F238E27FC236}">
                    <a16:creationId xmlns:a16="http://schemas.microsoft.com/office/drawing/2014/main" id="{E4FA1C56-A408-65F1-659B-5973D480C97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90582853"/>
                  </p:ext>
                </p:extLst>
              </p:nvPr>
            </p:nvGraphicFramePr>
            <p:xfrm>
              <a:off x="5313057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>
                              <a:solidFill>
                                <a:schemeClr val="bg1"/>
                              </a:solidFill>
                            </a:rPr>
                            <a:t>0</a:t>
                          </a:r>
                          <a:r>
                            <a:rPr lang="en-DE" dirty="0"/>
                            <a:t>79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0"/>
                          <a:stretch>
                            <a:fillRect t="-106667" r="-212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Table 9">
                <a:extLst>
                  <a:ext uri="{FF2B5EF4-FFF2-40B4-BE49-F238E27FC236}">
                    <a16:creationId xmlns:a16="http://schemas.microsoft.com/office/drawing/2014/main" id="{97682E25-A3A7-CE7F-874C-ADECAEF8895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29996274"/>
                  </p:ext>
                </p:extLst>
              </p:nvPr>
            </p:nvGraphicFramePr>
            <p:xfrm>
              <a:off x="6295313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190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Table 9">
                <a:extLst>
                  <a:ext uri="{FF2B5EF4-FFF2-40B4-BE49-F238E27FC236}">
                    <a16:creationId xmlns:a16="http://schemas.microsoft.com/office/drawing/2014/main" id="{97682E25-A3A7-CE7F-874C-ADECAEF8895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29996274"/>
                  </p:ext>
                </p:extLst>
              </p:nvPr>
            </p:nvGraphicFramePr>
            <p:xfrm>
              <a:off x="6295313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190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1"/>
                          <a:stretch>
                            <a:fillRect t="-106667" r="-212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5E146CE8-30D1-6098-B54A-BC9EA44AE77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03334983"/>
                  </p:ext>
                </p:extLst>
              </p:nvPr>
            </p:nvGraphicFramePr>
            <p:xfrm>
              <a:off x="7002946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132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5E146CE8-30D1-6098-B54A-BC9EA44AE77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03334983"/>
                  </p:ext>
                </p:extLst>
              </p:nvPr>
            </p:nvGraphicFramePr>
            <p:xfrm>
              <a:off x="7002946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132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2"/>
                          <a:stretch>
                            <a:fillRect t="-106667" r="-212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Table 9">
                <a:extLst>
                  <a:ext uri="{FF2B5EF4-FFF2-40B4-BE49-F238E27FC236}">
                    <a16:creationId xmlns:a16="http://schemas.microsoft.com/office/drawing/2014/main" id="{BCF59A95-35F0-4B29-3D62-B88656093AD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42108812"/>
                  </p:ext>
                </p:extLst>
              </p:nvPr>
            </p:nvGraphicFramePr>
            <p:xfrm>
              <a:off x="7710579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>
                              <a:solidFill>
                                <a:schemeClr val="bg1"/>
                              </a:solidFill>
                            </a:rPr>
                            <a:t>0</a:t>
                          </a:r>
                          <a:r>
                            <a:rPr lang="en-DE" dirty="0"/>
                            <a:t>95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Table 9">
                <a:extLst>
                  <a:ext uri="{FF2B5EF4-FFF2-40B4-BE49-F238E27FC236}">
                    <a16:creationId xmlns:a16="http://schemas.microsoft.com/office/drawing/2014/main" id="{BCF59A95-35F0-4B29-3D62-B88656093AD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42108812"/>
                  </p:ext>
                </p:extLst>
              </p:nvPr>
            </p:nvGraphicFramePr>
            <p:xfrm>
              <a:off x="7710579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>
                              <a:solidFill>
                                <a:schemeClr val="bg1"/>
                              </a:solidFill>
                            </a:rPr>
                            <a:t>0</a:t>
                          </a:r>
                          <a:r>
                            <a:rPr lang="en-DE" dirty="0"/>
                            <a:t>95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3"/>
                          <a:stretch>
                            <a:fillRect l="-2128" t="-10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0" name="Table 19">
                <a:extLst>
                  <a:ext uri="{FF2B5EF4-FFF2-40B4-BE49-F238E27FC236}">
                    <a16:creationId xmlns:a16="http://schemas.microsoft.com/office/drawing/2014/main" id="{9889B27C-F6F5-EE03-B167-120E23B121D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16200778"/>
                  </p:ext>
                </p:extLst>
              </p:nvPr>
            </p:nvGraphicFramePr>
            <p:xfrm>
              <a:off x="8418212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412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0" name="Table 19">
                <a:extLst>
                  <a:ext uri="{FF2B5EF4-FFF2-40B4-BE49-F238E27FC236}">
                    <a16:creationId xmlns:a16="http://schemas.microsoft.com/office/drawing/2014/main" id="{9889B27C-F6F5-EE03-B167-120E23B121D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16200778"/>
                  </p:ext>
                </p:extLst>
              </p:nvPr>
            </p:nvGraphicFramePr>
            <p:xfrm>
              <a:off x="8418212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412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4"/>
                          <a:stretch>
                            <a:fillRect t="-106667" r="-212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1" name="Table 9">
                <a:extLst>
                  <a:ext uri="{FF2B5EF4-FFF2-40B4-BE49-F238E27FC236}">
                    <a16:creationId xmlns:a16="http://schemas.microsoft.com/office/drawing/2014/main" id="{9A6698D4-8374-DFA1-276F-F0EC88F87A1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82146321"/>
                  </p:ext>
                </p:extLst>
              </p:nvPr>
            </p:nvGraphicFramePr>
            <p:xfrm>
              <a:off x="9125845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142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1" name="Table 9">
                <a:extLst>
                  <a:ext uri="{FF2B5EF4-FFF2-40B4-BE49-F238E27FC236}">
                    <a16:creationId xmlns:a16="http://schemas.microsoft.com/office/drawing/2014/main" id="{9A6698D4-8374-DFA1-276F-F0EC88F87A1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82146321"/>
                  </p:ext>
                </p:extLst>
              </p:nvPr>
            </p:nvGraphicFramePr>
            <p:xfrm>
              <a:off x="9125845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142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5"/>
                          <a:stretch>
                            <a:fillRect t="-106667" r="-212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2" name="Table 21">
                <a:extLst>
                  <a:ext uri="{FF2B5EF4-FFF2-40B4-BE49-F238E27FC236}">
                    <a16:creationId xmlns:a16="http://schemas.microsoft.com/office/drawing/2014/main" id="{9618BB45-B21E-1BAF-73BE-4356E443025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31086199"/>
                  </p:ext>
                </p:extLst>
              </p:nvPr>
            </p:nvGraphicFramePr>
            <p:xfrm>
              <a:off x="9833478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390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2" name="Table 21">
                <a:extLst>
                  <a:ext uri="{FF2B5EF4-FFF2-40B4-BE49-F238E27FC236}">
                    <a16:creationId xmlns:a16="http://schemas.microsoft.com/office/drawing/2014/main" id="{9618BB45-B21E-1BAF-73BE-4356E443025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31086199"/>
                  </p:ext>
                </p:extLst>
              </p:nvPr>
            </p:nvGraphicFramePr>
            <p:xfrm>
              <a:off x="9833478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390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6"/>
                          <a:stretch>
                            <a:fillRect t="-10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3" name="Table 9">
                <a:extLst>
                  <a:ext uri="{FF2B5EF4-FFF2-40B4-BE49-F238E27FC236}">
                    <a16:creationId xmlns:a16="http://schemas.microsoft.com/office/drawing/2014/main" id="{F2CF498B-D8D2-6474-23F8-DE052B5BA08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21338599"/>
                  </p:ext>
                </p:extLst>
              </p:nvPr>
            </p:nvGraphicFramePr>
            <p:xfrm>
              <a:off x="10541111" y="5176203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278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3" name="Table 9">
                <a:extLst>
                  <a:ext uri="{FF2B5EF4-FFF2-40B4-BE49-F238E27FC236}">
                    <a16:creationId xmlns:a16="http://schemas.microsoft.com/office/drawing/2014/main" id="{F2CF498B-D8D2-6474-23F8-DE052B5BA08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21338599"/>
                  </p:ext>
                </p:extLst>
              </p:nvPr>
            </p:nvGraphicFramePr>
            <p:xfrm>
              <a:off x="10541111" y="5176203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278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7"/>
                          <a:stretch>
                            <a:fillRect l="-2174" t="-110345" r="-2174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4" name="Table 23">
                <a:extLst>
                  <a:ext uri="{FF2B5EF4-FFF2-40B4-BE49-F238E27FC236}">
                    <a16:creationId xmlns:a16="http://schemas.microsoft.com/office/drawing/2014/main" id="{AC5B9143-EE8B-C0FB-9F17-540F0937FC9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07186581"/>
                  </p:ext>
                </p:extLst>
              </p:nvPr>
            </p:nvGraphicFramePr>
            <p:xfrm>
              <a:off x="11248745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901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4" name="Table 23">
                <a:extLst>
                  <a:ext uri="{FF2B5EF4-FFF2-40B4-BE49-F238E27FC236}">
                    <a16:creationId xmlns:a16="http://schemas.microsoft.com/office/drawing/2014/main" id="{AC5B9143-EE8B-C0FB-9F17-540F0937FC9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07186581"/>
                  </p:ext>
                </p:extLst>
              </p:nvPr>
            </p:nvGraphicFramePr>
            <p:xfrm>
              <a:off x="11248745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901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8"/>
                          <a:stretch>
                            <a:fillRect t="-106667" r="-212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5503B7C4-8F5C-5F27-6252-2AEC963E17DE}"/>
              </a:ext>
            </a:extLst>
          </p:cNvPr>
          <p:cNvSpPr txBox="1"/>
          <p:nvPr/>
        </p:nvSpPr>
        <p:spPr>
          <a:xfrm>
            <a:off x="737045" y="4583779"/>
            <a:ext cx="53572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/>
              <a:t>985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0DAE1B2-9BE5-7979-DF4F-AF8A94A16CF1}"/>
              </a:ext>
            </a:extLst>
          </p:cNvPr>
          <p:cNvSpPr txBox="1"/>
          <p:nvPr/>
        </p:nvSpPr>
        <p:spPr>
          <a:xfrm>
            <a:off x="2152310" y="4583779"/>
            <a:ext cx="53572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/>
              <a:t>670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AAA4B02-984D-2702-BDE8-F42D9D52EB76}"/>
              </a:ext>
            </a:extLst>
          </p:cNvPr>
          <p:cNvSpPr txBox="1"/>
          <p:nvPr/>
        </p:nvSpPr>
        <p:spPr>
          <a:xfrm>
            <a:off x="3567576" y="4583779"/>
            <a:ext cx="53572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/>
              <a:t>850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B748BAD-AC77-A362-222F-0BC76D546598}"/>
              </a:ext>
            </a:extLst>
          </p:cNvPr>
          <p:cNvSpPr txBox="1"/>
          <p:nvPr/>
        </p:nvSpPr>
        <p:spPr>
          <a:xfrm>
            <a:off x="4982843" y="4583779"/>
            <a:ext cx="53572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/>
              <a:t>873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1FDDE9C-71C8-0ACB-51E5-613081393CBA}"/>
              </a:ext>
            </a:extLst>
          </p:cNvPr>
          <p:cNvSpPr txBox="1"/>
          <p:nvPr/>
        </p:nvSpPr>
        <p:spPr>
          <a:xfrm>
            <a:off x="1503187" y="3969601"/>
            <a:ext cx="41870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/>
              <a:t>91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347DEA4-3C81-7CEA-B6B1-509E4C964FD0}"/>
              </a:ext>
            </a:extLst>
          </p:cNvPr>
          <p:cNvSpPr txBox="1"/>
          <p:nvPr/>
        </p:nvSpPr>
        <p:spPr>
          <a:xfrm>
            <a:off x="4275209" y="3969601"/>
            <a:ext cx="53572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/>
              <a:t>650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8364FFB-A7CB-CD02-8AE8-91E76A84A674}"/>
              </a:ext>
            </a:extLst>
          </p:cNvPr>
          <p:cNvSpPr txBox="1"/>
          <p:nvPr/>
        </p:nvSpPr>
        <p:spPr>
          <a:xfrm>
            <a:off x="2918453" y="3285448"/>
            <a:ext cx="41870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/>
              <a:t>79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6688C0B-0816-9C70-9B6B-EF58DADDF191}"/>
              </a:ext>
            </a:extLst>
          </p:cNvPr>
          <p:cNvCxnSpPr>
            <a:cxnSpLocks/>
            <a:stCxn id="9" idx="0"/>
            <a:endCxn id="26" idx="2"/>
          </p:cNvCxnSpPr>
          <p:nvPr/>
        </p:nvCxnSpPr>
        <p:spPr>
          <a:xfrm flipV="1">
            <a:off x="651090" y="4953111"/>
            <a:ext cx="353817" cy="2111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8C924E7-C9DA-3867-4D86-E272B160C2A1}"/>
              </a:ext>
            </a:extLst>
          </p:cNvPr>
          <p:cNvCxnSpPr>
            <a:cxnSpLocks/>
            <a:stCxn id="10" idx="0"/>
            <a:endCxn id="26" idx="2"/>
          </p:cNvCxnSpPr>
          <p:nvPr/>
        </p:nvCxnSpPr>
        <p:spPr>
          <a:xfrm flipH="1" flipV="1">
            <a:off x="1004907" y="4953111"/>
            <a:ext cx="353816" cy="2111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65FDA28E-5B17-869E-F319-DA191BCD4258}"/>
              </a:ext>
            </a:extLst>
          </p:cNvPr>
          <p:cNvCxnSpPr>
            <a:cxnSpLocks/>
            <a:stCxn id="11" idx="0"/>
            <a:endCxn id="27" idx="2"/>
          </p:cNvCxnSpPr>
          <p:nvPr/>
        </p:nvCxnSpPr>
        <p:spPr>
          <a:xfrm flipV="1">
            <a:off x="2066356" y="4953111"/>
            <a:ext cx="353816" cy="2111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0FD67124-14AE-F64B-374B-3D24F44BAC3E}"/>
              </a:ext>
            </a:extLst>
          </p:cNvPr>
          <p:cNvCxnSpPr>
            <a:cxnSpLocks/>
            <a:stCxn id="12" idx="0"/>
            <a:endCxn id="27" idx="2"/>
          </p:cNvCxnSpPr>
          <p:nvPr/>
        </p:nvCxnSpPr>
        <p:spPr>
          <a:xfrm flipH="1" flipV="1">
            <a:off x="2420172" y="4953111"/>
            <a:ext cx="353817" cy="2111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32C7EA52-6504-49F5-602A-3383B920F2E5}"/>
              </a:ext>
            </a:extLst>
          </p:cNvPr>
          <p:cNvCxnSpPr>
            <a:cxnSpLocks/>
            <a:stCxn id="13" idx="0"/>
            <a:endCxn id="28" idx="2"/>
          </p:cNvCxnSpPr>
          <p:nvPr/>
        </p:nvCxnSpPr>
        <p:spPr>
          <a:xfrm flipV="1">
            <a:off x="3481622" y="4953111"/>
            <a:ext cx="353816" cy="2111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3691CACC-6911-CA37-2890-CD87D084B751}"/>
              </a:ext>
            </a:extLst>
          </p:cNvPr>
          <p:cNvCxnSpPr>
            <a:cxnSpLocks/>
            <a:stCxn id="14" idx="0"/>
            <a:endCxn id="28" idx="2"/>
          </p:cNvCxnSpPr>
          <p:nvPr/>
        </p:nvCxnSpPr>
        <p:spPr>
          <a:xfrm flipH="1" flipV="1">
            <a:off x="3835438" y="4953111"/>
            <a:ext cx="353817" cy="2111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344F31F6-757E-F5C2-F799-87EB9212911D}"/>
              </a:ext>
            </a:extLst>
          </p:cNvPr>
          <p:cNvCxnSpPr>
            <a:cxnSpLocks/>
            <a:stCxn id="15" idx="0"/>
            <a:endCxn id="29" idx="2"/>
          </p:cNvCxnSpPr>
          <p:nvPr/>
        </p:nvCxnSpPr>
        <p:spPr>
          <a:xfrm flipV="1">
            <a:off x="4896888" y="4953111"/>
            <a:ext cx="353817" cy="2111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29E7785A-DF4A-DA72-23C8-149C18D552F2}"/>
              </a:ext>
            </a:extLst>
          </p:cNvPr>
          <p:cNvCxnSpPr>
            <a:cxnSpLocks/>
            <a:stCxn id="16" idx="0"/>
            <a:endCxn id="29" idx="2"/>
          </p:cNvCxnSpPr>
          <p:nvPr/>
        </p:nvCxnSpPr>
        <p:spPr>
          <a:xfrm flipH="1" flipV="1">
            <a:off x="5250705" y="4953111"/>
            <a:ext cx="353817" cy="2111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0C9312CB-B2B4-8D09-708D-0EF06F550CAD}"/>
              </a:ext>
            </a:extLst>
          </p:cNvPr>
          <p:cNvCxnSpPr>
            <a:cxnSpLocks/>
            <a:stCxn id="26" idx="0"/>
            <a:endCxn id="33" idx="2"/>
          </p:cNvCxnSpPr>
          <p:nvPr/>
        </p:nvCxnSpPr>
        <p:spPr>
          <a:xfrm flipV="1">
            <a:off x="1004907" y="4338933"/>
            <a:ext cx="707632" cy="2448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9B4DA52D-25D0-99EA-7F22-BBF9EEEE0242}"/>
              </a:ext>
            </a:extLst>
          </p:cNvPr>
          <p:cNvCxnSpPr>
            <a:cxnSpLocks/>
            <a:stCxn id="27" idx="0"/>
            <a:endCxn id="33" idx="2"/>
          </p:cNvCxnSpPr>
          <p:nvPr/>
        </p:nvCxnSpPr>
        <p:spPr>
          <a:xfrm flipH="1" flipV="1">
            <a:off x="1712539" y="4338933"/>
            <a:ext cx="707633" cy="2448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B4106515-BF02-DDA7-313F-AC15D6C72F0A}"/>
              </a:ext>
            </a:extLst>
          </p:cNvPr>
          <p:cNvCxnSpPr>
            <a:cxnSpLocks/>
            <a:stCxn id="28" idx="0"/>
            <a:endCxn id="37" idx="2"/>
          </p:cNvCxnSpPr>
          <p:nvPr/>
        </p:nvCxnSpPr>
        <p:spPr>
          <a:xfrm flipV="1">
            <a:off x="3835438" y="4338933"/>
            <a:ext cx="707633" cy="2448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B8B19B6A-DF82-DA5C-B105-FA2DBBBFB2B4}"/>
              </a:ext>
            </a:extLst>
          </p:cNvPr>
          <p:cNvCxnSpPr>
            <a:cxnSpLocks/>
            <a:stCxn id="29" idx="0"/>
            <a:endCxn id="37" idx="2"/>
          </p:cNvCxnSpPr>
          <p:nvPr/>
        </p:nvCxnSpPr>
        <p:spPr>
          <a:xfrm flipH="1" flipV="1">
            <a:off x="4543071" y="4338933"/>
            <a:ext cx="707634" cy="2448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6EBCCDEF-DD5A-B4BE-B913-B45379D55CF9}"/>
              </a:ext>
            </a:extLst>
          </p:cNvPr>
          <p:cNvCxnSpPr>
            <a:cxnSpLocks/>
            <a:stCxn id="33" idx="0"/>
            <a:endCxn id="39" idx="2"/>
          </p:cNvCxnSpPr>
          <p:nvPr/>
        </p:nvCxnSpPr>
        <p:spPr>
          <a:xfrm flipV="1">
            <a:off x="1712539" y="3654780"/>
            <a:ext cx="1415266" cy="3148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60F29662-805D-CE22-53A8-7DD28BB3C95E}"/>
              </a:ext>
            </a:extLst>
          </p:cNvPr>
          <p:cNvCxnSpPr>
            <a:cxnSpLocks/>
            <a:stCxn id="37" idx="0"/>
            <a:endCxn id="39" idx="2"/>
          </p:cNvCxnSpPr>
          <p:nvPr/>
        </p:nvCxnSpPr>
        <p:spPr>
          <a:xfrm flipH="1" flipV="1">
            <a:off x="3127805" y="3654780"/>
            <a:ext cx="1415266" cy="3148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4B52C4C1-2190-1392-D3F3-7DA77D0E0B2F}"/>
              </a:ext>
            </a:extLst>
          </p:cNvPr>
          <p:cNvSpPr txBox="1"/>
          <p:nvPr/>
        </p:nvSpPr>
        <p:spPr>
          <a:xfrm>
            <a:off x="6678474" y="4579568"/>
            <a:ext cx="53572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/>
              <a:t>190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E683E563-0642-45B8-F01E-554548EFAB6D}"/>
              </a:ext>
            </a:extLst>
          </p:cNvPr>
          <p:cNvSpPr txBox="1"/>
          <p:nvPr/>
        </p:nvSpPr>
        <p:spPr>
          <a:xfrm>
            <a:off x="8093739" y="4579568"/>
            <a:ext cx="53572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/>
              <a:t>412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47FFFF77-2D08-FB66-0D34-BAF10E363FB8}"/>
              </a:ext>
            </a:extLst>
          </p:cNvPr>
          <p:cNvSpPr txBox="1"/>
          <p:nvPr/>
        </p:nvSpPr>
        <p:spPr>
          <a:xfrm>
            <a:off x="9509005" y="4579568"/>
            <a:ext cx="53572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/>
              <a:t>390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16A157A-F0D9-D578-A69B-A4B2C6CD6AB7}"/>
              </a:ext>
            </a:extLst>
          </p:cNvPr>
          <p:cNvSpPr txBox="1"/>
          <p:nvPr/>
        </p:nvSpPr>
        <p:spPr>
          <a:xfrm>
            <a:off x="10924272" y="4579568"/>
            <a:ext cx="53572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/>
              <a:t>901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A70759B5-6F77-3D0B-284C-D22842CC15CF}"/>
              </a:ext>
            </a:extLst>
          </p:cNvPr>
          <p:cNvSpPr txBox="1"/>
          <p:nvPr/>
        </p:nvSpPr>
        <p:spPr>
          <a:xfrm>
            <a:off x="7386106" y="3969601"/>
            <a:ext cx="53572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/>
              <a:t>132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177018A3-F188-0B80-CB06-7CF4CB578D8C}"/>
              </a:ext>
            </a:extLst>
          </p:cNvPr>
          <p:cNvSpPr txBox="1"/>
          <p:nvPr/>
        </p:nvSpPr>
        <p:spPr>
          <a:xfrm>
            <a:off x="10216638" y="3969601"/>
            <a:ext cx="53572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/>
              <a:t>278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E293CB09-B389-30F3-4450-3FF51589EA4B}"/>
              </a:ext>
            </a:extLst>
          </p:cNvPr>
          <p:cNvSpPr txBox="1"/>
          <p:nvPr/>
        </p:nvSpPr>
        <p:spPr>
          <a:xfrm>
            <a:off x="8801372" y="3285448"/>
            <a:ext cx="53572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/>
              <a:t>142</a:t>
            </a:r>
          </a:p>
        </p:txBody>
      </p: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C8D899B4-2099-D524-C086-8CBEFE049B17}"/>
              </a:ext>
            </a:extLst>
          </p:cNvPr>
          <p:cNvCxnSpPr>
            <a:cxnSpLocks/>
            <a:stCxn id="17" idx="0"/>
            <a:endCxn id="88" idx="2"/>
          </p:cNvCxnSpPr>
          <p:nvPr/>
        </p:nvCxnSpPr>
        <p:spPr>
          <a:xfrm flipV="1">
            <a:off x="6586778" y="4948900"/>
            <a:ext cx="359558" cy="2153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DB16B592-1FBF-500E-23A5-EEEC292D876A}"/>
              </a:ext>
            </a:extLst>
          </p:cNvPr>
          <p:cNvCxnSpPr>
            <a:cxnSpLocks/>
            <a:stCxn id="18" idx="0"/>
            <a:endCxn id="88" idx="2"/>
          </p:cNvCxnSpPr>
          <p:nvPr/>
        </p:nvCxnSpPr>
        <p:spPr>
          <a:xfrm flipH="1" flipV="1">
            <a:off x="6946336" y="4948900"/>
            <a:ext cx="348075" cy="2153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55EACD1F-E4F0-0655-40A5-78D2C0F60197}"/>
              </a:ext>
            </a:extLst>
          </p:cNvPr>
          <p:cNvCxnSpPr>
            <a:cxnSpLocks/>
            <a:stCxn id="19" idx="0"/>
            <a:endCxn id="89" idx="2"/>
          </p:cNvCxnSpPr>
          <p:nvPr/>
        </p:nvCxnSpPr>
        <p:spPr>
          <a:xfrm flipV="1">
            <a:off x="8002044" y="4948900"/>
            <a:ext cx="359557" cy="2153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185781C6-C974-AF5C-751B-556FC5A0C36B}"/>
              </a:ext>
            </a:extLst>
          </p:cNvPr>
          <p:cNvCxnSpPr>
            <a:cxnSpLocks/>
            <a:stCxn id="20" idx="0"/>
            <a:endCxn id="89" idx="2"/>
          </p:cNvCxnSpPr>
          <p:nvPr/>
        </p:nvCxnSpPr>
        <p:spPr>
          <a:xfrm flipH="1" flipV="1">
            <a:off x="8361601" y="4948900"/>
            <a:ext cx="348076" cy="2153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79876C3B-56F8-BAEB-803B-6DE2B9564028}"/>
              </a:ext>
            </a:extLst>
          </p:cNvPr>
          <p:cNvCxnSpPr>
            <a:cxnSpLocks/>
            <a:stCxn id="21" idx="0"/>
            <a:endCxn id="90" idx="2"/>
          </p:cNvCxnSpPr>
          <p:nvPr/>
        </p:nvCxnSpPr>
        <p:spPr>
          <a:xfrm flipV="1">
            <a:off x="9417310" y="4948900"/>
            <a:ext cx="359557" cy="2153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4A176465-232F-4B48-F7FE-2750F19A30B1}"/>
              </a:ext>
            </a:extLst>
          </p:cNvPr>
          <p:cNvCxnSpPr>
            <a:cxnSpLocks/>
            <a:stCxn id="22" idx="0"/>
            <a:endCxn id="90" idx="2"/>
          </p:cNvCxnSpPr>
          <p:nvPr/>
        </p:nvCxnSpPr>
        <p:spPr>
          <a:xfrm flipH="1" flipV="1">
            <a:off x="9776867" y="4948900"/>
            <a:ext cx="348076" cy="2153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003D5BF6-91D5-A4DE-D95D-1E1DCB48AEB7}"/>
              </a:ext>
            </a:extLst>
          </p:cNvPr>
          <p:cNvCxnSpPr>
            <a:cxnSpLocks/>
            <a:stCxn id="23" idx="0"/>
            <a:endCxn id="91" idx="2"/>
          </p:cNvCxnSpPr>
          <p:nvPr/>
        </p:nvCxnSpPr>
        <p:spPr>
          <a:xfrm flipV="1">
            <a:off x="10832576" y="4948900"/>
            <a:ext cx="359558" cy="2273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E8888185-C454-C40C-5883-78E6E518077E}"/>
              </a:ext>
            </a:extLst>
          </p:cNvPr>
          <p:cNvCxnSpPr>
            <a:cxnSpLocks/>
            <a:stCxn id="24" idx="0"/>
            <a:endCxn id="91" idx="2"/>
          </p:cNvCxnSpPr>
          <p:nvPr/>
        </p:nvCxnSpPr>
        <p:spPr>
          <a:xfrm flipH="1" flipV="1">
            <a:off x="11192134" y="4948900"/>
            <a:ext cx="348076" cy="2153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1D74F589-EB59-B6B0-331A-86B664E4E300}"/>
              </a:ext>
            </a:extLst>
          </p:cNvPr>
          <p:cNvCxnSpPr>
            <a:cxnSpLocks/>
            <a:stCxn id="88" idx="0"/>
            <a:endCxn id="94" idx="2"/>
          </p:cNvCxnSpPr>
          <p:nvPr/>
        </p:nvCxnSpPr>
        <p:spPr>
          <a:xfrm flipV="1">
            <a:off x="6946336" y="4338933"/>
            <a:ext cx="707632" cy="24063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DB7C7549-8F1D-CB25-CC60-9F4E496EBD70}"/>
              </a:ext>
            </a:extLst>
          </p:cNvPr>
          <p:cNvCxnSpPr>
            <a:cxnSpLocks/>
            <a:stCxn id="89" idx="0"/>
            <a:endCxn id="94" idx="2"/>
          </p:cNvCxnSpPr>
          <p:nvPr/>
        </p:nvCxnSpPr>
        <p:spPr>
          <a:xfrm flipH="1" flipV="1">
            <a:off x="7653968" y="4338933"/>
            <a:ext cx="707633" cy="24063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EAB12DE1-B9FE-7297-2D27-1BB611E6A378}"/>
              </a:ext>
            </a:extLst>
          </p:cNvPr>
          <p:cNvCxnSpPr>
            <a:cxnSpLocks/>
            <a:stCxn id="90" idx="0"/>
            <a:endCxn id="98" idx="2"/>
          </p:cNvCxnSpPr>
          <p:nvPr/>
        </p:nvCxnSpPr>
        <p:spPr>
          <a:xfrm flipV="1">
            <a:off x="9776867" y="4338933"/>
            <a:ext cx="707633" cy="24063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4F31F9D8-9EB9-EC6F-AA9B-344D8F044C61}"/>
              </a:ext>
            </a:extLst>
          </p:cNvPr>
          <p:cNvCxnSpPr>
            <a:cxnSpLocks/>
            <a:stCxn id="91" idx="0"/>
            <a:endCxn id="98" idx="2"/>
          </p:cNvCxnSpPr>
          <p:nvPr/>
        </p:nvCxnSpPr>
        <p:spPr>
          <a:xfrm flipH="1" flipV="1">
            <a:off x="10484500" y="4338933"/>
            <a:ext cx="707634" cy="24063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57CEC9C5-EC9D-0599-3F1D-490BDC096AFD}"/>
              </a:ext>
            </a:extLst>
          </p:cNvPr>
          <p:cNvCxnSpPr>
            <a:cxnSpLocks/>
            <a:stCxn id="94" idx="0"/>
            <a:endCxn id="100" idx="2"/>
          </p:cNvCxnSpPr>
          <p:nvPr/>
        </p:nvCxnSpPr>
        <p:spPr>
          <a:xfrm flipV="1">
            <a:off x="7653968" y="3654780"/>
            <a:ext cx="1415266" cy="3148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3F3BE802-AB18-CCBB-6D3C-663300B0BF7D}"/>
              </a:ext>
            </a:extLst>
          </p:cNvPr>
          <p:cNvCxnSpPr>
            <a:cxnSpLocks/>
            <a:stCxn id="98" idx="0"/>
            <a:endCxn id="100" idx="2"/>
          </p:cNvCxnSpPr>
          <p:nvPr/>
        </p:nvCxnSpPr>
        <p:spPr>
          <a:xfrm flipH="1" flipV="1">
            <a:off x="9069234" y="3654780"/>
            <a:ext cx="1415266" cy="3148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extBox 125">
            <a:extLst>
              <a:ext uri="{FF2B5EF4-FFF2-40B4-BE49-F238E27FC236}">
                <a16:creationId xmlns:a16="http://schemas.microsoft.com/office/drawing/2014/main" id="{301ABAF0-8B12-4FFA-AE8A-35CFEAB651A4}"/>
              </a:ext>
            </a:extLst>
          </p:cNvPr>
          <p:cNvSpPr txBox="1"/>
          <p:nvPr/>
        </p:nvSpPr>
        <p:spPr>
          <a:xfrm>
            <a:off x="5886298" y="2538820"/>
            <a:ext cx="41870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/>
              <a:t>95</a:t>
            </a:r>
          </a:p>
        </p:txBody>
      </p: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71559F47-E57C-B9D9-EADA-CC3271AA2CFB}"/>
              </a:ext>
            </a:extLst>
          </p:cNvPr>
          <p:cNvCxnSpPr>
            <a:cxnSpLocks/>
            <a:stCxn id="39" idx="0"/>
          </p:cNvCxnSpPr>
          <p:nvPr/>
        </p:nvCxnSpPr>
        <p:spPr>
          <a:xfrm flipV="1">
            <a:off x="3127805" y="2887188"/>
            <a:ext cx="2968195" cy="3982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98C99997-DC66-8C46-773C-D660117D1F3A}"/>
              </a:ext>
            </a:extLst>
          </p:cNvPr>
          <p:cNvCxnSpPr>
            <a:cxnSpLocks/>
            <a:stCxn id="100" idx="0"/>
          </p:cNvCxnSpPr>
          <p:nvPr/>
        </p:nvCxnSpPr>
        <p:spPr>
          <a:xfrm flipH="1" flipV="1">
            <a:off x="6096000" y="2887188"/>
            <a:ext cx="2973234" cy="3982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TextBox 145">
            <a:extLst>
              <a:ext uri="{FF2B5EF4-FFF2-40B4-BE49-F238E27FC236}">
                <a16:creationId xmlns:a16="http://schemas.microsoft.com/office/drawing/2014/main" id="{0E5FDBB5-8CE3-48A7-3185-1136F4F72418}"/>
              </a:ext>
            </a:extLst>
          </p:cNvPr>
          <p:cNvSpPr txBox="1"/>
          <p:nvPr/>
        </p:nvSpPr>
        <p:spPr>
          <a:xfrm>
            <a:off x="743868" y="4258587"/>
            <a:ext cx="41870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23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407E20F0-24C5-BED5-4D6A-D253BBE7549A}"/>
              </a:ext>
            </a:extLst>
          </p:cNvPr>
          <p:cNvSpPr txBox="1"/>
          <p:nvPr/>
        </p:nvSpPr>
        <p:spPr>
          <a:xfrm>
            <a:off x="2273988" y="4260490"/>
            <a:ext cx="41870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91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8FF41CBC-C93D-5EBE-44A8-2EC2E4773DAE}"/>
              </a:ext>
            </a:extLst>
          </p:cNvPr>
          <p:cNvSpPr txBox="1"/>
          <p:nvPr/>
        </p:nvSpPr>
        <p:spPr>
          <a:xfrm>
            <a:off x="1451500" y="3640404"/>
            <a:ext cx="41870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23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F0A0FC51-D1F6-2B73-BCE9-5CEF21823AED}"/>
              </a:ext>
            </a:extLst>
          </p:cNvPr>
          <p:cNvSpPr txBox="1"/>
          <p:nvPr/>
        </p:nvSpPr>
        <p:spPr>
          <a:xfrm>
            <a:off x="3515889" y="4258587"/>
            <a:ext cx="53572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650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69FEDFF3-8502-E27B-6B7B-840BD19B3B6C}"/>
              </a:ext>
            </a:extLst>
          </p:cNvPr>
          <p:cNvSpPr txBox="1"/>
          <p:nvPr/>
        </p:nvSpPr>
        <p:spPr>
          <a:xfrm>
            <a:off x="5104521" y="4260490"/>
            <a:ext cx="41870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79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9CACAED8-BDE6-1412-91ED-03CEE8D36B48}"/>
              </a:ext>
            </a:extLst>
          </p:cNvPr>
          <p:cNvSpPr txBox="1"/>
          <p:nvPr/>
        </p:nvSpPr>
        <p:spPr>
          <a:xfrm>
            <a:off x="4282032" y="3640404"/>
            <a:ext cx="41870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79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32CFA3F1-5E31-BBE0-CD23-ECA0DE9A369E}"/>
              </a:ext>
            </a:extLst>
          </p:cNvPr>
          <p:cNvSpPr txBox="1"/>
          <p:nvPr/>
        </p:nvSpPr>
        <p:spPr>
          <a:xfrm>
            <a:off x="2866766" y="2956251"/>
            <a:ext cx="41870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23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A54A3D90-619E-F690-0162-EF4BB67D08A6}"/>
              </a:ext>
            </a:extLst>
          </p:cNvPr>
          <p:cNvSpPr txBox="1"/>
          <p:nvPr/>
        </p:nvSpPr>
        <p:spPr>
          <a:xfrm>
            <a:off x="6626787" y="4254376"/>
            <a:ext cx="53572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132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4531BCF7-A6C9-BDFF-4860-DC69461CBBD8}"/>
              </a:ext>
            </a:extLst>
          </p:cNvPr>
          <p:cNvSpPr txBox="1"/>
          <p:nvPr/>
        </p:nvSpPr>
        <p:spPr>
          <a:xfrm>
            <a:off x="8215417" y="4256279"/>
            <a:ext cx="41870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95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5F65BFF3-CAF9-F260-0075-C49E09474BCD}"/>
              </a:ext>
            </a:extLst>
          </p:cNvPr>
          <p:cNvSpPr txBox="1"/>
          <p:nvPr/>
        </p:nvSpPr>
        <p:spPr>
          <a:xfrm>
            <a:off x="7392929" y="3640404"/>
            <a:ext cx="41870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95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EB4E2717-6C6E-2709-E76C-C78B40A2180D}"/>
              </a:ext>
            </a:extLst>
          </p:cNvPr>
          <p:cNvSpPr txBox="1"/>
          <p:nvPr/>
        </p:nvSpPr>
        <p:spPr>
          <a:xfrm>
            <a:off x="9457318" y="4254376"/>
            <a:ext cx="53572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142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47BD30F8-8F07-7C7A-9203-5179E493680D}"/>
              </a:ext>
            </a:extLst>
          </p:cNvPr>
          <p:cNvSpPr txBox="1"/>
          <p:nvPr/>
        </p:nvSpPr>
        <p:spPr>
          <a:xfrm>
            <a:off x="10987440" y="4256279"/>
            <a:ext cx="53572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278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2C1D66EC-5009-1025-527E-F5EBDC0DBD1A}"/>
              </a:ext>
            </a:extLst>
          </p:cNvPr>
          <p:cNvSpPr txBox="1"/>
          <p:nvPr/>
        </p:nvSpPr>
        <p:spPr>
          <a:xfrm>
            <a:off x="10279806" y="3642307"/>
            <a:ext cx="53572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142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53E571A9-FFDC-B318-0AFB-CBCC2C094BB6}"/>
              </a:ext>
            </a:extLst>
          </p:cNvPr>
          <p:cNvSpPr txBox="1"/>
          <p:nvPr/>
        </p:nvSpPr>
        <p:spPr>
          <a:xfrm>
            <a:off x="8923050" y="2958154"/>
            <a:ext cx="41870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95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21FB41B7-3052-A4AF-697B-2EE2DB9E5D76}"/>
              </a:ext>
            </a:extLst>
          </p:cNvPr>
          <p:cNvSpPr txBox="1"/>
          <p:nvPr/>
        </p:nvSpPr>
        <p:spPr>
          <a:xfrm>
            <a:off x="5886298" y="2353952"/>
            <a:ext cx="41870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23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8C152EBD-2544-0217-E526-A580E48D2FC6}"/>
                  </a:ext>
                </a:extLst>
              </p:cNvPr>
              <p:cNvSpPr txBox="1"/>
              <p:nvPr/>
            </p:nvSpPr>
            <p:spPr>
              <a:xfrm>
                <a:off x="5188353" y="5991206"/>
                <a:ext cx="18163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−1=16</m:t>
                    </m:r>
                  </m:oMath>
                </a14:m>
                <a:r>
                  <a:rPr lang="en-DE" dirty="0"/>
                  <a:t> Runs</a:t>
                </a:r>
              </a:p>
            </p:txBody>
          </p:sp>
        </mc:Choice>
        <mc:Fallback xmlns="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8C152EBD-2544-0217-E526-A580E48D2F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8353" y="5991206"/>
                <a:ext cx="1816331" cy="369332"/>
              </a:xfrm>
              <a:prstGeom prst="rect">
                <a:avLst/>
              </a:prstGeom>
              <a:blipFill>
                <a:blip r:embed="rId19"/>
                <a:stretch>
                  <a:fillRect t="-6667" r="-2083" b="-2666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083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3" grpId="0"/>
      <p:bldP spid="37" grpId="0"/>
      <p:bldP spid="39" grpId="0"/>
      <p:bldP spid="88" grpId="0"/>
      <p:bldP spid="89" grpId="0"/>
      <p:bldP spid="90" grpId="0"/>
      <p:bldP spid="91" grpId="0"/>
      <p:bldP spid="94" grpId="0"/>
      <p:bldP spid="98" grpId="0"/>
      <p:bldP spid="100" grpId="0"/>
      <p:bldP spid="126" grpId="0"/>
      <p:bldP spid="146" grpId="0"/>
      <p:bldP spid="147" grpId="0"/>
      <p:bldP spid="148" grpId="0"/>
      <p:bldP spid="149" grpId="0"/>
      <p:bldP spid="150" grpId="0"/>
      <p:bldP spid="151" grpId="0"/>
      <p:bldP spid="152" grpId="0"/>
      <p:bldP spid="153" grpId="0"/>
      <p:bldP spid="154" grpId="0"/>
      <p:bldP spid="155" grpId="0"/>
      <p:bldP spid="156" grpId="0"/>
      <p:bldP spid="157" grpId="0"/>
      <p:bldP spid="158" grpId="0"/>
      <p:bldP spid="159" grpId="0"/>
      <p:bldP spid="160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Tree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Losers (</a:t>
            </a:r>
            <a:r>
              <a:rPr lang="de-D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and Hidden Winners</a:t>
            </a:r>
            <a:r>
              <a:rPr lang="de-DE" dirty="0"/>
              <a:t>): Nächstes Element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Im Gewinner-Run: Nächste Zahl nach oben propagieren </a:t>
                </a:r>
              </a:p>
              <a:p>
                <a:pPr lvl="1"/>
                <a:r>
                  <a:rPr lang="de-DE" dirty="0"/>
                  <a:t>Solange bis andere Zahl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de-DE" dirty="0"/>
                  <a:t> kleiner ist, dann Zahl ersetzen und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de-DE" dirty="0"/>
                  <a:t> nach oben propagieren</a:t>
                </a:r>
              </a:p>
              <a:p>
                <a:pPr lvl="1"/>
                <a:r>
                  <a:rPr lang="de-DE" dirty="0"/>
                  <a:t>Bis an Wurzel angekommen ➝ Kleinste </a:t>
                </a:r>
                <a:br>
                  <a:rPr lang="de-DE" dirty="0"/>
                </a:br>
                <a:r>
                  <a:rPr lang="de-DE" dirty="0"/>
                  <a:t>Zahl schreiben und wieder von vorn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85F17A-5D56-FE9D-5F78-DE9DE08623C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1BD187-A3E2-EDEE-714E-6299FDE8D2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102</a:t>
            </a:fld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4223793" y="6453336"/>
            <a:ext cx="36870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aseline="30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D. Knuth, The Art of Computer Programming,vol.3, </a:t>
            </a:r>
            <a:r>
              <a:rPr lang="de-DE" b="1" baseline="30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1973</a:t>
            </a:r>
            <a:endParaRPr lang="de-DE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9">
                <a:extLst>
                  <a:ext uri="{FF2B5EF4-FFF2-40B4-BE49-F238E27FC236}">
                    <a16:creationId xmlns:a16="http://schemas.microsoft.com/office/drawing/2014/main" id="{45564DF4-2B65-3F14-C284-07B10A0055A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70556179"/>
                  </p:ext>
                </p:extLst>
              </p:nvPr>
            </p:nvGraphicFramePr>
            <p:xfrm>
              <a:off x="359625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985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9">
                <a:extLst>
                  <a:ext uri="{FF2B5EF4-FFF2-40B4-BE49-F238E27FC236}">
                    <a16:creationId xmlns:a16="http://schemas.microsoft.com/office/drawing/2014/main" id="{45564DF4-2B65-3F14-C284-07B10A0055A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70556179"/>
                  </p:ext>
                </p:extLst>
              </p:nvPr>
            </p:nvGraphicFramePr>
            <p:xfrm>
              <a:off x="359625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985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128" t="-10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95DA5B22-1CE1-CB37-B9DA-84FE9225C72B}"/>
              </a:ext>
            </a:extLst>
          </p:cNvPr>
          <p:cNvSpPr txBox="1"/>
          <p:nvPr/>
        </p:nvSpPr>
        <p:spPr>
          <a:xfrm>
            <a:off x="2916701" y="3291293"/>
            <a:ext cx="41870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/>
              <a:t>79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5" name="Table 24">
                <a:extLst>
                  <a:ext uri="{FF2B5EF4-FFF2-40B4-BE49-F238E27FC236}">
                    <a16:creationId xmlns:a16="http://schemas.microsoft.com/office/drawing/2014/main" id="{FBF38375-CB62-A051-093B-D0D01666AB2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23081659"/>
                  </p:ext>
                </p:extLst>
              </p:nvPr>
            </p:nvGraphicFramePr>
            <p:xfrm>
              <a:off x="1067258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>
                              <a:solidFill>
                                <a:schemeClr val="bg1"/>
                              </a:solidFill>
                            </a:rPr>
                            <a:t>0</a:t>
                          </a:r>
                          <a:r>
                            <a:rPr lang="en-DE" dirty="0">
                              <a:solidFill>
                                <a:schemeClr val="accent1"/>
                              </a:solidFill>
                            </a:rPr>
                            <a:t>80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5" name="Table 24">
                <a:extLst>
                  <a:ext uri="{FF2B5EF4-FFF2-40B4-BE49-F238E27FC236}">
                    <a16:creationId xmlns:a16="http://schemas.microsoft.com/office/drawing/2014/main" id="{FBF38375-CB62-A051-093B-D0D01666AB2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23081659"/>
                  </p:ext>
                </p:extLst>
              </p:nvPr>
            </p:nvGraphicFramePr>
            <p:xfrm>
              <a:off x="1067258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>
                              <a:solidFill>
                                <a:schemeClr val="bg1"/>
                              </a:solidFill>
                            </a:rPr>
                            <a:t>0</a:t>
                          </a:r>
                          <a:r>
                            <a:rPr lang="en-DE" dirty="0">
                              <a:solidFill>
                                <a:schemeClr val="accent1"/>
                              </a:solidFill>
                            </a:rPr>
                            <a:t>80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t="-106667" r="-21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0" name="Table 9">
                <a:extLst>
                  <a:ext uri="{FF2B5EF4-FFF2-40B4-BE49-F238E27FC236}">
                    <a16:creationId xmlns:a16="http://schemas.microsoft.com/office/drawing/2014/main" id="{79923DF7-8D99-D446-5530-8771F1EACAA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38862484"/>
                  </p:ext>
                </p:extLst>
              </p:nvPr>
            </p:nvGraphicFramePr>
            <p:xfrm>
              <a:off x="1774891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>
                              <a:solidFill>
                                <a:schemeClr val="bg1"/>
                              </a:solidFill>
                            </a:rPr>
                            <a:t>0</a:t>
                          </a:r>
                          <a:r>
                            <a:rPr lang="en-DE" dirty="0"/>
                            <a:t>91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0" name="Table 9">
                <a:extLst>
                  <a:ext uri="{FF2B5EF4-FFF2-40B4-BE49-F238E27FC236}">
                    <a16:creationId xmlns:a16="http://schemas.microsoft.com/office/drawing/2014/main" id="{79923DF7-8D99-D446-5530-8771F1EACAA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38862484"/>
                  </p:ext>
                </p:extLst>
              </p:nvPr>
            </p:nvGraphicFramePr>
            <p:xfrm>
              <a:off x="1774891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>
                              <a:solidFill>
                                <a:schemeClr val="bg1"/>
                              </a:solidFill>
                            </a:rPr>
                            <a:t>0</a:t>
                          </a:r>
                          <a:r>
                            <a:rPr lang="en-DE" dirty="0"/>
                            <a:t>91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t="-106667" r="-212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1" name="Table 30">
                <a:extLst>
                  <a:ext uri="{FF2B5EF4-FFF2-40B4-BE49-F238E27FC236}">
                    <a16:creationId xmlns:a16="http://schemas.microsoft.com/office/drawing/2014/main" id="{CF9A1244-5C2D-DD5A-2BF4-A197DD02A30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05276504"/>
                  </p:ext>
                </p:extLst>
              </p:nvPr>
            </p:nvGraphicFramePr>
            <p:xfrm>
              <a:off x="2482524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670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1" name="Table 30">
                <a:extLst>
                  <a:ext uri="{FF2B5EF4-FFF2-40B4-BE49-F238E27FC236}">
                    <a16:creationId xmlns:a16="http://schemas.microsoft.com/office/drawing/2014/main" id="{CF9A1244-5C2D-DD5A-2BF4-A197DD02A30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05276504"/>
                  </p:ext>
                </p:extLst>
              </p:nvPr>
            </p:nvGraphicFramePr>
            <p:xfrm>
              <a:off x="2482524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670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t="-10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2" name="Table 9">
                <a:extLst>
                  <a:ext uri="{FF2B5EF4-FFF2-40B4-BE49-F238E27FC236}">
                    <a16:creationId xmlns:a16="http://schemas.microsoft.com/office/drawing/2014/main" id="{10001071-1135-1F40-AE5A-7C454A0BACC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96134738"/>
                  </p:ext>
                </p:extLst>
              </p:nvPr>
            </p:nvGraphicFramePr>
            <p:xfrm>
              <a:off x="3190157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650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2" name="Table 9">
                <a:extLst>
                  <a:ext uri="{FF2B5EF4-FFF2-40B4-BE49-F238E27FC236}">
                    <a16:creationId xmlns:a16="http://schemas.microsoft.com/office/drawing/2014/main" id="{10001071-1135-1F40-AE5A-7C454A0BACC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96134738"/>
                  </p:ext>
                </p:extLst>
              </p:nvPr>
            </p:nvGraphicFramePr>
            <p:xfrm>
              <a:off x="3190157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650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t="-10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4" name="Table 33">
                <a:extLst>
                  <a:ext uri="{FF2B5EF4-FFF2-40B4-BE49-F238E27FC236}">
                    <a16:creationId xmlns:a16="http://schemas.microsoft.com/office/drawing/2014/main" id="{90573CC0-AC76-5013-EEA8-B7D497EE1E3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70145453"/>
                  </p:ext>
                </p:extLst>
              </p:nvPr>
            </p:nvGraphicFramePr>
            <p:xfrm>
              <a:off x="3897790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850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4" name="Table 33">
                <a:extLst>
                  <a:ext uri="{FF2B5EF4-FFF2-40B4-BE49-F238E27FC236}">
                    <a16:creationId xmlns:a16="http://schemas.microsoft.com/office/drawing/2014/main" id="{90573CC0-AC76-5013-EEA8-B7D497EE1E3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70145453"/>
                  </p:ext>
                </p:extLst>
              </p:nvPr>
            </p:nvGraphicFramePr>
            <p:xfrm>
              <a:off x="3897790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850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t="-106667" r="-212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5" name="Table 9">
                <a:extLst>
                  <a:ext uri="{FF2B5EF4-FFF2-40B4-BE49-F238E27FC236}">
                    <a16:creationId xmlns:a16="http://schemas.microsoft.com/office/drawing/2014/main" id="{D145FF76-82E4-0888-551E-CC96F69FB1B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34619849"/>
                  </p:ext>
                </p:extLst>
              </p:nvPr>
            </p:nvGraphicFramePr>
            <p:xfrm>
              <a:off x="4605423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873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5" name="Table 9">
                <a:extLst>
                  <a:ext uri="{FF2B5EF4-FFF2-40B4-BE49-F238E27FC236}">
                    <a16:creationId xmlns:a16="http://schemas.microsoft.com/office/drawing/2014/main" id="{D145FF76-82E4-0888-551E-CC96F69FB1B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34619849"/>
                  </p:ext>
                </p:extLst>
              </p:nvPr>
            </p:nvGraphicFramePr>
            <p:xfrm>
              <a:off x="4605423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873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9"/>
                          <a:stretch>
                            <a:fillRect t="-106667" r="-212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6" name="Table 35">
                <a:extLst>
                  <a:ext uri="{FF2B5EF4-FFF2-40B4-BE49-F238E27FC236}">
                    <a16:creationId xmlns:a16="http://schemas.microsoft.com/office/drawing/2014/main" id="{DB4AA3D2-AA45-5925-C2E1-1AD5B3882C4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52941862"/>
                  </p:ext>
                </p:extLst>
              </p:nvPr>
            </p:nvGraphicFramePr>
            <p:xfrm>
              <a:off x="5313057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>
                              <a:solidFill>
                                <a:schemeClr val="bg1"/>
                              </a:solidFill>
                            </a:rPr>
                            <a:t>0</a:t>
                          </a:r>
                          <a:r>
                            <a:rPr lang="en-DE" dirty="0"/>
                            <a:t>79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6" name="Table 35">
                <a:extLst>
                  <a:ext uri="{FF2B5EF4-FFF2-40B4-BE49-F238E27FC236}">
                    <a16:creationId xmlns:a16="http://schemas.microsoft.com/office/drawing/2014/main" id="{DB4AA3D2-AA45-5925-C2E1-1AD5B3882C4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52941862"/>
                  </p:ext>
                </p:extLst>
              </p:nvPr>
            </p:nvGraphicFramePr>
            <p:xfrm>
              <a:off x="5313057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>
                              <a:solidFill>
                                <a:schemeClr val="bg1"/>
                              </a:solidFill>
                            </a:rPr>
                            <a:t>0</a:t>
                          </a:r>
                          <a:r>
                            <a:rPr lang="en-DE" dirty="0"/>
                            <a:t>79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0"/>
                          <a:stretch>
                            <a:fillRect t="-106667" r="-212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8" name="Table 9">
                <a:extLst>
                  <a:ext uri="{FF2B5EF4-FFF2-40B4-BE49-F238E27FC236}">
                    <a16:creationId xmlns:a16="http://schemas.microsoft.com/office/drawing/2014/main" id="{E0262609-76CF-9DFA-76D3-35F50119F35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99360578"/>
                  </p:ext>
                </p:extLst>
              </p:nvPr>
            </p:nvGraphicFramePr>
            <p:xfrm>
              <a:off x="6295313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190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8" name="Table 9">
                <a:extLst>
                  <a:ext uri="{FF2B5EF4-FFF2-40B4-BE49-F238E27FC236}">
                    <a16:creationId xmlns:a16="http://schemas.microsoft.com/office/drawing/2014/main" id="{E0262609-76CF-9DFA-76D3-35F50119F35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99360578"/>
                  </p:ext>
                </p:extLst>
              </p:nvPr>
            </p:nvGraphicFramePr>
            <p:xfrm>
              <a:off x="6295313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190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1"/>
                          <a:stretch>
                            <a:fillRect t="-106667" r="-212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0" name="Table 39">
                <a:extLst>
                  <a:ext uri="{FF2B5EF4-FFF2-40B4-BE49-F238E27FC236}">
                    <a16:creationId xmlns:a16="http://schemas.microsoft.com/office/drawing/2014/main" id="{CFB92FC6-B447-817F-BC0D-64AF0134629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13598404"/>
                  </p:ext>
                </p:extLst>
              </p:nvPr>
            </p:nvGraphicFramePr>
            <p:xfrm>
              <a:off x="7002946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132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0" name="Table 39">
                <a:extLst>
                  <a:ext uri="{FF2B5EF4-FFF2-40B4-BE49-F238E27FC236}">
                    <a16:creationId xmlns:a16="http://schemas.microsoft.com/office/drawing/2014/main" id="{CFB92FC6-B447-817F-BC0D-64AF0134629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13598404"/>
                  </p:ext>
                </p:extLst>
              </p:nvPr>
            </p:nvGraphicFramePr>
            <p:xfrm>
              <a:off x="7002946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132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2"/>
                          <a:stretch>
                            <a:fillRect t="-106667" r="-212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1" name="Table 9">
                <a:extLst>
                  <a:ext uri="{FF2B5EF4-FFF2-40B4-BE49-F238E27FC236}">
                    <a16:creationId xmlns:a16="http://schemas.microsoft.com/office/drawing/2014/main" id="{15CA57C4-C628-95F4-6588-E5C392DFE64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59201601"/>
                  </p:ext>
                </p:extLst>
              </p:nvPr>
            </p:nvGraphicFramePr>
            <p:xfrm>
              <a:off x="7710579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>
                              <a:solidFill>
                                <a:schemeClr val="bg1"/>
                              </a:solidFill>
                            </a:rPr>
                            <a:t>0</a:t>
                          </a:r>
                          <a:r>
                            <a:rPr lang="en-DE" dirty="0"/>
                            <a:t>95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1" name="Table 9">
                <a:extLst>
                  <a:ext uri="{FF2B5EF4-FFF2-40B4-BE49-F238E27FC236}">
                    <a16:creationId xmlns:a16="http://schemas.microsoft.com/office/drawing/2014/main" id="{15CA57C4-C628-95F4-6588-E5C392DFE64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59201601"/>
                  </p:ext>
                </p:extLst>
              </p:nvPr>
            </p:nvGraphicFramePr>
            <p:xfrm>
              <a:off x="7710579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>
                              <a:solidFill>
                                <a:schemeClr val="bg1"/>
                              </a:solidFill>
                            </a:rPr>
                            <a:t>0</a:t>
                          </a:r>
                          <a:r>
                            <a:rPr lang="en-DE" dirty="0"/>
                            <a:t>95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3"/>
                          <a:stretch>
                            <a:fillRect l="-2128" t="-10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3" name="Table 42">
                <a:extLst>
                  <a:ext uri="{FF2B5EF4-FFF2-40B4-BE49-F238E27FC236}">
                    <a16:creationId xmlns:a16="http://schemas.microsoft.com/office/drawing/2014/main" id="{A475B50C-B2B9-16FA-924C-3E471E3E498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74429747"/>
                  </p:ext>
                </p:extLst>
              </p:nvPr>
            </p:nvGraphicFramePr>
            <p:xfrm>
              <a:off x="8418212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412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3" name="Table 42">
                <a:extLst>
                  <a:ext uri="{FF2B5EF4-FFF2-40B4-BE49-F238E27FC236}">
                    <a16:creationId xmlns:a16="http://schemas.microsoft.com/office/drawing/2014/main" id="{A475B50C-B2B9-16FA-924C-3E471E3E498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74429747"/>
                  </p:ext>
                </p:extLst>
              </p:nvPr>
            </p:nvGraphicFramePr>
            <p:xfrm>
              <a:off x="8418212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412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4"/>
                          <a:stretch>
                            <a:fillRect t="-106667" r="-212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5" name="Table 9">
                <a:extLst>
                  <a:ext uri="{FF2B5EF4-FFF2-40B4-BE49-F238E27FC236}">
                    <a16:creationId xmlns:a16="http://schemas.microsoft.com/office/drawing/2014/main" id="{36DDAA07-9DAC-EB36-C509-1820091ED5C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4351039"/>
                  </p:ext>
                </p:extLst>
              </p:nvPr>
            </p:nvGraphicFramePr>
            <p:xfrm>
              <a:off x="9125845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142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5" name="Table 9">
                <a:extLst>
                  <a:ext uri="{FF2B5EF4-FFF2-40B4-BE49-F238E27FC236}">
                    <a16:creationId xmlns:a16="http://schemas.microsoft.com/office/drawing/2014/main" id="{36DDAA07-9DAC-EB36-C509-1820091ED5C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4351039"/>
                  </p:ext>
                </p:extLst>
              </p:nvPr>
            </p:nvGraphicFramePr>
            <p:xfrm>
              <a:off x="9125845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142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5"/>
                          <a:stretch>
                            <a:fillRect t="-106667" r="-212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6" name="Table 45">
                <a:extLst>
                  <a:ext uri="{FF2B5EF4-FFF2-40B4-BE49-F238E27FC236}">
                    <a16:creationId xmlns:a16="http://schemas.microsoft.com/office/drawing/2014/main" id="{F1A73665-68D9-ACC5-D028-7BEAF38CADE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66201009"/>
                  </p:ext>
                </p:extLst>
              </p:nvPr>
            </p:nvGraphicFramePr>
            <p:xfrm>
              <a:off x="9833478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390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6" name="Table 45">
                <a:extLst>
                  <a:ext uri="{FF2B5EF4-FFF2-40B4-BE49-F238E27FC236}">
                    <a16:creationId xmlns:a16="http://schemas.microsoft.com/office/drawing/2014/main" id="{F1A73665-68D9-ACC5-D028-7BEAF38CADE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66201009"/>
                  </p:ext>
                </p:extLst>
              </p:nvPr>
            </p:nvGraphicFramePr>
            <p:xfrm>
              <a:off x="9833478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390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6"/>
                          <a:stretch>
                            <a:fillRect t="-10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7" name="Table 9">
                <a:extLst>
                  <a:ext uri="{FF2B5EF4-FFF2-40B4-BE49-F238E27FC236}">
                    <a16:creationId xmlns:a16="http://schemas.microsoft.com/office/drawing/2014/main" id="{2B3C3782-6FFA-F2DB-42D0-3EE5F5AEBD7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25500043"/>
                  </p:ext>
                </p:extLst>
              </p:nvPr>
            </p:nvGraphicFramePr>
            <p:xfrm>
              <a:off x="10541111" y="5176203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278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7" name="Table 9">
                <a:extLst>
                  <a:ext uri="{FF2B5EF4-FFF2-40B4-BE49-F238E27FC236}">
                    <a16:creationId xmlns:a16="http://schemas.microsoft.com/office/drawing/2014/main" id="{2B3C3782-6FFA-F2DB-42D0-3EE5F5AEBD7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25500043"/>
                  </p:ext>
                </p:extLst>
              </p:nvPr>
            </p:nvGraphicFramePr>
            <p:xfrm>
              <a:off x="10541111" y="5176203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278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7"/>
                          <a:stretch>
                            <a:fillRect l="-2174" t="-110345" r="-2174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2" name="Table 51">
                <a:extLst>
                  <a:ext uri="{FF2B5EF4-FFF2-40B4-BE49-F238E27FC236}">
                    <a16:creationId xmlns:a16="http://schemas.microsoft.com/office/drawing/2014/main" id="{011309B7-5DA6-EAA7-19E8-64AC681251F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53268851"/>
                  </p:ext>
                </p:extLst>
              </p:nvPr>
            </p:nvGraphicFramePr>
            <p:xfrm>
              <a:off x="11248745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901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2" name="Table 51">
                <a:extLst>
                  <a:ext uri="{FF2B5EF4-FFF2-40B4-BE49-F238E27FC236}">
                    <a16:creationId xmlns:a16="http://schemas.microsoft.com/office/drawing/2014/main" id="{011309B7-5DA6-EAA7-19E8-64AC681251F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53268851"/>
                  </p:ext>
                </p:extLst>
              </p:nvPr>
            </p:nvGraphicFramePr>
            <p:xfrm>
              <a:off x="11248745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901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8"/>
                          <a:stretch>
                            <a:fillRect t="-106667" r="-212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3" name="TextBox 52">
            <a:extLst>
              <a:ext uri="{FF2B5EF4-FFF2-40B4-BE49-F238E27FC236}">
                <a16:creationId xmlns:a16="http://schemas.microsoft.com/office/drawing/2014/main" id="{301290A6-5B1F-F072-8FB9-7DD16F8398D1}"/>
              </a:ext>
            </a:extLst>
          </p:cNvPr>
          <p:cNvSpPr txBox="1"/>
          <p:nvPr/>
        </p:nvSpPr>
        <p:spPr>
          <a:xfrm>
            <a:off x="737045" y="4583779"/>
            <a:ext cx="53572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/>
              <a:t>985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D56B26F-4B89-2A27-F498-CECCD533A18B}"/>
              </a:ext>
            </a:extLst>
          </p:cNvPr>
          <p:cNvSpPr txBox="1"/>
          <p:nvPr/>
        </p:nvSpPr>
        <p:spPr>
          <a:xfrm>
            <a:off x="2152310" y="4583779"/>
            <a:ext cx="53572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/>
              <a:t>670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80D499E-26EC-84A6-4848-92D24EF9367C}"/>
              </a:ext>
            </a:extLst>
          </p:cNvPr>
          <p:cNvSpPr txBox="1"/>
          <p:nvPr/>
        </p:nvSpPr>
        <p:spPr>
          <a:xfrm>
            <a:off x="3567576" y="4583779"/>
            <a:ext cx="53572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/>
              <a:t>850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69254EE-65C9-8697-63F4-56CE2F6DCEAB}"/>
              </a:ext>
            </a:extLst>
          </p:cNvPr>
          <p:cNvSpPr txBox="1"/>
          <p:nvPr/>
        </p:nvSpPr>
        <p:spPr>
          <a:xfrm>
            <a:off x="4982843" y="4583779"/>
            <a:ext cx="53572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/>
              <a:t>873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02D3049-8C74-EC7B-A905-B90DD21814DF}"/>
              </a:ext>
            </a:extLst>
          </p:cNvPr>
          <p:cNvSpPr txBox="1"/>
          <p:nvPr/>
        </p:nvSpPr>
        <p:spPr>
          <a:xfrm>
            <a:off x="1503187" y="3969601"/>
            <a:ext cx="41870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/>
              <a:t>91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3C16A75-0A9D-1CCD-7F7E-6EB16575A8E8}"/>
              </a:ext>
            </a:extLst>
          </p:cNvPr>
          <p:cNvSpPr txBox="1"/>
          <p:nvPr/>
        </p:nvSpPr>
        <p:spPr>
          <a:xfrm>
            <a:off x="4275209" y="3969601"/>
            <a:ext cx="53572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/>
              <a:t>650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B917931-6994-6872-4A93-123B2ACDD932}"/>
              </a:ext>
            </a:extLst>
          </p:cNvPr>
          <p:cNvSpPr txBox="1"/>
          <p:nvPr/>
        </p:nvSpPr>
        <p:spPr>
          <a:xfrm>
            <a:off x="2918453" y="3285448"/>
            <a:ext cx="41870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>
                <a:solidFill>
                  <a:schemeClr val="accent1"/>
                </a:solidFill>
              </a:rPr>
              <a:t>80</a:t>
            </a:r>
            <a:endParaRPr lang="en-DE" dirty="0"/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91BF29E3-19FC-3B19-2CBD-CF369DF5EC7E}"/>
              </a:ext>
            </a:extLst>
          </p:cNvPr>
          <p:cNvCxnSpPr>
            <a:cxnSpLocks/>
            <a:stCxn id="6" idx="0"/>
            <a:endCxn id="53" idx="2"/>
          </p:cNvCxnSpPr>
          <p:nvPr/>
        </p:nvCxnSpPr>
        <p:spPr>
          <a:xfrm flipV="1">
            <a:off x="651090" y="4953111"/>
            <a:ext cx="353817" cy="2111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9196C72F-3541-EF87-0932-C5567BF7EF90}"/>
              </a:ext>
            </a:extLst>
          </p:cNvPr>
          <p:cNvCxnSpPr>
            <a:cxnSpLocks/>
            <a:stCxn id="25" idx="0"/>
            <a:endCxn id="53" idx="2"/>
          </p:cNvCxnSpPr>
          <p:nvPr/>
        </p:nvCxnSpPr>
        <p:spPr>
          <a:xfrm flipH="1" flipV="1">
            <a:off x="1004907" y="4953111"/>
            <a:ext cx="353816" cy="2111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E4843F2C-ACD4-5172-BC34-AAF56BB62F80}"/>
              </a:ext>
            </a:extLst>
          </p:cNvPr>
          <p:cNvCxnSpPr>
            <a:cxnSpLocks/>
            <a:stCxn id="30" idx="0"/>
            <a:endCxn id="54" idx="2"/>
          </p:cNvCxnSpPr>
          <p:nvPr/>
        </p:nvCxnSpPr>
        <p:spPr>
          <a:xfrm flipV="1">
            <a:off x="2066356" y="4953111"/>
            <a:ext cx="353816" cy="2111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AEFDB599-54DB-6637-B591-DCF57A921DEA}"/>
              </a:ext>
            </a:extLst>
          </p:cNvPr>
          <p:cNvCxnSpPr>
            <a:cxnSpLocks/>
            <a:stCxn id="31" idx="0"/>
            <a:endCxn id="54" idx="2"/>
          </p:cNvCxnSpPr>
          <p:nvPr/>
        </p:nvCxnSpPr>
        <p:spPr>
          <a:xfrm flipH="1" flipV="1">
            <a:off x="2420172" y="4953111"/>
            <a:ext cx="353817" cy="2111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435505EB-28C5-0D31-5BE6-9B1FF0085718}"/>
              </a:ext>
            </a:extLst>
          </p:cNvPr>
          <p:cNvCxnSpPr>
            <a:cxnSpLocks/>
            <a:stCxn id="32" idx="0"/>
            <a:endCxn id="55" idx="2"/>
          </p:cNvCxnSpPr>
          <p:nvPr/>
        </p:nvCxnSpPr>
        <p:spPr>
          <a:xfrm flipV="1">
            <a:off x="3481622" y="4953111"/>
            <a:ext cx="353816" cy="2111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907DE428-07E9-27B2-AA56-BB06648A524B}"/>
              </a:ext>
            </a:extLst>
          </p:cNvPr>
          <p:cNvCxnSpPr>
            <a:cxnSpLocks/>
            <a:stCxn id="34" idx="0"/>
            <a:endCxn id="55" idx="2"/>
          </p:cNvCxnSpPr>
          <p:nvPr/>
        </p:nvCxnSpPr>
        <p:spPr>
          <a:xfrm flipH="1" flipV="1">
            <a:off x="3835438" y="4953111"/>
            <a:ext cx="353817" cy="2111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53406B06-5FD4-105C-5B42-D760C0E337C8}"/>
              </a:ext>
            </a:extLst>
          </p:cNvPr>
          <p:cNvCxnSpPr>
            <a:cxnSpLocks/>
            <a:stCxn id="35" idx="0"/>
            <a:endCxn id="58" idx="2"/>
          </p:cNvCxnSpPr>
          <p:nvPr/>
        </p:nvCxnSpPr>
        <p:spPr>
          <a:xfrm flipV="1">
            <a:off x="4896888" y="4953111"/>
            <a:ext cx="353817" cy="2111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F89C5388-281A-2032-9656-45409EB5CD9A}"/>
              </a:ext>
            </a:extLst>
          </p:cNvPr>
          <p:cNvCxnSpPr>
            <a:cxnSpLocks/>
            <a:stCxn id="36" idx="0"/>
            <a:endCxn id="58" idx="2"/>
          </p:cNvCxnSpPr>
          <p:nvPr/>
        </p:nvCxnSpPr>
        <p:spPr>
          <a:xfrm flipH="1" flipV="1">
            <a:off x="5250705" y="4953111"/>
            <a:ext cx="353817" cy="2111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DABDD297-B1F5-BDF2-F20E-418DDABF34F1}"/>
              </a:ext>
            </a:extLst>
          </p:cNvPr>
          <p:cNvCxnSpPr>
            <a:cxnSpLocks/>
            <a:stCxn id="53" idx="0"/>
            <a:endCxn id="59" idx="2"/>
          </p:cNvCxnSpPr>
          <p:nvPr/>
        </p:nvCxnSpPr>
        <p:spPr>
          <a:xfrm flipV="1">
            <a:off x="1004907" y="4338933"/>
            <a:ext cx="707632" cy="2448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3F804B06-F374-11AC-0F4A-698B1DF34833}"/>
              </a:ext>
            </a:extLst>
          </p:cNvPr>
          <p:cNvCxnSpPr>
            <a:cxnSpLocks/>
            <a:stCxn id="54" idx="0"/>
            <a:endCxn id="59" idx="2"/>
          </p:cNvCxnSpPr>
          <p:nvPr/>
        </p:nvCxnSpPr>
        <p:spPr>
          <a:xfrm flipH="1" flipV="1">
            <a:off x="1712539" y="4338933"/>
            <a:ext cx="707633" cy="2448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81FAF202-70D9-169E-FC42-9A8914528F50}"/>
              </a:ext>
            </a:extLst>
          </p:cNvPr>
          <p:cNvCxnSpPr>
            <a:cxnSpLocks/>
            <a:stCxn id="55" idx="0"/>
            <a:endCxn id="60" idx="2"/>
          </p:cNvCxnSpPr>
          <p:nvPr/>
        </p:nvCxnSpPr>
        <p:spPr>
          <a:xfrm flipV="1">
            <a:off x="3835438" y="4338933"/>
            <a:ext cx="707633" cy="2448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7492ABE6-F8AE-138B-146F-9157087E4BA2}"/>
              </a:ext>
            </a:extLst>
          </p:cNvPr>
          <p:cNvCxnSpPr>
            <a:cxnSpLocks/>
            <a:stCxn id="58" idx="0"/>
            <a:endCxn id="60" idx="2"/>
          </p:cNvCxnSpPr>
          <p:nvPr/>
        </p:nvCxnSpPr>
        <p:spPr>
          <a:xfrm flipH="1" flipV="1">
            <a:off x="4543071" y="4338933"/>
            <a:ext cx="707634" cy="2448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CA7923D4-5D33-0760-3CF9-59E4C0EF564B}"/>
              </a:ext>
            </a:extLst>
          </p:cNvPr>
          <p:cNvCxnSpPr>
            <a:cxnSpLocks/>
            <a:stCxn id="59" idx="0"/>
            <a:endCxn id="61" idx="2"/>
          </p:cNvCxnSpPr>
          <p:nvPr/>
        </p:nvCxnSpPr>
        <p:spPr>
          <a:xfrm flipV="1">
            <a:off x="1712539" y="3654780"/>
            <a:ext cx="1415266" cy="3148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C482F459-5206-2340-AF9C-4C25B59F01AE}"/>
              </a:ext>
            </a:extLst>
          </p:cNvPr>
          <p:cNvCxnSpPr>
            <a:cxnSpLocks/>
            <a:stCxn id="60" idx="0"/>
            <a:endCxn id="61" idx="2"/>
          </p:cNvCxnSpPr>
          <p:nvPr/>
        </p:nvCxnSpPr>
        <p:spPr>
          <a:xfrm flipH="1" flipV="1">
            <a:off x="3127805" y="3654780"/>
            <a:ext cx="1415266" cy="3148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4D5C28D9-FFC5-D6D6-0D07-192EBCBEC8C1}"/>
              </a:ext>
            </a:extLst>
          </p:cNvPr>
          <p:cNvSpPr txBox="1"/>
          <p:nvPr/>
        </p:nvSpPr>
        <p:spPr>
          <a:xfrm>
            <a:off x="6678474" y="4579568"/>
            <a:ext cx="53572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/>
              <a:t>190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198BD86-D8C9-1AC3-2650-BC48F261A887}"/>
              </a:ext>
            </a:extLst>
          </p:cNvPr>
          <p:cNvSpPr txBox="1"/>
          <p:nvPr/>
        </p:nvSpPr>
        <p:spPr>
          <a:xfrm>
            <a:off x="8093739" y="4579568"/>
            <a:ext cx="53572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/>
              <a:t>412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EEFF5378-B446-FFE8-5523-975D1829D680}"/>
              </a:ext>
            </a:extLst>
          </p:cNvPr>
          <p:cNvSpPr txBox="1"/>
          <p:nvPr/>
        </p:nvSpPr>
        <p:spPr>
          <a:xfrm>
            <a:off x="9509005" y="4579568"/>
            <a:ext cx="53572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/>
              <a:t>390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D6A371B-19B5-B4DF-7753-3FCF5F384F83}"/>
              </a:ext>
            </a:extLst>
          </p:cNvPr>
          <p:cNvSpPr txBox="1"/>
          <p:nvPr/>
        </p:nvSpPr>
        <p:spPr>
          <a:xfrm>
            <a:off x="10924272" y="4579568"/>
            <a:ext cx="53572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/>
              <a:t>901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C0356DE-ED34-FAE5-224B-465D62983A0A}"/>
              </a:ext>
            </a:extLst>
          </p:cNvPr>
          <p:cNvSpPr txBox="1"/>
          <p:nvPr/>
        </p:nvSpPr>
        <p:spPr>
          <a:xfrm>
            <a:off x="7386106" y="3969601"/>
            <a:ext cx="53572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/>
              <a:t>132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669ED214-49A7-1A57-28AA-17C853E6D615}"/>
              </a:ext>
            </a:extLst>
          </p:cNvPr>
          <p:cNvSpPr txBox="1"/>
          <p:nvPr/>
        </p:nvSpPr>
        <p:spPr>
          <a:xfrm>
            <a:off x="10216638" y="3969601"/>
            <a:ext cx="53572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/>
              <a:t>278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5FBB02B3-DF80-7174-0290-DB89AFF7F2A8}"/>
              </a:ext>
            </a:extLst>
          </p:cNvPr>
          <p:cNvSpPr txBox="1"/>
          <p:nvPr/>
        </p:nvSpPr>
        <p:spPr>
          <a:xfrm>
            <a:off x="8801372" y="3285448"/>
            <a:ext cx="53572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/>
              <a:t>142</a:t>
            </a:r>
          </a:p>
        </p:txBody>
      </p: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FF9D9C7B-4FE8-421A-5C06-944181110BB4}"/>
              </a:ext>
            </a:extLst>
          </p:cNvPr>
          <p:cNvCxnSpPr>
            <a:cxnSpLocks/>
            <a:stCxn id="38" idx="0"/>
            <a:endCxn id="80" idx="2"/>
          </p:cNvCxnSpPr>
          <p:nvPr/>
        </p:nvCxnSpPr>
        <p:spPr>
          <a:xfrm flipV="1">
            <a:off x="6586778" y="4948900"/>
            <a:ext cx="359558" cy="2153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21122A7D-29C0-2442-6401-15DA073EC671}"/>
              </a:ext>
            </a:extLst>
          </p:cNvPr>
          <p:cNvCxnSpPr>
            <a:cxnSpLocks/>
            <a:stCxn id="40" idx="0"/>
            <a:endCxn id="80" idx="2"/>
          </p:cNvCxnSpPr>
          <p:nvPr/>
        </p:nvCxnSpPr>
        <p:spPr>
          <a:xfrm flipH="1" flipV="1">
            <a:off x="6946336" y="4948900"/>
            <a:ext cx="348075" cy="2153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62F6C610-2443-F1A3-9F80-10F92E039CE7}"/>
              </a:ext>
            </a:extLst>
          </p:cNvPr>
          <p:cNvCxnSpPr>
            <a:cxnSpLocks/>
            <a:stCxn id="41" idx="0"/>
            <a:endCxn id="81" idx="2"/>
          </p:cNvCxnSpPr>
          <p:nvPr/>
        </p:nvCxnSpPr>
        <p:spPr>
          <a:xfrm flipV="1">
            <a:off x="8002044" y="4948900"/>
            <a:ext cx="359557" cy="2153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01EC2BBA-5F50-3EC3-5E70-B583C9407FC8}"/>
              </a:ext>
            </a:extLst>
          </p:cNvPr>
          <p:cNvCxnSpPr>
            <a:cxnSpLocks/>
            <a:stCxn id="43" idx="0"/>
            <a:endCxn id="81" idx="2"/>
          </p:cNvCxnSpPr>
          <p:nvPr/>
        </p:nvCxnSpPr>
        <p:spPr>
          <a:xfrm flipH="1" flipV="1">
            <a:off x="8361601" y="4948900"/>
            <a:ext cx="348076" cy="2153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021BBD5D-BA09-349A-43A0-E10C3374419F}"/>
              </a:ext>
            </a:extLst>
          </p:cNvPr>
          <p:cNvCxnSpPr>
            <a:cxnSpLocks/>
            <a:stCxn id="45" idx="0"/>
            <a:endCxn id="84" idx="2"/>
          </p:cNvCxnSpPr>
          <p:nvPr/>
        </p:nvCxnSpPr>
        <p:spPr>
          <a:xfrm flipV="1">
            <a:off x="9417310" y="4948900"/>
            <a:ext cx="359557" cy="2153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266B2908-6220-A182-1497-254DAFD375C8}"/>
              </a:ext>
            </a:extLst>
          </p:cNvPr>
          <p:cNvCxnSpPr>
            <a:cxnSpLocks/>
            <a:stCxn id="46" idx="0"/>
            <a:endCxn id="84" idx="2"/>
          </p:cNvCxnSpPr>
          <p:nvPr/>
        </p:nvCxnSpPr>
        <p:spPr>
          <a:xfrm flipH="1" flipV="1">
            <a:off x="9776867" y="4948900"/>
            <a:ext cx="348076" cy="2153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941E8E0C-47D3-CE20-0E90-25067863CDF4}"/>
              </a:ext>
            </a:extLst>
          </p:cNvPr>
          <p:cNvCxnSpPr>
            <a:cxnSpLocks/>
            <a:stCxn id="47" idx="0"/>
            <a:endCxn id="85" idx="2"/>
          </p:cNvCxnSpPr>
          <p:nvPr/>
        </p:nvCxnSpPr>
        <p:spPr>
          <a:xfrm flipV="1">
            <a:off x="10832576" y="4948900"/>
            <a:ext cx="359558" cy="2273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4949AD63-0DCF-8C6B-3F3C-515D1FF7CAEF}"/>
              </a:ext>
            </a:extLst>
          </p:cNvPr>
          <p:cNvCxnSpPr>
            <a:cxnSpLocks/>
            <a:stCxn id="52" idx="0"/>
            <a:endCxn id="85" idx="2"/>
          </p:cNvCxnSpPr>
          <p:nvPr/>
        </p:nvCxnSpPr>
        <p:spPr>
          <a:xfrm flipH="1" flipV="1">
            <a:off x="11192134" y="4948900"/>
            <a:ext cx="348076" cy="2153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15F7A3BE-BF28-13FA-B438-5A425E5B7FA0}"/>
              </a:ext>
            </a:extLst>
          </p:cNvPr>
          <p:cNvCxnSpPr>
            <a:cxnSpLocks/>
            <a:stCxn id="80" idx="0"/>
            <a:endCxn id="86" idx="2"/>
          </p:cNvCxnSpPr>
          <p:nvPr/>
        </p:nvCxnSpPr>
        <p:spPr>
          <a:xfrm flipV="1">
            <a:off x="6946336" y="4338933"/>
            <a:ext cx="707632" cy="24063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E0D7522B-99C7-6896-FC98-A602AF77FC6B}"/>
              </a:ext>
            </a:extLst>
          </p:cNvPr>
          <p:cNvCxnSpPr>
            <a:cxnSpLocks/>
            <a:stCxn id="81" idx="0"/>
            <a:endCxn id="86" idx="2"/>
          </p:cNvCxnSpPr>
          <p:nvPr/>
        </p:nvCxnSpPr>
        <p:spPr>
          <a:xfrm flipH="1" flipV="1">
            <a:off x="7653968" y="4338933"/>
            <a:ext cx="707633" cy="24063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48214EDE-B472-98AB-65C5-E6F31C00496C}"/>
              </a:ext>
            </a:extLst>
          </p:cNvPr>
          <p:cNvCxnSpPr>
            <a:cxnSpLocks/>
            <a:stCxn id="84" idx="0"/>
            <a:endCxn id="87" idx="2"/>
          </p:cNvCxnSpPr>
          <p:nvPr/>
        </p:nvCxnSpPr>
        <p:spPr>
          <a:xfrm flipV="1">
            <a:off x="9776867" y="4338933"/>
            <a:ext cx="707633" cy="24063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A6112020-1374-9021-1995-5F6D234B47DB}"/>
              </a:ext>
            </a:extLst>
          </p:cNvPr>
          <p:cNvCxnSpPr>
            <a:cxnSpLocks/>
            <a:stCxn id="85" idx="0"/>
            <a:endCxn id="87" idx="2"/>
          </p:cNvCxnSpPr>
          <p:nvPr/>
        </p:nvCxnSpPr>
        <p:spPr>
          <a:xfrm flipH="1" flipV="1">
            <a:off x="10484500" y="4338933"/>
            <a:ext cx="707634" cy="24063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D7023A11-EB63-7947-6AFA-03F9151C4E4E}"/>
              </a:ext>
            </a:extLst>
          </p:cNvPr>
          <p:cNvCxnSpPr>
            <a:cxnSpLocks/>
            <a:stCxn id="86" idx="0"/>
            <a:endCxn id="92" idx="2"/>
          </p:cNvCxnSpPr>
          <p:nvPr/>
        </p:nvCxnSpPr>
        <p:spPr>
          <a:xfrm flipV="1">
            <a:off x="7653968" y="3654780"/>
            <a:ext cx="1415266" cy="3148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4EA5DDF2-CA2B-FB31-3A2F-531C1B42721A}"/>
              </a:ext>
            </a:extLst>
          </p:cNvPr>
          <p:cNvCxnSpPr>
            <a:cxnSpLocks/>
            <a:stCxn id="87" idx="0"/>
            <a:endCxn id="92" idx="2"/>
          </p:cNvCxnSpPr>
          <p:nvPr/>
        </p:nvCxnSpPr>
        <p:spPr>
          <a:xfrm flipH="1" flipV="1">
            <a:off x="9069234" y="3654780"/>
            <a:ext cx="1415266" cy="3148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>
            <a:extLst>
              <a:ext uri="{FF2B5EF4-FFF2-40B4-BE49-F238E27FC236}">
                <a16:creationId xmlns:a16="http://schemas.microsoft.com/office/drawing/2014/main" id="{0A3F964A-B834-31DF-09E8-ADF0897E504A}"/>
              </a:ext>
            </a:extLst>
          </p:cNvPr>
          <p:cNvSpPr txBox="1"/>
          <p:nvPr/>
        </p:nvSpPr>
        <p:spPr>
          <a:xfrm>
            <a:off x="5886298" y="2538820"/>
            <a:ext cx="41870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/>
              <a:t>95</a:t>
            </a:r>
          </a:p>
        </p:txBody>
      </p: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AEDAFE6F-C796-2B90-73B1-779C7E3A79AB}"/>
              </a:ext>
            </a:extLst>
          </p:cNvPr>
          <p:cNvCxnSpPr>
            <a:cxnSpLocks/>
            <a:stCxn id="61" idx="0"/>
          </p:cNvCxnSpPr>
          <p:nvPr/>
        </p:nvCxnSpPr>
        <p:spPr>
          <a:xfrm flipV="1">
            <a:off x="3127805" y="2887188"/>
            <a:ext cx="2968195" cy="3982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03C53E0F-2D0A-E4CB-7A4C-9E11155A0875}"/>
              </a:ext>
            </a:extLst>
          </p:cNvPr>
          <p:cNvCxnSpPr>
            <a:cxnSpLocks/>
            <a:stCxn id="92" idx="0"/>
          </p:cNvCxnSpPr>
          <p:nvPr/>
        </p:nvCxnSpPr>
        <p:spPr>
          <a:xfrm flipH="1" flipV="1">
            <a:off x="6096000" y="2887188"/>
            <a:ext cx="2973234" cy="3982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Box 129">
            <a:extLst>
              <a:ext uri="{FF2B5EF4-FFF2-40B4-BE49-F238E27FC236}">
                <a16:creationId xmlns:a16="http://schemas.microsoft.com/office/drawing/2014/main" id="{D08E7E4A-21A4-C095-A213-FB3CA41144B9}"/>
              </a:ext>
            </a:extLst>
          </p:cNvPr>
          <p:cNvSpPr txBox="1"/>
          <p:nvPr/>
        </p:nvSpPr>
        <p:spPr>
          <a:xfrm>
            <a:off x="743868" y="4258587"/>
            <a:ext cx="41870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>
                <a:solidFill>
                  <a:schemeClr val="accent1"/>
                </a:solidFill>
              </a:rPr>
              <a:t>80</a:t>
            </a:r>
            <a:endParaRPr lang="en-DE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9829344D-610C-96F7-8793-3913832E1F30}"/>
              </a:ext>
            </a:extLst>
          </p:cNvPr>
          <p:cNvSpPr txBox="1"/>
          <p:nvPr/>
        </p:nvSpPr>
        <p:spPr>
          <a:xfrm>
            <a:off x="1451500" y="3640404"/>
            <a:ext cx="41870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>
                <a:solidFill>
                  <a:schemeClr val="accent1"/>
                </a:solidFill>
              </a:rPr>
              <a:t>80</a:t>
            </a:r>
            <a:endParaRPr lang="en-DE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DEE87A3F-8E32-6D7B-39F5-9DC3F5D57B9A}"/>
              </a:ext>
            </a:extLst>
          </p:cNvPr>
          <p:cNvSpPr txBox="1"/>
          <p:nvPr/>
        </p:nvSpPr>
        <p:spPr>
          <a:xfrm>
            <a:off x="2866766" y="2956251"/>
            <a:ext cx="41870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>
                <a:solidFill>
                  <a:schemeClr val="accent6"/>
                </a:solidFill>
              </a:rPr>
              <a:t>79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69DECB2F-6B38-FAD8-6D22-6939728F1F78}"/>
              </a:ext>
            </a:extLst>
          </p:cNvPr>
          <p:cNvSpPr txBox="1"/>
          <p:nvPr/>
        </p:nvSpPr>
        <p:spPr>
          <a:xfrm>
            <a:off x="5886298" y="2353952"/>
            <a:ext cx="41870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>
                <a:solidFill>
                  <a:schemeClr val="accent6"/>
                </a:solidFill>
              </a:rPr>
              <a:t>79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7BD8D3F0-D098-0A43-3F05-D7014F8C543A}"/>
              </a:ext>
            </a:extLst>
          </p:cNvPr>
          <p:cNvSpPr txBox="1"/>
          <p:nvPr/>
        </p:nvSpPr>
        <p:spPr>
          <a:xfrm>
            <a:off x="9398135" y="1108018"/>
            <a:ext cx="2433540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DE" dirty="0"/>
              <a:t>Aktualisierungsaufwand nur im Gewinner-Pfad</a:t>
            </a:r>
          </a:p>
        </p:txBody>
      </p:sp>
    </p:spTree>
    <p:extLst>
      <p:ext uri="{BB962C8B-B14F-4D97-AF65-F5344CB8AC3E}">
        <p14:creationId xmlns:p14="http://schemas.microsoft.com/office/powerpoint/2010/main" val="408498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  <p:bldP spid="61" grpId="0"/>
      <p:bldP spid="130" grpId="0"/>
      <p:bldP spid="132" grpId="0"/>
      <p:bldP spid="136" grpId="0"/>
      <p:bldP spid="144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Externes Sortieren: Diskussion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Misch-Schritte können auch parallel ausgeführt werden</a:t>
            </a:r>
          </a:p>
          <a:p>
            <a:r>
              <a:rPr lang="de-DE" dirty="0"/>
              <a:t>Bei ausreichend Speicher reichen zwei Durchgänge auch für große Dateien</a:t>
            </a:r>
          </a:p>
          <a:p>
            <a:r>
              <a:rPr lang="de-DE" dirty="0"/>
              <a:t>Mögliche Optimierungen:</a:t>
            </a:r>
          </a:p>
          <a:p>
            <a:pPr lvl="1"/>
            <a:r>
              <a:rPr lang="de-DE" dirty="0"/>
              <a:t>Seitenersetzung während des Sortierens: Erneutes Laden neuer Seiten während des initialen Laufs (dadurch Erhöhen der initialen Lauflänge)</a:t>
            </a:r>
          </a:p>
          <a:p>
            <a:pPr lvl="1"/>
            <a:r>
              <a:rPr lang="de-DE" dirty="0"/>
              <a:t>Doppelpufferung: Verschränkung des Seitenladevorgangs und der Verarbeitung, um Latenzzeiten der Festplattenspeicher zu kaschieren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64AA481-EABD-DFB4-E6B7-6FC22044F9A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F4C0150-295B-B1B7-FCBC-003D879C4B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4C577E2-95DD-1F4B-A688-E8FB02007787}" type="slidenum">
              <a:rPr lang="de-DE" smtClean="0"/>
              <a:pPr/>
              <a:t>103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340964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3D389-7E7E-E44E-BCBE-1A04F45A8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Join</a:t>
            </a:r>
            <a:r>
              <a:rPr lang="de-DE" dirty="0"/>
              <a:t>-Implementierung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7E8403-FEF4-B540-B786-1F99810306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Operator-</a:t>
            </a:r>
            <a:r>
              <a:rPr lang="de-DE" dirty="0" err="1"/>
              <a:t>Evaluierer</a:t>
            </a:r>
            <a:endParaRPr lang="de-D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42B775-89CC-8AD6-9EE0-B3EC9A2B604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920B692-5BE8-702A-E51A-0DDCBE8098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E0D4EA-0D0C-D94D-8D24-9E67B58987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104</a:t>
            </a:fld>
            <a:endParaRPr lang="en-GB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26B4E50-CDBF-6DCC-DDA0-8CED20889378}"/>
              </a:ext>
            </a:extLst>
          </p:cNvPr>
          <p:cNvGrpSpPr/>
          <p:nvPr/>
        </p:nvGrpSpPr>
        <p:grpSpPr>
          <a:xfrm>
            <a:off x="8761767" y="2416019"/>
            <a:ext cx="3069908" cy="1440180"/>
            <a:chOff x="7341529" y="4011731"/>
            <a:chExt cx="3069908" cy="144018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B154457-50A5-06D5-82CF-0170D4EF5AA0}"/>
                </a:ext>
              </a:extLst>
            </p:cNvPr>
            <p:cNvSpPr/>
            <p:nvPr/>
          </p:nvSpPr>
          <p:spPr>
            <a:xfrm>
              <a:off x="7341529" y="4011731"/>
              <a:ext cx="3069908" cy="1440180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2A036A1E-BB11-073A-8AA8-4F7016B147F4}"/>
                    </a:ext>
                  </a:extLst>
                </p:cNvPr>
                <p:cNvSpPr txBox="1"/>
                <p:nvPr/>
              </p:nvSpPr>
              <p:spPr>
                <a:xfrm>
                  <a:off x="9569492" y="5008675"/>
                  <a:ext cx="37144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de-DE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2A036A1E-BB11-073A-8AA8-4F7016B147F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69492" y="5008675"/>
                  <a:ext cx="371448" cy="369332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8241CE08-9538-5BCC-3F39-527446C40EFB}"/>
                    </a:ext>
                  </a:extLst>
                </p:cNvPr>
                <p:cNvSpPr txBox="1"/>
                <p:nvPr/>
              </p:nvSpPr>
              <p:spPr>
                <a:xfrm>
                  <a:off x="7356372" y="5008675"/>
                  <a:ext cx="1589601" cy="3629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de-DE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8000</m:t>
                            </m:r>
                            <m:r>
                              <a:rPr lang="de-DE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≤</m:t>
                            </m:r>
                            <m:r>
                              <a:rPr lang="de-DE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𝑃𝑙𝑧</m:t>
                            </m:r>
                            <m:r>
                              <a:rPr lang="de-DE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≤</m:t>
                            </m:r>
                            <m:r>
                              <a:rPr lang="de-DE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8999</m:t>
                            </m:r>
                          </m:sub>
                        </m:sSub>
                      </m:oMath>
                    </m:oMathPara>
                  </a14:m>
                  <a:endParaRPr lang="de-DE" baseline="-250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8241CE08-9538-5BCC-3F39-527446C40E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56372" y="5008675"/>
                  <a:ext cx="1589601" cy="362984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C1F393BC-AB68-CDF6-8FEC-EE33486EA38B}"/>
                </a:ext>
              </a:extLst>
            </p:cNvPr>
            <p:cNvCxnSpPr>
              <a:cxnSpLocks/>
              <a:stCxn id="26" idx="0"/>
              <a:endCxn id="29" idx="2"/>
            </p:cNvCxnSpPr>
            <p:nvPr/>
          </p:nvCxnSpPr>
          <p:spPr>
            <a:xfrm flipV="1">
              <a:off x="8151173" y="4587986"/>
              <a:ext cx="766751" cy="420689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97A42E00-B4C7-8DD6-3A4A-26F99C6F5F2C}"/>
                </a:ext>
              </a:extLst>
            </p:cNvPr>
            <p:cNvCxnSpPr>
              <a:cxnSpLocks/>
              <a:stCxn id="25" idx="0"/>
              <a:endCxn id="29" idx="2"/>
            </p:cNvCxnSpPr>
            <p:nvPr/>
          </p:nvCxnSpPr>
          <p:spPr>
            <a:xfrm flipH="1" flipV="1">
              <a:off x="8917924" y="4587986"/>
              <a:ext cx="837292" cy="420689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960E549F-C727-E3DA-2A17-1536294B5B94}"/>
                    </a:ext>
                  </a:extLst>
                </p:cNvPr>
                <p:cNvSpPr txBox="1"/>
                <p:nvPr/>
              </p:nvSpPr>
              <p:spPr>
                <a:xfrm>
                  <a:off x="7443866" y="4225002"/>
                  <a:ext cx="2948115" cy="3629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de-DE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 </m:t>
                        </m:r>
                        <m:sSub>
                          <m:sSubPr>
                            <m:ctrlPr>
                              <a:rPr lang="de-DE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⋈</m:t>
                            </m:r>
                          </m:e>
                          <m:sub>
                            <m:r>
                              <a:rPr lang="de-DE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de-DE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de-DE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𝐾𝑢𝑛𝑑𝑒𝑛𝐼𝐷</m:t>
                            </m:r>
                            <m:r>
                              <a:rPr lang="de-DE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de-DE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de-DE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𝐾𝑢𝑛𝑑𝑒𝑛𝐼𝐷</m:t>
                            </m:r>
                          </m:sub>
                        </m:sSub>
                      </m:oMath>
                    </m:oMathPara>
                  </a14:m>
                  <a:endParaRPr lang="de-DE" baseline="-250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960E549F-C727-E3DA-2A17-1536294B5B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43866" y="4225002"/>
                  <a:ext cx="2948115" cy="362984"/>
                </a:xfrm>
                <a:prstGeom prst="rect">
                  <a:avLst/>
                </a:prstGeom>
                <a:blipFill>
                  <a:blip r:embed="rId4"/>
                  <a:stretch>
                    <a:fillRect b="-16667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27984292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de-DE" dirty="0"/>
                  <a:t>Verbundoperator (</a:t>
                </a:r>
                <a:r>
                  <a:rPr lang="de-DE" dirty="0" err="1"/>
                  <a:t>Join</a:t>
                </a:r>
                <a:r>
                  <a:rPr lang="de-DE" dirty="0"/>
                  <a:t>)</a:t>
                </a:r>
                <a:r>
                  <a:rPr lang="de-DE" dirty="0">
                    <a:solidFill>
                      <a:schemeClr val="bg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de-DE" b="1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⋈</m:t>
                    </m:r>
                    <m:r>
                      <a:rPr lang="de-DE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" name="Titel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881" t="-6522" b="-2391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Join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𝑅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⋈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de-DE" dirty="0"/>
                  <a:t> ist Abkürzung für Kreuzprodukt mit </a:t>
                </a:r>
                <a:br>
                  <a:rPr lang="de-DE" dirty="0"/>
                </a:br>
                <a:r>
                  <a:rPr lang="de-DE" dirty="0"/>
                  <a:t>anschließender Selektion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endParaRPr lang="de-DE" dirty="0"/>
              </a:p>
              <a:p>
                <a:endParaRPr lang="de-DE" dirty="0"/>
              </a:p>
              <a:p>
                <a:r>
                  <a:rPr lang="de-DE" dirty="0"/>
                  <a:t>Daraus ergibt sich eine einfache Implementierung von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⋈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endParaRPr lang="de-DE" dirty="0"/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Enumeriere alle Datensätze aus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 × 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de-DE" dirty="0"/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Wähle die Datensätze, die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de-DE" dirty="0"/>
                  <a:t> erfüllen</a:t>
                </a:r>
              </a:p>
              <a:p>
                <a:endParaRPr lang="de-DE" dirty="0"/>
              </a:p>
              <a:p>
                <a:r>
                  <a:rPr lang="de-DE" dirty="0"/>
                  <a:t>Aber: </a:t>
                </a:r>
                <a:br>
                  <a:rPr lang="de-DE" dirty="0"/>
                </a:br>
                <a:r>
                  <a:rPr lang="de-DE" dirty="0"/>
                  <a:t>Größe des Zwischenresultats aus Schritt 1: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⋅</m:t>
                    </m:r>
                    <m:d>
                      <m:dPr>
                        <m:begChr m:val="|"/>
                        <m:endChr m:val="|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Ineffizienz kann überwunden werden</a:t>
                </a:r>
                <a:br>
                  <a:rPr lang="de-DE" dirty="0"/>
                </a:br>
                <a:endParaRPr lang="de-DE" dirty="0"/>
              </a:p>
              <a:p>
                <a:pPr marL="0" indent="0">
                  <a:buNone/>
                </a:pPr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D4E6DD7-FACC-B181-57CF-CD7F460EBCD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D331ED3-631C-BF68-5056-1D53152109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105</a:t>
            </a:fld>
            <a:endParaRPr lang="de-DE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396558A-CA62-009A-8285-0390A2F9F0A3}"/>
              </a:ext>
            </a:extLst>
          </p:cNvPr>
          <p:cNvGrpSpPr/>
          <p:nvPr/>
        </p:nvGrpSpPr>
        <p:grpSpPr>
          <a:xfrm>
            <a:off x="8439648" y="1665066"/>
            <a:ext cx="3392027" cy="1781683"/>
            <a:chOff x="8439648" y="1665066"/>
            <a:chExt cx="3392027" cy="1781683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AEC0F44-3A74-4AEC-2DD1-7404BBC31625}"/>
                </a:ext>
              </a:extLst>
            </p:cNvPr>
            <p:cNvGrpSpPr/>
            <p:nvPr/>
          </p:nvGrpSpPr>
          <p:grpSpPr>
            <a:xfrm>
              <a:off x="8439648" y="2055814"/>
              <a:ext cx="1227203" cy="1390935"/>
              <a:chOff x="8439648" y="2055814"/>
              <a:chExt cx="1227203" cy="139093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55B3596D-0632-2F5A-978F-A5523BC2356A}"/>
                      </a:ext>
                    </a:extLst>
                  </p:cNvPr>
                  <p:cNvSpPr txBox="1"/>
                  <p:nvPr/>
                </p:nvSpPr>
                <p:spPr>
                  <a:xfrm>
                    <a:off x="8439648" y="3077417"/>
                    <a:ext cx="391774" cy="369332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oMath>
                      </m:oMathPara>
                    </a14:m>
                    <a:endParaRPr lang="en-DE" dirty="0"/>
                  </a:p>
                </p:txBody>
              </p:sp>
            </mc:Choice>
            <mc:Fallback xmlns="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55B3596D-0632-2F5A-978F-A5523BC2356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439648" y="3077417"/>
                    <a:ext cx="391774" cy="36933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20D11671-449C-DA31-ABC9-674FFFAE729B}"/>
                      </a:ext>
                    </a:extLst>
                  </p:cNvPr>
                  <p:cNvSpPr txBox="1"/>
                  <p:nvPr/>
                </p:nvSpPr>
                <p:spPr>
                  <a:xfrm>
                    <a:off x="9302969" y="3077417"/>
                    <a:ext cx="363882" cy="369332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oMath>
                      </m:oMathPara>
                    </a14:m>
                    <a:endParaRPr lang="en-DE" dirty="0"/>
                  </a:p>
                </p:txBody>
              </p:sp>
            </mc:Choice>
            <mc:Fallback xmlns="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20D11671-449C-DA31-ABC9-674FFFAE729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302969" y="3077417"/>
                    <a:ext cx="363882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901628AE-CA92-B3DD-F36C-AFC97BE6E14B}"/>
                      </a:ext>
                    </a:extLst>
                  </p:cNvPr>
                  <p:cNvSpPr txBox="1"/>
                  <p:nvPr/>
                </p:nvSpPr>
                <p:spPr>
                  <a:xfrm>
                    <a:off x="8794332" y="2364437"/>
                    <a:ext cx="545727" cy="390748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⋈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oMath>
                      </m:oMathPara>
                    </a14:m>
                    <a:endParaRPr lang="en-DE" dirty="0"/>
                  </a:p>
                </p:txBody>
              </p:sp>
            </mc:Choice>
            <mc:Fallback xmlns="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901628AE-CA92-B3DD-F36C-AFC97BE6E14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794332" y="2364437"/>
                    <a:ext cx="545727" cy="390748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6452"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6A34A36B-CEE3-2C90-96E3-A8517EF771B3}"/>
                  </a:ext>
                </a:extLst>
              </p:cNvPr>
              <p:cNvCxnSpPr>
                <a:stCxn id="9" idx="0"/>
                <a:endCxn id="13" idx="2"/>
              </p:cNvCxnSpPr>
              <p:nvPr/>
            </p:nvCxnSpPr>
            <p:spPr>
              <a:xfrm flipV="1">
                <a:off x="8635535" y="2755185"/>
                <a:ext cx="431661" cy="32223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A2BD933C-591F-1C16-5E09-C82EED87CF93}"/>
                  </a:ext>
                </a:extLst>
              </p:cNvPr>
              <p:cNvCxnSpPr>
                <a:cxnSpLocks/>
                <a:stCxn id="10" idx="0"/>
                <a:endCxn id="13" idx="2"/>
              </p:cNvCxnSpPr>
              <p:nvPr/>
            </p:nvCxnSpPr>
            <p:spPr>
              <a:xfrm flipH="1" flipV="1">
                <a:off x="9067196" y="2755185"/>
                <a:ext cx="417714" cy="32223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A4389792-BF3D-5AEA-1613-25B8C9F9AA15}"/>
                  </a:ext>
                </a:extLst>
              </p:cNvPr>
              <p:cNvCxnSpPr>
                <a:cxnSpLocks/>
                <a:stCxn id="13" idx="0"/>
              </p:cNvCxnSpPr>
              <p:nvPr/>
            </p:nvCxnSpPr>
            <p:spPr>
              <a:xfrm flipV="1">
                <a:off x="9067196" y="2055814"/>
                <a:ext cx="0" cy="30862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032CD30C-0825-9EE4-000D-12B45EB4E532}"/>
                </a:ext>
              </a:extLst>
            </p:cNvPr>
            <p:cNvGrpSpPr/>
            <p:nvPr/>
          </p:nvGrpSpPr>
          <p:grpSpPr>
            <a:xfrm>
              <a:off x="10602171" y="1665066"/>
              <a:ext cx="1229504" cy="1781683"/>
              <a:chOff x="10602171" y="1665066"/>
              <a:chExt cx="1229504" cy="178168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9A20EBDF-CB95-285E-A4F6-2359761D8FB8}"/>
                      </a:ext>
                    </a:extLst>
                  </p:cNvPr>
                  <p:cNvSpPr txBox="1"/>
                  <p:nvPr/>
                </p:nvSpPr>
                <p:spPr>
                  <a:xfrm>
                    <a:off x="10602171" y="3077417"/>
                    <a:ext cx="391774" cy="369332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oMath>
                      </m:oMathPara>
                    </a14:m>
                    <a:endParaRPr lang="en-DE" dirty="0"/>
                  </a:p>
                </p:txBody>
              </p:sp>
            </mc:Choice>
            <mc:Fallback xmlns="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9A20EBDF-CB95-285E-A4F6-2359761D8FB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602171" y="3077417"/>
                    <a:ext cx="391774" cy="36933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75757880-3E03-258F-119B-5797EADD4DA0}"/>
                      </a:ext>
                    </a:extLst>
                  </p:cNvPr>
                  <p:cNvSpPr txBox="1"/>
                  <p:nvPr/>
                </p:nvSpPr>
                <p:spPr>
                  <a:xfrm>
                    <a:off x="11467793" y="3077417"/>
                    <a:ext cx="363882" cy="369332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oMath>
                      </m:oMathPara>
                    </a14:m>
                    <a:endParaRPr lang="en-DE" dirty="0"/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75757880-3E03-258F-119B-5797EADD4DA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467793" y="3077417"/>
                    <a:ext cx="363882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610613B0-E594-66B9-3704-8189779C01B0}"/>
                      </a:ext>
                    </a:extLst>
                  </p:cNvPr>
                  <p:cNvSpPr txBox="1"/>
                  <p:nvPr/>
                </p:nvSpPr>
                <p:spPr>
                  <a:xfrm>
                    <a:off x="11029532" y="2364437"/>
                    <a:ext cx="402674" cy="369332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×</m:t>
                          </m:r>
                        </m:oMath>
                      </m:oMathPara>
                    </a14:m>
                    <a:endParaRPr lang="de-DE" b="0" dirty="0"/>
                  </a:p>
                </p:txBody>
              </p:sp>
            </mc:Choice>
            <mc:Fallback xmlns="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610613B0-E594-66B9-3704-8189779C01B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029532" y="2364437"/>
                    <a:ext cx="402674" cy="36933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0E08FC99-1C0E-723D-78DC-2BB1A5B6D19F}"/>
                      </a:ext>
                    </a:extLst>
                  </p:cNvPr>
                  <p:cNvSpPr txBox="1"/>
                  <p:nvPr/>
                </p:nvSpPr>
                <p:spPr>
                  <a:xfrm>
                    <a:off x="10996250" y="1665066"/>
                    <a:ext cx="473848" cy="390748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oMath>
                      </m:oMathPara>
                    </a14:m>
                    <a:endParaRPr lang="de-DE" b="0" dirty="0"/>
                  </a:p>
                </p:txBody>
              </p:sp>
            </mc:Choice>
            <mc:Fallback xmlns="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0E08FC99-1C0E-723D-78DC-2BB1A5B6D19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996250" y="1665066"/>
                    <a:ext cx="473848" cy="390748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b="-6452"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2BC9995D-A0F7-481C-41E4-73E26935C083}"/>
                  </a:ext>
                </a:extLst>
              </p:cNvPr>
              <p:cNvCxnSpPr>
                <a:cxnSpLocks/>
                <a:stCxn id="11" idx="0"/>
                <a:endCxn id="14" idx="2"/>
              </p:cNvCxnSpPr>
              <p:nvPr/>
            </p:nvCxnSpPr>
            <p:spPr>
              <a:xfrm flipV="1">
                <a:off x="10798058" y="2733769"/>
                <a:ext cx="432811" cy="34364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6F2A6A98-FEFD-80ED-4946-76976B415615}"/>
                  </a:ext>
                </a:extLst>
              </p:cNvPr>
              <p:cNvCxnSpPr>
                <a:cxnSpLocks/>
                <a:stCxn id="12" idx="0"/>
                <a:endCxn id="14" idx="2"/>
              </p:cNvCxnSpPr>
              <p:nvPr/>
            </p:nvCxnSpPr>
            <p:spPr>
              <a:xfrm flipH="1" flipV="1">
                <a:off x="11230869" y="2733769"/>
                <a:ext cx="418865" cy="34364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D5E70C6B-C8CD-7BF3-AA93-984074E4B44D}"/>
                  </a:ext>
                </a:extLst>
              </p:cNvPr>
              <p:cNvCxnSpPr>
                <a:cxnSpLocks/>
                <a:stCxn id="14" idx="0"/>
                <a:endCxn id="15" idx="2"/>
              </p:cNvCxnSpPr>
              <p:nvPr/>
            </p:nvCxnSpPr>
            <p:spPr>
              <a:xfrm flipV="1">
                <a:off x="11230869" y="2055814"/>
                <a:ext cx="2305" cy="30862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62B5D079-690E-E102-EA48-4AAF94CFE0AD}"/>
                    </a:ext>
                  </a:extLst>
                </p:cNvPr>
                <p:cNvSpPr txBox="1"/>
                <p:nvPr/>
              </p:nvSpPr>
              <p:spPr>
                <a:xfrm>
                  <a:off x="9946460" y="2364437"/>
                  <a:ext cx="476412" cy="369332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⇔</m:t>
                        </m:r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62B5D079-690E-E102-EA48-4AAF94CFE0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46460" y="2364437"/>
                  <a:ext cx="476412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87836259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Join-als-geschachtelte-Schleifen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7042661" cy="4240848"/>
              </a:xfrm>
            </p:spPr>
            <p:txBody>
              <a:bodyPr/>
              <a:lstStyle/>
              <a:p>
                <a:r>
                  <a:rPr lang="de-DE"/>
                  <a:t>Einfache Implementierung des Joins </a:t>
                </a:r>
              </a:p>
              <a:p>
                <a:pPr lvl="1"/>
                <a:r>
                  <a:rPr lang="de-DE"/>
                  <a:t>nl = nested loop</a:t>
                </a:r>
              </a:p>
              <a:p>
                <a:r>
                  <a:rPr lang="de-DE"/>
                  <a:t>Sei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de-DE"/>
                  <a:t> 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de-DE"/>
                  <a:t> die Seitenzahl von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/>
                  <a:t> und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de-DE"/>
              </a:p>
              <a:p>
                <a:r>
                  <a:rPr lang="de-DE"/>
                  <a:t>Sei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de-DE"/>
                  <a:t> 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de-DE"/>
                  <a:t> die Anzahl der Datensätze pro Seite in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/>
                  <a:t> und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de-DE"/>
              </a:p>
              <a:p>
                <a:r>
                  <a:rPr lang="de-DE"/>
                  <a:t>Anzahl an Plattenzugriffen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de-DE"/>
              </a:p>
              <a:p>
                <a:endParaRPr lang="de-DE"/>
              </a:p>
              <a:p>
                <a:pPr lvl="1"/>
                <a:r>
                  <a:rPr lang="de-DE"/>
                  <a:t>Jede der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de-DE"/>
                  <a:t> Seiten muss geladen werden</a:t>
                </a:r>
              </a:p>
              <a:p>
                <a:pPr lvl="1"/>
                <a:r>
                  <a:rPr lang="de-DE"/>
                  <a:t>Für jedes Tupel auf den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de-DE"/>
                  <a:t> Seiten muss jede der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de-DE"/>
                  <a:t> Seiten geladen werden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7042661" cy="4240848"/>
              </a:xfrm>
              <a:blipFill>
                <a:blip r:embed="rId3"/>
                <a:stretch>
                  <a:fillRect l="-2523" t="-2985" r="-18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7FD0A0D-6BEE-51EB-6E7A-A09E0A42ABE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02368E6-F355-0D43-B997-610B2428BC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106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3331761" y="4295173"/>
                <a:ext cx="12447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/>
                  <a:t>#Tupel in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de-DE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1761" y="4295173"/>
                <a:ext cx="1244700" cy="369332"/>
              </a:xfrm>
              <a:prstGeom prst="rect">
                <a:avLst/>
              </a:prstGeom>
              <a:blipFill>
                <a:blip r:embed="rId4"/>
                <a:stretch>
                  <a:fillRect l="-4040" t="-6667" b="-2333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ight Brace 9">
            <a:extLst>
              <a:ext uri="{FF2B5EF4-FFF2-40B4-BE49-F238E27FC236}">
                <a16:creationId xmlns:a16="http://schemas.microsoft.com/office/drawing/2014/main" id="{B79C1E37-C7D8-AEFB-42BA-81994B2B2BF1}"/>
              </a:ext>
            </a:extLst>
          </p:cNvPr>
          <p:cNvSpPr/>
          <p:nvPr/>
        </p:nvSpPr>
        <p:spPr>
          <a:xfrm rot="5400000">
            <a:off x="3867025" y="3768387"/>
            <a:ext cx="174172" cy="98059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A655DBB-4FBA-824B-E243-B6559C0F66E6}"/>
                  </a:ext>
                </a:extLst>
              </p:cNvPr>
              <p:cNvSpPr txBox="1"/>
              <p:nvPr/>
            </p:nvSpPr>
            <p:spPr>
              <a:xfrm>
                <a:off x="7989020" y="1665066"/>
                <a:ext cx="3842655" cy="2031325"/>
              </a:xfrm>
              <a:prstGeom prst="rec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b="1"/>
                  <a:t>function</a:t>
                </a:r>
                <a:r>
                  <a:rPr lang="en-DE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DE" i="0" smtClean="0">
                        <a:latin typeface="Cambria Math" panose="02040503050406030204" pitchFamily="18" charset="0"/>
                      </a:rPr>
                      <m:t>nljoin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endParaRPr lang="en-DE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/>
                  <a:t>	</a:t>
                </a:r>
                <a14:m>
                  <m:oMath xmlns:m="http://schemas.openxmlformats.org/officeDocument/2006/math">
                    <m:r>
                      <a:rPr lang="en-DE" i="1" smtClean="0">
                        <a:latin typeface="Cambria Math" panose="02040503050406030204" pitchFamily="18" charset="0"/>
                      </a:rPr>
                      <m:t>𝑟𝑒𝑠𝑢𝑙𝑡</m:t>
                    </m:r>
                    <m:r>
                      <a:rPr lang="en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endParaRPr lang="en-DE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/>
                  <a:t>	</a:t>
                </a:r>
                <a:r>
                  <a:rPr lang="en-DE" b="1"/>
                  <a:t>for each</a:t>
                </a:r>
                <a:r>
                  <a:rPr lang="en-DE"/>
                  <a:t> record </a:t>
                </a:r>
                <a14:m>
                  <m:oMath xmlns:m="http://schemas.openxmlformats.org/officeDocument/2006/math">
                    <m:r>
                      <a:rPr lang="en-DE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DE"/>
                  <a:t> </a:t>
                </a:r>
                <a:r>
                  <a:rPr lang="en-DE" b="1"/>
                  <a:t>do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/>
                  <a:t>		</a:t>
                </a:r>
                <a:r>
                  <a:rPr lang="en-DE" b="1"/>
                  <a:t>for each</a:t>
                </a:r>
                <a:r>
                  <a:rPr lang="en-DE"/>
                  <a:t> record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DE"/>
                  <a:t> </a:t>
                </a:r>
                <a:r>
                  <a:rPr lang="en-DE" b="1"/>
                  <a:t>do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/>
                  <a:t>			</a:t>
                </a:r>
                <a:r>
                  <a:rPr lang="en-DE" b="1"/>
                  <a:t>if</a:t>
                </a:r>
                <a:r>
                  <a:rPr lang="en-DE"/>
                  <a:t>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DE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en-DE"/>
                  <a:t> satisfies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DE"/>
                  <a:t> </a:t>
                </a:r>
                <a:r>
                  <a:rPr lang="en-DE" b="1"/>
                  <a:t>then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/>
                  <a:t>				Append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DE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en-DE"/>
                  <a:t> to </a:t>
                </a:r>
                <a14:m>
                  <m:oMath xmlns:m="http://schemas.openxmlformats.org/officeDocument/2006/math">
                    <m:r>
                      <a:rPr lang="en-DE" i="1">
                        <a:latin typeface="Cambria Math" panose="02040503050406030204" pitchFamily="18" charset="0"/>
                      </a:rPr>
                      <m:t>𝑟𝑒𝑠𝑢𝑙𝑡</m:t>
                    </m:r>
                  </m:oMath>
                </a14:m>
                <a:endParaRPr lang="en-DE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/>
                  <a:t>	</a:t>
                </a:r>
                <a:r>
                  <a:rPr lang="en-DE" b="1"/>
                  <a:t>return</a:t>
                </a:r>
                <a:r>
                  <a:rPr lang="en-DE"/>
                  <a:t> </a:t>
                </a:r>
                <a14:m>
                  <m:oMath xmlns:m="http://schemas.openxmlformats.org/officeDocument/2006/math">
                    <m:r>
                      <a:rPr lang="en-DE" i="1" smtClean="0">
                        <a:latin typeface="Cambria Math" panose="02040503050406030204" pitchFamily="18" charset="0"/>
                      </a:rPr>
                      <m:t>𝑟𝑒𝑠𝑢𝑙𝑡</m:t>
                    </m:r>
                  </m:oMath>
                </a14:m>
                <a:endParaRPr lang="en-DE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A655DBB-4FBA-824B-E243-B6559C0F66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9020" y="1665066"/>
                <a:ext cx="3842655" cy="20313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878401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Join</a:t>
            </a:r>
            <a:r>
              <a:rPr lang="de-DE" dirty="0"/>
              <a:t>-als-geschachtelte-Schleifen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Geringer Speicherbedarf</a:t>
                </a:r>
              </a:p>
              <a:p>
                <a:pPr lvl="1"/>
                <a:r>
                  <a:rPr lang="de-DE" dirty="0"/>
                  <a:t>Nur drei Seiten nötig </a:t>
                </a:r>
              </a:p>
              <a:p>
                <a:pPr lvl="2"/>
                <a:r>
                  <a:rPr lang="de-DE" dirty="0"/>
                  <a:t>Zwei Seiten fürs Lesen von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de-DE" dirty="0"/>
                  <a:t> </a:t>
                </a:r>
              </a:p>
              <a:p>
                <a:pPr lvl="2"/>
                <a:r>
                  <a:rPr lang="de-DE" dirty="0"/>
                  <a:t>Eine Seite, um das Ergebnis zu schreiben</a:t>
                </a:r>
              </a:p>
              <a:p>
                <a:endParaRPr lang="de-DE" dirty="0"/>
              </a:p>
              <a:p>
                <a:r>
                  <a:rPr lang="de-DE" dirty="0"/>
                  <a:t>I/O-Verhalten: Sehr viele </a:t>
                </a:r>
                <a:r>
                  <a:rPr lang="de-DE" dirty="0">
                    <a:solidFill>
                      <a:srgbClr val="FFC000"/>
                    </a:solidFill>
                  </a:rPr>
                  <a:t>wahlfreie</a:t>
                </a:r>
                <a:r>
                  <a:rPr lang="de-DE" dirty="0"/>
                  <a:t> Zugriffe</a:t>
                </a:r>
              </a:p>
              <a:p>
                <a:pPr lvl="1"/>
                <a:r>
                  <a:rPr lang="de-DE" dirty="0"/>
                  <a:t>Annahme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de-DE" b="0" i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=100,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=1000,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=500</m:t>
                    </m:r>
                  </m:oMath>
                </a14:m>
                <a:r>
                  <a:rPr lang="de-DE" dirty="0"/>
                  <a:t>:</a:t>
                </a:r>
              </a:p>
              <a:p>
                <a:pPr marL="258503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=1000+5⋅</m:t>
                      </m:r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de-DE" dirty="0"/>
              </a:p>
              <a:p>
                <a:pPr lvl="1"/>
                <a:r>
                  <a:rPr lang="de-DE" dirty="0"/>
                  <a:t>Mit einer Zugriffszeit von 10ms für jede Seite dauert der Vorgang </a:t>
                </a:r>
                <a:r>
                  <a:rPr lang="de-DE" dirty="0">
                    <a:solidFill>
                      <a:srgbClr val="FFC000"/>
                    </a:solidFill>
                  </a:rPr>
                  <a:t>140 Stunden</a:t>
                </a:r>
                <a:endParaRPr lang="de-DE" dirty="0">
                  <a:solidFill>
                    <a:srgbClr val="C00000"/>
                  </a:solidFill>
                </a:endParaRPr>
              </a:p>
              <a:p>
                <a:pPr lvl="2"/>
                <a:r>
                  <a:rPr lang="de-DE" dirty="0"/>
                  <a:t>Wenn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&lt;</m:t>
                    </m:r>
                    <m:d>
                      <m:dPr>
                        <m:begChr m:val="|"/>
                        <m:endChr m:val="|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d>
                  </m:oMath>
                </a14:m>
                <a:r>
                  <a:rPr lang="de-DE" dirty="0"/>
                  <a:t>:</a:t>
                </a:r>
                <a:r>
                  <a:rPr lang="de-DE" dirty="0">
                    <a:solidFill>
                      <a:schemeClr val="accent1"/>
                    </a:solidFill>
                  </a:rPr>
                  <a:t> </a:t>
                </a:r>
                <a:r>
                  <a:rPr lang="de-DE" dirty="0"/>
                  <a:t>Vertauschen von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de-DE" dirty="0"/>
                  <a:t> verbessert die Situation nur marginal</a:t>
                </a:r>
                <a:endParaRPr lang="de-DE" dirty="0">
                  <a:solidFill>
                    <a:schemeClr val="accent1"/>
                  </a:solidFill>
                </a:endParaRPr>
              </a:p>
              <a:p>
                <a:pPr lvl="2"/>
                <a:r>
                  <a:rPr lang="de-DE" dirty="0"/>
                  <a:t>Abwechselndes seitenweises Lesen bedingt volle Plattenlatenz, obwohl beide Relationen in sequenzieller Ordnung verarbeitet werden.</a:t>
                </a:r>
              </a:p>
              <a:p>
                <a:pPr lvl="1"/>
                <a:endParaRPr lang="de-DE" dirty="0"/>
              </a:p>
              <a:p>
                <a:pPr marL="0" indent="0">
                  <a:buNone/>
                </a:pPr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 b="-89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10C296-5094-01CA-949E-518B9ACDDE2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E049C9-787D-7219-2558-FDAF6CA5AD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107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1729220-58BA-2519-BA15-F884BD8B701E}"/>
                  </a:ext>
                </a:extLst>
              </p:cNvPr>
              <p:cNvSpPr txBox="1"/>
              <p:nvPr/>
            </p:nvSpPr>
            <p:spPr>
              <a:xfrm>
                <a:off x="7989020" y="1665066"/>
                <a:ext cx="3842655" cy="2031325"/>
              </a:xfrm>
              <a:prstGeom prst="rec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b="1" dirty="0"/>
                  <a:t>function</a:t>
                </a:r>
                <a:r>
                  <a:rPr lang="en-DE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DE" i="0" dirty="0" smtClean="0">
                        <a:latin typeface="Cambria Math" panose="02040503050406030204" pitchFamily="18" charset="0"/>
                      </a:rPr>
                      <m:t>nljoin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𝑟𝑒𝑠𝑢𝑙𝑡</m:t>
                    </m:r>
                    <m:r>
                      <a:rPr lang="en-DE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</a:t>
                </a:r>
                <a:r>
                  <a:rPr lang="en-DE" b="1" dirty="0"/>
                  <a:t>for each</a:t>
                </a:r>
                <a:r>
                  <a:rPr lang="en-DE" dirty="0"/>
                  <a:t> record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DE" dirty="0"/>
                  <a:t> </a:t>
                </a:r>
                <a:r>
                  <a:rPr lang="en-DE" b="1" dirty="0"/>
                  <a:t>do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	</a:t>
                </a:r>
                <a:r>
                  <a:rPr lang="en-DE" b="1" dirty="0"/>
                  <a:t>for each</a:t>
                </a:r>
                <a:r>
                  <a:rPr lang="en-DE" dirty="0"/>
                  <a:t> record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DE" dirty="0"/>
                  <a:t> </a:t>
                </a:r>
                <a:r>
                  <a:rPr lang="en-DE" b="1" dirty="0"/>
                  <a:t>do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		</a:t>
                </a:r>
                <a:r>
                  <a:rPr lang="en-DE" b="1" dirty="0"/>
                  <a:t>if</a:t>
                </a:r>
                <a:r>
                  <a:rPr lang="en-DE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DE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en-DE" dirty="0"/>
                  <a:t> satisfies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DE" dirty="0"/>
                  <a:t> </a:t>
                </a:r>
                <a:r>
                  <a:rPr lang="en-DE" b="1" dirty="0"/>
                  <a:t>then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			Append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DE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en-DE" dirty="0"/>
                  <a:t> to </a:t>
                </a:r>
                <a14:m>
                  <m:oMath xmlns:m="http://schemas.openxmlformats.org/officeDocument/2006/math">
                    <m:r>
                      <a:rPr lang="en-DE" i="1" dirty="0">
                        <a:latin typeface="Cambria Math" panose="02040503050406030204" pitchFamily="18" charset="0"/>
                      </a:rPr>
                      <m:t>𝑟𝑒𝑠𝑢𝑙𝑡</m:t>
                    </m:r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</a:t>
                </a:r>
                <a:r>
                  <a:rPr lang="en-DE" b="1" dirty="0"/>
                  <a:t>return</a:t>
                </a:r>
                <a:r>
                  <a:rPr lang="en-DE" dirty="0"/>
                  <a:t>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𝑟𝑒𝑠𝑢𝑙𝑡</m:t>
                    </m:r>
                  </m:oMath>
                </a14:m>
                <a:endParaRPr lang="en-DE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1729220-58BA-2519-BA15-F884BD8B70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9020" y="1665066"/>
                <a:ext cx="3842655" cy="20313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148573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Blockweiser </a:t>
            </a:r>
            <a:r>
              <a:rPr lang="de-DE" dirty="0" err="1"/>
              <a:t>Join</a:t>
            </a:r>
            <a:r>
              <a:rPr lang="de-DE" dirty="0"/>
              <a:t> mit Schleifen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/>
                  <a:t>Einsparung von Kosten durch wahlfreien Zugriff </a:t>
                </a:r>
                <a:br>
                  <a:rPr lang="de-DE" dirty="0"/>
                </a:br>
                <a:r>
                  <a:rPr lang="de-DE" dirty="0"/>
                  <a:t>durch blockweises Lesen von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de-DE" dirty="0"/>
                  <a:t> mit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de-DE" dirty="0"/>
                  <a:t> und </a:t>
                </a:r>
                <a:br>
                  <a:rPr lang="de-DE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de-DE" dirty="0"/>
                  <a:t> vielen Seiten</a:t>
                </a:r>
              </a:p>
              <a:p>
                <a:r>
                  <a:rPr lang="de-DE" dirty="0"/>
                  <a:t>Braucht mehr Seiten als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nljoin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endParaRPr lang="de-DE" b="0" dirty="0"/>
              </a:p>
              <a:p>
                <a:endParaRPr lang="de-DE" b="0" dirty="0"/>
              </a:p>
              <a:p>
                <a:r>
                  <a:rPr lang="de-DE" dirty="0"/>
                  <a:t>Plattenzugriffe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dirty="0"/>
                  <a:t> wird (einmal) vollständig gelesen, aber mit nur </a:t>
                </a:r>
                <a14:m>
                  <m:oMath xmlns:m="http://schemas.openxmlformats.org/officeDocument/2006/math">
                    <m:d>
                      <m:dPr>
                        <m:begChr m:val="⌈"/>
                        <m:endChr m:val="⌉"/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r>
                  <a:rPr lang="de-DE" dirty="0"/>
                  <a:t> Plattenzugriffen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de-DE" dirty="0"/>
                  <a:t> wird nur </a:t>
                </a:r>
                <a14:m>
                  <m:oMath xmlns:m="http://schemas.openxmlformats.org/officeDocument/2006/math">
                    <m:d>
                      <m:dPr>
                        <m:begChr m:val="⌈"/>
                        <m:endChr m:val="⌉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r>
                  <a:rPr lang="de-DE" dirty="0"/>
                  <a:t> mal gelesen, mit </a:t>
                </a:r>
                <a14:m>
                  <m:oMath xmlns:m="http://schemas.openxmlformats.org/officeDocument/2006/math">
                    <m:d>
                      <m:dPr>
                        <m:begChr m:val="⌈"/>
                        <m:endChr m:val="⌉"/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⋅</m:t>
                    </m:r>
                    <m:d>
                      <m:dPr>
                        <m:begChr m:val="⌈"/>
                        <m:endChr m:val="⌉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r>
                  <a:rPr lang="de-DE" dirty="0"/>
                  <a:t> Plattenzugriffen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D3D79C-5770-06A8-1C32-50873A015BE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E8B45C8-548E-158D-8C6A-C449D507A5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108</a:t>
            </a:fld>
            <a:endParaRPr lang="de-D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1F6968-AEB3-3F44-86F6-FA9A621860D7}"/>
              </a:ext>
            </a:extLst>
          </p:cNvPr>
          <p:cNvSpPr txBox="1"/>
          <p:nvPr/>
        </p:nvSpPr>
        <p:spPr>
          <a:xfrm>
            <a:off x="9429654" y="3962925"/>
            <a:ext cx="2288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/>
              <a:t>Join</a:t>
            </a:r>
            <a:r>
              <a:rPr lang="de-DE" dirty="0"/>
              <a:t> im Hauptspeicher</a:t>
            </a:r>
            <a:br>
              <a:rPr lang="de-DE" dirty="0"/>
            </a:br>
            <a:r>
              <a:rPr lang="de-DE" dirty="0"/>
              <a:t>ausführbar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42413AA-8C43-512C-F993-33BAB96DD8BD}"/>
                  </a:ext>
                </a:extLst>
              </p:cNvPr>
              <p:cNvSpPr txBox="1"/>
              <p:nvPr/>
            </p:nvSpPr>
            <p:spPr>
              <a:xfrm>
                <a:off x="6942003" y="1665066"/>
                <a:ext cx="4889672" cy="2031325"/>
              </a:xfrm>
              <a:prstGeom prst="rec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b="1" dirty="0"/>
                  <a:t>function</a:t>
                </a:r>
                <a:r>
                  <a:rPr lang="en-DE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b</m:t>
                    </m:r>
                    <m:r>
                      <m:rPr>
                        <m:sty m:val="p"/>
                      </m:rPr>
                      <a:rPr lang="de-DE" b="0" i="0" dirty="0" smtClean="0">
                        <a:latin typeface="Cambria Math" panose="02040503050406030204" pitchFamily="18" charset="0"/>
                      </a:rPr>
                      <m:t>lock</m:t>
                    </m:r>
                    <m:r>
                      <a:rPr lang="de-DE" b="0" i="0" dirty="0" smtClean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en-DE" i="0" dirty="0" smtClean="0">
                        <a:latin typeface="Cambria Math" panose="02040503050406030204" pitchFamily="18" charset="0"/>
                      </a:rPr>
                      <m:t>nljoin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𝑟𝑒𝑠𝑢𝑙𝑡</m:t>
                    </m:r>
                    <m:r>
                      <a:rPr lang="en-DE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</a:t>
                </a:r>
                <a:r>
                  <a:rPr lang="en-DE" b="1" dirty="0"/>
                  <a:t>for each</a:t>
                </a:r>
                <a:r>
                  <a:rPr lang="en-DE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DE" dirty="0"/>
                  <a:t>-sized block in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DE" dirty="0"/>
                  <a:t> </a:t>
                </a:r>
                <a:r>
                  <a:rPr lang="en-DE" b="1" dirty="0"/>
                  <a:t>do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	</a:t>
                </a:r>
                <a:r>
                  <a:rPr lang="en-DE" b="1" dirty="0"/>
                  <a:t>for each</a:t>
                </a:r>
                <a:r>
                  <a:rPr lang="en-DE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DE" dirty="0"/>
                  <a:t>-sized block in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DE" dirty="0"/>
                  <a:t> </a:t>
                </a:r>
                <a:r>
                  <a:rPr lang="en-DE" b="1" dirty="0"/>
                  <a:t>do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		Find matches in current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DE" dirty="0"/>
                  <a:t> and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DE" dirty="0"/>
                  <a:t> block 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				and append them to </a:t>
                </a:r>
                <a14:m>
                  <m:oMath xmlns:m="http://schemas.openxmlformats.org/officeDocument/2006/math">
                    <m:r>
                      <a:rPr lang="en-DE" i="1" dirty="0">
                        <a:latin typeface="Cambria Math" panose="02040503050406030204" pitchFamily="18" charset="0"/>
                      </a:rPr>
                      <m:t>𝑟𝑒𝑠𝑢𝑙𝑡</m:t>
                    </m:r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</a:t>
                </a:r>
                <a:r>
                  <a:rPr lang="en-DE" b="1" dirty="0"/>
                  <a:t>return</a:t>
                </a:r>
                <a:r>
                  <a:rPr lang="en-DE" dirty="0"/>
                  <a:t>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𝑟𝑒𝑠𝑢𝑙𝑡</m:t>
                    </m:r>
                  </m:oMath>
                </a14:m>
                <a:endParaRPr lang="en-DE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42413AA-8C43-512C-F993-33BAB96DD8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2003" y="1665066"/>
                <a:ext cx="4889672" cy="20313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9D528F6-12E5-5A4E-9557-1D785F214D73}"/>
              </a:ext>
            </a:extLst>
          </p:cNvPr>
          <p:cNvCxnSpPr>
            <a:cxnSpLocks/>
            <a:stCxn id="6" idx="0"/>
          </p:cNvCxnSpPr>
          <p:nvPr/>
        </p:nvCxnSpPr>
        <p:spPr>
          <a:xfrm flipH="1" flipV="1">
            <a:off x="10369685" y="3429000"/>
            <a:ext cx="204390" cy="53392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988961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de-DE" dirty="0"/>
                  <a:t>Wahl von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endParaRPr lang="de-DE" baseline="-250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" name="Titel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881" t="-6522" b="-2391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Pufferbereich mit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= 100</m:t>
                    </m:r>
                  </m:oMath>
                </a14:m>
                <a:r>
                  <a:rPr lang="de-DE" dirty="0">
                    <a:solidFill>
                      <a:srgbClr val="3C8C93"/>
                    </a:solidFill>
                  </a:rPr>
                  <a:t> </a:t>
                </a:r>
                <a:r>
                  <a:rPr lang="de-DE" dirty="0"/>
                  <a:t>Rahmen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1000</m:t>
                    </m:r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500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124F976-B02A-97D7-8748-99926A2642E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84B13CA-7EF6-A17C-7B81-A5E88CBD60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109</a:t>
            </a:fld>
            <a:endParaRPr lang="de-DE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001E948-5203-45B5-85CE-E369BD450B24}"/>
              </a:ext>
            </a:extLst>
          </p:cNvPr>
          <p:cNvGrpSpPr/>
          <p:nvPr/>
        </p:nvGrpSpPr>
        <p:grpSpPr>
          <a:xfrm>
            <a:off x="5004816" y="1764335"/>
            <a:ext cx="6826859" cy="4141579"/>
            <a:chOff x="2774340" y="1886668"/>
            <a:chExt cx="6826859" cy="414157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97EBD53-D1D9-5D84-1796-80C649BF6311}"/>
                </a:ext>
              </a:extLst>
            </p:cNvPr>
            <p:cNvSpPr/>
            <p:nvPr/>
          </p:nvSpPr>
          <p:spPr>
            <a:xfrm>
              <a:off x="2774340" y="1886668"/>
              <a:ext cx="6826859" cy="414157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pic>
          <p:nvPicPr>
            <p:cNvPr id="5" name="Bild 4" descr="Pages from 07-Query-Processing-9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3673" y="2204864"/>
              <a:ext cx="6358861" cy="34563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feld 5"/>
                <p:cNvSpPr txBox="1"/>
                <p:nvPr/>
              </p:nvSpPr>
              <p:spPr>
                <a:xfrm>
                  <a:off x="4636968" y="1900231"/>
                  <a:ext cx="3372270" cy="369332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de-DE" dirty="0"/>
                    <a:t>Blockgröße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de-DE" b="0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de-DE" b="0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</m:oMath>
                  </a14:m>
                  <a:r>
                    <a:rPr lang="de-DE" dirty="0"/>
                    <a:t> für das Lesen von </a:t>
                  </a:r>
                  <a14:m>
                    <m:oMath xmlns:m="http://schemas.openxmlformats.org/officeDocument/2006/math">
                      <m:r>
                        <a:rPr lang="de-DE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</m:oMath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6" name="Textfeld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36968" y="1900231"/>
                  <a:ext cx="3372270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1498" t="-10345" b="-27586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feld 6"/>
                <p:cNvSpPr txBox="1"/>
                <p:nvPr/>
              </p:nvSpPr>
              <p:spPr>
                <a:xfrm>
                  <a:off x="4547520" y="5657749"/>
                  <a:ext cx="355116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dirty="0"/>
                    <a:t>Blockgröße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de-DE" b="0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de-DE" b="0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</m:oMath>
                  </a14:m>
                  <a:r>
                    <a:rPr lang="de-DE" baseline="-25000" dirty="0">
                      <a:solidFill>
                        <a:schemeClr val="accent1"/>
                      </a:solidFill>
                    </a:rPr>
                    <a:t> </a:t>
                  </a:r>
                  <a:r>
                    <a:rPr lang="de-DE" dirty="0">
                      <a:solidFill>
                        <a:schemeClr val="accent1"/>
                      </a:solidFill>
                    </a:rPr>
                    <a:t> </a:t>
                  </a:r>
                  <a:r>
                    <a:rPr lang="de-DE" dirty="0"/>
                    <a:t>für das Lesen von </a:t>
                  </a:r>
                  <a14:m>
                    <m:oMath xmlns:m="http://schemas.openxmlformats.org/officeDocument/2006/math">
                      <m:r>
                        <a:rPr lang="de-DE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</m:oMath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7" name="Textfeld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47520" y="5657749"/>
                  <a:ext cx="3551165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1423" t="-6452" b="-22581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Textfeld 7"/>
            <p:cNvSpPr txBox="1"/>
            <p:nvPr/>
          </p:nvSpPr>
          <p:spPr>
            <a:xfrm rot="16200000">
              <a:off x="2158712" y="3600823"/>
              <a:ext cx="16005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Plattenzugriffe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39632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Magnetische Platten / Festplatten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9625" y="1665066"/>
            <a:ext cx="3136065" cy="4240848"/>
          </a:xfrm>
        </p:spPr>
        <p:txBody>
          <a:bodyPr/>
          <a:lstStyle/>
          <a:p>
            <a:r>
              <a:rPr lang="de-DE" sz="2000" dirty="0"/>
              <a:t>Schrittmotor positioniert Arme auf bestimmte Spur</a:t>
            </a:r>
          </a:p>
          <a:p>
            <a:r>
              <a:rPr lang="de-DE" sz="2000" dirty="0"/>
              <a:t>Magnetscheiben rotieren ständig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D8009AE9-7D69-69B4-DE34-DFD49AE448F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37FFBA3A-C3FB-5B53-9F46-3ABDBF6B76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  <p:grpSp>
        <p:nvGrpSpPr>
          <p:cNvPr id="15" name="Gruppierung 14"/>
          <p:cNvGrpSpPr/>
          <p:nvPr/>
        </p:nvGrpSpPr>
        <p:grpSpPr>
          <a:xfrm>
            <a:off x="4105640" y="1669659"/>
            <a:ext cx="7726035" cy="2840099"/>
            <a:chOff x="467544" y="1340768"/>
            <a:chExt cx="8208912" cy="3017606"/>
          </a:xfrm>
        </p:grpSpPr>
        <p:pic>
          <p:nvPicPr>
            <p:cNvPr id="5" name="Bild 4" descr="Pages from 05-Architecture-3.pdf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544" y="1340768"/>
              <a:ext cx="8208912" cy="301760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6" name="Textfeld 5"/>
            <p:cNvSpPr txBox="1"/>
            <p:nvPr/>
          </p:nvSpPr>
          <p:spPr>
            <a:xfrm>
              <a:off x="473259" y="3743408"/>
              <a:ext cx="729306" cy="39241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de-DE" dirty="0"/>
                <a:t>Block</a:t>
              </a:r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2943712" y="3727729"/>
              <a:ext cx="834700" cy="39241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de-DE" dirty="0"/>
                <a:t>Sektor</a:t>
              </a:r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3125749" y="1688298"/>
              <a:ext cx="652663" cy="39241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de-DE" dirty="0"/>
                <a:t>Spur</a:t>
              </a: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4487135" y="1342046"/>
              <a:ext cx="1044329" cy="39241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de-DE" dirty="0"/>
                <a:t>Rotation</a:t>
              </a: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6533578" y="1412776"/>
              <a:ext cx="618599" cy="39241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de-DE" dirty="0"/>
                <a:t>Arm</a:t>
              </a: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7384222" y="3958300"/>
              <a:ext cx="765073" cy="39241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de-DE" dirty="0"/>
                <a:t>Köpfe</a:t>
              </a: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3788777" y="3965957"/>
              <a:ext cx="1730782" cy="39241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de-DE" dirty="0"/>
                <a:t>Magnetscheibe</a:t>
              </a:r>
            </a:p>
          </p:txBody>
        </p:sp>
      </p:grpSp>
      <p:pic>
        <p:nvPicPr>
          <p:cNvPr id="16" name="Bild 15" descr="Pages from 05-Architecture-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43" y="3500094"/>
            <a:ext cx="2835219" cy="2019329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6785257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Performanz des Hauptspeicher-</a:t>
            </a:r>
            <a:r>
              <a:rPr lang="de-DE" dirty="0" err="1"/>
              <a:t>Joins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4153208" cy="4240848"/>
              </a:xfrm>
            </p:spPr>
            <p:txBody>
              <a:bodyPr>
                <a:normAutofit/>
              </a:bodyPr>
              <a:lstStyle/>
              <a:p>
                <a:pPr marL="273050" indent="-273050"/>
                <a:r>
                  <a:rPr lang="de-DE" dirty="0"/>
                  <a:t>Anweisung im Inneren</a:t>
                </a:r>
                <a:r>
                  <a:rPr lang="de-DE" dirty="0">
                    <a:solidFill>
                      <a:srgbClr val="3C8C93"/>
                    </a:solidFill>
                  </a:rPr>
                  <a:t> </a:t>
                </a:r>
                <a:r>
                  <a:rPr lang="de-DE" dirty="0"/>
                  <a:t>bedingt einen Hauptspeicherverbund zwischen Blöcken </a:t>
                </a:r>
                <a:r>
                  <a:rPr lang="de-DE" dirty="0">
                    <a:solidFill>
                      <a:schemeClr val="tx1"/>
                    </a:solidFill>
                  </a:rPr>
                  <a:t>aus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und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r>
                  <a:rPr lang="de-DE" dirty="0"/>
                  <a:t>Aufbau einer Hashtabelle kann den Verbund erheblich beschleunigen</a:t>
                </a:r>
              </a:p>
              <a:p>
                <a:pPr lvl="1"/>
                <a:r>
                  <a:rPr lang="de-DE" dirty="0"/>
                  <a:t>Funktioniert nur für Gleichheitsprädikate im </a:t>
                </a:r>
                <a:r>
                  <a:rPr lang="de-DE" dirty="0" err="1"/>
                  <a:t>Join</a:t>
                </a:r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4153208" cy="4240848"/>
              </a:xfrm>
              <a:blipFill>
                <a:blip r:embed="rId3"/>
                <a:stretch>
                  <a:fillRect l="-4268" t="-2985" r="-426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ADDE6F1-9F67-BA39-1221-E24C550356E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6F81F29-7ED2-E321-28ED-C4691FFA2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110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7A7F720-CCC3-DC3E-3BBD-D419D6A77B7C}"/>
                  </a:ext>
                </a:extLst>
              </p:cNvPr>
              <p:cNvSpPr txBox="1"/>
              <p:nvPr/>
            </p:nvSpPr>
            <p:spPr>
              <a:xfrm>
                <a:off x="6994902" y="1299731"/>
                <a:ext cx="4836773" cy="2031325"/>
              </a:xfrm>
              <a:prstGeom prst="rec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b="1" dirty="0"/>
                  <a:t>function</a:t>
                </a:r>
                <a:r>
                  <a:rPr lang="en-DE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b</m:t>
                    </m:r>
                    <m:r>
                      <m:rPr>
                        <m:sty m:val="p"/>
                      </m:rPr>
                      <a:rPr lang="de-DE" b="0" i="0" dirty="0" smtClean="0">
                        <a:latin typeface="Cambria Math" panose="02040503050406030204" pitchFamily="18" charset="0"/>
                      </a:rPr>
                      <m:t>lock</m:t>
                    </m:r>
                    <m:r>
                      <a:rPr lang="de-DE" b="0" i="0" dirty="0" smtClean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en-DE" i="0" dirty="0" smtClean="0">
                        <a:latin typeface="Cambria Math" panose="02040503050406030204" pitchFamily="18" charset="0"/>
                      </a:rPr>
                      <m:t>nljoin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𝑟𝑒𝑠𝑢𝑙𝑡</m:t>
                    </m:r>
                    <m:r>
                      <a:rPr lang="en-DE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</a:t>
                </a:r>
                <a:r>
                  <a:rPr lang="en-DE" b="1" dirty="0"/>
                  <a:t>for each</a:t>
                </a:r>
                <a:r>
                  <a:rPr lang="en-DE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DE" dirty="0"/>
                  <a:t>-sized block in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DE" dirty="0"/>
                  <a:t> </a:t>
                </a:r>
                <a:r>
                  <a:rPr lang="en-DE" b="1" dirty="0"/>
                  <a:t>do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	</a:t>
                </a:r>
                <a:r>
                  <a:rPr lang="en-DE" b="1" dirty="0"/>
                  <a:t>for each</a:t>
                </a:r>
                <a:r>
                  <a:rPr lang="en-DE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DE" dirty="0"/>
                  <a:t>-sized block in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DE" dirty="0"/>
                  <a:t> </a:t>
                </a:r>
                <a:r>
                  <a:rPr lang="en-DE" b="1" dirty="0"/>
                  <a:t>do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		Find matches in current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DE" dirty="0"/>
                  <a:t> and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DE" dirty="0"/>
                  <a:t> block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				and append them to </a:t>
                </a:r>
                <a14:m>
                  <m:oMath xmlns:m="http://schemas.openxmlformats.org/officeDocument/2006/math">
                    <m:r>
                      <a:rPr lang="en-DE" i="1" dirty="0">
                        <a:latin typeface="Cambria Math" panose="02040503050406030204" pitchFamily="18" charset="0"/>
                      </a:rPr>
                      <m:t>𝑟𝑒𝑠𝑢𝑙𝑡</m:t>
                    </m:r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</a:t>
                </a:r>
                <a:r>
                  <a:rPr lang="en-DE" b="1" dirty="0"/>
                  <a:t>return</a:t>
                </a:r>
                <a:r>
                  <a:rPr lang="en-DE" dirty="0"/>
                  <a:t>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𝑟𝑒𝑠𝑢𝑙𝑡</m:t>
                    </m:r>
                  </m:oMath>
                </a14:m>
                <a:endParaRPr lang="en-DE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7A7F720-CCC3-DC3E-3BBD-D419D6A77B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4902" y="1299731"/>
                <a:ext cx="4836773" cy="20313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3182727C-3013-478F-31E2-9BB44832D1FE}"/>
              </a:ext>
            </a:extLst>
          </p:cNvPr>
          <p:cNvSpPr/>
          <p:nvPr/>
        </p:nvSpPr>
        <p:spPr>
          <a:xfrm>
            <a:off x="8117747" y="2434424"/>
            <a:ext cx="3608961" cy="293358"/>
          </a:xfrm>
          <a:prstGeom prst="rect">
            <a:avLst/>
          </a:prstGeom>
          <a:solidFill>
            <a:srgbClr val="FFC000">
              <a:alpha val="20000"/>
            </a:srgb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9F8F409-6F1C-4ABD-0E9A-1ED88F8FAEE9}"/>
                  </a:ext>
                </a:extLst>
              </p:cNvPr>
              <p:cNvSpPr txBox="1"/>
              <p:nvPr/>
            </p:nvSpPr>
            <p:spPr>
              <a:xfrm>
                <a:off x="5214543" y="3597590"/>
                <a:ext cx="6617132" cy="2308324"/>
              </a:xfrm>
              <a:prstGeom prst="rec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b="1" dirty="0"/>
                  <a:t>function</a:t>
                </a:r>
                <a:r>
                  <a:rPr lang="en-DE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b</m:t>
                    </m:r>
                    <m:r>
                      <m:rPr>
                        <m:sty m:val="p"/>
                      </m:rPr>
                      <a:rPr lang="de-DE" b="0" i="0" dirty="0" smtClean="0">
                        <a:latin typeface="Cambria Math" panose="02040503050406030204" pitchFamily="18" charset="0"/>
                      </a:rPr>
                      <m:t>lock</m:t>
                    </m:r>
                    <m:r>
                      <a:rPr lang="de-DE" b="0" i="0" dirty="0" smtClean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en-DE" i="0" dirty="0" smtClean="0">
                        <a:latin typeface="Cambria Math" panose="02040503050406030204" pitchFamily="18" charset="0"/>
                      </a:rPr>
                      <m:t>nljoin</m:t>
                    </m:r>
                    <m:r>
                      <a:rPr lang="de-DE" b="0" i="0" dirty="0" smtClean="0">
                        <a:latin typeface="Cambria Math" panose="02040503050406030204" pitchFamily="18" charset="0"/>
                      </a:rPr>
                      <m:t>′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𝑟𝑒𝑠𝑢𝑙𝑡</m:t>
                    </m:r>
                    <m:r>
                      <a:rPr lang="en-DE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</a:t>
                </a:r>
                <a:r>
                  <a:rPr lang="en-DE" b="1" dirty="0"/>
                  <a:t>for each</a:t>
                </a:r>
                <a:r>
                  <a:rPr lang="en-DE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DE" dirty="0"/>
                  <a:t>-sized block in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DE" dirty="0"/>
                  <a:t> </a:t>
                </a:r>
                <a:r>
                  <a:rPr lang="en-DE" b="1" dirty="0"/>
                  <a:t>do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	Build an in-memory hash table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DE" dirty="0"/>
                  <a:t> for current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DE" dirty="0"/>
                  <a:t> block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	</a:t>
                </a:r>
                <a:r>
                  <a:rPr lang="en-DE" b="1" dirty="0"/>
                  <a:t>for each</a:t>
                </a:r>
                <a:r>
                  <a:rPr lang="en-DE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DE" dirty="0"/>
                  <a:t>-sized block in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DE" dirty="0"/>
                  <a:t> </a:t>
                </a:r>
                <a:r>
                  <a:rPr lang="en-DE" b="1" dirty="0"/>
                  <a:t>do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		</a:t>
                </a:r>
                <a:r>
                  <a:rPr lang="en-DE" b="1" dirty="0"/>
                  <a:t>for each</a:t>
                </a:r>
                <a:r>
                  <a:rPr lang="en-DE" dirty="0"/>
                  <a:t> record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DE" dirty="0"/>
                  <a:t> in current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DE" dirty="0"/>
                  <a:t> block </a:t>
                </a:r>
                <a:r>
                  <a:rPr lang="en-DE" b="1" dirty="0"/>
                  <a:t>do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			Probe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DE" dirty="0"/>
                  <a:t> and append matching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en-DE" dirty="0"/>
                  <a:t> tuples to </a:t>
                </a:r>
                <a14:m>
                  <m:oMath xmlns:m="http://schemas.openxmlformats.org/officeDocument/2006/math">
                    <m:r>
                      <a:rPr lang="en-DE" i="1" dirty="0">
                        <a:latin typeface="Cambria Math" panose="02040503050406030204" pitchFamily="18" charset="0"/>
                      </a:rPr>
                      <m:t>𝑟𝑒𝑠𝑢𝑙𝑡</m:t>
                    </m:r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</a:t>
                </a:r>
                <a:r>
                  <a:rPr lang="en-DE" b="1" dirty="0"/>
                  <a:t>return</a:t>
                </a:r>
                <a:r>
                  <a:rPr lang="en-DE" dirty="0"/>
                  <a:t>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𝑟𝑒𝑠𝑢𝑙𝑡</m:t>
                    </m:r>
                  </m:oMath>
                </a14:m>
                <a:endParaRPr lang="en-DE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9F8F409-6F1C-4ABD-0E9A-1ED88F8FAE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4543" y="3597590"/>
                <a:ext cx="6617132" cy="230832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8C628EAC-0997-1F49-B2B4-C32B60FEA12C}"/>
              </a:ext>
            </a:extLst>
          </p:cNvPr>
          <p:cNvGrpSpPr/>
          <p:nvPr/>
        </p:nvGrpSpPr>
        <p:grpSpPr>
          <a:xfrm>
            <a:off x="1970656" y="4891069"/>
            <a:ext cx="3080225" cy="872628"/>
            <a:chOff x="6060073" y="1029605"/>
            <a:chExt cx="3080225" cy="872628"/>
          </a:xfrm>
        </p:grpSpPr>
        <p:sp>
          <p:nvSpPr>
            <p:cNvPr id="8" name="Cloud Callout 7">
              <a:extLst>
                <a:ext uri="{FF2B5EF4-FFF2-40B4-BE49-F238E27FC236}">
                  <a16:creationId xmlns:a16="http://schemas.microsoft.com/office/drawing/2014/main" id="{876C26E7-EABB-904B-BC7D-31944B6A80B9}"/>
                </a:ext>
              </a:extLst>
            </p:cNvPr>
            <p:cNvSpPr/>
            <p:nvPr/>
          </p:nvSpPr>
          <p:spPr>
            <a:xfrm rot="231418">
              <a:off x="6060073" y="1029605"/>
              <a:ext cx="3080225" cy="872628"/>
            </a:xfrm>
            <a:prstGeom prst="cloudCallout">
              <a:avLst>
                <a:gd name="adj1" fmla="val 73926"/>
                <a:gd name="adj2" fmla="val -95677"/>
              </a:avLst>
            </a:prstGeom>
            <a:solidFill>
              <a:srgbClr val="FFC00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36000" rIns="36000">
              <a:noAutofit/>
            </a:bodyPr>
            <a:lstStyle/>
            <a:p>
              <a:pPr algn="ctr"/>
              <a:endParaRPr lang="de-DE" sz="1600" dirty="0">
                <a:solidFill>
                  <a:schemeClr val="bg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51CD6374-A9E5-5143-BA9C-D46BF46C7C83}"/>
                    </a:ext>
                  </a:extLst>
                </p:cNvPr>
                <p:cNvSpPr/>
                <p:nvPr/>
              </p:nvSpPr>
              <p:spPr>
                <a:xfrm>
                  <a:off x="6288590" y="1074726"/>
                  <a:ext cx="2675220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de-DE" dirty="0">
                      <a:solidFill>
                        <a:schemeClr val="bg1"/>
                      </a:solidFill>
                    </a:rPr>
                    <a:t>Warum Hashtabelle für </a:t>
                  </a:r>
                  <a:br>
                    <a:rPr lang="de-DE" dirty="0">
                      <a:solidFill>
                        <a:schemeClr val="bg1"/>
                      </a:solidFill>
                    </a:rPr>
                  </a:br>
                  <a14:m>
                    <m:oMath xmlns:m="http://schemas.openxmlformats.org/officeDocument/2006/math">
                      <m:r>
                        <a:rPr lang="de-DE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</m:oMath>
                  </a14:m>
                  <a:r>
                    <a:rPr lang="de-DE" dirty="0">
                      <a:solidFill>
                        <a:schemeClr val="bg1"/>
                      </a:solidFill>
                    </a:rPr>
                    <a:t> Block und nicht </a:t>
                  </a:r>
                  <a14:m>
                    <m:oMath xmlns:m="http://schemas.openxmlformats.org/officeDocument/2006/math">
                      <m:r>
                        <a:rPr lang="de-DE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</m:oMath>
                  </a14:m>
                  <a:r>
                    <a:rPr lang="de-DE" dirty="0">
                      <a:solidFill>
                        <a:schemeClr val="bg1"/>
                      </a:solidFill>
                    </a:rPr>
                    <a:t> Block?</a:t>
                  </a: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51CD6374-A9E5-5143-BA9C-D46BF46C7C8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88590" y="1074726"/>
                  <a:ext cx="2675220" cy="646331"/>
                </a:xfrm>
                <a:prstGeom prst="rect">
                  <a:avLst/>
                </a:prstGeom>
                <a:blipFill>
                  <a:blip r:embed="rId6"/>
                  <a:stretch>
                    <a:fillRect t="-3846" r="-1422" b="-15385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18193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de-DE" dirty="0"/>
                  <a:t>Indexbasierte Verbunde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de-DE" b="1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⋈</m:t>
                    </m:r>
                    <m:r>
                      <a:rPr lang="de-DE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" name="Titel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881" t="-6522" b="-2391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5703147" cy="4240848"/>
              </a:xfrm>
            </p:spPr>
            <p:txBody>
              <a:bodyPr>
                <a:noAutofit/>
              </a:bodyPr>
              <a:lstStyle/>
              <a:p>
                <a:r>
                  <a:rPr lang="de-DE" dirty="0"/>
                  <a:t>Verwendung eines vorhandenen Index für die innere Relation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de-DE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de-DE" dirty="0">
                    <a:solidFill>
                      <a:schemeClr val="tx1"/>
                    </a:solidFill>
                  </a:rPr>
                  <a:t>Ggf. innere und äußere Relation vertauschen (wenn nur Index für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vorhanden)</a:t>
                </a:r>
              </a:p>
              <a:p>
                <a:r>
                  <a:rPr lang="de-DE" dirty="0">
                    <a:solidFill>
                      <a:schemeClr val="tx1"/>
                    </a:solidFill>
                  </a:rPr>
                  <a:t>Index muss verträglich mit der </a:t>
                </a:r>
                <a:r>
                  <a:rPr lang="de-DE" dirty="0" err="1">
                    <a:solidFill>
                      <a:schemeClr val="tx1"/>
                    </a:solidFill>
                  </a:rPr>
                  <a:t>J</a:t>
                </a:r>
                <a:r>
                  <a:rPr lang="de-DE" dirty="0" err="1"/>
                  <a:t>oin</a:t>
                </a:r>
                <a:r>
                  <a:rPr lang="de-DE" dirty="0"/>
                  <a:t>-Bedingung sein</a:t>
                </a:r>
              </a:p>
              <a:p>
                <a:pPr lvl="1"/>
                <a:r>
                  <a:rPr lang="de-DE" dirty="0" err="1"/>
                  <a:t>Join</a:t>
                </a:r>
                <a:r>
                  <a:rPr lang="de-DE" dirty="0"/>
                  <a:t>-Attribute heißen dann </a:t>
                </a:r>
                <a:r>
                  <a:rPr lang="de-DE" i="1" dirty="0" err="1">
                    <a:solidFill>
                      <a:schemeClr val="accent1"/>
                    </a:solidFill>
                  </a:rPr>
                  <a:t>sargable</a:t>
                </a:r>
                <a:r>
                  <a:rPr lang="de-DE" dirty="0">
                    <a:solidFill>
                      <a:schemeClr val="accent1"/>
                    </a:solidFill>
                  </a:rPr>
                  <a:t> </a:t>
                </a:r>
              </a:p>
              <a:p>
                <a:pPr lvl="2"/>
                <a:r>
                  <a:rPr lang="de-DE" dirty="0"/>
                  <a:t>(SARG = Search </a:t>
                </a:r>
                <a:r>
                  <a:rPr lang="de-DE" dirty="0" err="1"/>
                  <a:t>ARGument</a:t>
                </a:r>
                <a:r>
                  <a:rPr lang="de-DE" dirty="0"/>
                  <a:t>)</a:t>
                </a:r>
              </a:p>
              <a:p>
                <a:pPr lvl="1"/>
                <a:r>
                  <a:rPr lang="de-DE" dirty="0"/>
                  <a:t>Hash-Index (nur für Gleichheitsprädikate) oder auch B</a:t>
                </a:r>
                <a:r>
                  <a:rPr lang="de-DE" baseline="30000" dirty="0"/>
                  <a:t>+</a:t>
                </a:r>
                <a:r>
                  <a:rPr lang="de-DE" dirty="0"/>
                  <a:t>-Baum</a:t>
                </a:r>
              </a:p>
              <a:p>
                <a:r>
                  <a:rPr lang="de-DE" dirty="0"/>
                  <a:t>Häufiger </a:t>
                </a:r>
                <a:r>
                  <a:rPr lang="de-DE" dirty="0" err="1"/>
                  <a:t>Join</a:t>
                </a:r>
                <a:r>
                  <a:rPr lang="de-DE" dirty="0"/>
                  <a:t> ➝ Passenden Index aufbauen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5703147" cy="4240848"/>
              </a:xfrm>
              <a:blipFill>
                <a:blip r:embed="rId4"/>
                <a:stretch>
                  <a:fillRect l="-3111" t="-2985" r="-200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6E2ACAC-18AC-AD23-81F9-38134763950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29F28103-61FC-F5CD-564D-89136B35E6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111</a:t>
            </a:fld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2972395" y="6356352"/>
            <a:ext cx="62472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Access Path 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Selection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 a Relational Database Management System, 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Selinger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 al., SIGMOD </a:t>
            </a:r>
            <a:r>
              <a:rPr lang="de-DE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1979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D0001C7-6AB7-EAE1-0218-424EE18A549C}"/>
              </a:ext>
            </a:extLst>
          </p:cNvPr>
          <p:cNvGrpSpPr/>
          <p:nvPr/>
        </p:nvGrpSpPr>
        <p:grpSpPr>
          <a:xfrm>
            <a:off x="8761767" y="4465734"/>
            <a:ext cx="3069908" cy="1440180"/>
            <a:chOff x="7341529" y="4011731"/>
            <a:chExt cx="3069908" cy="144018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2D4209B-E615-E0A0-D8C8-73FE83CC911A}"/>
                </a:ext>
              </a:extLst>
            </p:cNvPr>
            <p:cNvSpPr/>
            <p:nvPr/>
          </p:nvSpPr>
          <p:spPr>
            <a:xfrm>
              <a:off x="7341529" y="4011731"/>
              <a:ext cx="3069908" cy="1440180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B10D8C67-24C3-3549-F947-A2A9DCE08B2B}"/>
                    </a:ext>
                  </a:extLst>
                </p:cNvPr>
                <p:cNvSpPr txBox="1"/>
                <p:nvPr/>
              </p:nvSpPr>
              <p:spPr>
                <a:xfrm>
                  <a:off x="9569492" y="5008675"/>
                  <a:ext cx="37144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de-DE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B10D8C67-24C3-3549-F947-A2A9DCE08B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69492" y="5008675"/>
                  <a:ext cx="371448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9673EDF7-A235-8F2E-6477-63EB6C9FC97F}"/>
                    </a:ext>
                  </a:extLst>
                </p:cNvPr>
                <p:cNvSpPr txBox="1"/>
                <p:nvPr/>
              </p:nvSpPr>
              <p:spPr>
                <a:xfrm>
                  <a:off x="7356372" y="5008675"/>
                  <a:ext cx="1589601" cy="3629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de-DE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8000</m:t>
                            </m:r>
                            <m:r>
                              <a:rPr lang="de-DE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≤</m:t>
                            </m:r>
                            <m:r>
                              <a:rPr lang="de-DE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𝑃𝑙𝑧</m:t>
                            </m:r>
                            <m:r>
                              <a:rPr lang="de-DE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≤</m:t>
                            </m:r>
                            <m:r>
                              <a:rPr lang="de-DE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8999</m:t>
                            </m:r>
                          </m:sub>
                        </m:sSub>
                      </m:oMath>
                    </m:oMathPara>
                  </a14:m>
                  <a:endParaRPr lang="de-DE" baseline="-250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9673EDF7-A235-8F2E-6477-63EB6C9FC9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56372" y="5008675"/>
                  <a:ext cx="1589601" cy="36298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3C68D660-B6D0-DA4A-25FE-70094DBD0C4C}"/>
                </a:ext>
              </a:extLst>
            </p:cNvPr>
            <p:cNvCxnSpPr>
              <a:cxnSpLocks/>
              <a:stCxn id="29" idx="0"/>
              <a:endCxn id="32" idx="2"/>
            </p:cNvCxnSpPr>
            <p:nvPr/>
          </p:nvCxnSpPr>
          <p:spPr>
            <a:xfrm flipV="1">
              <a:off x="8151173" y="4587986"/>
              <a:ext cx="766751" cy="420689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8BA40C45-6408-3C21-4256-C4AB385AA88B}"/>
                </a:ext>
              </a:extLst>
            </p:cNvPr>
            <p:cNvCxnSpPr>
              <a:cxnSpLocks/>
              <a:stCxn id="28" idx="0"/>
              <a:endCxn id="32" idx="2"/>
            </p:cNvCxnSpPr>
            <p:nvPr/>
          </p:nvCxnSpPr>
          <p:spPr>
            <a:xfrm flipH="1" flipV="1">
              <a:off x="8917924" y="4587986"/>
              <a:ext cx="837292" cy="420689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7C2F844F-8DEF-134B-5F16-645A806DBBAD}"/>
                    </a:ext>
                  </a:extLst>
                </p:cNvPr>
                <p:cNvSpPr txBox="1"/>
                <p:nvPr/>
              </p:nvSpPr>
              <p:spPr>
                <a:xfrm>
                  <a:off x="7443866" y="4225002"/>
                  <a:ext cx="2948115" cy="3629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de-DE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 </m:t>
                        </m:r>
                        <m:sSub>
                          <m:sSubPr>
                            <m:ctrlPr>
                              <a:rPr lang="de-DE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⋈</m:t>
                            </m:r>
                          </m:e>
                          <m:sub>
                            <m:r>
                              <a:rPr lang="de-DE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de-DE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de-DE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𝐾𝑢𝑛𝑑𝑒𝑛𝐼𝐷</m:t>
                            </m:r>
                            <m:r>
                              <a:rPr lang="de-DE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de-DE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de-DE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𝐾𝑢𝑛𝑑𝑒𝑛𝐼𝐷</m:t>
                            </m:r>
                          </m:sub>
                        </m:sSub>
                      </m:oMath>
                    </m:oMathPara>
                  </a14:m>
                  <a:endParaRPr lang="de-DE" baseline="-250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7C2F844F-8DEF-134B-5F16-645A806DBB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43866" y="4225002"/>
                  <a:ext cx="2948115" cy="362984"/>
                </a:xfrm>
                <a:prstGeom prst="rect">
                  <a:avLst/>
                </a:prstGeom>
                <a:blipFill>
                  <a:blip r:embed="rId7"/>
                  <a:stretch>
                    <a:fillRect b="-20690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A80633D-FFDB-71FA-2445-A4AB7FB31D0A}"/>
                  </a:ext>
                </a:extLst>
              </p:cNvPr>
              <p:cNvSpPr txBox="1"/>
              <p:nvPr/>
            </p:nvSpPr>
            <p:spPr>
              <a:xfrm>
                <a:off x="6718993" y="1664103"/>
                <a:ext cx="5112682" cy="1754326"/>
              </a:xfrm>
              <a:prstGeom prst="rec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b="1" dirty="0"/>
                  <a:t>function</a:t>
                </a:r>
                <a:r>
                  <a:rPr lang="en-DE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i</m:t>
                    </m:r>
                    <m:r>
                      <m:rPr>
                        <m:sty m:val="p"/>
                      </m:rPr>
                      <a:rPr lang="de-DE" b="0" i="0" dirty="0" smtClean="0">
                        <a:latin typeface="Cambria Math" panose="02040503050406030204" pitchFamily="18" charset="0"/>
                      </a:rPr>
                      <m:t>ndex</m:t>
                    </m:r>
                    <m:r>
                      <a:rPr lang="de-DE" b="0" i="0" dirty="0" smtClean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en-DE" i="0" dirty="0" smtClean="0">
                        <a:latin typeface="Cambria Math" panose="02040503050406030204" pitchFamily="18" charset="0"/>
                      </a:rPr>
                      <m:t>nljoin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𝑟𝑒𝑠𝑢𝑙𝑡</m:t>
                    </m:r>
                    <m:r>
                      <a:rPr lang="en-DE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</a:t>
                </a:r>
                <a:r>
                  <a:rPr lang="en-DE" b="1" dirty="0"/>
                  <a:t>for each</a:t>
                </a:r>
                <a:r>
                  <a:rPr lang="en-DE" dirty="0"/>
                  <a:t> record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DE" dirty="0"/>
                  <a:t> </a:t>
                </a:r>
                <a:r>
                  <a:rPr lang="en-DE" b="1" dirty="0"/>
                  <a:t>do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	Probe index using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DE" dirty="0"/>
                  <a:t> and 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			append all matching tuples to </a:t>
                </a:r>
                <a14:m>
                  <m:oMath xmlns:m="http://schemas.openxmlformats.org/officeDocument/2006/math">
                    <m:r>
                      <a:rPr lang="en-DE" i="1" dirty="0">
                        <a:latin typeface="Cambria Math" panose="02040503050406030204" pitchFamily="18" charset="0"/>
                      </a:rPr>
                      <m:t>𝑟𝑒𝑠𝑢𝑙𝑡</m:t>
                    </m:r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</a:t>
                </a:r>
                <a:r>
                  <a:rPr lang="en-DE" b="1" dirty="0"/>
                  <a:t>return</a:t>
                </a:r>
                <a:r>
                  <a:rPr lang="en-DE" dirty="0"/>
                  <a:t>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𝑟𝑒𝑠𝑢𝑙𝑡</m:t>
                    </m:r>
                  </m:oMath>
                </a14:m>
                <a:endParaRPr lang="en-DE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A80633D-FFDB-71FA-2445-A4AB7FB31D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8993" y="1664103"/>
                <a:ext cx="5112682" cy="175432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79D5E124-CEB2-2141-A9BA-629EF65C6C68}"/>
              </a:ext>
            </a:extLst>
          </p:cNvPr>
          <p:cNvSpPr txBox="1"/>
          <p:nvPr/>
        </p:nvSpPr>
        <p:spPr>
          <a:xfrm>
            <a:off x="9401972" y="892199"/>
            <a:ext cx="19284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Suchschlüssel</a:t>
            </a:r>
            <a:br>
              <a:rPr lang="de-DE" dirty="0"/>
            </a:br>
            <a:r>
              <a:rPr lang="de-DE" dirty="0"/>
              <a:t>für Suche im Index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C77E9DF-1B30-494C-B419-4354D2FB6788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9401972" y="1538530"/>
            <a:ext cx="964239" cy="101455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992415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Sortier-</a:t>
            </a:r>
            <a:r>
              <a:rPr lang="de-DE" dirty="0" err="1"/>
              <a:t>Merge</a:t>
            </a:r>
            <a:r>
              <a:rPr lang="de-DE" dirty="0"/>
              <a:t>-</a:t>
            </a:r>
            <a:r>
              <a:rPr lang="de-DE" dirty="0" err="1"/>
              <a:t>Join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9626" y="1665066"/>
            <a:ext cx="4510439" cy="4240848"/>
          </a:xfrm>
        </p:spPr>
        <p:txBody>
          <a:bodyPr>
            <a:normAutofit/>
          </a:bodyPr>
          <a:lstStyle/>
          <a:p>
            <a:r>
              <a:rPr lang="de-DE" dirty="0" err="1"/>
              <a:t>Join</a:t>
            </a:r>
            <a:r>
              <a:rPr lang="de-DE" dirty="0"/>
              <a:t>-Berechnung einfach, wenn Relationen bzgl. </a:t>
            </a:r>
            <a:r>
              <a:rPr lang="de-DE" dirty="0" err="1"/>
              <a:t>Join</a:t>
            </a:r>
            <a:r>
              <a:rPr lang="de-DE" dirty="0"/>
              <a:t>-Attribut(en) sortiert</a:t>
            </a:r>
          </a:p>
          <a:p>
            <a:pPr lvl="1"/>
            <a:r>
              <a:rPr lang="de-DE" dirty="0"/>
              <a:t>Kombiniere Eingabetabellen ähnlich wie beim </a:t>
            </a:r>
            <a:r>
              <a:rPr lang="de-DE" dirty="0" err="1"/>
              <a:t>Merge-Sort</a:t>
            </a:r>
            <a:endParaRPr lang="de-DE" dirty="0"/>
          </a:p>
          <a:p>
            <a:pPr lvl="2"/>
            <a:r>
              <a:rPr lang="de-DE" dirty="0"/>
              <a:t>Nur für Gleichheitsprädikate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64F591E-3FF0-7795-9FFF-043FD6E0989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1E5DD56-E176-798C-B503-B4516D05EE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112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9">
                <a:extLst>
                  <a:ext uri="{FF2B5EF4-FFF2-40B4-BE49-F238E27FC236}">
                    <a16:creationId xmlns:a16="http://schemas.microsoft.com/office/drawing/2014/main" id="{D8FFF0D5-1551-3D9C-DD70-2E3058450A6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86179076"/>
                  </p:ext>
                </p:extLst>
              </p:nvPr>
            </p:nvGraphicFramePr>
            <p:xfrm>
              <a:off x="834820" y="3680874"/>
              <a:ext cx="1068896" cy="2225040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678244">
                      <a:extLst>
                        <a:ext uri="{9D8B030D-6E8A-4147-A177-3AD203B41FA5}">
                          <a16:colId xmlns:a16="http://schemas.microsoft.com/office/drawing/2014/main" val="64117661"/>
                        </a:ext>
                      </a:extLst>
                    </a:gridCol>
                    <a:gridCol w="390652">
                      <a:extLst>
                        <a:ext uri="{9D8B030D-6E8A-4147-A177-3AD203B41FA5}">
                          <a16:colId xmlns:a16="http://schemas.microsoft.com/office/drawing/2014/main" val="309802636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9044736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‘foo’</a:t>
                          </a:r>
                          <a:endParaRPr lang="en-DE" i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792953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dirty="0"/>
                            <a:t>‘foo’</a:t>
                          </a:r>
                          <a:endParaRPr lang="en-DE" i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880593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dirty="0"/>
                            <a:t>‘bar’</a:t>
                          </a:r>
                          <a:endParaRPr lang="en-DE" i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961725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‘baz’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4246595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‘baf’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dirty="0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6799001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9">
                <a:extLst>
                  <a:ext uri="{FF2B5EF4-FFF2-40B4-BE49-F238E27FC236}">
                    <a16:creationId xmlns:a16="http://schemas.microsoft.com/office/drawing/2014/main" id="{D8FFF0D5-1551-3D9C-DD70-2E3058450A6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86179076"/>
                  </p:ext>
                </p:extLst>
              </p:nvPr>
            </p:nvGraphicFramePr>
            <p:xfrm>
              <a:off x="834820" y="3680874"/>
              <a:ext cx="1068896" cy="2225040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678244">
                      <a:extLst>
                        <a:ext uri="{9D8B030D-6E8A-4147-A177-3AD203B41FA5}">
                          <a16:colId xmlns:a16="http://schemas.microsoft.com/office/drawing/2014/main" val="64117661"/>
                        </a:ext>
                      </a:extLst>
                    </a:gridCol>
                    <a:gridCol w="390652">
                      <a:extLst>
                        <a:ext uri="{9D8B030D-6E8A-4147-A177-3AD203B41FA5}">
                          <a16:colId xmlns:a16="http://schemas.microsoft.com/office/drawing/2014/main" val="309802636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"/>
                          <a:stretch>
                            <a:fillRect l="-1852" t="-3333" r="-61111" b="-5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"/>
                          <a:stretch>
                            <a:fillRect l="-177419" t="-3333" r="-6452" b="-51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9044736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‘foo’</a:t>
                          </a:r>
                          <a:endParaRPr lang="en-DE" i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"/>
                          <a:stretch>
                            <a:fillRect l="-177419" t="-106897" r="-6452" b="-43103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792953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dirty="0"/>
                            <a:t>‘foo’</a:t>
                          </a:r>
                          <a:endParaRPr lang="en-DE" i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"/>
                          <a:stretch>
                            <a:fillRect l="-177419" t="-200000" r="-6452" b="-31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880593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dirty="0"/>
                            <a:t>‘bar’</a:t>
                          </a:r>
                          <a:endParaRPr lang="en-DE" i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"/>
                          <a:stretch>
                            <a:fillRect l="-177419" t="-310345" r="-6452" b="-2275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961725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‘baz’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"/>
                          <a:stretch>
                            <a:fillRect l="-177419" t="-396667" r="-6452" b="-12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4246595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‘baf’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"/>
                          <a:stretch>
                            <a:fillRect l="-177419" t="-513793" r="-6452" b="-241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6799001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20993616-8455-7759-E111-25B0E8974DA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26315342"/>
                  </p:ext>
                </p:extLst>
              </p:nvPr>
            </p:nvGraphicFramePr>
            <p:xfrm>
              <a:off x="3032097" y="3680874"/>
              <a:ext cx="1362774" cy="1854200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678244">
                      <a:extLst>
                        <a:ext uri="{9D8B030D-6E8A-4147-A177-3AD203B41FA5}">
                          <a16:colId xmlns:a16="http://schemas.microsoft.com/office/drawing/2014/main" val="64117661"/>
                        </a:ext>
                      </a:extLst>
                    </a:gridCol>
                    <a:gridCol w="684530">
                      <a:extLst>
                        <a:ext uri="{9D8B030D-6E8A-4147-A177-3AD203B41FA5}">
                          <a16:colId xmlns:a16="http://schemas.microsoft.com/office/drawing/2014/main" val="309802636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oMath>
                            </m:oMathPara>
                          </a14:m>
                          <a:endParaRPr lang="en-DE" b="0" i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oMath>
                            </m:oMathPara>
                          </a14:m>
                          <a:endParaRPr lang="en-DE" b="0" i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9044736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i="0" dirty="0" smtClean="0">
                                    <a:latin typeface="Cambria Math" panose="02040503050406030204" pitchFamily="18" charset="0"/>
                                  </a:rPr>
                                  <m:t>false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792953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i="0" dirty="0" smtClean="0">
                                    <a:latin typeface="Cambria Math" panose="02040503050406030204" pitchFamily="18" charset="0"/>
                                  </a:rPr>
                                  <m:t>true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880593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i="0" dirty="0" smtClean="0">
                                    <a:latin typeface="Cambria Math" panose="02040503050406030204" pitchFamily="18" charset="0"/>
                                  </a:rPr>
                                  <m:t>false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961725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0" dirty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i="0" dirty="0" smtClean="0">
                                    <a:latin typeface="Cambria Math" panose="02040503050406030204" pitchFamily="18" charset="0"/>
                                  </a:rPr>
                                  <m:t>true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4246595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20993616-8455-7759-E111-25B0E8974DA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26315342"/>
                  </p:ext>
                </p:extLst>
              </p:nvPr>
            </p:nvGraphicFramePr>
            <p:xfrm>
              <a:off x="3032097" y="3680874"/>
              <a:ext cx="1362774" cy="1854200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678244">
                      <a:extLst>
                        <a:ext uri="{9D8B030D-6E8A-4147-A177-3AD203B41FA5}">
                          <a16:colId xmlns:a16="http://schemas.microsoft.com/office/drawing/2014/main" val="64117661"/>
                        </a:ext>
                      </a:extLst>
                    </a:gridCol>
                    <a:gridCol w="684530">
                      <a:extLst>
                        <a:ext uri="{9D8B030D-6E8A-4147-A177-3AD203B41FA5}">
                          <a16:colId xmlns:a16="http://schemas.microsoft.com/office/drawing/2014/main" val="309802636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t="-3448" r="-103704" b="-4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98182" t="-3448" r="-1818" b="-4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9044736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t="-100000" r="-103704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98182" t="-100000" r="-1818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792953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t="-206897" r="-103704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98182" t="-206897" r="-1818" b="-2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880593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t="-296667" r="-103704" b="-10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98182" t="-296667" r="-1818" b="-10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961725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t="-410345" r="-103704" b="-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98182" t="-410345" r="-1818" b="-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4246595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BC056FB-10ED-1C00-33C4-06DD66B394A4}"/>
                  </a:ext>
                </a:extLst>
              </p:cNvPr>
              <p:cNvSpPr txBox="1"/>
              <p:nvPr/>
            </p:nvSpPr>
            <p:spPr>
              <a:xfrm>
                <a:off x="2070906" y="4580702"/>
                <a:ext cx="8023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⋈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BC056FB-10ED-1C00-33C4-06DD66B394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0906" y="4580702"/>
                <a:ext cx="802336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37E5311-6EDC-F62D-69AC-07DCC9AEC191}"/>
                  </a:ext>
                </a:extLst>
              </p:cNvPr>
              <p:cNvSpPr txBox="1"/>
              <p:nvPr/>
            </p:nvSpPr>
            <p:spPr>
              <a:xfrm>
                <a:off x="5037255" y="1104600"/>
                <a:ext cx="6794420" cy="4801314"/>
              </a:xfrm>
              <a:prstGeom prst="rec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rtlCol="0">
                <a:noAutofit/>
              </a:bodyPr>
              <a:lstStyle/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  <a:tab pos="6480000" algn="r"/>
                  </a:tabLst>
                </a:pPr>
                <a:r>
                  <a:rPr lang="en-DE" b="1" dirty="0"/>
                  <a:t>function</a:t>
                </a:r>
                <a:r>
                  <a:rPr lang="en-DE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m</m:t>
                    </m:r>
                    <m:r>
                      <m:rPr>
                        <m:sty m:val="p"/>
                      </m:rPr>
                      <a:rPr lang="de-DE" b="0" i="0" dirty="0" smtClean="0">
                        <a:latin typeface="Cambria Math" panose="02040503050406030204" pitchFamily="18" charset="0"/>
                      </a:rPr>
                      <m:t>erge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en-DE" i="0" dirty="0" smtClean="0">
                        <a:latin typeface="Cambria Math" panose="02040503050406030204" pitchFamily="18" charset="0"/>
                      </a:rPr>
                      <m:t>join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d>
                  </m:oMath>
                </a14:m>
                <a:r>
                  <a:rPr lang="en-DE" dirty="0"/>
                  <a:t>	▹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DE" dirty="0"/>
                  <a:t> join columns in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  <a:tab pos="6480000" algn="r"/>
                  </a:tabLst>
                </a:pPr>
                <a:r>
                  <a:rPr lang="en-DE" dirty="0"/>
                  <a:t>	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𝑟𝑒𝑠𝑢𝑙𝑡</m:t>
                    </m:r>
                    <m:r>
                      <a:rPr lang="en-DE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  <a:tab pos="6480000" algn="r"/>
                  </a:tabLst>
                </a:pPr>
                <a:r>
                  <a:rPr lang="en-DE" dirty="0"/>
                  <a:t>	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</m:oMath>
                </a14:m>
                <a:r>
                  <a:rPr lang="en-DE" dirty="0"/>
                  <a:t> position of first tuple in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  <a:tab pos="6480000" algn="r"/>
                  </a:tabLst>
                </a:pPr>
                <a:r>
                  <a:rPr lang="en-DE" dirty="0"/>
                  <a:t>	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</m:oMath>
                </a14:m>
                <a:r>
                  <a:rPr lang="en-DE" dirty="0"/>
                  <a:t> position of first tuple in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  <a:tab pos="6480000" algn="r"/>
                  </a:tabLst>
                </a:pPr>
                <a:r>
                  <a:rPr lang="en-DE" dirty="0"/>
                  <a:t>	</a:t>
                </a:r>
                <a:r>
                  <a:rPr lang="en-DE" b="1" dirty="0"/>
                  <a:t>while</a:t>
                </a:r>
                <a:r>
                  <a:rPr lang="en-DE" dirty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DE" dirty="0"/>
                  <a:t> </a:t>
                </a:r>
                <a:r>
                  <a:rPr lang="en-DE" b="1" dirty="0"/>
                  <a:t>eof</a:t>
                </a:r>
                <a:r>
                  <a:rPr lang="en-DE" dirty="0"/>
                  <a:t> and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DE" dirty="0"/>
                  <a:t> </a:t>
                </a:r>
                <a:r>
                  <a:rPr lang="en-DE" b="1" dirty="0"/>
                  <a:t>eof do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  <a:tab pos="6480000" algn="r"/>
                  </a:tabLst>
                </a:pPr>
                <a:r>
                  <a:rPr lang="en-DE" b="1" dirty="0"/>
                  <a:t>		while</a:t>
                </a:r>
                <a:r>
                  <a:rPr lang="en-DE" dirty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DE" dirty="0"/>
                  <a:t> </a:t>
                </a:r>
                <a:r>
                  <a:rPr lang="en-DE" b="1" dirty="0"/>
                  <a:t>do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  <a:tab pos="6480000" algn="r"/>
                  </a:tabLst>
                </a:pPr>
                <a:r>
                  <a:rPr lang="en-DE" dirty="0"/>
                  <a:t>			Advance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  <a:tab pos="6480000" algn="r"/>
                  </a:tabLst>
                </a:pPr>
                <a:r>
                  <a:rPr lang="en-DE" b="1" dirty="0"/>
                  <a:t>		while</a:t>
                </a:r>
                <a:r>
                  <a:rPr lang="en-DE" dirty="0"/>
                  <a:t>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𝑠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DE" dirty="0"/>
                  <a:t> </a:t>
                </a:r>
                <a:r>
                  <a:rPr lang="en-DE" b="1" dirty="0"/>
                  <a:t>do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  <a:tab pos="6480000" algn="r"/>
                  </a:tabLst>
                </a:pPr>
                <a:r>
                  <a:rPr lang="en-DE" dirty="0"/>
                  <a:t>			Advance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  <a:tab pos="6480000" algn="r"/>
                  </a:tabLst>
                </a:pPr>
                <a:r>
                  <a:rPr lang="en-DE" dirty="0"/>
                  <a:t>	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DE" dirty="0"/>
                  <a:t>			▹Remember current position in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  <a:tab pos="6480000" algn="r"/>
                  </a:tabLst>
                </a:pPr>
                <a:r>
                  <a:rPr lang="en-DE" dirty="0"/>
                  <a:t>		</a:t>
                </a:r>
                <a:r>
                  <a:rPr lang="en-DE" b="1" dirty="0"/>
                  <a:t>while</a:t>
                </a:r>
                <a:r>
                  <a:rPr lang="en-DE" dirty="0"/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DE" dirty="0"/>
                  <a:t> </a:t>
                </a:r>
                <a:r>
                  <a:rPr lang="en-DE" b="1" dirty="0"/>
                  <a:t>do	</a:t>
                </a:r>
                <a:r>
                  <a:rPr lang="en-DE" dirty="0"/>
                  <a:t>▹All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DE" dirty="0"/>
                  <a:t> tuples with same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DE" dirty="0"/>
                  <a:t> value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  <a:tab pos="6480000" algn="r"/>
                  </a:tabLst>
                </a:pPr>
                <a:r>
                  <a:rPr lang="en-DE" dirty="0"/>
                  <a:t>			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←</m:t>
                    </m:r>
                    <m:sSup>
                      <m:sSup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DE" dirty="0"/>
                  <a:t>		▹Rewind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DE" dirty="0"/>
                  <a:t>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  <a:tab pos="6480000" algn="r"/>
                  </a:tabLst>
                </a:pPr>
                <a:r>
                  <a:rPr lang="en-DE" dirty="0"/>
                  <a:t>			</a:t>
                </a:r>
                <a:r>
                  <a:rPr lang="en-DE" b="1" dirty="0"/>
                  <a:t>while</a:t>
                </a:r>
                <a:r>
                  <a:rPr lang="en-DE" dirty="0"/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de-DE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DE" dirty="0"/>
                  <a:t> </a:t>
                </a:r>
                <a:r>
                  <a:rPr lang="en-DE" b="1" dirty="0"/>
                  <a:t>do	</a:t>
                </a:r>
                <a:r>
                  <a:rPr lang="en-DE" dirty="0"/>
                  <a:t>▹ All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DE" dirty="0"/>
                  <a:t> tuples with same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DE" dirty="0"/>
                  <a:t> values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  <a:tab pos="6480000" algn="r"/>
                  </a:tabLst>
                </a:pPr>
                <a:r>
                  <a:rPr lang="en-DE" dirty="0"/>
                  <a:t>				</a:t>
                </a:r>
                <a:r>
                  <a:rPr lang="de-DE" dirty="0"/>
                  <a:t>A</a:t>
                </a:r>
                <a:r>
                  <a:rPr lang="en-DE" dirty="0"/>
                  <a:t>ppend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en-DE" dirty="0"/>
                  <a:t> to </a:t>
                </a:r>
                <a14:m>
                  <m:oMath xmlns:m="http://schemas.openxmlformats.org/officeDocument/2006/math">
                    <m:r>
                      <a:rPr lang="en-DE" i="1" dirty="0">
                        <a:latin typeface="Cambria Math" panose="02040503050406030204" pitchFamily="18" charset="0"/>
                      </a:rPr>
                      <m:t>𝑟𝑒𝑠𝑢𝑙𝑡</m:t>
                    </m:r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  <a:tab pos="6480000" algn="r"/>
                  </a:tabLst>
                </a:pPr>
                <a:r>
                  <a:rPr lang="en-DE" dirty="0"/>
                  <a:t>				Advance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  <a:tab pos="6480000" algn="r"/>
                  </a:tabLst>
                </a:pPr>
                <a:r>
                  <a:rPr lang="en-DE" dirty="0"/>
                  <a:t>			Advance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  <a:tab pos="6480000" algn="r"/>
                  </a:tabLst>
                </a:pPr>
                <a:r>
                  <a:rPr lang="en-DE" dirty="0"/>
                  <a:t>	</a:t>
                </a:r>
                <a:r>
                  <a:rPr lang="en-DE" b="1" dirty="0"/>
                  <a:t>return</a:t>
                </a:r>
                <a:r>
                  <a:rPr lang="en-DE" dirty="0"/>
                  <a:t>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𝑟𝑒𝑠𝑢𝑙𝑡</m:t>
                    </m:r>
                  </m:oMath>
                </a14:m>
                <a:endParaRPr lang="en-DE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37E5311-6EDC-F62D-69AC-07DCC9AEC1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7255" y="1104600"/>
                <a:ext cx="6794420" cy="480131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1462571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Merge-Join</a:t>
            </a:r>
            <a:r>
              <a:rPr lang="de-DE" dirty="0"/>
              <a:t>: I/O-Verhalten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Wenn beide Eingaben sortiert und keine außergewöhnlich langen Sequenzen mit identischen Schlüsselwerten vorhanden, dann ist der I/O-Aufwand 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de-DE" dirty="0"/>
                  <a:t> (das ist dann optimal)</a:t>
                </a:r>
              </a:p>
              <a:p>
                <a:pPr lvl="1"/>
                <a:r>
                  <a:rPr lang="de-DE" dirty="0"/>
                  <a:t>Durch blockweises I/O treten fast immer sequenzielle Lesevorgänge auf</a:t>
                </a:r>
              </a:p>
              <a:p>
                <a:r>
                  <a:rPr lang="de-DE" dirty="0"/>
                  <a:t>Vorher sortieren kann sich also für </a:t>
                </a:r>
                <a:r>
                  <a:rPr lang="de-DE" dirty="0" err="1"/>
                  <a:t>Join</a:t>
                </a:r>
                <a:r>
                  <a:rPr lang="de-DE" dirty="0"/>
                  <a:t>-Berechnung auszahlen</a:t>
                </a:r>
              </a:p>
              <a:p>
                <a:r>
                  <a:rPr lang="de-DE" dirty="0"/>
                  <a:t>Ausgabe weiterhin sortiert</a:t>
                </a:r>
              </a:p>
              <a:p>
                <a:pPr lvl="1"/>
                <a:r>
                  <a:rPr lang="de-DE" dirty="0"/>
                  <a:t>Wenn später eine Sortierung der Ausgabe gefordert </a:t>
                </a:r>
                <a:br>
                  <a:rPr lang="de-DE" dirty="0"/>
                </a:br>
                <a:r>
                  <a:rPr lang="de-DE" dirty="0"/>
                  <a:t>wird, lohnt sich die vorherige Sortierung noch mehr</a:t>
                </a:r>
              </a:p>
              <a:p>
                <a:pPr lvl="1"/>
                <a:r>
                  <a:rPr lang="de-DE" dirty="0"/>
                  <a:t>Zudem weniger Festplattentransfers mit </a:t>
                </a:r>
                <a:r>
                  <a:rPr lang="de-DE" dirty="0" err="1"/>
                  <a:t>Merge-Join</a:t>
                </a:r>
                <a:r>
                  <a:rPr lang="de-DE" dirty="0"/>
                  <a:t> </a:t>
                </a:r>
                <a:br>
                  <a:rPr lang="de-DE" dirty="0"/>
                </a:br>
                <a:r>
                  <a:rPr lang="de-DE" dirty="0"/>
                  <a:t>im Vergleich zu erst eine Art von </a:t>
                </a:r>
                <a:r>
                  <a:rPr lang="de-DE" dirty="0" err="1"/>
                  <a:t>Join</a:t>
                </a:r>
                <a:r>
                  <a:rPr lang="de-DE" dirty="0"/>
                  <a:t> ausführen und </a:t>
                </a:r>
                <a:br>
                  <a:rPr lang="de-DE" dirty="0"/>
                </a:br>
                <a:r>
                  <a:rPr lang="de-DE" dirty="0"/>
                  <a:t>dann sortieren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6ECBD63C-E74F-B33E-4DF9-5C5939F4EAB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56734CB-8BCF-80CC-4AFA-A4DFE22B90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113</a:t>
            </a:fld>
            <a:endParaRPr lang="de-DE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3398D7A-3AC5-8A0B-5625-971F45ED3B47}"/>
              </a:ext>
            </a:extLst>
          </p:cNvPr>
          <p:cNvGrpSpPr/>
          <p:nvPr/>
        </p:nvGrpSpPr>
        <p:grpSpPr>
          <a:xfrm>
            <a:off x="8761767" y="4465734"/>
            <a:ext cx="3069908" cy="1440180"/>
            <a:chOff x="7341529" y="4011731"/>
            <a:chExt cx="3069908" cy="144018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6C3053E-B05B-2133-ED4B-A9023EFEF01C}"/>
                </a:ext>
              </a:extLst>
            </p:cNvPr>
            <p:cNvSpPr/>
            <p:nvPr/>
          </p:nvSpPr>
          <p:spPr>
            <a:xfrm>
              <a:off x="7341529" y="4011731"/>
              <a:ext cx="3069908" cy="1440180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70E0682A-AC1B-97D2-2177-6E36150842F6}"/>
                    </a:ext>
                  </a:extLst>
                </p:cNvPr>
                <p:cNvSpPr txBox="1"/>
                <p:nvPr/>
              </p:nvSpPr>
              <p:spPr>
                <a:xfrm>
                  <a:off x="9569492" y="5008675"/>
                  <a:ext cx="37144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de-DE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70E0682A-AC1B-97D2-2177-6E36150842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69492" y="5008675"/>
                  <a:ext cx="371448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3B4F91C2-087B-C05A-9765-9C4B43338722}"/>
                    </a:ext>
                  </a:extLst>
                </p:cNvPr>
                <p:cNvSpPr txBox="1"/>
                <p:nvPr/>
              </p:nvSpPr>
              <p:spPr>
                <a:xfrm>
                  <a:off x="7356372" y="5008675"/>
                  <a:ext cx="1589601" cy="3629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de-DE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8000</m:t>
                            </m:r>
                            <m:r>
                              <a:rPr lang="de-DE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≤</m:t>
                            </m:r>
                            <m:r>
                              <a:rPr lang="de-DE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𝑃𝑙𝑧</m:t>
                            </m:r>
                            <m:r>
                              <a:rPr lang="de-DE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≤</m:t>
                            </m:r>
                            <m:r>
                              <a:rPr lang="de-DE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8999</m:t>
                            </m:r>
                          </m:sub>
                        </m:sSub>
                      </m:oMath>
                    </m:oMathPara>
                  </a14:m>
                  <a:endParaRPr lang="de-DE" baseline="-250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3B4F91C2-087B-C05A-9765-9C4B433387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56372" y="5008675"/>
                  <a:ext cx="1589601" cy="36298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6486308-FB83-E72B-6D16-3EAC45BE3777}"/>
                </a:ext>
              </a:extLst>
            </p:cNvPr>
            <p:cNvCxnSpPr>
              <a:cxnSpLocks/>
              <a:stCxn id="16" idx="0"/>
              <a:endCxn id="19" idx="2"/>
            </p:cNvCxnSpPr>
            <p:nvPr/>
          </p:nvCxnSpPr>
          <p:spPr>
            <a:xfrm flipV="1">
              <a:off x="8151173" y="4587986"/>
              <a:ext cx="766751" cy="420689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1BD003C-AD7A-35BF-1CB5-052C65DADA28}"/>
                </a:ext>
              </a:extLst>
            </p:cNvPr>
            <p:cNvCxnSpPr>
              <a:cxnSpLocks/>
              <a:stCxn id="15" idx="0"/>
              <a:endCxn id="19" idx="2"/>
            </p:cNvCxnSpPr>
            <p:nvPr/>
          </p:nvCxnSpPr>
          <p:spPr>
            <a:xfrm flipH="1" flipV="1">
              <a:off x="8917924" y="4587986"/>
              <a:ext cx="837292" cy="420689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5011C5B6-AF4D-3EF6-194C-2EC97942E23A}"/>
                    </a:ext>
                  </a:extLst>
                </p:cNvPr>
                <p:cNvSpPr txBox="1"/>
                <p:nvPr/>
              </p:nvSpPr>
              <p:spPr>
                <a:xfrm>
                  <a:off x="7443866" y="4225002"/>
                  <a:ext cx="2948115" cy="3629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de-DE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 </m:t>
                        </m:r>
                        <m:sSub>
                          <m:sSubPr>
                            <m:ctrlPr>
                              <a:rPr lang="de-DE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⋈</m:t>
                            </m:r>
                          </m:e>
                          <m:sub>
                            <m:r>
                              <a:rPr lang="de-DE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de-DE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de-DE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𝐾𝑢𝑛𝑑𝑒𝑛𝐼𝐷</m:t>
                            </m:r>
                            <m:r>
                              <a:rPr lang="de-DE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de-DE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de-DE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𝐾𝑢𝑛𝑑𝑒𝑛𝐼𝐷</m:t>
                            </m:r>
                          </m:sub>
                        </m:sSub>
                      </m:oMath>
                    </m:oMathPara>
                  </a14:m>
                  <a:endParaRPr lang="de-DE" baseline="-250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5011C5B6-AF4D-3EF6-194C-2EC97942E2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43866" y="4225002"/>
                  <a:ext cx="2948115" cy="362984"/>
                </a:xfrm>
                <a:prstGeom prst="rect">
                  <a:avLst/>
                </a:prstGeom>
                <a:blipFill>
                  <a:blip r:embed="rId6"/>
                  <a:stretch>
                    <a:fillRect b="-20690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57801771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Hash-</a:t>
            </a:r>
            <a:r>
              <a:rPr lang="de-DE" dirty="0" err="1"/>
              <a:t>Join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/>
                  <a:t>Sortierung bringt korrespondierende Tupel in eine räumliche Nähe, so dass eine effiziente Verarbeitung möglich ist</a:t>
                </a:r>
              </a:p>
              <a:p>
                <a:r>
                  <a:rPr lang="de-DE" dirty="0"/>
                  <a:t>Ähnlicher Effekt erreichbar mit Hash-Verfahren</a:t>
                </a:r>
              </a:p>
              <a:p>
                <a:endParaRPr lang="de-DE" dirty="0"/>
              </a:p>
              <a:p>
                <a:r>
                  <a:rPr lang="de-DE" dirty="0"/>
                  <a:t>Zerlege</a:t>
                </a:r>
                <a:r>
                  <a:rPr lang="de-DE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und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in Teilrelationen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err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…</m:t>
                    </m:r>
                    <m:r>
                      <a:rPr lang="de-DE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err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mit der gleichen Hashfunktion (angewendet auf die </a:t>
                </a:r>
                <a:r>
                  <a:rPr lang="de-DE" dirty="0" err="1">
                    <a:solidFill>
                      <a:schemeClr val="tx1"/>
                    </a:solidFill>
                  </a:rPr>
                  <a:t>Join</a:t>
                </a:r>
                <a:r>
                  <a:rPr lang="de-DE" dirty="0">
                    <a:solidFill>
                      <a:schemeClr val="tx1"/>
                    </a:solidFill>
                  </a:rPr>
                  <a:t>-Attribute)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⋈</m:t>
                    </m:r>
                    <m:sSub>
                      <m:sSubPr>
                        <m:ctrlP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err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de-DE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21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Symbol" charset="0"/>
                      </a:rPr>
                      <m:t>∅</m:t>
                    </m:r>
                  </m:oMath>
                </a14:m>
                <a:r>
                  <a:rPr lang="de-DE" sz="2100" dirty="0">
                    <a:solidFill>
                      <a:schemeClr val="tx1"/>
                    </a:solidFill>
                    <a:sym typeface="Symbol" charset="0"/>
                  </a:rPr>
                  <a:t> für alle </a:t>
                </a:r>
                <a14:m>
                  <m:oMath xmlns:m="http://schemas.openxmlformats.org/officeDocument/2006/math">
                    <m:r>
                      <a:rPr lang="de-DE" sz="21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Symbol" charset="0"/>
                      </a:rPr>
                      <m:t>𝑖</m:t>
                    </m:r>
                    <m:r>
                      <a:rPr lang="de-DE" sz="21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Symbol" charset="0"/>
                      </a:rPr>
                      <m:t>≠</m:t>
                    </m:r>
                    <m:r>
                      <a:rPr lang="de-DE" sz="2100" i="1" dirty="0" err="1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Symbol" charset="0"/>
                      </a:rPr>
                      <m:t>𝑗</m:t>
                    </m:r>
                  </m:oMath>
                </a14:m>
                <a:endParaRPr lang="de-DE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 r="-77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EE477E-E3F8-523E-9E69-122FAE10FB4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B500178-DFF4-BF33-6826-3A22A2D6E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114</a:t>
            </a:fld>
            <a:endParaRPr lang="de-DE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E9A049E-839C-634B-9263-5741B456F22A}"/>
              </a:ext>
            </a:extLst>
          </p:cNvPr>
          <p:cNvGrpSpPr/>
          <p:nvPr/>
        </p:nvGrpSpPr>
        <p:grpSpPr>
          <a:xfrm>
            <a:off x="5761531" y="3852579"/>
            <a:ext cx="6070144" cy="2053335"/>
            <a:chOff x="3180945" y="4048826"/>
            <a:chExt cx="6070144" cy="205333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202B0C43-14E1-3320-3123-2CE60E1C0413}"/>
                    </a:ext>
                  </a:extLst>
                </p:cNvPr>
                <p:cNvSpPr txBox="1"/>
                <p:nvPr/>
              </p:nvSpPr>
              <p:spPr>
                <a:xfrm>
                  <a:off x="3180945" y="4473402"/>
                  <a:ext cx="1163075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DE" dirty="0"/>
                    <a:t>Relation </a:t>
                  </a:r>
                  <a14:m>
                    <m:oMath xmlns:m="http://schemas.openxmlformats.org/officeDocument/2006/math">
                      <m:r>
                        <a:rPr lang="en-DE" i="1" dirty="0" smtClean="0">
                          <a:latin typeface="Cambria Math" panose="02040503050406030204" pitchFamily="18" charset="0"/>
                        </a:rPr>
                        <m:t>𝑅</m:t>
                      </m:r>
                    </m:oMath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202B0C43-14E1-3320-3123-2CE60E1C04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80945" y="4473402"/>
                  <a:ext cx="1163075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4301" t="-6452" b="-2258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9A12F7D5-C38B-9303-9139-B3E22D21E8FD}"/>
                    </a:ext>
                  </a:extLst>
                </p:cNvPr>
                <p:cNvSpPr txBox="1"/>
                <p:nvPr/>
              </p:nvSpPr>
              <p:spPr>
                <a:xfrm>
                  <a:off x="3180945" y="5307343"/>
                  <a:ext cx="1163075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DE" dirty="0"/>
                    <a:t>Relation </a:t>
                  </a:r>
                  <a14:m>
                    <m:oMath xmlns:m="http://schemas.openxmlformats.org/officeDocument/2006/math"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𝑆</m:t>
                      </m:r>
                    </m:oMath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9A12F7D5-C38B-9303-9139-B3E22D21E8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80945" y="5307343"/>
                  <a:ext cx="1163075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4301" t="-3125" b="-21875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F829B114-72CB-38D7-4D08-E2B169B8CD24}"/>
                    </a:ext>
                  </a:extLst>
                </p:cNvPr>
                <p:cNvSpPr txBox="1"/>
                <p:nvPr/>
              </p:nvSpPr>
              <p:spPr>
                <a:xfrm>
                  <a:off x="5449814" y="4473402"/>
                  <a:ext cx="36978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DE" i="1" dirty="0" smtClean="0">
                            <a:latin typeface="Cambria Math" panose="02040503050406030204" pitchFamily="18" charset="0"/>
                          </a:rPr>
                          <m:t>h</m:t>
                        </m:r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F829B114-72CB-38D7-4D08-E2B169B8CD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49814" y="4473402"/>
                  <a:ext cx="369781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DD9CA3F-3680-0DDD-59C7-01D058502C4A}"/>
                    </a:ext>
                  </a:extLst>
                </p:cNvPr>
                <p:cNvSpPr txBox="1"/>
                <p:nvPr/>
              </p:nvSpPr>
              <p:spPr>
                <a:xfrm>
                  <a:off x="5449814" y="5307343"/>
                  <a:ext cx="36978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DE" i="1" dirty="0" smtClean="0">
                            <a:latin typeface="Cambria Math" panose="02040503050406030204" pitchFamily="18" charset="0"/>
                          </a:rPr>
                          <m:t>h</m:t>
                        </m:r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DD9CA3F-3680-0DDD-59C7-01D058502C4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49814" y="5307343"/>
                  <a:ext cx="369781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AB0569C-45B3-00B5-24ED-AAA12AA86787}"/>
                </a:ext>
              </a:extLst>
            </p:cNvPr>
            <p:cNvCxnSpPr>
              <a:stCxn id="8" idx="3"/>
              <a:endCxn id="10" idx="1"/>
            </p:cNvCxnSpPr>
            <p:nvPr/>
          </p:nvCxnSpPr>
          <p:spPr>
            <a:xfrm>
              <a:off x="4344020" y="4658068"/>
              <a:ext cx="110579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05BB639-935D-D57F-35BA-37E6050AFE7E}"/>
                </a:ext>
              </a:extLst>
            </p:cNvPr>
            <p:cNvCxnSpPr>
              <a:cxnSpLocks/>
              <a:stCxn id="9" idx="3"/>
              <a:endCxn id="11" idx="1"/>
            </p:cNvCxnSpPr>
            <p:nvPr/>
          </p:nvCxnSpPr>
          <p:spPr>
            <a:xfrm>
              <a:off x="4344020" y="5492009"/>
              <a:ext cx="110579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B96A9EAC-45CE-B1C4-8AFC-1055BAB34F66}"/>
                    </a:ext>
                  </a:extLst>
                </p:cNvPr>
                <p:cNvSpPr txBox="1"/>
                <p:nvPr/>
              </p:nvSpPr>
              <p:spPr>
                <a:xfrm>
                  <a:off x="6925388" y="4048826"/>
                  <a:ext cx="2322000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rtlCol="0">
                  <a:noAutofit/>
                </a:bodyPr>
                <a:lstStyle/>
                <a:p>
                  <a:r>
                    <a:rPr lang="en-DE" dirty="0"/>
                    <a:t>Partition </a:t>
                  </a:r>
                  <a14:m>
                    <m:oMath xmlns:m="http://schemas.openxmlformats.org/officeDocument/2006/math">
                      <m:r>
                        <a:rPr lang="en-DE" i="1" dirty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a14:m>
                  <a:r>
                    <a:rPr lang="en-DE" dirty="0"/>
                    <a:t> 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de-DE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DE" i="1" dirty="0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a14:m>
                  <a:r>
                    <a:rPr lang="en-DE" dirty="0"/>
                    <a:t> and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de-DE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DE" i="1" dirty="0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a14:m>
                  <a:r>
                    <a:rPr lang="en-DE" dirty="0"/>
                    <a:t>)</a:t>
                  </a: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B96A9EAC-45CE-B1C4-8AFC-1055BAB34F6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25388" y="4048826"/>
                  <a:ext cx="2322000" cy="369332"/>
                </a:xfrm>
                <a:prstGeom prst="rect">
                  <a:avLst/>
                </a:prstGeom>
                <a:blipFill>
                  <a:blip r:embed="rId8"/>
                  <a:stretch>
                    <a:fillRect l="-1622" t="-3125" b="-21875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BDBD0E68-1B07-DBB5-3A5F-A5996D73BFA8}"/>
                    </a:ext>
                  </a:extLst>
                </p:cNvPr>
                <p:cNvSpPr txBox="1"/>
                <p:nvPr/>
              </p:nvSpPr>
              <p:spPr>
                <a:xfrm>
                  <a:off x="6925388" y="4473402"/>
                  <a:ext cx="2322000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rtlCol="0">
                  <a:noAutofit/>
                </a:bodyPr>
                <a:lstStyle/>
                <a:p>
                  <a:r>
                    <a:rPr lang="en-DE" dirty="0"/>
                    <a:t>Partition </a:t>
                  </a:r>
                  <a14:m>
                    <m:oMath xmlns:m="http://schemas.openxmlformats.org/officeDocument/2006/math"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a14:m>
                  <a:r>
                    <a:rPr lang="en-DE" dirty="0"/>
                    <a:t> 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de-DE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DE" i="1" dirty="0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a14:m>
                  <a:r>
                    <a:rPr lang="en-DE" dirty="0"/>
                    <a:t> and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de-DE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DE" i="1" dirty="0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a14:m>
                  <a:r>
                    <a:rPr lang="en-DE" dirty="0"/>
                    <a:t>)</a:t>
                  </a: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BDBD0E68-1B07-DBB5-3A5F-A5996D73BF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25388" y="4473402"/>
                  <a:ext cx="2322000" cy="369332"/>
                </a:xfrm>
                <a:prstGeom prst="rect">
                  <a:avLst/>
                </a:prstGeom>
                <a:blipFill>
                  <a:blip r:embed="rId9"/>
                  <a:stretch>
                    <a:fillRect l="-1622" t="-6452" b="-2258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792E3F8C-EAAB-FCA7-8491-3E36AFBB0C69}"/>
                    </a:ext>
                  </a:extLst>
                </p:cNvPr>
                <p:cNvSpPr txBox="1"/>
                <p:nvPr/>
              </p:nvSpPr>
              <p:spPr>
                <a:xfrm>
                  <a:off x="6925388" y="4893439"/>
                  <a:ext cx="2322000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rtlCol="0">
                  <a:noAutofit/>
                </a:bodyPr>
                <a:lstStyle/>
                <a:p>
                  <a:r>
                    <a:rPr lang="en-DE" dirty="0"/>
                    <a:t>Partition </a:t>
                  </a:r>
                  <a14:m>
                    <m:oMath xmlns:m="http://schemas.openxmlformats.org/officeDocument/2006/math"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a14:m>
                  <a:r>
                    <a:rPr lang="en-DE" dirty="0"/>
                    <a:t> 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de-DE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DE" i="1" dirty="0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a14:m>
                  <a:r>
                    <a:rPr lang="en-DE" dirty="0"/>
                    <a:t> and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de-DE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DE" i="1" dirty="0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a14:m>
                  <a:r>
                    <a:rPr lang="en-DE" dirty="0"/>
                    <a:t>)</a:t>
                  </a: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792E3F8C-EAAB-FCA7-8491-3E36AFBB0C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25388" y="4893439"/>
                  <a:ext cx="2322000" cy="369332"/>
                </a:xfrm>
                <a:prstGeom prst="rect">
                  <a:avLst/>
                </a:prstGeom>
                <a:blipFill>
                  <a:blip r:embed="rId10"/>
                  <a:stretch>
                    <a:fillRect l="-1622" t="-6452" b="-2258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7573BC47-795C-C540-289C-0AE2944B639C}"/>
                    </a:ext>
                  </a:extLst>
                </p:cNvPr>
                <p:cNvSpPr txBox="1"/>
                <p:nvPr/>
              </p:nvSpPr>
              <p:spPr>
                <a:xfrm>
                  <a:off x="6925388" y="5732829"/>
                  <a:ext cx="2325701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DE" dirty="0"/>
                    <a:t>Partition </a:t>
                  </a:r>
                  <a14:m>
                    <m:oMath xmlns:m="http://schemas.openxmlformats.org/officeDocument/2006/math"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a14:m>
                  <a:r>
                    <a:rPr lang="en-DE" dirty="0"/>
                    <a:t> 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de-DE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DE" i="1" dirty="0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a14:m>
                  <a:r>
                    <a:rPr lang="en-DE" dirty="0"/>
                    <a:t> and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de-DE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DE" i="1" dirty="0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a14:m>
                  <a:r>
                    <a:rPr lang="en-DE" dirty="0"/>
                    <a:t>)</a:t>
                  </a: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7573BC47-795C-C540-289C-0AE2944B639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25388" y="5732829"/>
                  <a:ext cx="2325701" cy="369332"/>
                </a:xfrm>
                <a:prstGeom prst="rect">
                  <a:avLst/>
                </a:prstGeom>
                <a:blipFill>
                  <a:blip r:embed="rId11"/>
                  <a:stretch>
                    <a:fillRect l="-1613" t="-6452" r="-1075" b="-2258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00445A0-C8CB-3C29-2EC3-B8C827D085CC}"/>
                </a:ext>
              </a:extLst>
            </p:cNvPr>
            <p:cNvCxnSpPr>
              <a:cxnSpLocks/>
              <a:stCxn id="10" idx="3"/>
              <a:endCxn id="17" idx="1"/>
            </p:cNvCxnSpPr>
            <p:nvPr/>
          </p:nvCxnSpPr>
          <p:spPr>
            <a:xfrm flipV="1">
              <a:off x="5819595" y="4233492"/>
              <a:ext cx="1105793" cy="42457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15B61994-BD80-BFB1-B173-990F6EBF24D1}"/>
                </a:ext>
              </a:extLst>
            </p:cNvPr>
            <p:cNvCxnSpPr>
              <a:cxnSpLocks/>
              <a:stCxn id="10" idx="3"/>
              <a:endCxn id="18" idx="1"/>
            </p:cNvCxnSpPr>
            <p:nvPr/>
          </p:nvCxnSpPr>
          <p:spPr>
            <a:xfrm>
              <a:off x="5819595" y="4658068"/>
              <a:ext cx="110579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4762D771-93B5-4908-9709-984B0BD77C9F}"/>
                </a:ext>
              </a:extLst>
            </p:cNvPr>
            <p:cNvCxnSpPr>
              <a:cxnSpLocks/>
              <a:stCxn id="10" idx="3"/>
              <a:endCxn id="19" idx="1"/>
            </p:cNvCxnSpPr>
            <p:nvPr/>
          </p:nvCxnSpPr>
          <p:spPr>
            <a:xfrm>
              <a:off x="5819595" y="4658068"/>
              <a:ext cx="1105793" cy="42003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05FF29FC-1AEF-796E-0770-F0E7F849FB77}"/>
                </a:ext>
              </a:extLst>
            </p:cNvPr>
            <p:cNvCxnSpPr>
              <a:cxnSpLocks/>
              <a:stCxn id="10" idx="3"/>
              <a:endCxn id="20" idx="1"/>
            </p:cNvCxnSpPr>
            <p:nvPr/>
          </p:nvCxnSpPr>
          <p:spPr>
            <a:xfrm>
              <a:off x="5819595" y="4658068"/>
              <a:ext cx="1105793" cy="125942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7AB64B43-7542-5E84-3D3E-2A4D0EBE1755}"/>
                </a:ext>
              </a:extLst>
            </p:cNvPr>
            <p:cNvCxnSpPr>
              <a:cxnSpLocks/>
              <a:stCxn id="11" idx="3"/>
              <a:endCxn id="17" idx="1"/>
            </p:cNvCxnSpPr>
            <p:nvPr/>
          </p:nvCxnSpPr>
          <p:spPr>
            <a:xfrm flipV="1">
              <a:off x="5819595" y="4233492"/>
              <a:ext cx="1105793" cy="125851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205F1569-635F-5D9E-6B0C-C4DFA0724910}"/>
                </a:ext>
              </a:extLst>
            </p:cNvPr>
            <p:cNvCxnSpPr>
              <a:cxnSpLocks/>
              <a:stCxn id="11" idx="3"/>
              <a:endCxn id="18" idx="1"/>
            </p:cNvCxnSpPr>
            <p:nvPr/>
          </p:nvCxnSpPr>
          <p:spPr>
            <a:xfrm flipV="1">
              <a:off x="5819595" y="4658068"/>
              <a:ext cx="1105793" cy="83394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0C5BED1D-9340-DDA0-0C50-81059EF961C9}"/>
                </a:ext>
              </a:extLst>
            </p:cNvPr>
            <p:cNvCxnSpPr>
              <a:cxnSpLocks/>
              <a:stCxn id="11" idx="3"/>
              <a:endCxn id="19" idx="1"/>
            </p:cNvCxnSpPr>
            <p:nvPr/>
          </p:nvCxnSpPr>
          <p:spPr>
            <a:xfrm flipV="1">
              <a:off x="5819595" y="5078105"/>
              <a:ext cx="1105793" cy="41390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E840F9AE-539C-E4E4-2CF0-C27E025E8D97}"/>
                </a:ext>
              </a:extLst>
            </p:cNvPr>
            <p:cNvCxnSpPr>
              <a:cxnSpLocks/>
              <a:stCxn id="11" idx="3"/>
              <a:endCxn id="20" idx="1"/>
            </p:cNvCxnSpPr>
            <p:nvPr/>
          </p:nvCxnSpPr>
          <p:spPr>
            <a:xfrm>
              <a:off x="5819595" y="5492009"/>
              <a:ext cx="1105793" cy="42548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A5091B2F-B18A-26C7-0F21-AEB055D05CEB}"/>
                    </a:ext>
                  </a:extLst>
                </p:cNvPr>
                <p:cNvSpPr txBox="1"/>
                <p:nvPr/>
              </p:nvSpPr>
              <p:spPr>
                <a:xfrm>
                  <a:off x="7933388" y="5313476"/>
                  <a:ext cx="30970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DE" i="1" smtClean="0">
                            <a:latin typeface="Cambria Math" panose="02040503050406030204" pitchFamily="18" charset="0"/>
                          </a:rPr>
                          <m:t>⋮</m:t>
                        </m:r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A5091B2F-B18A-26C7-0F21-AEB055D05C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33388" y="5313476"/>
                  <a:ext cx="309700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13865752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Hash-</a:t>
            </a:r>
            <a:r>
              <a:rPr lang="de-DE" dirty="0" err="1"/>
              <a:t>Join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Mittels Hashfunktion werden die Tupel aus </a:t>
                </a:r>
                <a14:m>
                  <m:oMath xmlns:m="http://schemas.openxmlformats.org/officeDocument/2006/math">
                    <m:r>
                      <a:rPr lang="de-DE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r>
                      <a:rPr lang="de-DE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de-DE" dirty="0"/>
                  <a:t> partitioniert</a:t>
                </a:r>
              </a:p>
              <a:p>
                <a:pPr lvl="1"/>
                <a:r>
                  <a:rPr lang="de-DE" dirty="0"/>
                  <a:t>Durch Partitionierung werden kleine Relationen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dirty="0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geschaffen</a:t>
                </a:r>
              </a:p>
              <a:p>
                <a:pPr lvl="1"/>
                <a:r>
                  <a:rPr lang="de-DE" dirty="0"/>
                  <a:t>Korrespondierende Datensätze kommen garantiert in korrespondierende Partitionen der Relationen</a:t>
                </a:r>
              </a:p>
              <a:p>
                <a:r>
                  <a:rPr lang="de-DE" dirty="0"/>
                  <a:t>Es muss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dirty="0">
                        <a:latin typeface="Cambria Math" panose="02040503050406030204" pitchFamily="18" charset="0"/>
                      </a:rPr>
                      <m:t>⋈</m:t>
                    </m:r>
                    <m:sSub>
                      <m:sSub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dirty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(für alle </a:t>
                </a:r>
                <a14:m>
                  <m:oMath xmlns:m="http://schemas.openxmlformats.org/officeDocument/2006/math">
                    <m:r>
                      <a:rPr lang="de-DE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de-DE" dirty="0"/>
                  <a:t>) berechnet werden (einfacher)</a:t>
                </a:r>
              </a:p>
              <a:p>
                <a:r>
                  <a:rPr lang="de-DE" dirty="0"/>
                  <a:t>Die Anzahl der Partitionen </a:t>
                </a:r>
                <a14:m>
                  <m:oMath xmlns:m="http://schemas.openxmlformats.org/officeDocument/2006/math">
                    <m:r>
                      <a:rPr lang="de-DE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dirty="0"/>
                  <a:t> (d.h. die Hashfunktion) sollte mit Bedacht gewählt werden, so dass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dirty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dirty="0">
                        <a:latin typeface="Cambria Math" panose="02040503050406030204" pitchFamily="18" charset="0"/>
                      </a:rPr>
                      <m:t>⋈</m:t>
                    </m:r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dirty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als Hauptspeicher-</a:t>
                </a:r>
                <a:r>
                  <a:rPr lang="de-DE" dirty="0" err="1"/>
                  <a:t>Join</a:t>
                </a:r>
                <a:r>
                  <a:rPr lang="de-DE" dirty="0"/>
                  <a:t> berechnet werden kann</a:t>
                </a:r>
              </a:p>
              <a:p>
                <a:pPr lvl="1"/>
                <a:r>
                  <a:rPr lang="de-DE" dirty="0"/>
                  <a:t>Solange mit Hashfunktionen partitionieren bis die Partitionen der kleineren Relation in den Hauptspeicher passen</a:t>
                </a:r>
              </a:p>
              <a:p>
                <a:pPr lvl="1"/>
                <a:r>
                  <a:rPr lang="de-DE" dirty="0"/>
                  <a:t>Partitionen der größeren Relation müssen nicht in den Hauptspeicher passen, werden dann block-weise geladen, wenn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dirty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dirty="0">
                        <a:latin typeface="Cambria Math" panose="02040503050406030204" pitchFamily="18" charset="0"/>
                      </a:rPr>
                      <m:t>⋈</m:t>
                    </m:r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dirty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berechnet wird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 r="-188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4C0DE3-0E44-68E0-D279-49370E20880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B28DD3-9FEF-B014-BBAA-598934715A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4C577E2-95DD-1F4B-A688-E8FB02007787}" type="slidenum">
              <a:rPr lang="de-DE" smtClean="0"/>
              <a:pPr/>
              <a:t>115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952505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Hash-</a:t>
            </a:r>
            <a:r>
              <a:rPr lang="de-DE" dirty="0" err="1"/>
              <a:t>Join</a:t>
            </a:r>
            <a:r>
              <a:rPr lang="de-DE" dirty="0"/>
              <a:t>-Algorithmus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266FB889-D704-0F4B-83F9-1ED515CC040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6" y="1665066"/>
                <a:ext cx="4864127" cy="4240848"/>
              </a:xfrm>
            </p:spPr>
            <p:txBody>
              <a:bodyPr>
                <a:noAutofit/>
              </a:bodyPr>
              <a:lstStyle/>
              <a:p>
                <a:r>
                  <a:rPr lang="de-DE" sz="2300" dirty="0"/>
                  <a:t>I/O-Aufwand, wenn</a:t>
                </a:r>
                <a:r>
                  <a:rPr lang="de-DE" sz="23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sz="23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3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de-DE" sz="23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⋈</m:t>
                        </m:r>
                        <m:r>
                          <a:rPr lang="de-DE" sz="23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r>
                  <a:rPr lang="de-DE" sz="2300" dirty="0">
                    <a:solidFill>
                      <a:schemeClr val="tx1"/>
                    </a:solidFill>
                  </a:rPr>
                  <a:t> </a:t>
                </a:r>
                <a:r>
                  <a:rPr lang="de-DE" sz="2300" dirty="0"/>
                  <a:t>klein: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300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de-DE" sz="2300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ctrlPr>
                            <a:rPr lang="de-DE" sz="2300" b="0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300" b="0" i="1" dirty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300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de-DE" sz="2300" b="0" i="1" dirty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  <m:r>
                            <a:rPr lang="de-DE" sz="2300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sz="2300" b="0" i="1" dirty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300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de-DE" sz="2300" b="0" i="1" dirty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de-DE" sz="2300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de-DE" sz="2100" dirty="0"/>
                  <a:t>Lesen und Schreiben beider Relationen für Partitionierung + Lesen beider Relationen für </a:t>
                </a:r>
                <a:r>
                  <a:rPr lang="de-DE" sz="2100" dirty="0" err="1"/>
                  <a:t>Join</a:t>
                </a:r>
                <a:endParaRPr lang="en-US" sz="2100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266FB889-D704-0F4B-83F9-1ED515CC04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6" y="1665066"/>
                <a:ext cx="4864127" cy="4240848"/>
              </a:xfrm>
              <a:blipFill>
                <a:blip r:embed="rId2"/>
                <a:stretch>
                  <a:fillRect l="-3646" t="-3284" r="-234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2B7B1C-8427-79D9-A02B-FE51E1AA13F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DCD1457-C8E8-F73E-3399-F1D2CEF9A1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116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1862B2A-D008-DC39-1CD1-B2DC34DB14D8}"/>
                  </a:ext>
                </a:extLst>
              </p:cNvPr>
              <p:cNvSpPr txBox="1"/>
              <p:nvPr/>
            </p:nvSpPr>
            <p:spPr>
              <a:xfrm>
                <a:off x="5746163" y="1480198"/>
                <a:ext cx="6085512" cy="3460627"/>
              </a:xfrm>
              <a:prstGeom prst="rec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b="1" dirty="0"/>
                  <a:t>function</a:t>
                </a:r>
                <a:r>
                  <a:rPr lang="en-DE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dirty="0" smtClean="0">
                        <a:latin typeface="Cambria Math" panose="02040503050406030204" pitchFamily="18" charset="0"/>
                      </a:rPr>
                      <m:t>hash</m:t>
                    </m:r>
                    <m:r>
                      <a:rPr lang="de-DE" b="0" i="0" dirty="0" smtClean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en-DE" i="0" dirty="0" smtClean="0">
                        <a:latin typeface="Cambria Math" panose="02040503050406030204" pitchFamily="18" charset="0"/>
                      </a:rPr>
                      <m:t>join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d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𝑟𝑒𝑠𝑢𝑙𝑡</m:t>
                    </m:r>
                    <m:r>
                      <a:rPr lang="en-DE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</a:t>
                </a:r>
                <a:r>
                  <a:rPr lang="en-DE" b="1" dirty="0"/>
                  <a:t>for each</a:t>
                </a:r>
                <a:r>
                  <a:rPr lang="en-DE" dirty="0"/>
                  <a:t> record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DE" dirty="0"/>
                  <a:t> </a:t>
                </a:r>
                <a:r>
                  <a:rPr lang="en-DE" b="1" dirty="0"/>
                  <a:t>do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	Append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DE" dirty="0"/>
                  <a:t> to partition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h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d>
                      </m:sub>
                    </m:sSub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</a:t>
                </a:r>
                <a:r>
                  <a:rPr lang="en-DE" b="1" dirty="0"/>
                  <a:t>for each</a:t>
                </a:r>
                <a:r>
                  <a:rPr lang="en-DE" dirty="0"/>
                  <a:t> record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DE" dirty="0"/>
                  <a:t> </a:t>
                </a:r>
                <a:r>
                  <a:rPr lang="en-DE" b="1" dirty="0"/>
                  <a:t>do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	Append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DE" dirty="0"/>
                  <a:t> to partition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h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</m:d>
                      </m:sub>
                    </m:sSub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for each partition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∈1, …,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DE" dirty="0"/>
                  <a:t> do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	Build hash table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DE" dirty="0"/>
                  <a:t>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DE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DE" dirty="0"/>
                  <a:t> using hash function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DE" i="1" dirty="0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	</a:t>
                </a:r>
                <a:r>
                  <a:rPr lang="en-DE" b="1" dirty="0"/>
                  <a:t>for each</a:t>
                </a:r>
                <a:r>
                  <a:rPr lang="en-DE" dirty="0"/>
                  <a:t> block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DE" dirty="0"/>
                  <a:t> </a:t>
                </a:r>
                <a:r>
                  <a:rPr lang="en-DE" b="1" dirty="0"/>
                  <a:t>do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		</a:t>
                </a:r>
                <a:r>
                  <a:rPr lang="en-DE" b="1" dirty="0"/>
                  <a:t>for each</a:t>
                </a:r>
                <a:r>
                  <a:rPr lang="en-DE" dirty="0"/>
                  <a:t> record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DE" dirty="0"/>
                  <a:t> in current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DE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DE" dirty="0"/>
                  <a:t> block </a:t>
                </a:r>
                <a:r>
                  <a:rPr lang="en-DE" b="1" dirty="0"/>
                  <a:t>do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			Probe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DE" dirty="0"/>
                  <a:t> and append matching tuples to </a:t>
                </a:r>
                <a14:m>
                  <m:oMath xmlns:m="http://schemas.openxmlformats.org/officeDocument/2006/math">
                    <m:r>
                      <a:rPr lang="en-DE" i="1" dirty="0">
                        <a:latin typeface="Cambria Math" panose="02040503050406030204" pitchFamily="18" charset="0"/>
                      </a:rPr>
                      <m:t>𝑟𝑒𝑠𝑢𝑙𝑡</m:t>
                    </m:r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</a:t>
                </a:r>
                <a:r>
                  <a:rPr lang="en-DE" b="1" dirty="0"/>
                  <a:t>return</a:t>
                </a:r>
                <a:r>
                  <a:rPr lang="en-DE" dirty="0"/>
                  <a:t>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𝑟𝑒𝑠𝑢𝑙𝑡</m:t>
                    </m:r>
                  </m:oMath>
                </a14:m>
                <a:endParaRPr lang="en-DE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1862B2A-D008-DC39-1CD1-B2DC34DB14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6163" y="1480198"/>
                <a:ext cx="6085512" cy="346062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9189581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74F69-2133-5041-AAB1-F9786A0F4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Gruppierung + </a:t>
            </a:r>
            <a:br>
              <a:rPr lang="de-DE" dirty="0"/>
            </a:br>
            <a:r>
              <a:rPr lang="de-DE" dirty="0"/>
              <a:t>UNIQUE-Behandlung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2E549A-4471-D143-9A10-DB9304AA42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Operator-</a:t>
            </a:r>
            <a:r>
              <a:rPr lang="de-DE" dirty="0" err="1"/>
              <a:t>Evaluierer</a:t>
            </a:r>
            <a:endParaRPr lang="de-D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8FC86C-BF6F-7CF5-39CB-7674D8341C6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5AA8ED0-B534-3742-C421-3FA1A7D13A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643ED9-9CFD-CC49-9CB7-6FC6650B1A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117</a:t>
            </a:fld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BDE52AD-53A8-2EB4-CCFE-A7D37D6E4F0A}"/>
              </a:ext>
            </a:extLst>
          </p:cNvPr>
          <p:cNvGrpSpPr/>
          <p:nvPr/>
        </p:nvGrpSpPr>
        <p:grpSpPr>
          <a:xfrm>
            <a:off x="8042516" y="1695929"/>
            <a:ext cx="3069908" cy="1440180"/>
            <a:chOff x="6964680" y="1836420"/>
            <a:chExt cx="3069908" cy="144018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BF3A900-40CE-9B40-8E5D-26F567068EE0}"/>
                </a:ext>
              </a:extLst>
            </p:cNvPr>
            <p:cNvSpPr/>
            <p:nvPr/>
          </p:nvSpPr>
          <p:spPr>
            <a:xfrm>
              <a:off x="6964680" y="1836420"/>
              <a:ext cx="3069908" cy="1440180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3030EA00-6676-5F5B-1C33-FC19288125E6}"/>
                    </a:ext>
                  </a:extLst>
                </p:cNvPr>
                <p:cNvSpPr txBox="1"/>
                <p:nvPr/>
              </p:nvSpPr>
              <p:spPr>
                <a:xfrm>
                  <a:off x="8296067" y="2779958"/>
                  <a:ext cx="374141" cy="3629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oMath>
                    </m:oMathPara>
                  </a14:m>
                  <a:endParaRPr lang="de-DE" baseline="-250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3030EA00-6676-5F5B-1C33-FC19288125E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96067" y="2779958"/>
                  <a:ext cx="374141" cy="362984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07A1CF9-FD8C-629C-7E94-73490D0CF4BE}"/>
                </a:ext>
              </a:extLst>
            </p:cNvPr>
            <p:cNvCxnSpPr>
              <a:cxnSpLocks/>
              <a:stCxn id="11" idx="0"/>
              <a:endCxn id="13" idx="2"/>
            </p:cNvCxnSpPr>
            <p:nvPr/>
          </p:nvCxnSpPr>
          <p:spPr>
            <a:xfrm flipV="1">
              <a:off x="8483138" y="2359269"/>
              <a:ext cx="0" cy="420689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16EBD1CB-C503-B2CB-2361-C6171C4873AE}"/>
                    </a:ext>
                  </a:extLst>
                </p:cNvPr>
                <p:cNvSpPr/>
                <p:nvPr/>
              </p:nvSpPr>
              <p:spPr>
                <a:xfrm>
                  <a:off x="7062813" y="2003402"/>
                  <a:ext cx="2840649" cy="35586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6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sz="16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de-DE" sz="16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𝐾𝑢𝑛𝑑𝑒𝑛𝐼𝐷</m:t>
                        </m:r>
                        <m:r>
                          <a:rPr lang="de-DE" sz="16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sz="16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6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de-DE" sz="16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𝑆𝑈𝑀</m:t>
                            </m:r>
                            <m:d>
                              <m:dPr>
                                <m:ctrlPr>
                                  <a:rPr lang="de-DE" sz="16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6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  <m:r>
                                  <a:rPr lang="de-DE" sz="16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de-DE" sz="16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𝑇𝑜𝑡𝑎𝑙</m:t>
                                </m:r>
                              </m:e>
                            </m:d>
                          </m:sub>
                        </m:sSub>
                        <m:d>
                          <m:dPr>
                            <m:ctrlPr>
                              <a:rPr lang="de-DE" sz="1600" b="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6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</m:oMath>
                    </m:oMathPara>
                  </a14:m>
                  <a:endParaRPr lang="de-DE" sz="1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16EBD1CB-C503-B2CB-2361-C6171C4873A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62813" y="2003402"/>
                  <a:ext cx="2840649" cy="355867"/>
                </a:xfrm>
                <a:prstGeom prst="rect">
                  <a:avLst/>
                </a:prstGeom>
                <a:blipFill>
                  <a:blip r:embed="rId3"/>
                  <a:stretch>
                    <a:fillRect b="-10345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25748536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Gruppierung und Duplikate-Elimination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Herausforderung: Finde </a:t>
            </a:r>
            <a:r>
              <a:rPr lang="de-DE" i="1" dirty="0"/>
              <a:t>identische</a:t>
            </a:r>
            <a:r>
              <a:rPr lang="de-DE" dirty="0"/>
              <a:t> Datensätze in einer Datei</a:t>
            </a:r>
          </a:p>
          <a:p>
            <a:pPr lvl="1"/>
            <a:r>
              <a:rPr lang="de-DE" dirty="0"/>
              <a:t>Duplikate-Elimination: Identische Datensätze bzgl. aller Attribute zur Eliminierung</a:t>
            </a:r>
          </a:p>
          <a:p>
            <a:pPr lvl="1"/>
            <a:r>
              <a:rPr lang="de-DE" dirty="0"/>
              <a:t>Gruppierung: Identisch bzgl. Gruppierungsattribut(</a:t>
            </a:r>
            <a:r>
              <a:rPr lang="de-DE" dirty="0" err="1"/>
              <a:t>e</a:t>
            </a:r>
            <a:r>
              <a:rPr lang="de-DE" dirty="0"/>
              <a:t>) zur Gruppierung</a:t>
            </a:r>
          </a:p>
          <a:p>
            <a:endParaRPr lang="de-DE" dirty="0"/>
          </a:p>
          <a:p>
            <a:r>
              <a:rPr lang="de-DE" dirty="0"/>
              <a:t>Umsetzung der Duplikate-Elimination oder Gruppierung </a:t>
            </a:r>
            <a:br>
              <a:rPr lang="de-DE" dirty="0"/>
            </a:br>
            <a:r>
              <a:rPr lang="de-DE" dirty="0"/>
              <a:t>mit </a:t>
            </a:r>
            <a:r>
              <a:rPr lang="de-DE" dirty="0">
                <a:solidFill>
                  <a:schemeClr val="accent1"/>
                </a:solidFill>
              </a:rPr>
              <a:t>Hash-</a:t>
            </a:r>
            <a:r>
              <a:rPr lang="de-DE" dirty="0" err="1">
                <a:solidFill>
                  <a:schemeClr val="accent1"/>
                </a:solidFill>
              </a:rPr>
              <a:t>Join</a:t>
            </a:r>
            <a:r>
              <a:rPr lang="de-DE" dirty="0">
                <a:solidFill>
                  <a:srgbClr val="1D34FF"/>
                </a:solidFill>
              </a:rPr>
              <a:t> </a:t>
            </a:r>
            <a:r>
              <a:rPr lang="de-DE" dirty="0"/>
              <a:t>oder </a:t>
            </a:r>
            <a:r>
              <a:rPr lang="de-DE" dirty="0">
                <a:solidFill>
                  <a:schemeClr val="accent1"/>
                </a:solidFill>
              </a:rPr>
              <a:t>Sortierung</a:t>
            </a:r>
          </a:p>
          <a:p>
            <a:pPr lvl="1"/>
            <a:r>
              <a:rPr lang="de-DE" dirty="0"/>
              <a:t>Siehe vorherige Folien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DFEDC-1F95-48E4-DB55-11B7735E4DC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E8C76D-15D9-94B5-E980-7C1177F2D7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767943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74F69-2133-5041-AAB1-F9786A0F4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Selektion und Projektion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2E549A-4471-D143-9A10-DB9304AA42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Anfrageverarbeitung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795375-FEFF-E164-5542-40F95271B9D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ABC7925-7449-21F5-EF37-C5F310FEC7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643ED9-9CFD-CC49-9CB7-6FC6650B1A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119</a:t>
            </a:fld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3ED8E33-8642-926E-57F2-F531B4F25420}"/>
              </a:ext>
            </a:extLst>
          </p:cNvPr>
          <p:cNvGrpSpPr/>
          <p:nvPr/>
        </p:nvGrpSpPr>
        <p:grpSpPr>
          <a:xfrm>
            <a:off x="8402141" y="1988820"/>
            <a:ext cx="3069908" cy="1440180"/>
            <a:chOff x="6964680" y="1832274"/>
            <a:chExt cx="3069908" cy="144018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BF3A900-40CE-9B40-8E5D-26F567068EE0}"/>
                </a:ext>
              </a:extLst>
            </p:cNvPr>
            <p:cNvSpPr/>
            <p:nvPr/>
          </p:nvSpPr>
          <p:spPr>
            <a:xfrm>
              <a:off x="6964680" y="1832274"/>
              <a:ext cx="3069908" cy="144018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91E23CDD-BDBD-B948-92E0-D210C4C8512E}"/>
                    </a:ext>
                  </a:extLst>
                </p:cNvPr>
                <p:cNvSpPr/>
                <p:nvPr/>
              </p:nvSpPr>
              <p:spPr>
                <a:xfrm>
                  <a:off x="7130862" y="2052676"/>
                  <a:ext cx="2737544" cy="34932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6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60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de-DE" sz="16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𝐾𝑢𝑛𝑑𝑒𝑛𝐼𝐷</m:t>
                            </m:r>
                            <m:r>
                              <a:rPr lang="de-DE" sz="16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de-DE" sz="16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𝑁𝑎𝑚𝑒</m:t>
                            </m:r>
                            <m:r>
                              <a:rPr lang="de-DE" sz="16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de-DE" sz="16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𝐸𝑖𝑛𝑛𝑎h𝑚𝑒𝑛</m:t>
                            </m:r>
                          </m:sub>
                        </m:sSub>
                        <m:d>
                          <m:dPr>
                            <m:ctrlPr>
                              <a:rPr lang="de-DE" sz="1600" b="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6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d>
                      </m:oMath>
                    </m:oMathPara>
                  </a14:m>
                  <a:endParaRPr lang="de-DE" sz="1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91E23CDD-BDBD-B948-92E0-D210C4C8512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30862" y="2052676"/>
                  <a:ext cx="2737544" cy="349326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38F656FD-7F4D-1D47-917E-B38995264FB1}"/>
                    </a:ext>
                  </a:extLst>
                </p:cNvPr>
                <p:cNvSpPr txBox="1"/>
                <p:nvPr/>
              </p:nvSpPr>
              <p:spPr>
                <a:xfrm>
                  <a:off x="7704833" y="2618258"/>
                  <a:ext cx="1589602" cy="3629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de-DE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8000≤</m:t>
                            </m:r>
                            <m:r>
                              <a:rPr lang="de-DE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𝑃𝑙𝑧</m:t>
                            </m:r>
                            <m:r>
                              <a:rPr lang="de-DE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≤8999</m:t>
                            </m:r>
                          </m:sub>
                        </m:sSub>
                      </m:oMath>
                    </m:oMathPara>
                  </a14:m>
                  <a:endParaRPr lang="de-DE" baseline="-250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38F656FD-7F4D-1D47-917E-B38995264F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04833" y="2618258"/>
                  <a:ext cx="1589602" cy="362984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2289198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Zugriffszeit bei Festplatten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Konstruktion der Platten hat Einflüsse auf Zugriffszeit (lesend und schreibend) auf einen Block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Bewegung der Arme auf die gewünschte Spur (</a:t>
                </a:r>
                <a:r>
                  <a:rPr lang="de-DE" dirty="0">
                    <a:solidFill>
                      <a:schemeClr val="accent1"/>
                    </a:solidFill>
                  </a:rPr>
                  <a:t>Suchzeit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de-DE" dirty="0"/>
                  <a:t>)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Wartezeit auf gewünschten Block bis er sich unter dem Arm befindet (</a:t>
                </a:r>
                <a:r>
                  <a:rPr lang="de-DE" dirty="0">
                    <a:solidFill>
                      <a:schemeClr val="accent1"/>
                    </a:solidFill>
                  </a:rPr>
                  <a:t>Rotationsverzögerung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de-DE" dirty="0"/>
                  <a:t>)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Lese- bzw. Schreibezeit (</a:t>
                </a:r>
                <a:r>
                  <a:rPr lang="de-DE" dirty="0">
                    <a:solidFill>
                      <a:schemeClr val="accent1"/>
                    </a:solidFill>
                  </a:rPr>
                  <a:t>Transferzeit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𝑡𝑟</m:t>
                        </m:r>
                      </m:sub>
                    </m:sSub>
                  </m:oMath>
                </a14:m>
                <a:r>
                  <a:rPr lang="de-DE" dirty="0"/>
                  <a:t>)</a:t>
                </a:r>
              </a:p>
              <a:p>
                <a:r>
                  <a:rPr lang="de-DE" dirty="0">
                    <a:solidFill>
                      <a:schemeClr val="accent1"/>
                    </a:solidFill>
                  </a:rPr>
                  <a:t>Zugriffszeit</a:t>
                </a:r>
                <a:r>
                  <a:rPr lang="de-DE" dirty="0"/>
                  <a:t>: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err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err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err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𝑡𝑟</m:t>
                        </m:r>
                      </m:sub>
                    </m:sSub>
                  </m:oMath>
                </a14:m>
                <a:endParaRPr lang="de-DE" baseline="-250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3"/>
                <a:stretch>
                  <a:fillRect l="-3256" t="-2985" r="-372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6D2736A5-D3B7-F659-C2C9-AFFD00FFA200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/>
              <a:lstStyle/>
              <a:p>
                <a:r>
                  <a:rPr lang="de-DE" dirty="0"/>
                  <a:t>Beispiel: Hitachi </a:t>
                </a:r>
                <a:r>
                  <a:rPr lang="de-DE" dirty="0" err="1"/>
                  <a:t>Travelstar</a:t>
                </a:r>
                <a:r>
                  <a:rPr lang="de-DE" dirty="0"/>
                  <a:t> 7K200</a:t>
                </a:r>
              </a:p>
              <a:p>
                <a:pPr lvl="2"/>
                <a:r>
                  <a:rPr lang="de-DE" dirty="0"/>
                  <a:t>4 Köpfe, 2 Magnetplatten, 512 Bytes/Sektor, Kapazität: 200 GB</a:t>
                </a:r>
              </a:p>
              <a:p>
                <a:pPr lvl="3"/>
                <a:r>
                  <a:rPr lang="de-DE" dirty="0"/>
                  <a:t>2 Köpfe pro Platte ➝ max. halbe Runde für Blockanfang ➝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=8,33/2 </m:t>
                    </m:r>
                    <m:r>
                      <a:rPr lang="de-DE" i="1" dirty="0" err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𝑚𝑠</m:t>
                    </m:r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=4,17 </m:t>
                    </m:r>
                    <m:r>
                      <a:rPr lang="de-DE" i="1" dirty="0" err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𝑚𝑠</m:t>
                    </m:r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Rotationsgeschwindigkeit: 7200 </a:t>
                </a:r>
                <a:r>
                  <a:rPr lang="de-DE" dirty="0" err="1"/>
                  <a:t>rpm</a:t>
                </a:r>
                <a:endParaRPr lang="de-DE" dirty="0"/>
              </a:p>
              <a:p>
                <a:pPr lvl="3"/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7200</m:t>
                        </m:r>
                      </m:den>
                    </m:f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120</m:t>
                        </m:r>
                      </m:den>
                    </m:f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=8,33 </m:t>
                    </m:r>
                    <m:r>
                      <a:rPr lang="de-DE" i="1" dirty="0" err="1" smtClean="0">
                        <a:latin typeface="Cambria Math" panose="02040503050406030204" pitchFamily="18" charset="0"/>
                      </a:rPr>
                      <m:t>𝑚𝑠</m:t>
                    </m:r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Mittlere Suchzeit: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10 </m:t>
                    </m:r>
                    <m:r>
                      <a:rPr lang="de-DE" i="1" dirty="0" err="1" smtClean="0">
                        <a:latin typeface="Cambria Math" panose="02040503050406030204" pitchFamily="18" charset="0"/>
                      </a:rPr>
                      <m:t>𝑚𝑠</m:t>
                    </m:r>
                  </m:oMath>
                </a14:m>
                <a:endParaRPr lang="de-DE" dirty="0"/>
              </a:p>
              <a:p>
                <a:pPr lvl="3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=10</m:t>
                    </m:r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𝑚𝑠</m:t>
                    </m:r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Transferrate: ca. 50 MB/s</a:t>
                </a:r>
              </a:p>
              <a:p>
                <a:pPr lvl="3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𝑡𝑟</m:t>
                        </m:r>
                      </m:sub>
                    </m:sSub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de-DE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𝐾𝐵</m:t>
                        </m:r>
                      </m:num>
                      <m:den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50</m:t>
                        </m:r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𝑀𝐵</m:t>
                        </m:r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=0,16 </m:t>
                    </m:r>
                    <m:r>
                      <a:rPr lang="de-DE" i="1" dirty="0" err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𝑚𝑠</m:t>
                    </m:r>
                  </m:oMath>
                </a14:m>
                <a:endParaRPr lang="de-DE" dirty="0"/>
              </a:p>
              <a:p>
                <a:pPr lvl="2"/>
                <a:r>
                  <a:rPr lang="de-DE" dirty="0">
                    <a:solidFill>
                      <a:schemeClr val="accent1"/>
                    </a:solidFill>
                  </a:rPr>
                  <a:t>Zugriffszeit</a:t>
                </a:r>
                <a:r>
                  <a:rPr lang="de-DE" dirty="0">
                    <a:solidFill>
                      <a:srgbClr val="C00000"/>
                    </a:solidFill>
                  </a:rPr>
                  <a:t> </a:t>
                </a:r>
                <a:r>
                  <a:rPr lang="de-DE" dirty="0"/>
                  <a:t>auf einen Block von </a:t>
                </a:r>
                <a:r>
                  <a:rPr lang="de-DE" dirty="0">
                    <a:solidFill>
                      <a:srgbClr val="FFC000"/>
                    </a:solidFill>
                  </a:rPr>
                  <a:t>8 KB</a:t>
                </a:r>
                <a:r>
                  <a:rPr lang="de-DE" dirty="0"/>
                  <a:t>?</a:t>
                </a:r>
              </a:p>
              <a:p>
                <a:pPr lvl="3"/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=10 </m:t>
                    </m:r>
                    <m:r>
                      <a:rPr lang="de-DE" i="1" dirty="0" err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𝑚𝑠</m:t>
                    </m:r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+4,17 </m:t>
                    </m:r>
                    <m:r>
                      <a:rPr lang="de-DE" i="1" dirty="0" err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𝑚𝑠</m:t>
                    </m:r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+0,16</m:t>
                    </m:r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𝑚𝑠</m:t>
                    </m:r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=14,33 </m:t>
                    </m:r>
                    <m:r>
                      <a:rPr lang="de-DE" i="1" dirty="0" err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𝑚𝑠</m:t>
                    </m:r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lvl="2"/>
                <a:endParaRPr lang="de-DE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6D2736A5-D3B7-F659-C2C9-AFFD00FFA20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4"/>
                <a:stretch>
                  <a:fillRect l="-2955" t="-2985" b="-238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1EA2FA69-1904-1430-0BA9-3CF483742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050F315C-7320-3581-1E5D-55712FBC4F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7704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Andere Anfrage-Operatoren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Projektion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Implementierung durch</a:t>
                </a:r>
              </a:p>
              <a:p>
                <a:pPr marL="990067" lvl="2" indent="-457200">
                  <a:buFont typeface="+mj-lt"/>
                  <a:buAutoNum type="alphaLcPeriod"/>
                </a:pPr>
                <a:r>
                  <a:rPr lang="de-DE" dirty="0"/>
                  <a:t>Entfernen nicht benötigter Spalten</a:t>
                </a:r>
              </a:p>
              <a:p>
                <a:pPr marL="990067" lvl="2" indent="-457200">
                  <a:buFont typeface="+mj-lt"/>
                  <a:buAutoNum type="alphaLcPeriod"/>
                </a:pPr>
                <a:r>
                  <a:rPr lang="de-DE" dirty="0"/>
                  <a:t>Eliminierung von Duplikaten</a:t>
                </a:r>
              </a:p>
              <a:p>
                <a:pPr lvl="1"/>
                <a:r>
                  <a:rPr lang="de-DE" dirty="0"/>
                  <a:t>Die Implementierung von</a:t>
                </a:r>
              </a:p>
              <a:p>
                <a:pPr lvl="2"/>
                <a:r>
                  <a:rPr lang="de-DE" dirty="0"/>
                  <a:t>a. Bedingt das Ablaufen (</a:t>
                </a:r>
                <a:r>
                  <a:rPr lang="de-DE" dirty="0" err="1"/>
                  <a:t>scan</a:t>
                </a:r>
                <a:r>
                  <a:rPr lang="de-DE" dirty="0"/>
                  <a:t>) aller Datensätze in der Datei</a:t>
                </a:r>
              </a:p>
              <a:p>
                <a:pPr lvl="2"/>
                <a:r>
                  <a:rPr lang="de-DE" dirty="0"/>
                  <a:t>b. Siehe vorherigen Abschnitt zu Duplikate-Eliminierung</a:t>
                </a:r>
              </a:p>
              <a:p>
                <a:pPr lvl="1"/>
                <a:r>
                  <a:rPr lang="de-DE" dirty="0"/>
                  <a:t>Systeme vermeiden b. sofern möglich</a:t>
                </a:r>
              </a:p>
              <a:p>
                <a:r>
                  <a:rPr lang="de-DE" dirty="0"/>
                  <a:t>Selektion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Ablaufen (</a:t>
                </a:r>
                <a:r>
                  <a:rPr lang="de-DE" dirty="0" err="1"/>
                  <a:t>scan</a:t>
                </a:r>
                <a:r>
                  <a:rPr lang="de-DE" dirty="0"/>
                  <a:t>) aller Datensätze</a:t>
                </a:r>
              </a:p>
              <a:p>
                <a:pPr lvl="1"/>
                <a:r>
                  <a:rPr lang="de-DE" dirty="0"/>
                  <a:t>Eventuell Sortierung ausnutzen oder Index verwenden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B77E30-FD42-B65C-BC08-8623F6B1CCA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1EEB7-13C2-B564-F2B9-7059B0239A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4C577E2-95DD-1F4B-A688-E8FB02007787}" type="slidenum">
              <a:rPr lang="de-DE" smtClean="0"/>
              <a:pPr/>
              <a:t>120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895926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7BA7637-ED7F-7041-93CE-355CF2A63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Pipelining</a:t>
            </a:r>
            <a:endParaRPr lang="de-D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9D09F4-8756-AC45-9D9B-EFED8A4666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Anfrageverarbeitung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330094-C910-8ECB-50CC-8B7A2BFF3DC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A5B179-5838-C8A1-EA16-3BAA516708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0039DD-747C-FF4D-8C44-1C2F874565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121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133773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Organisation der Operator-Evaluierung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Bisher gehen wir davon aus, dass Operatoren ganze Dateien verarbeiten</a:t>
            </a:r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Erzeugt offensichtlich viel I/O</a:t>
            </a:r>
          </a:p>
          <a:p>
            <a:r>
              <a:rPr lang="de-DE" dirty="0"/>
              <a:t>Außerdem: lange Antwortzeiten</a:t>
            </a:r>
          </a:p>
          <a:p>
            <a:pPr lvl="1"/>
            <a:r>
              <a:rPr lang="de-DE" dirty="0"/>
              <a:t>Ein Operator kann nicht anfangen, solange nicht seine Eingaben vollständig bestimmt sind (materialisiert sind)</a:t>
            </a:r>
          </a:p>
          <a:p>
            <a:pPr lvl="1"/>
            <a:r>
              <a:rPr lang="de-DE" dirty="0"/>
              <a:t>Operatoren werden nacheinander ausgeführt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51B634-2776-72A3-F657-C9F5AE794E6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8F6436D-535B-2673-908F-ECA7FA466E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122</a:t>
            </a:fld>
            <a:endParaRPr lang="de-DE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DF0D339-26AD-FE10-7F72-234C793149D8}"/>
              </a:ext>
            </a:extLst>
          </p:cNvPr>
          <p:cNvGrpSpPr/>
          <p:nvPr/>
        </p:nvGrpSpPr>
        <p:grpSpPr>
          <a:xfrm>
            <a:off x="2168743" y="2225393"/>
            <a:ext cx="7854514" cy="1392720"/>
            <a:chOff x="1754415" y="2225393"/>
            <a:chExt cx="7854514" cy="13927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F304273D-E65D-0F05-3877-5F6DE1A5D414}"/>
                    </a:ext>
                  </a:extLst>
                </p:cNvPr>
                <p:cNvSpPr txBox="1"/>
                <p:nvPr/>
              </p:nvSpPr>
              <p:spPr>
                <a:xfrm>
                  <a:off x="1754415" y="2225393"/>
                  <a:ext cx="43473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DE" i="1" dirty="0" smtClean="0">
                            <a:latin typeface="Cambria Math" panose="02040503050406030204" pitchFamily="18" charset="0"/>
                          </a:rPr>
                          <m:t>⋯</m:t>
                        </m:r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F304273D-E65D-0F05-3877-5F6DE1A5D4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54415" y="2225393"/>
                  <a:ext cx="434734" cy="369332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4A12A26F-1892-E305-A113-C61833207E6A}"/>
                    </a:ext>
                  </a:extLst>
                </p:cNvPr>
                <p:cNvSpPr txBox="1"/>
                <p:nvPr/>
              </p:nvSpPr>
              <p:spPr>
                <a:xfrm>
                  <a:off x="1754415" y="2964259"/>
                  <a:ext cx="43473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DE" i="1" dirty="0" smtClean="0">
                            <a:latin typeface="Cambria Math" panose="02040503050406030204" pitchFamily="18" charset="0"/>
                          </a:rPr>
                          <m:t>⋯</m:t>
                        </m:r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4A12A26F-1892-E305-A113-C61833207E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54415" y="2964259"/>
                  <a:ext cx="434734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0B8A5D77-DF4A-E090-E4EE-A9998C40CAF1}"/>
                    </a:ext>
                  </a:extLst>
                </p:cNvPr>
                <p:cNvSpPr txBox="1"/>
                <p:nvPr/>
              </p:nvSpPr>
              <p:spPr>
                <a:xfrm>
                  <a:off x="2455136" y="2594927"/>
                  <a:ext cx="4283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⋈</m:t>
                        </m:r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0B8A5D77-DF4A-E090-E4EE-A9998C40CA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55136" y="2594927"/>
                  <a:ext cx="428322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CC7AC19E-2489-6E72-8B4F-545250715BA7}"/>
                    </a:ext>
                  </a:extLst>
                </p:cNvPr>
                <p:cNvSpPr txBox="1"/>
                <p:nvPr/>
              </p:nvSpPr>
              <p:spPr>
                <a:xfrm>
                  <a:off x="3164533" y="3248781"/>
                  <a:ext cx="71917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𝑓𝑖𝑙𝑒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CC7AC19E-2489-6E72-8B4F-545250715B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64533" y="3248781"/>
                  <a:ext cx="719171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9677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32AF1885-505A-EEDA-40F4-02433D86A2B3}"/>
                    </a:ext>
                  </a:extLst>
                </p:cNvPr>
                <p:cNvSpPr txBox="1"/>
                <p:nvPr/>
              </p:nvSpPr>
              <p:spPr>
                <a:xfrm>
                  <a:off x="4164779" y="2594927"/>
                  <a:ext cx="37875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32AF1885-505A-EEDA-40F4-02433D86A2B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64779" y="2594927"/>
                  <a:ext cx="378758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92A408DF-FB5C-D75E-7148-5BEEE981C7A5}"/>
                    </a:ext>
                  </a:extLst>
                </p:cNvPr>
                <p:cNvSpPr txBox="1"/>
                <p:nvPr/>
              </p:nvSpPr>
              <p:spPr>
                <a:xfrm>
                  <a:off x="4824612" y="3248781"/>
                  <a:ext cx="72449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𝑓𝑖𝑙𝑒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92A408DF-FB5C-D75E-7148-5BEEE981C7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24612" y="3248781"/>
                  <a:ext cx="724494" cy="369332"/>
                </a:xfrm>
                <a:prstGeom prst="rect">
                  <a:avLst/>
                </a:prstGeom>
                <a:blipFill>
                  <a:blip r:embed="rId7"/>
                  <a:stretch>
                    <a:fillRect b="-9677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B4647A7-C1D7-4CC9-A315-631562942C42}"/>
                </a:ext>
              </a:extLst>
            </p:cNvPr>
            <p:cNvCxnSpPr>
              <a:stCxn id="8" idx="3"/>
              <a:endCxn id="10" idx="1"/>
            </p:cNvCxnSpPr>
            <p:nvPr/>
          </p:nvCxnSpPr>
          <p:spPr>
            <a:xfrm>
              <a:off x="2189149" y="2410059"/>
              <a:ext cx="265987" cy="36953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02EEACD-3A16-3BA6-05E7-927CFD9812EE}"/>
                </a:ext>
              </a:extLst>
            </p:cNvPr>
            <p:cNvCxnSpPr>
              <a:cxnSpLocks/>
              <a:stCxn id="9" idx="3"/>
              <a:endCxn id="10" idx="1"/>
            </p:cNvCxnSpPr>
            <p:nvPr/>
          </p:nvCxnSpPr>
          <p:spPr>
            <a:xfrm flipV="1">
              <a:off x="2189149" y="2779593"/>
              <a:ext cx="265987" cy="36933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urved Connector 21">
              <a:extLst>
                <a:ext uri="{FF2B5EF4-FFF2-40B4-BE49-F238E27FC236}">
                  <a16:creationId xmlns:a16="http://schemas.microsoft.com/office/drawing/2014/main" id="{1FC0701D-EEFE-484E-85CB-92F7FC6ED160}"/>
                </a:ext>
              </a:extLst>
            </p:cNvPr>
            <p:cNvCxnSpPr>
              <a:stCxn id="10" idx="3"/>
              <a:endCxn id="11" idx="0"/>
            </p:cNvCxnSpPr>
            <p:nvPr/>
          </p:nvCxnSpPr>
          <p:spPr>
            <a:xfrm>
              <a:off x="2883458" y="2779593"/>
              <a:ext cx="640661" cy="469188"/>
            </a:xfrm>
            <a:prstGeom prst="curvedConnector2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urved Connector 22">
              <a:extLst>
                <a:ext uri="{FF2B5EF4-FFF2-40B4-BE49-F238E27FC236}">
                  <a16:creationId xmlns:a16="http://schemas.microsoft.com/office/drawing/2014/main" id="{BA2874F4-4435-BCC9-1B2A-E59F1AA0491E}"/>
                </a:ext>
              </a:extLst>
            </p:cNvPr>
            <p:cNvCxnSpPr>
              <a:cxnSpLocks/>
              <a:stCxn id="12" idx="3"/>
              <a:endCxn id="13" idx="0"/>
            </p:cNvCxnSpPr>
            <p:nvPr/>
          </p:nvCxnSpPr>
          <p:spPr>
            <a:xfrm>
              <a:off x="4543537" y="2779593"/>
              <a:ext cx="643322" cy="469188"/>
            </a:xfrm>
            <a:prstGeom prst="curvedConnector2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C03140F8-D7BE-2C5A-4D7A-91832A36D878}"/>
                    </a:ext>
                  </a:extLst>
                </p:cNvPr>
                <p:cNvSpPr txBox="1"/>
                <p:nvPr/>
              </p:nvSpPr>
              <p:spPr>
                <a:xfrm>
                  <a:off x="5830181" y="2594927"/>
                  <a:ext cx="37786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C03140F8-D7BE-2C5A-4D7A-91832A36D8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30181" y="2594927"/>
                  <a:ext cx="377860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5C29A27E-74E5-2435-0C67-7D8045190AD5}"/>
                    </a:ext>
                  </a:extLst>
                </p:cNvPr>
                <p:cNvSpPr txBox="1"/>
                <p:nvPr/>
              </p:nvSpPr>
              <p:spPr>
                <a:xfrm>
                  <a:off x="6489116" y="3248781"/>
                  <a:ext cx="72449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𝑓𝑖𝑙𝑒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5C29A27E-74E5-2435-0C67-7D8045190A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89116" y="3248781"/>
                  <a:ext cx="724494" cy="369332"/>
                </a:xfrm>
                <a:prstGeom prst="rect">
                  <a:avLst/>
                </a:prstGeom>
                <a:blipFill>
                  <a:blip r:embed="rId9"/>
                  <a:stretch>
                    <a:fillRect b="-9677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8" name="Curved Connector 27">
              <a:extLst>
                <a:ext uri="{FF2B5EF4-FFF2-40B4-BE49-F238E27FC236}">
                  <a16:creationId xmlns:a16="http://schemas.microsoft.com/office/drawing/2014/main" id="{425386C7-A3AE-F80F-A26E-4FC1EFFADCD2}"/>
                </a:ext>
              </a:extLst>
            </p:cNvPr>
            <p:cNvCxnSpPr>
              <a:cxnSpLocks/>
              <a:stCxn id="26" idx="3"/>
              <a:endCxn id="27" idx="0"/>
            </p:cNvCxnSpPr>
            <p:nvPr/>
          </p:nvCxnSpPr>
          <p:spPr>
            <a:xfrm>
              <a:off x="6208041" y="2779593"/>
              <a:ext cx="643322" cy="469188"/>
            </a:xfrm>
            <a:prstGeom prst="curvedConnector2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urved Connector 28">
              <a:extLst>
                <a:ext uri="{FF2B5EF4-FFF2-40B4-BE49-F238E27FC236}">
                  <a16:creationId xmlns:a16="http://schemas.microsoft.com/office/drawing/2014/main" id="{E1391F3E-327F-754F-78C0-4A01E272C645}"/>
                </a:ext>
              </a:extLst>
            </p:cNvPr>
            <p:cNvCxnSpPr>
              <a:cxnSpLocks/>
              <a:stCxn id="11" idx="0"/>
              <a:endCxn id="12" idx="1"/>
            </p:cNvCxnSpPr>
            <p:nvPr/>
          </p:nvCxnSpPr>
          <p:spPr>
            <a:xfrm rot="5400000" flipH="1" flipV="1">
              <a:off x="3609855" y="2693857"/>
              <a:ext cx="469188" cy="640660"/>
            </a:xfrm>
            <a:prstGeom prst="curvedConnector2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urved Connector 29">
              <a:extLst>
                <a:ext uri="{FF2B5EF4-FFF2-40B4-BE49-F238E27FC236}">
                  <a16:creationId xmlns:a16="http://schemas.microsoft.com/office/drawing/2014/main" id="{C9E5C39A-C7BC-19BC-E00F-99C3D7D1F6CD}"/>
                </a:ext>
              </a:extLst>
            </p:cNvPr>
            <p:cNvCxnSpPr>
              <a:cxnSpLocks/>
              <a:stCxn id="13" idx="0"/>
              <a:endCxn id="26" idx="1"/>
            </p:cNvCxnSpPr>
            <p:nvPr/>
          </p:nvCxnSpPr>
          <p:spPr>
            <a:xfrm rot="5400000" flipH="1" flipV="1">
              <a:off x="5273926" y="2692526"/>
              <a:ext cx="469188" cy="643322"/>
            </a:xfrm>
            <a:prstGeom prst="curvedConnector2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urved Connector 30">
              <a:extLst>
                <a:ext uri="{FF2B5EF4-FFF2-40B4-BE49-F238E27FC236}">
                  <a16:creationId xmlns:a16="http://schemas.microsoft.com/office/drawing/2014/main" id="{86F35CB5-BA1E-5DC9-F75B-C70873FBA112}"/>
                </a:ext>
              </a:extLst>
            </p:cNvPr>
            <p:cNvCxnSpPr>
              <a:cxnSpLocks/>
              <a:stCxn id="27" idx="0"/>
              <a:endCxn id="37" idx="1"/>
            </p:cNvCxnSpPr>
            <p:nvPr/>
          </p:nvCxnSpPr>
          <p:spPr>
            <a:xfrm rot="5400000" flipH="1" flipV="1">
              <a:off x="6938430" y="2692526"/>
              <a:ext cx="469188" cy="643322"/>
            </a:xfrm>
            <a:prstGeom prst="curvedConnector2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9219EA62-524C-49A9-F8FC-3B08FC70645B}"/>
                    </a:ext>
                  </a:extLst>
                </p:cNvPr>
                <p:cNvSpPr txBox="1"/>
                <p:nvPr/>
              </p:nvSpPr>
              <p:spPr>
                <a:xfrm>
                  <a:off x="7494685" y="2594927"/>
                  <a:ext cx="43473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DE" i="1" dirty="0" smtClean="0">
                            <a:latin typeface="Cambria Math" panose="02040503050406030204" pitchFamily="18" charset="0"/>
                          </a:rPr>
                          <m:t>⋯</m:t>
                        </m:r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9219EA62-524C-49A9-F8FC-3B08FC7064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94685" y="2594927"/>
                  <a:ext cx="434734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4F3AA062-F215-7582-0467-9209A7FDBA17}"/>
                    </a:ext>
                  </a:extLst>
                </p:cNvPr>
                <p:cNvSpPr txBox="1"/>
                <p:nvPr/>
              </p:nvSpPr>
              <p:spPr>
                <a:xfrm>
                  <a:off x="8210494" y="3248781"/>
                  <a:ext cx="73860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𝑓𝑖𝑙𝑒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4F3AA062-F215-7582-0467-9209A7FDBA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10494" y="3248781"/>
                  <a:ext cx="738600" cy="369332"/>
                </a:xfrm>
                <a:prstGeom prst="rect">
                  <a:avLst/>
                </a:prstGeom>
                <a:blipFill>
                  <a:blip r:embed="rId11"/>
                  <a:stretch>
                    <a:fillRect b="-9677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0" name="Curved Connector 39">
              <a:extLst>
                <a:ext uri="{FF2B5EF4-FFF2-40B4-BE49-F238E27FC236}">
                  <a16:creationId xmlns:a16="http://schemas.microsoft.com/office/drawing/2014/main" id="{FA23AA48-6CD4-F190-0A56-51C4C40F707C}"/>
                </a:ext>
              </a:extLst>
            </p:cNvPr>
            <p:cNvCxnSpPr>
              <a:cxnSpLocks/>
              <a:stCxn id="37" idx="3"/>
              <a:endCxn id="39" idx="0"/>
            </p:cNvCxnSpPr>
            <p:nvPr/>
          </p:nvCxnSpPr>
          <p:spPr>
            <a:xfrm>
              <a:off x="7929419" y="2779593"/>
              <a:ext cx="650375" cy="469188"/>
            </a:xfrm>
            <a:prstGeom prst="curvedConnector2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urved Connector 40">
              <a:extLst>
                <a:ext uri="{FF2B5EF4-FFF2-40B4-BE49-F238E27FC236}">
                  <a16:creationId xmlns:a16="http://schemas.microsoft.com/office/drawing/2014/main" id="{3D62B491-2B26-CF51-4C56-DAB014AAC46B}"/>
                </a:ext>
              </a:extLst>
            </p:cNvPr>
            <p:cNvCxnSpPr>
              <a:cxnSpLocks/>
              <a:stCxn id="39" idx="0"/>
              <a:endCxn id="43" idx="1"/>
            </p:cNvCxnSpPr>
            <p:nvPr/>
          </p:nvCxnSpPr>
          <p:spPr>
            <a:xfrm rot="5400000" flipH="1" flipV="1">
              <a:off x="8670388" y="2688999"/>
              <a:ext cx="469188" cy="650377"/>
            </a:xfrm>
            <a:prstGeom prst="curvedConnector2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805B910D-CE01-6048-6816-CD4626CA14D4}"/>
                    </a:ext>
                  </a:extLst>
                </p:cNvPr>
                <p:cNvSpPr txBox="1"/>
                <p:nvPr/>
              </p:nvSpPr>
              <p:spPr>
                <a:xfrm>
                  <a:off x="9230171" y="2594927"/>
                  <a:ext cx="37875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805B910D-CE01-6048-6816-CD4626CA14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30171" y="2594927"/>
                  <a:ext cx="378758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3DB5E0A-6FBA-C1BF-9D76-70B40C211FD3}"/>
                </a:ext>
              </a:extLst>
            </p:cNvPr>
            <p:cNvCxnSpPr>
              <a:endCxn id="12" idx="1"/>
            </p:cNvCxnSpPr>
            <p:nvPr/>
          </p:nvCxnSpPr>
          <p:spPr>
            <a:xfrm>
              <a:off x="2883458" y="2779593"/>
              <a:ext cx="1281321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69ABB0D-2130-3E8B-22AA-C366B06A65F2}"/>
                </a:ext>
              </a:extLst>
            </p:cNvPr>
            <p:cNvCxnSpPr>
              <a:cxnSpLocks/>
              <a:stCxn id="12" idx="3"/>
              <a:endCxn id="26" idx="1"/>
            </p:cNvCxnSpPr>
            <p:nvPr/>
          </p:nvCxnSpPr>
          <p:spPr>
            <a:xfrm>
              <a:off x="4543537" y="2779593"/>
              <a:ext cx="1286644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BEF186D5-0F58-87B0-3F72-C76708EDAE87}"/>
                </a:ext>
              </a:extLst>
            </p:cNvPr>
            <p:cNvCxnSpPr>
              <a:cxnSpLocks/>
              <a:stCxn id="26" idx="3"/>
              <a:endCxn id="37" idx="1"/>
            </p:cNvCxnSpPr>
            <p:nvPr/>
          </p:nvCxnSpPr>
          <p:spPr>
            <a:xfrm>
              <a:off x="6208041" y="2779593"/>
              <a:ext cx="1286644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D699E42-808F-4F49-A2BE-BBC8D3F99DD7}"/>
                </a:ext>
              </a:extLst>
            </p:cNvPr>
            <p:cNvCxnSpPr>
              <a:cxnSpLocks/>
              <a:stCxn id="37" idx="3"/>
              <a:endCxn id="43" idx="1"/>
            </p:cNvCxnSpPr>
            <p:nvPr/>
          </p:nvCxnSpPr>
          <p:spPr>
            <a:xfrm>
              <a:off x="7929419" y="2779593"/>
              <a:ext cx="1300752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2257102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Pipeline-orientierte Verarbeitung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Alternativ könnte jeder Operator seine Ergebnisse direkt an den nachfolgenden senden, ohne die Ergebnisse erst auf die Platte zu schreiben</a:t>
            </a:r>
          </a:p>
          <a:p>
            <a:r>
              <a:rPr lang="de-DE" dirty="0"/>
              <a:t>Ergebnisse werden so früh wie möglich weitergereicht und verarbeitet (</a:t>
            </a:r>
            <a:r>
              <a:rPr lang="de-DE" dirty="0">
                <a:solidFill>
                  <a:schemeClr val="accent1"/>
                </a:solidFill>
              </a:rPr>
              <a:t>Pipeline-Prinzip</a:t>
            </a:r>
            <a:r>
              <a:rPr lang="de-DE" dirty="0"/>
              <a:t>)</a:t>
            </a:r>
          </a:p>
          <a:p>
            <a:r>
              <a:rPr lang="de-DE" dirty="0"/>
              <a:t>Granularität ist bedeutsam:</a:t>
            </a:r>
          </a:p>
          <a:p>
            <a:pPr lvl="1"/>
            <a:r>
              <a:rPr lang="de-DE" dirty="0"/>
              <a:t>Kleinere Brocken reduzieren Antwortzeit des Systems</a:t>
            </a:r>
          </a:p>
          <a:p>
            <a:pPr lvl="1"/>
            <a:r>
              <a:rPr lang="de-DE" dirty="0"/>
              <a:t>Größere Brocken erhöhen Effektivität von Instruktions-Cachespeichern</a:t>
            </a:r>
          </a:p>
          <a:p>
            <a:pPr lvl="1"/>
            <a:r>
              <a:rPr lang="de-DE" dirty="0"/>
              <a:t>In der Praxis meist </a:t>
            </a:r>
            <a:r>
              <a:rPr lang="de-DE" dirty="0" err="1"/>
              <a:t>tupelweises</a:t>
            </a:r>
            <a:r>
              <a:rPr lang="de-DE" dirty="0"/>
              <a:t> Verarbeiten verwendet</a:t>
            </a:r>
          </a:p>
          <a:p>
            <a:pPr lvl="1"/>
            <a:endParaRPr lang="de-DE" dirty="0"/>
          </a:p>
          <a:p>
            <a:r>
              <a:rPr lang="de-DE" dirty="0"/>
              <a:t>Siehe auch Gebiet der </a:t>
            </a:r>
            <a:r>
              <a:rPr lang="de-DE" dirty="0">
                <a:solidFill>
                  <a:schemeClr val="accent2"/>
                </a:solidFill>
              </a:rPr>
              <a:t>Stromverarbeitung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A0077C-62C7-266F-963C-6C5E5C9516F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5FD89A-A308-BB62-F717-90DFED3CA7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125736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Auswirkungen auf die Performanz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solidFill>
            <a:schemeClr val="bg1"/>
          </a:solidFill>
        </p:spPr>
        <p:txBody>
          <a:bodyPr/>
          <a:lstStyle/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  <a:p>
            <a:r>
              <a:rPr lang="de-DE" dirty="0"/>
              <a:t>Ausführungsplan A: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Content Placeholder 75">
                <a:extLst>
                  <a:ext uri="{FF2B5EF4-FFF2-40B4-BE49-F238E27FC236}">
                    <a16:creationId xmlns:a16="http://schemas.microsoft.com/office/drawing/2014/main" id="{E53FF215-0B91-1E46-6824-516692037A1E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/>
              <a:lstStyle/>
              <a:p>
                <a:r>
                  <a:rPr lang="de-DE" dirty="0"/>
                  <a:t>Ausführungsplan B:</a:t>
                </a:r>
              </a:p>
              <a:p>
                <a:endParaRPr lang="de-DE" dirty="0"/>
              </a:p>
              <a:p>
                <a:endParaRPr lang="de-DE" dirty="0"/>
              </a:p>
              <a:p>
                <a:endParaRPr lang="de-DE" dirty="0"/>
              </a:p>
              <a:p>
                <a:endParaRPr lang="de-DE" dirty="0"/>
              </a:p>
              <a:p>
                <a:endParaRPr lang="de-DE" dirty="0"/>
              </a:p>
              <a:p>
                <a:pPr lvl="1"/>
                <a:endParaRPr lang="de-DE" dirty="0"/>
              </a:p>
              <a:p>
                <a:pPr lvl="1"/>
                <a:r>
                  <a:rPr lang="de-DE" dirty="0"/>
                  <a:t>Ermöglicht</a:t>
                </a:r>
              </a:p>
              <a:p>
                <a:pPr lvl="2"/>
                <a:r>
                  <a:rPr lang="de-DE" dirty="0" err="1"/>
                  <a:t>Tupelweises</a:t>
                </a:r>
                <a:r>
                  <a:rPr lang="de-DE" dirty="0"/>
                  <a:t> Verarbeiten der Relation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lvl="2"/>
                <a:r>
                  <a:rPr lang="de-DE" dirty="0"/>
                  <a:t>Sofortiges Weiterleiten nach der Selektion</a:t>
                </a:r>
              </a:p>
              <a:p>
                <a:pPr lvl="2"/>
                <a:r>
                  <a:rPr lang="de-DE" dirty="0"/>
                  <a:t>Kombiniert mit </a:t>
                </a:r>
                <a:r>
                  <a:rPr lang="de-DE" dirty="0" err="1"/>
                  <a:t>tupelweisem</a:t>
                </a:r>
                <a:r>
                  <a:rPr lang="de-DE" dirty="0"/>
                  <a:t> Verarbeiten der Relationen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de-DE" dirty="0"/>
                  <a:t> </a:t>
                </a:r>
              </a:p>
              <a:p>
                <a:endParaRPr lang="en-DE" dirty="0"/>
              </a:p>
            </p:txBody>
          </p:sp>
        </mc:Choice>
        <mc:Fallback xmlns="">
          <p:sp>
            <p:nvSpPr>
              <p:cNvPr id="76" name="Content Placeholder 75">
                <a:extLst>
                  <a:ext uri="{FF2B5EF4-FFF2-40B4-BE49-F238E27FC236}">
                    <a16:creationId xmlns:a16="http://schemas.microsoft.com/office/drawing/2014/main" id="{E53FF215-0B91-1E46-6824-516692037A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2"/>
                <a:stretch>
                  <a:fillRect l="-2955" t="-2985" r="-1136" b="-507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384A26-229B-3800-7374-C0FFE195F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36A5F6-2E8E-6D31-80CF-0543130581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124</a:t>
            </a:fld>
            <a:endParaRPr lang="de-DE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59625" y="1657153"/>
            <a:ext cx="5563263" cy="132087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0488" tIns="44450" rIns="90488" bIns="44450">
            <a:spAutoFit/>
          </a:bodyPr>
          <a:lstStyle/>
          <a:p>
            <a:r>
              <a:rPr lang="de-DE" sz="16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p.Teile_ID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p.Anzahl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p.Preis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de-DE" sz="16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Auftragsposten p,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Auftraege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a, Kunden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de-DE" sz="16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p.Auftrag_ID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a.Auftrag_ID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de-DE" sz="16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and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a.Kunden_ID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k.Kunden_ID</a:t>
            </a:r>
            <a:endParaRPr lang="de-DE" sz="16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sz="16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and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k.Name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'IBM Corp.';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FC11D69-E08E-5A4C-90EA-F599EAFADD5D}"/>
                  </a:ext>
                </a:extLst>
              </p:cNvPr>
              <p:cNvSpPr txBox="1"/>
              <p:nvPr/>
            </p:nvSpPr>
            <p:spPr>
              <a:xfrm>
                <a:off x="1678815" y="5628913"/>
                <a:ext cx="368627" cy="276999"/>
              </a:xfrm>
              <a:prstGeom prst="rect">
                <a:avLst/>
              </a:prstGeom>
              <a:noFill/>
            </p:spPr>
            <p:txBody>
              <a:bodyPr wrap="none" t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FC11D69-E08E-5A4C-90EA-F599EAFADD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8815" y="5628913"/>
                <a:ext cx="368627" cy="276999"/>
              </a:xfrm>
              <a:prstGeom prst="rect">
                <a:avLst/>
              </a:prstGeom>
              <a:blipFill>
                <a:blip r:embed="rId3"/>
                <a:stretch>
                  <a:fillRect b="-2173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DEF6F56-8B5D-FB49-99F8-4A571D73507D}"/>
                  </a:ext>
                </a:extLst>
              </p:cNvPr>
              <p:cNvSpPr txBox="1"/>
              <p:nvPr/>
            </p:nvSpPr>
            <p:spPr>
              <a:xfrm>
                <a:off x="2397966" y="5628913"/>
                <a:ext cx="371448" cy="276999"/>
              </a:xfrm>
              <a:prstGeom prst="rect">
                <a:avLst/>
              </a:prstGeom>
              <a:noFill/>
            </p:spPr>
            <p:txBody>
              <a:bodyPr wrap="none" t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DEF6F56-8B5D-FB49-99F8-4A571D7350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7966" y="5628913"/>
                <a:ext cx="371448" cy="2769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33E9BEF-A386-6741-8A5A-BC45FDECB1EB}"/>
                  </a:ext>
                </a:extLst>
              </p:cNvPr>
              <p:cNvSpPr txBox="1"/>
              <p:nvPr/>
            </p:nvSpPr>
            <p:spPr>
              <a:xfrm>
                <a:off x="3613153" y="5628913"/>
                <a:ext cx="370935" cy="276999"/>
              </a:xfrm>
              <a:prstGeom prst="rect">
                <a:avLst/>
              </a:prstGeom>
              <a:noFill/>
            </p:spPr>
            <p:txBody>
              <a:bodyPr wrap="none" t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33E9BEF-A386-6741-8A5A-BC45FDECB1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3153" y="5628913"/>
                <a:ext cx="370935" cy="276999"/>
              </a:xfrm>
              <a:prstGeom prst="rect">
                <a:avLst/>
              </a:prstGeom>
              <a:blipFill>
                <a:blip r:embed="rId5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988F8C72-290D-BFC5-7E2D-47DD430784E8}"/>
              </a:ext>
            </a:extLst>
          </p:cNvPr>
          <p:cNvSpPr txBox="1"/>
          <p:nvPr/>
        </p:nvSpPr>
        <p:spPr>
          <a:xfrm>
            <a:off x="1104108" y="5318448"/>
            <a:ext cx="77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6 mio.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4E5CE5-9454-E841-5413-4B5D04B481FD}"/>
              </a:ext>
            </a:extLst>
          </p:cNvPr>
          <p:cNvSpPr txBox="1"/>
          <p:nvPr/>
        </p:nvSpPr>
        <p:spPr>
          <a:xfrm>
            <a:off x="2581597" y="5318448"/>
            <a:ext cx="94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1.5 mio.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4CC584-9DEF-DEA1-84A4-062CCFB0D5B6}"/>
              </a:ext>
            </a:extLst>
          </p:cNvPr>
          <p:cNvSpPr txBox="1"/>
          <p:nvPr/>
        </p:nvSpPr>
        <p:spPr>
          <a:xfrm>
            <a:off x="3798620" y="5321933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150.000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386C60-8853-585E-E9FA-CB6206E64D04}"/>
              </a:ext>
            </a:extLst>
          </p:cNvPr>
          <p:cNvSpPr txBox="1"/>
          <p:nvPr/>
        </p:nvSpPr>
        <p:spPr>
          <a:xfrm>
            <a:off x="1451350" y="4637704"/>
            <a:ext cx="77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6 mio.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1AC2DDA-A5E4-BA12-38FF-4E6FCE0C1ADC}"/>
                  </a:ext>
                </a:extLst>
              </p:cNvPr>
              <p:cNvSpPr txBox="1"/>
              <p:nvPr/>
            </p:nvSpPr>
            <p:spPr>
              <a:xfrm>
                <a:off x="2008543" y="4948739"/>
                <a:ext cx="4283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⋈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1AC2DDA-A5E4-BA12-38FF-4E6FCE0C1A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8543" y="4948739"/>
                <a:ext cx="428322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DBCD8594-25B4-7936-20F6-79436CBEAF85}"/>
              </a:ext>
            </a:extLst>
          </p:cNvPr>
          <p:cNvSpPr txBox="1"/>
          <p:nvPr/>
        </p:nvSpPr>
        <p:spPr>
          <a:xfrm>
            <a:off x="3833245" y="463053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9419B08-BA45-158E-889C-AD3182D04ABD}"/>
                  </a:ext>
                </a:extLst>
              </p:cNvPr>
              <p:cNvSpPr txBox="1"/>
              <p:nvPr/>
            </p:nvSpPr>
            <p:spPr>
              <a:xfrm>
                <a:off x="3614311" y="4948739"/>
                <a:ext cx="3778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9419B08-BA45-158E-889C-AD3182D04A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4311" y="4948739"/>
                <a:ext cx="37786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329E69B4-0D1E-6EA2-9FBB-F2A931D9A937}"/>
              </a:ext>
            </a:extLst>
          </p:cNvPr>
          <p:cNvSpPr txBox="1"/>
          <p:nvPr/>
        </p:nvSpPr>
        <p:spPr>
          <a:xfrm>
            <a:off x="2608202" y="398918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57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D74EEDF-10A9-1ECE-8C42-2AED00D002C4}"/>
                  </a:ext>
                </a:extLst>
              </p:cNvPr>
              <p:cNvSpPr txBox="1"/>
              <p:nvPr/>
            </p:nvSpPr>
            <p:spPr>
              <a:xfrm>
                <a:off x="2811427" y="4254014"/>
                <a:ext cx="4283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⋈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D74EEDF-10A9-1ECE-8C42-2AED00D002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1427" y="4254014"/>
                <a:ext cx="428322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83484D3-68EB-C52A-8E30-D8817D105762}"/>
              </a:ext>
            </a:extLst>
          </p:cNvPr>
          <p:cNvCxnSpPr>
            <a:stCxn id="11" idx="0"/>
            <a:endCxn id="19" idx="2"/>
          </p:cNvCxnSpPr>
          <p:nvPr/>
        </p:nvCxnSpPr>
        <p:spPr>
          <a:xfrm flipV="1">
            <a:off x="1863129" y="5318071"/>
            <a:ext cx="359575" cy="3108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8BACC2B-64F4-D624-2EA1-238240114880}"/>
              </a:ext>
            </a:extLst>
          </p:cNvPr>
          <p:cNvCxnSpPr>
            <a:cxnSpLocks/>
            <a:stCxn id="12" idx="0"/>
            <a:endCxn id="19" idx="2"/>
          </p:cNvCxnSpPr>
          <p:nvPr/>
        </p:nvCxnSpPr>
        <p:spPr>
          <a:xfrm flipH="1" flipV="1">
            <a:off x="2222704" y="5318071"/>
            <a:ext cx="360986" cy="3108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ED0F111-0D0E-C693-D6EE-012DBD084E8E}"/>
              </a:ext>
            </a:extLst>
          </p:cNvPr>
          <p:cNvCxnSpPr>
            <a:cxnSpLocks/>
            <a:stCxn id="19" idx="0"/>
            <a:endCxn id="23" idx="2"/>
          </p:cNvCxnSpPr>
          <p:nvPr/>
        </p:nvCxnSpPr>
        <p:spPr>
          <a:xfrm flipV="1">
            <a:off x="2222704" y="4623346"/>
            <a:ext cx="802884" cy="3253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1464F40-95D6-21BD-1198-E85CDFC6160F}"/>
              </a:ext>
            </a:extLst>
          </p:cNvPr>
          <p:cNvCxnSpPr>
            <a:cxnSpLocks/>
            <a:stCxn id="21" idx="0"/>
            <a:endCxn id="23" idx="2"/>
          </p:cNvCxnSpPr>
          <p:nvPr/>
        </p:nvCxnSpPr>
        <p:spPr>
          <a:xfrm flipH="1" flipV="1">
            <a:off x="3025588" y="4623346"/>
            <a:ext cx="777653" cy="3253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C9DCD24-6237-604D-5355-8FFB39FCFB8A}"/>
              </a:ext>
            </a:extLst>
          </p:cNvPr>
          <p:cNvCxnSpPr>
            <a:cxnSpLocks/>
            <a:stCxn id="23" idx="0"/>
            <a:endCxn id="79" idx="2"/>
          </p:cNvCxnSpPr>
          <p:nvPr/>
        </p:nvCxnSpPr>
        <p:spPr>
          <a:xfrm flipV="1">
            <a:off x="3025588" y="3953171"/>
            <a:ext cx="0" cy="3008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50B8770-088B-E4AE-3715-EEB6ED13E66C}"/>
              </a:ext>
            </a:extLst>
          </p:cNvPr>
          <p:cNvCxnSpPr>
            <a:cxnSpLocks/>
            <a:stCxn id="15" idx="0"/>
            <a:endCxn id="21" idx="2"/>
          </p:cNvCxnSpPr>
          <p:nvPr/>
        </p:nvCxnSpPr>
        <p:spPr>
          <a:xfrm flipV="1">
            <a:off x="3798621" y="5318071"/>
            <a:ext cx="4620" cy="3108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3AD8D4E-4F0D-76D4-354D-EF80977589C9}"/>
                  </a:ext>
                </a:extLst>
              </p:cNvPr>
              <p:cNvSpPr txBox="1"/>
              <p:nvPr/>
            </p:nvSpPr>
            <p:spPr>
              <a:xfrm>
                <a:off x="8741649" y="3977015"/>
                <a:ext cx="370935" cy="276999"/>
              </a:xfrm>
              <a:prstGeom prst="rect">
                <a:avLst/>
              </a:prstGeom>
              <a:noFill/>
            </p:spPr>
            <p:txBody>
              <a:bodyPr wrap="none" t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3AD8D4E-4F0D-76D4-354D-EF80977589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1649" y="3977015"/>
                <a:ext cx="370935" cy="276999"/>
              </a:xfrm>
              <a:prstGeom prst="rect">
                <a:avLst/>
              </a:prstGeom>
              <a:blipFill>
                <a:blip r:embed="rId9"/>
                <a:stretch>
                  <a:fillRect b="-416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id="{B3B7FA00-0679-942C-EB55-1C67B21675BF}"/>
              </a:ext>
            </a:extLst>
          </p:cNvPr>
          <p:cNvSpPr txBox="1"/>
          <p:nvPr/>
        </p:nvSpPr>
        <p:spPr>
          <a:xfrm>
            <a:off x="7982627" y="3670035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150.000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37316E1-B6BC-CEA7-7A55-B5D15AAC562B}"/>
              </a:ext>
            </a:extLst>
          </p:cNvPr>
          <p:cNvSpPr txBox="1"/>
          <p:nvPr/>
        </p:nvSpPr>
        <p:spPr>
          <a:xfrm>
            <a:off x="8625430" y="294765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A4E588F2-EB37-DDD8-0ACC-A9DE585F73A3}"/>
                  </a:ext>
                </a:extLst>
              </p:cNvPr>
              <p:cNvSpPr txBox="1"/>
              <p:nvPr/>
            </p:nvSpPr>
            <p:spPr>
              <a:xfrm>
                <a:off x="8742807" y="3265585"/>
                <a:ext cx="3778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A4E588F2-EB37-DDD8-0ACC-A9DE585F7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2807" y="3265585"/>
                <a:ext cx="377860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4D4F711-78F4-9F09-1032-68F59FDEAF99}"/>
              </a:ext>
            </a:extLst>
          </p:cNvPr>
          <p:cNvCxnSpPr>
            <a:cxnSpLocks/>
            <a:stCxn id="47" idx="0"/>
            <a:endCxn id="50" idx="2"/>
          </p:cNvCxnSpPr>
          <p:nvPr/>
        </p:nvCxnSpPr>
        <p:spPr>
          <a:xfrm flipV="1">
            <a:off x="8927117" y="3634917"/>
            <a:ext cx="4620" cy="3420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B2C319B-CE8A-2BDF-3A8E-D596EC149CD0}"/>
                  </a:ext>
                </a:extLst>
              </p:cNvPr>
              <p:cNvSpPr txBox="1"/>
              <p:nvPr/>
            </p:nvSpPr>
            <p:spPr>
              <a:xfrm>
                <a:off x="9816091" y="3264631"/>
                <a:ext cx="371448" cy="276999"/>
              </a:xfrm>
              <a:prstGeom prst="rect">
                <a:avLst/>
              </a:prstGeom>
              <a:noFill/>
            </p:spPr>
            <p:txBody>
              <a:bodyPr wrap="none" t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B2C319B-CE8A-2BDF-3A8E-D596EC149C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6091" y="3264631"/>
                <a:ext cx="371448" cy="2769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TextBox 53">
            <a:extLst>
              <a:ext uri="{FF2B5EF4-FFF2-40B4-BE49-F238E27FC236}">
                <a16:creationId xmlns:a16="http://schemas.microsoft.com/office/drawing/2014/main" id="{C4AFBAA6-E5A7-3146-F284-718EBCCE47E6}"/>
              </a:ext>
            </a:extLst>
          </p:cNvPr>
          <p:cNvSpPr txBox="1"/>
          <p:nvPr/>
        </p:nvSpPr>
        <p:spPr>
          <a:xfrm>
            <a:off x="10009642" y="3001488"/>
            <a:ext cx="94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1.5 mio.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E3FFBBC-DA16-9A5E-86AC-87A7AC28A042}"/>
              </a:ext>
            </a:extLst>
          </p:cNvPr>
          <p:cNvSpPr txBox="1"/>
          <p:nvPr/>
        </p:nvSpPr>
        <p:spPr>
          <a:xfrm>
            <a:off x="11060310" y="2371323"/>
            <a:ext cx="77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6 mio.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D5C28C2-A7F5-C8E8-2635-65E75701249A}"/>
                  </a:ext>
                </a:extLst>
              </p:cNvPr>
              <p:cNvSpPr txBox="1"/>
              <p:nvPr/>
            </p:nvSpPr>
            <p:spPr>
              <a:xfrm>
                <a:off x="9240381" y="2627053"/>
                <a:ext cx="4283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⋈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D5C28C2-A7F5-C8E8-2635-65E7570124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0381" y="2627053"/>
                <a:ext cx="428322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4FE8F06-BA1D-88C1-9ADF-1F51CCC02568}"/>
              </a:ext>
            </a:extLst>
          </p:cNvPr>
          <p:cNvCxnSpPr>
            <a:cxnSpLocks/>
            <a:stCxn id="53" idx="0"/>
            <a:endCxn id="56" idx="2"/>
          </p:cNvCxnSpPr>
          <p:nvPr/>
        </p:nvCxnSpPr>
        <p:spPr>
          <a:xfrm flipH="1" flipV="1">
            <a:off x="9454542" y="2996385"/>
            <a:ext cx="547273" cy="2682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2FBB729-4426-4174-6433-1667504E1274}"/>
              </a:ext>
            </a:extLst>
          </p:cNvPr>
          <p:cNvCxnSpPr>
            <a:cxnSpLocks/>
            <a:stCxn id="50" idx="0"/>
            <a:endCxn id="56" idx="2"/>
          </p:cNvCxnSpPr>
          <p:nvPr/>
        </p:nvCxnSpPr>
        <p:spPr>
          <a:xfrm flipV="1">
            <a:off x="8931737" y="2996385"/>
            <a:ext cx="522805" cy="269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DEEA401B-0654-957C-E6D6-6941B18972AA}"/>
                  </a:ext>
                </a:extLst>
              </p:cNvPr>
              <p:cNvSpPr txBox="1"/>
              <p:nvPr/>
            </p:nvSpPr>
            <p:spPr>
              <a:xfrm>
                <a:off x="10880613" y="2661882"/>
                <a:ext cx="368627" cy="276999"/>
              </a:xfrm>
              <a:prstGeom prst="rect">
                <a:avLst/>
              </a:prstGeom>
              <a:noFill/>
            </p:spPr>
            <p:txBody>
              <a:bodyPr wrap="none" t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DEEA401B-0654-957C-E6D6-6941B18972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80613" y="2661882"/>
                <a:ext cx="368627" cy="276999"/>
              </a:xfrm>
              <a:prstGeom prst="rect">
                <a:avLst/>
              </a:prstGeom>
              <a:blipFill>
                <a:blip r:embed="rId13"/>
                <a:stretch>
                  <a:fillRect b="-2608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TextBox 68">
            <a:extLst>
              <a:ext uri="{FF2B5EF4-FFF2-40B4-BE49-F238E27FC236}">
                <a16:creationId xmlns:a16="http://schemas.microsoft.com/office/drawing/2014/main" id="{EC6BDFA4-6E59-4A43-322D-43C86F622CD6}"/>
              </a:ext>
            </a:extLst>
          </p:cNvPr>
          <p:cNvSpPr txBox="1"/>
          <p:nvPr/>
        </p:nvSpPr>
        <p:spPr>
          <a:xfrm>
            <a:off x="9840040" y="165227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57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46D75F0D-9511-C9E8-26EC-AE072F651E29}"/>
                  </a:ext>
                </a:extLst>
              </p:cNvPr>
              <p:cNvSpPr txBox="1"/>
              <p:nvPr/>
            </p:nvSpPr>
            <p:spPr>
              <a:xfrm>
                <a:off x="10043265" y="1917110"/>
                <a:ext cx="4283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⋈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46D75F0D-9511-C9E8-26EC-AE072F651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3265" y="1917110"/>
                <a:ext cx="428322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66A8D472-D78C-444C-D0E4-77944C5B6393}"/>
              </a:ext>
            </a:extLst>
          </p:cNvPr>
          <p:cNvCxnSpPr>
            <a:cxnSpLocks/>
            <a:stCxn id="56" idx="0"/>
            <a:endCxn id="70" idx="2"/>
          </p:cNvCxnSpPr>
          <p:nvPr/>
        </p:nvCxnSpPr>
        <p:spPr>
          <a:xfrm flipV="1">
            <a:off x="9454542" y="2286442"/>
            <a:ext cx="802884" cy="3406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908457A6-FA72-E004-9A7D-3E329AF7CADE}"/>
              </a:ext>
            </a:extLst>
          </p:cNvPr>
          <p:cNvCxnSpPr>
            <a:cxnSpLocks/>
            <a:stCxn id="68" idx="0"/>
            <a:endCxn id="70" idx="2"/>
          </p:cNvCxnSpPr>
          <p:nvPr/>
        </p:nvCxnSpPr>
        <p:spPr>
          <a:xfrm flipH="1" flipV="1">
            <a:off x="10257426" y="2286442"/>
            <a:ext cx="807501" cy="3754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4348A7A-5126-C501-4F5E-90DFC8B98643}"/>
              </a:ext>
            </a:extLst>
          </p:cNvPr>
          <p:cNvCxnSpPr>
            <a:cxnSpLocks/>
            <a:stCxn id="70" idx="0"/>
            <a:endCxn id="82" idx="2"/>
          </p:cNvCxnSpPr>
          <p:nvPr/>
        </p:nvCxnSpPr>
        <p:spPr>
          <a:xfrm flipH="1" flipV="1">
            <a:off x="10254187" y="1592830"/>
            <a:ext cx="3239" cy="3242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8A62DDB4-A96F-B663-DCCC-D982EFB1E516}"/>
                  </a:ext>
                </a:extLst>
              </p:cNvPr>
              <p:cNvSpPr txBox="1"/>
              <p:nvPr/>
            </p:nvSpPr>
            <p:spPr>
              <a:xfrm>
                <a:off x="2836209" y="3583839"/>
                <a:ext cx="3787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8A62DDB4-A96F-B663-DCCC-D982EFB1E5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6209" y="3583839"/>
                <a:ext cx="378758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FC49849B-A1EC-D792-F6D6-D9E5C0D98933}"/>
                  </a:ext>
                </a:extLst>
              </p:cNvPr>
              <p:cNvSpPr txBox="1"/>
              <p:nvPr/>
            </p:nvSpPr>
            <p:spPr>
              <a:xfrm>
                <a:off x="10064808" y="1223498"/>
                <a:ext cx="3787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FC49849B-A1EC-D792-F6D6-D9E5C0D989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4808" y="1223498"/>
                <a:ext cx="378758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TextBox 84">
            <a:extLst>
              <a:ext uri="{FF2B5EF4-FFF2-40B4-BE49-F238E27FC236}">
                <a16:creationId xmlns:a16="http://schemas.microsoft.com/office/drawing/2014/main" id="{94D4A567-0F57-59A0-2685-93C306363FE9}"/>
              </a:ext>
            </a:extLst>
          </p:cNvPr>
          <p:cNvSpPr txBox="1"/>
          <p:nvPr/>
        </p:nvSpPr>
        <p:spPr>
          <a:xfrm>
            <a:off x="9030673" y="229255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39190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Blockierende Operatoren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Pipelining</a:t>
            </a:r>
            <a:r>
              <a:rPr lang="de-DE" dirty="0"/>
              <a:t> reduziert Speicheranforderungen und Antwortzeiten, da jeder Datensatz gleich weitergeleitet</a:t>
            </a:r>
          </a:p>
          <a:p>
            <a:r>
              <a:rPr lang="de-DE" dirty="0"/>
              <a:t>Funktioniert so nicht für alle Operatoren</a:t>
            </a:r>
          </a:p>
          <a:p>
            <a:pPr lvl="1"/>
            <a:r>
              <a:rPr lang="de-DE" dirty="0"/>
              <a:t>Misch-Sortierung</a:t>
            </a:r>
          </a:p>
          <a:p>
            <a:pPr lvl="1"/>
            <a:r>
              <a:rPr lang="de-DE" dirty="0"/>
              <a:t>Gruppierung, Duplikate-Elimination, Max/Min über einer unsortierten Eingabe</a:t>
            </a:r>
          </a:p>
          <a:p>
            <a:r>
              <a:rPr lang="de-DE" dirty="0"/>
              <a:t>Solche Operatoren nennt man </a:t>
            </a:r>
            <a:r>
              <a:rPr lang="de-DE" dirty="0">
                <a:solidFill>
                  <a:srgbClr val="FFC000"/>
                </a:solidFill>
              </a:rPr>
              <a:t>blockierend</a:t>
            </a:r>
          </a:p>
          <a:p>
            <a:r>
              <a:rPr lang="de-DE" dirty="0"/>
              <a:t>Blockierende Operatoren konsumieren die gesamte Eingabe in einem Rutsch, bevor die Ausgabe erzeugt werden kann </a:t>
            </a:r>
          </a:p>
          <a:p>
            <a:pPr lvl="1"/>
            <a:r>
              <a:rPr lang="de-DE" dirty="0"/>
              <a:t>Daten auf Festplatte zwischengespeichert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226E284-3561-F7A8-4E93-99DD208B143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2FF1105-D2E1-B36B-368D-561A086B99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125</a:t>
            </a:fld>
            <a:endParaRPr lang="de-DE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D72F226-5256-2942-A09D-B1EF4A0144C1}"/>
              </a:ext>
            </a:extLst>
          </p:cNvPr>
          <p:cNvGrpSpPr/>
          <p:nvPr/>
        </p:nvGrpSpPr>
        <p:grpSpPr>
          <a:xfrm>
            <a:off x="5844488" y="2034179"/>
            <a:ext cx="990888" cy="418402"/>
            <a:chOff x="7130451" y="1062627"/>
            <a:chExt cx="990888" cy="418402"/>
          </a:xfrm>
        </p:grpSpPr>
        <p:sp>
          <p:nvSpPr>
            <p:cNvPr id="6" name="Cloud Callout 5">
              <a:extLst>
                <a:ext uri="{FF2B5EF4-FFF2-40B4-BE49-F238E27FC236}">
                  <a16:creationId xmlns:a16="http://schemas.microsoft.com/office/drawing/2014/main" id="{233F712B-6526-A943-9E31-1BD614E1805B}"/>
                </a:ext>
              </a:extLst>
            </p:cNvPr>
            <p:cNvSpPr/>
            <p:nvPr/>
          </p:nvSpPr>
          <p:spPr>
            <a:xfrm rot="231418">
              <a:off x="7130451" y="1062627"/>
              <a:ext cx="990888" cy="418402"/>
            </a:xfrm>
            <a:prstGeom prst="cloudCallout">
              <a:avLst>
                <a:gd name="adj1" fmla="val -55292"/>
                <a:gd name="adj2" fmla="val 84582"/>
              </a:avLst>
            </a:prstGeom>
            <a:solidFill>
              <a:srgbClr val="FFC00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36000" rIns="36000">
              <a:noAutofit/>
            </a:bodyPr>
            <a:lstStyle/>
            <a:p>
              <a:pPr algn="ctr"/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C25692F-58D7-F343-9A37-D93BBA576D6B}"/>
                </a:ext>
              </a:extLst>
            </p:cNvPr>
            <p:cNvSpPr/>
            <p:nvPr/>
          </p:nvSpPr>
          <p:spPr>
            <a:xfrm>
              <a:off x="7133117" y="1074726"/>
              <a:ext cx="98616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</a:rPr>
                <a:t>Warum?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331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Architektur eines DBMS</a:t>
            </a:r>
          </a:p>
        </p:txBody>
      </p:sp>
      <p:sp>
        <p:nvSpPr>
          <p:cNvPr id="102" name="Content Placeholder 101">
            <a:extLst>
              <a:ext uri="{FF2B5EF4-FFF2-40B4-BE49-F238E27FC236}">
                <a16:creationId xmlns:a16="http://schemas.microsoft.com/office/drawing/2014/main" id="{8EB4AD40-2F5D-7D4D-AEFF-045D420C5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25" y="1665066"/>
            <a:ext cx="4649803" cy="4240848"/>
          </a:xfrm>
        </p:spPr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Speicherung</a:t>
            </a:r>
          </a:p>
          <a:p>
            <a:r>
              <a:rPr lang="de-DE" dirty="0"/>
              <a:t>Anfragebeantwortung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Operator-</a:t>
            </a:r>
            <a:r>
              <a:rPr lang="de-DE" dirty="0" err="1">
                <a:solidFill>
                  <a:schemeClr val="accent1"/>
                </a:solidFill>
              </a:rPr>
              <a:t>Evaluierer</a:t>
            </a:r>
            <a:endParaRPr lang="de-DE" dirty="0">
              <a:solidFill>
                <a:schemeClr val="accent1"/>
              </a:solidFill>
            </a:endParaRPr>
          </a:p>
          <a:p>
            <a:pPr lvl="2"/>
            <a:r>
              <a:rPr lang="de-DE" dirty="0">
                <a:solidFill>
                  <a:schemeClr val="accent1"/>
                </a:solidFill>
              </a:rPr>
              <a:t>Sortieren: externes </a:t>
            </a:r>
            <a:r>
              <a:rPr lang="de-DE" dirty="0" err="1">
                <a:solidFill>
                  <a:schemeClr val="accent1"/>
                </a:solidFill>
              </a:rPr>
              <a:t>Merge-Sort</a:t>
            </a:r>
            <a:r>
              <a:rPr lang="de-DE" dirty="0">
                <a:solidFill>
                  <a:schemeClr val="accent1"/>
                </a:solidFill>
              </a:rPr>
              <a:t>, </a:t>
            </a:r>
            <a:r>
              <a:rPr lang="de-DE" dirty="0" err="1">
                <a:solidFill>
                  <a:schemeClr val="accent1"/>
                </a:solidFill>
              </a:rPr>
              <a:t>Tree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of</a:t>
            </a:r>
            <a:r>
              <a:rPr lang="de-DE" dirty="0">
                <a:solidFill>
                  <a:schemeClr val="accent1"/>
                </a:solidFill>
              </a:rPr>
              <a:t> Losers</a:t>
            </a:r>
          </a:p>
          <a:p>
            <a:pPr lvl="2"/>
            <a:r>
              <a:rPr lang="de-DE" dirty="0" err="1">
                <a:solidFill>
                  <a:schemeClr val="accent1"/>
                </a:solidFill>
              </a:rPr>
              <a:t>Join</a:t>
            </a:r>
            <a:r>
              <a:rPr lang="de-DE" dirty="0">
                <a:solidFill>
                  <a:schemeClr val="accent1"/>
                </a:solidFill>
              </a:rPr>
              <a:t>-Verarbeitung: blockweise, index-basiert, Sortier-</a:t>
            </a:r>
            <a:r>
              <a:rPr lang="de-DE" dirty="0" err="1">
                <a:solidFill>
                  <a:schemeClr val="accent1"/>
                </a:solidFill>
              </a:rPr>
              <a:t>Merge</a:t>
            </a:r>
            <a:r>
              <a:rPr lang="de-DE" dirty="0">
                <a:solidFill>
                  <a:schemeClr val="accent1"/>
                </a:solidFill>
              </a:rPr>
              <a:t>, hash-basiert</a:t>
            </a:r>
          </a:p>
          <a:p>
            <a:pPr lvl="2"/>
            <a:r>
              <a:rPr lang="de-DE" dirty="0">
                <a:solidFill>
                  <a:schemeClr val="accent1"/>
                </a:solidFill>
              </a:rPr>
              <a:t>Gruppierung, Duplikate-Eliminierung, Selektion, Projektion möglicherweise unterstützt durch Indizes / Sortierung</a:t>
            </a:r>
          </a:p>
          <a:p>
            <a:pPr lvl="2"/>
            <a:r>
              <a:rPr lang="de-DE" dirty="0" err="1">
                <a:solidFill>
                  <a:schemeClr val="accent1"/>
                </a:solidFill>
              </a:rPr>
              <a:t>Pipelining</a:t>
            </a:r>
            <a:endParaRPr lang="de-DE" dirty="0">
              <a:solidFill>
                <a:schemeClr val="accent1"/>
              </a:solidFill>
            </a:endParaRPr>
          </a:p>
          <a:p>
            <a:pPr lvl="1"/>
            <a:r>
              <a:rPr lang="de-DE" dirty="0">
                <a:solidFill>
                  <a:srgbClr val="FFC000"/>
                </a:solidFill>
              </a:rPr>
              <a:t>Optimierer</a:t>
            </a:r>
          </a:p>
          <a:p>
            <a:endParaRPr lang="de-DE" dirty="0"/>
          </a:p>
          <a:p>
            <a:pPr lvl="2"/>
            <a:endParaRPr lang="de-DE" dirty="0"/>
          </a:p>
          <a:p>
            <a:pPr lvl="2"/>
            <a:endParaRPr lang="de-DE" dirty="0"/>
          </a:p>
          <a:p>
            <a:pPr lvl="2"/>
            <a:endParaRPr lang="de-DE" dirty="0"/>
          </a:p>
        </p:txBody>
      </p:sp>
      <p:sp>
        <p:nvSpPr>
          <p:cNvPr id="103" name="Date Placeholder 102">
            <a:extLst>
              <a:ext uri="{FF2B5EF4-FFF2-40B4-BE49-F238E27FC236}">
                <a16:creationId xmlns:a16="http://schemas.microsoft.com/office/drawing/2014/main" id="{90C5FEAE-3F21-F644-A153-EF4F40E96C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 dirty="0"/>
          </a:p>
        </p:txBody>
      </p:sp>
      <p:sp>
        <p:nvSpPr>
          <p:cNvPr id="104" name="Footer Placeholder 103">
            <a:extLst>
              <a:ext uri="{FF2B5EF4-FFF2-40B4-BE49-F238E27FC236}">
                <a16:creationId xmlns:a16="http://schemas.microsoft.com/office/drawing/2014/main" id="{813E491A-AC8B-F14F-BF15-9D7154E15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126</a:t>
            </a:fld>
            <a:endParaRPr lang="de-DE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2D718B86-E120-CC49-B377-6F6F971F3889}"/>
              </a:ext>
            </a:extLst>
          </p:cNvPr>
          <p:cNvGrpSpPr/>
          <p:nvPr/>
        </p:nvGrpSpPr>
        <p:grpSpPr>
          <a:xfrm>
            <a:off x="4999802" y="1554563"/>
            <a:ext cx="6831873" cy="4351351"/>
            <a:chOff x="2598918" y="1518533"/>
            <a:chExt cx="6831873" cy="435135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0D92ECD-3E93-3640-8082-69E20F1C0266}"/>
                </a:ext>
              </a:extLst>
            </p:cNvPr>
            <p:cNvSpPr/>
            <p:nvPr/>
          </p:nvSpPr>
          <p:spPr>
            <a:xfrm>
              <a:off x="6049152" y="2623286"/>
              <a:ext cx="2090551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Parser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091CBAA-9212-444C-9668-0F15529B0F42}"/>
                </a:ext>
              </a:extLst>
            </p:cNvPr>
            <p:cNvSpPr/>
            <p:nvPr/>
          </p:nvSpPr>
          <p:spPr>
            <a:xfrm>
              <a:off x="3768141" y="2618218"/>
              <a:ext cx="2090551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Ausführer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56EAB54-324D-1B44-B7F9-90DE9740FCA2}"/>
                </a:ext>
              </a:extLst>
            </p:cNvPr>
            <p:cNvSpPr/>
            <p:nvPr/>
          </p:nvSpPr>
          <p:spPr>
            <a:xfrm>
              <a:off x="6049152" y="3076907"/>
              <a:ext cx="2090551" cy="307777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Optimierer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F4B99C4-E1FA-E44A-BA9E-74EB8722A524}"/>
                </a:ext>
              </a:extLst>
            </p:cNvPr>
            <p:cNvSpPr/>
            <p:nvPr/>
          </p:nvSpPr>
          <p:spPr>
            <a:xfrm>
              <a:off x="3768141" y="3071839"/>
              <a:ext cx="2090551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Operator-</a:t>
              </a:r>
              <a:r>
                <a:rPr lang="de-DE" sz="1400" dirty="0" err="1">
                  <a:solidFill>
                    <a:schemeClr val="tx2"/>
                  </a:solidFill>
                </a:rPr>
                <a:t>Evaluierer</a:t>
              </a:r>
              <a:endParaRPr lang="de-DE" sz="1400" dirty="0">
                <a:solidFill>
                  <a:schemeClr val="tx2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A260C7E-5987-C948-A539-CD10576BD8F4}"/>
                </a:ext>
              </a:extLst>
            </p:cNvPr>
            <p:cNvSpPr/>
            <p:nvPr/>
          </p:nvSpPr>
          <p:spPr>
            <a:xfrm>
              <a:off x="3655876" y="2568662"/>
              <a:ext cx="4588922" cy="8759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D193E2B-16E2-C445-AFAC-73970C17F80B}"/>
                </a:ext>
              </a:extLst>
            </p:cNvPr>
            <p:cNvSpPr/>
            <p:nvPr/>
          </p:nvSpPr>
          <p:spPr>
            <a:xfrm>
              <a:off x="4360780" y="3622766"/>
              <a:ext cx="3185296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Dateiverwaltungs- und Zugriffsmethoden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13F904E-F888-9844-BF56-6868521B7332}"/>
                </a:ext>
              </a:extLst>
            </p:cNvPr>
            <p:cNvSpPr/>
            <p:nvPr/>
          </p:nvSpPr>
          <p:spPr>
            <a:xfrm>
              <a:off x="4360428" y="4116080"/>
              <a:ext cx="3186000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Puffer-Verwalter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6F3DA6F-BE9D-3B43-9DBC-9528DE4140B8}"/>
                </a:ext>
              </a:extLst>
            </p:cNvPr>
            <p:cNvSpPr/>
            <p:nvPr/>
          </p:nvSpPr>
          <p:spPr>
            <a:xfrm>
              <a:off x="4360428" y="4599690"/>
              <a:ext cx="3186000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Verwalter für externen Speicher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C6AC8CC-1676-AD4B-8500-674B7E6AFFE8}"/>
                </a:ext>
              </a:extLst>
            </p:cNvPr>
            <p:cNvSpPr/>
            <p:nvPr/>
          </p:nvSpPr>
          <p:spPr>
            <a:xfrm>
              <a:off x="2860610" y="3622767"/>
              <a:ext cx="1234685" cy="619061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Transaktions-Verwalter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2966A0B-0E00-0745-8B65-351669E53741}"/>
                </a:ext>
              </a:extLst>
            </p:cNvPr>
            <p:cNvSpPr/>
            <p:nvPr/>
          </p:nvSpPr>
          <p:spPr>
            <a:xfrm>
              <a:off x="2860610" y="4304024"/>
              <a:ext cx="1234685" cy="603443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Sperr</a:t>
              </a:r>
            </a:p>
            <a:p>
              <a:pPr algn="ctr"/>
              <a:r>
                <a:rPr lang="de-DE" sz="1400">
                  <a:solidFill>
                    <a:schemeClr val="tx2"/>
                  </a:solidFill>
                </a:rPr>
                <a:t>-Verwalter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47461BA-A741-2B49-8965-B70252A09318}"/>
                </a:ext>
              </a:extLst>
            </p:cNvPr>
            <p:cNvSpPr/>
            <p:nvPr/>
          </p:nvSpPr>
          <p:spPr>
            <a:xfrm>
              <a:off x="7740510" y="3577182"/>
              <a:ext cx="1363720" cy="1388111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Wieder-herstellungs-Verwalter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292EFF6-BC60-664D-A814-90D343742CE9}"/>
                </a:ext>
              </a:extLst>
            </p:cNvPr>
            <p:cNvSpPr/>
            <p:nvPr/>
          </p:nvSpPr>
          <p:spPr>
            <a:xfrm>
              <a:off x="2598918" y="2507134"/>
              <a:ext cx="6702838" cy="250179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C04A032E-3442-3943-950D-6B02B82917D9}"/>
                </a:ext>
              </a:extLst>
            </p:cNvPr>
            <p:cNvSpPr/>
            <p:nvPr/>
          </p:nvSpPr>
          <p:spPr>
            <a:xfrm>
              <a:off x="3011213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Webformulare</a:t>
              </a: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F0BDEF42-E94E-0145-8500-9988AC420FA2}"/>
                </a:ext>
              </a:extLst>
            </p:cNvPr>
            <p:cNvSpPr/>
            <p:nvPr/>
          </p:nvSpPr>
          <p:spPr>
            <a:xfrm>
              <a:off x="5096372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Anwendungen</a:t>
              </a:r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1CDCB60D-9948-D74E-9E92-47D56BF4CDCA}"/>
                </a:ext>
              </a:extLst>
            </p:cNvPr>
            <p:cNvSpPr/>
            <p:nvPr/>
          </p:nvSpPr>
          <p:spPr>
            <a:xfrm>
              <a:off x="7185467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SQL-Schnittstelle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2241047-35BF-9547-A823-E1DE0DC003EF}"/>
                </a:ext>
              </a:extLst>
            </p:cNvPr>
            <p:cNvSpPr txBox="1"/>
            <p:nvPr/>
          </p:nvSpPr>
          <p:spPr>
            <a:xfrm>
              <a:off x="5519193" y="2045468"/>
              <a:ext cx="8622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Anfragen</a:t>
              </a:r>
            </a:p>
          </p:txBody>
        </p:sp>
        <p:sp>
          <p:nvSpPr>
            <p:cNvPr id="19" name="Can 18">
              <a:extLst>
                <a:ext uri="{FF2B5EF4-FFF2-40B4-BE49-F238E27FC236}">
                  <a16:creationId xmlns:a16="http://schemas.microsoft.com/office/drawing/2014/main" id="{EAE531D7-AEC7-FD46-8042-B56D678A9A87}"/>
                </a:ext>
              </a:extLst>
            </p:cNvPr>
            <p:cNvSpPr/>
            <p:nvPr/>
          </p:nvSpPr>
          <p:spPr>
            <a:xfrm>
              <a:off x="4357337" y="5166846"/>
              <a:ext cx="3186000" cy="703038"/>
            </a:xfrm>
            <a:prstGeom prst="can">
              <a:avLst/>
            </a:prstGeom>
            <a:solidFill>
              <a:schemeClr val="accent2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Dateien für Daten und Indices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4419B48-6675-4F46-AE08-F3649E76D5E0}"/>
                </a:ext>
              </a:extLst>
            </p:cNvPr>
            <p:cNvSpPr txBox="1"/>
            <p:nvPr/>
          </p:nvSpPr>
          <p:spPr>
            <a:xfrm>
              <a:off x="7539894" y="5423045"/>
              <a:ext cx="9983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/>
                <a:t>Datenbank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AEC00F1-A740-3C4B-BB67-C345EC71AD87}"/>
                </a:ext>
              </a:extLst>
            </p:cNvPr>
            <p:cNvSpPr txBox="1"/>
            <p:nvPr/>
          </p:nvSpPr>
          <p:spPr>
            <a:xfrm>
              <a:off x="8463860" y="4973381"/>
              <a:ext cx="9669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/>
                <a:t>DBMS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872BF7A-8470-A044-8B73-87B797F66F65}"/>
                </a:ext>
              </a:extLst>
            </p:cNvPr>
            <p:cNvCxnSpPr>
              <a:cxnSpLocks/>
              <a:stCxn id="32" idx="2"/>
              <a:endCxn id="33" idx="0"/>
            </p:cNvCxnSpPr>
            <p:nvPr/>
          </p:nvCxnSpPr>
          <p:spPr>
            <a:xfrm>
              <a:off x="5950337" y="3444572"/>
              <a:ext cx="3091" cy="17819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9A2081F5-4E65-6743-A681-BDB066615640}"/>
                </a:ext>
              </a:extLst>
            </p:cNvPr>
            <p:cNvCxnSpPr>
              <a:cxnSpLocks/>
              <a:stCxn id="33" idx="2"/>
              <a:endCxn id="34" idx="0"/>
            </p:cNvCxnSpPr>
            <p:nvPr/>
          </p:nvCxnSpPr>
          <p:spPr>
            <a:xfrm>
              <a:off x="5953428" y="3930543"/>
              <a:ext cx="0" cy="18553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004D6E7F-EFA7-B644-8B9C-7BF185722FCA}"/>
                </a:ext>
              </a:extLst>
            </p:cNvPr>
            <p:cNvCxnSpPr>
              <a:cxnSpLocks/>
              <a:stCxn id="34" idx="2"/>
              <a:endCxn id="35" idx="0"/>
            </p:cNvCxnSpPr>
            <p:nvPr/>
          </p:nvCxnSpPr>
          <p:spPr>
            <a:xfrm>
              <a:off x="5953428" y="4423857"/>
              <a:ext cx="0" cy="17583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2B587B9F-FE63-2A4C-89C5-A524696F985E}"/>
                </a:ext>
              </a:extLst>
            </p:cNvPr>
            <p:cNvCxnSpPr>
              <a:cxnSpLocks/>
              <a:stCxn id="16" idx="2"/>
              <a:endCxn id="39" idx="0"/>
            </p:cNvCxnSpPr>
            <p:nvPr/>
          </p:nvCxnSpPr>
          <p:spPr>
            <a:xfrm>
              <a:off x="5950337" y="2353245"/>
              <a:ext cx="0" cy="15388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0F03D292-3A44-7546-B32F-E910B2B1829C}"/>
                </a:ext>
              </a:extLst>
            </p:cNvPr>
            <p:cNvCxnSpPr>
              <a:cxnSpLocks/>
              <a:stCxn id="41" idx="2"/>
              <a:endCxn id="16" idx="1"/>
            </p:cNvCxnSpPr>
            <p:nvPr/>
          </p:nvCxnSpPr>
          <p:spPr>
            <a:xfrm>
              <a:off x="3865179" y="1879888"/>
              <a:ext cx="1654014" cy="3194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05994152-717F-1247-8328-69E8039292DC}"/>
                </a:ext>
              </a:extLst>
            </p:cNvPr>
            <p:cNvCxnSpPr>
              <a:cxnSpLocks/>
              <a:stCxn id="42" idx="2"/>
              <a:endCxn id="16" idx="0"/>
            </p:cNvCxnSpPr>
            <p:nvPr/>
          </p:nvCxnSpPr>
          <p:spPr>
            <a:xfrm flipH="1">
              <a:off x="5950337" y="1879888"/>
              <a:ext cx="1" cy="16558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86E6F66A-0BCE-474B-927A-3421ABC06F10}"/>
                </a:ext>
              </a:extLst>
            </p:cNvPr>
            <p:cNvCxnSpPr>
              <a:cxnSpLocks/>
              <a:stCxn id="43" idx="2"/>
              <a:endCxn id="16" idx="3"/>
            </p:cNvCxnSpPr>
            <p:nvPr/>
          </p:nvCxnSpPr>
          <p:spPr>
            <a:xfrm flipH="1">
              <a:off x="6381480" y="1879888"/>
              <a:ext cx="1657953" cy="3194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A1213287-8BC5-AC40-BA30-C4AD36EADE97}"/>
                </a:ext>
              </a:extLst>
            </p:cNvPr>
            <p:cNvCxnSpPr>
              <a:cxnSpLocks/>
              <a:stCxn id="35" idx="2"/>
              <a:endCxn id="19" idx="1"/>
            </p:cNvCxnSpPr>
            <p:nvPr/>
          </p:nvCxnSpPr>
          <p:spPr>
            <a:xfrm flipH="1">
              <a:off x="5950337" y="4907467"/>
              <a:ext cx="3091" cy="25937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AF823C6F-1772-9B48-B93E-9991EC2E6E78}"/>
                </a:ext>
              </a:extLst>
            </p:cNvPr>
            <p:cNvCxnSpPr>
              <a:cxnSpLocks/>
              <a:stCxn id="38" idx="1"/>
              <a:endCxn id="34" idx="3"/>
            </p:cNvCxnSpPr>
            <p:nvPr/>
          </p:nvCxnSpPr>
          <p:spPr>
            <a:xfrm flipH="1" flipV="1">
              <a:off x="7546428" y="4269969"/>
              <a:ext cx="194082" cy="126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6FB26EF1-9574-924E-A362-B1BDD7E6480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39894" y="3778820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E88349B6-9F15-8B43-96C1-F36EA213291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43337" y="4753578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46C812B4-66F9-7F4D-A2AC-6150ABA4A9F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63255" y="4263970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92B37593-535E-5A4B-A533-3663E187258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59812" y="3773024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ED0CE984-B3CE-2143-ACB3-B4B6C560A2E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63255" y="4747782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D8DE8B6D-FB52-A945-9735-F450A14B9016}"/>
                </a:ext>
              </a:extLst>
            </p:cNvPr>
            <p:cNvSpPr/>
            <p:nvPr/>
          </p:nvSpPr>
          <p:spPr>
            <a:xfrm>
              <a:off x="2799535" y="3581552"/>
              <a:ext cx="1363720" cy="138811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706193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70590-2DB3-8940-9F9D-EE32A03CD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Überblick: 6. Anfrageverarbeitung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1BC0C-A657-5D4F-99A9-74DEC788AC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de-DE" i="1" dirty="0"/>
              <a:t>Speicherung</a:t>
            </a:r>
          </a:p>
          <a:p>
            <a:pPr lvl="1"/>
            <a:r>
              <a:rPr lang="de-DE" dirty="0"/>
              <a:t>Speichermedien</a:t>
            </a:r>
          </a:p>
          <a:p>
            <a:pPr lvl="1"/>
            <a:r>
              <a:rPr lang="de-DE" dirty="0"/>
              <a:t>Verwaltung</a:t>
            </a:r>
          </a:p>
          <a:p>
            <a:pPr lvl="1"/>
            <a:r>
              <a:rPr lang="de-DE" dirty="0"/>
              <a:t>Puffer</a:t>
            </a:r>
          </a:p>
          <a:p>
            <a:pPr lvl="1"/>
            <a:r>
              <a:rPr lang="de-DE" dirty="0"/>
              <a:t>Zugriff</a:t>
            </a:r>
            <a:endParaRPr lang="de-DE" i="1" dirty="0"/>
          </a:p>
          <a:p>
            <a:pPr marL="457200" indent="-457200">
              <a:buFont typeface="+mj-lt"/>
              <a:buAutoNum type="alphaUcPeriod"/>
            </a:pPr>
            <a:r>
              <a:rPr lang="de-DE" i="1" dirty="0"/>
              <a:t>Indexierung</a:t>
            </a:r>
          </a:p>
          <a:p>
            <a:pPr lvl="1"/>
            <a:r>
              <a:rPr lang="de-DE" dirty="0"/>
              <a:t>ISAM-Index</a:t>
            </a:r>
          </a:p>
          <a:p>
            <a:pPr lvl="1"/>
            <a:r>
              <a:rPr lang="de-DE" dirty="0"/>
              <a:t>B</a:t>
            </a:r>
            <a:r>
              <a:rPr lang="de-DE" baseline="30000" dirty="0"/>
              <a:t>+</a:t>
            </a:r>
            <a:r>
              <a:rPr lang="de-DE" dirty="0"/>
              <a:t>-Bäume (B*-Bäume)</a:t>
            </a:r>
          </a:p>
          <a:p>
            <a:pPr lvl="1"/>
            <a:r>
              <a:rPr lang="de-DE" dirty="0"/>
              <a:t>Hash-basierte Indexe</a:t>
            </a:r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marL="457200" indent="-457200">
              <a:buFont typeface="+mj-lt"/>
              <a:buAutoNum type="alphaUcPeriod"/>
            </a:pPr>
            <a:r>
              <a:rPr lang="de-DE" i="1" dirty="0"/>
              <a:t>Anfragebeantwortung</a:t>
            </a:r>
            <a:endParaRPr lang="de-DE" dirty="0"/>
          </a:p>
          <a:p>
            <a:pPr lvl="1"/>
            <a:r>
              <a:rPr lang="de-DE" dirty="0"/>
              <a:t>Sortieren</a:t>
            </a:r>
          </a:p>
          <a:p>
            <a:pPr lvl="1"/>
            <a:r>
              <a:rPr lang="de-DE" dirty="0" err="1"/>
              <a:t>Join</a:t>
            </a:r>
            <a:r>
              <a:rPr lang="de-DE" dirty="0"/>
              <a:t>-Verarbeitung</a:t>
            </a:r>
          </a:p>
          <a:p>
            <a:pPr lvl="1"/>
            <a:r>
              <a:rPr lang="de-DE" dirty="0"/>
              <a:t>Weitere Operationen</a:t>
            </a:r>
          </a:p>
          <a:p>
            <a:pPr lvl="1"/>
            <a:r>
              <a:rPr lang="de-DE" dirty="0" err="1"/>
              <a:t>Pipelining</a:t>
            </a:r>
            <a:endParaRPr lang="de-DE" dirty="0"/>
          </a:p>
          <a:p>
            <a:pPr marL="457200" indent="-457200">
              <a:buFont typeface="+mj-lt"/>
              <a:buAutoNum type="alphaUcPeriod"/>
            </a:pPr>
            <a:r>
              <a:rPr lang="de-DE" b="1" i="1" dirty="0">
                <a:solidFill>
                  <a:schemeClr val="accent1"/>
                </a:solidFill>
              </a:rPr>
              <a:t>Anfrageoptimierung</a:t>
            </a:r>
          </a:p>
          <a:p>
            <a:pPr lvl="1"/>
            <a:r>
              <a:rPr lang="de-DE" dirty="0" err="1">
                <a:solidFill>
                  <a:schemeClr val="accent1"/>
                </a:solidFill>
              </a:rPr>
              <a:t>Rewriting</a:t>
            </a:r>
            <a:endParaRPr lang="de-DE" dirty="0">
              <a:solidFill>
                <a:schemeClr val="accent1"/>
              </a:solidFill>
            </a:endParaRPr>
          </a:p>
          <a:p>
            <a:pPr lvl="1"/>
            <a:r>
              <a:rPr lang="de-DE" dirty="0">
                <a:solidFill>
                  <a:schemeClr val="accent1"/>
                </a:solidFill>
              </a:rPr>
              <a:t>Datenabhängige Optimierung</a:t>
            </a:r>
          </a:p>
          <a:p>
            <a:pPr lvl="1"/>
            <a:endParaRPr lang="de-DE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AE5B65-EBC5-F0B6-4906-0D4E1F9CD8C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D635666-E358-8905-DF2A-94991135F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0309812-24D2-D941-99E4-2C60BEA1CB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127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352350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Anfrageoptimierung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Neben der Anordnung in den Ausführungsplänen </a:t>
            </a:r>
            <a:br>
              <a:rPr lang="de-DE" dirty="0"/>
            </a:br>
            <a:r>
              <a:rPr lang="de-DE" dirty="0"/>
              <a:t>gibt es weitere Entscheidungen, die auf die </a:t>
            </a:r>
            <a:br>
              <a:rPr lang="de-DE" dirty="0"/>
            </a:br>
            <a:r>
              <a:rPr lang="de-DE" dirty="0"/>
              <a:t>Anfragebeantwortung Auswirkung haben</a:t>
            </a:r>
          </a:p>
          <a:p>
            <a:pPr lvl="1"/>
            <a:r>
              <a:rPr lang="de-DE" dirty="0"/>
              <a:t>Welche Implementation eines </a:t>
            </a:r>
            <a:r>
              <a:rPr lang="de-DE" dirty="0" err="1"/>
              <a:t>Join</a:t>
            </a:r>
            <a:r>
              <a:rPr lang="de-DE" dirty="0"/>
              <a:t>-Operators?</a:t>
            </a:r>
          </a:p>
          <a:p>
            <a:pPr lvl="1"/>
            <a:r>
              <a:rPr lang="de-DE" dirty="0"/>
              <a:t>Welche Parameter für Blockgrößen, Pufferallokation, ...</a:t>
            </a:r>
          </a:p>
          <a:p>
            <a:pPr lvl="1"/>
            <a:r>
              <a:rPr lang="de-DE" dirty="0"/>
              <a:t>Automatisch einen Index aufsetzen?</a:t>
            </a:r>
          </a:p>
          <a:p>
            <a:r>
              <a:rPr lang="de-DE" dirty="0"/>
              <a:t>Aufgabe, den besten Ausführungsplan zu finden: </a:t>
            </a:r>
            <a:r>
              <a:rPr lang="de-DE" dirty="0">
                <a:solidFill>
                  <a:srgbClr val="FFC000"/>
                </a:solidFill>
              </a:rPr>
              <a:t>Heilige Gral</a:t>
            </a:r>
            <a:r>
              <a:rPr lang="de-DE" dirty="0">
                <a:solidFill>
                  <a:srgbClr val="0000FF"/>
                </a:solidFill>
              </a:rPr>
              <a:t> </a:t>
            </a:r>
            <a:r>
              <a:rPr lang="de-DE" dirty="0"/>
              <a:t>der DB-Implementierung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9A8B662-2740-DCB3-569B-876AF30239F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751ADC5-D2E6-9DD1-680F-982708EDCA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128</a:t>
            </a:fld>
            <a:endParaRPr lang="de-DE"/>
          </a:p>
        </p:txBody>
      </p:sp>
      <p:sp>
        <p:nvSpPr>
          <p:cNvPr id="44" name="Rectangle 4">
            <a:extLst>
              <a:ext uri="{FF2B5EF4-FFF2-40B4-BE49-F238E27FC236}">
                <a16:creationId xmlns:a16="http://schemas.microsoft.com/office/drawing/2014/main" id="{E7EF3AB9-90CE-76C0-45BA-BD5230802B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625" y="1657153"/>
            <a:ext cx="5563263" cy="132087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0488" tIns="44450" rIns="90488" bIns="44450">
            <a:spAutoFit/>
          </a:bodyPr>
          <a:lstStyle/>
          <a:p>
            <a:r>
              <a:rPr lang="de-DE" sz="16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p.Teile_ID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p.Anzahl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p.Preis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de-DE" sz="16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Auftragsposten p,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Auftraege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a, Kunden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de-DE" sz="16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p.Auftrag_ID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a.Auftrag_ID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de-DE" sz="16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and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a.Kunden_ID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k.Kunden_ID</a:t>
            </a:r>
            <a:endParaRPr lang="de-DE" sz="16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sz="16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and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k.Name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'IBM Corp.';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1F1B2544-DC77-FDC6-A5A3-479D2986BF7C}"/>
                  </a:ext>
                </a:extLst>
              </p:cNvPr>
              <p:cNvSpPr txBox="1"/>
              <p:nvPr/>
            </p:nvSpPr>
            <p:spPr>
              <a:xfrm>
                <a:off x="8741649" y="3977015"/>
                <a:ext cx="370935" cy="276999"/>
              </a:xfrm>
              <a:prstGeom prst="rect">
                <a:avLst/>
              </a:prstGeom>
              <a:noFill/>
            </p:spPr>
            <p:txBody>
              <a:bodyPr wrap="none" t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1F1B2544-DC77-FDC6-A5A3-479D2986BF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1649" y="3977015"/>
                <a:ext cx="370935" cy="276999"/>
              </a:xfrm>
              <a:prstGeom prst="rect">
                <a:avLst/>
              </a:prstGeom>
              <a:blipFill>
                <a:blip r:embed="rId2"/>
                <a:stretch>
                  <a:fillRect b="-416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TextBox 80">
            <a:extLst>
              <a:ext uri="{FF2B5EF4-FFF2-40B4-BE49-F238E27FC236}">
                <a16:creationId xmlns:a16="http://schemas.microsoft.com/office/drawing/2014/main" id="{1680D5BA-9094-67D4-02C6-E5D851026922}"/>
              </a:ext>
            </a:extLst>
          </p:cNvPr>
          <p:cNvSpPr txBox="1"/>
          <p:nvPr/>
        </p:nvSpPr>
        <p:spPr>
          <a:xfrm>
            <a:off x="7982627" y="3670035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150.000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FC9C630-5433-C4FC-EF8D-24781B101CE7}"/>
              </a:ext>
            </a:extLst>
          </p:cNvPr>
          <p:cNvSpPr txBox="1"/>
          <p:nvPr/>
        </p:nvSpPr>
        <p:spPr>
          <a:xfrm>
            <a:off x="8625430" y="294765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14249D40-0AF4-4864-0DC9-D298AA1B158B}"/>
                  </a:ext>
                </a:extLst>
              </p:cNvPr>
              <p:cNvSpPr txBox="1"/>
              <p:nvPr/>
            </p:nvSpPr>
            <p:spPr>
              <a:xfrm>
                <a:off x="8742807" y="3265585"/>
                <a:ext cx="3778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14249D40-0AF4-4864-0DC9-D298AA1B15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2807" y="3265585"/>
                <a:ext cx="377860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8D848E79-C3E1-2997-C4A3-53CCFB1C13FE}"/>
              </a:ext>
            </a:extLst>
          </p:cNvPr>
          <p:cNvCxnSpPr>
            <a:cxnSpLocks/>
            <a:stCxn id="80" idx="0"/>
            <a:endCxn id="83" idx="2"/>
          </p:cNvCxnSpPr>
          <p:nvPr/>
        </p:nvCxnSpPr>
        <p:spPr>
          <a:xfrm flipV="1">
            <a:off x="8927117" y="3634917"/>
            <a:ext cx="4620" cy="3420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418189C2-718C-2902-331A-1158A0A4C717}"/>
                  </a:ext>
                </a:extLst>
              </p:cNvPr>
              <p:cNvSpPr txBox="1"/>
              <p:nvPr/>
            </p:nvSpPr>
            <p:spPr>
              <a:xfrm>
                <a:off x="9816091" y="3264631"/>
                <a:ext cx="371448" cy="276999"/>
              </a:xfrm>
              <a:prstGeom prst="rect">
                <a:avLst/>
              </a:prstGeom>
              <a:noFill/>
            </p:spPr>
            <p:txBody>
              <a:bodyPr wrap="none" t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418189C2-718C-2902-331A-1158A0A4C7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6091" y="3264631"/>
                <a:ext cx="371448" cy="2769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TextBox 85">
            <a:extLst>
              <a:ext uri="{FF2B5EF4-FFF2-40B4-BE49-F238E27FC236}">
                <a16:creationId xmlns:a16="http://schemas.microsoft.com/office/drawing/2014/main" id="{DAA33848-5A47-F54C-FFAC-A46DD516BDAA}"/>
              </a:ext>
            </a:extLst>
          </p:cNvPr>
          <p:cNvSpPr txBox="1"/>
          <p:nvPr/>
        </p:nvSpPr>
        <p:spPr>
          <a:xfrm>
            <a:off x="10009642" y="3001488"/>
            <a:ext cx="94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1.5 mio.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D4538BE-DEC0-21FA-3489-077B4A4AAE40}"/>
              </a:ext>
            </a:extLst>
          </p:cNvPr>
          <p:cNvSpPr txBox="1"/>
          <p:nvPr/>
        </p:nvSpPr>
        <p:spPr>
          <a:xfrm>
            <a:off x="11060310" y="2371323"/>
            <a:ext cx="77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6 mio.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00CE8C30-1B6E-B8C9-B729-EE8826CCBBB4}"/>
                  </a:ext>
                </a:extLst>
              </p:cNvPr>
              <p:cNvSpPr txBox="1"/>
              <p:nvPr/>
            </p:nvSpPr>
            <p:spPr>
              <a:xfrm>
                <a:off x="9049321" y="2627053"/>
                <a:ext cx="8381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⋈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h𝑎𝑠h</m:t>
                          </m:r>
                        </m:sub>
                      </m:sSub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00CE8C30-1B6E-B8C9-B729-EE8826CCBB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9321" y="2627053"/>
                <a:ext cx="838115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81C88A7A-BA90-8EAB-3C9A-78966E32B88D}"/>
              </a:ext>
            </a:extLst>
          </p:cNvPr>
          <p:cNvCxnSpPr>
            <a:cxnSpLocks/>
            <a:stCxn id="85" idx="0"/>
            <a:endCxn id="88" idx="2"/>
          </p:cNvCxnSpPr>
          <p:nvPr/>
        </p:nvCxnSpPr>
        <p:spPr>
          <a:xfrm flipH="1" flipV="1">
            <a:off x="9468379" y="2996385"/>
            <a:ext cx="533436" cy="2682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D8E84FE0-73F4-5193-79E8-9855F4F801E3}"/>
              </a:ext>
            </a:extLst>
          </p:cNvPr>
          <p:cNvCxnSpPr>
            <a:cxnSpLocks/>
            <a:stCxn id="83" idx="0"/>
            <a:endCxn id="88" idx="2"/>
          </p:cNvCxnSpPr>
          <p:nvPr/>
        </p:nvCxnSpPr>
        <p:spPr>
          <a:xfrm flipV="1">
            <a:off x="8931737" y="2996385"/>
            <a:ext cx="536642" cy="269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81D9AB41-9706-F7E0-1E7E-81EF8CB824DC}"/>
                  </a:ext>
                </a:extLst>
              </p:cNvPr>
              <p:cNvSpPr txBox="1"/>
              <p:nvPr/>
            </p:nvSpPr>
            <p:spPr>
              <a:xfrm>
                <a:off x="10880613" y="2661882"/>
                <a:ext cx="368627" cy="276999"/>
              </a:xfrm>
              <a:prstGeom prst="rect">
                <a:avLst/>
              </a:prstGeom>
              <a:noFill/>
            </p:spPr>
            <p:txBody>
              <a:bodyPr wrap="none" t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81D9AB41-9706-F7E0-1E7E-81EF8CB824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80613" y="2661882"/>
                <a:ext cx="368627" cy="276999"/>
              </a:xfrm>
              <a:prstGeom prst="rect">
                <a:avLst/>
              </a:prstGeom>
              <a:blipFill>
                <a:blip r:embed="rId6"/>
                <a:stretch>
                  <a:fillRect b="-2608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TextBox 91">
            <a:extLst>
              <a:ext uri="{FF2B5EF4-FFF2-40B4-BE49-F238E27FC236}">
                <a16:creationId xmlns:a16="http://schemas.microsoft.com/office/drawing/2014/main" id="{935B4627-B0EC-4564-0998-1BEC929DB686}"/>
              </a:ext>
            </a:extLst>
          </p:cNvPr>
          <p:cNvSpPr txBox="1"/>
          <p:nvPr/>
        </p:nvSpPr>
        <p:spPr>
          <a:xfrm>
            <a:off x="9840040" y="165227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57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48F49E9F-6D54-827F-6570-66FB31E5999C}"/>
                  </a:ext>
                </a:extLst>
              </p:cNvPr>
              <p:cNvSpPr txBox="1"/>
              <p:nvPr/>
            </p:nvSpPr>
            <p:spPr>
              <a:xfrm>
                <a:off x="9923199" y="1922349"/>
                <a:ext cx="6619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⋈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𝑁𝐿</m:t>
                          </m:r>
                        </m:sub>
                      </m:sSub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48F49E9F-6D54-827F-6570-66FB31E599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3199" y="1922349"/>
                <a:ext cx="661976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B329DA38-FB2B-0B6C-E140-A47AEAD42A0C}"/>
              </a:ext>
            </a:extLst>
          </p:cNvPr>
          <p:cNvCxnSpPr>
            <a:cxnSpLocks/>
            <a:stCxn id="88" idx="0"/>
            <a:endCxn id="93" idx="2"/>
          </p:cNvCxnSpPr>
          <p:nvPr/>
        </p:nvCxnSpPr>
        <p:spPr>
          <a:xfrm flipV="1">
            <a:off x="9468379" y="2291681"/>
            <a:ext cx="785808" cy="3353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4D13D491-E13F-00E6-5E74-D48E1C5847DC}"/>
              </a:ext>
            </a:extLst>
          </p:cNvPr>
          <p:cNvCxnSpPr>
            <a:cxnSpLocks/>
            <a:stCxn id="91" idx="0"/>
            <a:endCxn id="93" idx="2"/>
          </p:cNvCxnSpPr>
          <p:nvPr/>
        </p:nvCxnSpPr>
        <p:spPr>
          <a:xfrm flipH="1" flipV="1">
            <a:off x="10254187" y="2291681"/>
            <a:ext cx="810740" cy="3702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3C449285-A9C7-BB1C-DA60-909D09B0A068}"/>
              </a:ext>
            </a:extLst>
          </p:cNvPr>
          <p:cNvCxnSpPr>
            <a:cxnSpLocks/>
            <a:stCxn id="93" idx="0"/>
            <a:endCxn id="97" idx="2"/>
          </p:cNvCxnSpPr>
          <p:nvPr/>
        </p:nvCxnSpPr>
        <p:spPr>
          <a:xfrm flipV="1">
            <a:off x="10254187" y="1592830"/>
            <a:ext cx="0" cy="32951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8AB9F14C-09BD-ABBE-DD40-79A8315ABDEF}"/>
                  </a:ext>
                </a:extLst>
              </p:cNvPr>
              <p:cNvSpPr txBox="1"/>
              <p:nvPr/>
            </p:nvSpPr>
            <p:spPr>
              <a:xfrm>
                <a:off x="10064808" y="1223498"/>
                <a:ext cx="3787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8AB9F14C-09BD-ABBE-DD40-79A8315ABD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4808" y="1223498"/>
                <a:ext cx="378758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6" name="Freeform 105">
            <a:extLst>
              <a:ext uri="{FF2B5EF4-FFF2-40B4-BE49-F238E27FC236}">
                <a16:creationId xmlns:a16="http://schemas.microsoft.com/office/drawing/2014/main" id="{832FA145-9E33-371D-A828-DB40E1790603}"/>
              </a:ext>
            </a:extLst>
          </p:cNvPr>
          <p:cNvSpPr/>
          <p:nvPr/>
        </p:nvSpPr>
        <p:spPr>
          <a:xfrm>
            <a:off x="6289639" y="2242763"/>
            <a:ext cx="1867423" cy="222216"/>
          </a:xfrm>
          <a:custGeom>
            <a:avLst/>
            <a:gdLst>
              <a:gd name="connsiteX0" fmla="*/ 0 w 1805354"/>
              <a:gd name="connsiteY0" fmla="*/ 250236 h 250236"/>
              <a:gd name="connsiteX1" fmla="*/ 218831 w 1805354"/>
              <a:gd name="connsiteY1" fmla="*/ 144 h 250236"/>
              <a:gd name="connsiteX2" fmla="*/ 390769 w 1805354"/>
              <a:gd name="connsiteY2" fmla="*/ 211159 h 250236"/>
              <a:gd name="connsiteX3" fmla="*/ 656492 w 1805354"/>
              <a:gd name="connsiteY3" fmla="*/ 7959 h 250236"/>
              <a:gd name="connsiteX4" fmla="*/ 859692 w 1805354"/>
              <a:gd name="connsiteY4" fmla="*/ 187713 h 250236"/>
              <a:gd name="connsiteX5" fmla="*/ 1101969 w 1805354"/>
              <a:gd name="connsiteY5" fmla="*/ 15775 h 250236"/>
              <a:gd name="connsiteX6" fmla="*/ 1383323 w 1805354"/>
              <a:gd name="connsiteY6" fmla="*/ 187713 h 250236"/>
              <a:gd name="connsiteX7" fmla="*/ 1649046 w 1805354"/>
              <a:gd name="connsiteY7" fmla="*/ 15775 h 250236"/>
              <a:gd name="connsiteX8" fmla="*/ 1805354 w 1805354"/>
              <a:gd name="connsiteY8" fmla="*/ 109559 h 250236"/>
              <a:gd name="connsiteX0" fmla="*/ 0 w 1852246"/>
              <a:gd name="connsiteY0" fmla="*/ 250236 h 250236"/>
              <a:gd name="connsiteX1" fmla="*/ 218831 w 1852246"/>
              <a:gd name="connsiteY1" fmla="*/ 144 h 250236"/>
              <a:gd name="connsiteX2" fmla="*/ 390769 w 1852246"/>
              <a:gd name="connsiteY2" fmla="*/ 211159 h 250236"/>
              <a:gd name="connsiteX3" fmla="*/ 656492 w 1852246"/>
              <a:gd name="connsiteY3" fmla="*/ 7959 h 250236"/>
              <a:gd name="connsiteX4" fmla="*/ 859692 w 1852246"/>
              <a:gd name="connsiteY4" fmla="*/ 187713 h 250236"/>
              <a:gd name="connsiteX5" fmla="*/ 1101969 w 1852246"/>
              <a:gd name="connsiteY5" fmla="*/ 15775 h 250236"/>
              <a:gd name="connsiteX6" fmla="*/ 1383323 w 1852246"/>
              <a:gd name="connsiteY6" fmla="*/ 187713 h 250236"/>
              <a:gd name="connsiteX7" fmla="*/ 1649046 w 1852246"/>
              <a:gd name="connsiteY7" fmla="*/ 15775 h 250236"/>
              <a:gd name="connsiteX8" fmla="*/ 1852246 w 1852246"/>
              <a:gd name="connsiteY8" fmla="*/ 78298 h 250236"/>
              <a:gd name="connsiteX0" fmla="*/ 0 w 1852246"/>
              <a:gd name="connsiteY0" fmla="*/ 250236 h 250236"/>
              <a:gd name="connsiteX1" fmla="*/ 218831 w 1852246"/>
              <a:gd name="connsiteY1" fmla="*/ 144 h 250236"/>
              <a:gd name="connsiteX2" fmla="*/ 390769 w 1852246"/>
              <a:gd name="connsiteY2" fmla="*/ 211159 h 250236"/>
              <a:gd name="connsiteX3" fmla="*/ 656492 w 1852246"/>
              <a:gd name="connsiteY3" fmla="*/ 7959 h 250236"/>
              <a:gd name="connsiteX4" fmla="*/ 859692 w 1852246"/>
              <a:gd name="connsiteY4" fmla="*/ 187713 h 250236"/>
              <a:gd name="connsiteX5" fmla="*/ 1101969 w 1852246"/>
              <a:gd name="connsiteY5" fmla="*/ 15775 h 250236"/>
              <a:gd name="connsiteX6" fmla="*/ 1383323 w 1852246"/>
              <a:gd name="connsiteY6" fmla="*/ 187713 h 250236"/>
              <a:gd name="connsiteX7" fmla="*/ 1649046 w 1852246"/>
              <a:gd name="connsiteY7" fmla="*/ 15775 h 250236"/>
              <a:gd name="connsiteX8" fmla="*/ 1852246 w 1852246"/>
              <a:gd name="connsiteY8" fmla="*/ 78298 h 250236"/>
              <a:gd name="connsiteX0" fmla="*/ 0 w 1852246"/>
              <a:gd name="connsiteY0" fmla="*/ 250236 h 250236"/>
              <a:gd name="connsiteX1" fmla="*/ 218831 w 1852246"/>
              <a:gd name="connsiteY1" fmla="*/ 144 h 250236"/>
              <a:gd name="connsiteX2" fmla="*/ 390769 w 1852246"/>
              <a:gd name="connsiteY2" fmla="*/ 211159 h 250236"/>
              <a:gd name="connsiteX3" fmla="*/ 656492 w 1852246"/>
              <a:gd name="connsiteY3" fmla="*/ 7959 h 250236"/>
              <a:gd name="connsiteX4" fmla="*/ 859692 w 1852246"/>
              <a:gd name="connsiteY4" fmla="*/ 187713 h 250236"/>
              <a:gd name="connsiteX5" fmla="*/ 1101969 w 1852246"/>
              <a:gd name="connsiteY5" fmla="*/ 15775 h 250236"/>
              <a:gd name="connsiteX6" fmla="*/ 1383323 w 1852246"/>
              <a:gd name="connsiteY6" fmla="*/ 187713 h 250236"/>
              <a:gd name="connsiteX7" fmla="*/ 1649046 w 1852246"/>
              <a:gd name="connsiteY7" fmla="*/ 15775 h 250236"/>
              <a:gd name="connsiteX8" fmla="*/ 1852246 w 1852246"/>
              <a:gd name="connsiteY8" fmla="*/ 78298 h 250236"/>
              <a:gd name="connsiteX0" fmla="*/ 0 w 1844658"/>
              <a:gd name="connsiteY0" fmla="*/ 231161 h 231161"/>
              <a:gd name="connsiteX1" fmla="*/ 211243 w 1844658"/>
              <a:gd name="connsiteY1" fmla="*/ 40 h 231161"/>
              <a:gd name="connsiteX2" fmla="*/ 383181 w 1844658"/>
              <a:gd name="connsiteY2" fmla="*/ 211055 h 231161"/>
              <a:gd name="connsiteX3" fmla="*/ 648904 w 1844658"/>
              <a:gd name="connsiteY3" fmla="*/ 7855 h 231161"/>
              <a:gd name="connsiteX4" fmla="*/ 852104 w 1844658"/>
              <a:gd name="connsiteY4" fmla="*/ 187609 h 231161"/>
              <a:gd name="connsiteX5" fmla="*/ 1094381 w 1844658"/>
              <a:gd name="connsiteY5" fmla="*/ 15671 h 231161"/>
              <a:gd name="connsiteX6" fmla="*/ 1375735 w 1844658"/>
              <a:gd name="connsiteY6" fmla="*/ 187609 h 231161"/>
              <a:gd name="connsiteX7" fmla="*/ 1641458 w 1844658"/>
              <a:gd name="connsiteY7" fmla="*/ 15671 h 231161"/>
              <a:gd name="connsiteX8" fmla="*/ 1844658 w 1844658"/>
              <a:gd name="connsiteY8" fmla="*/ 78194 h 231161"/>
              <a:gd name="connsiteX0" fmla="*/ 0 w 1844658"/>
              <a:gd name="connsiteY0" fmla="*/ 231161 h 231161"/>
              <a:gd name="connsiteX1" fmla="*/ 211243 w 1844658"/>
              <a:gd name="connsiteY1" fmla="*/ 40 h 231161"/>
              <a:gd name="connsiteX2" fmla="*/ 383181 w 1844658"/>
              <a:gd name="connsiteY2" fmla="*/ 211055 h 231161"/>
              <a:gd name="connsiteX3" fmla="*/ 648904 w 1844658"/>
              <a:gd name="connsiteY3" fmla="*/ 7855 h 231161"/>
              <a:gd name="connsiteX4" fmla="*/ 852104 w 1844658"/>
              <a:gd name="connsiteY4" fmla="*/ 187609 h 231161"/>
              <a:gd name="connsiteX5" fmla="*/ 1094381 w 1844658"/>
              <a:gd name="connsiteY5" fmla="*/ 15671 h 231161"/>
              <a:gd name="connsiteX6" fmla="*/ 1375735 w 1844658"/>
              <a:gd name="connsiteY6" fmla="*/ 187609 h 231161"/>
              <a:gd name="connsiteX7" fmla="*/ 1641458 w 1844658"/>
              <a:gd name="connsiteY7" fmla="*/ 15671 h 231161"/>
              <a:gd name="connsiteX8" fmla="*/ 1844658 w 1844658"/>
              <a:gd name="connsiteY8" fmla="*/ 78194 h 231161"/>
              <a:gd name="connsiteX0" fmla="*/ 0 w 1867423"/>
              <a:gd name="connsiteY0" fmla="*/ 189469 h 211105"/>
              <a:gd name="connsiteX1" fmla="*/ 234008 w 1867423"/>
              <a:gd name="connsiteY1" fmla="*/ 84 h 211105"/>
              <a:gd name="connsiteX2" fmla="*/ 405946 w 1867423"/>
              <a:gd name="connsiteY2" fmla="*/ 211099 h 211105"/>
              <a:gd name="connsiteX3" fmla="*/ 671669 w 1867423"/>
              <a:gd name="connsiteY3" fmla="*/ 7899 h 211105"/>
              <a:gd name="connsiteX4" fmla="*/ 874869 w 1867423"/>
              <a:gd name="connsiteY4" fmla="*/ 187653 h 211105"/>
              <a:gd name="connsiteX5" fmla="*/ 1117146 w 1867423"/>
              <a:gd name="connsiteY5" fmla="*/ 15715 h 211105"/>
              <a:gd name="connsiteX6" fmla="*/ 1398500 w 1867423"/>
              <a:gd name="connsiteY6" fmla="*/ 187653 h 211105"/>
              <a:gd name="connsiteX7" fmla="*/ 1664223 w 1867423"/>
              <a:gd name="connsiteY7" fmla="*/ 15715 h 211105"/>
              <a:gd name="connsiteX8" fmla="*/ 1867423 w 1867423"/>
              <a:gd name="connsiteY8" fmla="*/ 78238 h 211105"/>
              <a:gd name="connsiteX0" fmla="*/ 0 w 1867423"/>
              <a:gd name="connsiteY0" fmla="*/ 155940 h 211724"/>
              <a:gd name="connsiteX1" fmla="*/ 234008 w 1867423"/>
              <a:gd name="connsiteY1" fmla="*/ 703 h 211724"/>
              <a:gd name="connsiteX2" fmla="*/ 405946 w 1867423"/>
              <a:gd name="connsiteY2" fmla="*/ 211718 h 211724"/>
              <a:gd name="connsiteX3" fmla="*/ 671669 w 1867423"/>
              <a:gd name="connsiteY3" fmla="*/ 8518 h 211724"/>
              <a:gd name="connsiteX4" fmla="*/ 874869 w 1867423"/>
              <a:gd name="connsiteY4" fmla="*/ 188272 h 211724"/>
              <a:gd name="connsiteX5" fmla="*/ 1117146 w 1867423"/>
              <a:gd name="connsiteY5" fmla="*/ 16334 h 211724"/>
              <a:gd name="connsiteX6" fmla="*/ 1398500 w 1867423"/>
              <a:gd name="connsiteY6" fmla="*/ 188272 h 211724"/>
              <a:gd name="connsiteX7" fmla="*/ 1664223 w 1867423"/>
              <a:gd name="connsiteY7" fmla="*/ 16334 h 211724"/>
              <a:gd name="connsiteX8" fmla="*/ 1867423 w 1867423"/>
              <a:gd name="connsiteY8" fmla="*/ 78857 h 211724"/>
              <a:gd name="connsiteX0" fmla="*/ 0 w 1867423"/>
              <a:gd name="connsiteY0" fmla="*/ 155712 h 211496"/>
              <a:gd name="connsiteX1" fmla="*/ 234008 w 1867423"/>
              <a:gd name="connsiteY1" fmla="*/ 475 h 211496"/>
              <a:gd name="connsiteX2" fmla="*/ 405946 w 1867423"/>
              <a:gd name="connsiteY2" fmla="*/ 211490 h 211496"/>
              <a:gd name="connsiteX3" fmla="*/ 671669 w 1867423"/>
              <a:gd name="connsiteY3" fmla="*/ 8290 h 211496"/>
              <a:gd name="connsiteX4" fmla="*/ 874869 w 1867423"/>
              <a:gd name="connsiteY4" fmla="*/ 188044 h 211496"/>
              <a:gd name="connsiteX5" fmla="*/ 1117146 w 1867423"/>
              <a:gd name="connsiteY5" fmla="*/ 16106 h 211496"/>
              <a:gd name="connsiteX6" fmla="*/ 1398500 w 1867423"/>
              <a:gd name="connsiteY6" fmla="*/ 188044 h 211496"/>
              <a:gd name="connsiteX7" fmla="*/ 1664223 w 1867423"/>
              <a:gd name="connsiteY7" fmla="*/ 16106 h 211496"/>
              <a:gd name="connsiteX8" fmla="*/ 1867423 w 1867423"/>
              <a:gd name="connsiteY8" fmla="*/ 78629 h 211496"/>
              <a:gd name="connsiteX0" fmla="*/ 0 w 1867423"/>
              <a:gd name="connsiteY0" fmla="*/ 155773 h 215351"/>
              <a:gd name="connsiteX1" fmla="*/ 234008 w 1867423"/>
              <a:gd name="connsiteY1" fmla="*/ 536 h 215351"/>
              <a:gd name="connsiteX2" fmla="*/ 466653 w 1867423"/>
              <a:gd name="connsiteY2" fmla="*/ 215345 h 215351"/>
              <a:gd name="connsiteX3" fmla="*/ 671669 w 1867423"/>
              <a:gd name="connsiteY3" fmla="*/ 8351 h 215351"/>
              <a:gd name="connsiteX4" fmla="*/ 874869 w 1867423"/>
              <a:gd name="connsiteY4" fmla="*/ 188105 h 215351"/>
              <a:gd name="connsiteX5" fmla="*/ 1117146 w 1867423"/>
              <a:gd name="connsiteY5" fmla="*/ 16167 h 215351"/>
              <a:gd name="connsiteX6" fmla="*/ 1398500 w 1867423"/>
              <a:gd name="connsiteY6" fmla="*/ 188105 h 215351"/>
              <a:gd name="connsiteX7" fmla="*/ 1664223 w 1867423"/>
              <a:gd name="connsiteY7" fmla="*/ 16167 h 215351"/>
              <a:gd name="connsiteX8" fmla="*/ 1867423 w 1867423"/>
              <a:gd name="connsiteY8" fmla="*/ 78690 h 215351"/>
              <a:gd name="connsiteX0" fmla="*/ 0 w 1867423"/>
              <a:gd name="connsiteY0" fmla="*/ 162676 h 222253"/>
              <a:gd name="connsiteX1" fmla="*/ 234008 w 1867423"/>
              <a:gd name="connsiteY1" fmla="*/ 7439 h 222253"/>
              <a:gd name="connsiteX2" fmla="*/ 466653 w 1867423"/>
              <a:gd name="connsiteY2" fmla="*/ 222248 h 222253"/>
              <a:gd name="connsiteX3" fmla="*/ 713405 w 1867423"/>
              <a:gd name="connsiteY3" fmla="*/ 77 h 222253"/>
              <a:gd name="connsiteX4" fmla="*/ 874869 w 1867423"/>
              <a:gd name="connsiteY4" fmla="*/ 195008 h 222253"/>
              <a:gd name="connsiteX5" fmla="*/ 1117146 w 1867423"/>
              <a:gd name="connsiteY5" fmla="*/ 23070 h 222253"/>
              <a:gd name="connsiteX6" fmla="*/ 1398500 w 1867423"/>
              <a:gd name="connsiteY6" fmla="*/ 195008 h 222253"/>
              <a:gd name="connsiteX7" fmla="*/ 1664223 w 1867423"/>
              <a:gd name="connsiteY7" fmla="*/ 23070 h 222253"/>
              <a:gd name="connsiteX8" fmla="*/ 1867423 w 1867423"/>
              <a:gd name="connsiteY8" fmla="*/ 85593 h 222253"/>
              <a:gd name="connsiteX0" fmla="*/ 0 w 1867423"/>
              <a:gd name="connsiteY0" fmla="*/ 162639 h 222216"/>
              <a:gd name="connsiteX1" fmla="*/ 234008 w 1867423"/>
              <a:gd name="connsiteY1" fmla="*/ 7402 h 222216"/>
              <a:gd name="connsiteX2" fmla="*/ 466653 w 1867423"/>
              <a:gd name="connsiteY2" fmla="*/ 222211 h 222216"/>
              <a:gd name="connsiteX3" fmla="*/ 713405 w 1867423"/>
              <a:gd name="connsiteY3" fmla="*/ 40 h 222216"/>
              <a:gd name="connsiteX4" fmla="*/ 946959 w 1867423"/>
              <a:gd name="connsiteY4" fmla="*/ 202560 h 222216"/>
              <a:gd name="connsiteX5" fmla="*/ 1117146 w 1867423"/>
              <a:gd name="connsiteY5" fmla="*/ 23033 h 222216"/>
              <a:gd name="connsiteX6" fmla="*/ 1398500 w 1867423"/>
              <a:gd name="connsiteY6" fmla="*/ 194971 h 222216"/>
              <a:gd name="connsiteX7" fmla="*/ 1664223 w 1867423"/>
              <a:gd name="connsiteY7" fmla="*/ 23033 h 222216"/>
              <a:gd name="connsiteX8" fmla="*/ 1867423 w 1867423"/>
              <a:gd name="connsiteY8" fmla="*/ 85556 h 222216"/>
              <a:gd name="connsiteX0" fmla="*/ 0 w 1867423"/>
              <a:gd name="connsiteY0" fmla="*/ 162639 h 222216"/>
              <a:gd name="connsiteX1" fmla="*/ 234008 w 1867423"/>
              <a:gd name="connsiteY1" fmla="*/ 7402 h 222216"/>
              <a:gd name="connsiteX2" fmla="*/ 466653 w 1867423"/>
              <a:gd name="connsiteY2" fmla="*/ 222211 h 222216"/>
              <a:gd name="connsiteX3" fmla="*/ 713405 w 1867423"/>
              <a:gd name="connsiteY3" fmla="*/ 40 h 222216"/>
              <a:gd name="connsiteX4" fmla="*/ 946959 w 1867423"/>
              <a:gd name="connsiteY4" fmla="*/ 202560 h 222216"/>
              <a:gd name="connsiteX5" fmla="*/ 1189236 w 1867423"/>
              <a:gd name="connsiteY5" fmla="*/ 15445 h 222216"/>
              <a:gd name="connsiteX6" fmla="*/ 1398500 w 1867423"/>
              <a:gd name="connsiteY6" fmla="*/ 194971 h 222216"/>
              <a:gd name="connsiteX7" fmla="*/ 1664223 w 1867423"/>
              <a:gd name="connsiteY7" fmla="*/ 23033 h 222216"/>
              <a:gd name="connsiteX8" fmla="*/ 1867423 w 1867423"/>
              <a:gd name="connsiteY8" fmla="*/ 85556 h 222216"/>
              <a:gd name="connsiteX0" fmla="*/ 0 w 1867423"/>
              <a:gd name="connsiteY0" fmla="*/ 162639 h 222216"/>
              <a:gd name="connsiteX1" fmla="*/ 234008 w 1867423"/>
              <a:gd name="connsiteY1" fmla="*/ 7402 h 222216"/>
              <a:gd name="connsiteX2" fmla="*/ 466653 w 1867423"/>
              <a:gd name="connsiteY2" fmla="*/ 222211 h 222216"/>
              <a:gd name="connsiteX3" fmla="*/ 713405 w 1867423"/>
              <a:gd name="connsiteY3" fmla="*/ 40 h 222216"/>
              <a:gd name="connsiteX4" fmla="*/ 946959 w 1867423"/>
              <a:gd name="connsiteY4" fmla="*/ 202560 h 222216"/>
              <a:gd name="connsiteX5" fmla="*/ 1189236 w 1867423"/>
              <a:gd name="connsiteY5" fmla="*/ 15445 h 222216"/>
              <a:gd name="connsiteX6" fmla="*/ 1466795 w 1867423"/>
              <a:gd name="connsiteY6" fmla="*/ 206353 h 222216"/>
              <a:gd name="connsiteX7" fmla="*/ 1664223 w 1867423"/>
              <a:gd name="connsiteY7" fmla="*/ 23033 h 222216"/>
              <a:gd name="connsiteX8" fmla="*/ 1867423 w 1867423"/>
              <a:gd name="connsiteY8" fmla="*/ 85556 h 222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67423" h="222216">
                <a:moveTo>
                  <a:pt x="0" y="162639"/>
                </a:moveTo>
                <a:cubicBezTo>
                  <a:pt x="160323" y="128116"/>
                  <a:pt x="156233" y="-2527"/>
                  <a:pt x="234008" y="7402"/>
                </a:cubicBezTo>
                <a:cubicBezTo>
                  <a:pt x="311783" y="17331"/>
                  <a:pt x="386754" y="223438"/>
                  <a:pt x="466653" y="222211"/>
                </a:cubicBezTo>
                <a:cubicBezTo>
                  <a:pt x="546552" y="220984"/>
                  <a:pt x="633354" y="3315"/>
                  <a:pt x="713405" y="40"/>
                </a:cubicBezTo>
                <a:cubicBezTo>
                  <a:pt x="793456" y="-3235"/>
                  <a:pt x="867654" y="199993"/>
                  <a:pt x="946959" y="202560"/>
                </a:cubicBezTo>
                <a:cubicBezTo>
                  <a:pt x="1026264" y="205127"/>
                  <a:pt x="1102597" y="14813"/>
                  <a:pt x="1189236" y="15445"/>
                </a:cubicBezTo>
                <a:cubicBezTo>
                  <a:pt x="1275875" y="16077"/>
                  <a:pt x="1387631" y="205088"/>
                  <a:pt x="1466795" y="206353"/>
                </a:cubicBezTo>
                <a:cubicBezTo>
                  <a:pt x="1545959" y="207618"/>
                  <a:pt x="1593885" y="36059"/>
                  <a:pt x="1664223" y="23033"/>
                </a:cubicBezTo>
                <a:cubicBezTo>
                  <a:pt x="1734562" y="10007"/>
                  <a:pt x="1820645" y="127005"/>
                  <a:pt x="1867423" y="85556"/>
                </a:cubicBezTo>
              </a:path>
            </a:pathLst>
          </a:custGeom>
          <a:noFill/>
          <a:ln w="25400">
            <a:solidFill>
              <a:srgbClr val="FFC000"/>
            </a:solidFill>
            <a:tailEnd type="triangle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05354"/>
                      <a:gd name="connsiteY0" fmla="*/ 250236 h 250236"/>
                      <a:gd name="connsiteX1" fmla="*/ 218831 w 1805354"/>
                      <a:gd name="connsiteY1" fmla="*/ 144 h 250236"/>
                      <a:gd name="connsiteX2" fmla="*/ 390769 w 1805354"/>
                      <a:gd name="connsiteY2" fmla="*/ 211159 h 250236"/>
                      <a:gd name="connsiteX3" fmla="*/ 656492 w 1805354"/>
                      <a:gd name="connsiteY3" fmla="*/ 7959 h 250236"/>
                      <a:gd name="connsiteX4" fmla="*/ 859692 w 1805354"/>
                      <a:gd name="connsiteY4" fmla="*/ 187713 h 250236"/>
                      <a:gd name="connsiteX5" fmla="*/ 1101969 w 1805354"/>
                      <a:gd name="connsiteY5" fmla="*/ 15775 h 250236"/>
                      <a:gd name="connsiteX6" fmla="*/ 1383323 w 1805354"/>
                      <a:gd name="connsiteY6" fmla="*/ 187713 h 250236"/>
                      <a:gd name="connsiteX7" fmla="*/ 1649046 w 1805354"/>
                      <a:gd name="connsiteY7" fmla="*/ 15775 h 250236"/>
                      <a:gd name="connsiteX8" fmla="*/ 1805354 w 1805354"/>
                      <a:gd name="connsiteY8" fmla="*/ 109559 h 250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805354" h="250236" extrusionOk="0">
                        <a:moveTo>
                          <a:pt x="0" y="250236"/>
                        </a:moveTo>
                        <a:cubicBezTo>
                          <a:pt x="60747" y="118513"/>
                          <a:pt x="144541" y="10096"/>
                          <a:pt x="218831" y="144"/>
                        </a:cubicBezTo>
                        <a:cubicBezTo>
                          <a:pt x="292274" y="-4618"/>
                          <a:pt x="299197" y="210448"/>
                          <a:pt x="390769" y="211159"/>
                        </a:cubicBezTo>
                        <a:cubicBezTo>
                          <a:pt x="448906" y="226921"/>
                          <a:pt x="575123" y="29636"/>
                          <a:pt x="656492" y="7959"/>
                        </a:cubicBezTo>
                        <a:cubicBezTo>
                          <a:pt x="717138" y="-5528"/>
                          <a:pt x="789528" y="188360"/>
                          <a:pt x="859692" y="187713"/>
                        </a:cubicBezTo>
                        <a:cubicBezTo>
                          <a:pt x="942860" y="190074"/>
                          <a:pt x="1024101" y="-3578"/>
                          <a:pt x="1101969" y="15775"/>
                        </a:cubicBezTo>
                        <a:cubicBezTo>
                          <a:pt x="1184207" y="15004"/>
                          <a:pt x="1286863" y="192685"/>
                          <a:pt x="1383323" y="187713"/>
                        </a:cubicBezTo>
                        <a:cubicBezTo>
                          <a:pt x="1473247" y="175749"/>
                          <a:pt x="1569859" y="41098"/>
                          <a:pt x="1649046" y="15775"/>
                        </a:cubicBezTo>
                        <a:cubicBezTo>
                          <a:pt x="1727188" y="7117"/>
                          <a:pt x="1774573" y="59088"/>
                          <a:pt x="1805354" y="109559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B418C25B-5D03-EA55-590E-8A3A794C05B4}"/>
              </a:ext>
            </a:extLst>
          </p:cNvPr>
          <p:cNvSpPr txBox="1"/>
          <p:nvPr/>
        </p:nvSpPr>
        <p:spPr>
          <a:xfrm>
            <a:off x="7149778" y="1748474"/>
            <a:ext cx="351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800" b="1" dirty="0">
                <a:solidFill>
                  <a:srgbClr val="FFC000"/>
                </a:solidFill>
              </a:rPr>
              <a:t>?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BB5F7528-24D7-B293-96D1-680C77B43BC4}"/>
              </a:ext>
            </a:extLst>
          </p:cNvPr>
          <p:cNvSpPr txBox="1"/>
          <p:nvPr/>
        </p:nvSpPr>
        <p:spPr>
          <a:xfrm>
            <a:off x="5141433" y="842210"/>
            <a:ext cx="4368068" cy="646331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dirty="0"/>
              <a:t>Bezogen auf die Ausführungszeit können die Unterschiede „Sekunden vs. Tage“ bedeuten.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7C1664FF-7021-DDB6-BCEB-1145A13D863B}"/>
              </a:ext>
            </a:extLst>
          </p:cNvPr>
          <p:cNvSpPr txBox="1"/>
          <p:nvPr/>
        </p:nvSpPr>
        <p:spPr>
          <a:xfrm>
            <a:off x="9030673" y="229255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8592487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Optimierung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Optimierungen können unabhängig von den Daten erfolgen: </a:t>
            </a:r>
            <a:r>
              <a:rPr lang="de-DE" dirty="0" err="1">
                <a:solidFill>
                  <a:schemeClr val="accent1"/>
                </a:solidFill>
              </a:rPr>
              <a:t>Rewriting</a:t>
            </a:r>
            <a:endParaRPr lang="de-DE" dirty="0"/>
          </a:p>
          <a:p>
            <a:pPr lvl="1"/>
            <a:r>
              <a:rPr lang="de-DE" dirty="0"/>
              <a:t>Selektionsprädikate vereinfachen / früh anwenden</a:t>
            </a:r>
          </a:p>
          <a:p>
            <a:pPr lvl="1"/>
            <a:r>
              <a:rPr lang="de-DE" dirty="0"/>
              <a:t>Geschachtelte Anfragen entschachteln bzw. </a:t>
            </a:r>
            <a:r>
              <a:rPr lang="de-DE" dirty="0" err="1"/>
              <a:t>Joins</a:t>
            </a:r>
            <a:r>
              <a:rPr lang="de-DE" dirty="0"/>
              <a:t> explizit machen</a:t>
            </a:r>
          </a:p>
          <a:p>
            <a:pPr lvl="1"/>
            <a:r>
              <a:rPr lang="de-DE" dirty="0"/>
              <a:t>Vermeide Duplikate-Elimination, wenn möglich</a:t>
            </a:r>
          </a:p>
          <a:p>
            <a:r>
              <a:rPr lang="de-DE" dirty="0"/>
              <a:t>Datenabhängige Optimierung: </a:t>
            </a:r>
            <a:r>
              <a:rPr lang="de-DE" dirty="0" err="1">
                <a:solidFill>
                  <a:schemeClr val="accent1"/>
                </a:solidFill>
              </a:rPr>
              <a:t>Optimiser</a:t>
            </a:r>
            <a:endParaRPr lang="de-DE" dirty="0"/>
          </a:p>
          <a:p>
            <a:pPr lvl="1"/>
            <a:r>
              <a:rPr lang="de-DE" dirty="0"/>
              <a:t>Kostenbasiert auf Basis der Daten bzw. statistisch relevanter Größen der DB</a:t>
            </a:r>
          </a:p>
          <a:p>
            <a:pPr lvl="1"/>
            <a:endParaRPr lang="de-DE" dirty="0"/>
          </a:p>
          <a:p>
            <a:r>
              <a:rPr lang="de-DE" dirty="0"/>
              <a:t>Hier nicht näher besprochen</a:t>
            </a:r>
          </a:p>
          <a:p>
            <a:pPr lvl="1"/>
            <a:r>
              <a:rPr lang="de-DE" dirty="0"/>
              <a:t>Minimierung einer Anfrage durch Elimination einer Unteranfrage</a:t>
            </a:r>
          </a:p>
          <a:p>
            <a:pPr lvl="1"/>
            <a:r>
              <a:rPr lang="de-DE" dirty="0"/>
              <a:t>Elimination eines teuren Operators</a:t>
            </a:r>
          </a:p>
          <a:p>
            <a:pPr lvl="1"/>
            <a:r>
              <a:rPr lang="de-DE" dirty="0"/>
              <a:t>Bestimmung relevanter Tabellen</a:t>
            </a:r>
          </a:p>
          <a:p>
            <a:endParaRPr lang="de-DE" dirty="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FCCF4CC6-7E97-08B1-8E19-85E85EE2A92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16D1158E-783A-AD32-5132-8B333300CC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129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10097770" y="1665066"/>
            <a:ext cx="1382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SQL Anfrage 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0377142" y="2355946"/>
            <a:ext cx="823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Parser 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9745976" y="3046826"/>
            <a:ext cx="20856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err="1"/>
              <a:t>Rewriter</a:t>
            </a:r>
            <a:endParaRPr lang="de-DE" dirty="0"/>
          </a:p>
          <a:p>
            <a:pPr algn="ctr"/>
            <a:r>
              <a:rPr lang="de-DE" dirty="0"/>
              <a:t>(Datenunabhängige </a:t>
            </a:r>
          </a:p>
          <a:p>
            <a:pPr algn="ctr"/>
            <a:r>
              <a:rPr lang="de-DE" dirty="0"/>
              <a:t>Optimierung 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9867804" y="4291704"/>
            <a:ext cx="18420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err="1"/>
              <a:t>Optimizer</a:t>
            </a:r>
            <a:r>
              <a:rPr lang="de-DE" dirty="0"/>
              <a:t> </a:t>
            </a:r>
          </a:p>
          <a:p>
            <a:pPr algn="ctr"/>
            <a:r>
              <a:rPr lang="de-DE" dirty="0"/>
              <a:t>(Datenabhängige </a:t>
            </a:r>
          </a:p>
          <a:p>
            <a:pPr algn="ctr"/>
            <a:r>
              <a:rPr lang="de-DE" dirty="0"/>
              <a:t>Optimierung)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0465491" y="5536582"/>
            <a:ext cx="646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Plan </a:t>
            </a:r>
          </a:p>
        </p:txBody>
      </p:sp>
      <p:cxnSp>
        <p:nvCxnSpPr>
          <p:cNvPr id="11" name="Gerade Verbindung mit Pfeil 10"/>
          <p:cNvCxnSpPr>
            <a:stCxn id="5" idx="2"/>
            <a:endCxn id="6" idx="0"/>
          </p:cNvCxnSpPr>
          <p:nvPr/>
        </p:nvCxnSpPr>
        <p:spPr>
          <a:xfrm>
            <a:off x="10788825" y="2034398"/>
            <a:ext cx="1" cy="3215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>
            <a:stCxn id="6" idx="2"/>
            <a:endCxn id="7" idx="0"/>
          </p:cNvCxnSpPr>
          <p:nvPr/>
        </p:nvCxnSpPr>
        <p:spPr>
          <a:xfrm>
            <a:off x="10788826" y="2725278"/>
            <a:ext cx="0" cy="3215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>
            <a:stCxn id="7" idx="2"/>
            <a:endCxn id="8" idx="0"/>
          </p:cNvCxnSpPr>
          <p:nvPr/>
        </p:nvCxnSpPr>
        <p:spPr>
          <a:xfrm>
            <a:off x="10788826" y="3970156"/>
            <a:ext cx="0" cy="3215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>
            <a:stCxn id="8" idx="2"/>
            <a:endCxn id="9" idx="0"/>
          </p:cNvCxnSpPr>
          <p:nvPr/>
        </p:nvCxnSpPr>
        <p:spPr>
          <a:xfrm>
            <a:off x="10788826" y="5215034"/>
            <a:ext cx="0" cy="3215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5E3B7821-E308-0647-B014-6B52B096E0C1}"/>
              </a:ext>
            </a:extLst>
          </p:cNvPr>
          <p:cNvSpPr/>
          <p:nvPr/>
        </p:nvSpPr>
        <p:spPr>
          <a:xfrm>
            <a:off x="3693971" y="616491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M. Benedikt: 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How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Can 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Reasoners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Simplify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Database 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Querying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And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Why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Haven’t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They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Done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It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Yet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)?   (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Invited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Talk at PODS 2018.)</a:t>
            </a:r>
          </a:p>
        </p:txBody>
      </p:sp>
    </p:spTree>
    <p:extLst>
      <p:ext uri="{BB962C8B-B14F-4D97-AF65-F5344CB8AC3E}">
        <p14:creationId xmlns:p14="http://schemas.microsoft.com/office/powerpoint/2010/main" val="1205963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Sequentieller vs. Wahlfreier Zugriff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Fortsetzung </a:t>
                </a:r>
                <a:r>
                  <a:rPr lang="de-DE" dirty="0" err="1"/>
                  <a:t>Travelstar</a:t>
                </a:r>
                <a:r>
                  <a:rPr lang="de-DE" dirty="0"/>
                  <a:t> Beispiel:</a:t>
                </a:r>
                <a:r>
                  <a:rPr lang="de-DE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de-DE" dirty="0"/>
                  <a:t>Lese 1000 Blöcke von je 8 KB (8MB)</a:t>
                </a:r>
              </a:p>
              <a:p>
                <a:pPr lvl="1"/>
                <a:r>
                  <a:rPr lang="de-DE" dirty="0">
                    <a:solidFill>
                      <a:srgbClr val="FFC000"/>
                    </a:solidFill>
                  </a:rPr>
                  <a:t>Wahlfreier Zugriff: 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𝑟𝑎𝑛𝑑</m:t>
                        </m:r>
                      </m:sub>
                    </m:sSub>
                    <m:r>
                      <a:rPr lang="de-DE" i="1" dirty="0">
                        <a:latin typeface="Cambria Math" panose="02040503050406030204" pitchFamily="18" charset="0"/>
                      </a:rPr>
                      <m:t>=1000∙</m:t>
                    </m:r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14,33 </m:t>
                    </m:r>
                    <m:r>
                      <a:rPr lang="de-DE" i="1" dirty="0" err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𝑚𝑠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14</m:t>
                    </m:r>
                    <m:r>
                      <a:rPr lang="de-DE" b="0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i="1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330 </m:t>
                    </m:r>
                    <m:r>
                      <a:rPr lang="de-DE" i="1" dirty="0" err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𝑚𝑠</m:t>
                    </m:r>
                  </m:oMath>
                </a14:m>
                <a:endParaRPr lang="de-DE" dirty="0">
                  <a:solidFill>
                    <a:schemeClr val="accent2"/>
                  </a:solidFill>
                </a:endParaRPr>
              </a:p>
              <a:p>
                <a:pPr lvl="1"/>
                <a:r>
                  <a:rPr lang="de-DE" dirty="0">
                    <a:solidFill>
                      <a:srgbClr val="FFC000"/>
                    </a:solidFill>
                  </a:rPr>
                  <a:t>Sequentieller Zugriff:</a:t>
                </a:r>
              </a:p>
              <a:p>
                <a:pPr lvl="2"/>
                <a:r>
                  <a:rPr lang="de-DE" dirty="0"/>
                  <a:t>63 Sektoren / Spur, Track-</a:t>
                </a:r>
                <a:r>
                  <a:rPr lang="de-DE" dirty="0" err="1"/>
                  <a:t>to</a:t>
                </a:r>
                <a:r>
                  <a:rPr lang="de-DE" dirty="0"/>
                  <a:t>-Track-Suchzeit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de-DE" dirty="0"/>
                  <a:t> (von einer Spur zur nächsten Spur):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1 </m:t>
                    </m:r>
                    <m:r>
                      <a:rPr lang="de-DE" i="1" dirty="0" err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𝑚𝑠</m:t>
                    </m:r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Ein Block mit 8 KB benötigt 16 Sektoren (8KB/512 B/Sektor): 16.000 Sektoren lesen </a:t>
                </a:r>
              </a:p>
              <a:p>
                <a:pPr lvl="2">
                  <a:buFont typeface="Zapf Dingbats"/>
                  <a:buChar char="➝"/>
                </a:pPr>
                <a:r>
                  <a:rPr lang="de-DE" dirty="0"/>
                  <a:t> Bei 63 Sektoren pro Spur macht das 16000/63 ≈ 253 Spuren</a:t>
                </a:r>
              </a:p>
              <a:p>
                <a:pPr lvl="2">
                  <a:tabLst>
                    <a:tab pos="877888" algn="l"/>
                    <a:tab pos="1730375" algn="l"/>
                    <a:tab pos="2706688" algn="l"/>
                    <a:tab pos="4352925" algn="l"/>
                    <a:tab pos="6167438" algn="l"/>
                  </a:tabLs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𝑠𝑒𝑞</m:t>
                        </m:r>
                      </m:sub>
                    </m:sSub>
                    <m:r>
                      <a:rPr lang="de-DE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err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de-DE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err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de-DE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+1000</m:t>
                    </m:r>
                    <m:r>
                      <a:rPr lang="de-DE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err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𝑡𝑟</m:t>
                        </m:r>
                      </m:sub>
                    </m:sSub>
                    <m:r>
                      <a:rPr lang="de-DE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+25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3</m:t>
                    </m:r>
                    <m:r>
                      <a:rPr lang="de-DE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de-DE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≈</m:t>
                    </m:r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10</m:t>
                    </m:r>
                    <m:r>
                      <a:rPr lang="de-DE" i="1" dirty="0" err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𝑚𝑠</m:t>
                    </m:r>
                    <m:r>
                      <a:rPr lang="de-DE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4,17</m:t>
                    </m:r>
                    <m:r>
                      <a:rPr lang="de-DE" i="1" dirty="0" err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𝑚𝑠</m:t>
                    </m:r>
                    <m:r>
                      <a:rPr lang="de-DE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+1000∙</m:t>
                    </m:r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0,16</m:t>
                    </m:r>
                    <m:r>
                      <a:rPr lang="de-DE" i="1" dirty="0" err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𝑚𝑠</m:t>
                    </m:r>
                    <m:r>
                      <a:rPr lang="de-DE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+25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3</m:t>
                    </m:r>
                    <m:r>
                      <a:rPr lang="de-DE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∙1 </m:t>
                    </m:r>
                    <m:r>
                      <a:rPr lang="de-DE" i="1" dirty="0" err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𝑚𝑠</m:t>
                    </m:r>
                    <m:r>
                      <a:rPr lang="de-DE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≈</m:t>
                    </m:r>
                    <m:r>
                      <a:rPr lang="de-DE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427</m:t>
                    </m:r>
                    <m:r>
                      <a:rPr lang="de-DE" i="1" dirty="0" err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𝑚𝑠</m:t>
                    </m:r>
                  </m:oMath>
                </a14:m>
                <a:r>
                  <a:rPr lang="de-DE" dirty="0">
                    <a:solidFill>
                      <a:srgbClr val="FFC000"/>
                    </a:solidFill>
                  </a:rPr>
                  <a:t> </a:t>
                </a:r>
                <a:endParaRPr lang="de-DE" dirty="0">
                  <a:solidFill>
                    <a:schemeClr val="tx1"/>
                  </a:solidFill>
                </a:endParaRPr>
              </a:p>
              <a:p>
                <a:r>
                  <a:rPr lang="de-DE" dirty="0">
                    <a:solidFill>
                      <a:schemeClr val="accent2"/>
                    </a:solidFill>
                  </a:rPr>
                  <a:t>Einsicht</a:t>
                </a:r>
                <a:r>
                  <a:rPr lang="de-DE" dirty="0"/>
                  <a:t>: Sequentieller Zugriff </a:t>
                </a:r>
                <a:r>
                  <a:rPr lang="de-DE" b="1" dirty="0"/>
                  <a:t>viel</a:t>
                </a:r>
                <a:r>
                  <a:rPr lang="de-DE" dirty="0"/>
                  <a:t> schneller als wahlfreier ➝ Vermeide wahlfreie I/O, wenn möglich</a:t>
                </a:r>
              </a:p>
              <a:p>
                <a:pPr lvl="1"/>
                <a:r>
                  <a:rPr lang="de-DE" dirty="0"/>
                  <a:t>Wenn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428 </m:t>
                    </m:r>
                    <m:r>
                      <a:rPr lang="de-DE" i="1" dirty="0" err="1">
                        <a:latin typeface="Cambria Math" panose="02040503050406030204" pitchFamily="18" charset="0"/>
                      </a:rPr>
                      <m:t>𝑚𝑠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/14330 </m:t>
                    </m:r>
                    <m:r>
                      <a:rPr lang="de-DE" i="1" dirty="0" err="1">
                        <a:latin typeface="Cambria Math" panose="02040503050406030204" pitchFamily="18" charset="0"/>
                      </a:rPr>
                      <m:t>𝑚𝑠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≈3%</m:t>
                    </m:r>
                  </m:oMath>
                </a14:m>
                <a:r>
                  <a:rPr lang="de-DE" dirty="0"/>
                  <a:t> einer 8MB Datei wahlfrei benötigt wird, kann man gleich die ganze Datei lesen, sofern Blöcke hintereinander stehen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 r="-442" b="-209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0E0F02-19F2-A982-9AB4-7973BF8921E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75FA8D-AB53-D69E-0C1A-F77DBB190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6837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Prädikatsvereinfachung (</a:t>
            </a:r>
            <a:r>
              <a:rPr lang="de-DE" dirty="0" err="1"/>
              <a:t>Rewriting</a:t>
            </a:r>
            <a:r>
              <a:rPr lang="de-DE" dirty="0"/>
              <a:t>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Beispiel: Schreibe</a:t>
            </a:r>
          </a:p>
          <a:p>
            <a:pPr lvl="1"/>
            <a:r>
              <a:rPr lang="de-DE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*</a:t>
            </a:r>
            <a:b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de-DE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Einzelposten p</a:t>
            </a:r>
            <a:b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de-DE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 err="1">
                <a:latin typeface="Courier New" panose="02070309020205020404" pitchFamily="49" charset="0"/>
                <a:cs typeface="Courier New" panose="02070309020205020404" pitchFamily="49" charset="0"/>
              </a:rPr>
              <a:t>p.Steuern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* 100 &lt; 5;</a:t>
            </a:r>
            <a:endParaRPr lang="de-DE" dirty="0"/>
          </a:p>
          <a:p>
            <a:pPr marL="312738" indent="0">
              <a:buNone/>
            </a:pPr>
            <a:r>
              <a:rPr lang="de-DE" dirty="0"/>
              <a:t>um in</a:t>
            </a:r>
          </a:p>
          <a:p>
            <a:pPr lvl="1"/>
            <a:r>
              <a:rPr lang="de-DE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*</a:t>
            </a:r>
            <a:b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de-DE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Einzelposten p</a:t>
            </a:r>
            <a:b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de-DE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 err="1">
                <a:latin typeface="Courier New" panose="02070309020205020404" pitchFamily="49" charset="0"/>
                <a:cs typeface="Courier New" panose="02070309020205020404" pitchFamily="49" charset="0"/>
              </a:rPr>
              <a:t>p.Steuern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&lt; 0.05;</a:t>
            </a:r>
            <a:endParaRPr lang="de-DE" dirty="0"/>
          </a:p>
          <a:p>
            <a:endParaRPr lang="de-DE" dirty="0"/>
          </a:p>
          <a:p>
            <a:r>
              <a:rPr lang="de-DE" dirty="0"/>
              <a:t>Prädikatsvereinfachung ermöglicht Verwendung von Indices und vereinfacht die Erkennung von effizienten </a:t>
            </a:r>
            <a:r>
              <a:rPr lang="de-DE" dirty="0" err="1"/>
              <a:t>Join</a:t>
            </a:r>
            <a:r>
              <a:rPr lang="de-DE" dirty="0"/>
              <a:t>-Implementierungen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6C7CD4D-C161-DEB5-C638-F9A04827263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9841FA0-6D74-E872-6FDF-164BABB0DA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130</a:t>
            </a:fld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5430483" y="2292108"/>
            <a:ext cx="1446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Non-</a:t>
            </a:r>
            <a:r>
              <a:rPr lang="de-DE" dirty="0" err="1">
                <a:solidFill>
                  <a:schemeClr val="accent1"/>
                </a:solidFill>
              </a:rPr>
              <a:t>Sargable</a:t>
            </a:r>
            <a:endParaRPr lang="de-DE" baseline="30000" dirty="0">
              <a:solidFill>
                <a:schemeClr val="accent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430483" y="3708470"/>
            <a:ext cx="1036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chemeClr val="accent1"/>
                </a:solidFill>
              </a:rPr>
              <a:t>Sargable</a:t>
            </a:r>
            <a:r>
              <a:rPr lang="de-DE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1AACDBF7-400F-2E62-0D94-37EA11286218}"/>
              </a:ext>
            </a:extLst>
          </p:cNvPr>
          <p:cNvSpPr/>
          <p:nvPr/>
        </p:nvSpPr>
        <p:spPr>
          <a:xfrm>
            <a:off x="5367988" y="2006417"/>
            <a:ext cx="124990" cy="94071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FA38902F-1DC3-D5D4-2174-DAFBD9656D37}"/>
              </a:ext>
            </a:extLst>
          </p:cNvPr>
          <p:cNvSpPr/>
          <p:nvPr/>
        </p:nvSpPr>
        <p:spPr>
          <a:xfrm>
            <a:off x="5367988" y="3422779"/>
            <a:ext cx="124990" cy="94071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46999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 animBg="1"/>
      <p:bldP spid="12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Geschachtelte Anfragen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de-DE" dirty="0"/>
              <a:t>SQL bietet viele Wege, geschachtelte Anfrage zu schreiben</a:t>
            </a:r>
          </a:p>
          <a:p>
            <a:pPr lvl="1"/>
            <a:r>
              <a:rPr lang="de-DE" dirty="0"/>
              <a:t>Unkorrelierte Unteranfragen 		Korrelierte Unteranfragen</a:t>
            </a:r>
            <a:br>
              <a:rPr lang="de-DE" dirty="0"/>
            </a:br>
            <a:r>
              <a:rPr lang="de-DE" dirty="0"/>
              <a:t>➝ nur einmal auswerten			➝ für jedes Tupel auswerten</a:t>
            </a:r>
          </a:p>
          <a:p>
            <a:pPr marL="532867" lvl="2" indent="0">
              <a:buNone/>
            </a:pPr>
            <a:r>
              <a:rPr lang="de-DE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*					</a:t>
            </a:r>
            <a:r>
              <a:rPr lang="de-DE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de-DE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*</a:t>
            </a:r>
            <a:b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de-DE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 err="1">
                <a:latin typeface="Courier New" panose="02070309020205020404" pitchFamily="49" charset="0"/>
                <a:cs typeface="Courier New" panose="02070309020205020404" pitchFamily="49" charset="0"/>
              </a:rPr>
              <a:t>Auftraege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				</a:t>
            </a:r>
            <a:r>
              <a:rPr lang="de-DE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de-DE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Auftraege</a:t>
            </a:r>
            <a:r>
              <a:rPr lang="de-DE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2000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b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de-DE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 err="1">
                <a:latin typeface="Courier New" panose="02070309020205020404" pitchFamily="49" charset="0"/>
                <a:cs typeface="Courier New" panose="02070309020205020404" pitchFamily="49" charset="0"/>
              </a:rPr>
              <a:t>Kunden_ID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b="1" dirty="0">
                <a:latin typeface="Courier New" panose="02070309020205020404" pitchFamily="49" charset="0"/>
                <a:cs typeface="Courier New" panose="02070309020205020404" pitchFamily="49" charset="0"/>
              </a:rPr>
              <a:t>in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			</a:t>
            </a:r>
            <a:r>
              <a:rPr lang="de-DE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de-DE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Kunden_ID</a:t>
            </a:r>
            <a:r>
              <a:rPr lang="de-DE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in</a:t>
            </a:r>
            <a:b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 (</a:t>
            </a:r>
            <a:r>
              <a:rPr lang="de-DE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 err="1">
                <a:latin typeface="Courier New" panose="02070309020205020404" pitchFamily="49" charset="0"/>
                <a:cs typeface="Courier New" panose="02070309020205020404" pitchFamily="49" charset="0"/>
              </a:rPr>
              <a:t>Kunden_ID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			  (</a:t>
            </a:r>
            <a:r>
              <a:rPr lang="de-DE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de-DE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Kunden_ID</a:t>
            </a:r>
            <a:b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de-DE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Kunden				   </a:t>
            </a:r>
            <a:r>
              <a:rPr lang="de-DE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de-DE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Kunden </a:t>
            </a:r>
            <a:r>
              <a:rPr lang="de-DE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b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de-DE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Name = 'IBM Corp.‘);	</a:t>
            </a:r>
            <a:r>
              <a:rPr lang="de-DE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de-DE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de-DE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k.Kontostand</a:t>
            </a:r>
            <a:r>
              <a:rPr lang="de-DE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de-DE" sz="2000" dirty="0" err="1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de-DE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.Gesamtpreis</a:t>
            </a:r>
            <a:r>
              <a:rPr lang="de-DE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de-DE" dirty="0"/>
          </a:p>
          <a:p>
            <a:endParaRPr lang="de-DE" dirty="0"/>
          </a:p>
          <a:p>
            <a:r>
              <a:rPr lang="de-DE" dirty="0"/>
              <a:t>Meist sind Unteranfragen nur syntaktische Varianten von </a:t>
            </a:r>
            <a:r>
              <a:rPr lang="de-DE" dirty="0" err="1"/>
              <a:t>Joins</a:t>
            </a:r>
            <a:endParaRPr lang="de-DE" dirty="0"/>
          </a:p>
          <a:p>
            <a:r>
              <a:rPr lang="de-DE" dirty="0" err="1"/>
              <a:t>Rewriting</a:t>
            </a:r>
            <a:r>
              <a:rPr lang="de-DE" dirty="0"/>
              <a:t>: </a:t>
            </a:r>
            <a:r>
              <a:rPr lang="de-DE" dirty="0" err="1"/>
              <a:t>Joins</a:t>
            </a:r>
            <a:r>
              <a:rPr lang="de-DE" dirty="0"/>
              <a:t> explizit machen für </a:t>
            </a:r>
            <a:r>
              <a:rPr lang="de-DE" dirty="0" err="1"/>
              <a:t>Join</a:t>
            </a:r>
            <a:r>
              <a:rPr lang="de-DE" dirty="0"/>
              <a:t>-Order-Optimierung</a:t>
            </a:r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65EB7C0-95B2-369E-BA58-696F7E55E20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16718B3-95BA-C6F8-D607-978A7247DF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</a:t>
            </a:r>
            <a:r>
              <a:rPr lang="en-GB" dirty="0" err="1"/>
              <a:t>Datenbanken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131</a:t>
            </a:fld>
            <a:endParaRPr lang="de-DE"/>
          </a:p>
        </p:txBody>
      </p:sp>
      <p:sp>
        <p:nvSpPr>
          <p:cNvPr id="7" name="Textfeld 5"/>
          <p:cNvSpPr txBox="1"/>
          <p:nvPr/>
        </p:nvSpPr>
        <p:spPr>
          <a:xfrm>
            <a:off x="3336088" y="6356352"/>
            <a:ext cx="53392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Won Kim. On 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Optimizing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an SQL-like 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Nested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Query. ACM TODS, vol. 7, 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no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3, </a:t>
            </a:r>
            <a:r>
              <a:rPr lang="de-DE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1982</a:t>
            </a:r>
            <a:endParaRPr lang="de-DE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3C7E071-716F-3BCA-2B04-15C959FF7ADA}"/>
              </a:ext>
            </a:extLst>
          </p:cNvPr>
          <p:cNvCxnSpPr/>
          <p:nvPr/>
        </p:nvCxnSpPr>
        <p:spPr>
          <a:xfrm>
            <a:off x="5736380" y="2105094"/>
            <a:ext cx="0" cy="22366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516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Zusätzliche Verbundprädikate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Implizite Verbundprädikate wie in</a:t>
            </a:r>
          </a:p>
          <a:p>
            <a:pPr lvl="1"/>
            <a:r>
              <a:rPr lang="de-DE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*</a:t>
            </a:r>
            <a:b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de-DE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A, B, C</a:t>
            </a:r>
            <a:b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de-DE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 err="1">
                <a:latin typeface="Courier New" panose="02070309020205020404" pitchFamily="49" charset="0"/>
                <a:cs typeface="Courier New" panose="02070309020205020404" pitchFamily="49" charset="0"/>
              </a:rPr>
              <a:t>A.a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de-DE" dirty="0" err="1">
                <a:latin typeface="Courier New" panose="02070309020205020404" pitchFamily="49" charset="0"/>
                <a:cs typeface="Courier New" panose="02070309020205020404" pitchFamily="49" charset="0"/>
              </a:rPr>
              <a:t>B.b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b="1" dirty="0">
                <a:latin typeface="Courier New" panose="02070309020205020404" pitchFamily="49" charset="0"/>
                <a:cs typeface="Courier New" panose="02070309020205020404" pitchFamily="49" charset="0"/>
              </a:rPr>
              <a:t>and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 err="1">
                <a:latin typeface="Courier New" panose="02070309020205020404" pitchFamily="49" charset="0"/>
                <a:cs typeface="Courier New" panose="02070309020205020404" pitchFamily="49" charset="0"/>
              </a:rPr>
              <a:t>B.b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de-DE" dirty="0" err="1">
                <a:latin typeface="Courier New" panose="02070309020205020404" pitchFamily="49" charset="0"/>
                <a:cs typeface="Courier New" panose="02070309020205020404" pitchFamily="49" charset="0"/>
              </a:rPr>
              <a:t>C.c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de-DE" dirty="0"/>
          </a:p>
          <a:p>
            <a:pPr marL="312738" indent="0">
              <a:buNone/>
            </a:pPr>
            <a:r>
              <a:rPr lang="de-DE" dirty="0"/>
              <a:t>können explizit gemacht werden</a:t>
            </a:r>
          </a:p>
          <a:p>
            <a:pPr lvl="1"/>
            <a:r>
              <a:rPr lang="de-DE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*</a:t>
            </a:r>
            <a:b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de-DE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A, B, C</a:t>
            </a:r>
            <a:b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de-DE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 err="1">
                <a:latin typeface="Courier New" panose="02070309020205020404" pitchFamily="49" charset="0"/>
                <a:cs typeface="Courier New" panose="02070309020205020404" pitchFamily="49" charset="0"/>
              </a:rPr>
              <a:t>A.a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de-DE" dirty="0" err="1">
                <a:latin typeface="Courier New" panose="02070309020205020404" pitchFamily="49" charset="0"/>
                <a:cs typeface="Courier New" panose="02070309020205020404" pitchFamily="49" charset="0"/>
              </a:rPr>
              <a:t>B.b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b="1" dirty="0">
                <a:latin typeface="Courier New" panose="02070309020205020404" pitchFamily="49" charset="0"/>
                <a:cs typeface="Courier New" panose="02070309020205020404" pitchFamily="49" charset="0"/>
              </a:rPr>
              <a:t>and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 err="1">
                <a:latin typeface="Courier New" panose="02070309020205020404" pitchFamily="49" charset="0"/>
                <a:cs typeface="Courier New" panose="02070309020205020404" pitchFamily="49" charset="0"/>
              </a:rPr>
              <a:t>B.b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de-DE" dirty="0" err="1">
                <a:latin typeface="Courier New" panose="02070309020205020404" pitchFamily="49" charset="0"/>
                <a:cs typeface="Courier New" panose="02070309020205020404" pitchFamily="49" charset="0"/>
              </a:rPr>
              <a:t>C.c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b="1" dirty="0">
                <a:latin typeface="Courier New" panose="02070309020205020404" pitchFamily="49" charset="0"/>
                <a:cs typeface="Courier New" panose="02070309020205020404" pitchFamily="49" charset="0"/>
              </a:rPr>
              <a:t>and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 err="1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A.a</a:t>
            </a:r>
            <a:r>
              <a:rPr lang="de-DE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de-DE" dirty="0" err="1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C.c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endParaRPr lang="de-DE" dirty="0"/>
          </a:p>
          <a:p>
            <a:r>
              <a:rPr lang="de-DE" dirty="0"/>
              <a:t>Hierdurch werden Pläne möglich wie </a:t>
            </a:r>
            <a:r>
              <a:rPr lang="de-DE" dirty="0">
                <a:solidFill>
                  <a:schemeClr val="accent1"/>
                </a:solidFill>
              </a:rPr>
              <a:t>(A ⋈ C) ⋈ B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071877-958A-22E0-0BAA-D59B62187D2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BDEFC9-E6BE-057C-7919-C79AF69D38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15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52CD814-FCAB-BEC2-69A6-5EF48D375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Optimiser: </a:t>
            </a:r>
            <a:br>
              <a:rPr lang="en-DE" dirty="0"/>
            </a:br>
            <a:r>
              <a:rPr lang="en-DE" dirty="0"/>
              <a:t>Kostenbasierte Optimierung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38EFAAE-7CB1-F4D9-1A57-DDC777210B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Anfragenoptimierer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04ACA6-62DC-A001-249A-193B3985296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9CBB0-C4D9-887C-43D1-CA1198BAF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8950E4-D9FD-AD73-E80C-A3F5E71DEB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133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0376875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Abschätzung der Ergebnisgröße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359626" y="1665066"/>
                <a:ext cx="8757584" cy="4240848"/>
              </a:xfrm>
            </p:spPr>
            <p:txBody>
              <a:bodyPr/>
              <a:lstStyle/>
              <a:p>
                <a:r>
                  <a:rPr lang="de-DE" dirty="0"/>
                  <a:t>Betrachte Anfrageblock für SELECT-FROM-WHERE-Anfrage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endParaRPr lang="de-DE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de-DE" dirty="0"/>
                  <a:t> Eingabetabellen im FROM</a:t>
                </a:r>
              </a:p>
              <a:p>
                <a:pPr lvl="1"/>
                <a:r>
                  <a:rPr lang="de-DE" b="0" dirty="0"/>
                  <a:t>Mit </a:t>
                </a:r>
                <a:r>
                  <a:rPr lang="de-DE" dirty="0"/>
                  <a:t>einer Projektion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𝑝𝑟𝑜𝑗𝐿𝑖𝑠𝑡</m:t>
                        </m:r>
                      </m:sub>
                    </m:sSub>
                  </m:oMath>
                </a14:m>
                <a:r>
                  <a:rPr lang="de-DE" dirty="0"/>
                  <a:t> im SELECT </a:t>
                </a:r>
              </a:p>
              <a:p>
                <a:pPr lvl="1"/>
                <a:r>
                  <a:rPr lang="de-DE" b="0" dirty="0"/>
                  <a:t>Mit einer Selektion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𝑝𝑟𝑒𝑑𝑖𝑐𝑎𝑡𝑒𝐿𝑖𝑠𝑡</m:t>
                        </m:r>
                      </m:sub>
                    </m:sSub>
                  </m:oMath>
                </a14:m>
                <a:r>
                  <a:rPr lang="de-DE" dirty="0"/>
                  <a:t> im WHERE</a:t>
                </a:r>
              </a:p>
              <a:p>
                <a:pPr lvl="1"/>
                <a:endParaRPr lang="de-DE" dirty="0"/>
              </a:p>
              <a:p>
                <a:r>
                  <a:rPr lang="de-DE" dirty="0"/>
                  <a:t>Abschätzung der Ergebnisgröße von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de-DE" dirty="0"/>
                  <a:t> durch</a:t>
                </a:r>
              </a:p>
              <a:p>
                <a:pPr marL="799300" lvl="3" indent="0">
                  <a:buNone/>
                </a:pPr>
                <a:endParaRPr lang="de-DE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d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∙…∙</m:t>
                      </m:r>
                      <m:d>
                        <m:dPr>
                          <m:begChr m:val="|"/>
                          <m:endChr m:val="|"/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de-DE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sel</m:t>
                      </m:r>
                      <m:d>
                        <m:dPr>
                          <m:ctrlPr>
                            <a:rPr lang="de-DE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 dirty="0" err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𝑝𝑟𝑒𝑑𝑖𝑐𝑎𝑡</m:t>
                          </m:r>
                          <m:r>
                            <a:rPr lang="de-DE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𝑒𝐿𝑖𝑠𝑡</m:t>
                          </m:r>
                        </m:e>
                      </m:d>
                    </m:oMath>
                  </m:oMathPara>
                </a14:m>
                <a:endParaRPr lang="de-DE" dirty="0"/>
              </a:p>
              <a:p>
                <a:pPr lvl="1"/>
                <a:r>
                  <a:rPr lang="de-DE" dirty="0"/>
                  <a:t>wobei</a:t>
                </a:r>
              </a:p>
              <a:p>
                <a:pPr lvl="2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…,</m:t>
                    </m:r>
                    <m:d>
                      <m:dPr>
                        <m:begChr m:val="|"/>
                        <m:endChr m:val="|"/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 err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/>
                  <a:t>Größe der Eingabetabellen</a:t>
                </a:r>
              </a:p>
              <a:p>
                <a:pPr lvl="2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sel</m:t>
                    </m:r>
                    <m:d>
                      <m:dPr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err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𝑝𝑟𝑒𝑑𝑖𝑐𝑎𝑡</m:t>
                        </m:r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𝑒𝐿</m:t>
                        </m:r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𝑖𝑠𝑡</m:t>
                        </m:r>
                      </m:e>
                    </m:d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b="1" dirty="0"/>
                  <a:t>Selektivität </a:t>
                </a:r>
                <a:r>
                  <a:rPr lang="de-DE" dirty="0"/>
                  <a:t>von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6" y="1665066"/>
                <a:ext cx="8757584" cy="4240848"/>
              </a:xfrm>
              <a:blipFill>
                <a:blip r:embed="rId2"/>
                <a:stretch>
                  <a:fillRect l="-2026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6B3DAEC-23A5-C72F-A988-5B35C28E51F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CBDC45A-5B4A-A9F8-C547-3BC60F7CB1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134</a:t>
            </a:fld>
            <a:endParaRPr lang="de-DE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01F51A1-EB50-9396-4BBA-B624FDAC9B51}"/>
              </a:ext>
            </a:extLst>
          </p:cNvPr>
          <p:cNvGrpSpPr/>
          <p:nvPr/>
        </p:nvGrpSpPr>
        <p:grpSpPr>
          <a:xfrm>
            <a:off x="9342950" y="1665066"/>
            <a:ext cx="2488725" cy="2431148"/>
            <a:chOff x="9473328" y="1898919"/>
            <a:chExt cx="2488725" cy="243114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72A643E8-B50B-E012-B48B-B886675600A4}"/>
                    </a:ext>
                  </a:extLst>
                </p:cNvPr>
                <p:cNvSpPr txBox="1"/>
                <p:nvPr/>
              </p:nvSpPr>
              <p:spPr>
                <a:xfrm>
                  <a:off x="9473328" y="3960735"/>
                  <a:ext cx="48308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DE" i="1" dirty="0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72A643E8-B50B-E012-B48B-B886675600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73328" y="3960735"/>
                  <a:ext cx="483081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34962F53-0E88-2BE5-0F88-CFCF3E18EACE}"/>
                    </a:ext>
                  </a:extLst>
                </p:cNvPr>
                <p:cNvSpPr txBox="1"/>
                <p:nvPr/>
              </p:nvSpPr>
              <p:spPr>
                <a:xfrm>
                  <a:off x="10062136" y="3960735"/>
                  <a:ext cx="48840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DE" i="1" dirty="0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34962F53-0E88-2BE5-0F88-CFCF3E18EA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62136" y="3960735"/>
                  <a:ext cx="488403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2EE3D320-8C5E-AC28-DCF2-0CB5CF2A5980}"/>
                    </a:ext>
                  </a:extLst>
                </p:cNvPr>
                <p:cNvSpPr txBox="1"/>
                <p:nvPr/>
              </p:nvSpPr>
              <p:spPr>
                <a:xfrm>
                  <a:off x="10792451" y="3945045"/>
                  <a:ext cx="4106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2EE3D320-8C5E-AC28-DCF2-0CB5CF2A59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92451" y="3945045"/>
                  <a:ext cx="41068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7B475859-F9A5-D585-6ED9-60ED1948FD25}"/>
                    </a:ext>
                  </a:extLst>
                </p:cNvPr>
                <p:cNvSpPr txBox="1"/>
                <p:nvPr/>
              </p:nvSpPr>
              <p:spPr>
                <a:xfrm>
                  <a:off x="11459543" y="3960735"/>
                  <a:ext cx="50251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DE" i="1" dirty="0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7B475859-F9A5-D585-6ED9-60ED1948FD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59543" y="3960735"/>
                  <a:ext cx="502510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1A182104-3546-B4D5-3A17-77C76E6BAD31}"/>
                    </a:ext>
                  </a:extLst>
                </p:cNvPr>
                <p:cNvSpPr txBox="1"/>
                <p:nvPr/>
              </p:nvSpPr>
              <p:spPr>
                <a:xfrm>
                  <a:off x="10520653" y="3288451"/>
                  <a:ext cx="40267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1A182104-3546-B4D5-3A17-77C76E6BAD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20653" y="3288451"/>
                  <a:ext cx="402674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9E814785-604F-2E10-3A96-B5CFCAD2AEA4}"/>
                    </a:ext>
                  </a:extLst>
                </p:cNvPr>
                <p:cNvSpPr txBox="1"/>
                <p:nvPr/>
              </p:nvSpPr>
              <p:spPr>
                <a:xfrm>
                  <a:off x="9978902" y="2593517"/>
                  <a:ext cx="1486176" cy="39074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𝑝𝑟𝑒𝑑𝑖𝑐𝑎𝑡𝑒𝐿𝑖𝑠𝑡</m:t>
                            </m:r>
                          </m:sub>
                        </m:sSub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9E814785-604F-2E10-3A96-B5CFCAD2AE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78902" y="2593517"/>
                  <a:ext cx="1486176" cy="390748"/>
                </a:xfrm>
                <a:prstGeom prst="rect">
                  <a:avLst/>
                </a:prstGeom>
                <a:blipFill>
                  <a:blip r:embed="rId8"/>
                  <a:stretch>
                    <a:fillRect b="-9375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991DE7C0-AA03-C4A5-EF97-9048FB125411}"/>
                    </a:ext>
                  </a:extLst>
                </p:cNvPr>
                <p:cNvSpPr txBox="1"/>
                <p:nvPr/>
              </p:nvSpPr>
              <p:spPr>
                <a:xfrm>
                  <a:off x="10188222" y="1898919"/>
                  <a:ext cx="1067536" cy="39164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𝑝𝑟𝑜𝑗𝐿𝑖𝑠𝑡</m:t>
                            </m:r>
                          </m:sub>
                        </m:sSub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991DE7C0-AA03-C4A5-EF97-9048FB1254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88222" y="1898919"/>
                  <a:ext cx="1067536" cy="391646"/>
                </a:xfrm>
                <a:prstGeom prst="rect">
                  <a:avLst/>
                </a:prstGeom>
                <a:blipFill>
                  <a:blip r:embed="rId9"/>
                  <a:stretch>
                    <a:fillRect b="-9677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7F6E3F5-5CAA-5F9B-CC35-FE0666169A64}"/>
                </a:ext>
              </a:extLst>
            </p:cNvPr>
            <p:cNvCxnSpPr>
              <a:stCxn id="9" idx="0"/>
              <a:endCxn id="15" idx="2"/>
            </p:cNvCxnSpPr>
            <p:nvPr/>
          </p:nvCxnSpPr>
          <p:spPr>
            <a:xfrm flipV="1">
              <a:off x="9714869" y="3657783"/>
              <a:ext cx="1007121" cy="30295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F7919A4-D845-16EE-3E9C-E1CA181342E0}"/>
                </a:ext>
              </a:extLst>
            </p:cNvPr>
            <p:cNvCxnSpPr>
              <a:cxnSpLocks/>
              <a:stCxn id="10" idx="0"/>
              <a:endCxn id="15" idx="2"/>
            </p:cNvCxnSpPr>
            <p:nvPr/>
          </p:nvCxnSpPr>
          <p:spPr>
            <a:xfrm flipV="1">
              <a:off x="10306338" y="3657783"/>
              <a:ext cx="415652" cy="30295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4F29D88-7A58-8B07-1989-44099CDDF378}"/>
                </a:ext>
              </a:extLst>
            </p:cNvPr>
            <p:cNvCxnSpPr>
              <a:cxnSpLocks/>
              <a:stCxn id="14" idx="0"/>
              <a:endCxn id="15" idx="2"/>
            </p:cNvCxnSpPr>
            <p:nvPr/>
          </p:nvCxnSpPr>
          <p:spPr>
            <a:xfrm flipH="1" flipV="1">
              <a:off x="10721990" y="3657783"/>
              <a:ext cx="988808" cy="30295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989EA71-DD90-E773-591D-932840C7FA1A}"/>
                </a:ext>
              </a:extLst>
            </p:cNvPr>
            <p:cNvCxnSpPr>
              <a:cxnSpLocks/>
              <a:stCxn id="15" idx="0"/>
              <a:endCxn id="16" idx="2"/>
            </p:cNvCxnSpPr>
            <p:nvPr/>
          </p:nvCxnSpPr>
          <p:spPr>
            <a:xfrm flipV="1">
              <a:off x="10721990" y="2984265"/>
              <a:ext cx="0" cy="30418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5337A06-0B29-00F9-7EE9-538ED55FF37A}"/>
                </a:ext>
              </a:extLst>
            </p:cNvPr>
            <p:cNvCxnSpPr>
              <a:cxnSpLocks/>
              <a:stCxn id="16" idx="0"/>
              <a:endCxn id="17" idx="2"/>
            </p:cNvCxnSpPr>
            <p:nvPr/>
          </p:nvCxnSpPr>
          <p:spPr>
            <a:xfrm flipV="1">
              <a:off x="10721990" y="2290565"/>
              <a:ext cx="0" cy="30295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2574012-7174-C890-F549-D03EC1E9519D}"/>
                </a:ext>
              </a:extLst>
            </p:cNvPr>
            <p:cNvCxnSpPr>
              <a:cxnSpLocks/>
              <a:stCxn id="13" idx="0"/>
              <a:endCxn id="15" idx="2"/>
            </p:cNvCxnSpPr>
            <p:nvPr/>
          </p:nvCxnSpPr>
          <p:spPr>
            <a:xfrm flipH="1" flipV="1">
              <a:off x="10721990" y="3657783"/>
              <a:ext cx="275806" cy="2872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AE3D9FD8-7161-1491-7016-B8D11D7A97CD}"/>
                </a:ext>
              </a:extLst>
            </p:cNvPr>
            <p:cNvSpPr/>
            <p:nvPr/>
          </p:nvSpPr>
          <p:spPr>
            <a:xfrm>
              <a:off x="9954338" y="1898919"/>
              <a:ext cx="1510740" cy="1956644"/>
            </a:xfrm>
            <a:prstGeom prst="roundRect">
              <a:avLst>
                <a:gd name="adj" fmla="val 6059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</p:spTree>
    <p:extLst>
      <p:ext uri="{BB962C8B-B14F-4D97-AF65-F5344CB8AC3E}">
        <p14:creationId xmlns:p14="http://schemas.microsoft.com/office/powerpoint/2010/main" val="17196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Tabellengrößen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9625" y="1665066"/>
            <a:ext cx="3637105" cy="4240848"/>
          </a:xfrm>
        </p:spPr>
        <p:txBody>
          <a:bodyPr>
            <a:normAutofit/>
          </a:bodyPr>
          <a:lstStyle/>
          <a:p>
            <a:r>
              <a:rPr lang="de-DE" dirty="0"/>
              <a:t>Größe einer Tabelle über den Systemkatalog verfügbar </a:t>
            </a:r>
          </a:p>
          <a:p>
            <a:pPr lvl="1"/>
            <a:r>
              <a:rPr lang="de-DE" dirty="0"/>
              <a:t>Hier IBM DB2, Anzeige von</a:t>
            </a:r>
          </a:p>
          <a:p>
            <a:pPr lvl="2"/>
            <a:r>
              <a:rPr lang="de-DE" dirty="0"/>
              <a:t>Tabellenname</a:t>
            </a:r>
          </a:p>
          <a:p>
            <a:pPr lvl="2"/>
            <a:r>
              <a:rPr lang="de-DE" dirty="0"/>
              <a:t>Kardinalität</a:t>
            </a:r>
          </a:p>
          <a:p>
            <a:pPr lvl="2"/>
            <a:r>
              <a:rPr lang="de-DE" dirty="0"/>
              <a:t>Anzahl der Seiten im Speicher</a:t>
            </a:r>
          </a:p>
          <a:p>
            <a:pPr lvl="1"/>
            <a:r>
              <a:rPr lang="de-DE" dirty="0"/>
              <a:t>Vor Ausführung der Anfrage verfügbar</a:t>
            </a:r>
          </a:p>
          <a:p>
            <a:pPr lvl="2"/>
            <a:r>
              <a:rPr lang="de-DE" dirty="0"/>
              <a:t>Bei DB-Änderungen wird Tabelle aktualisiert</a:t>
            </a:r>
          </a:p>
          <a:p>
            <a:endParaRPr lang="de-DE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5737DC0-D29A-78ED-A116-3A3C348B994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A07DA45-2A64-9A00-2EB2-5F06BDA5D3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135</a:t>
            </a:fld>
            <a:endParaRPr lang="de-DE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996730" y="1938161"/>
            <a:ext cx="7834945" cy="396775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90488" tIns="44450" rIns="90488" bIns="4445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urier"/>
                <a:cs typeface="Courier"/>
              </a:rPr>
              <a:t>db2 =&gt; </a:t>
            </a:r>
            <a:r>
              <a:rPr lang="en-US" b="1" dirty="0">
                <a:solidFill>
                  <a:schemeClr val="bg1"/>
                </a:solidFill>
                <a:latin typeface="Courier"/>
                <a:cs typeface="Courier"/>
              </a:rPr>
              <a:t>select</a:t>
            </a:r>
            <a:r>
              <a:rPr lang="en-US" dirty="0">
                <a:solidFill>
                  <a:schemeClr val="bg1"/>
                </a:solidFill>
                <a:latin typeface="Courier"/>
                <a:cs typeface="Courier"/>
              </a:rPr>
              <a:t> TABNAME, CARD, NPAGES</a:t>
            </a:r>
          </a:p>
          <a:p>
            <a:r>
              <a:rPr lang="en-US" dirty="0">
                <a:solidFill>
                  <a:schemeClr val="bg1"/>
                </a:solidFill>
                <a:latin typeface="Courier"/>
                <a:cs typeface="Courier"/>
              </a:rPr>
              <a:t>db2 (cont.) =&gt; </a:t>
            </a:r>
            <a:r>
              <a:rPr lang="en-US" b="1" dirty="0">
                <a:solidFill>
                  <a:schemeClr val="bg1"/>
                </a:solidFill>
                <a:latin typeface="Courier"/>
                <a:cs typeface="Courier"/>
              </a:rPr>
              <a:t>from</a:t>
            </a:r>
            <a:r>
              <a:rPr lang="en-US" dirty="0">
                <a:solidFill>
                  <a:schemeClr val="bg1"/>
                </a:solidFill>
                <a:latin typeface="Courier"/>
                <a:cs typeface="Courier"/>
              </a:rPr>
              <a:t> SYSCAT.TABLES</a:t>
            </a:r>
          </a:p>
          <a:p>
            <a:r>
              <a:rPr lang="en-US" dirty="0">
                <a:solidFill>
                  <a:schemeClr val="bg1"/>
                </a:solidFill>
                <a:latin typeface="Courier"/>
                <a:cs typeface="Courier"/>
              </a:rPr>
              <a:t>db2 (cont.) =&gt; </a:t>
            </a:r>
            <a:r>
              <a:rPr lang="en-US" b="1" dirty="0">
                <a:solidFill>
                  <a:schemeClr val="bg1"/>
                </a:solidFill>
                <a:latin typeface="Courier"/>
                <a:cs typeface="Courier"/>
              </a:rPr>
              <a:t>where</a:t>
            </a:r>
            <a:r>
              <a:rPr lang="en-US" dirty="0">
                <a:solidFill>
                  <a:schemeClr val="bg1"/>
                </a:solidFill>
                <a:latin typeface="Courier"/>
                <a:cs typeface="Courier"/>
              </a:rPr>
              <a:t> TABSCHEMA = 'TPCH';</a:t>
            </a:r>
          </a:p>
          <a:p>
            <a:r>
              <a:rPr lang="en-US" dirty="0">
                <a:solidFill>
                  <a:schemeClr val="bg1"/>
                </a:solidFill>
                <a:latin typeface="Courier"/>
                <a:cs typeface="Courier"/>
              </a:rPr>
              <a:t>TABNAME        CARD                 NPAGES</a:t>
            </a:r>
          </a:p>
          <a:p>
            <a:r>
              <a:rPr lang="en-US" dirty="0">
                <a:solidFill>
                  <a:schemeClr val="bg1"/>
                </a:solidFill>
                <a:latin typeface="Courier"/>
                <a:cs typeface="Courier"/>
              </a:rPr>
              <a:t>-------------- -------------------- --------------------</a:t>
            </a:r>
          </a:p>
          <a:p>
            <a:r>
              <a:rPr lang="en-US" dirty="0">
                <a:solidFill>
                  <a:schemeClr val="bg1"/>
                </a:solidFill>
                <a:latin typeface="Courier"/>
                <a:cs typeface="Courier"/>
              </a:rPr>
              <a:t>ORDERS         1500000              44331</a:t>
            </a:r>
          </a:p>
          <a:p>
            <a:r>
              <a:rPr lang="en-US" dirty="0">
                <a:solidFill>
                  <a:schemeClr val="bg1"/>
                </a:solidFill>
                <a:latin typeface="Courier"/>
                <a:cs typeface="Courier"/>
              </a:rPr>
              <a:t>CUSTOMER       150000               6747</a:t>
            </a:r>
          </a:p>
          <a:p>
            <a:r>
              <a:rPr lang="en-US" dirty="0">
                <a:solidFill>
                  <a:schemeClr val="bg1"/>
                </a:solidFill>
                <a:latin typeface="Courier"/>
                <a:cs typeface="Courier"/>
              </a:rPr>
              <a:t>NATION         25                   2</a:t>
            </a:r>
          </a:p>
          <a:p>
            <a:r>
              <a:rPr lang="en-US" dirty="0">
                <a:solidFill>
                  <a:schemeClr val="bg1"/>
                </a:solidFill>
                <a:latin typeface="Courier"/>
                <a:cs typeface="Courier"/>
              </a:rPr>
              <a:t>REGION         5                    1</a:t>
            </a:r>
          </a:p>
          <a:p>
            <a:r>
              <a:rPr lang="en-US" dirty="0">
                <a:solidFill>
                  <a:schemeClr val="bg1"/>
                </a:solidFill>
                <a:latin typeface="Courier"/>
                <a:cs typeface="Courier"/>
              </a:rPr>
              <a:t>PART           200000               7578</a:t>
            </a:r>
          </a:p>
          <a:p>
            <a:r>
              <a:rPr lang="en-US" dirty="0">
                <a:solidFill>
                  <a:schemeClr val="bg1"/>
                </a:solidFill>
                <a:latin typeface="Courier"/>
                <a:cs typeface="Courier"/>
              </a:rPr>
              <a:t>SUPPLIER       10000                406</a:t>
            </a:r>
          </a:p>
          <a:p>
            <a:r>
              <a:rPr lang="en-US" dirty="0">
                <a:solidFill>
                  <a:schemeClr val="bg1"/>
                </a:solidFill>
                <a:latin typeface="Courier"/>
                <a:cs typeface="Courier"/>
              </a:rPr>
              <a:t>PARTSUPP       800000               31679</a:t>
            </a:r>
          </a:p>
          <a:p>
            <a:r>
              <a:rPr lang="en-US" dirty="0">
                <a:solidFill>
                  <a:schemeClr val="bg1"/>
                </a:solidFill>
                <a:latin typeface="Courier"/>
                <a:cs typeface="Courier"/>
              </a:rPr>
              <a:t>LINEITEM       6001215              207888</a:t>
            </a:r>
          </a:p>
          <a:p>
            <a:r>
              <a:rPr lang="en-US" dirty="0">
                <a:solidFill>
                  <a:schemeClr val="bg1"/>
                </a:solidFill>
                <a:latin typeface="Courier"/>
                <a:cs typeface="Courier"/>
              </a:rPr>
              <a:t>8 record(s) selected.</a:t>
            </a:r>
          </a:p>
        </p:txBody>
      </p:sp>
    </p:spTree>
    <p:extLst>
      <p:ext uri="{BB962C8B-B14F-4D97-AF65-F5344CB8AC3E}">
        <p14:creationId xmlns:p14="http://schemas.microsoft.com/office/powerpoint/2010/main" val="1902401584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Selektivität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Grobe Abschätzung durch Induktion über die Struktur des Anfrageblocks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d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</a:t>
                </a:r>
                <a:r>
                  <a:rPr lang="de-DE" dirty="0"/>
                  <a:t>= Anzahl verschiedener Werte von Attribut (Spalte)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de-DE" dirty="0"/>
                  <a:t> in Relation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de-DE" dirty="0"/>
              </a:p>
              <a:p>
                <a:pPr lvl="1"/>
                <a:endParaRPr lang="de-DE" b="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𝑣𝑎𝑙𝑢𝑒</m:t>
                    </m:r>
                  </m:oMath>
                </a14:m>
                <a:r>
                  <a:rPr lang="de-DE" dirty="0"/>
                  <a:t>: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sel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f>
                                <m:fPr>
                                  <m:ctrlPr>
                                    <a:rPr lang="de-DE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brk m:alnAt="7"/>
                                    </m:rPr>
                                    <a:rPr lang="de-DE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m:rPr>
                                      <m:brk m:alnAt="7"/>
                                    </m:rPr>
                                    <a:rPr lang="de-DE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  <m:d>
                                    <m:dPr>
                                      <m:ctrlPr>
                                        <a:rPr lang="de-DE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  <m:r>
                                        <a:rPr lang="de-DE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</m:d>
                                </m:den>
                              </m:f>
                            </m:e>
                            <m:e>
                              <m:r>
                                <m:rPr>
                                  <m:nor/>
                                </m:rPr>
                                <a:rPr lang="de-DE" dirty="0"/>
                                <m:t>falls</m:t>
                              </m:r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 ∃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</m:d>
                            </m:e>
                          </m:mr>
                          <m:mr>
                            <m:e>
                              <m:f>
                                <m:f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den>
                              </m:f>
                            </m:e>
                            <m:e>
                              <m:r>
                                <m:rPr>
                                  <m:nor/>
                                </m:rPr>
                                <a:rPr lang="de-DE" dirty="0"/>
                                <m:t>sonst</m:t>
                              </m:r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               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de-DE" i="1" dirty="0">
                  <a:latin typeface="Cambria Math" panose="02040503050406030204" pitchFamily="18" charset="0"/>
                </a:endParaRPr>
              </a:p>
              <a:p>
                <a:pPr lvl="1"/>
                <a:endParaRPr lang="de-DE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𝑣𝑎𝑙𝑢𝑒</m:t>
                    </m:r>
                  </m:oMath>
                </a14:m>
                <a:r>
                  <a:rPr lang="de-DE" dirty="0"/>
                  <a:t>: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sel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f>
                                <m:f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func>
                                    <m:func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de-DE" b="0" i="0" smtClean="0">
                                          <a:latin typeface="Cambria Math" panose="02040503050406030204" pitchFamily="18" charset="0"/>
                                        </a:rPr>
                                        <m:t>MAX</m:t>
                                      </m:r>
                                    </m:fName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func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𝑣𝑎𝑙𝑢𝑒</m:t>
                                  </m:r>
                                </m:num>
                                <m:den>
                                  <m:func>
                                    <m:func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de-DE" b="0" i="0" smtClean="0">
                                          <a:latin typeface="Cambria Math" panose="02040503050406030204" pitchFamily="18" charset="0"/>
                                        </a:rPr>
                                        <m:t>MAX</m:t>
                                      </m:r>
                                    </m:fNam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func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unc>
                                    <m:func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de-DE" b="0" i="0" smtClean="0">
                                          <a:latin typeface="Cambria Math" panose="02040503050406030204" pitchFamily="18" charset="0"/>
                                        </a:rPr>
                                        <m:t>MIN</m:t>
                                      </m:r>
                                    </m:fNam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func>
                                </m:den>
                              </m:f>
                            </m:e>
                            <m:e>
                              <m:r>
                                <m:rPr>
                                  <m:nor/>
                                </m:rPr>
                                <a:rPr lang="de-DE" dirty="0"/>
                                <m:t>falls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 ∃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</m:d>
                            </m:e>
                          </m:mr>
                          <m:mr>
                            <m:e>
                              <m:f>
                                <m:f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  <m:e>
                              <m:r>
                                <m:rPr>
                                  <m:nor/>
                                </m:rPr>
                                <a:rPr lang="de-DE" dirty="0"/>
                                <m:t>sonst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               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de-DE" i="1" dirty="0">
                  <a:latin typeface="Cambria Math" panose="02040503050406030204" pitchFamily="18" charset="0"/>
                </a:endParaRPr>
              </a:p>
              <a:p>
                <a:pPr lvl="1"/>
                <a:endParaRPr lang="de-DE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46269" b="-8865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2460A-3958-A221-C34C-58471AE8ABC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0DE94D-196E-487D-502E-6DB89D0B20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</a:t>
            </a:r>
            <a:r>
              <a:rPr lang="en-GB" dirty="0" err="1"/>
              <a:t>Datenbanken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136</a:t>
            </a:fld>
            <a:endParaRPr lang="de-DE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BE85D34-4944-DD41-8CF7-4A298841B522}"/>
              </a:ext>
            </a:extLst>
          </p:cNvPr>
          <p:cNvGrpSpPr/>
          <p:nvPr/>
        </p:nvGrpSpPr>
        <p:grpSpPr>
          <a:xfrm>
            <a:off x="9404029" y="2014807"/>
            <a:ext cx="990888" cy="418402"/>
            <a:chOff x="7130451" y="1062627"/>
            <a:chExt cx="990888" cy="418402"/>
          </a:xfrm>
        </p:grpSpPr>
        <p:sp>
          <p:nvSpPr>
            <p:cNvPr id="18" name="Cloud Callout 17">
              <a:extLst>
                <a:ext uri="{FF2B5EF4-FFF2-40B4-BE49-F238E27FC236}">
                  <a16:creationId xmlns:a16="http://schemas.microsoft.com/office/drawing/2014/main" id="{67E061C3-4949-4B44-83EE-EB62E984D587}"/>
                </a:ext>
              </a:extLst>
            </p:cNvPr>
            <p:cNvSpPr/>
            <p:nvPr/>
          </p:nvSpPr>
          <p:spPr>
            <a:xfrm rot="231418">
              <a:off x="7130451" y="1062627"/>
              <a:ext cx="990888" cy="418402"/>
            </a:xfrm>
            <a:prstGeom prst="cloudCallout">
              <a:avLst>
                <a:gd name="adj1" fmla="val -91374"/>
                <a:gd name="adj2" fmla="val 12077"/>
              </a:avLst>
            </a:prstGeom>
            <a:solidFill>
              <a:srgbClr val="FFC00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36000" rIns="36000">
              <a:noAutofit/>
            </a:bodyPr>
            <a:lstStyle/>
            <a:p>
              <a:pPr algn="ctr"/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FA7BE9E-90F6-9641-858A-3AAA3B6392F1}"/>
                </a:ext>
              </a:extLst>
            </p:cNvPr>
            <p:cNvSpPr/>
            <p:nvPr/>
          </p:nvSpPr>
          <p:spPr>
            <a:xfrm>
              <a:off x="7162806" y="1074726"/>
              <a:ext cx="9267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</a:rPr>
                <a:t>Woher?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22302D8-9A49-CB44-8B1F-303A1A313549}"/>
              </a:ext>
            </a:extLst>
          </p:cNvPr>
          <p:cNvGrpSpPr/>
          <p:nvPr/>
        </p:nvGrpSpPr>
        <p:grpSpPr>
          <a:xfrm>
            <a:off x="7203084" y="3273372"/>
            <a:ext cx="1481667" cy="656181"/>
            <a:chOff x="7259753" y="1213123"/>
            <a:chExt cx="1481667" cy="656181"/>
          </a:xfrm>
        </p:grpSpPr>
        <p:sp>
          <p:nvSpPr>
            <p:cNvPr id="21" name="Cloud Callout 20">
              <a:extLst>
                <a:ext uri="{FF2B5EF4-FFF2-40B4-BE49-F238E27FC236}">
                  <a16:creationId xmlns:a16="http://schemas.microsoft.com/office/drawing/2014/main" id="{D0BA7C3D-162B-3D49-86F8-85A201CE967B}"/>
                </a:ext>
              </a:extLst>
            </p:cNvPr>
            <p:cNvSpPr/>
            <p:nvPr/>
          </p:nvSpPr>
          <p:spPr>
            <a:xfrm rot="231418">
              <a:off x="7259753" y="1213123"/>
              <a:ext cx="1481667" cy="656181"/>
            </a:xfrm>
            <a:prstGeom prst="cloudCallout">
              <a:avLst>
                <a:gd name="adj1" fmla="val -101725"/>
                <a:gd name="adj2" fmla="val 12919"/>
              </a:avLst>
            </a:prstGeom>
            <a:solidFill>
              <a:srgbClr val="FFC00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36000" rIns="36000">
              <a:noAutofit/>
            </a:bodyPr>
            <a:lstStyle/>
            <a:p>
              <a:pPr algn="ctr"/>
              <a:endParaRPr lang="de-DE" sz="1600" dirty="0">
                <a:solidFill>
                  <a:schemeClr val="bg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A2B5910E-1818-494F-A26D-161AF0034B0F}"/>
                    </a:ext>
                  </a:extLst>
                </p:cNvPr>
                <p:cNvSpPr/>
                <p:nvPr/>
              </p:nvSpPr>
              <p:spPr>
                <a:xfrm>
                  <a:off x="7383270" y="1298614"/>
                  <a:ext cx="1234632" cy="48519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de-DE" dirty="0">
                      <a:solidFill>
                        <a:schemeClr val="bg1"/>
                      </a:solidFill>
                    </a:rPr>
                    <a:t>Warum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a14:m>
                  <a:r>
                    <a:rPr lang="de-DE" dirty="0">
                      <a:solidFill>
                        <a:schemeClr val="bg1"/>
                      </a:solidFill>
                    </a:rPr>
                    <a:t>?</a:t>
                  </a: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A2B5910E-1818-494F-A26D-161AF0034B0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83270" y="1298614"/>
                  <a:ext cx="1234632" cy="485197"/>
                </a:xfrm>
                <a:prstGeom prst="rect">
                  <a:avLst/>
                </a:prstGeom>
                <a:blipFill>
                  <a:blip r:embed="rId4"/>
                  <a:stretch>
                    <a:fillRect l="-3061" r="-4082" b="-7692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19226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2AAC2C-0744-3D1E-CB01-2ADE71F11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A6DB09-212D-70B7-DF56-638974ED4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Selektivität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22E0F1F5-6995-EFD9-19E8-91537C8E959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Grobe Abschätzung durch Induktion über die Struktur des Anfrageblocks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d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</a:t>
                </a:r>
                <a:r>
                  <a:rPr lang="de-DE" dirty="0"/>
                  <a:t>= Anzahl verschiedener Werte von Attribut (Spalte)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de-DE" dirty="0"/>
                  <a:t> in Relation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de-DE" dirty="0"/>
              </a:p>
              <a:p>
                <a:pPr lvl="2"/>
                <a:endParaRPr lang="de-DE" dirty="0"/>
              </a:p>
              <a:p>
                <a:pPr lvl="1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/>
                  <a:t>: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sel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f>
                                <m:f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brk m:alnAt="7"/>
                                    </m:rP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func>
                                    <m:func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de-DE" b="0" i="0" smtClean="0">
                                          <a:latin typeface="Cambria Math" panose="02040503050406030204" pitchFamily="18" charset="0"/>
                                        </a:rPr>
                                        <m:t>max</m:t>
                                      </m:r>
                                    </m:fName>
                                    <m:e>
                                      <m:d>
                                        <m:dPr>
                                          <m:begChr m:val="{"/>
                                          <m:endChr m:val="}"/>
                                          <m:ctrlP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𝑉</m:t>
                                          </m:r>
                                          <m:d>
                                            <m:d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  <m:t>𝐴</m:t>
                                              </m:r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  <m:t>𝑅</m:t>
                                              </m:r>
                                            </m:e>
                                          </m:d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  <m:t>𝑉</m:t>
                                          </m:r>
                                          <m:d>
                                            <m:dPr>
                                              <m:ctrlPr>
                                                <a:rPr lang="de-DE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p>
                                                <m:sSupPr>
                                                  <m:ctrlPr>
                                                    <a:rPr lang="de-DE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de-DE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𝐴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de-DE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′</m:t>
                                                  </m:r>
                                                </m:sup>
                                              </m:sSup>
                                              <m:r>
                                                <a:rPr lang="de-DE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sSup>
                                                <m:sSupPr>
                                                  <m:ctrlPr>
                                                    <a:rPr lang="de-DE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de-DE" i="1">
                                                      <a:latin typeface="Cambria Math" panose="02040503050406030204" pitchFamily="18" charset="0"/>
                                                    </a:rPr>
                                                    <m:t>𝑅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de-DE" i="1">
                                                      <a:latin typeface="Cambria Math" panose="02040503050406030204" pitchFamily="18" charset="0"/>
                                                    </a:rPr>
                                                    <m:t>′</m:t>
                                                  </m:r>
                                                </m:sup>
                                              </m:sSup>
                                            </m:e>
                                          </m:d>
                                        </m:e>
                                      </m:d>
                                    </m:e>
                                  </m:func>
                                </m:den>
                              </m:f>
                            </m:e>
                            <m:e>
                              <m:r>
                                <m:rPr>
                                  <m:nor/>
                                </m:rPr>
                                <a:rPr lang="de-DE" dirty="0"/>
                                <m:t>falls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∃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</m:d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∧∃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p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p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m:rPr>
                                  <m:nor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                         </m:t>
                              </m:r>
                            </m:e>
                          </m:mr>
                          <m:mr>
                            <m:e>
                              <m:f>
                                <m:f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brk m:alnAt="7"/>
                                    </m:rP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m:rPr>
                                      <m:brk m:alnAt="7"/>
                                    </m:rP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𝐴𝑡𝑡𝑟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𝑅𝑒𝑙</m:t>
                                      </m:r>
                                    </m:e>
                                  </m:d>
                                </m:den>
                              </m:f>
                            </m:e>
                            <m:e>
                              <m:r>
                                <m:rPr>
                                  <m:nor/>
                                </m:rPr>
                                <a:rPr lang="de-DE" dirty="0"/>
                                <m:t>falls</m:t>
                              </m:r>
                              <m:r>
                                <m:rPr>
                                  <m:nor/>
                                </m:rPr>
                                <a:rPr lang="de-DE" dirty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de-DE" b="0" dirty="0" smtClean="0"/>
                                <m:t>entweder</m:t>
                              </m:r>
                              <m:r>
                                <m:rPr>
                                  <m:nor/>
                                </m:rPr>
                                <a:rPr lang="de-DE" b="0" i="0" dirty="0" smtClean="0"/>
                                <m:t> 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∃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</m:d>
                              <m:r>
                                <m:rPr>
                                  <m:nor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de-DE" b="0" i="0" dirty="0" smtClean="0"/>
                                <m:t>oder</m:t>
                              </m:r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∃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p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p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mr>
                          <m:mr>
                            <m:e>
                              <m:f>
                                <m:f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den>
                              </m:f>
                            </m:e>
                            <m:e>
                              <m:r>
                                <m:rPr>
                                  <m:nor/>
                                </m:rPr>
                                <a:rPr lang="de-DE" dirty="0"/>
                                <m:t>sonst</m:t>
                              </m:r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                                                                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de-DE" dirty="0"/>
              </a:p>
              <a:p>
                <a:pPr lvl="1"/>
                <a:endParaRPr lang="de-DE" b="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∧</m:t>
                    </m:r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/>
                  <a:t>:	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m:rPr>
                        <m:sty m:val="p"/>
                      </m:rPr>
                      <a:rPr lang="de-DE" i="0" dirty="0" err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el</m:t>
                    </m:r>
                    <m:d>
                      <m:dPr>
                        <m:ctrlPr>
                          <a:rPr lang="de-DE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e>
                    </m:d>
                    <m:r>
                      <a:rPr lang="de-DE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DE" i="0" dirty="0" err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sel</m:t>
                    </m:r>
                    <m:d>
                      <m:dPr>
                        <m:ctrlPr>
                          <a:rPr lang="de-DE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de-DE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m:rPr>
                        <m:sty m:val="p"/>
                      </m:rPr>
                      <a:rPr lang="de-DE" i="0" dirty="0" err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sel</m:t>
                    </m:r>
                    <m:d>
                      <m:dPr>
                        <m:ctrlPr>
                          <a:rPr lang="de-DE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de-DE" dirty="0"/>
              </a:p>
              <a:p>
                <a:pPr lvl="1"/>
                <a:endParaRPr lang="de-DE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∨</m:t>
                    </m:r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/>
                  <a:t>:	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s</m:t>
                    </m:r>
                    <m:r>
                      <m:rPr>
                        <m:sty m:val="p"/>
                      </m:rPr>
                      <a:rPr lang="de-DE" dirty="0" err="1">
                        <a:latin typeface="Cambria Math" panose="02040503050406030204" pitchFamily="18" charset="0"/>
                      </a:rPr>
                      <m:t>el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DE" dirty="0" err="1">
                        <a:latin typeface="Cambria Math" panose="02040503050406030204" pitchFamily="18" charset="0"/>
                      </a:rPr>
                      <m:t>sel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de-DE" dirty="0" err="1">
                        <a:latin typeface="Cambria Math" panose="02040503050406030204" pitchFamily="18" charset="0"/>
                      </a:rPr>
                      <m:t>sel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de-DE" b="0" i="0" dirty="0" smtClean="0">
                        <a:latin typeface="Cambria Math" panose="02040503050406030204" pitchFamily="18" charset="0"/>
                      </a:rPr>
                      <m:t>sel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lang="de-DE" b="0" i="0" dirty="0" smtClean="0">
                        <a:latin typeface="Cambria Math" panose="02040503050406030204" pitchFamily="18" charset="0"/>
                      </a:rPr>
                      <m:t>sel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22E0F1F5-6995-EFD9-19E8-91537C8E95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28DD5A-15F4-5928-D0BE-E2E2B1DD876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7AA3A5-8965-7F26-AFC7-7049A3484C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</a:t>
            </a:r>
            <a:r>
              <a:rPr lang="en-GB" dirty="0" err="1"/>
              <a:t>Datenbanken</a:t>
            </a:r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5DF25E4-FED7-804C-CD6B-8949BA8F86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5548976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Verbesserung der Selektivitätsabschätzung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solidFill>
                  <a:srgbClr val="FFC000"/>
                </a:solidFill>
              </a:rPr>
              <a:t>Annahmen</a:t>
            </a:r>
          </a:p>
          <a:p>
            <a:pPr lvl="1"/>
            <a:r>
              <a:rPr lang="de-DE" dirty="0"/>
              <a:t>Gleichverteilung der Datenwerte in einer Spalte</a:t>
            </a:r>
          </a:p>
          <a:p>
            <a:pPr lvl="1"/>
            <a:r>
              <a:rPr lang="de-DE" dirty="0"/>
              <a:t>Unabhängigkeit zwischen einzelnen Prädikaten</a:t>
            </a:r>
          </a:p>
          <a:p>
            <a:endParaRPr lang="de-DE" dirty="0"/>
          </a:p>
          <a:p>
            <a:r>
              <a:rPr lang="de-DE" dirty="0"/>
              <a:t>Annahmen nicht immer gerechtfertigt</a:t>
            </a:r>
          </a:p>
          <a:p>
            <a:endParaRPr lang="de-DE" dirty="0"/>
          </a:p>
          <a:p>
            <a:r>
              <a:rPr lang="de-DE" dirty="0"/>
              <a:t>Sammlung von Datenstatistiken (offline)</a:t>
            </a:r>
          </a:p>
          <a:p>
            <a:pPr lvl="1"/>
            <a:r>
              <a:rPr lang="de-DE" dirty="0"/>
              <a:t>Speicherung im Systemkatalog</a:t>
            </a:r>
          </a:p>
          <a:p>
            <a:pPr lvl="2"/>
            <a:r>
              <a:rPr lang="de-DE" dirty="0"/>
              <a:t>IBM DB2: RUNSTATS ON TABLE</a:t>
            </a:r>
          </a:p>
          <a:p>
            <a:pPr lvl="1"/>
            <a:r>
              <a:rPr lang="de-DE" dirty="0"/>
              <a:t>Meistverwendet: Histogramme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7B2B45-417B-99BF-1EDA-8CC634FA7B9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8634AC-5903-4986-ED26-897E2C3CBF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973536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7402C-03BA-6847-954A-A784E5735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Histogramme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A6A036A-96B4-C740-A719-923F226E97E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6" y="1665066"/>
                <a:ext cx="7422642" cy="4240848"/>
              </a:xfrm>
            </p:spPr>
            <p:txBody>
              <a:bodyPr>
                <a:normAutofit/>
              </a:bodyPr>
              <a:lstStyle/>
              <a:p>
                <a:r>
                  <a:rPr lang="de-DE" dirty="0"/>
                  <a:t>Mit Histogrammen können echte Verteilungen von Werten einer Spalte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de-DE" dirty="0"/>
                  <a:t> approximiert werden</a:t>
                </a:r>
              </a:p>
              <a:p>
                <a:pPr lvl="1"/>
                <a:r>
                  <a:rPr lang="de-DE" dirty="0"/>
                  <a:t>Wenn Domäne von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</a:t>
                </a:r>
                <a:r>
                  <a:rPr lang="de-DE" dirty="0"/>
                  <a:t>endlich: </a:t>
                </a:r>
              </a:p>
              <a:p>
                <a:pPr lvl="2"/>
                <a:r>
                  <a:rPr lang="de-DE" dirty="0"/>
                  <a:t>Aufteilung nach möglichen Werten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de-DE" dirty="0"/>
                  <a:t> mit eingeschränkter Beziehung zwischen den Werten</a:t>
                </a:r>
              </a:p>
              <a:p>
                <a:pPr lvl="1"/>
                <a:r>
                  <a:rPr lang="de-DE" dirty="0"/>
                  <a:t>Wenn Domäne von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de-DE" dirty="0"/>
                  <a:t> gegeben durch Zahlen: </a:t>
                </a:r>
              </a:p>
              <a:p>
                <a:pPr lvl="2"/>
                <a:r>
                  <a:rPr lang="de-DE" dirty="0"/>
                  <a:t>Aufteilung in angrenzende Intervalle mit Grenzwerten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r>
                  <a:rPr lang="de-DE" dirty="0"/>
                  <a:t>Sammle statistische Parameter für jedes Intervall, z.B.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Anzahl Zeilen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de-DE" dirty="0"/>
                  <a:t> mit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−1</m:t>
                    </m:r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de-DE" i="1" dirty="0" err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i="1" dirty="0" err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bzw. mit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Anzahl verschiedener Werte von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de-DE" dirty="0"/>
                  <a:t> im Intervall </a:t>
                </a:r>
                <a14:m>
                  <m:oMath xmlns:m="http://schemas.openxmlformats.org/officeDocument/2006/math">
                    <m:d>
                      <m:dPr>
                        <m:endChr m:val="]"/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−1,</m:t>
                        </m:r>
                        <m:sSub>
                          <m:sSubPr>
                            <m:ctrlP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, </a:t>
                </a:r>
                <a:br>
                  <a:rPr lang="de-DE" dirty="0"/>
                </a:br>
                <a:r>
                  <a:rPr lang="de-DE" dirty="0"/>
                  <a:t>absolut oder relativ</a:t>
                </a:r>
              </a:p>
              <a:p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A6A036A-96B4-C740-A719-923F226E97E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6" y="1665066"/>
                <a:ext cx="7422642" cy="4240848"/>
              </a:xfrm>
              <a:blipFill>
                <a:blip r:embed="rId2"/>
                <a:stretch>
                  <a:fillRect l="-2393" t="-2985" r="-222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096D1B-B325-257A-A699-F37AFA6A66B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888C069-C0A8-8B97-81C1-7A03AF92D2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</a:t>
            </a:r>
            <a:r>
              <a:rPr lang="en-GB" dirty="0" err="1"/>
              <a:t>Datenbanken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D35888-F3F4-0B42-A874-5258475925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139</a:t>
            </a:fld>
            <a:endParaRPr lang="en-GB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D56359E5-4C5A-1545-B8E3-C805B2E0EA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7" t="12224" r="8159" b="7096"/>
          <a:stretch/>
        </p:blipFill>
        <p:spPr>
          <a:xfrm>
            <a:off x="8336012" y="2281826"/>
            <a:ext cx="3498709" cy="3319200"/>
          </a:xfrm>
          <a:prstGeom prst="rect">
            <a:avLst/>
          </a:prstGeom>
        </p:spPr>
      </p:pic>
      <p:sp>
        <p:nvSpPr>
          <p:cNvPr id="7" name="Rechteck 4">
            <a:extLst>
              <a:ext uri="{FF2B5EF4-FFF2-40B4-BE49-F238E27FC236}">
                <a16:creationId xmlns:a16="http://schemas.microsoft.com/office/drawing/2014/main" id="{3AD428A4-E8E1-9341-A214-EF2033D2BDCE}"/>
              </a:ext>
            </a:extLst>
          </p:cNvPr>
          <p:cNvSpPr/>
          <p:nvPr/>
        </p:nvSpPr>
        <p:spPr>
          <a:xfrm>
            <a:off x="3609232" y="6322651"/>
            <a:ext cx="497283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Von MM-</a:t>
            </a:r>
            <a:r>
              <a:rPr lang="de-DE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Stat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CC BY-SA 3.0, https://</a:t>
            </a:r>
            <a:r>
              <a:rPr lang="de-DE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commons.wikimedia.org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</a:t>
            </a:r>
            <a:r>
              <a:rPr lang="de-DE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</a:t>
            </a:r>
            <a:r>
              <a:rPr lang="de-DE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index.php?curid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=10459764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2BD7DD8-19A2-8040-8E01-3EA5D4BF9BDA}"/>
              </a:ext>
            </a:extLst>
          </p:cNvPr>
          <p:cNvSpPr txBox="1"/>
          <p:nvPr/>
        </p:nvSpPr>
        <p:spPr>
          <a:xfrm>
            <a:off x="9445538" y="5598137"/>
            <a:ext cx="158639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Werte von Spalte </a:t>
            </a:r>
            <a:r>
              <a:rPr lang="de-DE" sz="1400" dirty="0">
                <a:solidFill>
                  <a:schemeClr val="accent1"/>
                </a:solidFill>
              </a:rPr>
              <a:t>A</a:t>
            </a:r>
          </a:p>
        </p:txBody>
      </p:sp>
      <p:sp>
        <p:nvSpPr>
          <p:cNvPr id="9" name="Textfeld 9">
            <a:extLst>
              <a:ext uri="{FF2B5EF4-FFF2-40B4-BE49-F238E27FC236}">
                <a16:creationId xmlns:a16="http://schemas.microsoft.com/office/drawing/2014/main" id="{615C1EC7-4E2B-114B-A0E0-8BF58F3AC6F9}"/>
              </a:ext>
            </a:extLst>
          </p:cNvPr>
          <p:cNvSpPr txBox="1"/>
          <p:nvPr/>
        </p:nvSpPr>
        <p:spPr>
          <a:xfrm rot="16200000">
            <a:off x="7393955" y="3605326"/>
            <a:ext cx="155093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/>
              <a:t>Relative Häufigkeit</a:t>
            </a:r>
          </a:p>
        </p:txBody>
      </p:sp>
    </p:spTree>
    <p:extLst>
      <p:ext uri="{BB962C8B-B14F-4D97-AF65-F5344CB8AC3E}">
        <p14:creationId xmlns:p14="http://schemas.microsoft.com/office/powerpoint/2010/main" val="2975803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Speichernetzwerk (Storage Area Network, SAN)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de-DE" dirty="0"/>
              <a:t>Block-basierter Netzwerkzugriff auf Speicher</a:t>
            </a:r>
          </a:p>
          <a:p>
            <a:pPr lvl="1"/>
            <a:r>
              <a:rPr lang="de-DE" dirty="0"/>
              <a:t>Als logische Platten betrachtet (Suche Block 4711 von Disk 42)</a:t>
            </a:r>
          </a:p>
          <a:p>
            <a:pPr lvl="2"/>
            <a:r>
              <a:rPr lang="de-DE" dirty="0"/>
              <a:t>SAN-Speichergeräte abstrahieren von RAID oder physikalischen Platten und zeigen sich dem DBMS als logische Platten</a:t>
            </a:r>
          </a:p>
          <a:p>
            <a:pPr lvl="2"/>
            <a:r>
              <a:rPr lang="de-DE" dirty="0"/>
              <a:t>Hardwarebeschleunigung und einfachere Verwaltung</a:t>
            </a:r>
          </a:p>
          <a:p>
            <a:r>
              <a:rPr lang="de-DE" dirty="0"/>
              <a:t>Üblicherweise lokale Netzwerke mit multiplen Servern, Speicherressourcen</a:t>
            </a:r>
          </a:p>
          <a:p>
            <a:pPr lvl="1"/>
            <a:r>
              <a:rPr lang="de-DE" dirty="0"/>
              <a:t>Bessere Fehlertoleranz und erhöhte Flexibilität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9CFE052-9017-CA08-964F-2079C964939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/>
              <a:t>Alternative: Cloud-Speicher</a:t>
            </a:r>
          </a:p>
          <a:p>
            <a:pPr lvl="1"/>
            <a:r>
              <a:rPr lang="de-DE" dirty="0"/>
              <a:t>Cluster von vielen Standard-PCs (z.B. Google, Amazon)</a:t>
            </a:r>
          </a:p>
          <a:p>
            <a:pPr lvl="2"/>
            <a:r>
              <a:rPr lang="de-DE" dirty="0"/>
              <a:t>Systemkosten vs. Zuverlässigkeit und Performanz</a:t>
            </a:r>
          </a:p>
          <a:p>
            <a:pPr lvl="2"/>
            <a:r>
              <a:rPr lang="de-DE" dirty="0"/>
              <a:t>Verwendung massiver Replikation von Datenspeichern</a:t>
            </a:r>
          </a:p>
          <a:p>
            <a:pPr lvl="1"/>
            <a:r>
              <a:rPr lang="de-DE" dirty="0"/>
              <a:t>CPU-Zyklen und Disk-Kapazität als Service</a:t>
            </a:r>
          </a:p>
          <a:p>
            <a:pPr lvl="2"/>
            <a:r>
              <a:rPr lang="de-DE" dirty="0"/>
              <a:t>Amazons „Simple Storage System (S3)“</a:t>
            </a:r>
          </a:p>
          <a:p>
            <a:pPr lvl="3"/>
            <a:r>
              <a:rPr lang="de-DE" dirty="0"/>
              <a:t>Latenz: 100 </a:t>
            </a:r>
            <a:r>
              <a:rPr lang="de-DE" dirty="0" err="1"/>
              <a:t>ms</a:t>
            </a:r>
            <a:r>
              <a:rPr lang="de-DE" dirty="0"/>
              <a:t> bis 1s!</a:t>
            </a:r>
          </a:p>
          <a:p>
            <a:pPr lvl="3"/>
            <a:r>
              <a:rPr lang="de-DE" dirty="0"/>
              <a:t>Datenbank auf Basis von S3 entwickelt in 2008</a:t>
            </a:r>
          </a:p>
          <a:p>
            <a:endParaRPr lang="en-DE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F51BF2D-17F9-1547-6C60-9065CD5A8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0F8FDC4-0AE1-130E-9C28-1246FDE01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599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Histogramme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6784536" cy="4240848"/>
              </a:xfrm>
            </p:spPr>
            <p:txBody>
              <a:bodyPr/>
              <a:lstStyle/>
              <a:p>
                <a:r>
                  <a:rPr lang="de-DE" sz="2400" dirty="0"/>
                  <a:t>DB2: SYSCAT.COLDIST enthält Informationen wie</a:t>
                </a:r>
              </a:p>
              <a:p>
                <a:pPr lvl="2"/>
                <a:r>
                  <a:rPr lang="en-US" sz="2000" dirty="0"/>
                  <a:t>DB2: TYPE='Q' Quantile (cumulative), TYPE='F' Frequency</a:t>
                </a:r>
                <a:endParaRPr lang="de-DE" sz="2000" dirty="0"/>
              </a:p>
              <a:p>
                <a:pPr lvl="1"/>
                <a14:m>
                  <m:oMath xmlns:m="http://schemas.openxmlformats.org/officeDocument/2006/math">
                    <m:r>
                      <a:rPr lang="de-DE" sz="2100" b="0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de-DE" sz="2100" dirty="0"/>
                  <a:t>-häufigste Werte (und deren Anzahl)</a:t>
                </a:r>
              </a:p>
              <a:p>
                <a:pPr lvl="1"/>
                <a:r>
                  <a:rPr lang="de-DE" sz="2100" dirty="0"/>
                  <a:t>Auch Anzahl der verschiedenen Werte pro Histogramm-Rasterplatz </a:t>
                </a:r>
                <a:r>
                  <a:rPr lang="de-DE" sz="2100" dirty="0" err="1"/>
                  <a:t>anfragbar</a:t>
                </a:r>
                <a:endParaRPr lang="de-DE" sz="2100" dirty="0"/>
              </a:p>
              <a:p>
                <a:endParaRPr lang="de-DE" sz="2400" dirty="0"/>
              </a:p>
              <a:p>
                <a:r>
                  <a:rPr lang="de-DE" sz="2400" dirty="0"/>
                  <a:t>Tatsächlich können Histogramme auch absichtlich gesetzt werden, um den Optimierer zu beeinflussen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6784536" cy="4240848"/>
              </a:xfrm>
              <a:blipFill>
                <a:blip r:embed="rId3"/>
                <a:stretch>
                  <a:fillRect l="-2617" t="-2985" r="-112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0A24DD1-1143-266A-8D97-065C91B432E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F437C1-D80F-9EFE-2325-51935C843E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</a:t>
            </a:r>
            <a:r>
              <a:rPr lang="en-GB" dirty="0" err="1"/>
              <a:t>Datenbanken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140</a:t>
            </a:fld>
            <a:endParaRPr lang="de-DE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249416" y="276168"/>
            <a:ext cx="4582259" cy="562974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0488" tIns="44450" rIns="90488" bIns="4445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Courier"/>
                <a:cs typeface="Courier"/>
              </a:rPr>
              <a:t>select</a:t>
            </a:r>
            <a:r>
              <a:rPr lang="fr-FR" dirty="0">
                <a:solidFill>
                  <a:schemeClr val="bg1"/>
                </a:solidFill>
                <a:latin typeface="Courier"/>
                <a:cs typeface="Courier"/>
              </a:rPr>
              <a:t> SEQNO, COLVALUE, VALCOUNT</a:t>
            </a:r>
          </a:p>
          <a:p>
            <a:r>
              <a:rPr lang="fr-FR" b="1" dirty="0" err="1">
                <a:solidFill>
                  <a:schemeClr val="bg1"/>
                </a:solidFill>
                <a:latin typeface="Courier"/>
                <a:cs typeface="Courier"/>
              </a:rPr>
              <a:t>from</a:t>
            </a:r>
            <a:r>
              <a:rPr lang="fr-FR" dirty="0">
                <a:solidFill>
                  <a:schemeClr val="bg1"/>
                </a:solidFill>
                <a:latin typeface="Courier"/>
                <a:cs typeface="Courier"/>
              </a:rPr>
              <a:t> SYSCAT.COLDIST</a:t>
            </a:r>
          </a:p>
          <a:p>
            <a:r>
              <a:rPr lang="fr-FR" b="1" dirty="0" err="1">
                <a:solidFill>
                  <a:schemeClr val="bg1"/>
                </a:solidFill>
                <a:latin typeface="Courier"/>
                <a:cs typeface="Courier"/>
              </a:rPr>
              <a:t>where</a:t>
            </a:r>
            <a:r>
              <a:rPr lang="fr-FR" dirty="0">
                <a:solidFill>
                  <a:schemeClr val="bg1"/>
                </a:solidFill>
                <a:latin typeface="Courier"/>
                <a:cs typeface="Courier"/>
              </a:rPr>
              <a:t> TABNAME='LINEITEM’ </a:t>
            </a:r>
          </a:p>
          <a:p>
            <a:r>
              <a:rPr lang="fr-FR" b="1" dirty="0">
                <a:solidFill>
                  <a:schemeClr val="bg1"/>
                </a:solidFill>
                <a:latin typeface="Courier"/>
                <a:cs typeface="Courier"/>
              </a:rPr>
              <a:t>	and</a:t>
            </a:r>
            <a:r>
              <a:rPr lang="fr-FR" dirty="0">
                <a:solidFill>
                  <a:schemeClr val="bg1"/>
                </a:solidFill>
                <a:latin typeface="Courier"/>
                <a:cs typeface="Courier"/>
              </a:rPr>
              <a:t> COLNAME='L_EXTPRICE’ </a:t>
            </a:r>
            <a:br>
              <a:rPr lang="fr-FR" dirty="0">
                <a:solidFill>
                  <a:schemeClr val="bg1"/>
                </a:solidFill>
                <a:latin typeface="Courier"/>
                <a:cs typeface="Courier"/>
              </a:rPr>
            </a:br>
            <a:r>
              <a:rPr lang="fr-FR" dirty="0">
                <a:solidFill>
                  <a:schemeClr val="bg1"/>
                </a:solidFill>
                <a:latin typeface="Courier"/>
                <a:cs typeface="Courier"/>
              </a:rPr>
              <a:t>	</a:t>
            </a:r>
            <a:r>
              <a:rPr lang="fr-FR" b="1" dirty="0">
                <a:solidFill>
                  <a:schemeClr val="bg1"/>
                </a:solidFill>
                <a:latin typeface="Courier"/>
                <a:cs typeface="Courier"/>
              </a:rPr>
              <a:t>and</a:t>
            </a:r>
            <a:r>
              <a:rPr lang="fr-FR" dirty="0">
                <a:solidFill>
                  <a:schemeClr val="bg1"/>
                </a:solidFill>
                <a:latin typeface="Courier"/>
                <a:cs typeface="Courier"/>
              </a:rPr>
              <a:t> TYPE='Q';</a:t>
            </a:r>
          </a:p>
          <a:p>
            <a:r>
              <a:rPr lang="fr-FR" dirty="0">
                <a:solidFill>
                  <a:schemeClr val="bg1"/>
                </a:solidFill>
                <a:latin typeface="Courier"/>
                <a:cs typeface="Courier"/>
              </a:rPr>
              <a:t>SEQNO COLVALUE          VALCOUNT</a:t>
            </a:r>
          </a:p>
          <a:p>
            <a:r>
              <a:rPr lang="fr-FR" dirty="0">
                <a:solidFill>
                  <a:schemeClr val="bg1"/>
                </a:solidFill>
                <a:latin typeface="Courier"/>
                <a:cs typeface="Courier"/>
              </a:rPr>
              <a:t>----- ----------------- --------</a:t>
            </a:r>
          </a:p>
          <a:p>
            <a:r>
              <a:rPr lang="fr-FR" dirty="0">
                <a:solidFill>
                  <a:schemeClr val="bg1"/>
                </a:solidFill>
                <a:latin typeface="Courier"/>
                <a:cs typeface="Courier"/>
              </a:rPr>
              <a:t>1     +0000000000996.01 3001</a:t>
            </a:r>
          </a:p>
          <a:p>
            <a:r>
              <a:rPr lang="fr-FR" dirty="0">
                <a:solidFill>
                  <a:schemeClr val="bg1"/>
                </a:solidFill>
                <a:latin typeface="Courier"/>
                <a:cs typeface="Courier"/>
              </a:rPr>
              <a:t>2     +0000000004513.26 315064</a:t>
            </a:r>
          </a:p>
          <a:p>
            <a:r>
              <a:rPr lang="fr-FR" dirty="0">
                <a:solidFill>
                  <a:schemeClr val="bg1"/>
                </a:solidFill>
                <a:latin typeface="Courier"/>
                <a:cs typeface="Courier"/>
              </a:rPr>
              <a:t>3     +0000000007367.60 633128</a:t>
            </a:r>
          </a:p>
          <a:p>
            <a:r>
              <a:rPr lang="fr-FR" dirty="0">
                <a:solidFill>
                  <a:schemeClr val="bg1"/>
                </a:solidFill>
                <a:latin typeface="Courier"/>
                <a:cs typeface="Courier"/>
              </a:rPr>
              <a:t>4     +0000000011861.82 948192</a:t>
            </a:r>
          </a:p>
          <a:p>
            <a:r>
              <a:rPr lang="fr-FR" dirty="0">
                <a:solidFill>
                  <a:schemeClr val="bg1"/>
                </a:solidFill>
                <a:latin typeface="Courier"/>
                <a:cs typeface="Courier"/>
              </a:rPr>
              <a:t>5     +0000000015921.28 1263256</a:t>
            </a:r>
          </a:p>
          <a:p>
            <a:r>
              <a:rPr lang="fr-FR" dirty="0">
                <a:solidFill>
                  <a:schemeClr val="bg1"/>
                </a:solidFill>
                <a:latin typeface="Courier"/>
                <a:cs typeface="Courier"/>
              </a:rPr>
              <a:t>6     +0000000019922.76 1578320</a:t>
            </a:r>
          </a:p>
          <a:p>
            <a:r>
              <a:rPr lang="fr-FR" dirty="0">
                <a:solidFill>
                  <a:schemeClr val="bg1"/>
                </a:solidFill>
                <a:latin typeface="Courier"/>
                <a:cs typeface="Courier"/>
              </a:rPr>
              <a:t>7     +0000000024103.20 1896384</a:t>
            </a:r>
          </a:p>
          <a:p>
            <a:r>
              <a:rPr lang="fr-FR" dirty="0">
                <a:solidFill>
                  <a:schemeClr val="bg1"/>
                </a:solidFill>
                <a:latin typeface="Courier"/>
                <a:cs typeface="Courier"/>
              </a:rPr>
              <a:t>8     +0000000027733.58 2211448</a:t>
            </a:r>
          </a:p>
          <a:p>
            <a:r>
              <a:rPr lang="fr-FR" dirty="0">
                <a:solidFill>
                  <a:schemeClr val="bg1"/>
                </a:solidFill>
                <a:latin typeface="Courier"/>
                <a:cs typeface="Courier"/>
              </a:rPr>
              <a:t>9     +0000000031961.80 2526512</a:t>
            </a:r>
          </a:p>
          <a:p>
            <a:r>
              <a:rPr lang="fr-FR" dirty="0">
                <a:solidFill>
                  <a:schemeClr val="bg1"/>
                </a:solidFill>
                <a:latin typeface="Courier"/>
                <a:cs typeface="Courier"/>
              </a:rPr>
              <a:t>10    +0000000035584.72 2841576</a:t>
            </a:r>
          </a:p>
          <a:p>
            <a:r>
              <a:rPr lang="fr-FR" dirty="0">
                <a:solidFill>
                  <a:schemeClr val="bg1"/>
                </a:solidFill>
                <a:latin typeface="Courier"/>
                <a:cs typeface="Courier"/>
              </a:rPr>
              <a:t>11    +0000000039772.92 3159640</a:t>
            </a:r>
          </a:p>
          <a:p>
            <a:r>
              <a:rPr lang="fr-FR" dirty="0">
                <a:solidFill>
                  <a:schemeClr val="bg1"/>
                </a:solidFill>
                <a:latin typeface="Courier"/>
                <a:cs typeface="Courier"/>
              </a:rPr>
              <a:t>12    +0000000043395.75 3474704</a:t>
            </a:r>
          </a:p>
          <a:p>
            <a:r>
              <a:rPr lang="fr-FR" dirty="0">
                <a:solidFill>
                  <a:schemeClr val="bg1"/>
                </a:solidFill>
                <a:latin typeface="Courier"/>
                <a:cs typeface="Courier"/>
              </a:rPr>
              <a:t>13    +0000000047013.98 3789768</a:t>
            </a:r>
            <a:endParaRPr lang="en-US" dirty="0">
              <a:solidFill>
                <a:schemeClr val="bg1"/>
              </a:solidFill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462915939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2F6E8-053B-3D22-79A1-6CEF1DA16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Histogramme: Formal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A58AD0F-974C-5517-458C-47E56B4688F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6" y="1665066"/>
                <a:ext cx="7643210" cy="4240848"/>
              </a:xfrm>
            </p:spPr>
            <p:txBody>
              <a:bodyPr/>
              <a:lstStyle/>
              <a:p>
                <a:r>
                  <a:rPr lang="en-DE" dirty="0"/>
                  <a:t>Histogram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 :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ℕ</m:t>
                    </m:r>
                  </m:oMath>
                </a14:m>
                <a:r>
                  <a:rPr lang="en-DE" dirty="0"/>
                  <a:t> über eine Relation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DE" dirty="0"/>
                  <a:t> partitioniert die Domäne des aggregierten Attributs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DE" dirty="0"/>
                  <a:t> in eine Menge von disjunkten Eimern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DE" dirty="0"/>
                  <a:t>, so dass</a:t>
                </a:r>
              </a:p>
              <a:p>
                <a:endParaRPr lang="en-DE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</m:d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∧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de-DE" b="0" i="1" dirty="0">
                  <a:latin typeface="Cambria Math" panose="02040503050406030204" pitchFamily="18" charset="0"/>
                </a:endParaRPr>
              </a:p>
              <a:p>
                <a:pPr marL="269875" indent="0">
                  <a:buNone/>
                </a:pPr>
                <a:r>
                  <a:rPr lang="de-DE" dirty="0">
                    <a:latin typeface="+mn-lt"/>
                  </a:rPr>
                  <a:t>mit</a:t>
                </a:r>
                <a:endParaRPr lang="de-DE" b="0" dirty="0">
                  <a:latin typeface="+mn-lt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</m:d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DE" dirty="0"/>
              </a:p>
              <a:p>
                <a:pPr lvl="1"/>
                <a:r>
                  <a:rPr lang="en-DE" dirty="0"/>
                  <a:t>Wahl von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DE" dirty="0"/>
                  <a:t> wichtig</a:t>
                </a:r>
              </a:p>
              <a:p>
                <a:endParaRPr lang="en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A58AD0F-974C-5517-458C-47E56B4688F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6" y="1665066"/>
                <a:ext cx="7643210" cy="4240848"/>
              </a:xfrm>
              <a:blipFill>
                <a:blip r:embed="rId2"/>
                <a:stretch>
                  <a:fillRect l="-2322" t="-2985" b="-1253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BC80EA-E818-8F83-467D-75220449E02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111E92-FE84-CB89-7816-050D0CA979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ED29B9-635E-9BB0-BD67-398728914A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141</a:t>
            </a:fld>
            <a:endParaRPr lang="en-GB"/>
          </a:p>
        </p:txBody>
      </p:sp>
      <p:pic>
        <p:nvPicPr>
          <p:cNvPr id="7" name="Inhaltsplatzhalter 5">
            <a:extLst>
              <a:ext uri="{FF2B5EF4-FFF2-40B4-BE49-F238E27FC236}">
                <a16:creationId xmlns:a16="http://schemas.microsoft.com/office/drawing/2014/main" id="{E60CB86F-0451-00A1-D2AE-636DC0422C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7" t="12224" r="8159" b="7096"/>
          <a:stretch/>
        </p:blipFill>
        <p:spPr>
          <a:xfrm>
            <a:off x="8336012" y="2281826"/>
            <a:ext cx="3498709" cy="33192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E2349ADE-E7F4-3D4A-BE6C-3836E016FDD0}"/>
              </a:ext>
            </a:extLst>
          </p:cNvPr>
          <p:cNvSpPr txBox="1"/>
          <p:nvPr/>
        </p:nvSpPr>
        <p:spPr>
          <a:xfrm>
            <a:off x="9445538" y="5598137"/>
            <a:ext cx="158639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Werte von Spalte </a:t>
            </a:r>
            <a:r>
              <a:rPr lang="de-DE" sz="1400" dirty="0">
                <a:solidFill>
                  <a:schemeClr val="accent1"/>
                </a:solidFill>
              </a:rPr>
              <a:t>A</a:t>
            </a:r>
          </a:p>
        </p:txBody>
      </p:sp>
      <p:sp>
        <p:nvSpPr>
          <p:cNvPr id="9" name="Textfeld 9">
            <a:extLst>
              <a:ext uri="{FF2B5EF4-FFF2-40B4-BE49-F238E27FC236}">
                <a16:creationId xmlns:a16="http://schemas.microsoft.com/office/drawing/2014/main" id="{17849FB3-357F-C802-5CE3-CA299F0E1369}"/>
              </a:ext>
            </a:extLst>
          </p:cNvPr>
          <p:cNvSpPr txBox="1"/>
          <p:nvPr/>
        </p:nvSpPr>
        <p:spPr>
          <a:xfrm rot="16200000">
            <a:off x="7393955" y="3605326"/>
            <a:ext cx="155093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/>
              <a:t>Relative Häufigkeit</a:t>
            </a:r>
          </a:p>
        </p:txBody>
      </p:sp>
    </p:spTree>
    <p:extLst>
      <p:ext uri="{BB962C8B-B14F-4D97-AF65-F5344CB8AC3E}">
        <p14:creationId xmlns:p14="http://schemas.microsoft.com/office/powerpoint/2010/main" val="2753924386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86C48-029B-58D7-1C57-223C43765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Histogramme in der Selektivitätsabschätzung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1BDE08B-F609-4584-1542-DA8AC2E7205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DE" dirty="0"/>
                  <a:t>Gegeben ein Histogramm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DE" i="1" dirty="0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DE" dirty="0"/>
                  <a:t> über Relation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DE" dirty="0"/>
                  <a:t> für Attribut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DE" dirty="0"/>
                  <a:t>, grobe Abschätzung durch</a:t>
                </a:r>
              </a:p>
              <a:p>
                <a:pPr lvl="1"/>
                <a:endParaRPr lang="en-DE" dirty="0"/>
              </a:p>
              <a:p>
                <a:pPr lvl="1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𝑣𝑎𝑙𝑢𝑒</m:t>
                    </m:r>
                  </m:oMath>
                </a14:m>
                <a:r>
                  <a:rPr lang="de-DE" dirty="0"/>
                  <a:t>: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sel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pHide m:val="on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: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𝑣𝑎𝑙𝑢𝑒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d>
                          </m:e>
                        </m:nary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d>
                          </m:e>
                        </m:nary>
                      </m:den>
                    </m:f>
                  </m:oMath>
                </a14:m>
                <a:endParaRPr lang="de-DE" i="1" dirty="0">
                  <a:latin typeface="Cambria Math" panose="02040503050406030204" pitchFamily="18" charset="0"/>
                </a:endParaRPr>
              </a:p>
              <a:p>
                <a:pPr lvl="1"/>
                <a:endParaRPr lang="de-DE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𝑣𝑎𝑙𝑢𝑒</m:t>
                    </m:r>
                  </m:oMath>
                </a14:m>
                <a:r>
                  <a:rPr lang="de-DE" dirty="0"/>
                  <a:t>: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sel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pHide m:val="on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𝑣𝑎𝑙𝑢𝑒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  <m:sup/>
                          <m:e>
                            <m:f>
                              <m:f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func>
                                  <m:func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>
                                        <a:latin typeface="Cambria Math" panose="02040503050406030204" pitchFamily="18" charset="0"/>
                                      </a:rPr>
                                      <m:t>MAX</m:t>
                                    </m:r>
                                  </m:fName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</m:func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𝑣𝑎𝑙𝑢𝑒</m:t>
                                </m:r>
                              </m:num>
                              <m:den>
                                <m:func>
                                  <m:func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>
                                        <a:latin typeface="Cambria Math" panose="02040503050406030204" pitchFamily="18" charset="0"/>
                                      </a:rPr>
                                      <m:t>MAX</m:t>
                                    </m:r>
                                  </m:fName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</m:func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unc>
                                  <m:func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fName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</m:func>
                              </m:den>
                            </m:f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d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nary>
                              <m:naryPr>
                                <m:chr m:val="∑"/>
                                <m:supHide m:val="on"/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 :</m:t>
                                </m:r>
                                <m:func>
                                  <m:func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b="0" i="0" smtClean="0"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fName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</m:func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&gt;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𝑣𝑎𝑙𝑢𝑒</m:t>
                                </m:r>
                              </m:sub>
                              <m:sup/>
                              <m:e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</m:d>
                              </m:e>
                            </m:nary>
                          </m:e>
                        </m:nary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d>
                          </m:e>
                        </m:nary>
                      </m:den>
                    </m:f>
                  </m:oMath>
                </a14:m>
                <a:endParaRPr lang="de-DE" i="1" dirty="0">
                  <a:latin typeface="Cambria Math" panose="02040503050406030204" pitchFamily="18" charset="0"/>
                </a:endParaRPr>
              </a:p>
              <a:p>
                <a:pPr lvl="1"/>
                <a:endParaRPr lang="de-DE" i="1" dirty="0">
                  <a:latin typeface="Cambria Math" panose="02040503050406030204" pitchFamily="18" charset="0"/>
                </a:endParaRPr>
              </a:p>
              <a:p>
                <a:r>
                  <a:rPr lang="de-DE" dirty="0">
                    <a:latin typeface="+mn-lt"/>
                  </a:rPr>
                  <a:t>Gegeben zusätzlich ein Histogramm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DE" i="1" dirty="0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sSup>
                          <m:sSup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DE" dirty="0"/>
                  <a:t> über Relation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DE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DE" dirty="0"/>
                  <a:t> für Attribut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DE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de-DE" b="0" i="0" dirty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de-DE" dirty="0">
                  <a:latin typeface="+mn-lt"/>
                </a:endParaRPr>
              </a:p>
              <a:p>
                <a:pPr lvl="1"/>
                <a:endParaRPr lang="de-DE" dirty="0">
                  <a:latin typeface="+mn-lt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de-DE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de-DE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/>
                  <a:t>: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sel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pHide m:val="on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∈</m:t>
                            </m:r>
                            <m:sSup>
                              <m:s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acc>
                              <m:accPr>
                                <m:chr m:val="̂"/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acc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∩</m:t>
                            </m:r>
                            <m:sSup>
                              <m:s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:</m:t>
                            </m:r>
                            <m:acc>
                              <m:accPr>
                                <m:chr m:val="̂"/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acc>
                            <m:r>
                              <a:rPr lang="de-DE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≠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∅</m:t>
                            </m:r>
                          </m:sub>
                          <m:sup/>
                          <m:e>
                            <m:f>
                              <m:f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func>
                                  <m:func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>
                                        <a:latin typeface="Cambria Math" panose="02040503050406030204" pitchFamily="18" charset="0"/>
                                      </a:rPr>
                                      <m:t>MAX</m:t>
                                    </m:r>
                                  </m:fName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</m:acc>
                                  </m:e>
                                </m:func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unc>
                                  <m:func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b="0" i="0" smtClean="0"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fName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</m:acc>
                                  </m:e>
                                </m:func>
                              </m:num>
                              <m:den>
                                <m:func>
                                  <m:func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>
                                        <a:latin typeface="Cambria Math" panose="02040503050406030204" pitchFamily="18" charset="0"/>
                                      </a:rPr>
                                      <m:t>MAX</m:t>
                                    </m:r>
                                  </m:fName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</m:func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unc>
                                  <m:func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fName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</m:func>
                              </m:den>
                            </m:f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d>
                            <m:f>
                              <m:f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func>
                                  <m:func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>
                                        <a:latin typeface="Cambria Math" panose="02040503050406030204" pitchFamily="18" charset="0"/>
                                      </a:rPr>
                                      <m:t>MAX</m:t>
                                    </m:r>
                                  </m:fName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</m:acc>
                                  </m:e>
                                </m:func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unc>
                                  <m:func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fName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</m:acc>
                                  </m:e>
                                </m:func>
                              </m:num>
                              <m:den>
                                <m:func>
                                  <m:func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>
                                        <a:latin typeface="Cambria Math" panose="02040503050406030204" pitchFamily="18" charset="0"/>
                                      </a:rPr>
                                      <m:t>MAX</m:t>
                                    </m:r>
                                  </m:fName>
                                  <m:e>
                                    <m:sSup>
                                      <m:sSup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  <m:sup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func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unc>
                                  <m:func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fName>
                                  <m:e>
                                    <m:sSup>
                                      <m:sSup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  <m:sup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func>
                              </m:den>
                            </m:f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b>
                                <m:sSup>
                                  <m:sSup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sub>
                            </m:sSub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e>
                        </m:nary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d>
                          </m:e>
                        </m:nary>
                        <m:nary>
                          <m:naryPr>
                            <m:chr m:val="∑"/>
                            <m:supHide m:val="on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sSup>
                              <m:s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∈</m:t>
                            </m:r>
                            <m:sSup>
                              <m:s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sub>
                          <m:sup/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b>
                                <m:sSup>
                                  <m:sSup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sub>
                            </m:sSub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e>
                        </m:nary>
                      </m:den>
                    </m:f>
                  </m:oMath>
                </a14:m>
                <a:endParaRPr lang="de-DE" i="1" dirty="0">
                  <a:latin typeface="Cambria Math" panose="02040503050406030204" pitchFamily="18" charset="0"/>
                </a:endParaRPr>
              </a:p>
              <a:p>
                <a:endParaRPr lang="en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1BDE08B-F609-4584-1542-DA8AC2E7205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 b="-1403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201F6-51E1-2E33-278B-A8E90FB1D63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2E156-A89A-1419-3CD1-7279B9492E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7913A5-1D78-2384-AF9E-DEAF3CCE63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142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869CBD-F4C7-ED37-F496-DC8AF6EB1975}"/>
              </a:ext>
            </a:extLst>
          </p:cNvPr>
          <p:cNvSpPr txBox="1"/>
          <p:nvPr/>
        </p:nvSpPr>
        <p:spPr>
          <a:xfrm>
            <a:off x="9916887" y="4386943"/>
            <a:ext cx="2002970" cy="646331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DE" dirty="0"/>
              <a:t>Nimmt immer noch Unabhängigkeit an!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BC39EB1-26F7-F76B-B81B-AFCE19E41466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10145486" y="5033274"/>
            <a:ext cx="772886" cy="529326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6766214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06658-CDEF-118B-F8A9-2FA9F9422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Wahl der Eimer in Histogrammen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065DB09-C505-6394-528C-130D4212B9A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6" y="1665066"/>
                <a:ext cx="8630332" cy="424084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DE" dirty="0"/>
                  <a:t>Für eine Menge von Tupeln, finde gutes Histogramm mit </a:t>
                </a:r>
                <a14:m>
                  <m:oMath xmlns:m="http://schemas.openxmlformats.org/officeDocument/2006/math">
                    <m:r>
                      <a:rPr lang="en-DE" i="1" dirty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DE" dirty="0"/>
                  <a:t> Eimern</a:t>
                </a:r>
              </a:p>
              <a:p>
                <a:pPr lvl="1"/>
                <a:r>
                  <a:rPr lang="en-DE" dirty="0"/>
                  <a:t>Herausforderung: Datenverteilung unbekannt</a:t>
                </a:r>
              </a:p>
              <a:p>
                <a:r>
                  <a:rPr lang="en-DE" dirty="0"/>
                  <a:t>Methoden</a:t>
                </a:r>
              </a:p>
              <a:p>
                <a:pPr lvl="1"/>
                <a:r>
                  <a:rPr lang="en-DE" dirty="0">
                    <a:solidFill>
                      <a:schemeClr val="accent1"/>
                    </a:solidFill>
                  </a:rPr>
                  <a:t>Equi-Breite</a:t>
                </a:r>
                <a:r>
                  <a:rPr lang="en-DE" dirty="0"/>
                  <a:t>: Domänengröße geteilt durch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DE" dirty="0"/>
              </a:p>
              <a:p>
                <a:pPr lvl="2"/>
                <a:r>
                  <a:rPr lang="en-DE" dirty="0"/>
                  <a:t>Vorteile: einfach zu berechnen, Grenzen der Eimer berechenbar (müssen nicht gespeichert werden)</a:t>
                </a:r>
              </a:p>
              <a:p>
                <a:pPr lvl="2"/>
                <a:r>
                  <a:rPr lang="en-DE" dirty="0"/>
                  <a:t>Nachteil: Domäne gleichmäßig / willkürlich aufgeteilt ➝ kann zu ungleichmäßigen Eimern führen und damit zu schlechterer Abschätzung</a:t>
                </a:r>
              </a:p>
              <a:p>
                <a:pPr lvl="1"/>
                <a:r>
                  <a:rPr lang="en-DE" dirty="0">
                    <a:solidFill>
                      <a:schemeClr val="accent1"/>
                    </a:solidFill>
                  </a:rPr>
                  <a:t>Equi-Tiefe</a:t>
                </a:r>
                <a:r>
                  <a:rPr lang="en-DE" dirty="0"/>
                  <a:t> (häufig in Praxis): Eimergröße so wählen, dass in jedem Eimer gleich viele Tupel sind</a:t>
                </a:r>
              </a:p>
              <a:p>
                <a:pPr lvl="2"/>
                <a:r>
                  <a:rPr lang="en-DE" dirty="0"/>
                  <a:t>Vorteile: Passt sich der Datenverteilung an, verringert den maximalen Fehler</a:t>
                </a:r>
              </a:p>
              <a:p>
                <a:pPr lvl="2"/>
                <a:r>
                  <a:rPr lang="en-DE" dirty="0"/>
                  <a:t>Nachteil: Aufwendiger in der Berechnung ➝ Grenzen und Tiefe müssen abgespeichert werden</a:t>
                </a:r>
              </a:p>
              <a:p>
                <a:pPr lvl="3"/>
                <a:endParaRPr lang="en-DE" dirty="0"/>
              </a:p>
              <a:p>
                <a:pPr lvl="3"/>
                <a:endParaRPr lang="en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065DB09-C505-6394-528C-130D4212B9A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6" y="1665066"/>
                <a:ext cx="8630332" cy="4240848"/>
              </a:xfrm>
              <a:blipFill>
                <a:blip r:embed="rId2"/>
                <a:stretch>
                  <a:fillRect l="-2059" t="-3881" b="-59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888284-EF22-D229-0490-868001DF4D9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9BEEE-2CF2-954C-0AC4-52EC706839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BB148E-3CC9-6ACF-AAE7-3DCD5BD111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143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12273F-FBDB-70DA-2091-6B3B53868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9960" y="1480198"/>
            <a:ext cx="2841714" cy="20449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2A4181-46D1-DBC0-A518-ED746FE7EE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9959" y="3757834"/>
            <a:ext cx="2841715" cy="20007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5997824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F257B-6916-3C8E-F378-03336B3AA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Histogramme: Diskussion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C7BBF5-32A6-937F-4103-C8AEE84AA3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E" dirty="0"/>
              <a:t>Abschätzungen in der Praxis meist komplexer als das hier gezeigte</a:t>
            </a:r>
          </a:p>
          <a:p>
            <a:pPr lvl="1"/>
            <a:r>
              <a:rPr lang="en-DE" dirty="0"/>
              <a:t>Potentiell verschiedene Ziele, die man verfolgen kann</a:t>
            </a:r>
          </a:p>
          <a:p>
            <a:pPr lvl="2"/>
            <a:r>
              <a:rPr lang="en-DE" dirty="0"/>
              <a:t>Maximaler Fehler vs. durchschnittlicher Fehler</a:t>
            </a:r>
          </a:p>
          <a:p>
            <a:pPr lvl="1"/>
            <a:r>
              <a:rPr lang="en-DE" dirty="0"/>
              <a:t>Korrelationen zwischen Attributen</a:t>
            </a:r>
          </a:p>
          <a:p>
            <a:pPr lvl="1"/>
            <a:r>
              <a:rPr lang="en-DE" dirty="0"/>
              <a:t>Multi-dimensionale Histogramme</a:t>
            </a:r>
          </a:p>
          <a:p>
            <a:pPr lvl="1"/>
            <a:r>
              <a:rPr lang="en-DE" dirty="0"/>
              <a:t>Histogramme für abgeleitete Werte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2DFD9-7D43-3EC4-9163-C6A0D21DEA1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43054-BEBC-64D4-86B7-BB6747EFF2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962420-F86A-42DF-6511-5C4739E5FD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144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094340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Kardinalitätsabschätzung</a:t>
            </a:r>
            <a:r>
              <a:rPr lang="de-DE" dirty="0"/>
              <a:t> für Projektion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Anfrage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d>
                      <m:d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d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</a:t>
                </a:r>
                <a:r>
                  <a:rPr lang="de-DE" dirty="0"/>
                  <a:t>mit</a:t>
                </a:r>
                <a:r>
                  <a:rPr lang="de-DE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b="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</a:t>
                </a:r>
                <a:r>
                  <a:rPr lang="de-DE" dirty="0"/>
                  <a:t>Liste von Spalten</a:t>
                </a:r>
              </a:p>
              <a:p>
                <a:endParaRPr lang="de-DE" dirty="0"/>
              </a:p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m:rPr>
                                      <m:brk m:alnAt="7"/>
                                    </m:r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</m:d>
                            </m:e>
                            <m:e>
                              <m:r>
                                <m:rPr>
                                  <m:nor/>
                                </m:rPr>
                                <a:rPr lang="de-DE" dirty="0"/>
                                <m:t>falls</m:t>
                              </m:r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d>
                                <m:dPr>
                                  <m:ctrlPr>
                                    <a:rPr lang="de-DE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dirty="0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d>
                              <m:r>
                                <m:rPr>
                                  <m:nor/>
                                </m:rPr>
                                <a:rPr lang="de-DE" b="0" i="0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de-DE" dirty="0"/>
                                <m:t>(</m:t>
                              </m:r>
                              <m:r>
                                <m:rPr>
                                  <m:nor/>
                                </m:rPr>
                                <a:rPr lang="de-DE" dirty="0"/>
                                <m:t>mit</m:t>
                              </m:r>
                              <m:r>
                                <m:rPr>
                                  <m:nor/>
                                </m:rPr>
                                <a:rPr lang="de-DE" dirty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de-DE" dirty="0"/>
                                <m:t>Duplikatseliminierung</m:t>
                              </m:r>
                              <m:r>
                                <m:rPr>
                                  <m:nor/>
                                </m:rPr>
                                <a:rPr lang="de-DE" dirty="0"/>
                                <m:t>)</m:t>
                              </m:r>
                            </m:e>
                          </m:mr>
                          <m:m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</m:d>
                            </m:e>
                            <m:e>
                              <m:r>
                                <m:rPr>
                                  <m:nor/>
                                </m:rPr>
                                <a:rPr lang="de-DE" dirty="0"/>
                                <m:t>falls</m:t>
                              </m:r>
                              <m:r>
                                <m:rPr>
                                  <m:nor/>
                                </m:rPr>
                                <a:rPr lang="de-DE" dirty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de-DE" dirty="0"/>
                                <m:t>Schl</m:t>
                              </m:r>
                              <m:r>
                                <m:rPr>
                                  <m:nor/>
                                </m:rPr>
                                <a:rPr lang="de-DE" dirty="0"/>
                                <m:t>ü</m:t>
                              </m:r>
                              <m:r>
                                <m:rPr>
                                  <m:nor/>
                                </m:rPr>
                                <a:rPr lang="de-DE" dirty="0"/>
                                <m:t>sselattribut</m:t>
                              </m:r>
                              <m:r>
                                <m:rPr>
                                  <m:nor/>
                                </m:rPr>
                                <a:rPr lang="de-DE" dirty="0"/>
                                <m:t>(</m:t>
                              </m:r>
                              <m:r>
                                <m:rPr>
                                  <m:nor/>
                                </m:rPr>
                                <a:rPr lang="de-DE" dirty="0"/>
                                <m:t>e</m:t>
                              </m:r>
                              <m:r>
                                <m:rPr>
                                  <m:nor/>
                                </m:rPr>
                                <a:rPr lang="de-DE" dirty="0"/>
                                <m:t>) </m:t>
                              </m:r>
                              <m:r>
                                <m:rPr>
                                  <m:nor/>
                                </m:rPr>
                                <a:rPr lang="de-DE" dirty="0"/>
                                <m:t>von</m:t>
                              </m:r>
                              <m:r>
                                <m:rPr>
                                  <m:nor/>
                                </m:rPr>
                                <a:rPr lang="de-DE" b="0" i="0" dirty="0" smtClean="0"/>
                                <m:t> 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de-DE" dirty="0"/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de-DE" b="0" i="0" dirty="0" smtClean="0"/>
                                <m:t> </m:t>
                              </m:r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           </m:t>
                              </m:r>
                            </m:e>
                          </m:mr>
                          <m:m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</m:d>
                            </m:e>
                            <m:e>
                              <m:r>
                                <m:rPr>
                                  <m:nor/>
                                </m:rPr>
                                <a:rPr lang="de-DE" dirty="0"/>
                                <m:t>ohne</m:t>
                              </m:r>
                              <m:r>
                                <m:rPr>
                                  <m:nor/>
                                </m:rPr>
                                <a:rPr lang="de-DE" dirty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de-DE" dirty="0"/>
                                <m:t>Duplikateneliminierung</m:t>
                              </m:r>
                              <m:r>
                                <m:rPr>
                                  <m:nor/>
                                </m:rPr>
                                <a:rPr lang="de-DE" b="0" i="0" dirty="0" smtClean="0"/>
                                <m:t>                     </m:t>
                              </m:r>
                            </m:e>
                          </m:mr>
                          <m:mr>
                            <m:e>
                              <m:func>
                                <m:func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e-DE" b="0" i="0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fName>
                                <m:e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</m:d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nary>
                                        <m:naryPr>
                                          <m:chr m:val="∏"/>
                                          <m:supHide m:val="on"/>
                                          <m:ctrlP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  <m:t>∈</m:t>
                                          </m:r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  <m:t>𝐿</m:t>
                                          </m:r>
                                        </m:sub>
                                        <m:sup/>
                                        <m:e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  <m:t>𝑉</m:t>
                                          </m:r>
                                          <m:d>
                                            <m:dPr>
                                              <m:ctrlPr>
                                                <a:rPr lang="de-DE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𝐴</m:t>
                                              </m:r>
                                              <m:r>
                                                <a:rPr lang="de-DE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de-DE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𝑅</m:t>
                                              </m:r>
                                            </m:e>
                                          </m:d>
                                        </m:e>
                                      </m:nary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</m:d>
                                </m:e>
                              </m:func>
                            </m:e>
                            <m:e>
                              <m:r>
                                <m:rPr>
                                  <m:nor/>
                                </m:rPr>
                                <a:rPr lang="de-DE" dirty="0"/>
                                <m:t>sonst</m:t>
                              </m:r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                                                                 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de-DE" dirty="0"/>
              </a:p>
              <a:p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44ECBF-CF9D-6DFE-86FA-5B15972B281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68FEC7-E816-06A6-BF33-3B6D3ED01D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</a:t>
            </a:r>
            <a:r>
              <a:rPr lang="en-GB" dirty="0" err="1"/>
              <a:t>Datenbanken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7389497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de-DE" sz="2800" dirty="0" err="1">
                <a:latin typeface="+mn-lt"/>
              </a:rPr>
              <a:t>Kardinalitätsabschätzungen</a:t>
            </a:r>
            <a:r>
              <a:rPr lang="de-DE" sz="2800" dirty="0">
                <a:latin typeface="+mn-lt"/>
              </a:rPr>
              <a:t> für Mengenoperationen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D7B2DC76-05FF-E54E-9DBE-250525BFA37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defRPr/>
                </a:pPr>
                <a:r>
                  <a:rPr lang="de-DE" dirty="0"/>
                  <a:t>Abschätzung der Kardinalitäten für</a:t>
                </a:r>
              </a:p>
              <a:p>
                <a:pPr lvl="1">
                  <a:defRPr/>
                </a:pPr>
                <a:r>
                  <a:rPr lang="de-DE" dirty="0"/>
                  <a:t>Vereinigung (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∪</m:t>
                    </m:r>
                  </m:oMath>
                </a14:m>
                <a:r>
                  <a:rPr lang="de-DE" dirty="0"/>
                  <a:t>):</a:t>
                </a:r>
              </a:p>
              <a:p>
                <a:pPr marL="258503" lvl="1" indent="0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∪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≤</m:t>
                      </m:r>
                      <m:d>
                        <m:dPr>
                          <m:begChr m:val="|"/>
                          <m:endChr m:val="|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|"/>
                          <m:endChr m:val="|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</m:oMath>
                  </m:oMathPara>
                </a14:m>
                <a:endParaRPr lang="de-DE" dirty="0"/>
              </a:p>
              <a:p>
                <a:pPr lvl="1">
                  <a:defRPr/>
                </a:pPr>
                <a:r>
                  <a:rPr lang="de-DE" dirty="0"/>
                  <a:t>Differenz (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de-DE" dirty="0"/>
                  <a:t>):</a:t>
                </a:r>
              </a:p>
              <a:p>
                <a:pPr marL="258503" lvl="1" indent="0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max</m:t>
                          </m:r>
                        </m:fName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0,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</m:d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d>
                            </m:e>
                          </m:d>
                        </m:e>
                      </m:func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≤</m:t>
                      </m:r>
                      <m:d>
                        <m:dPr>
                          <m:begChr m:val="|"/>
                          <m:endChr m:val="|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≤</m:t>
                      </m:r>
                      <m:d>
                        <m:dPr>
                          <m:begChr m:val="|"/>
                          <m:endChr m:val="|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d>
                    </m:oMath>
                  </m:oMathPara>
                </a14:m>
                <a:endParaRPr lang="de-DE" dirty="0"/>
              </a:p>
              <a:p>
                <a:pPr lvl="1">
                  <a:defRPr/>
                </a:pPr>
                <a:r>
                  <a:rPr lang="de-DE" dirty="0"/>
                  <a:t>Kartesisches Produkt (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de-DE" dirty="0"/>
                  <a:t>):</a:t>
                </a:r>
              </a:p>
              <a:p>
                <a:pPr marL="258503" lvl="1" indent="0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 × 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begChr m:val="|"/>
                          <m:endChr m:val="|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D7B2DC76-05FF-E54E-9DBE-250525BFA37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F3DC2E-A3C9-3CC2-3E41-3E009D92017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719B5B-85B3-9565-F62D-7EF56866C1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T. Braun - Datenbanken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0D8E82D-73E4-BE4F-AEED-04EC4C9C480A}" type="slidenum">
              <a:rPr lang="de-DE" smtClean="0"/>
              <a:pPr>
                <a:defRPr/>
              </a:pPr>
              <a:t>146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6537455"/>
      </p:ext>
    </p:extLst>
  </p:cSld>
  <p:clrMapOvr>
    <a:masterClrMapping/>
  </p:clrMapOvr>
  <p:transition spd="slow">
    <p:push dir="u"/>
  </p:transition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Kardinalitätsabschätzung für Join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5567529" cy="4240848"/>
              </a:xfrm>
            </p:spPr>
            <p:txBody>
              <a:bodyPr>
                <a:noAutofit/>
              </a:bodyPr>
              <a:lstStyle/>
              <a:p>
                <a:r>
                  <a:rPr lang="de-DE"/>
                  <a:t>Im Allgemeinen </a:t>
                </a:r>
                <a:r>
                  <a:rPr lang="de-DE">
                    <a:solidFill>
                      <a:srgbClr val="FFC000"/>
                    </a:solidFill>
                  </a:rPr>
                  <a:t>nicht-trivial</a:t>
                </a:r>
              </a:p>
              <a:p>
                <a:r>
                  <a:rPr lang="de-DE"/>
                  <a:t>Bei Fremdschlüsselbeziehungen wie folgt abschätzbar:</a:t>
                </a:r>
              </a:p>
              <a:p>
                <a:pPr lvl="1"/>
                <a:r>
                  <a:rPr lang="de-DE"/>
                  <a:t>Fremdschlüssel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de-DE"/>
                  <a:t> auf Primärschlüssel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de-DE"/>
                  <a:t> </a:t>
                </a:r>
              </a:p>
              <a:p>
                <a:pPr lvl="2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⋈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endParaRPr lang="de-DE"/>
              </a:p>
              <a:p>
                <a:pPr lvl="1"/>
                <a:r>
                  <a:rPr lang="de-DE"/>
                  <a:t>Bei Fremdschlüssel auf sonstiges Attribut</a:t>
                </a:r>
              </a:p>
              <a:p>
                <a:pPr lvl="2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⋈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br>
                  <a:rPr lang="de-DE" b="0" i="1">
                    <a:solidFill>
                      <a:schemeClr val="accent1"/>
                    </a:solidFill>
                    <a:latin typeface="Cambria Math" panose="02040503050406030204" pitchFamily="18" charset="0"/>
                  </a:rPr>
                </a:br>
                <a:br>
                  <a:rPr lang="de-DE" b="0" i="1">
                    <a:solidFill>
                      <a:schemeClr val="accent1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f>
                                <m:fPr>
                                  <m:ctrlP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</m:d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de-DE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  <m:d>
                                    <m:dPr>
                                      <m:ctrlPr>
                                        <a:rPr lang="de-DE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  <m:r>
                                        <a:rPr lang="de-DE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</m:d>
                                </m:den>
                              </m:f>
                            </m:e>
                            <m:e>
                              <m:r>
                                <m:rPr>
                                  <m:nor/>
                                </m:rPr>
                                <a:rPr lang="de-DE"/>
                                <m:t>falls</m:t>
                              </m:r>
                              <m:r>
                                <m:rPr>
                                  <m:nor/>
                                </m:rPr>
                                <a:rPr lang="de-DE" b="0" i="0" smtClean="0"/>
                                <m:t> 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m:rPr>
                                  <m:nor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de-DE" b="0" i="0" smtClean="0"/>
                                <m:t>Fremdschl</m:t>
                              </m:r>
                              <m:r>
                                <m:rPr>
                                  <m:nor/>
                                </m:rPr>
                                <a:rPr lang="de-DE" b="0" i="0" smtClean="0"/>
                                <m:t>ü</m:t>
                              </m:r>
                              <m:r>
                                <m:rPr>
                                  <m:nor/>
                                </m:rPr>
                                <a:rPr lang="de-DE" b="0" i="0" smtClean="0"/>
                                <m:t>ssel</m:t>
                              </m:r>
                              <m:r>
                                <m:rPr>
                                  <m:nor/>
                                </m:rPr>
                                <a:rPr lang="de-DE" b="0" i="0" smtClean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de-DE" b="0" i="0" smtClean="0"/>
                                <m:t>auf</m:t>
                              </m:r>
                              <m:r>
                                <m:rPr>
                                  <m:nor/>
                                </m:rPr>
                                <a:rPr lang="de-DE" b="0" i="0" smtClean="0"/>
                                <m:t> 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mr>
                          <m:mr>
                            <m:e>
                              <m:f>
                                <m:f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</m:d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</m:d>
                                </m:den>
                              </m:f>
                            </m:e>
                            <m:e>
                              <m:r>
                                <m:rPr>
                                  <m:nor/>
                                </m:rPr>
                                <a:rPr lang="de-DE"/>
                                <m:t>falls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m:rPr>
                                  <m:nor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de-DE"/>
                                <m:t>Fremdschl</m:t>
                              </m:r>
                              <m:r>
                                <m:rPr>
                                  <m:nor/>
                                </m:rPr>
                                <a:rPr lang="de-DE"/>
                                <m:t>ü</m:t>
                              </m:r>
                              <m:r>
                                <m:rPr>
                                  <m:nor/>
                                </m:rPr>
                                <a:rPr lang="de-DE"/>
                                <m:t>ssel</m:t>
                              </m:r>
                              <m:r>
                                <m:rPr>
                                  <m:nor/>
                                </m:rPr>
                                <a:rPr lang="de-DE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de-DE"/>
                                <m:t>auf</m:t>
                              </m:r>
                              <m:r>
                                <m:rPr>
                                  <m:nor/>
                                </m:rPr>
                                <a:rPr lang="de-DE"/>
                                <m:t> 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de-DE">
                  <a:solidFill>
                    <a:schemeClr val="accent1"/>
                  </a:solidFill>
                </a:endParaRPr>
              </a:p>
              <a:p>
                <a:pPr lvl="2"/>
                <a:endParaRPr lang="de-DE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5567529" cy="4240848"/>
              </a:xfrm>
              <a:blipFill>
                <a:blip r:embed="rId3"/>
                <a:stretch>
                  <a:fillRect l="-3189" t="-2985" r="-136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0BE07750-E077-E240-020D-35E5DD53AEC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D40C8A5-5B6A-FE12-A009-BAC29D5A41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147</a:t>
            </a:fld>
            <a:endParaRPr lang="de-D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20B090-9447-0B2B-2966-8A6DCF0CA9F8}"/>
              </a:ext>
            </a:extLst>
          </p:cNvPr>
          <p:cNvSpPr txBox="1"/>
          <p:nvPr/>
        </p:nvSpPr>
        <p:spPr>
          <a:xfrm>
            <a:off x="6095650" y="2029685"/>
            <a:ext cx="5705408" cy="120032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6350" lvl="2"/>
            <a:r>
              <a:rPr lang="en-GB" b="1">
                <a:latin typeface="Courier New" panose="02070309020205020404" pitchFamily="49" charset="0"/>
                <a:cs typeface="Courier New" panose="02070309020205020404" pitchFamily="49" charset="0"/>
              </a:rPr>
              <a:t>create</a:t>
            </a:r>
            <a:r>
              <a:rPr lang="en-GB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b="1">
                <a:latin typeface="Courier New" panose="02070309020205020404" pitchFamily="49" charset="0"/>
                <a:cs typeface="Courier New" panose="02070309020205020404" pitchFamily="49" charset="0"/>
              </a:rPr>
              <a:t>table</a:t>
            </a:r>
            <a:r>
              <a:rPr lang="en-GB">
                <a:latin typeface="Courier New" panose="02070309020205020404" pitchFamily="49" charset="0"/>
                <a:cs typeface="Courier New" panose="02070309020205020404" pitchFamily="49" charset="0"/>
              </a:rPr>
              <a:t> R (</a:t>
            </a:r>
            <a:br>
              <a:rPr lang="en-GB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GB">
                <a:latin typeface="Courier New" panose="02070309020205020404" pitchFamily="49" charset="0"/>
                <a:cs typeface="Courier New" panose="02070309020205020404" pitchFamily="49" charset="0"/>
              </a:rPr>
              <a:t>   A </a:t>
            </a:r>
            <a:r>
              <a:rPr lang="en-GB" b="1">
                <a:latin typeface="Courier New" panose="02070309020205020404" pitchFamily="49" charset="0"/>
                <a:cs typeface="Courier New" panose="02070309020205020404" pitchFamily="49" charset="0"/>
              </a:rPr>
              <a:t>int not null primary key,</a:t>
            </a:r>
            <a:r>
              <a:rPr lang="en-GB">
                <a:latin typeface="Courier New" panose="02070309020205020404" pitchFamily="49" charset="0"/>
                <a:cs typeface="Courier New" panose="02070309020205020404" pitchFamily="49" charset="0"/>
              </a:rPr>
              <a:t> ...);</a:t>
            </a:r>
          </a:p>
          <a:p>
            <a:pPr marL="6350" lvl="2"/>
            <a:r>
              <a:rPr lang="en-GB" b="1">
                <a:latin typeface="Courier New" panose="02070309020205020404" pitchFamily="49" charset="0"/>
                <a:cs typeface="Courier New" panose="02070309020205020404" pitchFamily="49" charset="0"/>
              </a:rPr>
              <a:t>create table</a:t>
            </a:r>
            <a:r>
              <a:rPr lang="en-GB">
                <a:latin typeface="Courier New" panose="02070309020205020404" pitchFamily="49" charset="0"/>
                <a:cs typeface="Courier New" panose="02070309020205020404" pitchFamily="49" charset="0"/>
              </a:rPr>
              <a:t> S (</a:t>
            </a:r>
          </a:p>
          <a:p>
            <a:pPr marL="6350" lvl="2"/>
            <a:r>
              <a:rPr lang="en-GB">
                <a:latin typeface="Courier New" panose="02070309020205020404" pitchFamily="49" charset="0"/>
                <a:cs typeface="Courier New" panose="02070309020205020404" pitchFamily="49" charset="0"/>
              </a:rPr>
              <a:t>   A </a:t>
            </a:r>
            <a:r>
              <a:rPr lang="en-GB" b="1">
                <a:latin typeface="Courier New" panose="02070309020205020404" pitchFamily="49" charset="0"/>
                <a:cs typeface="Courier New" panose="02070309020205020404" pitchFamily="49" charset="0"/>
              </a:rPr>
              <a:t>int not null references</a:t>
            </a:r>
            <a:r>
              <a:rPr lang="en-GB">
                <a:latin typeface="Courier New" panose="02070309020205020404" pitchFamily="49" charset="0"/>
                <a:cs typeface="Courier New" panose="02070309020205020404" pitchFamily="49" charset="0"/>
              </a:rPr>
              <a:t> R(A), ...);</a:t>
            </a:r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F8420E-FCF4-928C-30AA-D04623D020C4}"/>
              </a:ext>
            </a:extLst>
          </p:cNvPr>
          <p:cNvSpPr txBox="1"/>
          <p:nvPr/>
        </p:nvSpPr>
        <p:spPr>
          <a:xfrm>
            <a:off x="7336374" y="3402113"/>
            <a:ext cx="4464684" cy="120032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6350" lvl="2"/>
            <a:r>
              <a:rPr lang="en-GB" b="1">
                <a:latin typeface="Courier New" panose="02070309020205020404" pitchFamily="49" charset="0"/>
                <a:cs typeface="Courier New" panose="02070309020205020404" pitchFamily="49" charset="0"/>
              </a:rPr>
              <a:t>create</a:t>
            </a:r>
            <a:r>
              <a:rPr lang="en-GB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b="1">
                <a:latin typeface="Courier New" panose="02070309020205020404" pitchFamily="49" charset="0"/>
                <a:cs typeface="Courier New" panose="02070309020205020404" pitchFamily="49" charset="0"/>
              </a:rPr>
              <a:t>table</a:t>
            </a:r>
            <a:r>
              <a:rPr lang="en-GB">
                <a:latin typeface="Courier New" panose="02070309020205020404" pitchFamily="49" charset="0"/>
                <a:cs typeface="Courier New" panose="02070309020205020404" pitchFamily="49" charset="0"/>
              </a:rPr>
              <a:t> R (</a:t>
            </a:r>
            <a:br>
              <a:rPr lang="en-GB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GB">
                <a:latin typeface="Courier New" panose="02070309020205020404" pitchFamily="49" charset="0"/>
                <a:cs typeface="Courier New" panose="02070309020205020404" pitchFamily="49" charset="0"/>
              </a:rPr>
              <a:t>   A </a:t>
            </a:r>
            <a:r>
              <a:rPr lang="en-GB" b="1">
                <a:latin typeface="Courier New" panose="02070309020205020404" pitchFamily="49" charset="0"/>
                <a:cs typeface="Courier New" panose="02070309020205020404" pitchFamily="49" charset="0"/>
              </a:rPr>
              <a:t>int,</a:t>
            </a:r>
            <a:r>
              <a:rPr lang="en-GB">
                <a:latin typeface="Courier New" panose="02070309020205020404" pitchFamily="49" charset="0"/>
                <a:cs typeface="Courier New" panose="02070309020205020404" pitchFamily="49" charset="0"/>
              </a:rPr>
              <a:t> ...);</a:t>
            </a:r>
          </a:p>
          <a:p>
            <a:pPr marL="6350" lvl="2"/>
            <a:r>
              <a:rPr lang="en-GB" b="1">
                <a:latin typeface="Courier New" panose="02070309020205020404" pitchFamily="49" charset="0"/>
                <a:cs typeface="Courier New" panose="02070309020205020404" pitchFamily="49" charset="0"/>
              </a:rPr>
              <a:t>create table</a:t>
            </a:r>
            <a:r>
              <a:rPr lang="en-GB">
                <a:latin typeface="Courier New" panose="02070309020205020404" pitchFamily="49" charset="0"/>
                <a:cs typeface="Courier New" panose="02070309020205020404" pitchFamily="49" charset="0"/>
              </a:rPr>
              <a:t> S (</a:t>
            </a:r>
          </a:p>
          <a:p>
            <a:pPr marL="6350" lvl="2"/>
            <a:r>
              <a:rPr lang="en-GB">
                <a:latin typeface="Courier New" panose="02070309020205020404" pitchFamily="49" charset="0"/>
                <a:cs typeface="Courier New" panose="02070309020205020404" pitchFamily="49" charset="0"/>
              </a:rPr>
              <a:t>   B </a:t>
            </a:r>
            <a:r>
              <a:rPr lang="en-GB" b="1">
                <a:latin typeface="Courier New" panose="02070309020205020404" pitchFamily="49" charset="0"/>
                <a:cs typeface="Courier New" panose="02070309020205020404" pitchFamily="49" charset="0"/>
              </a:rPr>
              <a:t>int references</a:t>
            </a:r>
            <a:r>
              <a:rPr lang="en-GB">
                <a:latin typeface="Courier New" panose="02070309020205020404" pitchFamily="49" charset="0"/>
                <a:cs typeface="Courier New" panose="02070309020205020404" pitchFamily="49" charset="0"/>
              </a:rPr>
              <a:t> R(A), ...);</a:t>
            </a:r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8BBE99-E2A7-9666-758E-085435B4032B}"/>
              </a:ext>
            </a:extLst>
          </p:cNvPr>
          <p:cNvSpPr txBox="1"/>
          <p:nvPr/>
        </p:nvSpPr>
        <p:spPr>
          <a:xfrm>
            <a:off x="7336374" y="4705585"/>
            <a:ext cx="4464684" cy="120032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6350" lvl="2"/>
            <a:r>
              <a:rPr lang="en-GB" b="1">
                <a:latin typeface="Courier New" panose="02070309020205020404" pitchFamily="49" charset="0"/>
                <a:cs typeface="Courier New" panose="02070309020205020404" pitchFamily="49" charset="0"/>
              </a:rPr>
              <a:t>create</a:t>
            </a:r>
            <a:r>
              <a:rPr lang="en-GB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b="1">
                <a:latin typeface="Courier New" panose="02070309020205020404" pitchFamily="49" charset="0"/>
                <a:cs typeface="Courier New" panose="02070309020205020404" pitchFamily="49" charset="0"/>
              </a:rPr>
              <a:t>table</a:t>
            </a:r>
            <a:r>
              <a:rPr lang="en-GB">
                <a:latin typeface="Courier New" panose="02070309020205020404" pitchFamily="49" charset="0"/>
                <a:cs typeface="Courier New" panose="02070309020205020404" pitchFamily="49" charset="0"/>
              </a:rPr>
              <a:t> R (</a:t>
            </a:r>
            <a:br>
              <a:rPr lang="en-GB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GB">
                <a:latin typeface="Courier New" panose="02070309020205020404" pitchFamily="49" charset="0"/>
                <a:cs typeface="Courier New" panose="02070309020205020404" pitchFamily="49" charset="0"/>
              </a:rPr>
              <a:t>   A </a:t>
            </a:r>
            <a:r>
              <a:rPr lang="en-GB" b="1">
                <a:latin typeface="Courier New" panose="02070309020205020404" pitchFamily="49" charset="0"/>
                <a:cs typeface="Courier New" panose="02070309020205020404" pitchFamily="49" charset="0"/>
              </a:rPr>
              <a:t>int references</a:t>
            </a:r>
            <a:r>
              <a:rPr lang="en-GB">
                <a:latin typeface="Courier New" panose="02070309020205020404" pitchFamily="49" charset="0"/>
                <a:cs typeface="Courier New" panose="02070309020205020404" pitchFamily="49" charset="0"/>
              </a:rPr>
              <a:t> S(B)</a:t>
            </a:r>
            <a:r>
              <a:rPr lang="en-GB" b="1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GB">
                <a:latin typeface="Courier New" panose="02070309020205020404" pitchFamily="49" charset="0"/>
                <a:cs typeface="Courier New" panose="02070309020205020404" pitchFamily="49" charset="0"/>
              </a:rPr>
              <a:t> ...);</a:t>
            </a:r>
          </a:p>
          <a:p>
            <a:pPr marL="6350" lvl="2"/>
            <a:r>
              <a:rPr lang="en-GB" b="1">
                <a:latin typeface="Courier New" panose="02070309020205020404" pitchFamily="49" charset="0"/>
                <a:cs typeface="Courier New" panose="02070309020205020404" pitchFamily="49" charset="0"/>
              </a:rPr>
              <a:t>create table</a:t>
            </a:r>
            <a:r>
              <a:rPr lang="en-GB">
                <a:latin typeface="Courier New" panose="02070309020205020404" pitchFamily="49" charset="0"/>
                <a:cs typeface="Courier New" panose="02070309020205020404" pitchFamily="49" charset="0"/>
              </a:rPr>
              <a:t> S (</a:t>
            </a:r>
          </a:p>
          <a:p>
            <a:pPr marL="6350" lvl="2"/>
            <a:r>
              <a:rPr lang="en-GB">
                <a:latin typeface="Courier New" panose="02070309020205020404" pitchFamily="49" charset="0"/>
                <a:cs typeface="Courier New" panose="02070309020205020404" pitchFamily="49" charset="0"/>
              </a:rPr>
              <a:t>   B </a:t>
            </a:r>
            <a:r>
              <a:rPr lang="en-GB" b="1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GB">
                <a:latin typeface="Courier New" panose="02070309020205020404" pitchFamily="49" charset="0"/>
                <a:cs typeface="Courier New" panose="02070309020205020404" pitchFamily="49" charset="0"/>
              </a:rPr>
              <a:t>, ...);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7360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Join</a:t>
            </a:r>
            <a:r>
              <a:rPr lang="de-DE" dirty="0"/>
              <a:t>-Optimierung: Es ist noch nicht alles gesagt...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Problem: Welche Reihenfolge beim </a:t>
                </a:r>
                <a:r>
                  <a:rPr lang="de-DE" dirty="0" err="1"/>
                  <a:t>Join</a:t>
                </a:r>
                <a:r>
                  <a:rPr lang="de-DE" dirty="0"/>
                  <a:t>?</a:t>
                </a:r>
              </a:p>
              <a:p>
                <a:r>
                  <a:rPr lang="de-DE" dirty="0"/>
                  <a:t>Beispiel</a:t>
                </a:r>
              </a:p>
              <a:p>
                <a:pPr lvl="1"/>
                <a:r>
                  <a:rPr lang="de-DE" dirty="0"/>
                  <a:t>Auflistung der möglichen Ausführungspläne, d.h. </a:t>
                </a:r>
                <a:br>
                  <a:rPr lang="de-DE" dirty="0"/>
                </a:br>
                <a:r>
                  <a:rPr lang="de-DE" dirty="0"/>
                  <a:t>alle 3-Wege-Join-Kombinationen bei </a:t>
                </a:r>
                <a:r>
                  <a:rPr lang="de-DE" dirty="0" err="1"/>
                  <a:t>Join</a:t>
                </a:r>
                <a:r>
                  <a:rPr lang="de-DE" dirty="0"/>
                  <a:t> über Relationen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50BFFDF-7C8D-D2F6-20F4-692725690BA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4370009-FF4C-F0B7-41EF-B2ECBE5560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148</a:t>
            </a:fld>
            <a:endParaRPr lang="de-DE"/>
          </a:p>
        </p:txBody>
      </p:sp>
      <p:grpSp>
        <p:nvGrpSpPr>
          <p:cNvPr id="290" name="Group 289">
            <a:extLst>
              <a:ext uri="{FF2B5EF4-FFF2-40B4-BE49-F238E27FC236}">
                <a16:creationId xmlns:a16="http://schemas.microsoft.com/office/drawing/2014/main" id="{141DF85A-99D8-D9D8-5712-8D526FF08D48}"/>
              </a:ext>
            </a:extLst>
          </p:cNvPr>
          <p:cNvGrpSpPr/>
          <p:nvPr/>
        </p:nvGrpSpPr>
        <p:grpSpPr>
          <a:xfrm>
            <a:off x="2209729" y="3511925"/>
            <a:ext cx="7771842" cy="2393989"/>
            <a:chOff x="1779440" y="3292424"/>
            <a:chExt cx="7771842" cy="2393989"/>
          </a:xfrm>
        </p:grpSpPr>
        <p:grpSp>
          <p:nvGrpSpPr>
            <p:cNvPr id="287" name="Group 286">
              <a:extLst>
                <a:ext uri="{FF2B5EF4-FFF2-40B4-BE49-F238E27FC236}">
                  <a16:creationId xmlns:a16="http://schemas.microsoft.com/office/drawing/2014/main" id="{707FDDF6-226F-BF31-3B62-1BD37CC846C5}"/>
                </a:ext>
              </a:extLst>
            </p:cNvPr>
            <p:cNvGrpSpPr/>
            <p:nvPr/>
          </p:nvGrpSpPr>
          <p:grpSpPr>
            <a:xfrm>
              <a:off x="4438575" y="3293137"/>
              <a:ext cx="1125872" cy="2387909"/>
              <a:chOff x="4932849" y="3442089"/>
              <a:chExt cx="1125872" cy="2387909"/>
            </a:xfrm>
          </p:grpSpPr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6F6BA5C5-CCD8-01E8-705A-FAAB2CC1F6BC}"/>
                  </a:ext>
                </a:extLst>
              </p:cNvPr>
              <p:cNvGrpSpPr/>
              <p:nvPr/>
            </p:nvGrpSpPr>
            <p:grpSpPr>
              <a:xfrm>
                <a:off x="4932849" y="3442089"/>
                <a:ext cx="1125872" cy="1178580"/>
                <a:chOff x="2240902" y="3442089"/>
                <a:chExt cx="1125872" cy="1178580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1" name="TextBox 130">
                      <a:extLst>
                        <a:ext uri="{FF2B5EF4-FFF2-40B4-BE49-F238E27FC236}">
                          <a16:creationId xmlns:a16="http://schemas.microsoft.com/office/drawing/2014/main" id="{D20510B6-40F8-8084-904B-723A395DAC2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240902" y="4231156"/>
                      <a:ext cx="291233" cy="388800"/>
                    </a:xfrm>
                    <a:prstGeom prst="ellipse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oMath>
                        </m:oMathPara>
                      </a14:m>
                      <a:endParaRPr lang="en-DE" dirty="0"/>
                    </a:p>
                  </p:txBody>
                </p:sp>
              </mc:Choice>
              <mc:Fallback xmlns="">
                <p:sp>
                  <p:nvSpPr>
                    <p:cNvPr id="131" name="TextBox 130">
                      <a:extLst>
                        <a:ext uri="{FF2B5EF4-FFF2-40B4-BE49-F238E27FC236}">
                          <a16:creationId xmlns:a16="http://schemas.microsoft.com/office/drawing/2014/main" id="{D20510B6-40F8-8084-904B-723A395DAC2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240902" y="4231156"/>
                      <a:ext cx="291233" cy="388800"/>
                    </a:xfrm>
                    <a:prstGeom prst="ellipse">
                      <a:avLst/>
                    </a:prstGeom>
                    <a:blipFill>
                      <a:blip r:embed="rId4"/>
                      <a:stretch>
                        <a:fillRect l="-12500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2" name="TextBox 131">
                      <a:extLst>
                        <a:ext uri="{FF2B5EF4-FFF2-40B4-BE49-F238E27FC236}">
                          <a16:creationId xmlns:a16="http://schemas.microsoft.com/office/drawing/2014/main" id="{EF98188B-C3F0-3728-9925-92E8E3879CC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811108" y="4231156"/>
                      <a:ext cx="275364" cy="389513"/>
                    </a:xfrm>
                    <a:prstGeom prst="ellipse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oMath>
                        </m:oMathPara>
                      </a14:m>
                      <a:endParaRPr lang="en-DE" dirty="0"/>
                    </a:p>
                  </p:txBody>
                </p:sp>
              </mc:Choice>
              <mc:Fallback xmlns="">
                <p:sp>
                  <p:nvSpPr>
                    <p:cNvPr id="132" name="TextBox 131">
                      <a:extLst>
                        <a:ext uri="{FF2B5EF4-FFF2-40B4-BE49-F238E27FC236}">
                          <a16:creationId xmlns:a16="http://schemas.microsoft.com/office/drawing/2014/main" id="{EF98188B-C3F0-3728-9925-92E8E3879CC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811108" y="4231156"/>
                      <a:ext cx="275364" cy="389513"/>
                    </a:xfrm>
                    <a:prstGeom prst="ellipse">
                      <a:avLst/>
                    </a:prstGeom>
                    <a:blipFill>
                      <a:blip r:embed="rId5"/>
                      <a:stretch>
                        <a:fillRect l="-13636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3" name="TextBox 132">
                      <a:extLst>
                        <a:ext uri="{FF2B5EF4-FFF2-40B4-BE49-F238E27FC236}">
                          <a16:creationId xmlns:a16="http://schemas.microsoft.com/office/drawing/2014/main" id="{5E8F3663-D94F-B8FC-0118-2971EF2552C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114762" y="3831340"/>
                      <a:ext cx="252012" cy="389513"/>
                    </a:xfrm>
                    <a:prstGeom prst="ellipse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oMath>
                        </m:oMathPara>
                      </a14:m>
                      <a:endParaRPr lang="en-DE" dirty="0"/>
                    </a:p>
                  </p:txBody>
                </p:sp>
              </mc:Choice>
              <mc:Fallback xmlns="">
                <p:sp>
                  <p:nvSpPr>
                    <p:cNvPr id="133" name="TextBox 132">
                      <a:extLst>
                        <a:ext uri="{FF2B5EF4-FFF2-40B4-BE49-F238E27FC236}">
                          <a16:creationId xmlns:a16="http://schemas.microsoft.com/office/drawing/2014/main" id="{5E8F3663-D94F-B8FC-0118-2971EF2552C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114762" y="3831340"/>
                      <a:ext cx="252012" cy="389513"/>
                    </a:xfrm>
                    <a:prstGeom prst="ellipse">
                      <a:avLst/>
                    </a:prstGeom>
                    <a:blipFill>
                      <a:blip r:embed="rId6"/>
                      <a:stretch>
                        <a:fillRect l="-20000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C1CA91A9-0B97-CED8-9D53-AFACE70CF00F}"/>
                    </a:ext>
                  </a:extLst>
                </p:cNvPr>
                <p:cNvCxnSpPr>
                  <a:cxnSpLocks/>
                  <a:stCxn id="131" idx="7"/>
                  <a:endCxn id="141" idx="2"/>
                </p:cNvCxnSpPr>
                <p:nvPr/>
              </p:nvCxnSpPr>
              <p:spPr>
                <a:xfrm flipV="1">
                  <a:off x="2489485" y="4113774"/>
                  <a:ext cx="108162" cy="17432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20D0299F-F657-4CDF-7B34-163875EBDC83}"/>
                    </a:ext>
                  </a:extLst>
                </p:cNvPr>
                <p:cNvCxnSpPr>
                  <a:cxnSpLocks/>
                  <a:stCxn id="132" idx="1"/>
                  <a:endCxn id="141" idx="1"/>
                </p:cNvCxnSpPr>
                <p:nvPr/>
              </p:nvCxnSpPr>
              <p:spPr>
                <a:xfrm flipH="1" flipV="1">
                  <a:off x="2757273" y="4113774"/>
                  <a:ext cx="94161" cy="17442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9A4A44BA-6C9F-345C-D3C5-0EFDBFFB50EF}"/>
                    </a:ext>
                  </a:extLst>
                </p:cNvPr>
                <p:cNvCxnSpPr>
                  <a:cxnSpLocks/>
                  <a:stCxn id="141" idx="5"/>
                  <a:endCxn id="143" idx="2"/>
                </p:cNvCxnSpPr>
                <p:nvPr/>
              </p:nvCxnSpPr>
              <p:spPr>
                <a:xfrm flipV="1">
                  <a:off x="2757273" y="3706554"/>
                  <a:ext cx="125187" cy="15047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39397851-64E7-E86A-2EC5-6AB76CE0E22B}"/>
                    </a:ext>
                  </a:extLst>
                </p:cNvPr>
                <p:cNvCxnSpPr>
                  <a:cxnSpLocks/>
                  <a:stCxn id="133" idx="1"/>
                  <a:endCxn id="143" idx="1"/>
                </p:cNvCxnSpPr>
                <p:nvPr/>
              </p:nvCxnSpPr>
              <p:spPr>
                <a:xfrm flipH="1" flipV="1">
                  <a:off x="3042086" y="3706554"/>
                  <a:ext cx="109582" cy="181829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38" name="Group 137">
                  <a:extLst>
                    <a:ext uri="{FF2B5EF4-FFF2-40B4-BE49-F238E27FC236}">
                      <a16:creationId xmlns:a16="http://schemas.microsoft.com/office/drawing/2014/main" id="{D882500F-2F79-61E4-88C7-FB11A7058118}"/>
                    </a:ext>
                  </a:extLst>
                </p:cNvPr>
                <p:cNvGrpSpPr/>
                <p:nvPr/>
              </p:nvGrpSpPr>
              <p:grpSpPr>
                <a:xfrm>
                  <a:off x="2818273" y="3442089"/>
                  <a:ext cx="288000" cy="276999"/>
                  <a:chOff x="2491970" y="3880561"/>
                  <a:chExt cx="288000" cy="276999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42" name="TextBox 141">
                        <a:extLst>
                          <a:ext uri="{FF2B5EF4-FFF2-40B4-BE49-F238E27FC236}">
                            <a16:creationId xmlns:a16="http://schemas.microsoft.com/office/drawing/2014/main" id="{EB08963B-589E-409D-1E0C-356DE4F66B7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⋈</m:t>
                              </m:r>
                            </m:oMath>
                          </m:oMathPara>
                        </a14:m>
                        <a:endParaRPr lang="en-DE" dirty="0"/>
                      </a:p>
                    </p:txBody>
                  </p:sp>
                </mc:Choice>
                <mc:Fallback xmlns="">
                  <p:sp>
                    <p:nvSpPr>
                      <p:cNvPr id="142" name="TextBox 141">
                        <a:extLst>
                          <a:ext uri="{FF2B5EF4-FFF2-40B4-BE49-F238E27FC236}">
                            <a16:creationId xmlns:a16="http://schemas.microsoft.com/office/drawing/2014/main" id="{EB08963B-589E-409D-1E0C-356DE4F66B78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blipFill>
                        <a:blip r:embed="rId7"/>
                        <a:stretch>
                          <a:fillRect l="-25000" r="-5000" b="-4348"/>
                        </a:stretch>
                      </a:blip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en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143" name="TextBox 142">
                    <a:extLst>
                      <a:ext uri="{FF2B5EF4-FFF2-40B4-BE49-F238E27FC236}">
                        <a16:creationId xmlns:a16="http://schemas.microsoft.com/office/drawing/2014/main" id="{780AA731-C934-15D4-2987-D6928FBF27FC}"/>
                      </a:ext>
                    </a:extLst>
                  </p:cNvPr>
                  <p:cNvSpPr txBox="1"/>
                  <p:nvPr/>
                </p:nvSpPr>
                <p:spPr>
                  <a:xfrm>
                    <a:off x="2491970" y="3888277"/>
                    <a:ext cx="288000" cy="256749"/>
                  </a:xfrm>
                  <a:prstGeom prst="hexagon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>
                    <a:noAutofit/>
                  </a:bodyPr>
                  <a:lstStyle/>
                  <a:p>
                    <a:pPr algn="ctr"/>
                    <a:endParaRPr lang="en-DE" dirty="0"/>
                  </a:p>
                </p:txBody>
              </p:sp>
            </p:grpSp>
            <p:grpSp>
              <p:nvGrpSpPr>
                <p:cNvPr id="139" name="Group 138">
                  <a:extLst>
                    <a:ext uri="{FF2B5EF4-FFF2-40B4-BE49-F238E27FC236}">
                      <a16:creationId xmlns:a16="http://schemas.microsoft.com/office/drawing/2014/main" id="{B3F6B885-FA69-9DF4-7B50-A1131714728B}"/>
                    </a:ext>
                  </a:extLst>
                </p:cNvPr>
                <p:cNvGrpSpPr/>
                <p:nvPr/>
              </p:nvGrpSpPr>
              <p:grpSpPr>
                <a:xfrm>
                  <a:off x="2533460" y="3849309"/>
                  <a:ext cx="288000" cy="276999"/>
                  <a:chOff x="2491970" y="3880561"/>
                  <a:chExt cx="288000" cy="276999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40" name="TextBox 139">
                        <a:extLst>
                          <a:ext uri="{FF2B5EF4-FFF2-40B4-BE49-F238E27FC236}">
                            <a16:creationId xmlns:a16="http://schemas.microsoft.com/office/drawing/2014/main" id="{B5FF3EF0-6674-F637-0EC4-BF745499F9A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⋈</m:t>
                              </m:r>
                            </m:oMath>
                          </m:oMathPara>
                        </a14:m>
                        <a:endParaRPr lang="en-DE" dirty="0"/>
                      </a:p>
                    </p:txBody>
                  </p:sp>
                </mc:Choice>
                <mc:Fallback xmlns="">
                  <p:sp>
                    <p:nvSpPr>
                      <p:cNvPr id="140" name="TextBox 139">
                        <a:extLst>
                          <a:ext uri="{FF2B5EF4-FFF2-40B4-BE49-F238E27FC236}">
                            <a16:creationId xmlns:a16="http://schemas.microsoft.com/office/drawing/2014/main" id="{B5FF3EF0-6674-F637-0EC4-BF745499F9AF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blipFill>
                        <a:blip r:embed="rId8"/>
                        <a:stretch>
                          <a:fillRect l="-25000" r="-5000"/>
                        </a:stretch>
                      </a:blip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en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141" name="TextBox 140">
                    <a:extLst>
                      <a:ext uri="{FF2B5EF4-FFF2-40B4-BE49-F238E27FC236}">
                        <a16:creationId xmlns:a16="http://schemas.microsoft.com/office/drawing/2014/main" id="{9E47A945-846C-2329-8AC4-A277F7CAC034}"/>
                      </a:ext>
                    </a:extLst>
                  </p:cNvPr>
                  <p:cNvSpPr txBox="1"/>
                  <p:nvPr/>
                </p:nvSpPr>
                <p:spPr>
                  <a:xfrm>
                    <a:off x="2491970" y="3888277"/>
                    <a:ext cx="288000" cy="256749"/>
                  </a:xfrm>
                  <a:prstGeom prst="hexagon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>
                    <a:noAutofit/>
                  </a:bodyPr>
                  <a:lstStyle/>
                  <a:p>
                    <a:pPr algn="ctr"/>
                    <a:endParaRPr lang="en-DE" dirty="0"/>
                  </a:p>
                </p:txBody>
              </p:sp>
            </p:grpSp>
          </p:grp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919E6A26-61BF-3E74-13E3-1F73E15E9DDE}"/>
                  </a:ext>
                </a:extLst>
              </p:cNvPr>
              <p:cNvGrpSpPr/>
              <p:nvPr/>
            </p:nvGrpSpPr>
            <p:grpSpPr>
              <a:xfrm>
                <a:off x="4949342" y="4651418"/>
                <a:ext cx="1092886" cy="1178580"/>
                <a:chOff x="2514147" y="3449092"/>
                <a:chExt cx="1092886" cy="1178580"/>
              </a:xfrm>
            </p:grpSpPr>
            <p:cxnSp>
              <p:nvCxnSpPr>
                <p:cNvPr id="192" name="Straight Connector 191">
                  <a:extLst>
                    <a:ext uri="{FF2B5EF4-FFF2-40B4-BE49-F238E27FC236}">
                      <a16:creationId xmlns:a16="http://schemas.microsoft.com/office/drawing/2014/main" id="{9FAA748A-EEBD-8BAF-C58B-99E05BE407E4}"/>
                    </a:ext>
                  </a:extLst>
                </p:cNvPr>
                <p:cNvCxnSpPr>
                  <a:cxnSpLocks/>
                  <a:stCxn id="200" idx="7"/>
                  <a:endCxn id="199" idx="2"/>
                </p:cNvCxnSpPr>
                <p:nvPr/>
              </p:nvCxnSpPr>
              <p:spPr>
                <a:xfrm flipV="1">
                  <a:off x="2762730" y="3713557"/>
                  <a:ext cx="118216" cy="147359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Straight Connector 192">
                  <a:extLst>
                    <a:ext uri="{FF2B5EF4-FFF2-40B4-BE49-F238E27FC236}">
                      <a16:creationId xmlns:a16="http://schemas.microsoft.com/office/drawing/2014/main" id="{F4384897-8DD0-CD29-8969-658F9F370EB5}"/>
                    </a:ext>
                  </a:extLst>
                </p:cNvPr>
                <p:cNvCxnSpPr>
                  <a:cxnSpLocks/>
                  <a:stCxn id="207" idx="4"/>
                  <a:endCxn id="199" idx="1"/>
                </p:cNvCxnSpPr>
                <p:nvPr/>
              </p:nvCxnSpPr>
              <p:spPr>
                <a:xfrm flipH="1" flipV="1">
                  <a:off x="3040572" y="3713557"/>
                  <a:ext cx="89312" cy="15047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94" name="Group 193">
                  <a:extLst>
                    <a:ext uri="{FF2B5EF4-FFF2-40B4-BE49-F238E27FC236}">
                      <a16:creationId xmlns:a16="http://schemas.microsoft.com/office/drawing/2014/main" id="{A98A59AA-B964-DA50-4914-D2BB4D6042BD}"/>
                    </a:ext>
                  </a:extLst>
                </p:cNvPr>
                <p:cNvGrpSpPr/>
                <p:nvPr/>
              </p:nvGrpSpPr>
              <p:grpSpPr>
                <a:xfrm>
                  <a:off x="2816759" y="3449092"/>
                  <a:ext cx="288000" cy="276999"/>
                  <a:chOff x="2491970" y="3880561"/>
                  <a:chExt cx="288000" cy="276999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98" name="TextBox 197">
                        <a:extLst>
                          <a:ext uri="{FF2B5EF4-FFF2-40B4-BE49-F238E27FC236}">
                            <a16:creationId xmlns:a16="http://schemas.microsoft.com/office/drawing/2014/main" id="{2FBB9519-74C3-8542-4865-088C493AF7D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⋈</m:t>
                              </m:r>
                            </m:oMath>
                          </m:oMathPara>
                        </a14:m>
                        <a:endParaRPr lang="en-DE" dirty="0"/>
                      </a:p>
                    </p:txBody>
                  </p:sp>
                </mc:Choice>
                <mc:Fallback xmlns="">
                  <p:sp>
                    <p:nvSpPr>
                      <p:cNvPr id="198" name="TextBox 197">
                        <a:extLst>
                          <a:ext uri="{FF2B5EF4-FFF2-40B4-BE49-F238E27FC236}">
                            <a16:creationId xmlns:a16="http://schemas.microsoft.com/office/drawing/2014/main" id="{2FBB9519-74C3-8542-4865-088C493AF7DE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blipFill>
                        <a:blip r:embed="rId9"/>
                        <a:stretch>
                          <a:fillRect l="-25000" r="-5000" b="-4545"/>
                        </a:stretch>
                      </a:blip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en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199" name="TextBox 198">
                    <a:extLst>
                      <a:ext uri="{FF2B5EF4-FFF2-40B4-BE49-F238E27FC236}">
                        <a16:creationId xmlns:a16="http://schemas.microsoft.com/office/drawing/2014/main" id="{7876CCEF-73AF-E14F-A53A-2D8CD9283531}"/>
                      </a:ext>
                    </a:extLst>
                  </p:cNvPr>
                  <p:cNvSpPr txBox="1"/>
                  <p:nvPr/>
                </p:nvSpPr>
                <p:spPr>
                  <a:xfrm>
                    <a:off x="2491970" y="3888277"/>
                    <a:ext cx="288000" cy="256749"/>
                  </a:xfrm>
                  <a:prstGeom prst="hexagon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>
                    <a:noAutofit/>
                  </a:bodyPr>
                  <a:lstStyle/>
                  <a:p>
                    <a:pPr algn="ctr"/>
                    <a:endParaRPr lang="en-DE" dirty="0"/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00" name="TextBox 199">
                      <a:extLst>
                        <a:ext uri="{FF2B5EF4-FFF2-40B4-BE49-F238E27FC236}">
                          <a16:creationId xmlns:a16="http://schemas.microsoft.com/office/drawing/2014/main" id="{72922DCB-EB98-9D70-C7C2-B309037BC8C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514147" y="3803873"/>
                      <a:ext cx="291233" cy="389513"/>
                    </a:xfrm>
                    <a:prstGeom prst="ellipse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oMath>
                        </m:oMathPara>
                      </a14:m>
                      <a:endParaRPr lang="en-DE" dirty="0"/>
                    </a:p>
                  </p:txBody>
                </p:sp>
              </mc:Choice>
              <mc:Fallback xmlns="">
                <p:sp>
                  <p:nvSpPr>
                    <p:cNvPr id="200" name="TextBox 199">
                      <a:extLst>
                        <a:ext uri="{FF2B5EF4-FFF2-40B4-BE49-F238E27FC236}">
                          <a16:creationId xmlns:a16="http://schemas.microsoft.com/office/drawing/2014/main" id="{72922DCB-EB98-9D70-C7C2-B309037BC8C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514147" y="3803873"/>
                      <a:ext cx="291233" cy="389513"/>
                    </a:xfrm>
                    <a:prstGeom prst="ellipse">
                      <a:avLst/>
                    </a:prstGeom>
                    <a:blipFill>
                      <a:blip r:embed="rId4"/>
                      <a:stretch>
                        <a:fillRect l="-12500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01" name="TextBox 200">
                      <a:extLst>
                        <a:ext uri="{FF2B5EF4-FFF2-40B4-BE49-F238E27FC236}">
                          <a16:creationId xmlns:a16="http://schemas.microsoft.com/office/drawing/2014/main" id="{9D04D55F-D27F-421D-DAD2-D7D7E7BEC03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781074" y="4238159"/>
                      <a:ext cx="275364" cy="389513"/>
                    </a:xfrm>
                    <a:prstGeom prst="ellipse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oMath>
                        </m:oMathPara>
                      </a14:m>
                      <a:endParaRPr lang="en-DE" dirty="0"/>
                    </a:p>
                  </p:txBody>
                </p:sp>
              </mc:Choice>
              <mc:Fallback xmlns="">
                <p:sp>
                  <p:nvSpPr>
                    <p:cNvPr id="201" name="TextBox 200">
                      <a:extLst>
                        <a:ext uri="{FF2B5EF4-FFF2-40B4-BE49-F238E27FC236}">
                          <a16:creationId xmlns:a16="http://schemas.microsoft.com/office/drawing/2014/main" id="{9D04D55F-D27F-421D-DAD2-D7D7E7BEC03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781074" y="4238159"/>
                      <a:ext cx="275364" cy="389513"/>
                    </a:xfrm>
                    <a:prstGeom prst="ellipse">
                      <a:avLst/>
                    </a:prstGeom>
                    <a:blipFill>
                      <a:blip r:embed="rId10"/>
                      <a:stretch>
                        <a:fillRect l="-13043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02" name="TextBox 201">
                      <a:extLst>
                        <a:ext uri="{FF2B5EF4-FFF2-40B4-BE49-F238E27FC236}">
                          <a16:creationId xmlns:a16="http://schemas.microsoft.com/office/drawing/2014/main" id="{583C433E-137D-DCEE-D1D9-EF8D46B2C84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355021" y="4238159"/>
                      <a:ext cx="252012" cy="389513"/>
                    </a:xfrm>
                    <a:prstGeom prst="ellipse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oMath>
                        </m:oMathPara>
                      </a14:m>
                      <a:endParaRPr lang="en-DE" dirty="0"/>
                    </a:p>
                  </p:txBody>
                </p:sp>
              </mc:Choice>
              <mc:Fallback xmlns="">
                <p:sp>
                  <p:nvSpPr>
                    <p:cNvPr id="202" name="TextBox 201">
                      <a:extLst>
                        <a:ext uri="{FF2B5EF4-FFF2-40B4-BE49-F238E27FC236}">
                          <a16:creationId xmlns:a16="http://schemas.microsoft.com/office/drawing/2014/main" id="{583C433E-137D-DCEE-D1D9-EF8D46B2C84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355021" y="4238159"/>
                      <a:ext cx="252012" cy="389513"/>
                    </a:xfrm>
                    <a:prstGeom prst="ellipse">
                      <a:avLst/>
                    </a:prstGeom>
                    <a:blipFill>
                      <a:blip r:embed="rId11"/>
                      <a:stretch>
                        <a:fillRect l="-14286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203" name="Straight Connector 202">
                  <a:extLst>
                    <a:ext uri="{FF2B5EF4-FFF2-40B4-BE49-F238E27FC236}">
                      <a16:creationId xmlns:a16="http://schemas.microsoft.com/office/drawing/2014/main" id="{722F4EAB-C4FC-C81D-1448-393BD975B3B4}"/>
                    </a:ext>
                  </a:extLst>
                </p:cNvPr>
                <p:cNvCxnSpPr>
                  <a:cxnSpLocks/>
                  <a:stCxn id="201" idx="7"/>
                  <a:endCxn id="207" idx="2"/>
                </p:cNvCxnSpPr>
                <p:nvPr/>
              </p:nvCxnSpPr>
              <p:spPr>
                <a:xfrm flipV="1">
                  <a:off x="3016112" y="4120777"/>
                  <a:ext cx="113772" cy="17442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>
                  <a:extLst>
                    <a:ext uri="{FF2B5EF4-FFF2-40B4-BE49-F238E27FC236}">
                      <a16:creationId xmlns:a16="http://schemas.microsoft.com/office/drawing/2014/main" id="{D3E2AB17-3BDA-BA03-D5B6-CE4FF8279BE4}"/>
                    </a:ext>
                  </a:extLst>
                </p:cNvPr>
                <p:cNvCxnSpPr>
                  <a:cxnSpLocks/>
                  <a:stCxn id="202" idx="1"/>
                  <a:endCxn id="207" idx="1"/>
                </p:cNvCxnSpPr>
                <p:nvPr/>
              </p:nvCxnSpPr>
              <p:spPr>
                <a:xfrm flipH="1" flipV="1">
                  <a:off x="3289510" y="4120777"/>
                  <a:ext cx="102417" cy="17442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05" name="Group 204">
                  <a:extLst>
                    <a:ext uri="{FF2B5EF4-FFF2-40B4-BE49-F238E27FC236}">
                      <a16:creationId xmlns:a16="http://schemas.microsoft.com/office/drawing/2014/main" id="{B9D2B386-BE7F-08DA-D9B1-7093424F7495}"/>
                    </a:ext>
                  </a:extLst>
                </p:cNvPr>
                <p:cNvGrpSpPr/>
                <p:nvPr/>
              </p:nvGrpSpPr>
              <p:grpSpPr>
                <a:xfrm>
                  <a:off x="3065697" y="3856312"/>
                  <a:ext cx="288000" cy="276999"/>
                  <a:chOff x="2491970" y="3880561"/>
                  <a:chExt cx="288000" cy="276999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06" name="TextBox 205">
                        <a:extLst>
                          <a:ext uri="{FF2B5EF4-FFF2-40B4-BE49-F238E27FC236}">
                            <a16:creationId xmlns:a16="http://schemas.microsoft.com/office/drawing/2014/main" id="{62A138B2-2CC9-198F-2081-78B58C8E501A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⋈</m:t>
                              </m:r>
                            </m:oMath>
                          </m:oMathPara>
                        </a14:m>
                        <a:endParaRPr lang="en-DE" dirty="0"/>
                      </a:p>
                    </p:txBody>
                  </p:sp>
                </mc:Choice>
                <mc:Fallback xmlns="">
                  <p:sp>
                    <p:nvSpPr>
                      <p:cNvPr id="206" name="TextBox 205">
                        <a:extLst>
                          <a:ext uri="{FF2B5EF4-FFF2-40B4-BE49-F238E27FC236}">
                            <a16:creationId xmlns:a16="http://schemas.microsoft.com/office/drawing/2014/main" id="{62A138B2-2CC9-198F-2081-78B58C8E501A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blipFill>
                        <a:blip r:embed="rId12"/>
                        <a:stretch>
                          <a:fillRect l="-31579" r="-10526" b="-4348"/>
                        </a:stretch>
                      </a:blip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en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207" name="TextBox 206">
                    <a:extLst>
                      <a:ext uri="{FF2B5EF4-FFF2-40B4-BE49-F238E27FC236}">
                        <a16:creationId xmlns:a16="http://schemas.microsoft.com/office/drawing/2014/main" id="{CF0FA345-6DFE-E4DA-1FCB-2300AE88B6E7}"/>
                      </a:ext>
                    </a:extLst>
                  </p:cNvPr>
                  <p:cNvSpPr txBox="1"/>
                  <p:nvPr/>
                </p:nvSpPr>
                <p:spPr>
                  <a:xfrm>
                    <a:off x="2491970" y="3888277"/>
                    <a:ext cx="288000" cy="256749"/>
                  </a:xfrm>
                  <a:prstGeom prst="hexagon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>
                    <a:noAutofit/>
                  </a:bodyPr>
                  <a:lstStyle/>
                  <a:p>
                    <a:pPr algn="ctr"/>
                    <a:endParaRPr lang="en-DE" dirty="0"/>
                  </a:p>
                </p:txBody>
              </p:sp>
            </p:grpSp>
          </p:grpSp>
        </p:grpSp>
        <p:grpSp>
          <p:nvGrpSpPr>
            <p:cNvPr id="285" name="Group 284">
              <a:extLst>
                <a:ext uri="{FF2B5EF4-FFF2-40B4-BE49-F238E27FC236}">
                  <a16:creationId xmlns:a16="http://schemas.microsoft.com/office/drawing/2014/main" id="{4E6279C9-C38C-6645-0739-7AFD3F228FF1}"/>
                </a:ext>
              </a:extLst>
            </p:cNvPr>
            <p:cNvGrpSpPr/>
            <p:nvPr/>
          </p:nvGrpSpPr>
          <p:grpSpPr>
            <a:xfrm>
              <a:off x="7093969" y="3292424"/>
              <a:ext cx="1117938" cy="2386273"/>
              <a:chOff x="7627454" y="3441376"/>
              <a:chExt cx="1117938" cy="2386273"/>
            </a:xfrm>
          </p:grpSpPr>
          <p:grpSp>
            <p:nvGrpSpPr>
              <p:cNvPr id="158" name="Group 157">
                <a:extLst>
                  <a:ext uri="{FF2B5EF4-FFF2-40B4-BE49-F238E27FC236}">
                    <a16:creationId xmlns:a16="http://schemas.microsoft.com/office/drawing/2014/main" id="{8F3AB8D4-DADD-F29B-3930-4ADE008B8C1C}"/>
                  </a:ext>
                </a:extLst>
              </p:cNvPr>
              <p:cNvGrpSpPr/>
              <p:nvPr/>
            </p:nvGrpSpPr>
            <p:grpSpPr>
              <a:xfrm>
                <a:off x="7627454" y="3441376"/>
                <a:ext cx="1117938" cy="1178580"/>
                <a:chOff x="2248836" y="3442089"/>
                <a:chExt cx="1117938" cy="1178580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9" name="TextBox 158">
                      <a:extLst>
                        <a:ext uri="{FF2B5EF4-FFF2-40B4-BE49-F238E27FC236}">
                          <a16:creationId xmlns:a16="http://schemas.microsoft.com/office/drawing/2014/main" id="{2EA2DC90-5A8E-1441-21CA-7387991FCA0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248836" y="4231156"/>
                      <a:ext cx="275364" cy="389513"/>
                    </a:xfrm>
                    <a:prstGeom prst="ellipse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oMath>
                        </m:oMathPara>
                      </a14:m>
                      <a:endParaRPr lang="en-DE" dirty="0"/>
                    </a:p>
                  </p:txBody>
                </p:sp>
              </mc:Choice>
              <mc:Fallback xmlns="">
                <p:sp>
                  <p:nvSpPr>
                    <p:cNvPr id="159" name="TextBox 158">
                      <a:extLst>
                        <a:ext uri="{FF2B5EF4-FFF2-40B4-BE49-F238E27FC236}">
                          <a16:creationId xmlns:a16="http://schemas.microsoft.com/office/drawing/2014/main" id="{2EA2DC90-5A8E-1441-21CA-7387991FCA0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248836" y="4231156"/>
                      <a:ext cx="275364" cy="389513"/>
                    </a:xfrm>
                    <a:prstGeom prst="ellipse">
                      <a:avLst/>
                    </a:prstGeom>
                    <a:blipFill>
                      <a:blip r:embed="rId5"/>
                      <a:stretch>
                        <a:fillRect l="-13636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0" name="TextBox 159">
                      <a:extLst>
                        <a:ext uri="{FF2B5EF4-FFF2-40B4-BE49-F238E27FC236}">
                          <a16:creationId xmlns:a16="http://schemas.microsoft.com/office/drawing/2014/main" id="{AC30FE85-560A-832B-6108-E177616D4D8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803173" y="4231156"/>
                      <a:ext cx="291233" cy="389513"/>
                    </a:xfrm>
                    <a:prstGeom prst="ellipse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oMath>
                        </m:oMathPara>
                      </a14:m>
                      <a:endParaRPr lang="en-DE" dirty="0"/>
                    </a:p>
                  </p:txBody>
                </p:sp>
              </mc:Choice>
              <mc:Fallback xmlns="">
                <p:sp>
                  <p:nvSpPr>
                    <p:cNvPr id="160" name="TextBox 159">
                      <a:extLst>
                        <a:ext uri="{FF2B5EF4-FFF2-40B4-BE49-F238E27FC236}">
                          <a16:creationId xmlns:a16="http://schemas.microsoft.com/office/drawing/2014/main" id="{AC30FE85-560A-832B-6108-E177616D4D8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803173" y="4231156"/>
                      <a:ext cx="291233" cy="389513"/>
                    </a:xfrm>
                    <a:prstGeom prst="ellipse">
                      <a:avLst/>
                    </a:prstGeom>
                    <a:blipFill>
                      <a:blip r:embed="rId13"/>
                      <a:stretch>
                        <a:fillRect l="-12500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1" name="TextBox 160">
                      <a:extLst>
                        <a:ext uri="{FF2B5EF4-FFF2-40B4-BE49-F238E27FC236}">
                          <a16:creationId xmlns:a16="http://schemas.microsoft.com/office/drawing/2014/main" id="{532529F2-8627-ED5F-15DC-98F513585DE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114762" y="3831340"/>
                      <a:ext cx="252012" cy="389513"/>
                    </a:xfrm>
                    <a:prstGeom prst="ellipse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oMath>
                        </m:oMathPara>
                      </a14:m>
                      <a:endParaRPr lang="en-DE" dirty="0"/>
                    </a:p>
                  </p:txBody>
                </p:sp>
              </mc:Choice>
              <mc:Fallback xmlns="">
                <p:sp>
                  <p:nvSpPr>
                    <p:cNvPr id="161" name="TextBox 160">
                      <a:extLst>
                        <a:ext uri="{FF2B5EF4-FFF2-40B4-BE49-F238E27FC236}">
                          <a16:creationId xmlns:a16="http://schemas.microsoft.com/office/drawing/2014/main" id="{532529F2-8627-ED5F-15DC-98F513585DE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114762" y="3831340"/>
                      <a:ext cx="252012" cy="389513"/>
                    </a:xfrm>
                    <a:prstGeom prst="ellipse">
                      <a:avLst/>
                    </a:prstGeom>
                    <a:blipFill>
                      <a:blip r:embed="rId14"/>
                      <a:stretch>
                        <a:fillRect l="-14286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62" name="Straight Connector 161">
                  <a:extLst>
                    <a:ext uri="{FF2B5EF4-FFF2-40B4-BE49-F238E27FC236}">
                      <a16:creationId xmlns:a16="http://schemas.microsoft.com/office/drawing/2014/main" id="{35F1AF7B-EFB5-5511-671B-A87B5F35EBF7}"/>
                    </a:ext>
                  </a:extLst>
                </p:cNvPr>
                <p:cNvCxnSpPr>
                  <a:cxnSpLocks/>
                  <a:stCxn id="159" idx="7"/>
                  <a:endCxn id="169" idx="2"/>
                </p:cNvCxnSpPr>
                <p:nvPr/>
              </p:nvCxnSpPr>
              <p:spPr>
                <a:xfrm flipV="1">
                  <a:off x="2483874" y="4113774"/>
                  <a:ext cx="113773" cy="17442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Straight Connector 162">
                  <a:extLst>
                    <a:ext uri="{FF2B5EF4-FFF2-40B4-BE49-F238E27FC236}">
                      <a16:creationId xmlns:a16="http://schemas.microsoft.com/office/drawing/2014/main" id="{DED31AB7-775A-50B4-8DB9-6D0E3BF515BB}"/>
                    </a:ext>
                  </a:extLst>
                </p:cNvPr>
                <p:cNvCxnSpPr>
                  <a:cxnSpLocks/>
                  <a:stCxn id="160" idx="1"/>
                  <a:endCxn id="169" idx="1"/>
                </p:cNvCxnSpPr>
                <p:nvPr/>
              </p:nvCxnSpPr>
              <p:spPr>
                <a:xfrm flipH="1" flipV="1">
                  <a:off x="2757273" y="4113774"/>
                  <a:ext cx="88550" cy="17442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Straight Connector 163">
                  <a:extLst>
                    <a:ext uri="{FF2B5EF4-FFF2-40B4-BE49-F238E27FC236}">
                      <a16:creationId xmlns:a16="http://schemas.microsoft.com/office/drawing/2014/main" id="{8AAC2824-6EC8-934D-0581-52ACD1D31A45}"/>
                    </a:ext>
                  </a:extLst>
                </p:cNvPr>
                <p:cNvCxnSpPr>
                  <a:cxnSpLocks/>
                  <a:stCxn id="169" idx="5"/>
                  <a:endCxn id="171" idx="2"/>
                </p:cNvCxnSpPr>
                <p:nvPr/>
              </p:nvCxnSpPr>
              <p:spPr>
                <a:xfrm flipV="1">
                  <a:off x="2757273" y="3706554"/>
                  <a:ext cx="125187" cy="15047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164">
                  <a:extLst>
                    <a:ext uri="{FF2B5EF4-FFF2-40B4-BE49-F238E27FC236}">
                      <a16:creationId xmlns:a16="http://schemas.microsoft.com/office/drawing/2014/main" id="{DDEF83DB-46A8-23D1-AFDD-52279F83ACDE}"/>
                    </a:ext>
                  </a:extLst>
                </p:cNvPr>
                <p:cNvCxnSpPr>
                  <a:cxnSpLocks/>
                  <a:stCxn id="161" idx="1"/>
                  <a:endCxn id="171" idx="1"/>
                </p:cNvCxnSpPr>
                <p:nvPr/>
              </p:nvCxnSpPr>
              <p:spPr>
                <a:xfrm flipH="1" flipV="1">
                  <a:off x="3042086" y="3706554"/>
                  <a:ext cx="109582" cy="181829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66" name="Group 165">
                  <a:extLst>
                    <a:ext uri="{FF2B5EF4-FFF2-40B4-BE49-F238E27FC236}">
                      <a16:creationId xmlns:a16="http://schemas.microsoft.com/office/drawing/2014/main" id="{DB8D8143-A4E1-2AAE-7709-712491565ECB}"/>
                    </a:ext>
                  </a:extLst>
                </p:cNvPr>
                <p:cNvGrpSpPr/>
                <p:nvPr/>
              </p:nvGrpSpPr>
              <p:grpSpPr>
                <a:xfrm>
                  <a:off x="2818273" y="3442089"/>
                  <a:ext cx="288000" cy="276999"/>
                  <a:chOff x="2491970" y="3880561"/>
                  <a:chExt cx="288000" cy="276999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70" name="TextBox 169">
                        <a:extLst>
                          <a:ext uri="{FF2B5EF4-FFF2-40B4-BE49-F238E27FC236}">
                            <a16:creationId xmlns:a16="http://schemas.microsoft.com/office/drawing/2014/main" id="{60D63692-C88A-838B-1929-C98E6FA3652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⋈</m:t>
                              </m:r>
                            </m:oMath>
                          </m:oMathPara>
                        </a14:m>
                        <a:endParaRPr lang="en-DE" dirty="0"/>
                      </a:p>
                    </p:txBody>
                  </p:sp>
                </mc:Choice>
                <mc:Fallback xmlns="">
                  <p:sp>
                    <p:nvSpPr>
                      <p:cNvPr id="170" name="TextBox 169">
                        <a:extLst>
                          <a:ext uri="{FF2B5EF4-FFF2-40B4-BE49-F238E27FC236}">
                            <a16:creationId xmlns:a16="http://schemas.microsoft.com/office/drawing/2014/main" id="{60D63692-C88A-838B-1929-C98E6FA36527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blipFill>
                        <a:blip r:embed="rId8"/>
                        <a:stretch>
                          <a:fillRect l="-19048" r="-4762"/>
                        </a:stretch>
                      </a:blip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en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171" name="TextBox 170">
                    <a:extLst>
                      <a:ext uri="{FF2B5EF4-FFF2-40B4-BE49-F238E27FC236}">
                        <a16:creationId xmlns:a16="http://schemas.microsoft.com/office/drawing/2014/main" id="{1EAF8EAA-4DF3-3BC6-2B51-CA713E1AE1EA}"/>
                      </a:ext>
                    </a:extLst>
                  </p:cNvPr>
                  <p:cNvSpPr txBox="1"/>
                  <p:nvPr/>
                </p:nvSpPr>
                <p:spPr>
                  <a:xfrm>
                    <a:off x="2491970" y="3888277"/>
                    <a:ext cx="288000" cy="256749"/>
                  </a:xfrm>
                  <a:prstGeom prst="hexagon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>
                    <a:noAutofit/>
                  </a:bodyPr>
                  <a:lstStyle/>
                  <a:p>
                    <a:pPr algn="ctr"/>
                    <a:endParaRPr lang="en-DE" dirty="0"/>
                  </a:p>
                </p:txBody>
              </p:sp>
            </p:grpSp>
            <p:grpSp>
              <p:nvGrpSpPr>
                <p:cNvPr id="167" name="Group 166">
                  <a:extLst>
                    <a:ext uri="{FF2B5EF4-FFF2-40B4-BE49-F238E27FC236}">
                      <a16:creationId xmlns:a16="http://schemas.microsoft.com/office/drawing/2014/main" id="{4B5F44A7-A39E-77CD-9832-317DF8994C20}"/>
                    </a:ext>
                  </a:extLst>
                </p:cNvPr>
                <p:cNvGrpSpPr/>
                <p:nvPr/>
              </p:nvGrpSpPr>
              <p:grpSpPr>
                <a:xfrm>
                  <a:off x="2533460" y="3849309"/>
                  <a:ext cx="288000" cy="276999"/>
                  <a:chOff x="2491970" y="3880561"/>
                  <a:chExt cx="288000" cy="276999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68" name="TextBox 167">
                        <a:extLst>
                          <a:ext uri="{FF2B5EF4-FFF2-40B4-BE49-F238E27FC236}">
                            <a16:creationId xmlns:a16="http://schemas.microsoft.com/office/drawing/2014/main" id="{D537DD3B-30D1-49E3-23A4-E9EBD717CA8B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⋈</m:t>
                              </m:r>
                            </m:oMath>
                          </m:oMathPara>
                        </a14:m>
                        <a:endParaRPr lang="en-DE" dirty="0"/>
                      </a:p>
                    </p:txBody>
                  </p:sp>
                </mc:Choice>
                <mc:Fallback xmlns="">
                  <p:sp>
                    <p:nvSpPr>
                      <p:cNvPr id="168" name="TextBox 167">
                        <a:extLst>
                          <a:ext uri="{FF2B5EF4-FFF2-40B4-BE49-F238E27FC236}">
                            <a16:creationId xmlns:a16="http://schemas.microsoft.com/office/drawing/2014/main" id="{D537DD3B-30D1-49E3-23A4-E9EBD717CA8B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blipFill>
                        <a:blip r:embed="rId15"/>
                        <a:stretch>
                          <a:fillRect l="-25000" r="-5000"/>
                        </a:stretch>
                      </a:blip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en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169" name="TextBox 168">
                    <a:extLst>
                      <a:ext uri="{FF2B5EF4-FFF2-40B4-BE49-F238E27FC236}">
                        <a16:creationId xmlns:a16="http://schemas.microsoft.com/office/drawing/2014/main" id="{5E7A9215-308D-4BD6-7FBF-A4C52AB2883B}"/>
                      </a:ext>
                    </a:extLst>
                  </p:cNvPr>
                  <p:cNvSpPr txBox="1"/>
                  <p:nvPr/>
                </p:nvSpPr>
                <p:spPr>
                  <a:xfrm>
                    <a:off x="2491970" y="3888277"/>
                    <a:ext cx="288000" cy="256749"/>
                  </a:xfrm>
                  <a:prstGeom prst="hexagon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>
                    <a:noAutofit/>
                  </a:bodyPr>
                  <a:lstStyle/>
                  <a:p>
                    <a:pPr algn="ctr"/>
                    <a:endParaRPr lang="en-DE" dirty="0"/>
                  </a:p>
                </p:txBody>
              </p:sp>
            </p:grpSp>
          </p:grpSp>
          <p:grpSp>
            <p:nvGrpSpPr>
              <p:cNvPr id="214" name="Group 213">
                <a:extLst>
                  <a:ext uri="{FF2B5EF4-FFF2-40B4-BE49-F238E27FC236}">
                    <a16:creationId xmlns:a16="http://schemas.microsoft.com/office/drawing/2014/main" id="{92331277-470C-A276-60FE-2A64BEC7882D}"/>
                  </a:ext>
                </a:extLst>
              </p:cNvPr>
              <p:cNvGrpSpPr/>
              <p:nvPr/>
            </p:nvGrpSpPr>
            <p:grpSpPr>
              <a:xfrm>
                <a:off x="7643948" y="4649782"/>
                <a:ext cx="1084951" cy="1177867"/>
                <a:chOff x="2522081" y="3449092"/>
                <a:chExt cx="1084951" cy="1177867"/>
              </a:xfrm>
            </p:grpSpPr>
            <p:cxnSp>
              <p:nvCxnSpPr>
                <p:cNvPr id="215" name="Straight Connector 214">
                  <a:extLst>
                    <a:ext uri="{FF2B5EF4-FFF2-40B4-BE49-F238E27FC236}">
                      <a16:creationId xmlns:a16="http://schemas.microsoft.com/office/drawing/2014/main" id="{61785162-85D0-C949-6359-706C04EB6983}"/>
                    </a:ext>
                  </a:extLst>
                </p:cNvPr>
                <p:cNvCxnSpPr>
                  <a:cxnSpLocks/>
                  <a:stCxn id="218" idx="7"/>
                  <a:endCxn id="227" idx="2"/>
                </p:cNvCxnSpPr>
                <p:nvPr/>
              </p:nvCxnSpPr>
              <p:spPr>
                <a:xfrm flipV="1">
                  <a:off x="2757119" y="3713557"/>
                  <a:ext cx="123827" cy="147254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" name="Straight Connector 215">
                  <a:extLst>
                    <a:ext uri="{FF2B5EF4-FFF2-40B4-BE49-F238E27FC236}">
                      <a16:creationId xmlns:a16="http://schemas.microsoft.com/office/drawing/2014/main" id="{89CBC535-BCC8-5536-72A5-D3245C2BE1CF}"/>
                    </a:ext>
                  </a:extLst>
                </p:cNvPr>
                <p:cNvCxnSpPr>
                  <a:cxnSpLocks/>
                  <a:stCxn id="225" idx="4"/>
                  <a:endCxn id="227" idx="1"/>
                </p:cNvCxnSpPr>
                <p:nvPr/>
              </p:nvCxnSpPr>
              <p:spPr>
                <a:xfrm flipH="1" flipV="1">
                  <a:off x="3040572" y="3713557"/>
                  <a:ext cx="89312" cy="15047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17" name="Group 216">
                  <a:extLst>
                    <a:ext uri="{FF2B5EF4-FFF2-40B4-BE49-F238E27FC236}">
                      <a16:creationId xmlns:a16="http://schemas.microsoft.com/office/drawing/2014/main" id="{0A8C00B0-FB96-8F35-6E53-2ADEF06BD8A0}"/>
                    </a:ext>
                  </a:extLst>
                </p:cNvPr>
                <p:cNvGrpSpPr/>
                <p:nvPr/>
              </p:nvGrpSpPr>
              <p:grpSpPr>
                <a:xfrm>
                  <a:off x="2816759" y="3449092"/>
                  <a:ext cx="288000" cy="276999"/>
                  <a:chOff x="2491970" y="3880561"/>
                  <a:chExt cx="288000" cy="276999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26" name="TextBox 225">
                        <a:extLst>
                          <a:ext uri="{FF2B5EF4-FFF2-40B4-BE49-F238E27FC236}">
                            <a16:creationId xmlns:a16="http://schemas.microsoft.com/office/drawing/2014/main" id="{9225B83B-5491-4002-DE68-6EAB91912FF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⋈</m:t>
                              </m:r>
                            </m:oMath>
                          </m:oMathPara>
                        </a14:m>
                        <a:endParaRPr lang="en-DE" dirty="0"/>
                      </a:p>
                    </p:txBody>
                  </p:sp>
                </mc:Choice>
                <mc:Fallback xmlns="">
                  <p:sp>
                    <p:nvSpPr>
                      <p:cNvPr id="226" name="TextBox 225">
                        <a:extLst>
                          <a:ext uri="{FF2B5EF4-FFF2-40B4-BE49-F238E27FC236}">
                            <a16:creationId xmlns:a16="http://schemas.microsoft.com/office/drawing/2014/main" id="{9225B83B-5491-4002-DE68-6EAB91912FF6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blipFill>
                        <a:blip r:embed="rId16"/>
                        <a:stretch>
                          <a:fillRect l="-25000" r="-5000" b="-4348"/>
                        </a:stretch>
                      </a:blip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en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227" name="TextBox 226">
                    <a:extLst>
                      <a:ext uri="{FF2B5EF4-FFF2-40B4-BE49-F238E27FC236}">
                        <a16:creationId xmlns:a16="http://schemas.microsoft.com/office/drawing/2014/main" id="{4F8DC2B2-4BAF-B19C-5495-4A9802AC4530}"/>
                      </a:ext>
                    </a:extLst>
                  </p:cNvPr>
                  <p:cNvSpPr txBox="1"/>
                  <p:nvPr/>
                </p:nvSpPr>
                <p:spPr>
                  <a:xfrm>
                    <a:off x="2491970" y="3888277"/>
                    <a:ext cx="288000" cy="256749"/>
                  </a:xfrm>
                  <a:prstGeom prst="hexagon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>
                    <a:noAutofit/>
                  </a:bodyPr>
                  <a:lstStyle/>
                  <a:p>
                    <a:pPr algn="ctr"/>
                    <a:endParaRPr lang="en-DE" dirty="0"/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18" name="TextBox 217">
                      <a:extLst>
                        <a:ext uri="{FF2B5EF4-FFF2-40B4-BE49-F238E27FC236}">
                          <a16:creationId xmlns:a16="http://schemas.microsoft.com/office/drawing/2014/main" id="{97216D70-FEBF-01DD-3AD4-BDB101B32BD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522081" y="3803873"/>
                      <a:ext cx="275364" cy="388800"/>
                    </a:xfrm>
                    <a:prstGeom prst="ellipse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oMath>
                        </m:oMathPara>
                      </a14:m>
                      <a:endParaRPr lang="en-DE" dirty="0"/>
                    </a:p>
                  </p:txBody>
                </p:sp>
              </mc:Choice>
              <mc:Fallback xmlns="">
                <p:sp>
                  <p:nvSpPr>
                    <p:cNvPr id="218" name="TextBox 217">
                      <a:extLst>
                        <a:ext uri="{FF2B5EF4-FFF2-40B4-BE49-F238E27FC236}">
                          <a16:creationId xmlns:a16="http://schemas.microsoft.com/office/drawing/2014/main" id="{97216D70-FEBF-01DD-3AD4-BDB101B32BD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522081" y="3803873"/>
                      <a:ext cx="275364" cy="388800"/>
                    </a:xfrm>
                    <a:prstGeom prst="ellipse">
                      <a:avLst/>
                    </a:prstGeom>
                    <a:blipFill>
                      <a:blip r:embed="rId17"/>
                      <a:stretch>
                        <a:fillRect l="-13043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19" name="TextBox 218">
                      <a:extLst>
                        <a:ext uri="{FF2B5EF4-FFF2-40B4-BE49-F238E27FC236}">
                          <a16:creationId xmlns:a16="http://schemas.microsoft.com/office/drawing/2014/main" id="{E2FA1CB1-4820-11BF-0E28-82AA328D7E1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773139" y="4238159"/>
                      <a:ext cx="291233" cy="388800"/>
                    </a:xfrm>
                    <a:prstGeom prst="ellipse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oMath>
                        </m:oMathPara>
                      </a14:m>
                      <a:endParaRPr lang="en-DE" dirty="0"/>
                    </a:p>
                  </p:txBody>
                </p:sp>
              </mc:Choice>
              <mc:Fallback xmlns="">
                <p:sp>
                  <p:nvSpPr>
                    <p:cNvPr id="219" name="TextBox 218">
                      <a:extLst>
                        <a:ext uri="{FF2B5EF4-FFF2-40B4-BE49-F238E27FC236}">
                          <a16:creationId xmlns:a16="http://schemas.microsoft.com/office/drawing/2014/main" id="{E2FA1CB1-4820-11BF-0E28-82AA328D7E1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773139" y="4238159"/>
                      <a:ext cx="291233" cy="388800"/>
                    </a:xfrm>
                    <a:prstGeom prst="ellipse">
                      <a:avLst/>
                    </a:prstGeom>
                    <a:blipFill>
                      <a:blip r:embed="rId4"/>
                      <a:stretch>
                        <a:fillRect l="-12500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20" name="TextBox 219">
                      <a:extLst>
                        <a:ext uri="{FF2B5EF4-FFF2-40B4-BE49-F238E27FC236}">
                          <a16:creationId xmlns:a16="http://schemas.microsoft.com/office/drawing/2014/main" id="{F843EBD5-1081-E5E5-8643-15DFDDE561A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355021" y="4238159"/>
                      <a:ext cx="252011" cy="388800"/>
                    </a:xfrm>
                    <a:prstGeom prst="ellipse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oMath>
                        </m:oMathPara>
                      </a14:m>
                      <a:endParaRPr lang="en-DE" dirty="0"/>
                    </a:p>
                  </p:txBody>
                </p:sp>
              </mc:Choice>
              <mc:Fallback xmlns="">
                <p:sp>
                  <p:nvSpPr>
                    <p:cNvPr id="220" name="TextBox 219">
                      <a:extLst>
                        <a:ext uri="{FF2B5EF4-FFF2-40B4-BE49-F238E27FC236}">
                          <a16:creationId xmlns:a16="http://schemas.microsoft.com/office/drawing/2014/main" id="{F843EBD5-1081-E5E5-8643-15DFDDE561A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355021" y="4238159"/>
                      <a:ext cx="252011" cy="388800"/>
                    </a:xfrm>
                    <a:prstGeom prst="ellipse">
                      <a:avLst/>
                    </a:prstGeom>
                    <a:blipFill>
                      <a:blip r:embed="rId18"/>
                      <a:stretch>
                        <a:fillRect l="-14286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221" name="Straight Connector 220">
                  <a:extLst>
                    <a:ext uri="{FF2B5EF4-FFF2-40B4-BE49-F238E27FC236}">
                      <a16:creationId xmlns:a16="http://schemas.microsoft.com/office/drawing/2014/main" id="{D7416BA4-59CC-8968-26D0-01B08A8F8EB4}"/>
                    </a:ext>
                  </a:extLst>
                </p:cNvPr>
                <p:cNvCxnSpPr>
                  <a:cxnSpLocks/>
                  <a:stCxn id="219" idx="7"/>
                  <a:endCxn id="225" idx="2"/>
                </p:cNvCxnSpPr>
                <p:nvPr/>
              </p:nvCxnSpPr>
              <p:spPr>
                <a:xfrm flipV="1">
                  <a:off x="3021722" y="4120777"/>
                  <a:ext cx="108162" cy="17432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2" name="Straight Connector 221">
                  <a:extLst>
                    <a:ext uri="{FF2B5EF4-FFF2-40B4-BE49-F238E27FC236}">
                      <a16:creationId xmlns:a16="http://schemas.microsoft.com/office/drawing/2014/main" id="{45E79D63-44B7-9C31-EF6A-40CB16DF1938}"/>
                    </a:ext>
                  </a:extLst>
                </p:cNvPr>
                <p:cNvCxnSpPr>
                  <a:cxnSpLocks/>
                  <a:stCxn id="220" idx="1"/>
                  <a:endCxn id="225" idx="1"/>
                </p:cNvCxnSpPr>
                <p:nvPr/>
              </p:nvCxnSpPr>
              <p:spPr>
                <a:xfrm flipH="1" flipV="1">
                  <a:off x="3289510" y="4120777"/>
                  <a:ext cx="102417" cy="17432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23" name="Group 222">
                  <a:extLst>
                    <a:ext uri="{FF2B5EF4-FFF2-40B4-BE49-F238E27FC236}">
                      <a16:creationId xmlns:a16="http://schemas.microsoft.com/office/drawing/2014/main" id="{9A1066F2-2688-1DA2-203A-2746E0FC0B88}"/>
                    </a:ext>
                  </a:extLst>
                </p:cNvPr>
                <p:cNvGrpSpPr/>
                <p:nvPr/>
              </p:nvGrpSpPr>
              <p:grpSpPr>
                <a:xfrm>
                  <a:off x="3065697" y="3856312"/>
                  <a:ext cx="288000" cy="276999"/>
                  <a:chOff x="2491970" y="3880561"/>
                  <a:chExt cx="288000" cy="276999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24" name="TextBox 223">
                        <a:extLst>
                          <a:ext uri="{FF2B5EF4-FFF2-40B4-BE49-F238E27FC236}">
                            <a16:creationId xmlns:a16="http://schemas.microsoft.com/office/drawing/2014/main" id="{C905FC69-4A99-3D15-955C-DBA39640F1F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⋈</m:t>
                              </m:r>
                            </m:oMath>
                          </m:oMathPara>
                        </a14:m>
                        <a:endParaRPr lang="en-DE" dirty="0"/>
                      </a:p>
                    </p:txBody>
                  </p:sp>
                </mc:Choice>
                <mc:Fallback xmlns="">
                  <p:sp>
                    <p:nvSpPr>
                      <p:cNvPr id="224" name="TextBox 223">
                        <a:extLst>
                          <a:ext uri="{FF2B5EF4-FFF2-40B4-BE49-F238E27FC236}">
                            <a16:creationId xmlns:a16="http://schemas.microsoft.com/office/drawing/2014/main" id="{C905FC69-4A99-3D15-955C-DBA39640F1F0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blipFill>
                        <a:blip r:embed="rId15"/>
                        <a:stretch>
                          <a:fillRect l="-25000" r="-5000"/>
                        </a:stretch>
                      </a:blip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en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225" name="TextBox 224">
                    <a:extLst>
                      <a:ext uri="{FF2B5EF4-FFF2-40B4-BE49-F238E27FC236}">
                        <a16:creationId xmlns:a16="http://schemas.microsoft.com/office/drawing/2014/main" id="{08B1855F-6D43-BF61-85C6-5F058EDC09B5}"/>
                      </a:ext>
                    </a:extLst>
                  </p:cNvPr>
                  <p:cNvSpPr txBox="1"/>
                  <p:nvPr/>
                </p:nvSpPr>
                <p:spPr>
                  <a:xfrm>
                    <a:off x="2491970" y="3888277"/>
                    <a:ext cx="288000" cy="256749"/>
                  </a:xfrm>
                  <a:prstGeom prst="hexagon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>
                    <a:noAutofit/>
                  </a:bodyPr>
                  <a:lstStyle/>
                  <a:p>
                    <a:pPr algn="ctr"/>
                    <a:endParaRPr lang="en-DE" dirty="0"/>
                  </a:p>
                </p:txBody>
              </p:sp>
            </p:grpSp>
          </p:grpSp>
        </p:grpSp>
        <p:grpSp>
          <p:nvGrpSpPr>
            <p:cNvPr id="289" name="Group 288">
              <a:extLst>
                <a:ext uri="{FF2B5EF4-FFF2-40B4-BE49-F238E27FC236}">
                  <a16:creationId xmlns:a16="http://schemas.microsoft.com/office/drawing/2014/main" id="{1C30A6B3-9C74-9D48-B173-35022804B944}"/>
                </a:ext>
              </a:extLst>
            </p:cNvPr>
            <p:cNvGrpSpPr/>
            <p:nvPr/>
          </p:nvGrpSpPr>
          <p:grpSpPr>
            <a:xfrm>
              <a:off x="1779440" y="3293137"/>
              <a:ext cx="1137548" cy="2391802"/>
              <a:chOff x="2246984" y="3442089"/>
              <a:chExt cx="1137548" cy="2391802"/>
            </a:xfrm>
          </p:grpSpPr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263DFFF4-7945-4C26-7BDD-8E8ECBDD31D2}"/>
                  </a:ext>
                </a:extLst>
              </p:cNvPr>
              <p:cNvGrpSpPr/>
              <p:nvPr/>
            </p:nvGrpSpPr>
            <p:grpSpPr>
              <a:xfrm>
                <a:off x="2246984" y="3442089"/>
                <a:ext cx="1137548" cy="1177867"/>
                <a:chOff x="2240902" y="3442089"/>
                <a:chExt cx="1137548" cy="1177867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" name="TextBox 7">
                      <a:extLst>
                        <a:ext uri="{FF2B5EF4-FFF2-40B4-BE49-F238E27FC236}">
                          <a16:creationId xmlns:a16="http://schemas.microsoft.com/office/drawing/2014/main" id="{852B8287-666B-7D42-2B8E-34D33439A23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240902" y="4231156"/>
                      <a:ext cx="291233" cy="388800"/>
                    </a:xfrm>
                    <a:prstGeom prst="ellipse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oMath>
                        </m:oMathPara>
                      </a14:m>
                      <a:endParaRPr lang="en-DE" dirty="0"/>
                    </a:p>
                  </p:txBody>
                </p:sp>
              </mc:Choice>
              <mc:Fallback xmlns="">
                <p:sp>
                  <p:nvSpPr>
                    <p:cNvPr id="8" name="TextBox 7">
                      <a:extLst>
                        <a:ext uri="{FF2B5EF4-FFF2-40B4-BE49-F238E27FC236}">
                          <a16:creationId xmlns:a16="http://schemas.microsoft.com/office/drawing/2014/main" id="{852B8287-666B-7D42-2B8E-34D33439A23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240902" y="4231156"/>
                      <a:ext cx="291233" cy="388800"/>
                    </a:xfrm>
                    <a:prstGeom prst="ellipse">
                      <a:avLst/>
                    </a:prstGeom>
                    <a:blipFill>
                      <a:blip r:embed="rId19"/>
                      <a:stretch>
                        <a:fillRect l="-8333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" name="TextBox 8">
                      <a:extLst>
                        <a:ext uri="{FF2B5EF4-FFF2-40B4-BE49-F238E27FC236}">
                          <a16:creationId xmlns:a16="http://schemas.microsoft.com/office/drawing/2014/main" id="{89FB2089-6FAD-3A70-70D2-08FA6049C0F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822784" y="4231156"/>
                      <a:ext cx="252011" cy="388800"/>
                    </a:xfrm>
                    <a:prstGeom prst="ellipse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oMath>
                        </m:oMathPara>
                      </a14:m>
                      <a:endParaRPr lang="en-DE" dirty="0"/>
                    </a:p>
                  </p:txBody>
                </p:sp>
              </mc:Choice>
              <mc:Fallback xmlns="">
                <p:sp>
                  <p:nvSpPr>
                    <p:cNvPr id="9" name="TextBox 8">
                      <a:extLst>
                        <a:ext uri="{FF2B5EF4-FFF2-40B4-BE49-F238E27FC236}">
                          <a16:creationId xmlns:a16="http://schemas.microsoft.com/office/drawing/2014/main" id="{89FB2089-6FAD-3A70-70D2-08FA6049C0F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822784" y="4231156"/>
                      <a:ext cx="252011" cy="388800"/>
                    </a:xfrm>
                    <a:prstGeom prst="ellipse">
                      <a:avLst/>
                    </a:prstGeom>
                    <a:blipFill>
                      <a:blip r:embed="rId20"/>
                      <a:stretch>
                        <a:fillRect l="-14286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" name="TextBox 9">
                      <a:extLst>
                        <a:ext uri="{FF2B5EF4-FFF2-40B4-BE49-F238E27FC236}">
                          <a16:creationId xmlns:a16="http://schemas.microsoft.com/office/drawing/2014/main" id="{63E31F83-AA6F-C345-8844-EFC0FED9759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103086" y="3831340"/>
                      <a:ext cx="275364" cy="388800"/>
                    </a:xfrm>
                    <a:prstGeom prst="ellipse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oMath>
                        </m:oMathPara>
                      </a14:m>
                      <a:endParaRPr lang="en-DE" dirty="0"/>
                    </a:p>
                  </p:txBody>
                </p:sp>
              </mc:Choice>
              <mc:Fallback xmlns="">
                <p:sp>
                  <p:nvSpPr>
                    <p:cNvPr id="10" name="TextBox 9">
                      <a:extLst>
                        <a:ext uri="{FF2B5EF4-FFF2-40B4-BE49-F238E27FC236}">
                          <a16:creationId xmlns:a16="http://schemas.microsoft.com/office/drawing/2014/main" id="{63E31F83-AA6F-C345-8844-EFC0FED9759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103086" y="3831340"/>
                      <a:ext cx="275364" cy="388800"/>
                    </a:xfrm>
                    <a:prstGeom prst="ellipse">
                      <a:avLst/>
                    </a:prstGeom>
                    <a:blipFill>
                      <a:blip r:embed="rId21"/>
                      <a:stretch>
                        <a:fillRect l="-8696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6EE1845B-D837-5981-29E6-8C462FEC9EEF}"/>
                    </a:ext>
                  </a:extLst>
                </p:cNvPr>
                <p:cNvCxnSpPr>
                  <a:cxnSpLocks/>
                  <a:stCxn id="8" idx="7"/>
                  <a:endCxn id="56" idx="2"/>
                </p:cNvCxnSpPr>
                <p:nvPr/>
              </p:nvCxnSpPr>
              <p:spPr>
                <a:xfrm flipV="1">
                  <a:off x="2489485" y="4113774"/>
                  <a:ext cx="108162" cy="17432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3319309C-DF71-7026-12E2-5245656317F6}"/>
                    </a:ext>
                  </a:extLst>
                </p:cNvPr>
                <p:cNvCxnSpPr>
                  <a:cxnSpLocks/>
                  <a:stCxn id="9" idx="1"/>
                  <a:endCxn id="56" idx="1"/>
                </p:cNvCxnSpPr>
                <p:nvPr/>
              </p:nvCxnSpPr>
              <p:spPr>
                <a:xfrm flipH="1" flipV="1">
                  <a:off x="2757273" y="4113774"/>
                  <a:ext cx="102417" cy="17432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F4C8E99F-6A32-1EC7-2EE0-653FBF0D8934}"/>
                    </a:ext>
                  </a:extLst>
                </p:cNvPr>
                <p:cNvCxnSpPr>
                  <a:cxnSpLocks/>
                  <a:stCxn id="56" idx="5"/>
                  <a:endCxn id="45" idx="2"/>
                </p:cNvCxnSpPr>
                <p:nvPr/>
              </p:nvCxnSpPr>
              <p:spPr>
                <a:xfrm flipV="1">
                  <a:off x="2757273" y="3706554"/>
                  <a:ext cx="125187" cy="15047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4AC408CF-5A9A-975D-618C-051F0486016B}"/>
                    </a:ext>
                  </a:extLst>
                </p:cNvPr>
                <p:cNvCxnSpPr>
                  <a:cxnSpLocks/>
                  <a:stCxn id="10" idx="1"/>
                  <a:endCxn id="45" idx="1"/>
                </p:cNvCxnSpPr>
                <p:nvPr/>
              </p:nvCxnSpPr>
              <p:spPr>
                <a:xfrm flipH="1" flipV="1">
                  <a:off x="3042086" y="3706554"/>
                  <a:ext cx="101326" cy="181724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4" name="Group 43">
                  <a:extLst>
                    <a:ext uri="{FF2B5EF4-FFF2-40B4-BE49-F238E27FC236}">
                      <a16:creationId xmlns:a16="http://schemas.microsoft.com/office/drawing/2014/main" id="{BECA4758-88FA-7FA3-FCDA-504F2E65491F}"/>
                    </a:ext>
                  </a:extLst>
                </p:cNvPr>
                <p:cNvGrpSpPr/>
                <p:nvPr/>
              </p:nvGrpSpPr>
              <p:grpSpPr>
                <a:xfrm>
                  <a:off x="2818273" y="3442089"/>
                  <a:ext cx="288000" cy="276999"/>
                  <a:chOff x="2491970" y="3880561"/>
                  <a:chExt cx="288000" cy="276999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6" name="TextBox 45">
                        <a:extLst>
                          <a:ext uri="{FF2B5EF4-FFF2-40B4-BE49-F238E27FC236}">
                            <a16:creationId xmlns:a16="http://schemas.microsoft.com/office/drawing/2014/main" id="{A7DD8A15-CB66-1A85-1158-C163E44A204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⋈</m:t>
                              </m:r>
                            </m:oMath>
                          </m:oMathPara>
                        </a14:m>
                        <a:endParaRPr lang="en-DE" dirty="0"/>
                      </a:p>
                    </p:txBody>
                  </p:sp>
                </mc:Choice>
                <mc:Fallback xmlns="">
                  <p:sp>
                    <p:nvSpPr>
                      <p:cNvPr id="46" name="TextBox 45">
                        <a:extLst>
                          <a:ext uri="{FF2B5EF4-FFF2-40B4-BE49-F238E27FC236}">
                            <a16:creationId xmlns:a16="http://schemas.microsoft.com/office/drawing/2014/main" id="{A7DD8A15-CB66-1A85-1158-C163E44A2049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blipFill>
                        <a:blip r:embed="rId7"/>
                        <a:stretch>
                          <a:fillRect l="-25000" r="-5000" b="-4348"/>
                        </a:stretch>
                      </a:blip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en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1DFFB697-3C35-D221-6223-D69A49720200}"/>
                      </a:ext>
                    </a:extLst>
                  </p:cNvPr>
                  <p:cNvSpPr txBox="1"/>
                  <p:nvPr/>
                </p:nvSpPr>
                <p:spPr>
                  <a:xfrm>
                    <a:off x="2491970" y="3888277"/>
                    <a:ext cx="288000" cy="256749"/>
                  </a:xfrm>
                  <a:prstGeom prst="hexagon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>
                    <a:noAutofit/>
                  </a:bodyPr>
                  <a:lstStyle/>
                  <a:p>
                    <a:pPr algn="ctr"/>
                    <a:endParaRPr lang="en-DE" dirty="0"/>
                  </a:p>
                </p:txBody>
              </p:sp>
            </p:grpSp>
            <p:grpSp>
              <p:nvGrpSpPr>
                <p:cNvPr id="54" name="Group 53">
                  <a:extLst>
                    <a:ext uri="{FF2B5EF4-FFF2-40B4-BE49-F238E27FC236}">
                      <a16:creationId xmlns:a16="http://schemas.microsoft.com/office/drawing/2014/main" id="{7F065E6C-C0E2-38BF-B611-512EE0C4C54C}"/>
                    </a:ext>
                  </a:extLst>
                </p:cNvPr>
                <p:cNvGrpSpPr/>
                <p:nvPr/>
              </p:nvGrpSpPr>
              <p:grpSpPr>
                <a:xfrm>
                  <a:off x="2533460" y="3849309"/>
                  <a:ext cx="288000" cy="276999"/>
                  <a:chOff x="2491970" y="3880561"/>
                  <a:chExt cx="288000" cy="276999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5" name="TextBox 54">
                        <a:extLst>
                          <a:ext uri="{FF2B5EF4-FFF2-40B4-BE49-F238E27FC236}">
                            <a16:creationId xmlns:a16="http://schemas.microsoft.com/office/drawing/2014/main" id="{4CFDBC99-B54B-494E-F953-43CC3B0A975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⋈</m:t>
                              </m:r>
                            </m:oMath>
                          </m:oMathPara>
                        </a14:m>
                        <a:endParaRPr lang="en-DE" dirty="0"/>
                      </a:p>
                    </p:txBody>
                  </p:sp>
                </mc:Choice>
                <mc:Fallback xmlns="">
                  <p:sp>
                    <p:nvSpPr>
                      <p:cNvPr id="55" name="TextBox 54">
                        <a:extLst>
                          <a:ext uri="{FF2B5EF4-FFF2-40B4-BE49-F238E27FC236}">
                            <a16:creationId xmlns:a16="http://schemas.microsoft.com/office/drawing/2014/main" id="{4CFDBC99-B54B-494E-F953-43CC3B0A9756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blipFill>
                        <a:blip r:embed="rId22"/>
                        <a:stretch>
                          <a:fillRect l="-25000" r="-5000"/>
                        </a:stretch>
                      </a:blip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en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56" name="TextBox 55">
                    <a:extLst>
                      <a:ext uri="{FF2B5EF4-FFF2-40B4-BE49-F238E27FC236}">
                        <a16:creationId xmlns:a16="http://schemas.microsoft.com/office/drawing/2014/main" id="{FFB1CA07-6B07-BC45-6B93-1F55415DD58D}"/>
                      </a:ext>
                    </a:extLst>
                  </p:cNvPr>
                  <p:cNvSpPr txBox="1"/>
                  <p:nvPr/>
                </p:nvSpPr>
                <p:spPr>
                  <a:xfrm>
                    <a:off x="2491970" y="3888277"/>
                    <a:ext cx="288000" cy="256749"/>
                  </a:xfrm>
                  <a:prstGeom prst="hexagon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>
                    <a:noAutofit/>
                  </a:bodyPr>
                  <a:lstStyle/>
                  <a:p>
                    <a:pPr algn="ctr"/>
                    <a:endParaRPr lang="en-DE" dirty="0"/>
                  </a:p>
                </p:txBody>
              </p:sp>
            </p:grpSp>
          </p:grpSp>
          <p:grpSp>
            <p:nvGrpSpPr>
              <p:cNvPr id="228" name="Group 227">
                <a:extLst>
                  <a:ext uri="{FF2B5EF4-FFF2-40B4-BE49-F238E27FC236}">
                    <a16:creationId xmlns:a16="http://schemas.microsoft.com/office/drawing/2014/main" id="{5C692642-3866-F4E5-76A0-3D6F921358D1}"/>
                  </a:ext>
                </a:extLst>
              </p:cNvPr>
              <p:cNvGrpSpPr/>
              <p:nvPr/>
            </p:nvGrpSpPr>
            <p:grpSpPr>
              <a:xfrm>
                <a:off x="2263477" y="4655311"/>
                <a:ext cx="1104562" cy="1178580"/>
                <a:chOff x="2514147" y="3449092"/>
                <a:chExt cx="1104562" cy="1178580"/>
              </a:xfrm>
            </p:grpSpPr>
            <p:cxnSp>
              <p:nvCxnSpPr>
                <p:cNvPr id="229" name="Straight Connector 228">
                  <a:extLst>
                    <a:ext uri="{FF2B5EF4-FFF2-40B4-BE49-F238E27FC236}">
                      <a16:creationId xmlns:a16="http://schemas.microsoft.com/office/drawing/2014/main" id="{B895D378-CC4E-81B1-1B17-D56254D9EF7C}"/>
                    </a:ext>
                  </a:extLst>
                </p:cNvPr>
                <p:cNvCxnSpPr>
                  <a:cxnSpLocks/>
                  <a:stCxn id="232" idx="7"/>
                  <a:endCxn id="241" idx="2"/>
                </p:cNvCxnSpPr>
                <p:nvPr/>
              </p:nvCxnSpPr>
              <p:spPr>
                <a:xfrm flipV="1">
                  <a:off x="2762730" y="3713557"/>
                  <a:ext cx="118216" cy="147359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0" name="Straight Connector 229">
                  <a:extLst>
                    <a:ext uri="{FF2B5EF4-FFF2-40B4-BE49-F238E27FC236}">
                      <a16:creationId xmlns:a16="http://schemas.microsoft.com/office/drawing/2014/main" id="{E1666367-6D10-48D2-A2B5-95D7A4650868}"/>
                    </a:ext>
                  </a:extLst>
                </p:cNvPr>
                <p:cNvCxnSpPr>
                  <a:cxnSpLocks/>
                  <a:stCxn id="239" idx="4"/>
                  <a:endCxn id="241" idx="1"/>
                </p:cNvCxnSpPr>
                <p:nvPr/>
              </p:nvCxnSpPr>
              <p:spPr>
                <a:xfrm flipH="1" flipV="1">
                  <a:off x="3040572" y="3713557"/>
                  <a:ext cx="89312" cy="15047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31" name="Group 230">
                  <a:extLst>
                    <a:ext uri="{FF2B5EF4-FFF2-40B4-BE49-F238E27FC236}">
                      <a16:creationId xmlns:a16="http://schemas.microsoft.com/office/drawing/2014/main" id="{A3662900-F24B-3BE1-AF92-003C7F92FF75}"/>
                    </a:ext>
                  </a:extLst>
                </p:cNvPr>
                <p:cNvGrpSpPr/>
                <p:nvPr/>
              </p:nvGrpSpPr>
              <p:grpSpPr>
                <a:xfrm>
                  <a:off x="2816759" y="3449092"/>
                  <a:ext cx="288000" cy="276999"/>
                  <a:chOff x="2491970" y="3880561"/>
                  <a:chExt cx="288000" cy="276999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40" name="TextBox 239">
                        <a:extLst>
                          <a:ext uri="{FF2B5EF4-FFF2-40B4-BE49-F238E27FC236}">
                            <a16:creationId xmlns:a16="http://schemas.microsoft.com/office/drawing/2014/main" id="{EBCF10E5-503A-C61F-D718-9331C19CF9E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⋈</m:t>
                              </m:r>
                            </m:oMath>
                          </m:oMathPara>
                        </a14:m>
                        <a:endParaRPr lang="en-DE" dirty="0"/>
                      </a:p>
                    </p:txBody>
                  </p:sp>
                </mc:Choice>
                <mc:Fallback xmlns="">
                  <p:sp>
                    <p:nvSpPr>
                      <p:cNvPr id="240" name="TextBox 239">
                        <a:extLst>
                          <a:ext uri="{FF2B5EF4-FFF2-40B4-BE49-F238E27FC236}">
                            <a16:creationId xmlns:a16="http://schemas.microsoft.com/office/drawing/2014/main" id="{EBCF10E5-503A-C61F-D718-9331C19CF9E1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blipFill>
                        <a:blip r:embed="rId23"/>
                        <a:stretch>
                          <a:fillRect l="-25000" r="-10000"/>
                        </a:stretch>
                      </a:blip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en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241" name="TextBox 240">
                    <a:extLst>
                      <a:ext uri="{FF2B5EF4-FFF2-40B4-BE49-F238E27FC236}">
                        <a16:creationId xmlns:a16="http://schemas.microsoft.com/office/drawing/2014/main" id="{A465E3C6-2732-F52B-FE19-E0D0D8698FD9}"/>
                      </a:ext>
                    </a:extLst>
                  </p:cNvPr>
                  <p:cNvSpPr txBox="1"/>
                  <p:nvPr/>
                </p:nvSpPr>
                <p:spPr>
                  <a:xfrm>
                    <a:off x="2491970" y="3888277"/>
                    <a:ext cx="288000" cy="256749"/>
                  </a:xfrm>
                  <a:prstGeom prst="hexagon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>
                    <a:noAutofit/>
                  </a:bodyPr>
                  <a:lstStyle/>
                  <a:p>
                    <a:pPr algn="ctr"/>
                    <a:endParaRPr lang="en-DE" dirty="0"/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32" name="TextBox 231">
                      <a:extLst>
                        <a:ext uri="{FF2B5EF4-FFF2-40B4-BE49-F238E27FC236}">
                          <a16:creationId xmlns:a16="http://schemas.microsoft.com/office/drawing/2014/main" id="{1F7FE08F-74AD-3248-259A-BB2405C8673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514147" y="3803873"/>
                      <a:ext cx="291233" cy="389513"/>
                    </a:xfrm>
                    <a:prstGeom prst="ellipse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oMath>
                        </m:oMathPara>
                      </a14:m>
                      <a:endParaRPr lang="en-DE" dirty="0"/>
                    </a:p>
                  </p:txBody>
                </p:sp>
              </mc:Choice>
              <mc:Fallback xmlns="">
                <p:sp>
                  <p:nvSpPr>
                    <p:cNvPr id="232" name="TextBox 231">
                      <a:extLst>
                        <a:ext uri="{FF2B5EF4-FFF2-40B4-BE49-F238E27FC236}">
                          <a16:creationId xmlns:a16="http://schemas.microsoft.com/office/drawing/2014/main" id="{1F7FE08F-74AD-3248-259A-BB2405C8673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514147" y="3803873"/>
                      <a:ext cx="291233" cy="389513"/>
                    </a:xfrm>
                    <a:prstGeom prst="ellipse">
                      <a:avLst/>
                    </a:prstGeom>
                    <a:blipFill>
                      <a:blip r:embed="rId24"/>
                      <a:stretch>
                        <a:fillRect l="-12500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33" name="TextBox 232">
                      <a:extLst>
                        <a:ext uri="{FF2B5EF4-FFF2-40B4-BE49-F238E27FC236}">
                          <a16:creationId xmlns:a16="http://schemas.microsoft.com/office/drawing/2014/main" id="{54DC4E30-D0EA-EB1E-ABAB-CE4BB5C2259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792750" y="4238159"/>
                      <a:ext cx="252011" cy="389513"/>
                    </a:xfrm>
                    <a:prstGeom prst="ellipse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oMath>
                        </m:oMathPara>
                      </a14:m>
                      <a:endParaRPr lang="en-DE" dirty="0"/>
                    </a:p>
                  </p:txBody>
                </p:sp>
              </mc:Choice>
              <mc:Fallback xmlns="">
                <p:sp>
                  <p:nvSpPr>
                    <p:cNvPr id="233" name="TextBox 232">
                      <a:extLst>
                        <a:ext uri="{FF2B5EF4-FFF2-40B4-BE49-F238E27FC236}">
                          <a16:creationId xmlns:a16="http://schemas.microsoft.com/office/drawing/2014/main" id="{54DC4E30-D0EA-EB1E-ABAB-CE4BB5C2259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792750" y="4238159"/>
                      <a:ext cx="252011" cy="389513"/>
                    </a:xfrm>
                    <a:prstGeom prst="ellipse">
                      <a:avLst/>
                    </a:prstGeom>
                    <a:blipFill>
                      <a:blip r:embed="rId25"/>
                      <a:stretch>
                        <a:fillRect l="-20000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34" name="TextBox 233">
                      <a:extLst>
                        <a:ext uri="{FF2B5EF4-FFF2-40B4-BE49-F238E27FC236}">
                          <a16:creationId xmlns:a16="http://schemas.microsoft.com/office/drawing/2014/main" id="{889B7C9F-2420-B648-1B05-BD7B759D462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343345" y="4238159"/>
                      <a:ext cx="275364" cy="389513"/>
                    </a:xfrm>
                    <a:prstGeom prst="ellipse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oMath>
                        </m:oMathPara>
                      </a14:m>
                      <a:endParaRPr lang="en-DE" dirty="0"/>
                    </a:p>
                  </p:txBody>
                </p:sp>
              </mc:Choice>
              <mc:Fallback xmlns="">
                <p:sp>
                  <p:nvSpPr>
                    <p:cNvPr id="234" name="TextBox 233">
                      <a:extLst>
                        <a:ext uri="{FF2B5EF4-FFF2-40B4-BE49-F238E27FC236}">
                          <a16:creationId xmlns:a16="http://schemas.microsoft.com/office/drawing/2014/main" id="{889B7C9F-2420-B648-1B05-BD7B759D462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343345" y="4238159"/>
                      <a:ext cx="275364" cy="389513"/>
                    </a:xfrm>
                    <a:prstGeom prst="ellipse">
                      <a:avLst/>
                    </a:prstGeom>
                    <a:blipFill>
                      <a:blip r:embed="rId26"/>
                      <a:stretch>
                        <a:fillRect l="-13043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235" name="Straight Connector 234">
                  <a:extLst>
                    <a:ext uri="{FF2B5EF4-FFF2-40B4-BE49-F238E27FC236}">
                      <a16:creationId xmlns:a16="http://schemas.microsoft.com/office/drawing/2014/main" id="{E59925BC-4CC2-75B1-4FE1-7DE190B98FE3}"/>
                    </a:ext>
                  </a:extLst>
                </p:cNvPr>
                <p:cNvCxnSpPr>
                  <a:cxnSpLocks/>
                  <a:stCxn id="233" idx="7"/>
                  <a:endCxn id="239" idx="2"/>
                </p:cNvCxnSpPr>
                <p:nvPr/>
              </p:nvCxnSpPr>
              <p:spPr>
                <a:xfrm flipV="1">
                  <a:off x="3007855" y="4120777"/>
                  <a:ext cx="122029" cy="17442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6" name="Straight Connector 235">
                  <a:extLst>
                    <a:ext uri="{FF2B5EF4-FFF2-40B4-BE49-F238E27FC236}">
                      <a16:creationId xmlns:a16="http://schemas.microsoft.com/office/drawing/2014/main" id="{9FCFB805-D1FE-A179-CD7F-0B6E7CADB57D}"/>
                    </a:ext>
                  </a:extLst>
                </p:cNvPr>
                <p:cNvCxnSpPr>
                  <a:cxnSpLocks/>
                  <a:stCxn id="234" idx="1"/>
                  <a:endCxn id="239" idx="1"/>
                </p:cNvCxnSpPr>
                <p:nvPr/>
              </p:nvCxnSpPr>
              <p:spPr>
                <a:xfrm flipH="1" flipV="1">
                  <a:off x="3289510" y="4120777"/>
                  <a:ext cx="94161" cy="17442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37" name="Group 236">
                  <a:extLst>
                    <a:ext uri="{FF2B5EF4-FFF2-40B4-BE49-F238E27FC236}">
                      <a16:creationId xmlns:a16="http://schemas.microsoft.com/office/drawing/2014/main" id="{F9FDE2C6-9FF1-184C-4501-2A9D4F395BFF}"/>
                    </a:ext>
                  </a:extLst>
                </p:cNvPr>
                <p:cNvGrpSpPr/>
                <p:nvPr/>
              </p:nvGrpSpPr>
              <p:grpSpPr>
                <a:xfrm>
                  <a:off x="3065697" y="3856312"/>
                  <a:ext cx="288000" cy="276999"/>
                  <a:chOff x="2491970" y="3880561"/>
                  <a:chExt cx="288000" cy="276999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38" name="TextBox 237">
                        <a:extLst>
                          <a:ext uri="{FF2B5EF4-FFF2-40B4-BE49-F238E27FC236}">
                            <a16:creationId xmlns:a16="http://schemas.microsoft.com/office/drawing/2014/main" id="{6BEF5121-07BA-A5AE-C7F8-F7092D1A4AA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⋈</m:t>
                              </m:r>
                            </m:oMath>
                          </m:oMathPara>
                        </a14:m>
                        <a:endParaRPr lang="en-DE" dirty="0"/>
                      </a:p>
                    </p:txBody>
                  </p:sp>
                </mc:Choice>
                <mc:Fallback xmlns="">
                  <p:sp>
                    <p:nvSpPr>
                      <p:cNvPr id="238" name="TextBox 237">
                        <a:extLst>
                          <a:ext uri="{FF2B5EF4-FFF2-40B4-BE49-F238E27FC236}">
                            <a16:creationId xmlns:a16="http://schemas.microsoft.com/office/drawing/2014/main" id="{6BEF5121-07BA-A5AE-C7F8-F7092D1A4AA1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blipFill>
                        <a:blip r:embed="rId27"/>
                        <a:stretch>
                          <a:fillRect l="-25000" r="-5000" b="-4545"/>
                        </a:stretch>
                      </a:blip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en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239" name="TextBox 238">
                    <a:extLst>
                      <a:ext uri="{FF2B5EF4-FFF2-40B4-BE49-F238E27FC236}">
                        <a16:creationId xmlns:a16="http://schemas.microsoft.com/office/drawing/2014/main" id="{A5B1D37A-775A-73DB-88B0-FE368CEDB839}"/>
                      </a:ext>
                    </a:extLst>
                  </p:cNvPr>
                  <p:cNvSpPr txBox="1"/>
                  <p:nvPr/>
                </p:nvSpPr>
                <p:spPr>
                  <a:xfrm>
                    <a:off x="2491970" y="3888277"/>
                    <a:ext cx="288000" cy="256749"/>
                  </a:xfrm>
                  <a:prstGeom prst="hexagon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>
                    <a:noAutofit/>
                  </a:bodyPr>
                  <a:lstStyle/>
                  <a:p>
                    <a:pPr algn="ctr"/>
                    <a:endParaRPr lang="en-DE" dirty="0"/>
                  </a:p>
                </p:txBody>
              </p:sp>
            </p:grpSp>
          </p:grpSp>
        </p:grpSp>
        <p:grpSp>
          <p:nvGrpSpPr>
            <p:cNvPr id="286" name="Group 285">
              <a:extLst>
                <a:ext uri="{FF2B5EF4-FFF2-40B4-BE49-F238E27FC236}">
                  <a16:creationId xmlns:a16="http://schemas.microsoft.com/office/drawing/2014/main" id="{EA246CC2-179A-91C0-43C4-CC5B5E1D0C85}"/>
                </a:ext>
              </a:extLst>
            </p:cNvPr>
            <p:cNvGrpSpPr/>
            <p:nvPr/>
          </p:nvGrpSpPr>
          <p:grpSpPr>
            <a:xfrm>
              <a:off x="5766272" y="3293137"/>
              <a:ext cx="1125872" cy="2392014"/>
              <a:chOff x="6294180" y="3442089"/>
              <a:chExt cx="1125872" cy="2392014"/>
            </a:xfrm>
          </p:grpSpPr>
          <p:grpSp>
            <p:nvGrpSpPr>
              <p:cNvPr id="144" name="Group 143">
                <a:extLst>
                  <a:ext uri="{FF2B5EF4-FFF2-40B4-BE49-F238E27FC236}">
                    <a16:creationId xmlns:a16="http://schemas.microsoft.com/office/drawing/2014/main" id="{59BFE3FA-7149-4527-98BB-EE185466ED1C}"/>
                  </a:ext>
                </a:extLst>
              </p:cNvPr>
              <p:cNvGrpSpPr/>
              <p:nvPr/>
            </p:nvGrpSpPr>
            <p:grpSpPr>
              <a:xfrm>
                <a:off x="6294180" y="3442089"/>
                <a:ext cx="1125872" cy="1178580"/>
                <a:chOff x="2260513" y="3442089"/>
                <a:chExt cx="1125872" cy="1178580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5" name="TextBox 144">
                      <a:extLst>
                        <a:ext uri="{FF2B5EF4-FFF2-40B4-BE49-F238E27FC236}">
                          <a16:creationId xmlns:a16="http://schemas.microsoft.com/office/drawing/2014/main" id="{9736403E-8D57-2EA0-8F88-F709302A8FE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260513" y="4231156"/>
                      <a:ext cx="252011" cy="389513"/>
                    </a:xfrm>
                    <a:prstGeom prst="ellipse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oMath>
                        </m:oMathPara>
                      </a14:m>
                      <a:endParaRPr lang="en-DE" dirty="0"/>
                    </a:p>
                  </p:txBody>
                </p:sp>
              </mc:Choice>
              <mc:Fallback xmlns="">
                <p:sp>
                  <p:nvSpPr>
                    <p:cNvPr id="145" name="TextBox 144">
                      <a:extLst>
                        <a:ext uri="{FF2B5EF4-FFF2-40B4-BE49-F238E27FC236}">
                          <a16:creationId xmlns:a16="http://schemas.microsoft.com/office/drawing/2014/main" id="{9736403E-8D57-2EA0-8F88-F709302A8FE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260513" y="4231156"/>
                      <a:ext cx="252011" cy="389513"/>
                    </a:xfrm>
                    <a:prstGeom prst="ellipse">
                      <a:avLst/>
                    </a:prstGeom>
                    <a:blipFill>
                      <a:blip r:embed="rId20"/>
                      <a:stretch>
                        <a:fillRect l="-14286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6" name="TextBox 145">
                      <a:extLst>
                        <a:ext uri="{FF2B5EF4-FFF2-40B4-BE49-F238E27FC236}">
                          <a16:creationId xmlns:a16="http://schemas.microsoft.com/office/drawing/2014/main" id="{4D3A2259-A76A-6D9E-407C-1439E2ADDFD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811107" y="4231156"/>
                      <a:ext cx="275364" cy="389513"/>
                    </a:xfrm>
                    <a:prstGeom prst="ellipse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oMath>
                        </m:oMathPara>
                      </a14:m>
                      <a:endParaRPr lang="en-DE" dirty="0"/>
                    </a:p>
                  </p:txBody>
                </p:sp>
              </mc:Choice>
              <mc:Fallback xmlns="">
                <p:sp>
                  <p:nvSpPr>
                    <p:cNvPr id="146" name="TextBox 145">
                      <a:extLst>
                        <a:ext uri="{FF2B5EF4-FFF2-40B4-BE49-F238E27FC236}">
                          <a16:creationId xmlns:a16="http://schemas.microsoft.com/office/drawing/2014/main" id="{4D3A2259-A76A-6D9E-407C-1439E2ADDFD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811107" y="4231156"/>
                      <a:ext cx="275364" cy="389513"/>
                    </a:xfrm>
                    <a:prstGeom prst="ellipse">
                      <a:avLst/>
                    </a:prstGeom>
                    <a:blipFill>
                      <a:blip r:embed="rId5"/>
                      <a:stretch>
                        <a:fillRect l="-13636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7" name="TextBox 146">
                      <a:extLst>
                        <a:ext uri="{FF2B5EF4-FFF2-40B4-BE49-F238E27FC236}">
                          <a16:creationId xmlns:a16="http://schemas.microsoft.com/office/drawing/2014/main" id="{A3FCAD89-7FEE-4972-26ED-2AC8B09960D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095152" y="3831340"/>
                      <a:ext cx="291233" cy="389513"/>
                    </a:xfrm>
                    <a:prstGeom prst="ellipse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oMath>
                        </m:oMathPara>
                      </a14:m>
                      <a:endParaRPr lang="en-DE" dirty="0"/>
                    </a:p>
                  </p:txBody>
                </p:sp>
              </mc:Choice>
              <mc:Fallback xmlns="">
                <p:sp>
                  <p:nvSpPr>
                    <p:cNvPr id="147" name="TextBox 146">
                      <a:extLst>
                        <a:ext uri="{FF2B5EF4-FFF2-40B4-BE49-F238E27FC236}">
                          <a16:creationId xmlns:a16="http://schemas.microsoft.com/office/drawing/2014/main" id="{A3FCAD89-7FEE-4972-26ED-2AC8B09960D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095152" y="3831340"/>
                      <a:ext cx="291233" cy="389513"/>
                    </a:xfrm>
                    <a:prstGeom prst="ellipse">
                      <a:avLst/>
                    </a:prstGeom>
                    <a:blipFill>
                      <a:blip r:embed="rId28"/>
                      <a:stretch>
                        <a:fillRect l="-12500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48" name="Straight Connector 147">
                  <a:extLst>
                    <a:ext uri="{FF2B5EF4-FFF2-40B4-BE49-F238E27FC236}">
                      <a16:creationId xmlns:a16="http://schemas.microsoft.com/office/drawing/2014/main" id="{9AF00E86-3EDA-BFF2-8442-B60D9A3D62E4}"/>
                    </a:ext>
                  </a:extLst>
                </p:cNvPr>
                <p:cNvCxnSpPr>
                  <a:cxnSpLocks/>
                  <a:stCxn id="145" idx="7"/>
                  <a:endCxn id="155" idx="2"/>
                </p:cNvCxnSpPr>
                <p:nvPr/>
              </p:nvCxnSpPr>
              <p:spPr>
                <a:xfrm flipV="1">
                  <a:off x="2475618" y="4113774"/>
                  <a:ext cx="122029" cy="17442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>
                  <a:extLst>
                    <a:ext uri="{FF2B5EF4-FFF2-40B4-BE49-F238E27FC236}">
                      <a16:creationId xmlns:a16="http://schemas.microsoft.com/office/drawing/2014/main" id="{EFDAA77B-903E-50A6-451C-0AC3B95C0AB4}"/>
                    </a:ext>
                  </a:extLst>
                </p:cNvPr>
                <p:cNvCxnSpPr>
                  <a:cxnSpLocks/>
                  <a:stCxn id="146" idx="1"/>
                  <a:endCxn id="155" idx="1"/>
                </p:cNvCxnSpPr>
                <p:nvPr/>
              </p:nvCxnSpPr>
              <p:spPr>
                <a:xfrm flipH="1" flipV="1">
                  <a:off x="2757273" y="4113774"/>
                  <a:ext cx="94160" cy="17442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60F7AB62-A6A7-C665-D436-5DDF4651886C}"/>
                    </a:ext>
                  </a:extLst>
                </p:cNvPr>
                <p:cNvCxnSpPr>
                  <a:cxnSpLocks/>
                  <a:stCxn id="155" idx="5"/>
                  <a:endCxn id="157" idx="2"/>
                </p:cNvCxnSpPr>
                <p:nvPr/>
              </p:nvCxnSpPr>
              <p:spPr>
                <a:xfrm flipV="1">
                  <a:off x="2757273" y="3706554"/>
                  <a:ext cx="125187" cy="15047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EBF5BBB1-83D9-4D53-3FCB-3469B17A9FE3}"/>
                    </a:ext>
                  </a:extLst>
                </p:cNvPr>
                <p:cNvCxnSpPr>
                  <a:cxnSpLocks/>
                  <a:stCxn id="147" idx="1"/>
                  <a:endCxn id="157" idx="1"/>
                </p:cNvCxnSpPr>
                <p:nvPr/>
              </p:nvCxnSpPr>
              <p:spPr>
                <a:xfrm flipH="1" flipV="1">
                  <a:off x="3042086" y="3706554"/>
                  <a:ext cx="95716" cy="181829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52" name="Group 151">
                  <a:extLst>
                    <a:ext uri="{FF2B5EF4-FFF2-40B4-BE49-F238E27FC236}">
                      <a16:creationId xmlns:a16="http://schemas.microsoft.com/office/drawing/2014/main" id="{F25C47F9-70BA-8786-6FB2-37A51AC75D9E}"/>
                    </a:ext>
                  </a:extLst>
                </p:cNvPr>
                <p:cNvGrpSpPr/>
                <p:nvPr/>
              </p:nvGrpSpPr>
              <p:grpSpPr>
                <a:xfrm>
                  <a:off x="2818273" y="3442089"/>
                  <a:ext cx="288000" cy="276999"/>
                  <a:chOff x="2491970" y="3880561"/>
                  <a:chExt cx="288000" cy="276999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56" name="TextBox 155">
                        <a:extLst>
                          <a:ext uri="{FF2B5EF4-FFF2-40B4-BE49-F238E27FC236}">
                            <a16:creationId xmlns:a16="http://schemas.microsoft.com/office/drawing/2014/main" id="{4B4C0743-D419-2D28-8F88-0C76A4570A3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⋈</m:t>
                              </m:r>
                            </m:oMath>
                          </m:oMathPara>
                        </a14:m>
                        <a:endParaRPr lang="en-DE" dirty="0"/>
                      </a:p>
                    </p:txBody>
                  </p:sp>
                </mc:Choice>
                <mc:Fallback xmlns="">
                  <p:sp>
                    <p:nvSpPr>
                      <p:cNvPr id="156" name="TextBox 155">
                        <a:extLst>
                          <a:ext uri="{FF2B5EF4-FFF2-40B4-BE49-F238E27FC236}">
                            <a16:creationId xmlns:a16="http://schemas.microsoft.com/office/drawing/2014/main" id="{4B4C0743-D419-2D28-8F88-0C76A4570A35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blipFill>
                        <a:blip r:embed="rId7"/>
                        <a:stretch>
                          <a:fillRect l="-25000" r="-5000" b="-4348"/>
                        </a:stretch>
                      </a:blip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en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157" name="TextBox 156">
                    <a:extLst>
                      <a:ext uri="{FF2B5EF4-FFF2-40B4-BE49-F238E27FC236}">
                        <a16:creationId xmlns:a16="http://schemas.microsoft.com/office/drawing/2014/main" id="{07DF5C3A-B86D-5AC5-9B91-BD454A9C3CEC}"/>
                      </a:ext>
                    </a:extLst>
                  </p:cNvPr>
                  <p:cNvSpPr txBox="1"/>
                  <p:nvPr/>
                </p:nvSpPr>
                <p:spPr>
                  <a:xfrm>
                    <a:off x="2491970" y="3888277"/>
                    <a:ext cx="288000" cy="256749"/>
                  </a:xfrm>
                  <a:prstGeom prst="hexagon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>
                    <a:noAutofit/>
                  </a:bodyPr>
                  <a:lstStyle/>
                  <a:p>
                    <a:pPr algn="ctr"/>
                    <a:endParaRPr lang="en-DE" dirty="0"/>
                  </a:p>
                </p:txBody>
              </p:sp>
            </p:grpSp>
            <p:grpSp>
              <p:nvGrpSpPr>
                <p:cNvPr id="153" name="Group 152">
                  <a:extLst>
                    <a:ext uri="{FF2B5EF4-FFF2-40B4-BE49-F238E27FC236}">
                      <a16:creationId xmlns:a16="http://schemas.microsoft.com/office/drawing/2014/main" id="{4EB87861-7B25-AAC8-0F7F-57D3F2125B35}"/>
                    </a:ext>
                  </a:extLst>
                </p:cNvPr>
                <p:cNvGrpSpPr/>
                <p:nvPr/>
              </p:nvGrpSpPr>
              <p:grpSpPr>
                <a:xfrm>
                  <a:off x="2533460" y="3849309"/>
                  <a:ext cx="288000" cy="276999"/>
                  <a:chOff x="2491970" y="3880561"/>
                  <a:chExt cx="288000" cy="276999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54" name="TextBox 153">
                        <a:extLst>
                          <a:ext uri="{FF2B5EF4-FFF2-40B4-BE49-F238E27FC236}">
                            <a16:creationId xmlns:a16="http://schemas.microsoft.com/office/drawing/2014/main" id="{4D56DD60-0ACD-81B2-4110-B8CD442BDA2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⋈</m:t>
                              </m:r>
                            </m:oMath>
                          </m:oMathPara>
                        </a14:m>
                        <a:endParaRPr lang="en-DE" dirty="0"/>
                      </a:p>
                    </p:txBody>
                  </p:sp>
                </mc:Choice>
                <mc:Fallback xmlns="">
                  <p:sp>
                    <p:nvSpPr>
                      <p:cNvPr id="154" name="TextBox 153">
                        <a:extLst>
                          <a:ext uri="{FF2B5EF4-FFF2-40B4-BE49-F238E27FC236}">
                            <a16:creationId xmlns:a16="http://schemas.microsoft.com/office/drawing/2014/main" id="{4D56DD60-0ACD-81B2-4110-B8CD442BDA23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blipFill>
                        <a:blip r:embed="rId29"/>
                        <a:stretch>
                          <a:fillRect l="-30000" r="-5000"/>
                        </a:stretch>
                      </a:blip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en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155" name="TextBox 154">
                    <a:extLst>
                      <a:ext uri="{FF2B5EF4-FFF2-40B4-BE49-F238E27FC236}">
                        <a16:creationId xmlns:a16="http://schemas.microsoft.com/office/drawing/2014/main" id="{ACF64738-F120-BA04-C6EF-C72E23BBDBA2}"/>
                      </a:ext>
                    </a:extLst>
                  </p:cNvPr>
                  <p:cNvSpPr txBox="1"/>
                  <p:nvPr/>
                </p:nvSpPr>
                <p:spPr>
                  <a:xfrm>
                    <a:off x="2491970" y="3888277"/>
                    <a:ext cx="288000" cy="256749"/>
                  </a:xfrm>
                  <a:prstGeom prst="hexagon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>
                    <a:noAutofit/>
                  </a:bodyPr>
                  <a:lstStyle/>
                  <a:p>
                    <a:pPr algn="ctr"/>
                    <a:endParaRPr lang="en-DE" dirty="0"/>
                  </a:p>
                </p:txBody>
              </p:sp>
            </p:grpSp>
          </p:grpSp>
          <p:grpSp>
            <p:nvGrpSpPr>
              <p:cNvPr id="242" name="Group 241">
                <a:extLst>
                  <a:ext uri="{FF2B5EF4-FFF2-40B4-BE49-F238E27FC236}">
                    <a16:creationId xmlns:a16="http://schemas.microsoft.com/office/drawing/2014/main" id="{2B676103-1E2B-1AE9-524F-C13425C595AC}"/>
                  </a:ext>
                </a:extLst>
              </p:cNvPr>
              <p:cNvGrpSpPr/>
              <p:nvPr/>
            </p:nvGrpSpPr>
            <p:grpSpPr>
              <a:xfrm>
                <a:off x="6310673" y="4655523"/>
                <a:ext cx="1092886" cy="1178580"/>
                <a:chOff x="2533758" y="3449092"/>
                <a:chExt cx="1092886" cy="1178580"/>
              </a:xfrm>
            </p:grpSpPr>
            <p:cxnSp>
              <p:nvCxnSpPr>
                <p:cNvPr id="243" name="Straight Connector 242">
                  <a:extLst>
                    <a:ext uri="{FF2B5EF4-FFF2-40B4-BE49-F238E27FC236}">
                      <a16:creationId xmlns:a16="http://schemas.microsoft.com/office/drawing/2014/main" id="{07DACAF3-AEB0-8E58-4D4B-8A7BDB92B656}"/>
                    </a:ext>
                  </a:extLst>
                </p:cNvPr>
                <p:cNvCxnSpPr>
                  <a:cxnSpLocks/>
                  <a:stCxn id="246" idx="7"/>
                  <a:endCxn id="255" idx="2"/>
                </p:cNvCxnSpPr>
                <p:nvPr/>
              </p:nvCxnSpPr>
              <p:spPr>
                <a:xfrm flipV="1">
                  <a:off x="2748863" y="3713557"/>
                  <a:ext cx="132083" cy="147359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4" name="Straight Connector 243">
                  <a:extLst>
                    <a:ext uri="{FF2B5EF4-FFF2-40B4-BE49-F238E27FC236}">
                      <a16:creationId xmlns:a16="http://schemas.microsoft.com/office/drawing/2014/main" id="{84785307-F3C9-2262-FFDD-EA700584282A}"/>
                    </a:ext>
                  </a:extLst>
                </p:cNvPr>
                <p:cNvCxnSpPr>
                  <a:cxnSpLocks/>
                  <a:stCxn id="253" idx="4"/>
                  <a:endCxn id="255" idx="1"/>
                </p:cNvCxnSpPr>
                <p:nvPr/>
              </p:nvCxnSpPr>
              <p:spPr>
                <a:xfrm flipH="1" flipV="1">
                  <a:off x="3040572" y="3713557"/>
                  <a:ext cx="89312" cy="15047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45" name="Group 244">
                  <a:extLst>
                    <a:ext uri="{FF2B5EF4-FFF2-40B4-BE49-F238E27FC236}">
                      <a16:creationId xmlns:a16="http://schemas.microsoft.com/office/drawing/2014/main" id="{487C3471-8B61-020E-87CF-B0D2E5607E89}"/>
                    </a:ext>
                  </a:extLst>
                </p:cNvPr>
                <p:cNvGrpSpPr/>
                <p:nvPr/>
              </p:nvGrpSpPr>
              <p:grpSpPr>
                <a:xfrm>
                  <a:off x="2816759" y="3449092"/>
                  <a:ext cx="288000" cy="276999"/>
                  <a:chOff x="2491970" y="3880561"/>
                  <a:chExt cx="288000" cy="276999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54" name="TextBox 253">
                        <a:extLst>
                          <a:ext uri="{FF2B5EF4-FFF2-40B4-BE49-F238E27FC236}">
                            <a16:creationId xmlns:a16="http://schemas.microsoft.com/office/drawing/2014/main" id="{2F8A8BF4-983A-F3BD-2303-15BD87B34D3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⋈</m:t>
                              </m:r>
                            </m:oMath>
                          </m:oMathPara>
                        </a14:m>
                        <a:endParaRPr lang="en-DE" dirty="0"/>
                      </a:p>
                    </p:txBody>
                  </p:sp>
                </mc:Choice>
                <mc:Fallback xmlns="">
                  <p:sp>
                    <p:nvSpPr>
                      <p:cNvPr id="254" name="TextBox 253">
                        <a:extLst>
                          <a:ext uri="{FF2B5EF4-FFF2-40B4-BE49-F238E27FC236}">
                            <a16:creationId xmlns:a16="http://schemas.microsoft.com/office/drawing/2014/main" id="{2F8A8BF4-983A-F3BD-2303-15BD87B34D3C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blipFill>
                        <a:blip r:embed="rId27"/>
                        <a:stretch>
                          <a:fillRect l="-25000" r="-5000"/>
                        </a:stretch>
                      </a:blip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en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255" name="TextBox 254">
                    <a:extLst>
                      <a:ext uri="{FF2B5EF4-FFF2-40B4-BE49-F238E27FC236}">
                        <a16:creationId xmlns:a16="http://schemas.microsoft.com/office/drawing/2014/main" id="{E19A5E08-16A3-641F-37FC-29724720D431}"/>
                      </a:ext>
                    </a:extLst>
                  </p:cNvPr>
                  <p:cNvSpPr txBox="1"/>
                  <p:nvPr/>
                </p:nvSpPr>
                <p:spPr>
                  <a:xfrm>
                    <a:off x="2491970" y="3888277"/>
                    <a:ext cx="288000" cy="256749"/>
                  </a:xfrm>
                  <a:prstGeom prst="hexagon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>
                    <a:noAutofit/>
                  </a:bodyPr>
                  <a:lstStyle/>
                  <a:p>
                    <a:pPr algn="ctr"/>
                    <a:endParaRPr lang="en-DE" dirty="0"/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46" name="TextBox 245">
                      <a:extLst>
                        <a:ext uri="{FF2B5EF4-FFF2-40B4-BE49-F238E27FC236}">
                          <a16:creationId xmlns:a16="http://schemas.microsoft.com/office/drawing/2014/main" id="{F2D4B583-DC47-4423-10C3-712EC85D6F0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533758" y="3803873"/>
                      <a:ext cx="252011" cy="389513"/>
                    </a:xfrm>
                    <a:prstGeom prst="ellipse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oMath>
                        </m:oMathPara>
                      </a14:m>
                      <a:endParaRPr lang="en-DE" dirty="0"/>
                    </a:p>
                  </p:txBody>
                </p:sp>
              </mc:Choice>
              <mc:Fallback xmlns="">
                <p:sp>
                  <p:nvSpPr>
                    <p:cNvPr id="246" name="TextBox 245">
                      <a:extLst>
                        <a:ext uri="{FF2B5EF4-FFF2-40B4-BE49-F238E27FC236}">
                          <a16:creationId xmlns:a16="http://schemas.microsoft.com/office/drawing/2014/main" id="{F2D4B583-DC47-4423-10C3-712EC85D6F0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533758" y="3803873"/>
                      <a:ext cx="252011" cy="389513"/>
                    </a:xfrm>
                    <a:prstGeom prst="ellipse">
                      <a:avLst/>
                    </a:prstGeom>
                    <a:blipFill>
                      <a:blip r:embed="rId30"/>
                      <a:stretch>
                        <a:fillRect l="-19048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47" name="TextBox 246">
                      <a:extLst>
                        <a:ext uri="{FF2B5EF4-FFF2-40B4-BE49-F238E27FC236}">
                          <a16:creationId xmlns:a16="http://schemas.microsoft.com/office/drawing/2014/main" id="{CCAC9E72-43E8-7538-25D1-23644892706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781074" y="4238159"/>
                      <a:ext cx="275364" cy="389513"/>
                    </a:xfrm>
                    <a:prstGeom prst="ellipse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oMath>
                        </m:oMathPara>
                      </a14:m>
                      <a:endParaRPr lang="en-DE" dirty="0"/>
                    </a:p>
                  </p:txBody>
                </p:sp>
              </mc:Choice>
              <mc:Fallback xmlns="">
                <p:sp>
                  <p:nvSpPr>
                    <p:cNvPr id="247" name="TextBox 246">
                      <a:extLst>
                        <a:ext uri="{FF2B5EF4-FFF2-40B4-BE49-F238E27FC236}">
                          <a16:creationId xmlns:a16="http://schemas.microsoft.com/office/drawing/2014/main" id="{CCAC9E72-43E8-7538-25D1-23644892706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781074" y="4238159"/>
                      <a:ext cx="275364" cy="389513"/>
                    </a:xfrm>
                    <a:prstGeom prst="ellipse">
                      <a:avLst/>
                    </a:prstGeom>
                    <a:blipFill>
                      <a:blip r:embed="rId26"/>
                      <a:stretch>
                        <a:fillRect l="-13043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48" name="TextBox 247">
                      <a:extLst>
                        <a:ext uri="{FF2B5EF4-FFF2-40B4-BE49-F238E27FC236}">
                          <a16:creationId xmlns:a16="http://schemas.microsoft.com/office/drawing/2014/main" id="{F5060885-268F-D0F3-0C5E-900646F22DB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335411" y="4238159"/>
                      <a:ext cx="291233" cy="389513"/>
                    </a:xfrm>
                    <a:prstGeom prst="ellipse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oMath>
                        </m:oMathPara>
                      </a14:m>
                      <a:endParaRPr lang="en-DE" dirty="0"/>
                    </a:p>
                  </p:txBody>
                </p:sp>
              </mc:Choice>
              <mc:Fallback xmlns="">
                <p:sp>
                  <p:nvSpPr>
                    <p:cNvPr id="248" name="TextBox 247">
                      <a:extLst>
                        <a:ext uri="{FF2B5EF4-FFF2-40B4-BE49-F238E27FC236}">
                          <a16:creationId xmlns:a16="http://schemas.microsoft.com/office/drawing/2014/main" id="{F5060885-268F-D0F3-0C5E-900646F22DB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335411" y="4238159"/>
                      <a:ext cx="291233" cy="389513"/>
                    </a:xfrm>
                    <a:prstGeom prst="ellipse">
                      <a:avLst/>
                    </a:prstGeom>
                    <a:blipFill>
                      <a:blip r:embed="rId31"/>
                      <a:stretch>
                        <a:fillRect l="-12500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249" name="Straight Connector 248">
                  <a:extLst>
                    <a:ext uri="{FF2B5EF4-FFF2-40B4-BE49-F238E27FC236}">
                      <a16:creationId xmlns:a16="http://schemas.microsoft.com/office/drawing/2014/main" id="{A82A8604-0427-241D-BEE0-0106AE6222E2}"/>
                    </a:ext>
                  </a:extLst>
                </p:cNvPr>
                <p:cNvCxnSpPr>
                  <a:cxnSpLocks/>
                  <a:stCxn id="247" idx="7"/>
                  <a:endCxn id="253" idx="2"/>
                </p:cNvCxnSpPr>
                <p:nvPr/>
              </p:nvCxnSpPr>
              <p:spPr>
                <a:xfrm flipV="1">
                  <a:off x="3016112" y="4120777"/>
                  <a:ext cx="113772" cy="17442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0" name="Straight Connector 249">
                  <a:extLst>
                    <a:ext uri="{FF2B5EF4-FFF2-40B4-BE49-F238E27FC236}">
                      <a16:creationId xmlns:a16="http://schemas.microsoft.com/office/drawing/2014/main" id="{878C9DB7-4D52-5D17-80BA-222DED6F1925}"/>
                    </a:ext>
                  </a:extLst>
                </p:cNvPr>
                <p:cNvCxnSpPr>
                  <a:cxnSpLocks/>
                  <a:stCxn id="248" idx="1"/>
                  <a:endCxn id="253" idx="1"/>
                </p:cNvCxnSpPr>
                <p:nvPr/>
              </p:nvCxnSpPr>
              <p:spPr>
                <a:xfrm flipH="1" flipV="1">
                  <a:off x="3289510" y="4120777"/>
                  <a:ext cx="88551" cy="17442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51" name="Group 250">
                  <a:extLst>
                    <a:ext uri="{FF2B5EF4-FFF2-40B4-BE49-F238E27FC236}">
                      <a16:creationId xmlns:a16="http://schemas.microsoft.com/office/drawing/2014/main" id="{951AAE5F-4F86-487A-B4FB-E926748034EE}"/>
                    </a:ext>
                  </a:extLst>
                </p:cNvPr>
                <p:cNvGrpSpPr/>
                <p:nvPr/>
              </p:nvGrpSpPr>
              <p:grpSpPr>
                <a:xfrm>
                  <a:off x="3065697" y="3856312"/>
                  <a:ext cx="288000" cy="276999"/>
                  <a:chOff x="2491970" y="3880561"/>
                  <a:chExt cx="288000" cy="276999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52" name="TextBox 251">
                        <a:extLst>
                          <a:ext uri="{FF2B5EF4-FFF2-40B4-BE49-F238E27FC236}">
                            <a16:creationId xmlns:a16="http://schemas.microsoft.com/office/drawing/2014/main" id="{7BA7F60C-6C5C-FBC3-8D6A-DE8A3955F21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⋈</m:t>
                              </m:r>
                            </m:oMath>
                          </m:oMathPara>
                        </a14:m>
                        <a:endParaRPr lang="en-DE" dirty="0"/>
                      </a:p>
                    </p:txBody>
                  </p:sp>
                </mc:Choice>
                <mc:Fallback xmlns="">
                  <p:sp>
                    <p:nvSpPr>
                      <p:cNvPr id="252" name="TextBox 251">
                        <a:extLst>
                          <a:ext uri="{FF2B5EF4-FFF2-40B4-BE49-F238E27FC236}">
                            <a16:creationId xmlns:a16="http://schemas.microsoft.com/office/drawing/2014/main" id="{7BA7F60C-6C5C-FBC3-8D6A-DE8A3955F213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blipFill>
                        <a:blip r:embed="rId32"/>
                        <a:stretch>
                          <a:fillRect l="-25000" r="-5000"/>
                        </a:stretch>
                      </a:blip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en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253" name="TextBox 252">
                    <a:extLst>
                      <a:ext uri="{FF2B5EF4-FFF2-40B4-BE49-F238E27FC236}">
                        <a16:creationId xmlns:a16="http://schemas.microsoft.com/office/drawing/2014/main" id="{060937B3-1D6E-6BB9-4356-F82300DFFEE6}"/>
                      </a:ext>
                    </a:extLst>
                  </p:cNvPr>
                  <p:cNvSpPr txBox="1"/>
                  <p:nvPr/>
                </p:nvSpPr>
                <p:spPr>
                  <a:xfrm>
                    <a:off x="2491970" y="3888277"/>
                    <a:ext cx="288000" cy="256749"/>
                  </a:xfrm>
                  <a:prstGeom prst="hexagon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>
                    <a:noAutofit/>
                  </a:bodyPr>
                  <a:lstStyle/>
                  <a:p>
                    <a:pPr algn="ctr"/>
                    <a:endParaRPr lang="en-DE" dirty="0"/>
                  </a:p>
                </p:txBody>
              </p:sp>
            </p:grpSp>
          </p:grpSp>
        </p:grpSp>
        <p:grpSp>
          <p:nvGrpSpPr>
            <p:cNvPr id="288" name="Group 287">
              <a:extLst>
                <a:ext uri="{FF2B5EF4-FFF2-40B4-BE49-F238E27FC236}">
                  <a16:creationId xmlns:a16="http://schemas.microsoft.com/office/drawing/2014/main" id="{43132C86-3FA2-4824-0D5D-A85A23E68A6E}"/>
                </a:ext>
              </a:extLst>
            </p:cNvPr>
            <p:cNvGrpSpPr/>
            <p:nvPr/>
          </p:nvGrpSpPr>
          <p:grpSpPr>
            <a:xfrm>
              <a:off x="3118813" y="3293137"/>
              <a:ext cx="1117937" cy="2392014"/>
              <a:chOff x="3604595" y="3442089"/>
              <a:chExt cx="1117937" cy="2392014"/>
            </a:xfrm>
          </p:grpSpPr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60DA15D8-8508-6F63-55BB-1EF893CEDD3A}"/>
                  </a:ext>
                </a:extLst>
              </p:cNvPr>
              <p:cNvGrpSpPr/>
              <p:nvPr/>
            </p:nvGrpSpPr>
            <p:grpSpPr>
              <a:xfrm>
                <a:off x="3604595" y="3442089"/>
                <a:ext cx="1117937" cy="1178580"/>
                <a:chOff x="2260513" y="3442089"/>
                <a:chExt cx="1117937" cy="1178580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7" name="TextBox 116">
                      <a:extLst>
                        <a:ext uri="{FF2B5EF4-FFF2-40B4-BE49-F238E27FC236}">
                          <a16:creationId xmlns:a16="http://schemas.microsoft.com/office/drawing/2014/main" id="{BACED7E8-CE9E-2ED3-6D89-765D5FB7AD1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260513" y="4231156"/>
                      <a:ext cx="252011" cy="389513"/>
                    </a:xfrm>
                    <a:prstGeom prst="ellipse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oMath>
                        </m:oMathPara>
                      </a14:m>
                      <a:endParaRPr lang="en-DE" dirty="0"/>
                    </a:p>
                  </p:txBody>
                </p:sp>
              </mc:Choice>
              <mc:Fallback xmlns="">
                <p:sp>
                  <p:nvSpPr>
                    <p:cNvPr id="117" name="TextBox 116">
                      <a:extLst>
                        <a:ext uri="{FF2B5EF4-FFF2-40B4-BE49-F238E27FC236}">
                          <a16:creationId xmlns:a16="http://schemas.microsoft.com/office/drawing/2014/main" id="{BACED7E8-CE9E-2ED3-6D89-765D5FB7AD1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260513" y="4231156"/>
                      <a:ext cx="252011" cy="389513"/>
                    </a:xfrm>
                    <a:prstGeom prst="ellipse">
                      <a:avLst/>
                    </a:prstGeom>
                    <a:blipFill>
                      <a:blip r:embed="rId18"/>
                      <a:stretch>
                        <a:fillRect l="-14286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8" name="TextBox 117">
                      <a:extLst>
                        <a:ext uri="{FF2B5EF4-FFF2-40B4-BE49-F238E27FC236}">
                          <a16:creationId xmlns:a16="http://schemas.microsoft.com/office/drawing/2014/main" id="{3F2579CE-D2A3-C34F-6D68-3A9F5CB86F6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803173" y="4231156"/>
                      <a:ext cx="291233" cy="389513"/>
                    </a:xfrm>
                    <a:prstGeom prst="ellipse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oMath>
                        </m:oMathPara>
                      </a14:m>
                      <a:endParaRPr lang="en-DE" dirty="0"/>
                    </a:p>
                  </p:txBody>
                </p:sp>
              </mc:Choice>
              <mc:Fallback xmlns="">
                <p:sp>
                  <p:nvSpPr>
                    <p:cNvPr id="118" name="TextBox 117">
                      <a:extLst>
                        <a:ext uri="{FF2B5EF4-FFF2-40B4-BE49-F238E27FC236}">
                          <a16:creationId xmlns:a16="http://schemas.microsoft.com/office/drawing/2014/main" id="{3F2579CE-D2A3-C34F-6D68-3A9F5CB86F6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803173" y="4231156"/>
                      <a:ext cx="291233" cy="389513"/>
                    </a:xfrm>
                    <a:prstGeom prst="ellipse">
                      <a:avLst/>
                    </a:prstGeom>
                    <a:blipFill>
                      <a:blip r:embed="rId13"/>
                      <a:stretch>
                        <a:fillRect l="-12500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9" name="TextBox 118">
                      <a:extLst>
                        <a:ext uri="{FF2B5EF4-FFF2-40B4-BE49-F238E27FC236}">
                          <a16:creationId xmlns:a16="http://schemas.microsoft.com/office/drawing/2014/main" id="{DDEF2C75-C7C5-628F-3FB2-217295E0BBF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103086" y="3831340"/>
                      <a:ext cx="275364" cy="388800"/>
                    </a:xfrm>
                    <a:prstGeom prst="ellipse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oMath>
                        </m:oMathPara>
                      </a14:m>
                      <a:endParaRPr lang="en-DE" dirty="0"/>
                    </a:p>
                  </p:txBody>
                </p:sp>
              </mc:Choice>
              <mc:Fallback xmlns="">
                <p:sp>
                  <p:nvSpPr>
                    <p:cNvPr id="119" name="TextBox 118">
                      <a:extLst>
                        <a:ext uri="{FF2B5EF4-FFF2-40B4-BE49-F238E27FC236}">
                          <a16:creationId xmlns:a16="http://schemas.microsoft.com/office/drawing/2014/main" id="{DDEF2C75-C7C5-628F-3FB2-217295E0BBF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103086" y="3831340"/>
                      <a:ext cx="275364" cy="388800"/>
                    </a:xfrm>
                    <a:prstGeom prst="ellipse">
                      <a:avLst/>
                    </a:prstGeom>
                    <a:blipFill>
                      <a:blip r:embed="rId33"/>
                      <a:stretch>
                        <a:fillRect l="-13043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13BC9384-2605-9BCB-9D57-1A9A6C58177E}"/>
                    </a:ext>
                  </a:extLst>
                </p:cNvPr>
                <p:cNvCxnSpPr>
                  <a:cxnSpLocks/>
                  <a:stCxn id="117" idx="7"/>
                  <a:endCxn id="127" idx="2"/>
                </p:cNvCxnSpPr>
                <p:nvPr/>
              </p:nvCxnSpPr>
              <p:spPr>
                <a:xfrm flipV="1">
                  <a:off x="2475618" y="4113774"/>
                  <a:ext cx="122029" cy="17442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>
                  <a:extLst>
                    <a:ext uri="{FF2B5EF4-FFF2-40B4-BE49-F238E27FC236}">
                      <a16:creationId xmlns:a16="http://schemas.microsoft.com/office/drawing/2014/main" id="{54D7F036-C759-58E7-9471-C2ACC27CEFC4}"/>
                    </a:ext>
                  </a:extLst>
                </p:cNvPr>
                <p:cNvCxnSpPr>
                  <a:cxnSpLocks/>
                  <a:stCxn id="118" idx="1"/>
                  <a:endCxn id="127" idx="1"/>
                </p:cNvCxnSpPr>
                <p:nvPr/>
              </p:nvCxnSpPr>
              <p:spPr>
                <a:xfrm flipH="1" flipV="1">
                  <a:off x="2757273" y="4113774"/>
                  <a:ext cx="88550" cy="17442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>
                  <a:extLst>
                    <a:ext uri="{FF2B5EF4-FFF2-40B4-BE49-F238E27FC236}">
                      <a16:creationId xmlns:a16="http://schemas.microsoft.com/office/drawing/2014/main" id="{41370C0C-BED4-2591-753B-7D71ADCA353F}"/>
                    </a:ext>
                  </a:extLst>
                </p:cNvPr>
                <p:cNvCxnSpPr>
                  <a:cxnSpLocks/>
                  <a:stCxn id="127" idx="5"/>
                  <a:endCxn id="129" idx="2"/>
                </p:cNvCxnSpPr>
                <p:nvPr/>
              </p:nvCxnSpPr>
              <p:spPr>
                <a:xfrm flipV="1">
                  <a:off x="2757273" y="3706554"/>
                  <a:ext cx="125187" cy="15047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>
                  <a:extLst>
                    <a:ext uri="{FF2B5EF4-FFF2-40B4-BE49-F238E27FC236}">
                      <a16:creationId xmlns:a16="http://schemas.microsoft.com/office/drawing/2014/main" id="{57B8D6C0-1E19-D7F4-7B10-54E2F450694B}"/>
                    </a:ext>
                  </a:extLst>
                </p:cNvPr>
                <p:cNvCxnSpPr>
                  <a:cxnSpLocks/>
                  <a:stCxn id="119" idx="1"/>
                  <a:endCxn id="129" idx="1"/>
                </p:cNvCxnSpPr>
                <p:nvPr/>
              </p:nvCxnSpPr>
              <p:spPr>
                <a:xfrm flipH="1" flipV="1">
                  <a:off x="3042086" y="3706554"/>
                  <a:ext cx="101326" cy="181724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24" name="Group 123">
                  <a:extLst>
                    <a:ext uri="{FF2B5EF4-FFF2-40B4-BE49-F238E27FC236}">
                      <a16:creationId xmlns:a16="http://schemas.microsoft.com/office/drawing/2014/main" id="{74A2DAAE-C4EF-D021-9C73-FC43AA6CA392}"/>
                    </a:ext>
                  </a:extLst>
                </p:cNvPr>
                <p:cNvGrpSpPr/>
                <p:nvPr/>
              </p:nvGrpSpPr>
              <p:grpSpPr>
                <a:xfrm>
                  <a:off x="2818273" y="3442089"/>
                  <a:ext cx="288000" cy="276999"/>
                  <a:chOff x="2491970" y="3880561"/>
                  <a:chExt cx="288000" cy="276999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28" name="TextBox 127">
                        <a:extLst>
                          <a:ext uri="{FF2B5EF4-FFF2-40B4-BE49-F238E27FC236}">
                            <a16:creationId xmlns:a16="http://schemas.microsoft.com/office/drawing/2014/main" id="{D89C745D-50D8-51BF-3B1A-8AF81C33CDA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⋈</m:t>
                              </m:r>
                            </m:oMath>
                          </m:oMathPara>
                        </a14:m>
                        <a:endParaRPr lang="en-DE" dirty="0"/>
                      </a:p>
                    </p:txBody>
                  </p:sp>
                </mc:Choice>
                <mc:Fallback xmlns="">
                  <p:sp>
                    <p:nvSpPr>
                      <p:cNvPr id="128" name="TextBox 127">
                        <a:extLst>
                          <a:ext uri="{FF2B5EF4-FFF2-40B4-BE49-F238E27FC236}">
                            <a16:creationId xmlns:a16="http://schemas.microsoft.com/office/drawing/2014/main" id="{D89C745D-50D8-51BF-3B1A-8AF81C33CDA9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blipFill>
                        <a:blip r:embed="rId34"/>
                        <a:stretch>
                          <a:fillRect l="-19048" r="-4762" b="-4348"/>
                        </a:stretch>
                      </a:blip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en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129" name="TextBox 128">
                    <a:extLst>
                      <a:ext uri="{FF2B5EF4-FFF2-40B4-BE49-F238E27FC236}">
                        <a16:creationId xmlns:a16="http://schemas.microsoft.com/office/drawing/2014/main" id="{65495212-0972-0F6C-F6D6-2604954D6D41}"/>
                      </a:ext>
                    </a:extLst>
                  </p:cNvPr>
                  <p:cNvSpPr txBox="1"/>
                  <p:nvPr/>
                </p:nvSpPr>
                <p:spPr>
                  <a:xfrm>
                    <a:off x="2491970" y="3888277"/>
                    <a:ext cx="288000" cy="256749"/>
                  </a:xfrm>
                  <a:prstGeom prst="hexagon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>
                    <a:noAutofit/>
                  </a:bodyPr>
                  <a:lstStyle/>
                  <a:p>
                    <a:pPr algn="ctr"/>
                    <a:endParaRPr lang="en-DE" dirty="0"/>
                  </a:p>
                </p:txBody>
              </p:sp>
            </p:grpSp>
            <p:grpSp>
              <p:nvGrpSpPr>
                <p:cNvPr id="125" name="Group 124">
                  <a:extLst>
                    <a:ext uri="{FF2B5EF4-FFF2-40B4-BE49-F238E27FC236}">
                      <a16:creationId xmlns:a16="http://schemas.microsoft.com/office/drawing/2014/main" id="{98E5FB94-41FD-2B96-BC15-4B0446FD8472}"/>
                    </a:ext>
                  </a:extLst>
                </p:cNvPr>
                <p:cNvGrpSpPr/>
                <p:nvPr/>
              </p:nvGrpSpPr>
              <p:grpSpPr>
                <a:xfrm>
                  <a:off x="2533460" y="3849309"/>
                  <a:ext cx="288000" cy="276999"/>
                  <a:chOff x="2491970" y="3880561"/>
                  <a:chExt cx="288000" cy="276999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26" name="TextBox 125">
                        <a:extLst>
                          <a:ext uri="{FF2B5EF4-FFF2-40B4-BE49-F238E27FC236}">
                            <a16:creationId xmlns:a16="http://schemas.microsoft.com/office/drawing/2014/main" id="{EA8F3335-8854-08D6-9860-BC58F39A2CD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⋈</m:t>
                              </m:r>
                            </m:oMath>
                          </m:oMathPara>
                        </a14:m>
                        <a:endParaRPr lang="en-DE" dirty="0"/>
                      </a:p>
                    </p:txBody>
                  </p:sp>
                </mc:Choice>
                <mc:Fallback xmlns="">
                  <p:sp>
                    <p:nvSpPr>
                      <p:cNvPr id="126" name="TextBox 125">
                        <a:extLst>
                          <a:ext uri="{FF2B5EF4-FFF2-40B4-BE49-F238E27FC236}">
                            <a16:creationId xmlns:a16="http://schemas.microsoft.com/office/drawing/2014/main" id="{EA8F3335-8854-08D6-9860-BC58F39A2CD7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blipFill>
                        <a:blip r:embed="rId35"/>
                        <a:stretch>
                          <a:fillRect l="-23810" r="-4762"/>
                        </a:stretch>
                      </a:blip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en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127" name="TextBox 126">
                    <a:extLst>
                      <a:ext uri="{FF2B5EF4-FFF2-40B4-BE49-F238E27FC236}">
                        <a16:creationId xmlns:a16="http://schemas.microsoft.com/office/drawing/2014/main" id="{91FAC5C4-DCE9-A5FE-57FD-22BDC442D881}"/>
                      </a:ext>
                    </a:extLst>
                  </p:cNvPr>
                  <p:cNvSpPr txBox="1"/>
                  <p:nvPr/>
                </p:nvSpPr>
                <p:spPr>
                  <a:xfrm>
                    <a:off x="2491970" y="3888277"/>
                    <a:ext cx="288000" cy="256749"/>
                  </a:xfrm>
                  <a:prstGeom prst="hexagon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>
                    <a:noAutofit/>
                  </a:bodyPr>
                  <a:lstStyle/>
                  <a:p>
                    <a:pPr algn="ctr"/>
                    <a:endParaRPr lang="en-DE" dirty="0"/>
                  </a:p>
                </p:txBody>
              </p:sp>
            </p:grpSp>
          </p:grpSp>
          <p:grpSp>
            <p:nvGrpSpPr>
              <p:cNvPr id="256" name="Group 255">
                <a:extLst>
                  <a:ext uri="{FF2B5EF4-FFF2-40B4-BE49-F238E27FC236}">
                    <a16:creationId xmlns:a16="http://schemas.microsoft.com/office/drawing/2014/main" id="{136A99C0-79B6-96F9-3AFD-65A3A96B85AB}"/>
                  </a:ext>
                </a:extLst>
              </p:cNvPr>
              <p:cNvGrpSpPr/>
              <p:nvPr/>
            </p:nvGrpSpPr>
            <p:grpSpPr>
              <a:xfrm>
                <a:off x="3621088" y="4655523"/>
                <a:ext cx="1084951" cy="1178580"/>
                <a:chOff x="2533758" y="3449092"/>
                <a:chExt cx="1084951" cy="1178580"/>
              </a:xfrm>
            </p:grpSpPr>
            <p:cxnSp>
              <p:nvCxnSpPr>
                <p:cNvPr id="257" name="Straight Connector 256">
                  <a:extLst>
                    <a:ext uri="{FF2B5EF4-FFF2-40B4-BE49-F238E27FC236}">
                      <a16:creationId xmlns:a16="http://schemas.microsoft.com/office/drawing/2014/main" id="{C1714BB0-9161-E209-A730-E958BC51C30F}"/>
                    </a:ext>
                  </a:extLst>
                </p:cNvPr>
                <p:cNvCxnSpPr>
                  <a:cxnSpLocks/>
                  <a:stCxn id="260" idx="7"/>
                  <a:endCxn id="269" idx="2"/>
                </p:cNvCxnSpPr>
                <p:nvPr/>
              </p:nvCxnSpPr>
              <p:spPr>
                <a:xfrm flipV="1">
                  <a:off x="2748863" y="3713557"/>
                  <a:ext cx="132083" cy="147359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Straight Connector 257">
                  <a:extLst>
                    <a:ext uri="{FF2B5EF4-FFF2-40B4-BE49-F238E27FC236}">
                      <a16:creationId xmlns:a16="http://schemas.microsoft.com/office/drawing/2014/main" id="{D3719F45-5B95-C51F-3984-3AA561B7EC35}"/>
                    </a:ext>
                  </a:extLst>
                </p:cNvPr>
                <p:cNvCxnSpPr>
                  <a:cxnSpLocks/>
                  <a:stCxn id="267" idx="4"/>
                  <a:endCxn id="269" idx="1"/>
                </p:cNvCxnSpPr>
                <p:nvPr/>
              </p:nvCxnSpPr>
              <p:spPr>
                <a:xfrm flipH="1" flipV="1">
                  <a:off x="3040572" y="3713557"/>
                  <a:ext cx="89312" cy="15047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59" name="Group 258">
                  <a:extLst>
                    <a:ext uri="{FF2B5EF4-FFF2-40B4-BE49-F238E27FC236}">
                      <a16:creationId xmlns:a16="http://schemas.microsoft.com/office/drawing/2014/main" id="{CB9631B2-3F6E-8593-242D-94462F5D4C62}"/>
                    </a:ext>
                  </a:extLst>
                </p:cNvPr>
                <p:cNvGrpSpPr/>
                <p:nvPr/>
              </p:nvGrpSpPr>
              <p:grpSpPr>
                <a:xfrm>
                  <a:off x="2816759" y="3449092"/>
                  <a:ext cx="288000" cy="276999"/>
                  <a:chOff x="2491970" y="3880561"/>
                  <a:chExt cx="288000" cy="276999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68" name="TextBox 267">
                        <a:extLst>
                          <a:ext uri="{FF2B5EF4-FFF2-40B4-BE49-F238E27FC236}">
                            <a16:creationId xmlns:a16="http://schemas.microsoft.com/office/drawing/2014/main" id="{42A51B42-1F61-96DD-78B8-AAE8ABC936D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⋈</m:t>
                              </m:r>
                            </m:oMath>
                          </m:oMathPara>
                        </a14:m>
                        <a:endParaRPr lang="en-DE" dirty="0"/>
                      </a:p>
                    </p:txBody>
                  </p:sp>
                </mc:Choice>
                <mc:Fallback xmlns="">
                  <p:sp>
                    <p:nvSpPr>
                      <p:cNvPr id="268" name="TextBox 267">
                        <a:extLst>
                          <a:ext uri="{FF2B5EF4-FFF2-40B4-BE49-F238E27FC236}">
                            <a16:creationId xmlns:a16="http://schemas.microsoft.com/office/drawing/2014/main" id="{42A51B42-1F61-96DD-78B8-AAE8ABC936D9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blipFill>
                        <a:blip r:embed="rId32"/>
                        <a:stretch>
                          <a:fillRect l="-25000" r="-5000"/>
                        </a:stretch>
                      </a:blip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en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269" name="TextBox 268">
                    <a:extLst>
                      <a:ext uri="{FF2B5EF4-FFF2-40B4-BE49-F238E27FC236}">
                        <a16:creationId xmlns:a16="http://schemas.microsoft.com/office/drawing/2014/main" id="{C31C1DF7-EEB6-F6E4-FAB8-32153D63981F}"/>
                      </a:ext>
                    </a:extLst>
                  </p:cNvPr>
                  <p:cNvSpPr txBox="1"/>
                  <p:nvPr/>
                </p:nvSpPr>
                <p:spPr>
                  <a:xfrm>
                    <a:off x="2491970" y="3888277"/>
                    <a:ext cx="288000" cy="256749"/>
                  </a:xfrm>
                  <a:prstGeom prst="hexagon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>
                    <a:noAutofit/>
                  </a:bodyPr>
                  <a:lstStyle/>
                  <a:p>
                    <a:pPr algn="ctr"/>
                    <a:endParaRPr lang="en-DE" dirty="0"/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60" name="TextBox 259">
                      <a:extLst>
                        <a:ext uri="{FF2B5EF4-FFF2-40B4-BE49-F238E27FC236}">
                          <a16:creationId xmlns:a16="http://schemas.microsoft.com/office/drawing/2014/main" id="{1CB5FD63-C3F2-2139-4CCC-8F3E88CF0D8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533758" y="3803873"/>
                      <a:ext cx="252011" cy="389513"/>
                    </a:xfrm>
                    <a:prstGeom prst="ellipse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oMath>
                        </m:oMathPara>
                      </a14:m>
                      <a:endParaRPr lang="en-DE" dirty="0"/>
                    </a:p>
                  </p:txBody>
                </p:sp>
              </mc:Choice>
              <mc:Fallback xmlns="">
                <p:sp>
                  <p:nvSpPr>
                    <p:cNvPr id="260" name="TextBox 259">
                      <a:extLst>
                        <a:ext uri="{FF2B5EF4-FFF2-40B4-BE49-F238E27FC236}">
                          <a16:creationId xmlns:a16="http://schemas.microsoft.com/office/drawing/2014/main" id="{1CB5FD63-C3F2-2139-4CCC-8F3E88CF0D8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533758" y="3803873"/>
                      <a:ext cx="252011" cy="389513"/>
                    </a:xfrm>
                    <a:prstGeom prst="ellipse">
                      <a:avLst/>
                    </a:prstGeom>
                    <a:blipFill>
                      <a:blip r:embed="rId36"/>
                      <a:stretch>
                        <a:fillRect l="-14286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61" name="TextBox 260">
                      <a:extLst>
                        <a:ext uri="{FF2B5EF4-FFF2-40B4-BE49-F238E27FC236}">
                          <a16:creationId xmlns:a16="http://schemas.microsoft.com/office/drawing/2014/main" id="{2A6A9B78-4285-4C25-8391-175CDC2D26B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773139" y="4238159"/>
                      <a:ext cx="291233" cy="389513"/>
                    </a:xfrm>
                    <a:prstGeom prst="ellipse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oMath>
                        </m:oMathPara>
                      </a14:m>
                      <a:endParaRPr lang="en-DE" dirty="0"/>
                    </a:p>
                  </p:txBody>
                </p:sp>
              </mc:Choice>
              <mc:Fallback xmlns="">
                <p:sp>
                  <p:nvSpPr>
                    <p:cNvPr id="261" name="TextBox 260">
                      <a:extLst>
                        <a:ext uri="{FF2B5EF4-FFF2-40B4-BE49-F238E27FC236}">
                          <a16:creationId xmlns:a16="http://schemas.microsoft.com/office/drawing/2014/main" id="{2A6A9B78-4285-4C25-8391-175CDC2D26B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773139" y="4238159"/>
                      <a:ext cx="291233" cy="389513"/>
                    </a:xfrm>
                    <a:prstGeom prst="ellipse">
                      <a:avLst/>
                    </a:prstGeom>
                    <a:blipFill>
                      <a:blip r:embed="rId31"/>
                      <a:stretch>
                        <a:fillRect l="-12500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62" name="TextBox 261">
                      <a:extLst>
                        <a:ext uri="{FF2B5EF4-FFF2-40B4-BE49-F238E27FC236}">
                          <a16:creationId xmlns:a16="http://schemas.microsoft.com/office/drawing/2014/main" id="{0E9CD2F6-30E8-62F3-6912-AB4FD736F4A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343345" y="4238159"/>
                      <a:ext cx="275364" cy="389513"/>
                    </a:xfrm>
                    <a:prstGeom prst="ellipse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oMath>
                        </m:oMathPara>
                      </a14:m>
                      <a:endParaRPr lang="en-DE" dirty="0"/>
                    </a:p>
                  </p:txBody>
                </p:sp>
              </mc:Choice>
              <mc:Fallback xmlns="">
                <p:sp>
                  <p:nvSpPr>
                    <p:cNvPr id="262" name="TextBox 261">
                      <a:extLst>
                        <a:ext uri="{FF2B5EF4-FFF2-40B4-BE49-F238E27FC236}">
                          <a16:creationId xmlns:a16="http://schemas.microsoft.com/office/drawing/2014/main" id="{0E9CD2F6-30E8-62F3-6912-AB4FD736F4A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343345" y="4238159"/>
                      <a:ext cx="275364" cy="389513"/>
                    </a:xfrm>
                    <a:prstGeom prst="ellipse">
                      <a:avLst/>
                    </a:prstGeom>
                    <a:blipFill>
                      <a:blip r:embed="rId37"/>
                      <a:stretch>
                        <a:fillRect l="-13043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263" name="Straight Connector 262">
                  <a:extLst>
                    <a:ext uri="{FF2B5EF4-FFF2-40B4-BE49-F238E27FC236}">
                      <a16:creationId xmlns:a16="http://schemas.microsoft.com/office/drawing/2014/main" id="{2010F943-55B3-88BD-38DE-7D1CB3AC7D11}"/>
                    </a:ext>
                  </a:extLst>
                </p:cNvPr>
                <p:cNvCxnSpPr>
                  <a:cxnSpLocks/>
                  <a:stCxn id="261" idx="7"/>
                  <a:endCxn id="267" idx="2"/>
                </p:cNvCxnSpPr>
                <p:nvPr/>
              </p:nvCxnSpPr>
              <p:spPr>
                <a:xfrm flipV="1">
                  <a:off x="3021722" y="4120777"/>
                  <a:ext cx="108162" cy="17442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Straight Connector 263">
                  <a:extLst>
                    <a:ext uri="{FF2B5EF4-FFF2-40B4-BE49-F238E27FC236}">
                      <a16:creationId xmlns:a16="http://schemas.microsoft.com/office/drawing/2014/main" id="{F5A3BE46-2CD3-8324-171F-41FA69ED0D1A}"/>
                    </a:ext>
                  </a:extLst>
                </p:cNvPr>
                <p:cNvCxnSpPr>
                  <a:cxnSpLocks/>
                  <a:stCxn id="262" idx="1"/>
                  <a:endCxn id="267" idx="1"/>
                </p:cNvCxnSpPr>
                <p:nvPr/>
              </p:nvCxnSpPr>
              <p:spPr>
                <a:xfrm flipH="1" flipV="1">
                  <a:off x="3289510" y="4120777"/>
                  <a:ext cx="94161" cy="17442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65" name="Group 264">
                  <a:extLst>
                    <a:ext uri="{FF2B5EF4-FFF2-40B4-BE49-F238E27FC236}">
                      <a16:creationId xmlns:a16="http://schemas.microsoft.com/office/drawing/2014/main" id="{15A05F9E-E330-FF20-3B78-B5AB4CA42B0E}"/>
                    </a:ext>
                  </a:extLst>
                </p:cNvPr>
                <p:cNvGrpSpPr/>
                <p:nvPr/>
              </p:nvGrpSpPr>
              <p:grpSpPr>
                <a:xfrm>
                  <a:off x="3065697" y="3856312"/>
                  <a:ext cx="288000" cy="276999"/>
                  <a:chOff x="2491970" y="3880561"/>
                  <a:chExt cx="288000" cy="276999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66" name="TextBox 265">
                        <a:extLst>
                          <a:ext uri="{FF2B5EF4-FFF2-40B4-BE49-F238E27FC236}">
                            <a16:creationId xmlns:a16="http://schemas.microsoft.com/office/drawing/2014/main" id="{8FCFEF18-2D89-9594-E98F-D12DEA90CD3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⋈</m:t>
                              </m:r>
                            </m:oMath>
                          </m:oMathPara>
                        </a14:m>
                        <a:endParaRPr lang="en-DE" dirty="0"/>
                      </a:p>
                    </p:txBody>
                  </p:sp>
                </mc:Choice>
                <mc:Fallback xmlns="">
                  <p:sp>
                    <p:nvSpPr>
                      <p:cNvPr id="266" name="TextBox 265">
                        <a:extLst>
                          <a:ext uri="{FF2B5EF4-FFF2-40B4-BE49-F238E27FC236}">
                            <a16:creationId xmlns:a16="http://schemas.microsoft.com/office/drawing/2014/main" id="{8FCFEF18-2D89-9594-E98F-D12DEA90CD30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blipFill>
                        <a:blip r:embed="rId27"/>
                        <a:stretch>
                          <a:fillRect l="-25000" r="-5000"/>
                        </a:stretch>
                      </a:blip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en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267" name="TextBox 266">
                    <a:extLst>
                      <a:ext uri="{FF2B5EF4-FFF2-40B4-BE49-F238E27FC236}">
                        <a16:creationId xmlns:a16="http://schemas.microsoft.com/office/drawing/2014/main" id="{9765081E-072E-008B-C7F5-7A727516B20C}"/>
                      </a:ext>
                    </a:extLst>
                  </p:cNvPr>
                  <p:cNvSpPr txBox="1"/>
                  <p:nvPr/>
                </p:nvSpPr>
                <p:spPr>
                  <a:xfrm>
                    <a:off x="2491970" y="3888277"/>
                    <a:ext cx="288000" cy="256749"/>
                  </a:xfrm>
                  <a:prstGeom prst="hexagon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>
                    <a:noAutofit/>
                  </a:bodyPr>
                  <a:lstStyle/>
                  <a:p>
                    <a:pPr algn="ctr"/>
                    <a:endParaRPr lang="en-DE" dirty="0"/>
                  </a:p>
                </p:txBody>
              </p:sp>
            </p:grpSp>
          </p:grpSp>
        </p:grpSp>
        <p:grpSp>
          <p:nvGrpSpPr>
            <p:cNvPr id="284" name="Group 283">
              <a:extLst>
                <a:ext uri="{FF2B5EF4-FFF2-40B4-BE49-F238E27FC236}">
                  <a16:creationId xmlns:a16="http://schemas.microsoft.com/office/drawing/2014/main" id="{1AA24F98-F431-381F-0031-AAFF3C230401}"/>
                </a:ext>
              </a:extLst>
            </p:cNvPr>
            <p:cNvGrpSpPr/>
            <p:nvPr/>
          </p:nvGrpSpPr>
          <p:grpSpPr>
            <a:xfrm>
              <a:off x="8413734" y="3292424"/>
              <a:ext cx="1137548" cy="2393989"/>
              <a:chOff x="8881278" y="3441376"/>
              <a:chExt cx="1137548" cy="2393989"/>
            </a:xfrm>
          </p:grpSpPr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953B3C5B-2287-5A3F-31EE-E4B9DDE29966}"/>
                  </a:ext>
                </a:extLst>
              </p:cNvPr>
              <p:cNvGrpSpPr/>
              <p:nvPr/>
            </p:nvGrpSpPr>
            <p:grpSpPr>
              <a:xfrm>
                <a:off x="8881278" y="3441376"/>
                <a:ext cx="1137548" cy="1178580"/>
                <a:chOff x="2248837" y="3442089"/>
                <a:chExt cx="1137548" cy="1178580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73" name="TextBox 172">
                      <a:extLst>
                        <a:ext uri="{FF2B5EF4-FFF2-40B4-BE49-F238E27FC236}">
                          <a16:creationId xmlns:a16="http://schemas.microsoft.com/office/drawing/2014/main" id="{AD5577B9-D3BB-3627-7DE5-950E0AC5809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248837" y="4231156"/>
                      <a:ext cx="275364" cy="389513"/>
                    </a:xfrm>
                    <a:prstGeom prst="ellipse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oMath>
                        </m:oMathPara>
                      </a14:m>
                      <a:endParaRPr lang="en-DE" dirty="0"/>
                    </a:p>
                  </p:txBody>
                </p:sp>
              </mc:Choice>
              <mc:Fallback xmlns="">
                <p:sp>
                  <p:nvSpPr>
                    <p:cNvPr id="173" name="TextBox 172">
                      <a:extLst>
                        <a:ext uri="{FF2B5EF4-FFF2-40B4-BE49-F238E27FC236}">
                          <a16:creationId xmlns:a16="http://schemas.microsoft.com/office/drawing/2014/main" id="{AD5577B9-D3BB-3627-7DE5-950E0AC5809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248837" y="4231156"/>
                      <a:ext cx="275364" cy="389513"/>
                    </a:xfrm>
                    <a:prstGeom prst="ellipse">
                      <a:avLst/>
                    </a:prstGeom>
                    <a:blipFill>
                      <a:blip r:embed="rId38"/>
                      <a:stretch>
                        <a:fillRect l="-13043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74" name="TextBox 173">
                      <a:extLst>
                        <a:ext uri="{FF2B5EF4-FFF2-40B4-BE49-F238E27FC236}">
                          <a16:creationId xmlns:a16="http://schemas.microsoft.com/office/drawing/2014/main" id="{0D83ADF4-F619-3368-EC29-3E8E0144489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822784" y="4231156"/>
                      <a:ext cx="252011" cy="389513"/>
                    </a:xfrm>
                    <a:prstGeom prst="ellipse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oMath>
                        </m:oMathPara>
                      </a14:m>
                      <a:endParaRPr lang="en-DE" dirty="0"/>
                    </a:p>
                  </p:txBody>
                </p:sp>
              </mc:Choice>
              <mc:Fallback xmlns="">
                <p:sp>
                  <p:nvSpPr>
                    <p:cNvPr id="174" name="TextBox 173">
                      <a:extLst>
                        <a:ext uri="{FF2B5EF4-FFF2-40B4-BE49-F238E27FC236}">
                          <a16:creationId xmlns:a16="http://schemas.microsoft.com/office/drawing/2014/main" id="{0D83ADF4-F619-3368-EC29-3E8E0144489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822784" y="4231156"/>
                      <a:ext cx="252011" cy="389513"/>
                    </a:xfrm>
                    <a:prstGeom prst="ellipse">
                      <a:avLst/>
                    </a:prstGeom>
                    <a:blipFill>
                      <a:blip r:embed="rId18"/>
                      <a:stretch>
                        <a:fillRect l="-14286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75" name="TextBox 174">
                      <a:extLst>
                        <a:ext uri="{FF2B5EF4-FFF2-40B4-BE49-F238E27FC236}">
                          <a16:creationId xmlns:a16="http://schemas.microsoft.com/office/drawing/2014/main" id="{CC6916FE-E640-3B87-E8F6-8F9EA20FD31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095152" y="3831340"/>
                      <a:ext cx="291233" cy="389513"/>
                    </a:xfrm>
                    <a:prstGeom prst="ellipse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oMath>
                        </m:oMathPara>
                      </a14:m>
                      <a:endParaRPr lang="en-DE" dirty="0"/>
                    </a:p>
                  </p:txBody>
                </p:sp>
              </mc:Choice>
              <mc:Fallback xmlns="">
                <p:sp>
                  <p:nvSpPr>
                    <p:cNvPr id="175" name="TextBox 174">
                      <a:extLst>
                        <a:ext uri="{FF2B5EF4-FFF2-40B4-BE49-F238E27FC236}">
                          <a16:creationId xmlns:a16="http://schemas.microsoft.com/office/drawing/2014/main" id="{CC6916FE-E640-3B87-E8F6-8F9EA20FD31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095152" y="3831340"/>
                      <a:ext cx="291233" cy="389513"/>
                    </a:xfrm>
                    <a:prstGeom prst="ellipse">
                      <a:avLst/>
                    </a:prstGeom>
                    <a:blipFill>
                      <a:blip r:embed="rId39"/>
                      <a:stretch>
                        <a:fillRect l="-13043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76" name="Straight Connector 175">
                  <a:extLst>
                    <a:ext uri="{FF2B5EF4-FFF2-40B4-BE49-F238E27FC236}">
                      <a16:creationId xmlns:a16="http://schemas.microsoft.com/office/drawing/2014/main" id="{B249A24B-A83D-C9CF-3066-0D250D5C302E}"/>
                    </a:ext>
                  </a:extLst>
                </p:cNvPr>
                <p:cNvCxnSpPr>
                  <a:cxnSpLocks/>
                  <a:stCxn id="173" idx="7"/>
                  <a:endCxn id="183" idx="2"/>
                </p:cNvCxnSpPr>
                <p:nvPr/>
              </p:nvCxnSpPr>
              <p:spPr>
                <a:xfrm flipV="1">
                  <a:off x="2483875" y="4113774"/>
                  <a:ext cx="113772" cy="17442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Straight Connector 176">
                  <a:extLst>
                    <a:ext uri="{FF2B5EF4-FFF2-40B4-BE49-F238E27FC236}">
                      <a16:creationId xmlns:a16="http://schemas.microsoft.com/office/drawing/2014/main" id="{09E1934A-0A7C-E99C-592F-A0081AB81BF8}"/>
                    </a:ext>
                  </a:extLst>
                </p:cNvPr>
                <p:cNvCxnSpPr>
                  <a:cxnSpLocks/>
                  <a:stCxn id="174" idx="1"/>
                  <a:endCxn id="183" idx="1"/>
                </p:cNvCxnSpPr>
                <p:nvPr/>
              </p:nvCxnSpPr>
              <p:spPr>
                <a:xfrm flipH="1" flipV="1">
                  <a:off x="2757273" y="4113774"/>
                  <a:ext cx="102417" cy="17442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" name="Straight Connector 177">
                  <a:extLst>
                    <a:ext uri="{FF2B5EF4-FFF2-40B4-BE49-F238E27FC236}">
                      <a16:creationId xmlns:a16="http://schemas.microsoft.com/office/drawing/2014/main" id="{055FE9A9-2B0B-4F0E-9B93-9EC1269189F4}"/>
                    </a:ext>
                  </a:extLst>
                </p:cNvPr>
                <p:cNvCxnSpPr>
                  <a:cxnSpLocks/>
                  <a:stCxn id="183" idx="5"/>
                  <a:endCxn id="185" idx="2"/>
                </p:cNvCxnSpPr>
                <p:nvPr/>
              </p:nvCxnSpPr>
              <p:spPr>
                <a:xfrm flipV="1">
                  <a:off x="2757273" y="3706554"/>
                  <a:ext cx="125187" cy="15047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Straight Connector 178">
                  <a:extLst>
                    <a:ext uri="{FF2B5EF4-FFF2-40B4-BE49-F238E27FC236}">
                      <a16:creationId xmlns:a16="http://schemas.microsoft.com/office/drawing/2014/main" id="{B769691A-5C53-6F3E-1C77-A0899D2FE46C}"/>
                    </a:ext>
                  </a:extLst>
                </p:cNvPr>
                <p:cNvCxnSpPr>
                  <a:cxnSpLocks/>
                  <a:stCxn id="175" idx="1"/>
                  <a:endCxn id="185" idx="1"/>
                </p:cNvCxnSpPr>
                <p:nvPr/>
              </p:nvCxnSpPr>
              <p:spPr>
                <a:xfrm flipH="1" flipV="1">
                  <a:off x="3042086" y="3706554"/>
                  <a:ext cx="95716" cy="181829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80" name="Group 179">
                  <a:extLst>
                    <a:ext uri="{FF2B5EF4-FFF2-40B4-BE49-F238E27FC236}">
                      <a16:creationId xmlns:a16="http://schemas.microsoft.com/office/drawing/2014/main" id="{6B4CF4E9-CAE1-73FF-B440-8B5942DE3F02}"/>
                    </a:ext>
                  </a:extLst>
                </p:cNvPr>
                <p:cNvGrpSpPr/>
                <p:nvPr/>
              </p:nvGrpSpPr>
              <p:grpSpPr>
                <a:xfrm>
                  <a:off x="2818273" y="3442089"/>
                  <a:ext cx="288000" cy="276999"/>
                  <a:chOff x="2491970" y="3880561"/>
                  <a:chExt cx="288000" cy="276999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84" name="TextBox 183">
                        <a:extLst>
                          <a:ext uri="{FF2B5EF4-FFF2-40B4-BE49-F238E27FC236}">
                            <a16:creationId xmlns:a16="http://schemas.microsoft.com/office/drawing/2014/main" id="{55CBD8AD-3194-8D4B-A7B3-7AB9A9B8D75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⋈</m:t>
                              </m:r>
                            </m:oMath>
                          </m:oMathPara>
                        </a14:m>
                        <a:endParaRPr lang="en-DE" dirty="0"/>
                      </a:p>
                    </p:txBody>
                  </p:sp>
                </mc:Choice>
                <mc:Fallback xmlns="">
                  <p:sp>
                    <p:nvSpPr>
                      <p:cNvPr id="184" name="TextBox 183">
                        <a:extLst>
                          <a:ext uri="{FF2B5EF4-FFF2-40B4-BE49-F238E27FC236}">
                            <a16:creationId xmlns:a16="http://schemas.microsoft.com/office/drawing/2014/main" id="{55CBD8AD-3194-8D4B-A7B3-7AB9A9B8D75E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blipFill>
                        <a:blip r:embed="rId35"/>
                        <a:stretch>
                          <a:fillRect l="-30000" r="-5000"/>
                        </a:stretch>
                      </a:blip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en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185" name="TextBox 184">
                    <a:extLst>
                      <a:ext uri="{FF2B5EF4-FFF2-40B4-BE49-F238E27FC236}">
                        <a16:creationId xmlns:a16="http://schemas.microsoft.com/office/drawing/2014/main" id="{128CCCF6-3DEB-6C86-84E5-8AF9E9A77B16}"/>
                      </a:ext>
                    </a:extLst>
                  </p:cNvPr>
                  <p:cNvSpPr txBox="1"/>
                  <p:nvPr/>
                </p:nvSpPr>
                <p:spPr>
                  <a:xfrm>
                    <a:off x="2491970" y="3888277"/>
                    <a:ext cx="288000" cy="256749"/>
                  </a:xfrm>
                  <a:prstGeom prst="hexagon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>
                    <a:noAutofit/>
                  </a:bodyPr>
                  <a:lstStyle/>
                  <a:p>
                    <a:pPr algn="ctr"/>
                    <a:endParaRPr lang="en-DE" dirty="0"/>
                  </a:p>
                </p:txBody>
              </p:sp>
            </p:grpSp>
            <p:grpSp>
              <p:nvGrpSpPr>
                <p:cNvPr id="181" name="Group 180">
                  <a:extLst>
                    <a:ext uri="{FF2B5EF4-FFF2-40B4-BE49-F238E27FC236}">
                      <a16:creationId xmlns:a16="http://schemas.microsoft.com/office/drawing/2014/main" id="{5B441384-DFB1-1837-6FBB-E4DDC063F376}"/>
                    </a:ext>
                  </a:extLst>
                </p:cNvPr>
                <p:cNvGrpSpPr/>
                <p:nvPr/>
              </p:nvGrpSpPr>
              <p:grpSpPr>
                <a:xfrm>
                  <a:off x="2533460" y="3849309"/>
                  <a:ext cx="288000" cy="276999"/>
                  <a:chOff x="2491970" y="3880561"/>
                  <a:chExt cx="288000" cy="276999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82" name="TextBox 181">
                        <a:extLst>
                          <a:ext uri="{FF2B5EF4-FFF2-40B4-BE49-F238E27FC236}">
                            <a16:creationId xmlns:a16="http://schemas.microsoft.com/office/drawing/2014/main" id="{4B734337-FD52-2830-BE2A-33BE3555B45A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⋈</m:t>
                              </m:r>
                            </m:oMath>
                          </m:oMathPara>
                        </a14:m>
                        <a:endParaRPr lang="en-DE" dirty="0"/>
                      </a:p>
                    </p:txBody>
                  </p:sp>
                </mc:Choice>
                <mc:Fallback xmlns="">
                  <p:sp>
                    <p:nvSpPr>
                      <p:cNvPr id="182" name="TextBox 181">
                        <a:extLst>
                          <a:ext uri="{FF2B5EF4-FFF2-40B4-BE49-F238E27FC236}">
                            <a16:creationId xmlns:a16="http://schemas.microsoft.com/office/drawing/2014/main" id="{4B734337-FD52-2830-BE2A-33BE3555B45A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blipFill>
                        <a:blip r:embed="rId15"/>
                        <a:stretch>
                          <a:fillRect l="-25000" r="-5000"/>
                        </a:stretch>
                      </a:blip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en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183" name="TextBox 182">
                    <a:extLst>
                      <a:ext uri="{FF2B5EF4-FFF2-40B4-BE49-F238E27FC236}">
                        <a16:creationId xmlns:a16="http://schemas.microsoft.com/office/drawing/2014/main" id="{F01E8515-8369-54B7-E973-AE64DD44A357}"/>
                      </a:ext>
                    </a:extLst>
                  </p:cNvPr>
                  <p:cNvSpPr txBox="1"/>
                  <p:nvPr/>
                </p:nvSpPr>
                <p:spPr>
                  <a:xfrm>
                    <a:off x="2491970" y="3888277"/>
                    <a:ext cx="288000" cy="256749"/>
                  </a:xfrm>
                  <a:prstGeom prst="hexagon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>
                    <a:noAutofit/>
                  </a:bodyPr>
                  <a:lstStyle/>
                  <a:p>
                    <a:pPr algn="ctr"/>
                    <a:endParaRPr lang="en-DE" dirty="0"/>
                  </a:p>
                </p:txBody>
              </p:sp>
            </p:grpSp>
          </p:grpSp>
          <p:grpSp>
            <p:nvGrpSpPr>
              <p:cNvPr id="270" name="Group 269">
                <a:extLst>
                  <a:ext uri="{FF2B5EF4-FFF2-40B4-BE49-F238E27FC236}">
                    <a16:creationId xmlns:a16="http://schemas.microsoft.com/office/drawing/2014/main" id="{7103EAEB-9E5E-37B4-E2E9-E44A27E11CF6}"/>
                  </a:ext>
                </a:extLst>
              </p:cNvPr>
              <p:cNvGrpSpPr/>
              <p:nvPr/>
            </p:nvGrpSpPr>
            <p:grpSpPr>
              <a:xfrm>
                <a:off x="8897771" y="4656785"/>
                <a:ext cx="1104562" cy="1178580"/>
                <a:chOff x="2522081" y="3449092"/>
                <a:chExt cx="1104562" cy="1178580"/>
              </a:xfrm>
            </p:grpSpPr>
            <p:cxnSp>
              <p:nvCxnSpPr>
                <p:cNvPr id="271" name="Straight Connector 270">
                  <a:extLst>
                    <a:ext uri="{FF2B5EF4-FFF2-40B4-BE49-F238E27FC236}">
                      <a16:creationId xmlns:a16="http://schemas.microsoft.com/office/drawing/2014/main" id="{EA97BFB4-1126-6F7D-7C78-9C36602F9C9B}"/>
                    </a:ext>
                  </a:extLst>
                </p:cNvPr>
                <p:cNvCxnSpPr>
                  <a:cxnSpLocks/>
                  <a:stCxn id="274" idx="7"/>
                  <a:endCxn id="283" idx="2"/>
                </p:cNvCxnSpPr>
                <p:nvPr/>
              </p:nvCxnSpPr>
              <p:spPr>
                <a:xfrm flipV="1">
                  <a:off x="2757119" y="3713557"/>
                  <a:ext cx="123827" cy="147254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Straight Connector 271">
                  <a:extLst>
                    <a:ext uri="{FF2B5EF4-FFF2-40B4-BE49-F238E27FC236}">
                      <a16:creationId xmlns:a16="http://schemas.microsoft.com/office/drawing/2014/main" id="{2900C9CA-7593-FCB8-8449-D0C5AAE9CA38}"/>
                    </a:ext>
                  </a:extLst>
                </p:cNvPr>
                <p:cNvCxnSpPr>
                  <a:cxnSpLocks/>
                  <a:stCxn id="281" idx="4"/>
                  <a:endCxn id="283" idx="1"/>
                </p:cNvCxnSpPr>
                <p:nvPr/>
              </p:nvCxnSpPr>
              <p:spPr>
                <a:xfrm flipH="1" flipV="1">
                  <a:off x="3040572" y="3713557"/>
                  <a:ext cx="89312" cy="15047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73" name="Group 272">
                  <a:extLst>
                    <a:ext uri="{FF2B5EF4-FFF2-40B4-BE49-F238E27FC236}">
                      <a16:creationId xmlns:a16="http://schemas.microsoft.com/office/drawing/2014/main" id="{641761C1-E36D-B608-DE6B-EB3FA7A43F0E}"/>
                    </a:ext>
                  </a:extLst>
                </p:cNvPr>
                <p:cNvGrpSpPr/>
                <p:nvPr/>
              </p:nvGrpSpPr>
              <p:grpSpPr>
                <a:xfrm>
                  <a:off x="2816759" y="3449092"/>
                  <a:ext cx="288000" cy="276999"/>
                  <a:chOff x="2491970" y="3880561"/>
                  <a:chExt cx="288000" cy="276999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82" name="TextBox 281">
                        <a:extLst>
                          <a:ext uri="{FF2B5EF4-FFF2-40B4-BE49-F238E27FC236}">
                            <a16:creationId xmlns:a16="http://schemas.microsoft.com/office/drawing/2014/main" id="{CD3A5B77-CA72-BD94-4086-3A6F02C62D7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⋈</m:t>
                              </m:r>
                            </m:oMath>
                          </m:oMathPara>
                        </a14:m>
                        <a:endParaRPr lang="en-DE" dirty="0"/>
                      </a:p>
                    </p:txBody>
                  </p:sp>
                </mc:Choice>
                <mc:Fallback xmlns="">
                  <p:sp>
                    <p:nvSpPr>
                      <p:cNvPr id="282" name="TextBox 281">
                        <a:extLst>
                          <a:ext uri="{FF2B5EF4-FFF2-40B4-BE49-F238E27FC236}">
                            <a16:creationId xmlns:a16="http://schemas.microsoft.com/office/drawing/2014/main" id="{CD3A5B77-CA72-BD94-4086-3A6F02C62D70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blipFill>
                        <a:blip r:embed="rId40"/>
                        <a:stretch>
                          <a:fillRect l="-25000" r="-10000"/>
                        </a:stretch>
                      </a:blip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en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283" name="TextBox 282">
                    <a:extLst>
                      <a:ext uri="{FF2B5EF4-FFF2-40B4-BE49-F238E27FC236}">
                        <a16:creationId xmlns:a16="http://schemas.microsoft.com/office/drawing/2014/main" id="{A2A0ABFF-4764-3149-ABD1-B3EDB5F78DAE}"/>
                      </a:ext>
                    </a:extLst>
                  </p:cNvPr>
                  <p:cNvSpPr txBox="1"/>
                  <p:nvPr/>
                </p:nvSpPr>
                <p:spPr>
                  <a:xfrm>
                    <a:off x="2491970" y="3888277"/>
                    <a:ext cx="288000" cy="256749"/>
                  </a:xfrm>
                  <a:prstGeom prst="hexagon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>
                    <a:noAutofit/>
                  </a:bodyPr>
                  <a:lstStyle/>
                  <a:p>
                    <a:pPr algn="ctr"/>
                    <a:endParaRPr lang="en-DE" dirty="0"/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74" name="TextBox 273">
                      <a:extLst>
                        <a:ext uri="{FF2B5EF4-FFF2-40B4-BE49-F238E27FC236}">
                          <a16:creationId xmlns:a16="http://schemas.microsoft.com/office/drawing/2014/main" id="{C26C6926-582A-EF6E-F098-9CBB8364397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522081" y="3803873"/>
                      <a:ext cx="275364" cy="388800"/>
                    </a:xfrm>
                    <a:prstGeom prst="ellipse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oMath>
                        </m:oMathPara>
                      </a14:m>
                      <a:endParaRPr lang="en-DE" dirty="0"/>
                    </a:p>
                  </p:txBody>
                </p:sp>
              </mc:Choice>
              <mc:Fallback xmlns="">
                <p:sp>
                  <p:nvSpPr>
                    <p:cNvPr id="274" name="TextBox 273">
                      <a:extLst>
                        <a:ext uri="{FF2B5EF4-FFF2-40B4-BE49-F238E27FC236}">
                          <a16:creationId xmlns:a16="http://schemas.microsoft.com/office/drawing/2014/main" id="{C26C6926-582A-EF6E-F098-9CBB8364397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522081" y="3803873"/>
                      <a:ext cx="275364" cy="388800"/>
                    </a:xfrm>
                    <a:prstGeom prst="ellipse">
                      <a:avLst/>
                    </a:prstGeom>
                    <a:blipFill>
                      <a:blip r:embed="rId33"/>
                      <a:stretch>
                        <a:fillRect l="-13043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75" name="TextBox 274">
                      <a:extLst>
                        <a:ext uri="{FF2B5EF4-FFF2-40B4-BE49-F238E27FC236}">
                          <a16:creationId xmlns:a16="http://schemas.microsoft.com/office/drawing/2014/main" id="{D03E42B3-5DC0-57D0-2AE9-411263EA65F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792750" y="4238159"/>
                      <a:ext cx="252011" cy="389513"/>
                    </a:xfrm>
                    <a:prstGeom prst="ellipse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oMath>
                        </m:oMathPara>
                      </a14:m>
                      <a:endParaRPr lang="en-DE" dirty="0"/>
                    </a:p>
                  </p:txBody>
                </p:sp>
              </mc:Choice>
              <mc:Fallback xmlns="">
                <p:sp>
                  <p:nvSpPr>
                    <p:cNvPr id="275" name="TextBox 274">
                      <a:extLst>
                        <a:ext uri="{FF2B5EF4-FFF2-40B4-BE49-F238E27FC236}">
                          <a16:creationId xmlns:a16="http://schemas.microsoft.com/office/drawing/2014/main" id="{D03E42B3-5DC0-57D0-2AE9-411263EA65F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792750" y="4238159"/>
                      <a:ext cx="252011" cy="389513"/>
                    </a:xfrm>
                    <a:prstGeom prst="ellipse">
                      <a:avLst/>
                    </a:prstGeom>
                    <a:blipFill>
                      <a:blip r:embed="rId20"/>
                      <a:stretch>
                        <a:fillRect l="-20000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76" name="TextBox 275">
                      <a:extLst>
                        <a:ext uri="{FF2B5EF4-FFF2-40B4-BE49-F238E27FC236}">
                          <a16:creationId xmlns:a16="http://schemas.microsoft.com/office/drawing/2014/main" id="{482776CB-6EE1-F991-17F9-7C6823160EB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335410" y="4238159"/>
                      <a:ext cx="291233" cy="389513"/>
                    </a:xfrm>
                    <a:prstGeom prst="ellipse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oMath>
                        </m:oMathPara>
                      </a14:m>
                      <a:endParaRPr lang="en-DE" dirty="0"/>
                    </a:p>
                  </p:txBody>
                </p:sp>
              </mc:Choice>
              <mc:Fallback xmlns="">
                <p:sp>
                  <p:nvSpPr>
                    <p:cNvPr id="276" name="TextBox 275">
                      <a:extLst>
                        <a:ext uri="{FF2B5EF4-FFF2-40B4-BE49-F238E27FC236}">
                          <a16:creationId xmlns:a16="http://schemas.microsoft.com/office/drawing/2014/main" id="{482776CB-6EE1-F991-17F9-7C6823160EB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335410" y="4238159"/>
                      <a:ext cx="291233" cy="389513"/>
                    </a:xfrm>
                    <a:prstGeom prst="ellipse">
                      <a:avLst/>
                    </a:prstGeom>
                    <a:blipFill>
                      <a:blip r:embed="rId4"/>
                      <a:stretch>
                        <a:fillRect l="-12500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277" name="Straight Connector 276">
                  <a:extLst>
                    <a:ext uri="{FF2B5EF4-FFF2-40B4-BE49-F238E27FC236}">
                      <a16:creationId xmlns:a16="http://schemas.microsoft.com/office/drawing/2014/main" id="{CEE9D0C5-F2FD-4D5E-4B93-022694A4B4DF}"/>
                    </a:ext>
                  </a:extLst>
                </p:cNvPr>
                <p:cNvCxnSpPr>
                  <a:cxnSpLocks/>
                  <a:stCxn id="275" idx="7"/>
                  <a:endCxn id="281" idx="2"/>
                </p:cNvCxnSpPr>
                <p:nvPr/>
              </p:nvCxnSpPr>
              <p:spPr>
                <a:xfrm flipV="1">
                  <a:off x="3007855" y="4120777"/>
                  <a:ext cx="122029" cy="17442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Connector 277">
                  <a:extLst>
                    <a:ext uri="{FF2B5EF4-FFF2-40B4-BE49-F238E27FC236}">
                      <a16:creationId xmlns:a16="http://schemas.microsoft.com/office/drawing/2014/main" id="{2B29CF52-C42B-2CA3-1D51-2F26A3DA6A57}"/>
                    </a:ext>
                  </a:extLst>
                </p:cNvPr>
                <p:cNvCxnSpPr>
                  <a:cxnSpLocks/>
                  <a:stCxn id="276" idx="1"/>
                  <a:endCxn id="281" idx="1"/>
                </p:cNvCxnSpPr>
                <p:nvPr/>
              </p:nvCxnSpPr>
              <p:spPr>
                <a:xfrm flipH="1" flipV="1">
                  <a:off x="3289510" y="4120777"/>
                  <a:ext cx="88550" cy="17442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79" name="Group 278">
                  <a:extLst>
                    <a:ext uri="{FF2B5EF4-FFF2-40B4-BE49-F238E27FC236}">
                      <a16:creationId xmlns:a16="http://schemas.microsoft.com/office/drawing/2014/main" id="{95CD35A9-B3C4-0620-555D-F685F62F4701}"/>
                    </a:ext>
                  </a:extLst>
                </p:cNvPr>
                <p:cNvGrpSpPr/>
                <p:nvPr/>
              </p:nvGrpSpPr>
              <p:grpSpPr>
                <a:xfrm>
                  <a:off x="3065697" y="3856312"/>
                  <a:ext cx="288000" cy="276999"/>
                  <a:chOff x="2491970" y="3880561"/>
                  <a:chExt cx="288000" cy="276999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80" name="TextBox 279">
                        <a:extLst>
                          <a:ext uri="{FF2B5EF4-FFF2-40B4-BE49-F238E27FC236}">
                            <a16:creationId xmlns:a16="http://schemas.microsoft.com/office/drawing/2014/main" id="{4B986198-5EA7-1C47-6E16-1ED97CE6410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⋈</m:t>
                              </m:r>
                            </m:oMath>
                          </m:oMathPara>
                        </a14:m>
                        <a:endParaRPr lang="en-DE" dirty="0"/>
                      </a:p>
                    </p:txBody>
                  </p:sp>
                </mc:Choice>
                <mc:Fallback xmlns="">
                  <p:sp>
                    <p:nvSpPr>
                      <p:cNvPr id="280" name="TextBox 279">
                        <a:extLst>
                          <a:ext uri="{FF2B5EF4-FFF2-40B4-BE49-F238E27FC236}">
                            <a16:creationId xmlns:a16="http://schemas.microsoft.com/office/drawing/2014/main" id="{4B986198-5EA7-1C47-6E16-1ED97CE6410E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blipFill>
                        <a:blip r:embed="rId27"/>
                        <a:stretch>
                          <a:fillRect l="-25000" r="-5000"/>
                        </a:stretch>
                      </a:blip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en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281" name="TextBox 280">
                    <a:extLst>
                      <a:ext uri="{FF2B5EF4-FFF2-40B4-BE49-F238E27FC236}">
                        <a16:creationId xmlns:a16="http://schemas.microsoft.com/office/drawing/2014/main" id="{7968D238-827E-296D-5AE1-92B7F64D9037}"/>
                      </a:ext>
                    </a:extLst>
                  </p:cNvPr>
                  <p:cNvSpPr txBox="1"/>
                  <p:nvPr/>
                </p:nvSpPr>
                <p:spPr>
                  <a:xfrm>
                    <a:off x="2491970" y="3888277"/>
                    <a:ext cx="288000" cy="256749"/>
                  </a:xfrm>
                  <a:prstGeom prst="hexagon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>
                    <a:noAutofit/>
                  </a:bodyPr>
                  <a:lstStyle/>
                  <a:p>
                    <a:pPr algn="ctr"/>
                    <a:endParaRPr lang="en-DE" dirty="0"/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203780089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Join</a:t>
            </a:r>
            <a:r>
              <a:rPr lang="de-DE" dirty="0"/>
              <a:t>-Optimierung: Suchraum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Der sich ergebende </a:t>
            </a:r>
            <a:r>
              <a:rPr lang="de-DE" dirty="0" err="1"/>
              <a:t>Suchraum</a:t>
            </a:r>
            <a:r>
              <a:rPr lang="de-DE" dirty="0"/>
              <a:t> ist enorm groß:</a:t>
            </a:r>
            <a:br>
              <a:rPr lang="de-DE" dirty="0"/>
            </a:br>
            <a:r>
              <a:rPr lang="de-DE" dirty="0"/>
              <a:t>Schon bei 4 Relationen ergeben sich 120 Möglichkeiten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DCE6F99-CEE0-7EDC-B953-20D19703905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5CB17ED-D809-B4C2-146E-B6588644CE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</a:t>
            </a:r>
            <a:r>
              <a:rPr lang="en-GB" dirty="0" err="1"/>
              <a:t>Datenbanken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149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7026972" y="3405248"/>
                <a:ext cx="4227760" cy="1452129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de-DE" dirty="0"/>
                  <a:t>Anzahl der Bäume für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dirty="0"/>
                  <a:t> Eingaberelationen: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!⋅</m:t>
                      </m:r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</m:e>
                          </m:d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!</m:t>
                          </m:r>
                        </m:num>
                        <m:den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</m:oMath>
                  </m:oMathPara>
                </a14:m>
                <a:endParaRPr lang="de-DE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!</m:t>
                        </m:r>
                      </m:num>
                      <m:den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!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!</m:t>
                        </m:r>
                      </m:den>
                    </m:f>
                  </m:oMath>
                </a14:m>
                <a:r>
                  <a:rPr lang="de-DE" dirty="0"/>
                  <a:t> (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r>
                  <a:rPr lang="de-DE" dirty="0"/>
                  <a:t>-</a:t>
                </a:r>
                <a:r>
                  <a:rPr lang="de-DE" dirty="0" err="1"/>
                  <a:t>te</a:t>
                </a:r>
                <a:r>
                  <a:rPr lang="de-DE" dirty="0"/>
                  <a:t> </a:t>
                </a:r>
                <a:r>
                  <a:rPr lang="de-DE" dirty="0" err="1"/>
                  <a:t>Catalanzahl</a:t>
                </a:r>
                <a:r>
                  <a:rPr lang="de-DE" dirty="0"/>
                  <a:t>)</a:t>
                </a:r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6972" y="3405248"/>
                <a:ext cx="4227760" cy="14521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9">
                <a:extLst>
                  <a:ext uri="{FF2B5EF4-FFF2-40B4-BE49-F238E27FC236}">
                    <a16:creationId xmlns:a16="http://schemas.microsoft.com/office/drawing/2014/main" id="{BDC9D65D-BC62-10B3-5FBD-25064FB4E7C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82748105"/>
                  </p:ext>
                </p:extLst>
              </p:nvPr>
            </p:nvGraphicFramePr>
            <p:xfrm>
              <a:off x="935603" y="2568354"/>
              <a:ext cx="5070412" cy="3337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90687">
                      <a:extLst>
                        <a:ext uri="{9D8B030D-6E8A-4147-A177-3AD203B41FA5}">
                          <a16:colId xmlns:a16="http://schemas.microsoft.com/office/drawing/2014/main" val="2332264027"/>
                        </a:ext>
                      </a:extLst>
                    </a:gridCol>
                    <a:gridCol w="916305">
                      <a:extLst>
                        <a:ext uri="{9D8B030D-6E8A-4147-A177-3AD203B41FA5}">
                          <a16:colId xmlns:a16="http://schemas.microsoft.com/office/drawing/2014/main" val="3401837676"/>
                        </a:ext>
                      </a:extLst>
                    </a:gridCol>
                    <a:gridCol w="1963420">
                      <a:extLst>
                        <a:ext uri="{9D8B030D-6E8A-4147-A177-3AD203B41FA5}">
                          <a16:colId xmlns:a16="http://schemas.microsoft.com/office/drawing/2014/main" val="80200736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b="0" dirty="0"/>
                            <a:t>Anzahl an Relationen</a:t>
                          </a:r>
                          <a:endParaRPr lang="en-DE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/>
                            <a:t>Anzahl an Bäumen</a:t>
                          </a:r>
                          <a:endParaRPr lang="en-DE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671328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488367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12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8257402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14</m:t>
                                </m:r>
                              </m:oMath>
                            </m:oMathPara>
                          </a14:m>
                          <a:endParaRPr lang="de-DE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120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367041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42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1.680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614497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132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30.240</m:t>
                                </m:r>
                              </m:oMath>
                            </m:oMathPara>
                          </a14:m>
                          <a:endParaRPr lang="de-DE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338707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429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665.280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976067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1.430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17.297.280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7261125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16.796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17.643.225.600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2080072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9">
                <a:extLst>
                  <a:ext uri="{FF2B5EF4-FFF2-40B4-BE49-F238E27FC236}">
                    <a16:creationId xmlns:a16="http://schemas.microsoft.com/office/drawing/2014/main" id="{BDC9D65D-BC62-10B3-5FBD-25064FB4E7C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82748105"/>
                  </p:ext>
                </p:extLst>
              </p:nvPr>
            </p:nvGraphicFramePr>
            <p:xfrm>
              <a:off x="935603" y="2568354"/>
              <a:ext cx="5070412" cy="3337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90687">
                      <a:extLst>
                        <a:ext uri="{9D8B030D-6E8A-4147-A177-3AD203B41FA5}">
                          <a16:colId xmlns:a16="http://schemas.microsoft.com/office/drawing/2014/main" val="2332264027"/>
                        </a:ext>
                      </a:extLst>
                    </a:gridCol>
                    <a:gridCol w="916305">
                      <a:extLst>
                        <a:ext uri="{9D8B030D-6E8A-4147-A177-3AD203B41FA5}">
                          <a16:colId xmlns:a16="http://schemas.microsoft.com/office/drawing/2014/main" val="3401837676"/>
                        </a:ext>
                      </a:extLst>
                    </a:gridCol>
                    <a:gridCol w="1963420">
                      <a:extLst>
                        <a:ext uri="{9D8B030D-6E8A-4147-A177-3AD203B41FA5}">
                          <a16:colId xmlns:a16="http://schemas.microsoft.com/office/drawing/2014/main" val="80200736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b="0" dirty="0"/>
                            <a:t>Anzahl an Relationen</a:t>
                          </a:r>
                          <a:endParaRPr lang="en-DE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241667" t="-6897" r="-219444" b="-8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/>
                            <a:t>Anzahl an Bäumen</a:t>
                          </a:r>
                          <a:endParaRPr lang="en-DE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671328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578" t="-103333" r="-132948" b="-68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241667" t="-103333" r="-219444" b="-68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58710" t="-103333" r="-1935" b="-68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488367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578" t="-210345" r="-132948" b="-6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241667" t="-210345" r="-219444" b="-6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58710" t="-210345" r="-1935" b="-6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8257402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578" t="-310345" r="-132948" b="-5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241667" t="-310345" r="-219444" b="-5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58710" t="-310345" r="-1935" b="-5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367041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578" t="-396667" r="-132948" b="-39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241667" t="-396667" r="-219444" b="-39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58710" t="-396667" r="-1935" b="-39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14497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578" t="-513793" r="-132948" b="-3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241667" t="-513793" r="-219444" b="-3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58710" t="-513793" r="-1935" b="-3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338707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578" t="-613793" r="-132948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241667" t="-613793" r="-219444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58710" t="-613793" r="-1935" b="-2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976067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578" t="-690000" r="-132948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241667" t="-690000" r="-219444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58710" t="-690000" r="-1935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7261125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578" t="-817241" r="-132948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241667" t="-817241" r="-219444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58710" t="-817241" r="-1935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20800724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2053635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Architektur eines DBMS</a:t>
            </a:r>
          </a:p>
        </p:txBody>
      </p:sp>
      <p:sp>
        <p:nvSpPr>
          <p:cNvPr id="102" name="Content Placeholder 101">
            <a:extLst>
              <a:ext uri="{FF2B5EF4-FFF2-40B4-BE49-F238E27FC236}">
                <a16:creationId xmlns:a16="http://schemas.microsoft.com/office/drawing/2014/main" id="{8EB4AD40-2F5D-7D4D-AEFF-045D420C5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25" y="1665066"/>
            <a:ext cx="4649803" cy="4240848"/>
          </a:xfrm>
        </p:spPr>
        <p:txBody>
          <a:bodyPr/>
          <a:lstStyle/>
          <a:p>
            <a:r>
              <a:rPr lang="de-DE" dirty="0"/>
              <a:t>Speicherung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Speichermedien</a:t>
            </a:r>
          </a:p>
          <a:p>
            <a:pPr lvl="2"/>
            <a:r>
              <a:rPr lang="de-DE" dirty="0">
                <a:solidFill>
                  <a:schemeClr val="accent1"/>
                </a:solidFill>
              </a:rPr>
              <a:t>Datenbanken in der Regel nicht im Hauptspeicher vorhaltbar</a:t>
            </a:r>
          </a:p>
          <a:p>
            <a:pPr lvl="2"/>
            <a:r>
              <a:rPr lang="de-DE" dirty="0">
                <a:solidFill>
                  <a:schemeClr val="accent1"/>
                </a:solidFill>
              </a:rPr>
              <a:t>Wahlfreier Zugriff teuer im Vergleich zu sequentiellem Zugriff</a:t>
            </a:r>
          </a:p>
          <a:p>
            <a:pPr lvl="1"/>
            <a:r>
              <a:rPr lang="de-DE" dirty="0">
                <a:solidFill>
                  <a:srgbClr val="FFC000"/>
                </a:solidFill>
              </a:rPr>
              <a:t>Verwaltung</a:t>
            </a:r>
          </a:p>
          <a:p>
            <a:pPr lvl="1"/>
            <a:r>
              <a:rPr lang="de-DE" dirty="0"/>
              <a:t>Puffer</a:t>
            </a:r>
          </a:p>
          <a:p>
            <a:pPr lvl="1"/>
            <a:r>
              <a:rPr lang="de-DE" dirty="0"/>
              <a:t>Zugriff</a:t>
            </a:r>
          </a:p>
          <a:p>
            <a:r>
              <a:rPr lang="de-DE" dirty="0"/>
              <a:t>Anfragebeantwortung</a:t>
            </a:r>
          </a:p>
          <a:p>
            <a:r>
              <a:rPr lang="de-D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Transaktionsmanagement</a:t>
            </a:r>
            <a:endParaRPr lang="de-DE" dirty="0"/>
          </a:p>
          <a:p>
            <a:endParaRPr lang="de-DE" dirty="0"/>
          </a:p>
        </p:txBody>
      </p:sp>
      <p:sp>
        <p:nvSpPr>
          <p:cNvPr id="103" name="Date Placeholder 102">
            <a:extLst>
              <a:ext uri="{FF2B5EF4-FFF2-40B4-BE49-F238E27FC236}">
                <a16:creationId xmlns:a16="http://schemas.microsoft.com/office/drawing/2014/main" id="{90C5FEAE-3F21-F644-A153-EF4F40E96C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104" name="Footer Placeholder 103">
            <a:extLst>
              <a:ext uri="{FF2B5EF4-FFF2-40B4-BE49-F238E27FC236}">
                <a16:creationId xmlns:a16="http://schemas.microsoft.com/office/drawing/2014/main" id="{813E491A-AC8B-F14F-BF15-9D7154E15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2D718B86-E120-CC49-B377-6F6F971F3889}"/>
              </a:ext>
            </a:extLst>
          </p:cNvPr>
          <p:cNvGrpSpPr/>
          <p:nvPr/>
        </p:nvGrpSpPr>
        <p:grpSpPr>
          <a:xfrm>
            <a:off x="4999802" y="1554563"/>
            <a:ext cx="6831873" cy="4351351"/>
            <a:chOff x="2598918" y="1518533"/>
            <a:chExt cx="6831873" cy="435135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0D92ECD-3E93-3640-8082-69E20F1C0266}"/>
                </a:ext>
              </a:extLst>
            </p:cNvPr>
            <p:cNvSpPr/>
            <p:nvPr/>
          </p:nvSpPr>
          <p:spPr>
            <a:xfrm>
              <a:off x="6049152" y="2623286"/>
              <a:ext cx="2090551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Parser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091CBAA-9212-444C-9668-0F15529B0F42}"/>
                </a:ext>
              </a:extLst>
            </p:cNvPr>
            <p:cNvSpPr/>
            <p:nvPr/>
          </p:nvSpPr>
          <p:spPr>
            <a:xfrm>
              <a:off x="3768141" y="2618218"/>
              <a:ext cx="2090551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Ausführer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56EAB54-324D-1B44-B7F9-90DE9740FCA2}"/>
                </a:ext>
              </a:extLst>
            </p:cNvPr>
            <p:cNvSpPr/>
            <p:nvPr/>
          </p:nvSpPr>
          <p:spPr>
            <a:xfrm>
              <a:off x="6049152" y="3076907"/>
              <a:ext cx="2090551" cy="307777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Optimierer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F4B99C4-E1FA-E44A-BA9E-74EB8722A524}"/>
                </a:ext>
              </a:extLst>
            </p:cNvPr>
            <p:cNvSpPr/>
            <p:nvPr/>
          </p:nvSpPr>
          <p:spPr>
            <a:xfrm>
              <a:off x="3768141" y="3071839"/>
              <a:ext cx="2090551" cy="307777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Operator-Evaluierer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A260C7E-5987-C948-A539-CD10576BD8F4}"/>
                </a:ext>
              </a:extLst>
            </p:cNvPr>
            <p:cNvSpPr/>
            <p:nvPr/>
          </p:nvSpPr>
          <p:spPr>
            <a:xfrm>
              <a:off x="3655876" y="2568662"/>
              <a:ext cx="4588922" cy="8759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D193E2B-16E2-C445-AFAC-73970C17F80B}"/>
                </a:ext>
              </a:extLst>
            </p:cNvPr>
            <p:cNvSpPr/>
            <p:nvPr/>
          </p:nvSpPr>
          <p:spPr>
            <a:xfrm>
              <a:off x="4360780" y="3622766"/>
              <a:ext cx="3185296" cy="307777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Dateiverwaltungs- und Zugriffsmethoden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13F904E-F888-9844-BF56-6868521B7332}"/>
                </a:ext>
              </a:extLst>
            </p:cNvPr>
            <p:cNvSpPr/>
            <p:nvPr/>
          </p:nvSpPr>
          <p:spPr>
            <a:xfrm>
              <a:off x="4360428" y="4116080"/>
              <a:ext cx="3186000" cy="307777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Puffer-Verwalter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6F3DA6F-BE9D-3B43-9DBC-9528DE4140B8}"/>
                </a:ext>
              </a:extLst>
            </p:cNvPr>
            <p:cNvSpPr/>
            <p:nvPr/>
          </p:nvSpPr>
          <p:spPr>
            <a:xfrm>
              <a:off x="4360428" y="4599690"/>
              <a:ext cx="3186000" cy="307777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Verwalter für externen Speicher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C6AC8CC-1676-AD4B-8500-674B7E6AFFE8}"/>
                </a:ext>
              </a:extLst>
            </p:cNvPr>
            <p:cNvSpPr/>
            <p:nvPr/>
          </p:nvSpPr>
          <p:spPr>
            <a:xfrm>
              <a:off x="2860610" y="3622767"/>
              <a:ext cx="1234685" cy="619061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Transaktions-Verwalter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2966A0B-0E00-0745-8B65-351669E53741}"/>
                </a:ext>
              </a:extLst>
            </p:cNvPr>
            <p:cNvSpPr/>
            <p:nvPr/>
          </p:nvSpPr>
          <p:spPr>
            <a:xfrm>
              <a:off x="2860610" y="4304024"/>
              <a:ext cx="1234685" cy="603443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Sperr</a:t>
              </a:r>
            </a:p>
            <a:p>
              <a:pPr algn="ctr"/>
              <a:r>
                <a:rPr lang="de-DE" sz="1400">
                  <a:solidFill>
                    <a:schemeClr val="tx2"/>
                  </a:solidFill>
                </a:rPr>
                <a:t>-Verwalter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47461BA-A741-2B49-8965-B70252A09318}"/>
                </a:ext>
              </a:extLst>
            </p:cNvPr>
            <p:cNvSpPr/>
            <p:nvPr/>
          </p:nvSpPr>
          <p:spPr>
            <a:xfrm>
              <a:off x="7740510" y="3577182"/>
              <a:ext cx="1363720" cy="1388111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Wieder-herstellungs-Verwalter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292EFF6-BC60-664D-A814-90D343742CE9}"/>
                </a:ext>
              </a:extLst>
            </p:cNvPr>
            <p:cNvSpPr/>
            <p:nvPr/>
          </p:nvSpPr>
          <p:spPr>
            <a:xfrm>
              <a:off x="2598918" y="2507134"/>
              <a:ext cx="6702838" cy="250179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C04A032E-3442-3943-950D-6B02B82917D9}"/>
                </a:ext>
              </a:extLst>
            </p:cNvPr>
            <p:cNvSpPr/>
            <p:nvPr/>
          </p:nvSpPr>
          <p:spPr>
            <a:xfrm>
              <a:off x="3011213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Webformulare</a:t>
              </a: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F0BDEF42-E94E-0145-8500-9988AC420FA2}"/>
                </a:ext>
              </a:extLst>
            </p:cNvPr>
            <p:cNvSpPr/>
            <p:nvPr/>
          </p:nvSpPr>
          <p:spPr>
            <a:xfrm>
              <a:off x="5096372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Anwendungen</a:t>
              </a:r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1CDCB60D-9948-D74E-9E92-47D56BF4CDCA}"/>
                </a:ext>
              </a:extLst>
            </p:cNvPr>
            <p:cNvSpPr/>
            <p:nvPr/>
          </p:nvSpPr>
          <p:spPr>
            <a:xfrm>
              <a:off x="7185467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SQL-Schnittstelle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2241047-35BF-9547-A823-E1DE0DC003EF}"/>
                </a:ext>
              </a:extLst>
            </p:cNvPr>
            <p:cNvSpPr txBox="1"/>
            <p:nvPr/>
          </p:nvSpPr>
          <p:spPr>
            <a:xfrm>
              <a:off x="5519193" y="2045468"/>
              <a:ext cx="8622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Anfragen</a:t>
              </a:r>
            </a:p>
          </p:txBody>
        </p:sp>
        <p:sp>
          <p:nvSpPr>
            <p:cNvPr id="19" name="Can 18">
              <a:extLst>
                <a:ext uri="{FF2B5EF4-FFF2-40B4-BE49-F238E27FC236}">
                  <a16:creationId xmlns:a16="http://schemas.microsoft.com/office/drawing/2014/main" id="{EAE531D7-AEC7-FD46-8042-B56D678A9A87}"/>
                </a:ext>
              </a:extLst>
            </p:cNvPr>
            <p:cNvSpPr/>
            <p:nvPr/>
          </p:nvSpPr>
          <p:spPr>
            <a:xfrm>
              <a:off x="4357337" y="5166846"/>
              <a:ext cx="3186000" cy="703038"/>
            </a:xfrm>
            <a:prstGeom prst="can">
              <a:avLst/>
            </a:prstGeom>
            <a:solidFill>
              <a:schemeClr val="accent2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Dateien für Daten und Indices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4419B48-6675-4F46-AE08-F3649E76D5E0}"/>
                </a:ext>
              </a:extLst>
            </p:cNvPr>
            <p:cNvSpPr txBox="1"/>
            <p:nvPr/>
          </p:nvSpPr>
          <p:spPr>
            <a:xfrm>
              <a:off x="7539894" y="5423045"/>
              <a:ext cx="9983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/>
                <a:t>Datenbank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AEC00F1-A740-3C4B-BB67-C345EC71AD87}"/>
                </a:ext>
              </a:extLst>
            </p:cNvPr>
            <p:cNvSpPr txBox="1"/>
            <p:nvPr/>
          </p:nvSpPr>
          <p:spPr>
            <a:xfrm>
              <a:off x="8463860" y="4973381"/>
              <a:ext cx="9669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/>
                <a:t>DBMS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872BF7A-8470-A044-8B73-87B797F66F65}"/>
                </a:ext>
              </a:extLst>
            </p:cNvPr>
            <p:cNvCxnSpPr>
              <a:cxnSpLocks/>
              <a:stCxn id="32" idx="2"/>
              <a:endCxn id="33" idx="0"/>
            </p:cNvCxnSpPr>
            <p:nvPr/>
          </p:nvCxnSpPr>
          <p:spPr>
            <a:xfrm>
              <a:off x="5950337" y="3444572"/>
              <a:ext cx="3091" cy="17819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9A2081F5-4E65-6743-A681-BDB066615640}"/>
                </a:ext>
              </a:extLst>
            </p:cNvPr>
            <p:cNvCxnSpPr>
              <a:cxnSpLocks/>
              <a:stCxn id="33" idx="2"/>
              <a:endCxn id="34" idx="0"/>
            </p:cNvCxnSpPr>
            <p:nvPr/>
          </p:nvCxnSpPr>
          <p:spPr>
            <a:xfrm>
              <a:off x="5953428" y="3930543"/>
              <a:ext cx="0" cy="18553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004D6E7F-EFA7-B644-8B9C-7BF185722FCA}"/>
                </a:ext>
              </a:extLst>
            </p:cNvPr>
            <p:cNvCxnSpPr>
              <a:cxnSpLocks/>
              <a:stCxn id="34" idx="2"/>
              <a:endCxn id="35" idx="0"/>
            </p:cNvCxnSpPr>
            <p:nvPr/>
          </p:nvCxnSpPr>
          <p:spPr>
            <a:xfrm>
              <a:off x="5953428" y="4423857"/>
              <a:ext cx="0" cy="17583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2B587B9F-FE63-2A4C-89C5-A524696F985E}"/>
                </a:ext>
              </a:extLst>
            </p:cNvPr>
            <p:cNvCxnSpPr>
              <a:cxnSpLocks/>
              <a:stCxn id="16" idx="2"/>
              <a:endCxn id="39" idx="0"/>
            </p:cNvCxnSpPr>
            <p:nvPr/>
          </p:nvCxnSpPr>
          <p:spPr>
            <a:xfrm>
              <a:off x="5950337" y="2353245"/>
              <a:ext cx="0" cy="15388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0F03D292-3A44-7546-B32F-E910B2B1829C}"/>
                </a:ext>
              </a:extLst>
            </p:cNvPr>
            <p:cNvCxnSpPr>
              <a:cxnSpLocks/>
              <a:stCxn id="41" idx="2"/>
              <a:endCxn id="16" idx="1"/>
            </p:cNvCxnSpPr>
            <p:nvPr/>
          </p:nvCxnSpPr>
          <p:spPr>
            <a:xfrm>
              <a:off x="3865179" y="1879888"/>
              <a:ext cx="1654014" cy="3194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05994152-717F-1247-8328-69E8039292DC}"/>
                </a:ext>
              </a:extLst>
            </p:cNvPr>
            <p:cNvCxnSpPr>
              <a:cxnSpLocks/>
              <a:stCxn id="42" idx="2"/>
              <a:endCxn id="16" idx="0"/>
            </p:cNvCxnSpPr>
            <p:nvPr/>
          </p:nvCxnSpPr>
          <p:spPr>
            <a:xfrm flipH="1">
              <a:off x="5950337" y="1879888"/>
              <a:ext cx="1" cy="16558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86E6F66A-0BCE-474B-927A-3421ABC06F10}"/>
                </a:ext>
              </a:extLst>
            </p:cNvPr>
            <p:cNvCxnSpPr>
              <a:cxnSpLocks/>
              <a:stCxn id="43" idx="2"/>
              <a:endCxn id="16" idx="3"/>
            </p:cNvCxnSpPr>
            <p:nvPr/>
          </p:nvCxnSpPr>
          <p:spPr>
            <a:xfrm flipH="1">
              <a:off x="6381480" y="1879888"/>
              <a:ext cx="1657953" cy="3194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A1213287-8BC5-AC40-BA30-C4AD36EADE97}"/>
                </a:ext>
              </a:extLst>
            </p:cNvPr>
            <p:cNvCxnSpPr>
              <a:cxnSpLocks/>
              <a:stCxn id="35" idx="2"/>
              <a:endCxn id="19" idx="1"/>
            </p:cNvCxnSpPr>
            <p:nvPr/>
          </p:nvCxnSpPr>
          <p:spPr>
            <a:xfrm flipH="1">
              <a:off x="5950337" y="4907467"/>
              <a:ext cx="3091" cy="25937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AF823C6F-1772-9B48-B93E-9991EC2E6E78}"/>
                </a:ext>
              </a:extLst>
            </p:cNvPr>
            <p:cNvCxnSpPr>
              <a:cxnSpLocks/>
              <a:stCxn id="38" idx="1"/>
              <a:endCxn id="34" idx="3"/>
            </p:cNvCxnSpPr>
            <p:nvPr/>
          </p:nvCxnSpPr>
          <p:spPr>
            <a:xfrm flipH="1" flipV="1">
              <a:off x="7546428" y="4269969"/>
              <a:ext cx="194082" cy="126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6FB26EF1-9574-924E-A362-B1BDD7E6480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39894" y="3778820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E88349B6-9F15-8B43-96C1-F36EA213291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43337" y="4753578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46C812B4-66F9-7F4D-A2AC-6150ABA4A9F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63255" y="4263970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92B37593-535E-5A4B-A533-3663E187258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59812" y="3773024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ED0CE984-B3CE-2143-ACB3-B4B6C560A2E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63255" y="4747782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D8DE8B6D-FB52-A945-9735-F450A14B9016}"/>
                </a:ext>
              </a:extLst>
            </p:cNvPr>
            <p:cNvSpPr/>
            <p:nvPr/>
          </p:nvSpPr>
          <p:spPr>
            <a:xfrm>
              <a:off x="2799535" y="3581552"/>
              <a:ext cx="1363720" cy="138811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8363736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Dynamische Programmierung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Sammle gute Zugriffspläne für Einzelrelation (z.B. auch mit Indexscan und mit Ausnutzung von Ordnungen)</a:t>
            </a:r>
          </a:p>
          <a:p>
            <a:r>
              <a:rPr lang="de-DE" dirty="0"/>
              <a:t>Beschränke dich bei der Betrachtung der nächsten Kombination auf die guten Pläne der vorherigen Kombination</a:t>
            </a:r>
          </a:p>
          <a:p>
            <a:endParaRPr lang="de-DE" dirty="0"/>
          </a:p>
          <a:p>
            <a:r>
              <a:rPr lang="de-DE" dirty="0"/>
              <a:t>Annahme: </a:t>
            </a:r>
            <a:r>
              <a:rPr lang="de-DE" dirty="0">
                <a:solidFill>
                  <a:schemeClr val="accent1"/>
                </a:solidFill>
              </a:rPr>
              <a:t>Optimalitätsprinzip</a:t>
            </a:r>
            <a:br>
              <a:rPr lang="de-DE" dirty="0">
                <a:solidFill>
                  <a:schemeClr val="accent1"/>
                </a:solidFill>
              </a:rPr>
            </a:br>
            <a:br>
              <a:rPr lang="de-DE" dirty="0">
                <a:solidFill>
                  <a:schemeClr val="accent1"/>
                </a:solidFill>
              </a:rPr>
            </a:br>
            <a:r>
              <a:rPr lang="de-DE" dirty="0"/>
              <a:t>Um den global optimalen Plan zu finden, reicht es aus, die optimalen Pläne bzgl. der Unteranfragen zu betrachten</a:t>
            </a:r>
          </a:p>
          <a:p>
            <a:pPr lvl="1"/>
            <a:r>
              <a:rPr lang="de-DE" dirty="0"/>
              <a:t>Muss nicht gelten!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B9AEB4A-0576-B7A7-8F85-88341F8F87B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2E44957-E549-6641-2121-064DF7E655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T. Braun - Datenbanken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150</a:t>
            </a:fld>
            <a:endParaRPr lang="de-DE"/>
          </a:p>
        </p:txBody>
      </p:sp>
      <p:sp>
        <p:nvSpPr>
          <p:cNvPr id="5" name="Rectangle 4"/>
          <p:cNvSpPr/>
          <p:nvPr/>
        </p:nvSpPr>
        <p:spPr>
          <a:xfrm>
            <a:off x="2552080" y="6176964"/>
            <a:ext cx="73772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P.G. Selinger, M.M. 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Astrahan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D.D. Chamberlin, R.A. Lorie, and T.G. Price: Access Path 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Selection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 a Relational Database Management System. </a:t>
            </a:r>
            <a:r>
              <a:rPr lang="de-DE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Proc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ACM SIGMOD Conference on 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the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Management 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of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Data, 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pages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23-34, </a:t>
            </a:r>
            <a:r>
              <a:rPr lang="de-DE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1979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68908414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Kardinalitätsabschätzung</a:t>
            </a:r>
            <a:r>
              <a:rPr lang="de-DE" dirty="0"/>
              <a:t>: Beispiel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solidFill>
            <a:schemeClr val="bg1"/>
          </a:solidFill>
        </p:spPr>
        <p:txBody>
          <a:bodyPr/>
          <a:lstStyle/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  <a:p>
            <a:r>
              <a:rPr lang="de-DE" dirty="0"/>
              <a:t>Ausführungsplan A: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Content Placeholder 75">
                <a:extLst>
                  <a:ext uri="{FF2B5EF4-FFF2-40B4-BE49-F238E27FC236}">
                    <a16:creationId xmlns:a16="http://schemas.microsoft.com/office/drawing/2014/main" id="{E53FF215-0B91-1E46-6824-516692037A1E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/>
              <a:lstStyle/>
              <a:p>
                <a:r>
                  <a:rPr lang="de-DE" dirty="0"/>
                  <a:t>Ausführungsplan B:</a:t>
                </a:r>
              </a:p>
              <a:p>
                <a:endParaRPr lang="de-DE" dirty="0"/>
              </a:p>
              <a:p>
                <a:endParaRPr lang="de-DE" dirty="0"/>
              </a:p>
              <a:p>
                <a:endParaRPr lang="de-DE" dirty="0"/>
              </a:p>
              <a:p>
                <a:endParaRPr lang="de-DE" dirty="0"/>
              </a:p>
              <a:p>
                <a:endParaRPr lang="de-DE" dirty="0"/>
              </a:p>
              <a:p>
                <a:pPr lvl="1"/>
                <a:endParaRPr lang="de-DE" dirty="0"/>
              </a:p>
              <a:p>
                <a:pPr lvl="1"/>
                <a:r>
                  <a:rPr lang="de-DE" dirty="0"/>
                  <a:t>Kardinalitäten der Tabellen</a:t>
                </a:r>
              </a:p>
              <a:p>
                <a:pPr lvl="2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de-DE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=150.000</m:t>
                    </m:r>
                  </m:oMath>
                </a14:m>
                <a:endParaRPr lang="de-DE" dirty="0">
                  <a:solidFill>
                    <a:schemeClr val="tx1"/>
                  </a:solidFill>
                </a:endParaRPr>
              </a:p>
              <a:p>
                <a:pPr lvl="2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de-DE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=1.500.000</m:t>
                    </m:r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</a:t>
                </a:r>
                <a:endParaRPr lang="de-DE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de-DE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=6.000.000</m:t>
                    </m:r>
                  </m:oMath>
                </a14:m>
                <a:endParaRPr lang="de-DE" dirty="0">
                  <a:solidFill>
                    <a:schemeClr val="tx1"/>
                  </a:solidFill>
                </a:endParaRPr>
              </a:p>
              <a:p>
                <a:endParaRPr lang="en-DE" dirty="0"/>
              </a:p>
            </p:txBody>
          </p:sp>
        </mc:Choice>
        <mc:Fallback xmlns="">
          <p:sp>
            <p:nvSpPr>
              <p:cNvPr id="76" name="Content Placeholder 75">
                <a:extLst>
                  <a:ext uri="{FF2B5EF4-FFF2-40B4-BE49-F238E27FC236}">
                    <a16:creationId xmlns:a16="http://schemas.microsoft.com/office/drawing/2014/main" id="{E53FF215-0B91-1E46-6824-516692037A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2"/>
                <a:stretch>
                  <a:fillRect l="-2955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384A26-229B-3800-7374-C0FFE195F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36A5F6-2E8E-6D31-80CF-0543130581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151</a:t>
            </a:fld>
            <a:endParaRPr lang="de-DE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59625" y="1657153"/>
            <a:ext cx="5563263" cy="132087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0488" tIns="44450" rIns="90488" bIns="44450">
            <a:spAutoFit/>
          </a:bodyPr>
          <a:lstStyle/>
          <a:p>
            <a:r>
              <a:rPr lang="de-DE" sz="16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p.Teile_ID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p.Anzahl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p.Preis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de-DE" sz="16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Auftragsposten p,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Auftraege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a, Kunden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de-DE" sz="16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p.Auftrag_ID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a.Auftrag_ID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de-DE" sz="16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and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a.Kunden_ID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k.Kunden_ID</a:t>
            </a:r>
            <a:endParaRPr lang="de-DE" sz="16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sz="16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and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k.Name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'IBM Corp.';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FC11D69-E08E-5A4C-90EA-F599EAFADD5D}"/>
                  </a:ext>
                </a:extLst>
              </p:cNvPr>
              <p:cNvSpPr txBox="1"/>
              <p:nvPr/>
            </p:nvSpPr>
            <p:spPr>
              <a:xfrm>
                <a:off x="1678815" y="5628913"/>
                <a:ext cx="368627" cy="276999"/>
              </a:xfrm>
              <a:prstGeom prst="rect">
                <a:avLst/>
              </a:prstGeom>
              <a:noFill/>
            </p:spPr>
            <p:txBody>
              <a:bodyPr wrap="none" t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FC11D69-E08E-5A4C-90EA-F599EAFADD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8815" y="5628913"/>
                <a:ext cx="368627" cy="276999"/>
              </a:xfrm>
              <a:prstGeom prst="rect">
                <a:avLst/>
              </a:prstGeom>
              <a:blipFill>
                <a:blip r:embed="rId3"/>
                <a:stretch>
                  <a:fillRect b="-2173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DEF6F56-8B5D-FB49-99F8-4A571D73507D}"/>
                  </a:ext>
                </a:extLst>
              </p:cNvPr>
              <p:cNvSpPr txBox="1"/>
              <p:nvPr/>
            </p:nvSpPr>
            <p:spPr>
              <a:xfrm>
                <a:off x="2397966" y="5628913"/>
                <a:ext cx="371448" cy="276999"/>
              </a:xfrm>
              <a:prstGeom prst="rect">
                <a:avLst/>
              </a:prstGeom>
              <a:noFill/>
            </p:spPr>
            <p:txBody>
              <a:bodyPr wrap="none" t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DEF6F56-8B5D-FB49-99F8-4A571D7350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7966" y="5628913"/>
                <a:ext cx="371448" cy="2769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33E9BEF-A386-6741-8A5A-BC45FDECB1EB}"/>
                  </a:ext>
                </a:extLst>
              </p:cNvPr>
              <p:cNvSpPr txBox="1"/>
              <p:nvPr/>
            </p:nvSpPr>
            <p:spPr>
              <a:xfrm>
                <a:off x="3613153" y="5628913"/>
                <a:ext cx="370935" cy="276999"/>
              </a:xfrm>
              <a:prstGeom prst="rect">
                <a:avLst/>
              </a:prstGeom>
              <a:noFill/>
            </p:spPr>
            <p:txBody>
              <a:bodyPr wrap="none" t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33E9BEF-A386-6741-8A5A-BC45FDECB1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3153" y="5628913"/>
                <a:ext cx="370935" cy="276999"/>
              </a:xfrm>
              <a:prstGeom prst="rect">
                <a:avLst/>
              </a:prstGeom>
              <a:blipFill>
                <a:blip r:embed="rId5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988F8C72-290D-BFC5-7E2D-47DD430784E8}"/>
              </a:ext>
            </a:extLst>
          </p:cNvPr>
          <p:cNvSpPr txBox="1"/>
          <p:nvPr/>
        </p:nvSpPr>
        <p:spPr>
          <a:xfrm>
            <a:off x="1104108" y="5318448"/>
            <a:ext cx="77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6 mio.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4E5CE5-9454-E841-5413-4B5D04B481FD}"/>
              </a:ext>
            </a:extLst>
          </p:cNvPr>
          <p:cNvSpPr txBox="1"/>
          <p:nvPr/>
        </p:nvSpPr>
        <p:spPr>
          <a:xfrm>
            <a:off x="2581597" y="5318448"/>
            <a:ext cx="94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1.5 mio.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4CC584-9DEF-DEA1-84A4-062CCFB0D5B6}"/>
              </a:ext>
            </a:extLst>
          </p:cNvPr>
          <p:cNvSpPr txBox="1"/>
          <p:nvPr/>
        </p:nvSpPr>
        <p:spPr>
          <a:xfrm>
            <a:off x="3798620" y="5321933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150.000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386C60-8853-585E-E9FA-CB6206E64D04}"/>
              </a:ext>
            </a:extLst>
          </p:cNvPr>
          <p:cNvSpPr txBox="1"/>
          <p:nvPr/>
        </p:nvSpPr>
        <p:spPr>
          <a:xfrm>
            <a:off x="1451350" y="4637704"/>
            <a:ext cx="77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6 mio.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1AC2DDA-A5E4-BA12-38FF-4E6FCE0C1ADC}"/>
                  </a:ext>
                </a:extLst>
              </p:cNvPr>
              <p:cNvSpPr txBox="1"/>
              <p:nvPr/>
            </p:nvSpPr>
            <p:spPr>
              <a:xfrm>
                <a:off x="2008543" y="4948739"/>
                <a:ext cx="4283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⋈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1AC2DDA-A5E4-BA12-38FF-4E6FCE0C1A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8543" y="4948739"/>
                <a:ext cx="428322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DBCD8594-25B4-7936-20F6-79436CBEAF85}"/>
              </a:ext>
            </a:extLst>
          </p:cNvPr>
          <p:cNvSpPr txBox="1"/>
          <p:nvPr/>
        </p:nvSpPr>
        <p:spPr>
          <a:xfrm>
            <a:off x="3833245" y="463053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9419B08-BA45-158E-889C-AD3182D04ABD}"/>
                  </a:ext>
                </a:extLst>
              </p:cNvPr>
              <p:cNvSpPr txBox="1"/>
              <p:nvPr/>
            </p:nvSpPr>
            <p:spPr>
              <a:xfrm>
                <a:off x="3614311" y="4948739"/>
                <a:ext cx="3778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9419B08-BA45-158E-889C-AD3182D04A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4311" y="4948739"/>
                <a:ext cx="37786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329E69B4-0D1E-6EA2-9FBB-F2A931D9A937}"/>
              </a:ext>
            </a:extLst>
          </p:cNvPr>
          <p:cNvSpPr txBox="1"/>
          <p:nvPr/>
        </p:nvSpPr>
        <p:spPr>
          <a:xfrm>
            <a:off x="2608202" y="398918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57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D74EEDF-10A9-1ECE-8C42-2AED00D002C4}"/>
                  </a:ext>
                </a:extLst>
              </p:cNvPr>
              <p:cNvSpPr txBox="1"/>
              <p:nvPr/>
            </p:nvSpPr>
            <p:spPr>
              <a:xfrm>
                <a:off x="2811427" y="4254014"/>
                <a:ext cx="4283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⋈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D74EEDF-10A9-1ECE-8C42-2AED00D002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1427" y="4254014"/>
                <a:ext cx="428322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83484D3-68EB-C52A-8E30-D8817D105762}"/>
              </a:ext>
            </a:extLst>
          </p:cNvPr>
          <p:cNvCxnSpPr>
            <a:stCxn id="11" idx="0"/>
            <a:endCxn id="19" idx="2"/>
          </p:cNvCxnSpPr>
          <p:nvPr/>
        </p:nvCxnSpPr>
        <p:spPr>
          <a:xfrm flipV="1">
            <a:off x="1863129" y="5318071"/>
            <a:ext cx="359575" cy="3108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8BACC2B-64F4-D624-2EA1-238240114880}"/>
              </a:ext>
            </a:extLst>
          </p:cNvPr>
          <p:cNvCxnSpPr>
            <a:cxnSpLocks/>
            <a:stCxn id="12" idx="0"/>
            <a:endCxn id="19" idx="2"/>
          </p:cNvCxnSpPr>
          <p:nvPr/>
        </p:nvCxnSpPr>
        <p:spPr>
          <a:xfrm flipH="1" flipV="1">
            <a:off x="2222704" y="5318071"/>
            <a:ext cx="360986" cy="3108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ED0F111-0D0E-C693-D6EE-012DBD084E8E}"/>
              </a:ext>
            </a:extLst>
          </p:cNvPr>
          <p:cNvCxnSpPr>
            <a:cxnSpLocks/>
            <a:stCxn id="19" idx="0"/>
            <a:endCxn id="23" idx="2"/>
          </p:cNvCxnSpPr>
          <p:nvPr/>
        </p:nvCxnSpPr>
        <p:spPr>
          <a:xfrm flipV="1">
            <a:off x="2222704" y="4623346"/>
            <a:ext cx="802884" cy="3253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1464F40-95D6-21BD-1198-E85CDFC6160F}"/>
              </a:ext>
            </a:extLst>
          </p:cNvPr>
          <p:cNvCxnSpPr>
            <a:cxnSpLocks/>
            <a:stCxn id="21" idx="0"/>
            <a:endCxn id="23" idx="2"/>
          </p:cNvCxnSpPr>
          <p:nvPr/>
        </p:nvCxnSpPr>
        <p:spPr>
          <a:xfrm flipH="1" flipV="1">
            <a:off x="3025588" y="4623346"/>
            <a:ext cx="777653" cy="3253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C9DCD24-6237-604D-5355-8FFB39FCFB8A}"/>
              </a:ext>
            </a:extLst>
          </p:cNvPr>
          <p:cNvCxnSpPr>
            <a:cxnSpLocks/>
            <a:stCxn id="23" idx="0"/>
            <a:endCxn id="79" idx="2"/>
          </p:cNvCxnSpPr>
          <p:nvPr/>
        </p:nvCxnSpPr>
        <p:spPr>
          <a:xfrm flipV="1">
            <a:off x="3025588" y="3953171"/>
            <a:ext cx="0" cy="3008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50B8770-088B-E4AE-3715-EEB6ED13E66C}"/>
              </a:ext>
            </a:extLst>
          </p:cNvPr>
          <p:cNvCxnSpPr>
            <a:cxnSpLocks/>
            <a:stCxn id="15" idx="0"/>
            <a:endCxn id="21" idx="2"/>
          </p:cNvCxnSpPr>
          <p:nvPr/>
        </p:nvCxnSpPr>
        <p:spPr>
          <a:xfrm flipV="1">
            <a:off x="3798621" y="5318071"/>
            <a:ext cx="4620" cy="3108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3AD8D4E-4F0D-76D4-354D-EF80977589C9}"/>
                  </a:ext>
                </a:extLst>
              </p:cNvPr>
              <p:cNvSpPr txBox="1"/>
              <p:nvPr/>
            </p:nvSpPr>
            <p:spPr>
              <a:xfrm>
                <a:off x="8741649" y="3977015"/>
                <a:ext cx="370935" cy="276999"/>
              </a:xfrm>
              <a:prstGeom prst="rect">
                <a:avLst/>
              </a:prstGeom>
              <a:noFill/>
            </p:spPr>
            <p:txBody>
              <a:bodyPr wrap="none" t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3AD8D4E-4F0D-76D4-354D-EF80977589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1649" y="3977015"/>
                <a:ext cx="370935" cy="276999"/>
              </a:xfrm>
              <a:prstGeom prst="rect">
                <a:avLst/>
              </a:prstGeom>
              <a:blipFill>
                <a:blip r:embed="rId9"/>
                <a:stretch>
                  <a:fillRect b="-416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id="{B3B7FA00-0679-942C-EB55-1C67B21675BF}"/>
              </a:ext>
            </a:extLst>
          </p:cNvPr>
          <p:cNvSpPr txBox="1"/>
          <p:nvPr/>
        </p:nvSpPr>
        <p:spPr>
          <a:xfrm>
            <a:off x="7982627" y="3670035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150.000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37316E1-B6BC-CEA7-7A55-B5D15AAC562B}"/>
              </a:ext>
            </a:extLst>
          </p:cNvPr>
          <p:cNvSpPr txBox="1"/>
          <p:nvPr/>
        </p:nvSpPr>
        <p:spPr>
          <a:xfrm>
            <a:off x="8625430" y="294765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A4E588F2-EB37-DDD8-0ACC-A9DE585F73A3}"/>
                  </a:ext>
                </a:extLst>
              </p:cNvPr>
              <p:cNvSpPr txBox="1"/>
              <p:nvPr/>
            </p:nvSpPr>
            <p:spPr>
              <a:xfrm>
                <a:off x="8742807" y="3265585"/>
                <a:ext cx="3778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A4E588F2-EB37-DDD8-0ACC-A9DE585F7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2807" y="3265585"/>
                <a:ext cx="377860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4D4F711-78F4-9F09-1032-68F59FDEAF99}"/>
              </a:ext>
            </a:extLst>
          </p:cNvPr>
          <p:cNvCxnSpPr>
            <a:cxnSpLocks/>
            <a:stCxn id="47" idx="0"/>
            <a:endCxn id="50" idx="2"/>
          </p:cNvCxnSpPr>
          <p:nvPr/>
        </p:nvCxnSpPr>
        <p:spPr>
          <a:xfrm flipV="1">
            <a:off x="8927117" y="3634917"/>
            <a:ext cx="4620" cy="3420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B2C319B-CE8A-2BDF-3A8E-D596EC149CD0}"/>
                  </a:ext>
                </a:extLst>
              </p:cNvPr>
              <p:cNvSpPr txBox="1"/>
              <p:nvPr/>
            </p:nvSpPr>
            <p:spPr>
              <a:xfrm>
                <a:off x="9816091" y="3264631"/>
                <a:ext cx="371448" cy="276999"/>
              </a:xfrm>
              <a:prstGeom prst="rect">
                <a:avLst/>
              </a:prstGeom>
              <a:noFill/>
            </p:spPr>
            <p:txBody>
              <a:bodyPr wrap="none" t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B2C319B-CE8A-2BDF-3A8E-D596EC149C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6091" y="3264631"/>
                <a:ext cx="371448" cy="2769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TextBox 53">
            <a:extLst>
              <a:ext uri="{FF2B5EF4-FFF2-40B4-BE49-F238E27FC236}">
                <a16:creationId xmlns:a16="http://schemas.microsoft.com/office/drawing/2014/main" id="{C4AFBAA6-E5A7-3146-F284-718EBCCE47E6}"/>
              </a:ext>
            </a:extLst>
          </p:cNvPr>
          <p:cNvSpPr txBox="1"/>
          <p:nvPr/>
        </p:nvSpPr>
        <p:spPr>
          <a:xfrm>
            <a:off x="10009642" y="3001488"/>
            <a:ext cx="94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1.5 mio.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E3FFBBC-DA16-9A5E-86AC-87A7AC28A042}"/>
              </a:ext>
            </a:extLst>
          </p:cNvPr>
          <p:cNvSpPr txBox="1"/>
          <p:nvPr/>
        </p:nvSpPr>
        <p:spPr>
          <a:xfrm>
            <a:off x="11060310" y="2371323"/>
            <a:ext cx="77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6 mio.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D5C28C2-A7F5-C8E8-2635-65E75701249A}"/>
                  </a:ext>
                </a:extLst>
              </p:cNvPr>
              <p:cNvSpPr txBox="1"/>
              <p:nvPr/>
            </p:nvSpPr>
            <p:spPr>
              <a:xfrm>
                <a:off x="9240381" y="2627053"/>
                <a:ext cx="4283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⋈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D5C28C2-A7F5-C8E8-2635-65E7570124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0381" y="2627053"/>
                <a:ext cx="428322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4FE8F06-BA1D-88C1-9ADF-1F51CCC02568}"/>
              </a:ext>
            </a:extLst>
          </p:cNvPr>
          <p:cNvCxnSpPr>
            <a:cxnSpLocks/>
            <a:stCxn id="53" idx="0"/>
            <a:endCxn id="56" idx="2"/>
          </p:cNvCxnSpPr>
          <p:nvPr/>
        </p:nvCxnSpPr>
        <p:spPr>
          <a:xfrm flipH="1" flipV="1">
            <a:off x="9454542" y="2996385"/>
            <a:ext cx="547273" cy="2682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2FBB729-4426-4174-6433-1667504E1274}"/>
              </a:ext>
            </a:extLst>
          </p:cNvPr>
          <p:cNvCxnSpPr>
            <a:cxnSpLocks/>
            <a:stCxn id="50" idx="0"/>
            <a:endCxn id="56" idx="2"/>
          </p:cNvCxnSpPr>
          <p:nvPr/>
        </p:nvCxnSpPr>
        <p:spPr>
          <a:xfrm flipV="1">
            <a:off x="8931737" y="2996385"/>
            <a:ext cx="522805" cy="269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DEEA401B-0654-957C-E6D6-6941B18972AA}"/>
                  </a:ext>
                </a:extLst>
              </p:cNvPr>
              <p:cNvSpPr txBox="1"/>
              <p:nvPr/>
            </p:nvSpPr>
            <p:spPr>
              <a:xfrm>
                <a:off x="10880613" y="2661882"/>
                <a:ext cx="368627" cy="276999"/>
              </a:xfrm>
              <a:prstGeom prst="rect">
                <a:avLst/>
              </a:prstGeom>
              <a:noFill/>
            </p:spPr>
            <p:txBody>
              <a:bodyPr wrap="none" t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DEEA401B-0654-957C-E6D6-6941B18972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80613" y="2661882"/>
                <a:ext cx="368627" cy="276999"/>
              </a:xfrm>
              <a:prstGeom prst="rect">
                <a:avLst/>
              </a:prstGeom>
              <a:blipFill>
                <a:blip r:embed="rId13"/>
                <a:stretch>
                  <a:fillRect b="-2608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TextBox 68">
            <a:extLst>
              <a:ext uri="{FF2B5EF4-FFF2-40B4-BE49-F238E27FC236}">
                <a16:creationId xmlns:a16="http://schemas.microsoft.com/office/drawing/2014/main" id="{EC6BDFA4-6E59-4A43-322D-43C86F622CD6}"/>
              </a:ext>
            </a:extLst>
          </p:cNvPr>
          <p:cNvSpPr txBox="1"/>
          <p:nvPr/>
        </p:nvSpPr>
        <p:spPr>
          <a:xfrm>
            <a:off x="9840040" y="165227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57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46D75F0D-9511-C9E8-26EC-AE072F651E29}"/>
                  </a:ext>
                </a:extLst>
              </p:cNvPr>
              <p:cNvSpPr txBox="1"/>
              <p:nvPr/>
            </p:nvSpPr>
            <p:spPr>
              <a:xfrm>
                <a:off x="10043265" y="1917110"/>
                <a:ext cx="4283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⋈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46D75F0D-9511-C9E8-26EC-AE072F651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3265" y="1917110"/>
                <a:ext cx="428322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66A8D472-D78C-444C-D0E4-77944C5B6393}"/>
              </a:ext>
            </a:extLst>
          </p:cNvPr>
          <p:cNvCxnSpPr>
            <a:cxnSpLocks/>
            <a:stCxn id="56" idx="0"/>
            <a:endCxn id="70" idx="2"/>
          </p:cNvCxnSpPr>
          <p:nvPr/>
        </p:nvCxnSpPr>
        <p:spPr>
          <a:xfrm flipV="1">
            <a:off x="9454542" y="2286442"/>
            <a:ext cx="802884" cy="3406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908457A6-FA72-E004-9A7D-3E329AF7CADE}"/>
              </a:ext>
            </a:extLst>
          </p:cNvPr>
          <p:cNvCxnSpPr>
            <a:cxnSpLocks/>
            <a:stCxn id="68" idx="0"/>
            <a:endCxn id="70" idx="2"/>
          </p:cNvCxnSpPr>
          <p:nvPr/>
        </p:nvCxnSpPr>
        <p:spPr>
          <a:xfrm flipH="1" flipV="1">
            <a:off x="10257426" y="2286442"/>
            <a:ext cx="807501" cy="3754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4348A7A-5126-C501-4F5E-90DFC8B98643}"/>
              </a:ext>
            </a:extLst>
          </p:cNvPr>
          <p:cNvCxnSpPr>
            <a:cxnSpLocks/>
            <a:stCxn id="70" idx="0"/>
            <a:endCxn id="82" idx="2"/>
          </p:cNvCxnSpPr>
          <p:nvPr/>
        </p:nvCxnSpPr>
        <p:spPr>
          <a:xfrm flipH="1" flipV="1">
            <a:off x="10254187" y="1592830"/>
            <a:ext cx="3239" cy="3242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8A62DDB4-A96F-B663-DCCC-D982EFB1E516}"/>
                  </a:ext>
                </a:extLst>
              </p:cNvPr>
              <p:cNvSpPr txBox="1"/>
              <p:nvPr/>
            </p:nvSpPr>
            <p:spPr>
              <a:xfrm>
                <a:off x="2836209" y="3583839"/>
                <a:ext cx="3787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8A62DDB4-A96F-B663-DCCC-D982EFB1E5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6209" y="3583839"/>
                <a:ext cx="378758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FC49849B-A1EC-D792-F6D6-D9E5C0D98933}"/>
                  </a:ext>
                </a:extLst>
              </p:cNvPr>
              <p:cNvSpPr txBox="1"/>
              <p:nvPr/>
            </p:nvSpPr>
            <p:spPr>
              <a:xfrm>
                <a:off x="10064808" y="1223498"/>
                <a:ext cx="3787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FC49849B-A1EC-D792-F6D6-D9E5C0D989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4808" y="1223498"/>
                <a:ext cx="378758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F08687B8-08B3-E5D8-FB33-0A94AF2B937D}"/>
              </a:ext>
            </a:extLst>
          </p:cNvPr>
          <p:cNvSpPr txBox="1"/>
          <p:nvPr/>
        </p:nvSpPr>
        <p:spPr>
          <a:xfrm>
            <a:off x="9030673" y="229255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751358429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Kardinalitätsabschätzung</a:t>
            </a:r>
            <a:r>
              <a:rPr lang="de-DE" dirty="0"/>
              <a:t>: Beispiel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sz="half" idx="1"/>
              </p:nvPr>
            </p:nvSpPr>
            <p:spPr>
              <a:solidFill>
                <a:schemeClr val="bg1"/>
              </a:solidFill>
            </p:spPr>
            <p:txBody>
              <a:bodyPr/>
              <a:lstStyle/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r>
                  <a:rPr lang="de-DE" dirty="0"/>
                  <a:t>Kardinalitäten der Tabellen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de-DE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=150.000</m:t>
                    </m:r>
                  </m:oMath>
                </a14:m>
                <a:endParaRPr lang="de-DE" dirty="0">
                  <a:solidFill>
                    <a:schemeClr val="tx1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de-DE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=1.500.000</m:t>
                    </m:r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</a:t>
                </a:r>
                <a:endParaRPr lang="de-DE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de-DE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=6.000.000</m:t>
                    </m:r>
                  </m:oMath>
                </a14:m>
                <a:endParaRPr lang="de-DE" dirty="0">
                  <a:solidFill>
                    <a:schemeClr val="tx1"/>
                  </a:solidFill>
                </a:endParaRP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325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Content Placeholder 75">
                <a:extLst>
                  <a:ext uri="{FF2B5EF4-FFF2-40B4-BE49-F238E27FC236}">
                    <a16:creationId xmlns:a16="http://schemas.microsoft.com/office/drawing/2014/main" id="{E53FF215-0B91-1E46-6824-516692037A1E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/>
              <a:lstStyle/>
              <a:p>
                <a:r>
                  <a:rPr lang="de-DE" dirty="0"/>
                  <a:t>Abschätzung der Kardinalitäten der drei möglichen Operationen im ersten Schritt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⋈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𝐴𝑢𝑓𝑡𝑟𝑎𝑔𝐼𝐷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𝐴𝑢𝑓𝑡𝑟𝑎𝑔𝐼𝐷</m:t>
                        </m:r>
                      </m:sub>
                    </m:sSub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𝐴𝑢𝑓𝑡𝑟𝑎𝑔𝐼𝐷</m:t>
                    </m:r>
                  </m:oMath>
                </a14:m>
                <a:r>
                  <a:rPr lang="de-DE" dirty="0">
                    <a:cs typeface="Courier"/>
                  </a:rPr>
                  <a:t> Fremdschlüssel auf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𝐴𝑢𝑓𝑡𝑟𝑎𝑔𝐼𝐷</m:t>
                    </m:r>
                  </m:oMath>
                </a14:m>
                <a:r>
                  <a:rPr lang="de-DE" dirty="0">
                    <a:cs typeface="Courier"/>
                  </a:rPr>
                  <a:t> </a:t>
                </a:r>
                <a:br>
                  <a:rPr lang="de-DE" dirty="0">
                    <a:cs typeface="Courier"/>
                  </a:rPr>
                </a:br>
                <a:r>
                  <a:rPr lang="de-DE" dirty="0">
                    <a:cs typeface="Courier"/>
                  </a:rPr>
                  <a:t>➝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⋈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…</m:t>
                            </m:r>
                          </m:sub>
                        </m:sSub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</a:rPr>
                      <m:t>=6.000.000</m:t>
                    </m:r>
                  </m:oMath>
                </a14:m>
                <a:endParaRPr lang="de-DE" dirty="0">
                  <a:cs typeface="Courier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⋈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𝐾𝑢𝑛𝑑𝑒𝑛𝐼𝐷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𝐾𝑢𝑛𝑑𝑒𝑛𝐼𝐷</m:t>
                        </m:r>
                      </m:sub>
                    </m:sSub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𝐾𝑢𝑛𝑑𝑒𝑛𝐼𝐷</m:t>
                    </m:r>
                  </m:oMath>
                </a14:m>
                <a:r>
                  <a:rPr lang="de-DE" dirty="0">
                    <a:cs typeface="Courier"/>
                  </a:rPr>
                  <a:t> Fremdschlüssel auf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𝐾𝑢𝑛𝑑𝑒𝑛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𝐼𝐷</m:t>
                    </m:r>
                  </m:oMath>
                </a14:m>
                <a:r>
                  <a:rPr lang="de-DE" dirty="0">
                    <a:cs typeface="Courier"/>
                  </a:rPr>
                  <a:t> </a:t>
                </a:r>
                <a:br>
                  <a:rPr lang="de-DE" dirty="0">
                    <a:cs typeface="Courier"/>
                  </a:rPr>
                </a:br>
                <a:r>
                  <a:rPr lang="de-DE" dirty="0">
                    <a:cs typeface="Courier"/>
                  </a:rPr>
                  <a:t>➝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⋈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…</m:t>
                            </m:r>
                          </m:sub>
                        </m:sSub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00.000</m:t>
                    </m:r>
                  </m:oMath>
                </a14:m>
                <a:endParaRPr lang="de-DE" dirty="0">
                  <a:cs typeface="Courier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de-DE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𝑁𝑎𝑚𝑒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="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𝐼𝐵𝑀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𝐶𝑜𝑟𝑝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."</m:t>
                        </m:r>
                      </m:sub>
                    </m:sSub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lvl="2"/>
                <a:r>
                  <a:rPr lang="de-DE" dirty="0">
                    <a:cs typeface="Courier"/>
                  </a:rPr>
                  <a:t>Annahme, dass der Name eindeutig ist </a:t>
                </a:r>
                <a:br>
                  <a:rPr lang="de-DE" dirty="0">
                    <a:cs typeface="Courier"/>
                  </a:rPr>
                </a:br>
                <a:r>
                  <a:rPr lang="de-DE" dirty="0">
                    <a:cs typeface="Courier"/>
                  </a:rPr>
                  <a:t>➝ Kardinalität: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ourier"/>
                          </a:rPr>
                        </m:ctrlPr>
                      </m:dPr>
                      <m:e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Courier"/>
                          </a:rPr>
                          <m:t>𝑠</m:t>
                        </m:r>
                      </m:e>
                    </m:d>
                    <m:r>
                      <a:rPr lang="de-DE" i="1" dirty="0" smtClean="0">
                        <a:latin typeface="Cambria Math" panose="02040503050406030204" pitchFamily="18" charset="0"/>
                        <a:cs typeface="Courier"/>
                      </a:rPr>
                      <m:t>=1</m:t>
                    </m:r>
                  </m:oMath>
                </a14:m>
                <a:endParaRPr lang="de-DE" dirty="0">
                  <a:cs typeface="Courier"/>
                </a:endParaRPr>
              </a:p>
              <a:p>
                <a:pPr lvl="1"/>
                <a:endParaRPr lang="de-DE" dirty="0"/>
              </a:p>
              <a:p>
                <a:endParaRPr lang="de-DE" dirty="0"/>
              </a:p>
              <a:p>
                <a:endParaRPr lang="en-DE" dirty="0"/>
              </a:p>
            </p:txBody>
          </p:sp>
        </mc:Choice>
        <mc:Fallback xmlns="">
          <p:sp>
            <p:nvSpPr>
              <p:cNvPr id="76" name="Content Placeholder 75">
                <a:extLst>
                  <a:ext uri="{FF2B5EF4-FFF2-40B4-BE49-F238E27FC236}">
                    <a16:creationId xmlns:a16="http://schemas.microsoft.com/office/drawing/2014/main" id="{E53FF215-0B91-1E46-6824-516692037A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3"/>
                <a:stretch>
                  <a:fillRect l="-2955" t="-2985" b="-209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384A26-229B-3800-7374-C0FFE195F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36A5F6-2E8E-6D31-80CF-0543130581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152</a:t>
            </a:fld>
            <a:endParaRPr lang="de-DE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59625" y="1657153"/>
            <a:ext cx="5563263" cy="132087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0488" tIns="44450" rIns="90488" bIns="44450">
            <a:spAutoFit/>
          </a:bodyPr>
          <a:lstStyle/>
          <a:p>
            <a:r>
              <a:rPr lang="de-DE" sz="16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p.Teile_ID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p.Anzahl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p.Preis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de-DE" sz="16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Auftragsposten p,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Auftraege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a, Kunden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de-DE" sz="16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p.Auftrag_ID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a.Auftrag_ID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de-DE" sz="16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and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a.Kunden_ID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k.Kunden_ID</a:t>
            </a:r>
            <a:endParaRPr lang="de-DE" sz="16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sz="16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and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k.Name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'IBM Corp.'; </a:t>
            </a:r>
          </a:p>
        </p:txBody>
      </p:sp>
    </p:spTree>
    <p:extLst>
      <p:ext uri="{BB962C8B-B14F-4D97-AF65-F5344CB8AC3E}">
        <p14:creationId xmlns:p14="http://schemas.microsoft.com/office/powerpoint/2010/main" val="1473858479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Kardinalitätsabschätzung</a:t>
            </a:r>
            <a:r>
              <a:rPr lang="de-DE" dirty="0"/>
              <a:t>: Beispiel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sz="half" idx="1"/>
              </p:nvPr>
            </p:nvSpPr>
            <p:spPr>
              <a:solidFill>
                <a:schemeClr val="bg1"/>
              </a:solidFill>
            </p:spPr>
            <p:txBody>
              <a:bodyPr/>
              <a:lstStyle/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r>
                  <a:rPr lang="de-DE" dirty="0"/>
                  <a:t>Kardinalitäten der Tabellen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de-DE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=150.000</m:t>
                    </m:r>
                  </m:oMath>
                </a14:m>
                <a:endParaRPr lang="de-DE" dirty="0">
                  <a:solidFill>
                    <a:schemeClr val="tx1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de-DE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=1.500.000</m:t>
                    </m:r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</a:t>
                </a:r>
                <a:endParaRPr lang="de-DE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de-DE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=6.000.000</m:t>
                    </m:r>
                  </m:oMath>
                </a14:m>
                <a:endParaRPr lang="de-DE" dirty="0">
                  <a:solidFill>
                    <a:schemeClr val="tx1"/>
                  </a:solidFill>
                </a:endParaRP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3"/>
                <a:stretch>
                  <a:fillRect l="-325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Content Placeholder 75">
                <a:extLst>
                  <a:ext uri="{FF2B5EF4-FFF2-40B4-BE49-F238E27FC236}">
                    <a16:creationId xmlns:a16="http://schemas.microsoft.com/office/drawing/2014/main" id="{E53FF215-0B91-1E46-6824-516692037A1E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/>
              <a:lstStyle/>
              <a:p>
                <a:r>
                  <a:rPr lang="de-DE" dirty="0"/>
                  <a:t>Abschätzung der Kardinalitäten der zwei möglichen nächsten Operationen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⋈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𝐴𝑢𝑓𝑡𝑟𝑎𝑔𝐼𝐷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𝐴𝑢𝑓𝑡𝑟𝑎𝑔𝐼𝐷</m:t>
                        </m:r>
                      </m:sub>
                    </m:sSub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lvl="2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⋈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…</m:t>
                            </m:r>
                          </m:sub>
                        </m:sSub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</a:rPr>
                      <m:t>=6.000.000</m:t>
                    </m:r>
                  </m:oMath>
                </a14:m>
                <a:r>
                  <a:rPr lang="de-DE" dirty="0">
                    <a:cs typeface="Courier"/>
                  </a:rPr>
                  <a:t> (wie vorher)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de-DE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⋈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𝐾𝑢𝑛𝑑𝑒𝑛𝐼𝐷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𝐾𝑢𝑛𝑑𝑒𝑛𝐼𝐷</m:t>
                        </m:r>
                      </m:sub>
                    </m:sSub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lvl="2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</m:d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⋈</m:t>
                            </m:r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…</m:t>
                            </m:r>
                          </m:sub>
                        </m:sSub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⋅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num>
                      <m:den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𝐾𝑢𝑛𝑑𝑒𝑛𝐼𝐷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den>
                    </m:f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1.500.000⋅1</m:t>
                        </m:r>
                      </m:num>
                      <m:den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den>
                    </m:f>
                  </m:oMath>
                </a14:m>
                <a:endParaRPr lang="de-DE" dirty="0"/>
              </a:p>
              <a:p>
                <a:pPr lvl="3"/>
                <a:r>
                  <a:rPr lang="de-DE" dirty="0"/>
                  <a:t>Bzw. immer noch Fremd- auf Primärschlüssel</a:t>
                </a:r>
              </a:p>
              <a:p>
                <a:pPr lvl="2"/>
                <a:r>
                  <a:rPr lang="de-DE" dirty="0">
                    <a:cs typeface="Courier"/>
                  </a:rPr>
                  <a:t>Als Selektion auffassen, da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de-DE" dirty="0">
                    <a:cs typeface="Courier"/>
                  </a:rPr>
                  <a:t>:</a:t>
                </a:r>
              </a:p>
              <a:p>
                <a:pPr marL="4763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p"/>
                        </m:rPr>
                        <a:rPr lang="de-DE" b="0" i="0" smtClean="0">
                          <a:latin typeface="Cambria Math" panose="02040503050406030204" pitchFamily="18" charset="0"/>
                        </a:rPr>
                        <m:t>sel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𝐾𝑢𝑛𝑑𝑒𝑛𝐼𝐷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𝑖𝑑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i="1" dirty="0" smtClean="0">
                              <a:latin typeface="Cambria Math" panose="02040503050406030204" pitchFamily="18" charset="0"/>
                              <a:cs typeface="Courier"/>
                            </a:rPr>
                            <m:t>𝑉</m:t>
                          </m:r>
                          <m:d>
                            <m:dPr>
                              <m:ctrlPr>
                                <a:rPr lang="de-DE" i="1" dirty="0" smtClean="0">
                                  <a:latin typeface="Cambria Math" panose="02040503050406030204" pitchFamily="18" charset="0"/>
                                  <a:cs typeface="Courier"/>
                                </a:rPr>
                              </m:ctrlPr>
                            </m:dPr>
                            <m:e>
                              <m:r>
                                <a:rPr lang="de-DE" i="1" dirty="0" err="1" smtClean="0">
                                  <a:latin typeface="Cambria Math" panose="02040503050406030204" pitchFamily="18" charset="0"/>
                                  <a:cs typeface="Courier"/>
                                </a:rPr>
                                <m:t>𝐾𝑢𝑛𝑑𝑒𝑛𝐼𝐷</m:t>
                              </m:r>
                              <m:r>
                                <a:rPr lang="de-DE" i="1" dirty="0" smtClean="0">
                                  <a:latin typeface="Cambria Math" panose="02040503050406030204" pitchFamily="18" charset="0"/>
                                  <a:cs typeface="Courier"/>
                                </a:rPr>
                                <m:t>,</m:t>
                              </m:r>
                              <m:r>
                                <a:rPr lang="de-DE" i="1" dirty="0" smtClean="0">
                                  <a:latin typeface="Cambria Math" panose="02040503050406030204" pitchFamily="18" charset="0"/>
                                  <a:cs typeface="Courier"/>
                                </a:rPr>
                                <m:t>𝑎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de-DE" dirty="0">
                  <a:cs typeface="Courier"/>
                </a:endParaRPr>
              </a:p>
              <a:p>
                <a:pPr lvl="2"/>
                <a:r>
                  <a:rPr lang="de-DE" dirty="0">
                    <a:cs typeface="Courier"/>
                  </a:rPr>
                  <a:t>Annahme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  <a:cs typeface="Courier"/>
                      </a:rPr>
                      <m:t>𝑉</m:t>
                    </m:r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  <a:cs typeface="Courier"/>
                          </a:rPr>
                        </m:ctrlPr>
                      </m:dPr>
                      <m:e>
                        <m:r>
                          <a:rPr lang="de-DE" i="1" dirty="0" err="1" smtClean="0">
                            <a:latin typeface="Cambria Math" panose="02040503050406030204" pitchFamily="18" charset="0"/>
                            <a:cs typeface="Courier"/>
                          </a:rPr>
                          <m:t>𝐾𝑢𝑛𝑑𝑒𝑛𝐼𝐷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  <a:cs typeface="Courier"/>
                          </a:rPr>
                          <m:t>,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  <a:cs typeface="Courier"/>
                          </a:rPr>
                          <m:t>𝑎</m:t>
                        </m:r>
                      </m:e>
                    </m:d>
                    <m:r>
                      <a:rPr lang="de-DE" b="0" i="1" dirty="0" smtClean="0">
                        <a:latin typeface="Cambria Math" panose="02040503050406030204" pitchFamily="18" charset="0"/>
                        <a:cs typeface="Courier"/>
                      </a:rPr>
                      <m:t>=150.000</m:t>
                    </m:r>
                  </m:oMath>
                </a14:m>
                <a:r>
                  <a:rPr lang="de-DE" dirty="0">
                    <a:cs typeface="Courier"/>
                  </a:rPr>
                  <a:t>, da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</a:rPr>
                      <m:t>=150.000</m:t>
                    </m:r>
                  </m:oMath>
                </a14:m>
                <a:r>
                  <a:rPr lang="de-DE" dirty="0">
                    <a:cs typeface="Courier"/>
                  </a:rPr>
                  <a:t>, dann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ourier"/>
                          </a:rPr>
                        </m:ctrlPr>
                      </m:dPr>
                      <m:e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Courier"/>
                          </a:rPr>
                          <m:t>𝑗</m:t>
                        </m:r>
                      </m:e>
                    </m:d>
                    <m:r>
                      <a:rPr lang="de-DE" i="1" dirty="0" smtClean="0">
                        <a:latin typeface="Cambria Math" panose="02040503050406030204" pitchFamily="18" charset="0"/>
                        <a:cs typeface="Courier"/>
                      </a:rPr>
                      <m:t>=</m:t>
                    </m:r>
                    <m:f>
                      <m:fPr>
                        <m:ctrlPr>
                          <a:rPr lang="de-DE" i="1" dirty="0" smtClean="0">
                            <a:latin typeface="Cambria Math" panose="02040503050406030204" pitchFamily="18" charset="0"/>
                            <a:cs typeface="Courier"/>
                          </a:rPr>
                        </m:ctrlPr>
                      </m:fPr>
                      <m:num>
                        <m:r>
                          <a:rPr lang="de-DE" b="0" i="1" dirty="0" smtClean="0">
                            <a:latin typeface="Cambria Math" panose="02040503050406030204" pitchFamily="18" charset="0"/>
                            <a:cs typeface="Courier"/>
                          </a:rPr>
                          <m:t>1.500.000⋅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150.000</m:t>
                        </m:r>
                      </m:den>
                    </m:f>
                    <m:r>
                      <a:rPr lang="de-DE" i="1" dirty="0" smtClean="0">
                        <a:latin typeface="Cambria Math" panose="02040503050406030204" pitchFamily="18" charset="0"/>
                      </a:rPr>
                      <m:t>=10</m:t>
                    </m:r>
                  </m:oMath>
                </a14:m>
                <a:endParaRPr lang="de-DE" dirty="0">
                  <a:cs typeface="Courier"/>
                </a:endParaRPr>
              </a:p>
              <a:p>
                <a:pPr lvl="1"/>
                <a:endParaRPr lang="de-DE" dirty="0"/>
              </a:p>
              <a:p>
                <a:endParaRPr lang="de-DE" dirty="0"/>
              </a:p>
              <a:p>
                <a:endParaRPr lang="en-DE" dirty="0"/>
              </a:p>
            </p:txBody>
          </p:sp>
        </mc:Choice>
        <mc:Fallback xmlns="">
          <p:sp>
            <p:nvSpPr>
              <p:cNvPr id="76" name="Content Placeholder 75">
                <a:extLst>
                  <a:ext uri="{FF2B5EF4-FFF2-40B4-BE49-F238E27FC236}">
                    <a16:creationId xmlns:a16="http://schemas.microsoft.com/office/drawing/2014/main" id="{E53FF215-0B91-1E46-6824-516692037A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4"/>
                <a:stretch>
                  <a:fillRect l="-2955" t="-2985" b="-89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384A26-229B-3800-7374-C0FFE195F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36A5F6-2E8E-6D31-80CF-0543130581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</a:t>
            </a:r>
            <a:r>
              <a:rPr lang="en-GB" dirty="0" err="1"/>
              <a:t>Datenbanken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153</a:t>
            </a:fld>
            <a:endParaRPr lang="de-DE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59625" y="1657153"/>
            <a:ext cx="5563263" cy="132087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0488" tIns="44450" rIns="90488" bIns="44450">
            <a:spAutoFit/>
          </a:bodyPr>
          <a:lstStyle/>
          <a:p>
            <a:r>
              <a:rPr lang="de-DE" sz="16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p.Teile_ID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p.Anzahl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p.Preis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de-DE" sz="16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Auftragsposten p,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Auftraege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a, Kunden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de-DE" sz="16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p.Auftrag_ID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a.Auftrag_ID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de-DE" sz="16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and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a.Kunden_ID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k.Kunden_ID</a:t>
            </a:r>
            <a:endParaRPr lang="de-DE" sz="16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sz="16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and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k.Name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'IBM Corp.';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64301AA-2512-C4A7-19F4-BA69A89888A6}"/>
                  </a:ext>
                </a:extLst>
              </p:cNvPr>
              <p:cNvSpPr txBox="1"/>
              <p:nvPr/>
            </p:nvSpPr>
            <p:spPr>
              <a:xfrm>
                <a:off x="3005974" y="5680229"/>
                <a:ext cx="370935" cy="276999"/>
              </a:xfrm>
              <a:prstGeom prst="rect">
                <a:avLst/>
              </a:prstGeom>
              <a:noFill/>
            </p:spPr>
            <p:txBody>
              <a:bodyPr wrap="none" t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64301AA-2512-C4A7-19F4-BA69A89888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5974" y="5680229"/>
                <a:ext cx="370935" cy="276999"/>
              </a:xfrm>
              <a:prstGeom prst="rect">
                <a:avLst/>
              </a:prstGeom>
              <a:blipFill>
                <a:blip r:embed="rId5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41BC73DE-7A85-44E8-6A11-3B907BF33B33}"/>
              </a:ext>
            </a:extLst>
          </p:cNvPr>
          <p:cNvSpPr txBox="1"/>
          <p:nvPr/>
        </p:nvSpPr>
        <p:spPr>
          <a:xfrm>
            <a:off x="2246952" y="5373249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150.000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DD99A6-EB73-C008-C8CA-8514625674E7}"/>
              </a:ext>
            </a:extLst>
          </p:cNvPr>
          <p:cNvSpPr txBox="1"/>
          <p:nvPr/>
        </p:nvSpPr>
        <p:spPr>
          <a:xfrm>
            <a:off x="2889755" y="465086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i="1" dirty="0"/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221DEE2-A07A-A0E8-3D9E-7A9B14B0F119}"/>
                  </a:ext>
                </a:extLst>
              </p:cNvPr>
              <p:cNvSpPr txBox="1"/>
              <p:nvPr/>
            </p:nvSpPr>
            <p:spPr>
              <a:xfrm>
                <a:off x="3007132" y="4968799"/>
                <a:ext cx="3778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221DEE2-A07A-A0E8-3D9E-7A9B14B0F1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7132" y="4968799"/>
                <a:ext cx="37786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7394B38-A1C7-0BBE-3259-32F06958538B}"/>
              </a:ext>
            </a:extLst>
          </p:cNvPr>
          <p:cNvCxnSpPr>
            <a:cxnSpLocks/>
            <a:stCxn id="13" idx="0"/>
            <a:endCxn id="16" idx="2"/>
          </p:cNvCxnSpPr>
          <p:nvPr/>
        </p:nvCxnSpPr>
        <p:spPr>
          <a:xfrm flipV="1">
            <a:off x="3191442" y="5338131"/>
            <a:ext cx="4620" cy="3420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6709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Kardinalitätsabschätzung</a:t>
            </a:r>
            <a:r>
              <a:rPr lang="de-DE" dirty="0"/>
              <a:t>: Beispiel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sz="half" idx="1"/>
              </p:nvPr>
            </p:nvSpPr>
            <p:spPr>
              <a:solidFill>
                <a:schemeClr val="bg1"/>
              </a:solidFill>
            </p:spPr>
            <p:txBody>
              <a:bodyPr/>
              <a:lstStyle/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r>
                  <a:rPr lang="de-DE" dirty="0"/>
                  <a:t>Kardinalitäten der Tabellen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de-DE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=150.000</m:t>
                    </m:r>
                  </m:oMath>
                </a14:m>
                <a:endParaRPr lang="de-DE" dirty="0">
                  <a:solidFill>
                    <a:schemeClr val="tx1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de-DE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=1.500.000</m:t>
                    </m:r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</a:t>
                </a:r>
                <a:endParaRPr lang="de-DE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de-DE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=6.000.000</m:t>
                    </m:r>
                  </m:oMath>
                </a14:m>
                <a:endParaRPr lang="de-DE" dirty="0">
                  <a:solidFill>
                    <a:schemeClr val="tx1"/>
                  </a:solidFill>
                </a:endParaRP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3"/>
                <a:stretch>
                  <a:fillRect l="-325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Content Placeholder 75">
                <a:extLst>
                  <a:ext uri="{FF2B5EF4-FFF2-40B4-BE49-F238E27FC236}">
                    <a16:creationId xmlns:a16="http://schemas.microsoft.com/office/drawing/2014/main" id="{E53FF215-0B91-1E46-6824-516692037A1E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/>
              <a:lstStyle/>
              <a:p>
                <a:r>
                  <a:rPr lang="de-DE" dirty="0"/>
                  <a:t>Abschätzung der Kardinalitäten der einen möglichen nächsten Operation</a:t>
                </a:r>
              </a:p>
              <a:p>
                <a:pPr lvl="2"/>
                <a:r>
                  <a:rPr lang="de-DE" dirty="0"/>
                  <a:t>Nicht so wichtig, weil letzte Operation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⋈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𝐴𝑢𝑓𝑡𝑟𝑎𝑔𝐼𝐷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𝐴𝑢𝑓𝑡𝑟𝑎𝑔𝐼𝐷</m:t>
                        </m:r>
                      </m:sub>
                    </m:sSub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lvl="2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⋈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…</m:t>
                            </m:r>
                          </m:sub>
                        </m:sSub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</m:d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⋅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</m:d>
                      </m:num>
                      <m:den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𝐴𝑢𝑓𝑡𝑟𝑎𝑔𝐼𝐷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</m:d>
                      </m:den>
                    </m:f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6.000.000⋅10</m:t>
                        </m:r>
                      </m:num>
                      <m:den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de-DE" dirty="0"/>
              </a:p>
              <a:p>
                <a:pPr lvl="3"/>
                <a:r>
                  <a:rPr lang="de-DE" dirty="0"/>
                  <a:t>Bzw. immer noch Fremd- auf Primärschlüssel</a:t>
                </a:r>
              </a:p>
              <a:p>
                <a:pPr lvl="2"/>
                <a:r>
                  <a:rPr lang="de-DE" dirty="0">
                    <a:cs typeface="Courier"/>
                  </a:rPr>
                  <a:t>Als zehnfache Selektion </a:t>
                </a:r>
                <a:r>
                  <a:rPr lang="de-DE" dirty="0" err="1">
                    <a:cs typeface="Courier"/>
                  </a:rPr>
                  <a:t>auffassbar</a:t>
                </a:r>
                <a:r>
                  <a:rPr lang="de-DE" dirty="0">
                    <a:cs typeface="Courier"/>
                  </a:rPr>
                  <a:t> (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10</m:t>
                    </m:r>
                  </m:oMath>
                </a14:m>
                <a:r>
                  <a:rPr lang="de-DE" dirty="0">
                    <a:cs typeface="Courier"/>
                  </a:rPr>
                  <a:t>):</a:t>
                </a:r>
              </a:p>
              <a:p>
                <a:pPr marL="4763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p"/>
                        </m:rPr>
                        <a:rPr lang="de-DE" b="0" i="0" smtClean="0">
                          <a:latin typeface="Cambria Math" panose="02040503050406030204" pitchFamily="18" charset="0"/>
                        </a:rPr>
                        <m:t>sel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𝐴𝑢𝑓𝑡𝑟𝑎𝑔𝐼𝐷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𝑖𝑑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</m:num>
                        <m:den>
                          <m:r>
                            <a:rPr lang="de-DE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ourier"/>
                            </a:rPr>
                            <m:t>𝑉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ourier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𝐴𝑢𝑓𝑡𝑟𝑎𝑔𝐼𝐷</m:t>
                              </m:r>
                              <m: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ourier"/>
                                </a:rPr>
                                <m:t>,</m:t>
                              </m:r>
                              <m:r>
                                <a:rPr lang="de-DE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ourier"/>
                                </a:rPr>
                                <m:t>𝑝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de-DE" dirty="0">
                  <a:cs typeface="Courier"/>
                </a:endParaRPr>
              </a:p>
              <a:p>
                <a:pPr lvl="2"/>
                <a:r>
                  <a:rPr lang="de-DE" dirty="0">
                    <a:cs typeface="Courier"/>
                  </a:rPr>
                  <a:t>Unter Annahme der Gleichverteilung: </a:t>
                </a:r>
              </a:p>
              <a:p>
                <a:pPr lvl="3"/>
                <a14:m>
                  <m:oMath xmlns:m="http://schemas.openxmlformats.org/officeDocument/2006/math"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d>
                      </m:num>
                      <m:den>
                        <m:r>
                          <a:rPr lang="de-DE" i="1" dirty="0">
                            <a:latin typeface="Cambria Math" panose="02040503050406030204" pitchFamily="18" charset="0"/>
                            <a:cs typeface="Courier"/>
                          </a:rPr>
                          <m:t>𝑉</m:t>
                        </m:r>
                        <m:d>
                          <m:dPr>
                            <m:ctrlPr>
                              <a:rPr lang="de-DE" i="1" dirty="0">
                                <a:latin typeface="Cambria Math" panose="02040503050406030204" pitchFamily="18" charset="0"/>
                                <a:cs typeface="Courier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𝐴𝑢𝑓𝑡𝑟𝑎𝑔𝐼𝐷</m:t>
                            </m:r>
                            <m:r>
                              <a:rPr lang="de-DE" i="1" dirty="0">
                                <a:latin typeface="Cambria Math" panose="02040503050406030204" pitchFamily="18" charset="0"/>
                                <a:cs typeface="Courier"/>
                              </a:rPr>
                              <m:t>,</m:t>
                            </m:r>
                            <m:r>
                              <a:rPr lang="de-DE" i="1" dirty="0">
                                <a:latin typeface="Cambria Math" panose="02040503050406030204" pitchFamily="18" charset="0"/>
                                <a:cs typeface="Courier"/>
                              </a:rPr>
                              <m:t>𝑝</m:t>
                            </m:r>
                          </m:e>
                        </m:d>
                      </m:den>
                    </m:f>
                    <m:r>
                      <a:rPr lang="de-DE" b="0" i="1" dirty="0" smtClean="0">
                        <a:latin typeface="Cambria Math" panose="02040503050406030204" pitchFamily="18" charset="0"/>
                        <a:cs typeface="Courier"/>
                      </a:rPr>
                      <m:t>=</m:t>
                    </m:r>
                    <m:f>
                      <m:fPr>
                        <m:ctrlPr>
                          <a:rPr lang="de-DE" b="0" i="1" dirty="0" smtClean="0">
                            <a:latin typeface="Cambria Math" panose="02040503050406030204" pitchFamily="18" charset="0"/>
                            <a:cs typeface="Courier"/>
                          </a:rPr>
                        </m:ctrlPr>
                      </m:fPr>
                      <m:num>
                        <m:r>
                          <a:rPr lang="de-DE" b="0" i="1" dirty="0" smtClean="0">
                            <a:latin typeface="Cambria Math" panose="02040503050406030204" pitchFamily="18" charset="0"/>
                            <a:cs typeface="Courier"/>
                          </a:rPr>
                          <m:t>6.000.000</m:t>
                        </m:r>
                      </m:num>
                      <m:den>
                        <m:r>
                          <a:rPr lang="de-DE" b="0" i="1" dirty="0" smtClean="0">
                            <a:latin typeface="Cambria Math" panose="02040503050406030204" pitchFamily="18" charset="0"/>
                            <a:cs typeface="Courier"/>
                          </a:rPr>
                          <m:t>1.500.000</m:t>
                        </m:r>
                      </m:den>
                    </m:f>
                    <m:r>
                      <a:rPr lang="de-DE" b="0" i="1" dirty="0" smtClean="0">
                        <a:latin typeface="Cambria Math" panose="02040503050406030204" pitchFamily="18" charset="0"/>
                        <a:cs typeface="Courier"/>
                      </a:rPr>
                      <m:t>=4</m:t>
                    </m:r>
                  </m:oMath>
                </a14:m>
                <a:r>
                  <a:rPr lang="de-DE" dirty="0">
                    <a:cs typeface="Courier"/>
                  </a:rPr>
                  <a:t> Posten / Auftrag </a:t>
                </a:r>
              </a:p>
              <a:p>
                <a:pPr lvl="3"/>
                <a:r>
                  <a:rPr lang="de-DE" dirty="0">
                    <a:cs typeface="Courier"/>
                  </a:rPr>
                  <a:t>Dann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⋈</m:t>
                            </m:r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…</m:t>
                            </m:r>
                          </m:sub>
                        </m:sSub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</m:d>
                    <m:r>
                      <a:rPr lang="de-DE" i="1" dirty="0" smtClean="0">
                        <a:latin typeface="Cambria Math" panose="02040503050406030204" pitchFamily="18" charset="0"/>
                        <a:cs typeface="Courier"/>
                      </a:rPr>
                      <m:t>=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cs typeface="Courier"/>
                      </a:rPr>
                      <m:t>10⋅4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de-DE" dirty="0">
                  <a:cs typeface="Courier"/>
                </a:endParaRPr>
              </a:p>
              <a:p>
                <a:pPr lvl="1"/>
                <a:endParaRPr lang="de-DE" dirty="0"/>
              </a:p>
              <a:p>
                <a:endParaRPr lang="de-DE" dirty="0"/>
              </a:p>
              <a:p>
                <a:endParaRPr lang="en-DE" dirty="0"/>
              </a:p>
            </p:txBody>
          </p:sp>
        </mc:Choice>
        <mc:Fallback xmlns="">
          <p:sp>
            <p:nvSpPr>
              <p:cNvPr id="76" name="Content Placeholder 75">
                <a:extLst>
                  <a:ext uri="{FF2B5EF4-FFF2-40B4-BE49-F238E27FC236}">
                    <a16:creationId xmlns:a16="http://schemas.microsoft.com/office/drawing/2014/main" id="{E53FF215-0B91-1E46-6824-516692037A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4"/>
                <a:stretch>
                  <a:fillRect l="-2955" t="-2985" r="-1364" b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384A26-229B-3800-7374-C0FFE195F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36A5F6-2E8E-6D31-80CF-0543130581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</a:t>
            </a:r>
            <a:r>
              <a:rPr lang="en-GB" dirty="0" err="1"/>
              <a:t>Datenbanken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154</a:t>
            </a:fld>
            <a:endParaRPr lang="de-DE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59625" y="1657153"/>
            <a:ext cx="5563263" cy="132087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0488" tIns="44450" rIns="90488" bIns="44450">
            <a:spAutoFit/>
          </a:bodyPr>
          <a:lstStyle/>
          <a:p>
            <a:r>
              <a:rPr lang="de-DE" sz="16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p.Teile_ID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p.Anzahl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p.Preis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de-DE" sz="16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Auftragsposten p,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Auftraege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a, Kunden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de-DE" sz="16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p.Auftrag_ID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a.Auftrag_ID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de-DE" sz="16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and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a.Kunden_ID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k.Kunden_ID</a:t>
            </a:r>
            <a:endParaRPr lang="de-DE" sz="16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sz="16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and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k.Name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'IBM Corp.';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64301AA-2512-C4A7-19F4-BA69A89888A6}"/>
                  </a:ext>
                </a:extLst>
              </p:cNvPr>
              <p:cNvSpPr txBox="1"/>
              <p:nvPr/>
            </p:nvSpPr>
            <p:spPr>
              <a:xfrm>
                <a:off x="3005974" y="5680229"/>
                <a:ext cx="370935" cy="276999"/>
              </a:xfrm>
              <a:prstGeom prst="rect">
                <a:avLst/>
              </a:prstGeom>
              <a:noFill/>
            </p:spPr>
            <p:txBody>
              <a:bodyPr wrap="none" t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64301AA-2512-C4A7-19F4-BA69A89888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5974" y="5680229"/>
                <a:ext cx="370935" cy="276999"/>
              </a:xfrm>
              <a:prstGeom prst="rect">
                <a:avLst/>
              </a:prstGeom>
              <a:blipFill>
                <a:blip r:embed="rId5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41BC73DE-7A85-44E8-6A11-3B907BF33B33}"/>
              </a:ext>
            </a:extLst>
          </p:cNvPr>
          <p:cNvSpPr txBox="1"/>
          <p:nvPr/>
        </p:nvSpPr>
        <p:spPr>
          <a:xfrm>
            <a:off x="2246952" y="5373249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150.000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DD99A6-EB73-C008-C8CA-8514625674E7}"/>
              </a:ext>
            </a:extLst>
          </p:cNvPr>
          <p:cNvSpPr txBox="1"/>
          <p:nvPr/>
        </p:nvSpPr>
        <p:spPr>
          <a:xfrm>
            <a:off x="2889755" y="465086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i="1" dirty="0"/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221DEE2-A07A-A0E8-3D9E-7A9B14B0F119}"/>
                  </a:ext>
                </a:extLst>
              </p:cNvPr>
              <p:cNvSpPr txBox="1"/>
              <p:nvPr/>
            </p:nvSpPr>
            <p:spPr>
              <a:xfrm>
                <a:off x="3007132" y="4968799"/>
                <a:ext cx="3778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221DEE2-A07A-A0E8-3D9E-7A9B14B0F1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7132" y="4968799"/>
                <a:ext cx="37786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7394B38-A1C7-0BBE-3259-32F06958538B}"/>
              </a:ext>
            </a:extLst>
          </p:cNvPr>
          <p:cNvCxnSpPr>
            <a:cxnSpLocks/>
            <a:stCxn id="13" idx="0"/>
            <a:endCxn id="16" idx="2"/>
          </p:cNvCxnSpPr>
          <p:nvPr/>
        </p:nvCxnSpPr>
        <p:spPr>
          <a:xfrm flipV="1">
            <a:off x="3191442" y="5338131"/>
            <a:ext cx="4620" cy="3420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F67C5B4-DD66-EB0F-5422-9557C540C944}"/>
                  </a:ext>
                </a:extLst>
              </p:cNvPr>
              <p:cNvSpPr txBox="1"/>
              <p:nvPr/>
            </p:nvSpPr>
            <p:spPr>
              <a:xfrm>
                <a:off x="4080416" y="4967845"/>
                <a:ext cx="371448" cy="276999"/>
              </a:xfrm>
              <a:prstGeom prst="rect">
                <a:avLst/>
              </a:prstGeom>
              <a:noFill/>
            </p:spPr>
            <p:txBody>
              <a:bodyPr wrap="none" t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F67C5B4-DD66-EB0F-5422-9557C540C9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0416" y="4967845"/>
                <a:ext cx="371448" cy="2769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BF9B92BD-CF0B-108D-2256-754E2E1783FE}"/>
              </a:ext>
            </a:extLst>
          </p:cNvPr>
          <p:cNvSpPr txBox="1"/>
          <p:nvPr/>
        </p:nvSpPr>
        <p:spPr>
          <a:xfrm>
            <a:off x="4273967" y="4704702"/>
            <a:ext cx="94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1.5 mio.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70872FE-ED99-A6F9-0272-390A5C0FC578}"/>
                  </a:ext>
                </a:extLst>
              </p:cNvPr>
              <p:cNvSpPr txBox="1"/>
              <p:nvPr/>
            </p:nvSpPr>
            <p:spPr>
              <a:xfrm>
                <a:off x="3504706" y="4330267"/>
                <a:ext cx="4283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⋈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70872FE-ED99-A6F9-0272-390A5C0FC5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4706" y="4330267"/>
                <a:ext cx="428322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6202F96-FB9C-DC3D-7DC3-F58B260558EF}"/>
              </a:ext>
            </a:extLst>
          </p:cNvPr>
          <p:cNvCxnSpPr>
            <a:cxnSpLocks/>
            <a:stCxn id="18" idx="0"/>
            <a:endCxn id="21" idx="2"/>
          </p:cNvCxnSpPr>
          <p:nvPr/>
        </p:nvCxnSpPr>
        <p:spPr>
          <a:xfrm flipH="1" flipV="1">
            <a:off x="3718867" y="4699599"/>
            <a:ext cx="547273" cy="2682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1F7CFCE-E41F-BDEF-317B-D06C73A5B17D}"/>
              </a:ext>
            </a:extLst>
          </p:cNvPr>
          <p:cNvCxnSpPr>
            <a:cxnSpLocks/>
            <a:stCxn id="16" idx="0"/>
            <a:endCxn id="21" idx="2"/>
          </p:cNvCxnSpPr>
          <p:nvPr/>
        </p:nvCxnSpPr>
        <p:spPr>
          <a:xfrm flipV="1">
            <a:off x="3196062" y="4699599"/>
            <a:ext cx="522805" cy="269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03D570CF-EB99-F2F5-EAE0-8232E57390A9}"/>
              </a:ext>
            </a:extLst>
          </p:cNvPr>
          <p:cNvSpPr txBox="1"/>
          <p:nvPr/>
        </p:nvSpPr>
        <p:spPr>
          <a:xfrm>
            <a:off x="3295546" y="399271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i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63304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Kardinalitätsabschätzung</a:t>
            </a:r>
            <a:r>
              <a:rPr lang="de-DE" dirty="0"/>
              <a:t>: Beispiel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sz="half" idx="1"/>
              </p:nvPr>
            </p:nvSpPr>
            <p:spPr>
              <a:solidFill>
                <a:schemeClr val="bg1"/>
              </a:solidFill>
            </p:spPr>
            <p:txBody>
              <a:bodyPr/>
              <a:lstStyle/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r>
                  <a:rPr lang="de-DE" dirty="0"/>
                  <a:t>Kardinalitäten der Tabellen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de-DE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=150.000</m:t>
                    </m:r>
                  </m:oMath>
                </a14:m>
                <a:endParaRPr lang="de-DE" dirty="0">
                  <a:solidFill>
                    <a:schemeClr val="tx1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de-DE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=1.500.000</m:t>
                    </m:r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</a:t>
                </a:r>
                <a:endParaRPr lang="de-DE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de-DE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=6.000.000</m:t>
                    </m:r>
                  </m:oMath>
                </a14:m>
                <a:endParaRPr lang="de-DE" dirty="0">
                  <a:solidFill>
                    <a:schemeClr val="tx1"/>
                  </a:solidFill>
                </a:endParaRP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325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Content Placeholder 75">
            <a:extLst>
              <a:ext uri="{FF2B5EF4-FFF2-40B4-BE49-F238E27FC236}">
                <a16:creationId xmlns:a16="http://schemas.microsoft.com/office/drawing/2014/main" id="{E53FF215-0B91-1E46-6824-516692037A1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/>
              <a:t>Tatsächliche </a:t>
            </a:r>
            <a:br>
              <a:rPr lang="de-DE" dirty="0"/>
            </a:br>
            <a:r>
              <a:rPr lang="de-DE" dirty="0"/>
              <a:t>Kardinalitäten:</a:t>
            </a:r>
          </a:p>
          <a:p>
            <a:endParaRPr lang="de-DE" dirty="0"/>
          </a:p>
          <a:p>
            <a:endParaRPr lang="en-D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384A26-229B-3800-7374-C0FFE195F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36A5F6-2E8E-6D31-80CF-0543130581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</a:t>
            </a:r>
            <a:r>
              <a:rPr lang="en-GB" dirty="0" err="1"/>
              <a:t>Datenbanken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155</a:t>
            </a:fld>
            <a:endParaRPr lang="de-DE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59625" y="1657153"/>
            <a:ext cx="5563263" cy="132087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0488" tIns="44450" rIns="90488" bIns="44450">
            <a:spAutoFit/>
          </a:bodyPr>
          <a:lstStyle/>
          <a:p>
            <a:r>
              <a:rPr lang="de-DE" sz="16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p.Teile_ID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p.Anzahl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p.Preis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de-DE" sz="16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Auftragsposten p,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Auftraege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a, Kunden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de-DE" sz="16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p.Auftrag_ID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a.Auftrag_ID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de-DE" sz="16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and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a.Kunden_ID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k.Kunden_ID</a:t>
            </a:r>
            <a:endParaRPr lang="de-DE" sz="16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sz="16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and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k.Name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'IBM Corp.';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64301AA-2512-C4A7-19F4-BA69A89888A6}"/>
                  </a:ext>
                </a:extLst>
              </p:cNvPr>
              <p:cNvSpPr txBox="1"/>
              <p:nvPr/>
            </p:nvSpPr>
            <p:spPr>
              <a:xfrm>
                <a:off x="3005974" y="5680229"/>
                <a:ext cx="370935" cy="276999"/>
              </a:xfrm>
              <a:prstGeom prst="rect">
                <a:avLst/>
              </a:prstGeom>
              <a:noFill/>
            </p:spPr>
            <p:txBody>
              <a:bodyPr wrap="none" t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64301AA-2512-C4A7-19F4-BA69A89888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5974" y="5680229"/>
                <a:ext cx="370935" cy="276999"/>
              </a:xfrm>
              <a:prstGeom prst="rect">
                <a:avLst/>
              </a:prstGeom>
              <a:blipFill>
                <a:blip r:embed="rId3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41BC73DE-7A85-44E8-6A11-3B907BF33B33}"/>
              </a:ext>
            </a:extLst>
          </p:cNvPr>
          <p:cNvSpPr txBox="1"/>
          <p:nvPr/>
        </p:nvSpPr>
        <p:spPr>
          <a:xfrm>
            <a:off x="2246952" y="5373249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150.000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DD99A6-EB73-C008-C8CA-8514625674E7}"/>
              </a:ext>
            </a:extLst>
          </p:cNvPr>
          <p:cNvSpPr txBox="1"/>
          <p:nvPr/>
        </p:nvSpPr>
        <p:spPr>
          <a:xfrm>
            <a:off x="2889755" y="465086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i="1" dirty="0"/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221DEE2-A07A-A0E8-3D9E-7A9B14B0F119}"/>
                  </a:ext>
                </a:extLst>
              </p:cNvPr>
              <p:cNvSpPr txBox="1"/>
              <p:nvPr/>
            </p:nvSpPr>
            <p:spPr>
              <a:xfrm>
                <a:off x="3007132" y="4968799"/>
                <a:ext cx="3778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221DEE2-A07A-A0E8-3D9E-7A9B14B0F1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7132" y="4968799"/>
                <a:ext cx="377860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7394B38-A1C7-0BBE-3259-32F06958538B}"/>
              </a:ext>
            </a:extLst>
          </p:cNvPr>
          <p:cNvCxnSpPr>
            <a:cxnSpLocks/>
            <a:stCxn id="13" idx="0"/>
            <a:endCxn id="16" idx="2"/>
          </p:cNvCxnSpPr>
          <p:nvPr/>
        </p:nvCxnSpPr>
        <p:spPr>
          <a:xfrm flipV="1">
            <a:off x="3191442" y="5338131"/>
            <a:ext cx="4620" cy="3420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F67C5B4-DD66-EB0F-5422-9557C540C944}"/>
                  </a:ext>
                </a:extLst>
              </p:cNvPr>
              <p:cNvSpPr txBox="1"/>
              <p:nvPr/>
            </p:nvSpPr>
            <p:spPr>
              <a:xfrm>
                <a:off x="4080416" y="4967845"/>
                <a:ext cx="371448" cy="276999"/>
              </a:xfrm>
              <a:prstGeom prst="rect">
                <a:avLst/>
              </a:prstGeom>
              <a:noFill/>
            </p:spPr>
            <p:txBody>
              <a:bodyPr wrap="none" t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F67C5B4-DD66-EB0F-5422-9557C540C9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0416" y="4967845"/>
                <a:ext cx="371448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BF9B92BD-CF0B-108D-2256-754E2E1783FE}"/>
              </a:ext>
            </a:extLst>
          </p:cNvPr>
          <p:cNvSpPr txBox="1"/>
          <p:nvPr/>
        </p:nvSpPr>
        <p:spPr>
          <a:xfrm>
            <a:off x="4273967" y="4704702"/>
            <a:ext cx="94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1.5 mio.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B0A854-82D9-E604-51AD-8A6DA4C87DD1}"/>
              </a:ext>
            </a:extLst>
          </p:cNvPr>
          <p:cNvSpPr txBox="1"/>
          <p:nvPr/>
        </p:nvSpPr>
        <p:spPr>
          <a:xfrm>
            <a:off x="5324635" y="4074537"/>
            <a:ext cx="77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6 mio.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70872FE-ED99-A6F9-0272-390A5C0FC578}"/>
                  </a:ext>
                </a:extLst>
              </p:cNvPr>
              <p:cNvSpPr txBox="1"/>
              <p:nvPr/>
            </p:nvSpPr>
            <p:spPr>
              <a:xfrm>
                <a:off x="3504706" y="4330267"/>
                <a:ext cx="4283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⋈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70872FE-ED99-A6F9-0272-390A5C0FC5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4706" y="4330267"/>
                <a:ext cx="428322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6202F96-FB9C-DC3D-7DC3-F58B260558EF}"/>
              </a:ext>
            </a:extLst>
          </p:cNvPr>
          <p:cNvCxnSpPr>
            <a:cxnSpLocks/>
            <a:stCxn id="18" idx="0"/>
            <a:endCxn id="21" idx="2"/>
          </p:cNvCxnSpPr>
          <p:nvPr/>
        </p:nvCxnSpPr>
        <p:spPr>
          <a:xfrm flipH="1" flipV="1">
            <a:off x="3718867" y="4699599"/>
            <a:ext cx="547273" cy="2682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1F7CFCE-E41F-BDEF-317B-D06C73A5B17D}"/>
              </a:ext>
            </a:extLst>
          </p:cNvPr>
          <p:cNvCxnSpPr>
            <a:cxnSpLocks/>
            <a:stCxn id="16" idx="0"/>
            <a:endCxn id="21" idx="2"/>
          </p:cNvCxnSpPr>
          <p:nvPr/>
        </p:nvCxnSpPr>
        <p:spPr>
          <a:xfrm flipV="1">
            <a:off x="3196062" y="4699599"/>
            <a:ext cx="522805" cy="269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D389E13-3797-30AC-CB12-FDF08C84BCA4}"/>
                  </a:ext>
                </a:extLst>
              </p:cNvPr>
              <p:cNvSpPr txBox="1"/>
              <p:nvPr/>
            </p:nvSpPr>
            <p:spPr>
              <a:xfrm>
                <a:off x="5144938" y="4365096"/>
                <a:ext cx="368627" cy="276999"/>
              </a:xfrm>
              <a:prstGeom prst="rect">
                <a:avLst/>
              </a:prstGeom>
              <a:noFill/>
            </p:spPr>
            <p:txBody>
              <a:bodyPr wrap="none" t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D389E13-3797-30AC-CB12-FDF08C84BC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4938" y="4365096"/>
                <a:ext cx="368627" cy="276999"/>
              </a:xfrm>
              <a:prstGeom prst="rect">
                <a:avLst/>
              </a:prstGeom>
              <a:blipFill>
                <a:blip r:embed="rId7"/>
                <a:stretch>
                  <a:fillRect b="-2608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DA3A17E8-D040-FF95-30D0-11F916C077E2}"/>
              </a:ext>
            </a:extLst>
          </p:cNvPr>
          <p:cNvSpPr txBox="1"/>
          <p:nvPr/>
        </p:nvSpPr>
        <p:spPr>
          <a:xfrm>
            <a:off x="4104365" y="335549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i="1" dirty="0"/>
              <a:t>40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422B17C-A127-BCA9-8349-F16EAB9D5A0D}"/>
                  </a:ext>
                </a:extLst>
              </p:cNvPr>
              <p:cNvSpPr txBox="1"/>
              <p:nvPr/>
            </p:nvSpPr>
            <p:spPr>
              <a:xfrm>
                <a:off x="4307590" y="3620324"/>
                <a:ext cx="4283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⋈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422B17C-A127-BCA9-8349-F16EAB9D5A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7590" y="3620324"/>
                <a:ext cx="428322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40337E2-1896-2525-C8DC-5365474F50BD}"/>
              </a:ext>
            </a:extLst>
          </p:cNvPr>
          <p:cNvCxnSpPr>
            <a:cxnSpLocks/>
            <a:stCxn id="21" idx="0"/>
            <a:endCxn id="26" idx="2"/>
          </p:cNvCxnSpPr>
          <p:nvPr/>
        </p:nvCxnSpPr>
        <p:spPr>
          <a:xfrm flipV="1">
            <a:off x="3718867" y="3989656"/>
            <a:ext cx="802884" cy="3406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4AE4C6F-24F3-03B6-6264-EEB4E568A570}"/>
              </a:ext>
            </a:extLst>
          </p:cNvPr>
          <p:cNvCxnSpPr>
            <a:cxnSpLocks/>
            <a:stCxn id="24" idx="0"/>
            <a:endCxn id="26" idx="2"/>
          </p:cNvCxnSpPr>
          <p:nvPr/>
        </p:nvCxnSpPr>
        <p:spPr>
          <a:xfrm flipH="1" flipV="1">
            <a:off x="4521751" y="3989656"/>
            <a:ext cx="807501" cy="3754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03D570CF-EB99-F2F5-EAE0-8232E57390A9}"/>
              </a:ext>
            </a:extLst>
          </p:cNvPr>
          <p:cNvSpPr txBox="1"/>
          <p:nvPr/>
        </p:nvSpPr>
        <p:spPr>
          <a:xfrm>
            <a:off x="3295546" y="399271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i="1" dirty="0"/>
              <a:t>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65920D6-695C-1BF2-6BB7-DD9F1EA930BA}"/>
                  </a:ext>
                </a:extLst>
              </p:cNvPr>
              <p:cNvSpPr txBox="1"/>
              <p:nvPr/>
            </p:nvSpPr>
            <p:spPr>
              <a:xfrm>
                <a:off x="8741649" y="3977015"/>
                <a:ext cx="370935" cy="276999"/>
              </a:xfrm>
              <a:prstGeom prst="rect">
                <a:avLst/>
              </a:prstGeom>
              <a:noFill/>
            </p:spPr>
            <p:txBody>
              <a:bodyPr wrap="none" t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65920D6-695C-1BF2-6BB7-DD9F1EA930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1649" y="3977015"/>
                <a:ext cx="370935" cy="276999"/>
              </a:xfrm>
              <a:prstGeom prst="rect">
                <a:avLst/>
              </a:prstGeom>
              <a:blipFill>
                <a:blip r:embed="rId9"/>
                <a:stretch>
                  <a:fillRect b="-416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BAF9898C-86CE-AF22-360F-B04DF9AB94BC}"/>
              </a:ext>
            </a:extLst>
          </p:cNvPr>
          <p:cNvSpPr txBox="1"/>
          <p:nvPr/>
        </p:nvSpPr>
        <p:spPr>
          <a:xfrm>
            <a:off x="7982627" y="3670035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150.000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1B2DF1-1848-CB7C-98B8-E927BE7A8040}"/>
              </a:ext>
            </a:extLst>
          </p:cNvPr>
          <p:cNvSpPr txBox="1"/>
          <p:nvPr/>
        </p:nvSpPr>
        <p:spPr>
          <a:xfrm>
            <a:off x="8625430" y="294765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EF39D1-2972-B841-4CCB-8F13C6C4C629}"/>
                  </a:ext>
                </a:extLst>
              </p:cNvPr>
              <p:cNvSpPr txBox="1"/>
              <p:nvPr/>
            </p:nvSpPr>
            <p:spPr>
              <a:xfrm>
                <a:off x="8742807" y="3265585"/>
                <a:ext cx="3778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EF39D1-2972-B841-4CCB-8F13C6C4C6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2807" y="3265585"/>
                <a:ext cx="377860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AEEDB6E-CD6A-E8E6-FE19-D8E0A538D53E}"/>
              </a:ext>
            </a:extLst>
          </p:cNvPr>
          <p:cNvCxnSpPr>
            <a:cxnSpLocks/>
            <a:stCxn id="6" idx="0"/>
            <a:endCxn id="11" idx="2"/>
          </p:cNvCxnSpPr>
          <p:nvPr/>
        </p:nvCxnSpPr>
        <p:spPr>
          <a:xfrm flipV="1">
            <a:off x="8927117" y="3634917"/>
            <a:ext cx="4620" cy="3420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7885EBA-5D65-8B26-6EA8-A5E43E0103A9}"/>
                  </a:ext>
                </a:extLst>
              </p:cNvPr>
              <p:cNvSpPr txBox="1"/>
              <p:nvPr/>
            </p:nvSpPr>
            <p:spPr>
              <a:xfrm>
                <a:off x="9816091" y="3264631"/>
                <a:ext cx="371448" cy="276999"/>
              </a:xfrm>
              <a:prstGeom prst="rect">
                <a:avLst/>
              </a:prstGeom>
              <a:noFill/>
            </p:spPr>
            <p:txBody>
              <a:bodyPr wrap="none" t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7885EBA-5D65-8B26-6EA8-A5E43E0103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6091" y="3264631"/>
                <a:ext cx="371448" cy="2769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367AC149-7B53-BF3B-EA94-DBA68ACC3E2D}"/>
              </a:ext>
            </a:extLst>
          </p:cNvPr>
          <p:cNvSpPr txBox="1"/>
          <p:nvPr/>
        </p:nvSpPr>
        <p:spPr>
          <a:xfrm>
            <a:off x="10009642" y="3001488"/>
            <a:ext cx="94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1.5 mio.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F1E2090-EBDC-4F53-27CC-D7E402B7F35E}"/>
              </a:ext>
            </a:extLst>
          </p:cNvPr>
          <p:cNvSpPr txBox="1"/>
          <p:nvPr/>
        </p:nvSpPr>
        <p:spPr>
          <a:xfrm>
            <a:off x="11060310" y="2371323"/>
            <a:ext cx="77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6 mio.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86BFF1C-7D13-2869-A1BB-B76FD2525633}"/>
                  </a:ext>
                </a:extLst>
              </p:cNvPr>
              <p:cNvSpPr txBox="1"/>
              <p:nvPr/>
            </p:nvSpPr>
            <p:spPr>
              <a:xfrm>
                <a:off x="9240381" y="2627053"/>
                <a:ext cx="4283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⋈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86BFF1C-7D13-2869-A1BB-B76FD25256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0381" y="2627053"/>
                <a:ext cx="428322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86A6D3A-4743-4009-1CF3-C71C4FF7FC12}"/>
              </a:ext>
            </a:extLst>
          </p:cNvPr>
          <p:cNvCxnSpPr>
            <a:cxnSpLocks/>
            <a:stCxn id="32" idx="0"/>
            <a:endCxn id="35" idx="2"/>
          </p:cNvCxnSpPr>
          <p:nvPr/>
        </p:nvCxnSpPr>
        <p:spPr>
          <a:xfrm flipH="1" flipV="1">
            <a:off x="9454542" y="2996385"/>
            <a:ext cx="547273" cy="2682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79372D2-B0C6-D641-D064-05E8A54232FD}"/>
              </a:ext>
            </a:extLst>
          </p:cNvPr>
          <p:cNvCxnSpPr>
            <a:cxnSpLocks/>
            <a:stCxn id="11" idx="0"/>
            <a:endCxn id="35" idx="2"/>
          </p:cNvCxnSpPr>
          <p:nvPr/>
        </p:nvCxnSpPr>
        <p:spPr>
          <a:xfrm flipV="1">
            <a:off x="8931737" y="2996385"/>
            <a:ext cx="522805" cy="269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17FDB63-7D2C-C313-7FE1-94254BC1C054}"/>
                  </a:ext>
                </a:extLst>
              </p:cNvPr>
              <p:cNvSpPr txBox="1"/>
              <p:nvPr/>
            </p:nvSpPr>
            <p:spPr>
              <a:xfrm>
                <a:off x="10880613" y="2661882"/>
                <a:ext cx="368627" cy="276999"/>
              </a:xfrm>
              <a:prstGeom prst="rect">
                <a:avLst/>
              </a:prstGeom>
              <a:noFill/>
            </p:spPr>
            <p:txBody>
              <a:bodyPr wrap="none" t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17FDB63-7D2C-C313-7FE1-94254BC1C0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80613" y="2661882"/>
                <a:ext cx="368627" cy="276999"/>
              </a:xfrm>
              <a:prstGeom prst="rect">
                <a:avLst/>
              </a:prstGeom>
              <a:blipFill>
                <a:blip r:embed="rId13"/>
                <a:stretch>
                  <a:fillRect b="-2608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>
            <a:extLst>
              <a:ext uri="{FF2B5EF4-FFF2-40B4-BE49-F238E27FC236}">
                <a16:creationId xmlns:a16="http://schemas.microsoft.com/office/drawing/2014/main" id="{1B35BCE4-1B6E-E822-F79C-CC629E9C7C6F}"/>
              </a:ext>
            </a:extLst>
          </p:cNvPr>
          <p:cNvSpPr txBox="1"/>
          <p:nvPr/>
        </p:nvSpPr>
        <p:spPr>
          <a:xfrm>
            <a:off x="9840040" y="1652278"/>
            <a:ext cx="418704" cy="369332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DE" dirty="0"/>
              <a:t>57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6C8744A-1A1B-23D2-7A1B-F17DA58FAE00}"/>
                  </a:ext>
                </a:extLst>
              </p:cNvPr>
              <p:cNvSpPr txBox="1"/>
              <p:nvPr/>
            </p:nvSpPr>
            <p:spPr>
              <a:xfrm>
                <a:off x="10043265" y="1917110"/>
                <a:ext cx="4283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⋈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6C8744A-1A1B-23D2-7A1B-F17DA58FAE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3265" y="1917110"/>
                <a:ext cx="428322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C10F427-473B-0066-28DF-7AC09FDA93E9}"/>
              </a:ext>
            </a:extLst>
          </p:cNvPr>
          <p:cNvCxnSpPr>
            <a:cxnSpLocks/>
            <a:stCxn id="35" idx="0"/>
            <a:endCxn id="40" idx="2"/>
          </p:cNvCxnSpPr>
          <p:nvPr/>
        </p:nvCxnSpPr>
        <p:spPr>
          <a:xfrm flipV="1">
            <a:off x="9454542" y="2286442"/>
            <a:ext cx="802884" cy="3406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4BBA768-12F8-D5FD-8BAF-43B8AA21344E}"/>
              </a:ext>
            </a:extLst>
          </p:cNvPr>
          <p:cNvCxnSpPr>
            <a:cxnSpLocks/>
            <a:stCxn id="38" idx="0"/>
            <a:endCxn id="40" idx="2"/>
          </p:cNvCxnSpPr>
          <p:nvPr/>
        </p:nvCxnSpPr>
        <p:spPr>
          <a:xfrm flipH="1" flipV="1">
            <a:off x="10257426" y="2286442"/>
            <a:ext cx="807501" cy="3754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DB5AE63-B5AC-F8CF-B544-CF482E05F375}"/>
              </a:ext>
            </a:extLst>
          </p:cNvPr>
          <p:cNvCxnSpPr>
            <a:cxnSpLocks/>
            <a:stCxn id="40" idx="0"/>
            <a:endCxn id="44" idx="2"/>
          </p:cNvCxnSpPr>
          <p:nvPr/>
        </p:nvCxnSpPr>
        <p:spPr>
          <a:xfrm flipH="1" flipV="1">
            <a:off x="10254187" y="1592830"/>
            <a:ext cx="3239" cy="3242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D07BEC2-9DAC-3809-F0A7-3A618A0E0DDD}"/>
                  </a:ext>
                </a:extLst>
              </p:cNvPr>
              <p:cNvSpPr txBox="1"/>
              <p:nvPr/>
            </p:nvSpPr>
            <p:spPr>
              <a:xfrm>
                <a:off x="10064808" y="1223498"/>
                <a:ext cx="3787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D07BEC2-9DAC-3809-F0A7-3A618A0E0D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4808" y="1223498"/>
                <a:ext cx="378758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7CD8CBE5-70DB-F35C-7899-1CF73586D3F6}"/>
              </a:ext>
            </a:extLst>
          </p:cNvPr>
          <p:cNvSpPr txBox="1"/>
          <p:nvPr/>
        </p:nvSpPr>
        <p:spPr>
          <a:xfrm>
            <a:off x="9030673" y="2292550"/>
            <a:ext cx="418704" cy="369332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DE" dirty="0"/>
              <a:t>14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83729C2-1917-51C3-6A41-FB026A8FA51E}"/>
              </a:ext>
            </a:extLst>
          </p:cNvPr>
          <p:cNvCxnSpPr>
            <a:cxnSpLocks/>
          </p:cNvCxnSpPr>
          <p:nvPr/>
        </p:nvCxnSpPr>
        <p:spPr>
          <a:xfrm flipH="1" flipV="1">
            <a:off x="4518512" y="3316985"/>
            <a:ext cx="3239" cy="3242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942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32" grpId="0"/>
      <p:bldP spid="33" grpId="0"/>
      <p:bldP spid="34" grpId="0"/>
      <p:bldP spid="35" grpId="0"/>
      <p:bldP spid="38" grpId="0"/>
      <p:bldP spid="39" grpId="0" animBg="1"/>
      <p:bldP spid="40" grpId="0"/>
      <p:bldP spid="44" grpId="0"/>
      <p:bldP spid="45" grpId="0" animBg="1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Architektur eines DBMS</a:t>
            </a:r>
          </a:p>
        </p:txBody>
      </p:sp>
      <p:sp>
        <p:nvSpPr>
          <p:cNvPr id="102" name="Content Placeholder 101">
            <a:extLst>
              <a:ext uri="{FF2B5EF4-FFF2-40B4-BE49-F238E27FC236}">
                <a16:creationId xmlns:a16="http://schemas.microsoft.com/office/drawing/2014/main" id="{8EB4AD40-2F5D-7D4D-AEFF-045D420C5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25" y="1665066"/>
            <a:ext cx="4649803" cy="4240848"/>
          </a:xfrm>
        </p:spPr>
        <p:txBody>
          <a:bodyPr>
            <a:no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Speicherung</a:t>
            </a:r>
          </a:p>
          <a:p>
            <a:r>
              <a:rPr lang="de-DE" dirty="0">
                <a:solidFill>
                  <a:schemeClr val="accent1"/>
                </a:solidFill>
              </a:rPr>
              <a:t>Anfragebeantwortung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Operator-</a:t>
            </a:r>
            <a:r>
              <a:rPr lang="de-DE" dirty="0" err="1">
                <a:solidFill>
                  <a:schemeClr val="accent1"/>
                </a:solidFill>
              </a:rPr>
              <a:t>Evaluierer</a:t>
            </a:r>
            <a:endParaRPr lang="de-DE" dirty="0">
              <a:solidFill>
                <a:schemeClr val="accent1"/>
              </a:solidFill>
            </a:endParaRPr>
          </a:p>
          <a:p>
            <a:pPr lvl="1"/>
            <a:r>
              <a:rPr lang="de-DE" dirty="0">
                <a:solidFill>
                  <a:schemeClr val="accent1"/>
                </a:solidFill>
              </a:rPr>
              <a:t>Optimierer</a:t>
            </a:r>
          </a:p>
          <a:p>
            <a:pPr lvl="2"/>
            <a:r>
              <a:rPr lang="de-DE" dirty="0">
                <a:solidFill>
                  <a:schemeClr val="accent1"/>
                </a:solidFill>
              </a:rPr>
              <a:t>Datenunabhängige Optimierung</a:t>
            </a:r>
          </a:p>
          <a:p>
            <a:pPr lvl="3"/>
            <a:r>
              <a:rPr lang="de-DE" dirty="0">
                <a:solidFill>
                  <a:schemeClr val="accent1"/>
                </a:solidFill>
              </a:rPr>
              <a:t>Prädikatsvereinfachung</a:t>
            </a:r>
          </a:p>
          <a:p>
            <a:pPr lvl="3"/>
            <a:r>
              <a:rPr lang="de-DE" dirty="0" err="1">
                <a:solidFill>
                  <a:schemeClr val="accent1"/>
                </a:solidFill>
              </a:rPr>
              <a:t>Anfrageentschachtelung</a:t>
            </a:r>
            <a:endParaRPr lang="de-DE" dirty="0">
              <a:solidFill>
                <a:schemeClr val="accent1"/>
              </a:solidFill>
            </a:endParaRPr>
          </a:p>
          <a:p>
            <a:pPr lvl="2"/>
            <a:r>
              <a:rPr lang="de-DE" dirty="0">
                <a:solidFill>
                  <a:schemeClr val="accent1"/>
                </a:solidFill>
              </a:rPr>
              <a:t>Datenabhängige Optimierung</a:t>
            </a:r>
          </a:p>
          <a:p>
            <a:pPr lvl="3"/>
            <a:r>
              <a:rPr lang="de-DE" dirty="0" err="1">
                <a:solidFill>
                  <a:schemeClr val="accent1"/>
                </a:solidFill>
              </a:rPr>
              <a:t>Kardinalitätsabschätzung</a:t>
            </a:r>
            <a:endParaRPr lang="de-DE" dirty="0">
              <a:solidFill>
                <a:schemeClr val="accent1"/>
              </a:solidFill>
            </a:endParaRPr>
          </a:p>
          <a:p>
            <a:pPr lvl="3"/>
            <a:r>
              <a:rPr lang="de-DE" dirty="0" err="1">
                <a:solidFill>
                  <a:schemeClr val="accent1"/>
                </a:solidFill>
              </a:rPr>
              <a:t>Join</a:t>
            </a:r>
            <a:r>
              <a:rPr lang="de-DE" dirty="0">
                <a:solidFill>
                  <a:schemeClr val="accent1"/>
                </a:solidFill>
              </a:rPr>
              <a:t>-Reihenfolgen</a:t>
            </a:r>
          </a:p>
          <a:p>
            <a:r>
              <a:rPr lang="de-D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Transaktionsmanagement</a:t>
            </a:r>
          </a:p>
          <a:p>
            <a:pPr lvl="2"/>
            <a:endParaRPr lang="de-DE" dirty="0"/>
          </a:p>
          <a:p>
            <a:pPr lvl="2"/>
            <a:endParaRPr lang="de-DE" dirty="0"/>
          </a:p>
        </p:txBody>
      </p:sp>
      <p:sp>
        <p:nvSpPr>
          <p:cNvPr id="103" name="Date Placeholder 102">
            <a:extLst>
              <a:ext uri="{FF2B5EF4-FFF2-40B4-BE49-F238E27FC236}">
                <a16:creationId xmlns:a16="http://schemas.microsoft.com/office/drawing/2014/main" id="{90C5FEAE-3F21-F644-A153-EF4F40E96C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 dirty="0"/>
          </a:p>
        </p:txBody>
      </p:sp>
      <p:sp>
        <p:nvSpPr>
          <p:cNvPr id="104" name="Footer Placeholder 103">
            <a:extLst>
              <a:ext uri="{FF2B5EF4-FFF2-40B4-BE49-F238E27FC236}">
                <a16:creationId xmlns:a16="http://schemas.microsoft.com/office/drawing/2014/main" id="{813E491A-AC8B-F14F-BF15-9D7154E15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156</a:t>
            </a:fld>
            <a:endParaRPr lang="de-DE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2D718B86-E120-CC49-B377-6F6F971F3889}"/>
              </a:ext>
            </a:extLst>
          </p:cNvPr>
          <p:cNvGrpSpPr/>
          <p:nvPr/>
        </p:nvGrpSpPr>
        <p:grpSpPr>
          <a:xfrm>
            <a:off x="4999802" y="1554563"/>
            <a:ext cx="6831873" cy="4351351"/>
            <a:chOff x="2598918" y="1518533"/>
            <a:chExt cx="6831873" cy="435135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0D92ECD-3E93-3640-8082-69E20F1C0266}"/>
                </a:ext>
              </a:extLst>
            </p:cNvPr>
            <p:cNvSpPr/>
            <p:nvPr/>
          </p:nvSpPr>
          <p:spPr>
            <a:xfrm>
              <a:off x="6049152" y="2623286"/>
              <a:ext cx="2090551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Parser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091CBAA-9212-444C-9668-0F15529B0F42}"/>
                </a:ext>
              </a:extLst>
            </p:cNvPr>
            <p:cNvSpPr/>
            <p:nvPr/>
          </p:nvSpPr>
          <p:spPr>
            <a:xfrm>
              <a:off x="3768141" y="2618218"/>
              <a:ext cx="2090551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Ausführer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56EAB54-324D-1B44-B7F9-90DE9740FCA2}"/>
                </a:ext>
              </a:extLst>
            </p:cNvPr>
            <p:cNvSpPr/>
            <p:nvPr/>
          </p:nvSpPr>
          <p:spPr>
            <a:xfrm>
              <a:off x="6049152" y="3076907"/>
              <a:ext cx="2090551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Optimierer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F4B99C4-E1FA-E44A-BA9E-74EB8722A524}"/>
                </a:ext>
              </a:extLst>
            </p:cNvPr>
            <p:cNvSpPr/>
            <p:nvPr/>
          </p:nvSpPr>
          <p:spPr>
            <a:xfrm>
              <a:off x="3768141" y="3071839"/>
              <a:ext cx="2090551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Operator-</a:t>
              </a:r>
              <a:r>
                <a:rPr lang="de-DE" sz="1400" dirty="0" err="1">
                  <a:solidFill>
                    <a:schemeClr val="tx2"/>
                  </a:solidFill>
                </a:rPr>
                <a:t>Evaluierer</a:t>
              </a:r>
              <a:endParaRPr lang="de-DE" sz="1400" dirty="0">
                <a:solidFill>
                  <a:schemeClr val="tx2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A260C7E-5987-C948-A539-CD10576BD8F4}"/>
                </a:ext>
              </a:extLst>
            </p:cNvPr>
            <p:cNvSpPr/>
            <p:nvPr/>
          </p:nvSpPr>
          <p:spPr>
            <a:xfrm>
              <a:off x="3655876" y="2568662"/>
              <a:ext cx="4588922" cy="8759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D193E2B-16E2-C445-AFAC-73970C17F80B}"/>
                </a:ext>
              </a:extLst>
            </p:cNvPr>
            <p:cNvSpPr/>
            <p:nvPr/>
          </p:nvSpPr>
          <p:spPr>
            <a:xfrm>
              <a:off x="4360780" y="3622766"/>
              <a:ext cx="3185296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Dateiverwaltungs- und Zugriffsmethoden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13F904E-F888-9844-BF56-6868521B7332}"/>
                </a:ext>
              </a:extLst>
            </p:cNvPr>
            <p:cNvSpPr/>
            <p:nvPr/>
          </p:nvSpPr>
          <p:spPr>
            <a:xfrm>
              <a:off x="4360428" y="4116080"/>
              <a:ext cx="3186000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Puffer-Verwalter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6F3DA6F-BE9D-3B43-9DBC-9528DE4140B8}"/>
                </a:ext>
              </a:extLst>
            </p:cNvPr>
            <p:cNvSpPr/>
            <p:nvPr/>
          </p:nvSpPr>
          <p:spPr>
            <a:xfrm>
              <a:off x="4360428" y="4599690"/>
              <a:ext cx="3186000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Verwalter für externen Speicher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C6AC8CC-1676-AD4B-8500-674B7E6AFFE8}"/>
                </a:ext>
              </a:extLst>
            </p:cNvPr>
            <p:cNvSpPr/>
            <p:nvPr/>
          </p:nvSpPr>
          <p:spPr>
            <a:xfrm>
              <a:off x="2860610" y="3622767"/>
              <a:ext cx="1234685" cy="619061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Transaktions-Verwalter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2966A0B-0E00-0745-8B65-351669E53741}"/>
                </a:ext>
              </a:extLst>
            </p:cNvPr>
            <p:cNvSpPr/>
            <p:nvPr/>
          </p:nvSpPr>
          <p:spPr>
            <a:xfrm>
              <a:off x="2860610" y="4304024"/>
              <a:ext cx="1234685" cy="603443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Sperr</a:t>
              </a:r>
            </a:p>
            <a:p>
              <a:pPr algn="ctr"/>
              <a:r>
                <a:rPr lang="de-DE" sz="1400">
                  <a:solidFill>
                    <a:schemeClr val="tx2"/>
                  </a:solidFill>
                </a:rPr>
                <a:t>-Verwalter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47461BA-A741-2B49-8965-B70252A09318}"/>
                </a:ext>
              </a:extLst>
            </p:cNvPr>
            <p:cNvSpPr/>
            <p:nvPr/>
          </p:nvSpPr>
          <p:spPr>
            <a:xfrm>
              <a:off x="7740510" y="3577182"/>
              <a:ext cx="1363720" cy="1388111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Wieder-herstellungs-Verwalter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292EFF6-BC60-664D-A814-90D343742CE9}"/>
                </a:ext>
              </a:extLst>
            </p:cNvPr>
            <p:cNvSpPr/>
            <p:nvPr/>
          </p:nvSpPr>
          <p:spPr>
            <a:xfrm>
              <a:off x="2598918" y="2507134"/>
              <a:ext cx="6702838" cy="250179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C04A032E-3442-3943-950D-6B02B82917D9}"/>
                </a:ext>
              </a:extLst>
            </p:cNvPr>
            <p:cNvSpPr/>
            <p:nvPr/>
          </p:nvSpPr>
          <p:spPr>
            <a:xfrm>
              <a:off x="3011213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Webformulare</a:t>
              </a: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F0BDEF42-E94E-0145-8500-9988AC420FA2}"/>
                </a:ext>
              </a:extLst>
            </p:cNvPr>
            <p:cNvSpPr/>
            <p:nvPr/>
          </p:nvSpPr>
          <p:spPr>
            <a:xfrm>
              <a:off x="5096372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Anwendungen</a:t>
              </a:r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1CDCB60D-9948-D74E-9E92-47D56BF4CDCA}"/>
                </a:ext>
              </a:extLst>
            </p:cNvPr>
            <p:cNvSpPr/>
            <p:nvPr/>
          </p:nvSpPr>
          <p:spPr>
            <a:xfrm>
              <a:off x="7185467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SQL-Schnittstelle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2241047-35BF-9547-A823-E1DE0DC003EF}"/>
                </a:ext>
              </a:extLst>
            </p:cNvPr>
            <p:cNvSpPr txBox="1"/>
            <p:nvPr/>
          </p:nvSpPr>
          <p:spPr>
            <a:xfrm>
              <a:off x="5519193" y="2045468"/>
              <a:ext cx="8622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Anfragen</a:t>
              </a:r>
            </a:p>
          </p:txBody>
        </p:sp>
        <p:sp>
          <p:nvSpPr>
            <p:cNvPr id="19" name="Can 18">
              <a:extLst>
                <a:ext uri="{FF2B5EF4-FFF2-40B4-BE49-F238E27FC236}">
                  <a16:creationId xmlns:a16="http://schemas.microsoft.com/office/drawing/2014/main" id="{EAE531D7-AEC7-FD46-8042-B56D678A9A87}"/>
                </a:ext>
              </a:extLst>
            </p:cNvPr>
            <p:cNvSpPr/>
            <p:nvPr/>
          </p:nvSpPr>
          <p:spPr>
            <a:xfrm>
              <a:off x="4357337" y="5166846"/>
              <a:ext cx="3186000" cy="703038"/>
            </a:xfrm>
            <a:prstGeom prst="can">
              <a:avLst/>
            </a:prstGeom>
            <a:solidFill>
              <a:schemeClr val="accent2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Dateien für Daten und Indices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4419B48-6675-4F46-AE08-F3649E76D5E0}"/>
                </a:ext>
              </a:extLst>
            </p:cNvPr>
            <p:cNvSpPr txBox="1"/>
            <p:nvPr/>
          </p:nvSpPr>
          <p:spPr>
            <a:xfrm>
              <a:off x="7539894" y="5423045"/>
              <a:ext cx="9983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/>
                <a:t>Datenbank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AEC00F1-A740-3C4B-BB67-C345EC71AD87}"/>
                </a:ext>
              </a:extLst>
            </p:cNvPr>
            <p:cNvSpPr txBox="1"/>
            <p:nvPr/>
          </p:nvSpPr>
          <p:spPr>
            <a:xfrm>
              <a:off x="8463860" y="4973381"/>
              <a:ext cx="9669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/>
                <a:t>DBMS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872BF7A-8470-A044-8B73-87B797F66F65}"/>
                </a:ext>
              </a:extLst>
            </p:cNvPr>
            <p:cNvCxnSpPr>
              <a:cxnSpLocks/>
              <a:stCxn id="32" idx="2"/>
              <a:endCxn id="33" idx="0"/>
            </p:cNvCxnSpPr>
            <p:nvPr/>
          </p:nvCxnSpPr>
          <p:spPr>
            <a:xfrm>
              <a:off x="5950337" y="3444572"/>
              <a:ext cx="3091" cy="17819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9A2081F5-4E65-6743-A681-BDB066615640}"/>
                </a:ext>
              </a:extLst>
            </p:cNvPr>
            <p:cNvCxnSpPr>
              <a:cxnSpLocks/>
              <a:stCxn id="33" idx="2"/>
              <a:endCxn id="34" idx="0"/>
            </p:cNvCxnSpPr>
            <p:nvPr/>
          </p:nvCxnSpPr>
          <p:spPr>
            <a:xfrm>
              <a:off x="5953428" y="3930543"/>
              <a:ext cx="0" cy="18553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004D6E7F-EFA7-B644-8B9C-7BF185722FCA}"/>
                </a:ext>
              </a:extLst>
            </p:cNvPr>
            <p:cNvCxnSpPr>
              <a:cxnSpLocks/>
              <a:stCxn id="34" idx="2"/>
              <a:endCxn id="35" idx="0"/>
            </p:cNvCxnSpPr>
            <p:nvPr/>
          </p:nvCxnSpPr>
          <p:spPr>
            <a:xfrm>
              <a:off x="5953428" y="4423857"/>
              <a:ext cx="0" cy="17583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2B587B9F-FE63-2A4C-89C5-A524696F985E}"/>
                </a:ext>
              </a:extLst>
            </p:cNvPr>
            <p:cNvCxnSpPr>
              <a:cxnSpLocks/>
              <a:stCxn id="16" idx="2"/>
              <a:endCxn id="39" idx="0"/>
            </p:cNvCxnSpPr>
            <p:nvPr/>
          </p:nvCxnSpPr>
          <p:spPr>
            <a:xfrm>
              <a:off x="5950337" y="2353245"/>
              <a:ext cx="0" cy="15388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0F03D292-3A44-7546-B32F-E910B2B1829C}"/>
                </a:ext>
              </a:extLst>
            </p:cNvPr>
            <p:cNvCxnSpPr>
              <a:cxnSpLocks/>
              <a:stCxn id="41" idx="2"/>
              <a:endCxn id="16" idx="1"/>
            </p:cNvCxnSpPr>
            <p:nvPr/>
          </p:nvCxnSpPr>
          <p:spPr>
            <a:xfrm>
              <a:off x="3865179" y="1879888"/>
              <a:ext cx="1654014" cy="3194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05994152-717F-1247-8328-69E8039292DC}"/>
                </a:ext>
              </a:extLst>
            </p:cNvPr>
            <p:cNvCxnSpPr>
              <a:cxnSpLocks/>
              <a:stCxn id="42" idx="2"/>
              <a:endCxn id="16" idx="0"/>
            </p:cNvCxnSpPr>
            <p:nvPr/>
          </p:nvCxnSpPr>
          <p:spPr>
            <a:xfrm flipH="1">
              <a:off x="5950337" y="1879888"/>
              <a:ext cx="1" cy="16558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86E6F66A-0BCE-474B-927A-3421ABC06F10}"/>
                </a:ext>
              </a:extLst>
            </p:cNvPr>
            <p:cNvCxnSpPr>
              <a:cxnSpLocks/>
              <a:stCxn id="43" idx="2"/>
              <a:endCxn id="16" idx="3"/>
            </p:cNvCxnSpPr>
            <p:nvPr/>
          </p:nvCxnSpPr>
          <p:spPr>
            <a:xfrm flipH="1">
              <a:off x="6381480" y="1879888"/>
              <a:ext cx="1657953" cy="3194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A1213287-8BC5-AC40-BA30-C4AD36EADE97}"/>
                </a:ext>
              </a:extLst>
            </p:cNvPr>
            <p:cNvCxnSpPr>
              <a:cxnSpLocks/>
              <a:stCxn id="35" idx="2"/>
              <a:endCxn id="19" idx="1"/>
            </p:cNvCxnSpPr>
            <p:nvPr/>
          </p:nvCxnSpPr>
          <p:spPr>
            <a:xfrm flipH="1">
              <a:off x="5950337" y="4907467"/>
              <a:ext cx="3091" cy="25937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AF823C6F-1772-9B48-B93E-9991EC2E6E78}"/>
                </a:ext>
              </a:extLst>
            </p:cNvPr>
            <p:cNvCxnSpPr>
              <a:cxnSpLocks/>
              <a:stCxn id="38" idx="1"/>
              <a:endCxn id="34" idx="3"/>
            </p:cNvCxnSpPr>
            <p:nvPr/>
          </p:nvCxnSpPr>
          <p:spPr>
            <a:xfrm flipH="1" flipV="1">
              <a:off x="7546428" y="4269969"/>
              <a:ext cx="194082" cy="126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6FB26EF1-9574-924E-A362-B1BDD7E6480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39894" y="3778820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E88349B6-9F15-8B43-96C1-F36EA213291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43337" y="4753578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46C812B4-66F9-7F4D-A2AC-6150ABA4A9F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63255" y="4263970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92B37593-535E-5A4B-A533-3663E187258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59812" y="3773024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ED0CE984-B3CE-2143-ACB3-B4B6C560A2E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63255" y="4747782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D8DE8B6D-FB52-A945-9735-F450A14B9016}"/>
                </a:ext>
              </a:extLst>
            </p:cNvPr>
            <p:cNvSpPr/>
            <p:nvPr/>
          </p:nvSpPr>
          <p:spPr>
            <a:xfrm>
              <a:off x="2799535" y="3581552"/>
              <a:ext cx="1363720" cy="138811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9988307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Architektur eines DBMS</a:t>
            </a:r>
          </a:p>
        </p:txBody>
      </p:sp>
      <p:sp>
        <p:nvSpPr>
          <p:cNvPr id="102" name="Content Placeholder 101">
            <a:extLst>
              <a:ext uri="{FF2B5EF4-FFF2-40B4-BE49-F238E27FC236}">
                <a16:creationId xmlns:a16="http://schemas.microsoft.com/office/drawing/2014/main" id="{8EB4AD40-2F5D-7D4D-AEFF-045D420C5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25" y="1665066"/>
            <a:ext cx="4649803" cy="4240848"/>
          </a:xfrm>
        </p:spPr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Speicherung</a:t>
            </a:r>
          </a:p>
          <a:p>
            <a:r>
              <a:rPr lang="de-DE" dirty="0">
                <a:solidFill>
                  <a:schemeClr val="accent1"/>
                </a:solidFill>
              </a:rPr>
              <a:t>Anfragebeantwortung</a:t>
            </a:r>
          </a:p>
          <a:p>
            <a:r>
              <a:rPr lang="de-DE" dirty="0">
                <a:solidFill>
                  <a:srgbClr val="FFC000"/>
                </a:solidFill>
              </a:rPr>
              <a:t>Transaktionsmanagement</a:t>
            </a:r>
          </a:p>
          <a:p>
            <a:pPr lvl="1"/>
            <a:r>
              <a:rPr lang="de-DE" dirty="0">
                <a:solidFill>
                  <a:srgbClr val="FFC000"/>
                </a:solidFill>
              </a:rPr>
              <a:t>Transaktionsverwaltung</a:t>
            </a:r>
          </a:p>
          <a:p>
            <a:pPr lvl="1"/>
            <a:r>
              <a:rPr lang="de-DE" dirty="0">
                <a:solidFill>
                  <a:srgbClr val="FFC000"/>
                </a:solidFill>
              </a:rPr>
              <a:t>Sperrverwaltung</a:t>
            </a:r>
          </a:p>
          <a:p>
            <a:pPr lvl="1"/>
            <a:r>
              <a:rPr lang="de-DE" dirty="0">
                <a:solidFill>
                  <a:srgbClr val="FFC000"/>
                </a:solidFill>
              </a:rPr>
              <a:t>Wiederherstellungsverwaltung</a:t>
            </a:r>
          </a:p>
          <a:p>
            <a:pPr lvl="2"/>
            <a:endParaRPr lang="de-DE" dirty="0"/>
          </a:p>
          <a:p>
            <a:pPr lvl="2"/>
            <a:endParaRPr lang="de-DE" dirty="0"/>
          </a:p>
          <a:p>
            <a:pPr lvl="2"/>
            <a:endParaRPr lang="de-DE" dirty="0"/>
          </a:p>
        </p:txBody>
      </p:sp>
      <p:sp>
        <p:nvSpPr>
          <p:cNvPr id="103" name="Date Placeholder 102">
            <a:extLst>
              <a:ext uri="{FF2B5EF4-FFF2-40B4-BE49-F238E27FC236}">
                <a16:creationId xmlns:a16="http://schemas.microsoft.com/office/drawing/2014/main" id="{90C5FEAE-3F21-F644-A153-EF4F40E96C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 dirty="0"/>
          </a:p>
        </p:txBody>
      </p:sp>
      <p:sp>
        <p:nvSpPr>
          <p:cNvPr id="104" name="Footer Placeholder 103">
            <a:extLst>
              <a:ext uri="{FF2B5EF4-FFF2-40B4-BE49-F238E27FC236}">
                <a16:creationId xmlns:a16="http://schemas.microsoft.com/office/drawing/2014/main" id="{813E491A-AC8B-F14F-BF15-9D7154E15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157</a:t>
            </a:fld>
            <a:endParaRPr lang="de-DE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2D718B86-E120-CC49-B377-6F6F971F3889}"/>
              </a:ext>
            </a:extLst>
          </p:cNvPr>
          <p:cNvGrpSpPr/>
          <p:nvPr/>
        </p:nvGrpSpPr>
        <p:grpSpPr>
          <a:xfrm>
            <a:off x="4999802" y="1554563"/>
            <a:ext cx="6831873" cy="4351351"/>
            <a:chOff x="2598918" y="1518533"/>
            <a:chExt cx="6831873" cy="435135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0D92ECD-3E93-3640-8082-69E20F1C0266}"/>
                </a:ext>
              </a:extLst>
            </p:cNvPr>
            <p:cNvSpPr/>
            <p:nvPr/>
          </p:nvSpPr>
          <p:spPr>
            <a:xfrm>
              <a:off x="6049152" y="2623286"/>
              <a:ext cx="2090551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Parser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091CBAA-9212-444C-9668-0F15529B0F42}"/>
                </a:ext>
              </a:extLst>
            </p:cNvPr>
            <p:cNvSpPr/>
            <p:nvPr/>
          </p:nvSpPr>
          <p:spPr>
            <a:xfrm>
              <a:off x="3768141" y="2618218"/>
              <a:ext cx="2090551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Ausführer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56EAB54-324D-1B44-B7F9-90DE9740FCA2}"/>
                </a:ext>
              </a:extLst>
            </p:cNvPr>
            <p:cNvSpPr/>
            <p:nvPr/>
          </p:nvSpPr>
          <p:spPr>
            <a:xfrm>
              <a:off x="6049152" y="3076907"/>
              <a:ext cx="2090551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Optimierer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F4B99C4-E1FA-E44A-BA9E-74EB8722A524}"/>
                </a:ext>
              </a:extLst>
            </p:cNvPr>
            <p:cNvSpPr/>
            <p:nvPr/>
          </p:nvSpPr>
          <p:spPr>
            <a:xfrm>
              <a:off x="3768141" y="3071839"/>
              <a:ext cx="2090551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Operator-</a:t>
              </a:r>
              <a:r>
                <a:rPr lang="de-DE" sz="1400" dirty="0" err="1">
                  <a:solidFill>
                    <a:schemeClr val="tx2"/>
                  </a:solidFill>
                </a:rPr>
                <a:t>Evaluierer</a:t>
              </a:r>
              <a:endParaRPr lang="de-DE" sz="1400" dirty="0">
                <a:solidFill>
                  <a:schemeClr val="tx2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A260C7E-5987-C948-A539-CD10576BD8F4}"/>
                </a:ext>
              </a:extLst>
            </p:cNvPr>
            <p:cNvSpPr/>
            <p:nvPr/>
          </p:nvSpPr>
          <p:spPr>
            <a:xfrm>
              <a:off x="3655876" y="2568662"/>
              <a:ext cx="4588922" cy="8759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D193E2B-16E2-C445-AFAC-73970C17F80B}"/>
                </a:ext>
              </a:extLst>
            </p:cNvPr>
            <p:cNvSpPr/>
            <p:nvPr/>
          </p:nvSpPr>
          <p:spPr>
            <a:xfrm>
              <a:off x="4360780" y="3622766"/>
              <a:ext cx="3185296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Dateiverwaltungs- und Zugriffsmethoden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13F904E-F888-9844-BF56-6868521B7332}"/>
                </a:ext>
              </a:extLst>
            </p:cNvPr>
            <p:cNvSpPr/>
            <p:nvPr/>
          </p:nvSpPr>
          <p:spPr>
            <a:xfrm>
              <a:off x="4360428" y="4116080"/>
              <a:ext cx="3186000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Puffer-Verwalter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6F3DA6F-BE9D-3B43-9DBC-9528DE4140B8}"/>
                </a:ext>
              </a:extLst>
            </p:cNvPr>
            <p:cNvSpPr/>
            <p:nvPr/>
          </p:nvSpPr>
          <p:spPr>
            <a:xfrm>
              <a:off x="4360428" y="4599690"/>
              <a:ext cx="3186000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Verwalter für externen Speicher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C6AC8CC-1676-AD4B-8500-674B7E6AFFE8}"/>
                </a:ext>
              </a:extLst>
            </p:cNvPr>
            <p:cNvSpPr/>
            <p:nvPr/>
          </p:nvSpPr>
          <p:spPr>
            <a:xfrm>
              <a:off x="2860610" y="3622767"/>
              <a:ext cx="1234685" cy="619061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Transaktions-Verwalter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2966A0B-0E00-0745-8B65-351669E53741}"/>
                </a:ext>
              </a:extLst>
            </p:cNvPr>
            <p:cNvSpPr/>
            <p:nvPr/>
          </p:nvSpPr>
          <p:spPr>
            <a:xfrm>
              <a:off x="2860610" y="4304024"/>
              <a:ext cx="1234685" cy="603443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Sperr</a:t>
              </a:r>
            </a:p>
            <a:p>
              <a:pPr algn="ctr"/>
              <a:r>
                <a:rPr lang="de-DE" sz="1400">
                  <a:solidFill>
                    <a:schemeClr val="tx2"/>
                  </a:solidFill>
                </a:rPr>
                <a:t>-Verwalter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47461BA-A741-2B49-8965-B70252A09318}"/>
                </a:ext>
              </a:extLst>
            </p:cNvPr>
            <p:cNvSpPr/>
            <p:nvPr/>
          </p:nvSpPr>
          <p:spPr>
            <a:xfrm>
              <a:off x="7740510" y="3577182"/>
              <a:ext cx="1363720" cy="1388111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Wieder-herstellungs-Verwalter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292EFF6-BC60-664D-A814-90D343742CE9}"/>
                </a:ext>
              </a:extLst>
            </p:cNvPr>
            <p:cNvSpPr/>
            <p:nvPr/>
          </p:nvSpPr>
          <p:spPr>
            <a:xfrm>
              <a:off x="2598918" y="2507134"/>
              <a:ext cx="6702838" cy="250179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C04A032E-3442-3943-950D-6B02B82917D9}"/>
                </a:ext>
              </a:extLst>
            </p:cNvPr>
            <p:cNvSpPr/>
            <p:nvPr/>
          </p:nvSpPr>
          <p:spPr>
            <a:xfrm>
              <a:off x="3011213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Webformulare</a:t>
              </a: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F0BDEF42-E94E-0145-8500-9988AC420FA2}"/>
                </a:ext>
              </a:extLst>
            </p:cNvPr>
            <p:cNvSpPr/>
            <p:nvPr/>
          </p:nvSpPr>
          <p:spPr>
            <a:xfrm>
              <a:off x="5096372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Anwendungen</a:t>
              </a:r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1CDCB60D-9948-D74E-9E92-47D56BF4CDCA}"/>
                </a:ext>
              </a:extLst>
            </p:cNvPr>
            <p:cNvSpPr/>
            <p:nvPr/>
          </p:nvSpPr>
          <p:spPr>
            <a:xfrm>
              <a:off x="7185467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SQL-Schnittstelle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2241047-35BF-9547-A823-E1DE0DC003EF}"/>
                </a:ext>
              </a:extLst>
            </p:cNvPr>
            <p:cNvSpPr txBox="1"/>
            <p:nvPr/>
          </p:nvSpPr>
          <p:spPr>
            <a:xfrm>
              <a:off x="5519193" y="2045468"/>
              <a:ext cx="8622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Anfragen</a:t>
              </a:r>
            </a:p>
          </p:txBody>
        </p:sp>
        <p:sp>
          <p:nvSpPr>
            <p:cNvPr id="19" name="Can 18">
              <a:extLst>
                <a:ext uri="{FF2B5EF4-FFF2-40B4-BE49-F238E27FC236}">
                  <a16:creationId xmlns:a16="http://schemas.microsoft.com/office/drawing/2014/main" id="{EAE531D7-AEC7-FD46-8042-B56D678A9A87}"/>
                </a:ext>
              </a:extLst>
            </p:cNvPr>
            <p:cNvSpPr/>
            <p:nvPr/>
          </p:nvSpPr>
          <p:spPr>
            <a:xfrm>
              <a:off x="4357337" y="5166846"/>
              <a:ext cx="3186000" cy="703038"/>
            </a:xfrm>
            <a:prstGeom prst="can">
              <a:avLst/>
            </a:prstGeom>
            <a:solidFill>
              <a:schemeClr val="accent2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Dateien für Daten und Indices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4419B48-6675-4F46-AE08-F3649E76D5E0}"/>
                </a:ext>
              </a:extLst>
            </p:cNvPr>
            <p:cNvSpPr txBox="1"/>
            <p:nvPr/>
          </p:nvSpPr>
          <p:spPr>
            <a:xfrm>
              <a:off x="7539894" y="5423045"/>
              <a:ext cx="9983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/>
                <a:t>Datenbank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AEC00F1-A740-3C4B-BB67-C345EC71AD87}"/>
                </a:ext>
              </a:extLst>
            </p:cNvPr>
            <p:cNvSpPr txBox="1"/>
            <p:nvPr/>
          </p:nvSpPr>
          <p:spPr>
            <a:xfrm>
              <a:off x="8463860" y="4973381"/>
              <a:ext cx="9669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/>
                <a:t>DBMS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872BF7A-8470-A044-8B73-87B797F66F65}"/>
                </a:ext>
              </a:extLst>
            </p:cNvPr>
            <p:cNvCxnSpPr>
              <a:cxnSpLocks/>
              <a:stCxn id="32" idx="2"/>
              <a:endCxn id="33" idx="0"/>
            </p:cNvCxnSpPr>
            <p:nvPr/>
          </p:nvCxnSpPr>
          <p:spPr>
            <a:xfrm>
              <a:off x="5950337" y="3444572"/>
              <a:ext cx="3091" cy="17819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9A2081F5-4E65-6743-A681-BDB066615640}"/>
                </a:ext>
              </a:extLst>
            </p:cNvPr>
            <p:cNvCxnSpPr>
              <a:cxnSpLocks/>
              <a:stCxn id="33" idx="2"/>
              <a:endCxn id="34" idx="0"/>
            </p:cNvCxnSpPr>
            <p:nvPr/>
          </p:nvCxnSpPr>
          <p:spPr>
            <a:xfrm>
              <a:off x="5953428" y="3930543"/>
              <a:ext cx="0" cy="18553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004D6E7F-EFA7-B644-8B9C-7BF185722FCA}"/>
                </a:ext>
              </a:extLst>
            </p:cNvPr>
            <p:cNvCxnSpPr>
              <a:cxnSpLocks/>
              <a:stCxn id="34" idx="2"/>
              <a:endCxn id="35" idx="0"/>
            </p:cNvCxnSpPr>
            <p:nvPr/>
          </p:nvCxnSpPr>
          <p:spPr>
            <a:xfrm>
              <a:off x="5953428" y="4423857"/>
              <a:ext cx="0" cy="17583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2B587B9F-FE63-2A4C-89C5-A524696F985E}"/>
                </a:ext>
              </a:extLst>
            </p:cNvPr>
            <p:cNvCxnSpPr>
              <a:cxnSpLocks/>
              <a:stCxn id="16" idx="2"/>
              <a:endCxn id="39" idx="0"/>
            </p:cNvCxnSpPr>
            <p:nvPr/>
          </p:nvCxnSpPr>
          <p:spPr>
            <a:xfrm>
              <a:off x="5950337" y="2353245"/>
              <a:ext cx="0" cy="15388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0F03D292-3A44-7546-B32F-E910B2B1829C}"/>
                </a:ext>
              </a:extLst>
            </p:cNvPr>
            <p:cNvCxnSpPr>
              <a:cxnSpLocks/>
              <a:stCxn id="41" idx="2"/>
              <a:endCxn id="16" idx="1"/>
            </p:cNvCxnSpPr>
            <p:nvPr/>
          </p:nvCxnSpPr>
          <p:spPr>
            <a:xfrm>
              <a:off x="3865179" y="1879888"/>
              <a:ext cx="1654014" cy="3194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05994152-717F-1247-8328-69E8039292DC}"/>
                </a:ext>
              </a:extLst>
            </p:cNvPr>
            <p:cNvCxnSpPr>
              <a:cxnSpLocks/>
              <a:stCxn id="42" idx="2"/>
              <a:endCxn id="16" idx="0"/>
            </p:cNvCxnSpPr>
            <p:nvPr/>
          </p:nvCxnSpPr>
          <p:spPr>
            <a:xfrm flipH="1">
              <a:off x="5950337" y="1879888"/>
              <a:ext cx="1" cy="16558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86E6F66A-0BCE-474B-927A-3421ABC06F10}"/>
                </a:ext>
              </a:extLst>
            </p:cNvPr>
            <p:cNvCxnSpPr>
              <a:cxnSpLocks/>
              <a:stCxn id="43" idx="2"/>
              <a:endCxn id="16" idx="3"/>
            </p:cNvCxnSpPr>
            <p:nvPr/>
          </p:nvCxnSpPr>
          <p:spPr>
            <a:xfrm flipH="1">
              <a:off x="6381480" y="1879888"/>
              <a:ext cx="1657953" cy="3194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A1213287-8BC5-AC40-BA30-C4AD36EADE97}"/>
                </a:ext>
              </a:extLst>
            </p:cNvPr>
            <p:cNvCxnSpPr>
              <a:cxnSpLocks/>
              <a:stCxn id="35" idx="2"/>
              <a:endCxn id="19" idx="1"/>
            </p:cNvCxnSpPr>
            <p:nvPr/>
          </p:nvCxnSpPr>
          <p:spPr>
            <a:xfrm flipH="1">
              <a:off x="5950337" y="4907467"/>
              <a:ext cx="3091" cy="25937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AF823C6F-1772-9B48-B93E-9991EC2E6E78}"/>
                </a:ext>
              </a:extLst>
            </p:cNvPr>
            <p:cNvCxnSpPr>
              <a:cxnSpLocks/>
              <a:stCxn id="38" idx="1"/>
              <a:endCxn id="34" idx="3"/>
            </p:cNvCxnSpPr>
            <p:nvPr/>
          </p:nvCxnSpPr>
          <p:spPr>
            <a:xfrm flipH="1" flipV="1">
              <a:off x="7546428" y="4269969"/>
              <a:ext cx="194082" cy="126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6FB26EF1-9574-924E-A362-B1BDD7E6480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39894" y="3778820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E88349B6-9F15-8B43-96C1-F36EA213291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43337" y="4753578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46C812B4-66F9-7F4D-A2AC-6150ABA4A9F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63255" y="4263970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92B37593-535E-5A4B-A533-3663E187258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59812" y="3773024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ED0CE984-B3CE-2143-ACB3-B4B6C560A2E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63255" y="4747782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D8DE8B6D-FB52-A945-9735-F450A14B9016}"/>
                </a:ext>
              </a:extLst>
            </p:cNvPr>
            <p:cNvSpPr/>
            <p:nvPr/>
          </p:nvSpPr>
          <p:spPr>
            <a:xfrm>
              <a:off x="2799535" y="3581552"/>
              <a:ext cx="1363720" cy="138811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8141329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70590-2DB3-8940-9F9D-EE32A03CD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Überblick: 6. Anfrageverarbeitung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1BC0C-A657-5D4F-99A9-74DEC788AC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de-DE" i="1" dirty="0"/>
              <a:t>Speicherung</a:t>
            </a:r>
          </a:p>
          <a:p>
            <a:pPr lvl="1"/>
            <a:r>
              <a:rPr lang="de-DE" dirty="0"/>
              <a:t>Speichermedien</a:t>
            </a:r>
          </a:p>
          <a:p>
            <a:pPr lvl="1"/>
            <a:r>
              <a:rPr lang="de-DE" dirty="0"/>
              <a:t>Verwaltung</a:t>
            </a:r>
          </a:p>
          <a:p>
            <a:pPr lvl="1"/>
            <a:r>
              <a:rPr lang="de-DE" dirty="0"/>
              <a:t>Puffer</a:t>
            </a:r>
          </a:p>
          <a:p>
            <a:pPr lvl="1"/>
            <a:r>
              <a:rPr lang="de-DE" dirty="0"/>
              <a:t>Zugriff</a:t>
            </a:r>
            <a:endParaRPr lang="de-DE" i="1" dirty="0"/>
          </a:p>
          <a:p>
            <a:pPr marL="457200" indent="-457200">
              <a:buFont typeface="+mj-lt"/>
              <a:buAutoNum type="alphaUcPeriod"/>
            </a:pPr>
            <a:r>
              <a:rPr lang="de-DE" i="1" dirty="0"/>
              <a:t>Indexierung</a:t>
            </a:r>
          </a:p>
          <a:p>
            <a:pPr lvl="1"/>
            <a:r>
              <a:rPr lang="de-DE" dirty="0"/>
              <a:t>ISAM-Index</a:t>
            </a:r>
          </a:p>
          <a:p>
            <a:pPr lvl="1"/>
            <a:r>
              <a:rPr lang="de-DE" dirty="0"/>
              <a:t>B</a:t>
            </a:r>
            <a:r>
              <a:rPr lang="de-DE" baseline="30000" dirty="0"/>
              <a:t>+</a:t>
            </a:r>
            <a:r>
              <a:rPr lang="de-DE" dirty="0"/>
              <a:t>-Bäume (B*-Bäume)</a:t>
            </a:r>
          </a:p>
          <a:p>
            <a:pPr lvl="1"/>
            <a:r>
              <a:rPr lang="de-DE" dirty="0"/>
              <a:t>Hash-basierte Indexe</a:t>
            </a:r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marL="457200" indent="-457200">
              <a:buFont typeface="+mj-lt"/>
              <a:buAutoNum type="alphaUcPeriod"/>
            </a:pPr>
            <a:r>
              <a:rPr lang="de-DE" i="1" dirty="0"/>
              <a:t>Anfragebeantwortung</a:t>
            </a:r>
            <a:endParaRPr lang="de-DE" dirty="0"/>
          </a:p>
          <a:p>
            <a:pPr lvl="1"/>
            <a:r>
              <a:rPr lang="de-DE" dirty="0"/>
              <a:t>Sortieren</a:t>
            </a:r>
          </a:p>
          <a:p>
            <a:pPr lvl="1"/>
            <a:r>
              <a:rPr lang="de-DE" dirty="0" err="1"/>
              <a:t>Join</a:t>
            </a:r>
            <a:r>
              <a:rPr lang="de-DE" dirty="0"/>
              <a:t>-Verarbeitung</a:t>
            </a:r>
          </a:p>
          <a:p>
            <a:pPr lvl="1"/>
            <a:r>
              <a:rPr lang="de-DE" dirty="0"/>
              <a:t>Weitere Operationen</a:t>
            </a:r>
          </a:p>
          <a:p>
            <a:pPr lvl="1"/>
            <a:r>
              <a:rPr lang="de-DE" dirty="0" err="1"/>
              <a:t>Pipelining</a:t>
            </a:r>
            <a:endParaRPr lang="de-DE" dirty="0"/>
          </a:p>
          <a:p>
            <a:pPr marL="457200" indent="-457200">
              <a:buFont typeface="+mj-lt"/>
              <a:buAutoNum type="alphaUcPeriod"/>
            </a:pPr>
            <a:r>
              <a:rPr lang="de-DE" i="1" dirty="0"/>
              <a:t>Anfrageoptimierung</a:t>
            </a:r>
          </a:p>
          <a:p>
            <a:pPr lvl="1"/>
            <a:r>
              <a:rPr lang="de-DE" dirty="0" err="1"/>
              <a:t>Rewriting</a:t>
            </a:r>
            <a:endParaRPr lang="de-DE" dirty="0"/>
          </a:p>
          <a:p>
            <a:pPr lvl="1"/>
            <a:r>
              <a:rPr lang="de-DE" dirty="0"/>
              <a:t>Datenabhängige Optimierung</a:t>
            </a:r>
          </a:p>
          <a:p>
            <a:pPr lvl="1"/>
            <a:endParaRPr lang="de-DE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AE5B65-EBC5-F0B6-4906-0D4E1F9CD8C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D635666-E358-8905-DF2A-94991135F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0309812-24D2-D941-99E4-2C60BEA1CB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158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E79E61-A0AB-9BC8-5604-DDF59E5929DB}"/>
              </a:ext>
            </a:extLst>
          </p:cNvPr>
          <p:cNvSpPr txBox="1"/>
          <p:nvPr/>
        </p:nvSpPr>
        <p:spPr>
          <a:xfrm>
            <a:off x="2810886" y="5444249"/>
            <a:ext cx="65695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de-DE" sz="2400" dirty="0">
                <a:solidFill>
                  <a:schemeClr val="accent1"/>
                </a:solidFill>
              </a:rPr>
              <a:t>➝ Transaktionen</a:t>
            </a:r>
          </a:p>
        </p:txBody>
      </p:sp>
    </p:spTree>
    <p:extLst>
      <p:ext uri="{BB962C8B-B14F-4D97-AF65-F5344CB8AC3E}">
        <p14:creationId xmlns:p14="http://schemas.microsoft.com/office/powerpoint/2010/main" val="187236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Verwaltung des externen Speichers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Abstraktion von technischen Details der Speichermedien</a:t>
            </a:r>
          </a:p>
          <a:p>
            <a:r>
              <a:rPr lang="de-DE" dirty="0"/>
              <a:t>Konzepte der Seite (</a:t>
            </a:r>
            <a:r>
              <a:rPr lang="de-DE" dirty="0" err="1">
                <a:solidFill>
                  <a:schemeClr val="accent1"/>
                </a:solidFill>
              </a:rPr>
              <a:t>page</a:t>
            </a:r>
            <a:r>
              <a:rPr lang="de-DE" dirty="0"/>
              <a:t>) mit typischerweise 4-64KB als Speichereinheiten für die restlichen Komponenten</a:t>
            </a:r>
          </a:p>
          <a:p>
            <a:pPr marL="273050" indent="-273050">
              <a:tabLst>
                <a:tab pos="3241675" algn="l"/>
              </a:tabLst>
            </a:pPr>
            <a:r>
              <a:rPr lang="de-DE" dirty="0"/>
              <a:t>Verzeichnis für Abbildung</a:t>
            </a:r>
            <a:br>
              <a:rPr lang="de-DE" dirty="0"/>
            </a:br>
            <a:r>
              <a:rPr lang="de-DE" dirty="0"/>
              <a:t>           	</a:t>
            </a:r>
            <a:r>
              <a:rPr lang="de-DE" dirty="0">
                <a:solidFill>
                  <a:schemeClr val="accent1"/>
                </a:solidFill>
              </a:rPr>
              <a:t>Seitennummer ➝ </a:t>
            </a:r>
            <a:r>
              <a:rPr lang="de-DE" dirty="0">
                <a:solidFill>
                  <a:schemeClr val="accent1"/>
                </a:solidFill>
                <a:sym typeface="Wingdings"/>
              </a:rPr>
              <a:t>Physikalischer Speicherort</a:t>
            </a:r>
            <a:br>
              <a:rPr lang="de-DE" dirty="0">
                <a:solidFill>
                  <a:srgbClr val="C00000"/>
                </a:solidFill>
                <a:sym typeface="Wingdings"/>
              </a:rPr>
            </a:br>
            <a:r>
              <a:rPr lang="de-DE" dirty="0">
                <a:sym typeface="Wingdings"/>
              </a:rPr>
              <a:t>wobei der physikalische Speicherort</a:t>
            </a:r>
          </a:p>
          <a:p>
            <a:pPr lvl="1"/>
            <a:r>
              <a:rPr lang="de-DE" dirty="0">
                <a:sym typeface="Wingdings"/>
              </a:rPr>
              <a:t>eine Betriebssystemdatei inkl. Versatz,</a:t>
            </a:r>
          </a:p>
          <a:p>
            <a:pPr lvl="1"/>
            <a:r>
              <a:rPr lang="de-DE" dirty="0">
                <a:sym typeface="Wingdings"/>
              </a:rPr>
              <a:t>eine Angabe Kopf-Sektor-Spur einer Festplatte oder</a:t>
            </a:r>
          </a:p>
          <a:p>
            <a:pPr lvl="1"/>
            <a:r>
              <a:rPr lang="de-DE" dirty="0">
                <a:sym typeface="Wingdings"/>
              </a:rPr>
              <a:t>eine Angabe für Bandgerät und -nummer inkl. Versatz</a:t>
            </a:r>
          </a:p>
          <a:p>
            <a:pPr marL="57150" indent="0">
              <a:buNone/>
            </a:pPr>
            <a:r>
              <a:rPr lang="de-DE" dirty="0">
                <a:sym typeface="Wingdings"/>
              </a:rPr>
              <a:t>  sein kann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557ACF-7EF8-EBA5-C032-0537F65172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38ED41-5457-F981-3248-D2780FD70D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21877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22606-9113-C24B-84FE-FFA22C502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Leere Seiten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0BBE80-0EC9-164F-957C-1AA720E17A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Leere Seiten</a:t>
            </a:r>
          </a:p>
          <a:p>
            <a:pPr lvl="1"/>
            <a:r>
              <a:rPr lang="de-DE" dirty="0"/>
              <a:t>Insert: Finde leere Seite, die das Datenobjekt speichern kann</a:t>
            </a:r>
          </a:p>
          <a:p>
            <a:pPr lvl="1"/>
            <a:r>
              <a:rPr lang="de-DE" dirty="0"/>
              <a:t>Delete: Seite wird frei</a:t>
            </a:r>
          </a:p>
          <a:p>
            <a:r>
              <a:rPr lang="de-DE" dirty="0"/>
              <a:t>Verwaltung leerer Seiten:</a:t>
            </a:r>
          </a:p>
          <a:p>
            <a:pPr marL="715703" lvl="1" indent="-457200">
              <a:buFont typeface="+mj-lt"/>
              <a:buAutoNum type="arabicPeriod"/>
            </a:pPr>
            <a:r>
              <a:rPr lang="de-DE" dirty="0"/>
              <a:t>Liste der freien Seiten</a:t>
            </a:r>
          </a:p>
          <a:p>
            <a:pPr lvl="2"/>
            <a:r>
              <a:rPr lang="de-DE" dirty="0"/>
              <a:t>Hinzufügen, falls Seite nicht mehr verwendet</a:t>
            </a:r>
          </a:p>
          <a:p>
            <a:pPr marL="715703" lvl="1" indent="-457200">
              <a:buFont typeface="+mj-lt"/>
              <a:buAutoNum type="arabicPeriod"/>
            </a:pPr>
            <a:r>
              <a:rPr lang="de-DE" dirty="0"/>
              <a:t>Bitmap mit einem Bit für jede Seite</a:t>
            </a:r>
          </a:p>
          <a:p>
            <a:pPr lvl="2"/>
            <a:r>
              <a:rPr lang="de-DE" dirty="0"/>
              <a:t>Umklappen des Bits </a:t>
            </a:r>
            <a:r>
              <a:rPr lang="de-DE" dirty="0">
                <a:solidFill>
                  <a:schemeClr val="accent1"/>
                </a:solidFill>
              </a:rPr>
              <a:t>p</a:t>
            </a:r>
            <a:r>
              <a:rPr lang="de-DE" dirty="0"/>
              <a:t>, wenn Seite </a:t>
            </a:r>
            <a:r>
              <a:rPr lang="de-DE" dirty="0">
                <a:solidFill>
                  <a:schemeClr val="accent1"/>
                </a:solidFill>
              </a:rPr>
              <a:t>p</a:t>
            </a:r>
            <a:r>
              <a:rPr lang="de-DE" dirty="0"/>
              <a:t> (de-)alloziert wird</a:t>
            </a:r>
          </a:p>
          <a:p>
            <a:pPr lvl="2"/>
            <a:r>
              <a:rPr lang="de-DE" dirty="0"/>
              <a:t>Finden von hintereinanderliegenden Seiten einfacher</a:t>
            </a:r>
          </a:p>
          <a:p>
            <a:r>
              <a:rPr lang="de-DE" dirty="0"/>
              <a:t>Persistent als Verwaltungsinformationen zu speichern</a:t>
            </a:r>
          </a:p>
          <a:p>
            <a:pPr lvl="1"/>
            <a:endParaRPr lang="de-DE" dirty="0"/>
          </a:p>
          <a:p>
            <a:pPr lvl="1"/>
            <a:endParaRPr lang="de-DE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3E97DF2-F612-4DAE-CB17-2145405C383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9B94372-96AF-9132-EF65-C00B77F123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528758-A91E-5A4A-9959-7C900A3C84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0230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Architektur eines DBMS</a:t>
            </a:r>
          </a:p>
        </p:txBody>
      </p:sp>
      <p:sp>
        <p:nvSpPr>
          <p:cNvPr id="102" name="Content Placeholder 101">
            <a:extLst>
              <a:ext uri="{FF2B5EF4-FFF2-40B4-BE49-F238E27FC236}">
                <a16:creationId xmlns:a16="http://schemas.microsoft.com/office/drawing/2014/main" id="{8EB4AD40-2F5D-7D4D-AEFF-045D420C5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25" y="1665066"/>
            <a:ext cx="4649803" cy="4240848"/>
          </a:xfrm>
        </p:spPr>
        <p:txBody>
          <a:bodyPr/>
          <a:lstStyle/>
          <a:p>
            <a:r>
              <a:rPr lang="de-DE" dirty="0"/>
              <a:t>Speicherung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Speichermedien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Verwaltung</a:t>
            </a:r>
          </a:p>
          <a:p>
            <a:pPr lvl="2"/>
            <a:r>
              <a:rPr lang="de-DE" dirty="0">
                <a:solidFill>
                  <a:schemeClr val="accent1"/>
                </a:solidFill>
              </a:rPr>
              <a:t>Seiten zur Referenz von Speichereinheiten</a:t>
            </a:r>
          </a:p>
          <a:p>
            <a:pPr lvl="1"/>
            <a:r>
              <a:rPr lang="de-DE" dirty="0">
                <a:solidFill>
                  <a:srgbClr val="FFC000"/>
                </a:solidFill>
              </a:rPr>
              <a:t>Puffer</a:t>
            </a:r>
          </a:p>
          <a:p>
            <a:pPr lvl="1"/>
            <a:r>
              <a:rPr lang="de-DE" dirty="0"/>
              <a:t>Zugriff</a:t>
            </a:r>
          </a:p>
          <a:p>
            <a:r>
              <a:rPr lang="de-DE" dirty="0"/>
              <a:t>Anfragebeantwortung</a:t>
            </a:r>
          </a:p>
          <a:p>
            <a:r>
              <a:rPr lang="de-D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Transaktionsmanagement</a:t>
            </a:r>
            <a:endParaRPr lang="de-DE" dirty="0"/>
          </a:p>
          <a:p>
            <a:endParaRPr lang="de-DE" dirty="0"/>
          </a:p>
        </p:txBody>
      </p:sp>
      <p:sp>
        <p:nvSpPr>
          <p:cNvPr id="103" name="Date Placeholder 102">
            <a:extLst>
              <a:ext uri="{FF2B5EF4-FFF2-40B4-BE49-F238E27FC236}">
                <a16:creationId xmlns:a16="http://schemas.microsoft.com/office/drawing/2014/main" id="{90C5FEAE-3F21-F644-A153-EF4F40E96C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104" name="Footer Placeholder 103">
            <a:extLst>
              <a:ext uri="{FF2B5EF4-FFF2-40B4-BE49-F238E27FC236}">
                <a16:creationId xmlns:a16="http://schemas.microsoft.com/office/drawing/2014/main" id="{813E491A-AC8B-F14F-BF15-9D7154E15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2D718B86-E120-CC49-B377-6F6F971F3889}"/>
              </a:ext>
            </a:extLst>
          </p:cNvPr>
          <p:cNvGrpSpPr/>
          <p:nvPr/>
        </p:nvGrpSpPr>
        <p:grpSpPr>
          <a:xfrm>
            <a:off x="4999802" y="1554563"/>
            <a:ext cx="6831873" cy="4351351"/>
            <a:chOff x="2598918" y="1518533"/>
            <a:chExt cx="6831873" cy="435135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0D92ECD-3E93-3640-8082-69E20F1C0266}"/>
                </a:ext>
              </a:extLst>
            </p:cNvPr>
            <p:cNvSpPr/>
            <p:nvPr/>
          </p:nvSpPr>
          <p:spPr>
            <a:xfrm>
              <a:off x="6049152" y="2623286"/>
              <a:ext cx="2090551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Parser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091CBAA-9212-444C-9668-0F15529B0F42}"/>
                </a:ext>
              </a:extLst>
            </p:cNvPr>
            <p:cNvSpPr/>
            <p:nvPr/>
          </p:nvSpPr>
          <p:spPr>
            <a:xfrm>
              <a:off x="3768141" y="2618218"/>
              <a:ext cx="2090551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Ausführer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56EAB54-324D-1B44-B7F9-90DE9740FCA2}"/>
                </a:ext>
              </a:extLst>
            </p:cNvPr>
            <p:cNvSpPr/>
            <p:nvPr/>
          </p:nvSpPr>
          <p:spPr>
            <a:xfrm>
              <a:off x="6049152" y="3076907"/>
              <a:ext cx="2090551" cy="307777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Optimierer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F4B99C4-E1FA-E44A-BA9E-74EB8722A524}"/>
                </a:ext>
              </a:extLst>
            </p:cNvPr>
            <p:cNvSpPr/>
            <p:nvPr/>
          </p:nvSpPr>
          <p:spPr>
            <a:xfrm>
              <a:off x="3768141" y="3071839"/>
              <a:ext cx="2090551" cy="307777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Operator-Evaluierer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A260C7E-5987-C948-A539-CD10576BD8F4}"/>
                </a:ext>
              </a:extLst>
            </p:cNvPr>
            <p:cNvSpPr/>
            <p:nvPr/>
          </p:nvSpPr>
          <p:spPr>
            <a:xfrm>
              <a:off x="3655876" y="2568662"/>
              <a:ext cx="4588922" cy="8759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D193E2B-16E2-C445-AFAC-73970C17F80B}"/>
                </a:ext>
              </a:extLst>
            </p:cNvPr>
            <p:cNvSpPr/>
            <p:nvPr/>
          </p:nvSpPr>
          <p:spPr>
            <a:xfrm>
              <a:off x="4360780" y="3622766"/>
              <a:ext cx="3185296" cy="307777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Dateiverwaltungs- und Zugriffsmethoden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13F904E-F888-9844-BF56-6868521B7332}"/>
                </a:ext>
              </a:extLst>
            </p:cNvPr>
            <p:cNvSpPr/>
            <p:nvPr/>
          </p:nvSpPr>
          <p:spPr>
            <a:xfrm>
              <a:off x="4360428" y="4116080"/>
              <a:ext cx="3186000" cy="307777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Puffer-Verwalter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6F3DA6F-BE9D-3B43-9DBC-9528DE4140B8}"/>
                </a:ext>
              </a:extLst>
            </p:cNvPr>
            <p:cNvSpPr/>
            <p:nvPr/>
          </p:nvSpPr>
          <p:spPr>
            <a:xfrm>
              <a:off x="4360428" y="4599690"/>
              <a:ext cx="3186000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Verwalter für externen Speicher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C6AC8CC-1676-AD4B-8500-674B7E6AFFE8}"/>
                </a:ext>
              </a:extLst>
            </p:cNvPr>
            <p:cNvSpPr/>
            <p:nvPr/>
          </p:nvSpPr>
          <p:spPr>
            <a:xfrm>
              <a:off x="2860610" y="3622767"/>
              <a:ext cx="1234685" cy="619061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Transaktions-Verwalter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2966A0B-0E00-0745-8B65-351669E53741}"/>
                </a:ext>
              </a:extLst>
            </p:cNvPr>
            <p:cNvSpPr/>
            <p:nvPr/>
          </p:nvSpPr>
          <p:spPr>
            <a:xfrm>
              <a:off x="2860610" y="4304024"/>
              <a:ext cx="1234685" cy="603443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Sperr</a:t>
              </a:r>
            </a:p>
            <a:p>
              <a:pPr algn="ctr"/>
              <a:r>
                <a:rPr lang="de-DE" sz="1400">
                  <a:solidFill>
                    <a:schemeClr val="tx2"/>
                  </a:solidFill>
                </a:rPr>
                <a:t>-Verwalter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47461BA-A741-2B49-8965-B70252A09318}"/>
                </a:ext>
              </a:extLst>
            </p:cNvPr>
            <p:cNvSpPr/>
            <p:nvPr/>
          </p:nvSpPr>
          <p:spPr>
            <a:xfrm>
              <a:off x="7740510" y="3577182"/>
              <a:ext cx="1363720" cy="1388111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Wieder-herstellungs-Verwalter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292EFF6-BC60-664D-A814-90D343742CE9}"/>
                </a:ext>
              </a:extLst>
            </p:cNvPr>
            <p:cNvSpPr/>
            <p:nvPr/>
          </p:nvSpPr>
          <p:spPr>
            <a:xfrm>
              <a:off x="2598918" y="2507134"/>
              <a:ext cx="6702838" cy="250179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C04A032E-3442-3943-950D-6B02B82917D9}"/>
                </a:ext>
              </a:extLst>
            </p:cNvPr>
            <p:cNvSpPr/>
            <p:nvPr/>
          </p:nvSpPr>
          <p:spPr>
            <a:xfrm>
              <a:off x="3011213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Webformulare</a:t>
              </a: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F0BDEF42-E94E-0145-8500-9988AC420FA2}"/>
                </a:ext>
              </a:extLst>
            </p:cNvPr>
            <p:cNvSpPr/>
            <p:nvPr/>
          </p:nvSpPr>
          <p:spPr>
            <a:xfrm>
              <a:off x="5096372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Anwendungen</a:t>
              </a:r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1CDCB60D-9948-D74E-9E92-47D56BF4CDCA}"/>
                </a:ext>
              </a:extLst>
            </p:cNvPr>
            <p:cNvSpPr/>
            <p:nvPr/>
          </p:nvSpPr>
          <p:spPr>
            <a:xfrm>
              <a:off x="7185467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SQL-Schnittstelle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2241047-35BF-9547-A823-E1DE0DC003EF}"/>
                </a:ext>
              </a:extLst>
            </p:cNvPr>
            <p:cNvSpPr txBox="1"/>
            <p:nvPr/>
          </p:nvSpPr>
          <p:spPr>
            <a:xfrm>
              <a:off x="5519193" y="2045468"/>
              <a:ext cx="8622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Anfragen</a:t>
              </a:r>
            </a:p>
          </p:txBody>
        </p:sp>
        <p:sp>
          <p:nvSpPr>
            <p:cNvPr id="19" name="Can 18">
              <a:extLst>
                <a:ext uri="{FF2B5EF4-FFF2-40B4-BE49-F238E27FC236}">
                  <a16:creationId xmlns:a16="http://schemas.microsoft.com/office/drawing/2014/main" id="{EAE531D7-AEC7-FD46-8042-B56D678A9A87}"/>
                </a:ext>
              </a:extLst>
            </p:cNvPr>
            <p:cNvSpPr/>
            <p:nvPr/>
          </p:nvSpPr>
          <p:spPr>
            <a:xfrm>
              <a:off x="4357337" y="5166846"/>
              <a:ext cx="3186000" cy="703038"/>
            </a:xfrm>
            <a:prstGeom prst="can">
              <a:avLst/>
            </a:prstGeom>
            <a:solidFill>
              <a:schemeClr val="accent2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Dateien für Daten und Indices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4419B48-6675-4F46-AE08-F3649E76D5E0}"/>
                </a:ext>
              </a:extLst>
            </p:cNvPr>
            <p:cNvSpPr txBox="1"/>
            <p:nvPr/>
          </p:nvSpPr>
          <p:spPr>
            <a:xfrm>
              <a:off x="7539894" y="5423045"/>
              <a:ext cx="9983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/>
                <a:t>Datenbank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AEC00F1-A740-3C4B-BB67-C345EC71AD87}"/>
                </a:ext>
              </a:extLst>
            </p:cNvPr>
            <p:cNvSpPr txBox="1"/>
            <p:nvPr/>
          </p:nvSpPr>
          <p:spPr>
            <a:xfrm>
              <a:off x="8463860" y="4973381"/>
              <a:ext cx="9669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/>
                <a:t>DBMS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872BF7A-8470-A044-8B73-87B797F66F65}"/>
                </a:ext>
              </a:extLst>
            </p:cNvPr>
            <p:cNvCxnSpPr>
              <a:cxnSpLocks/>
              <a:stCxn id="32" idx="2"/>
              <a:endCxn id="33" idx="0"/>
            </p:cNvCxnSpPr>
            <p:nvPr/>
          </p:nvCxnSpPr>
          <p:spPr>
            <a:xfrm>
              <a:off x="5950337" y="3444572"/>
              <a:ext cx="3091" cy="17819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9A2081F5-4E65-6743-A681-BDB066615640}"/>
                </a:ext>
              </a:extLst>
            </p:cNvPr>
            <p:cNvCxnSpPr>
              <a:cxnSpLocks/>
              <a:stCxn id="33" idx="2"/>
              <a:endCxn id="34" idx="0"/>
            </p:cNvCxnSpPr>
            <p:nvPr/>
          </p:nvCxnSpPr>
          <p:spPr>
            <a:xfrm>
              <a:off x="5953428" y="3930543"/>
              <a:ext cx="0" cy="18553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004D6E7F-EFA7-B644-8B9C-7BF185722FCA}"/>
                </a:ext>
              </a:extLst>
            </p:cNvPr>
            <p:cNvCxnSpPr>
              <a:cxnSpLocks/>
              <a:stCxn id="34" idx="2"/>
              <a:endCxn id="35" idx="0"/>
            </p:cNvCxnSpPr>
            <p:nvPr/>
          </p:nvCxnSpPr>
          <p:spPr>
            <a:xfrm>
              <a:off x="5953428" y="4423857"/>
              <a:ext cx="0" cy="17583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2B587B9F-FE63-2A4C-89C5-A524696F985E}"/>
                </a:ext>
              </a:extLst>
            </p:cNvPr>
            <p:cNvCxnSpPr>
              <a:cxnSpLocks/>
              <a:stCxn id="16" idx="2"/>
              <a:endCxn id="39" idx="0"/>
            </p:cNvCxnSpPr>
            <p:nvPr/>
          </p:nvCxnSpPr>
          <p:spPr>
            <a:xfrm>
              <a:off x="5950337" y="2353245"/>
              <a:ext cx="0" cy="15388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0F03D292-3A44-7546-B32F-E910B2B1829C}"/>
                </a:ext>
              </a:extLst>
            </p:cNvPr>
            <p:cNvCxnSpPr>
              <a:cxnSpLocks/>
              <a:stCxn id="41" idx="2"/>
              <a:endCxn id="16" idx="1"/>
            </p:cNvCxnSpPr>
            <p:nvPr/>
          </p:nvCxnSpPr>
          <p:spPr>
            <a:xfrm>
              <a:off x="3865179" y="1879888"/>
              <a:ext cx="1654014" cy="3194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05994152-717F-1247-8328-69E8039292DC}"/>
                </a:ext>
              </a:extLst>
            </p:cNvPr>
            <p:cNvCxnSpPr>
              <a:cxnSpLocks/>
              <a:stCxn id="42" idx="2"/>
              <a:endCxn id="16" idx="0"/>
            </p:cNvCxnSpPr>
            <p:nvPr/>
          </p:nvCxnSpPr>
          <p:spPr>
            <a:xfrm flipH="1">
              <a:off x="5950337" y="1879888"/>
              <a:ext cx="1" cy="16558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86E6F66A-0BCE-474B-927A-3421ABC06F10}"/>
                </a:ext>
              </a:extLst>
            </p:cNvPr>
            <p:cNvCxnSpPr>
              <a:cxnSpLocks/>
              <a:stCxn id="43" idx="2"/>
              <a:endCxn id="16" idx="3"/>
            </p:cNvCxnSpPr>
            <p:nvPr/>
          </p:nvCxnSpPr>
          <p:spPr>
            <a:xfrm flipH="1">
              <a:off x="6381480" y="1879888"/>
              <a:ext cx="1657953" cy="3194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A1213287-8BC5-AC40-BA30-C4AD36EADE97}"/>
                </a:ext>
              </a:extLst>
            </p:cNvPr>
            <p:cNvCxnSpPr>
              <a:cxnSpLocks/>
              <a:stCxn id="35" idx="2"/>
              <a:endCxn id="19" idx="1"/>
            </p:cNvCxnSpPr>
            <p:nvPr/>
          </p:nvCxnSpPr>
          <p:spPr>
            <a:xfrm flipH="1">
              <a:off x="5950337" y="4907467"/>
              <a:ext cx="3091" cy="25937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AF823C6F-1772-9B48-B93E-9991EC2E6E78}"/>
                </a:ext>
              </a:extLst>
            </p:cNvPr>
            <p:cNvCxnSpPr>
              <a:cxnSpLocks/>
              <a:stCxn id="38" idx="1"/>
              <a:endCxn id="34" idx="3"/>
            </p:cNvCxnSpPr>
            <p:nvPr/>
          </p:nvCxnSpPr>
          <p:spPr>
            <a:xfrm flipH="1" flipV="1">
              <a:off x="7546428" y="4269969"/>
              <a:ext cx="194082" cy="126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6FB26EF1-9574-924E-A362-B1BDD7E6480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39894" y="3778820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E88349B6-9F15-8B43-96C1-F36EA213291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43337" y="4753578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46C812B4-66F9-7F4D-A2AC-6150ABA4A9F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63255" y="4263970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92B37593-535E-5A4B-A533-3663E187258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59812" y="3773024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ED0CE984-B3CE-2143-ACB3-B4B6C560A2E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63255" y="4747782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D8DE8B6D-FB52-A945-9735-F450A14B9016}"/>
                </a:ext>
              </a:extLst>
            </p:cNvPr>
            <p:cNvSpPr/>
            <p:nvPr/>
          </p:nvSpPr>
          <p:spPr>
            <a:xfrm>
              <a:off x="2799535" y="3581552"/>
              <a:ext cx="1363720" cy="138811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79778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Puffer-Verwalter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9626" y="1665066"/>
            <a:ext cx="6804968" cy="4240848"/>
          </a:xfrm>
        </p:spPr>
        <p:txBody>
          <a:bodyPr>
            <a:normAutofit/>
          </a:bodyPr>
          <a:lstStyle/>
          <a:p>
            <a:r>
              <a:rPr lang="de-DE" dirty="0"/>
              <a:t>Vermittelt zwischen externem und internem Speicher (Hauptspeicher)</a:t>
            </a:r>
          </a:p>
          <a:p>
            <a:r>
              <a:rPr lang="de-DE" dirty="0"/>
              <a:t>Verwaltet hierzu einen besonderen Bereich im Hauptspeicher, den Pufferbereich (</a:t>
            </a:r>
            <a:r>
              <a:rPr lang="de-DE" dirty="0" err="1"/>
              <a:t>buffer</a:t>
            </a:r>
            <a:r>
              <a:rPr lang="de-DE" dirty="0"/>
              <a:t> pool)</a:t>
            </a:r>
          </a:p>
          <a:p>
            <a:r>
              <a:rPr lang="de-DE" dirty="0"/>
              <a:t>Externe Seiten in </a:t>
            </a:r>
            <a:r>
              <a:rPr lang="de-DE" dirty="0">
                <a:solidFill>
                  <a:schemeClr val="accent1"/>
                </a:solidFill>
              </a:rPr>
              <a:t>Rahmen</a:t>
            </a:r>
            <a:r>
              <a:rPr lang="de-DE" dirty="0"/>
              <a:t> des Pufferbereichs laden</a:t>
            </a:r>
          </a:p>
          <a:p>
            <a:r>
              <a:rPr lang="de-DE" dirty="0"/>
              <a:t>Ersetzungsstrategien für den Fall, dass der Pufferbereich voll ist</a:t>
            </a:r>
          </a:p>
        </p:txBody>
      </p:sp>
      <p:sp>
        <p:nvSpPr>
          <p:cNvPr id="36" name="Date Placeholder 35">
            <a:extLst>
              <a:ext uri="{FF2B5EF4-FFF2-40B4-BE49-F238E27FC236}">
                <a16:creationId xmlns:a16="http://schemas.microsoft.com/office/drawing/2014/main" id="{7735549A-8599-CE6E-953F-CEBF331F928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37" name="Footer Placeholder 36">
            <a:extLst>
              <a:ext uri="{FF2B5EF4-FFF2-40B4-BE49-F238E27FC236}">
                <a16:creationId xmlns:a16="http://schemas.microsoft.com/office/drawing/2014/main" id="{BC7D8CE2-C02F-DAF9-FC02-4ABA21FB12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6FF44F4A-673C-FC4D-DFE2-C33A46C54B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430599"/>
              </p:ext>
            </p:extLst>
          </p:nvPr>
        </p:nvGraphicFramePr>
        <p:xfrm>
          <a:off x="7397891" y="4895761"/>
          <a:ext cx="2808000" cy="370840"/>
        </p:xfrm>
        <a:graphic>
          <a:graphicData uri="http://schemas.openxmlformats.org/drawingml/2006/table">
            <a:tbl>
              <a:tblPr bandRow="1">
                <a:tableStyleId>{B301B821-A1FF-4177-AEE7-76D212191A09}</a:tableStyleId>
              </a:tblPr>
              <a:tblGrid>
                <a:gridCol w="468000">
                  <a:extLst>
                    <a:ext uri="{9D8B030D-6E8A-4147-A177-3AD203B41FA5}">
                      <a16:colId xmlns:a16="http://schemas.microsoft.com/office/drawing/2014/main" val="378781809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824608773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724380585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97713151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19178333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855515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DE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5872759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4A91135A-3C60-2B16-C4AB-9D382F3590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1541919"/>
              </p:ext>
            </p:extLst>
          </p:nvPr>
        </p:nvGraphicFramePr>
        <p:xfrm>
          <a:off x="7397891" y="5359035"/>
          <a:ext cx="2808000" cy="370840"/>
        </p:xfrm>
        <a:graphic>
          <a:graphicData uri="http://schemas.openxmlformats.org/drawingml/2006/table">
            <a:tbl>
              <a:tblPr bandRow="1">
                <a:tableStyleId>{B301B821-A1FF-4177-AEE7-76D212191A09}</a:tableStyleId>
              </a:tblPr>
              <a:tblGrid>
                <a:gridCol w="468000">
                  <a:extLst>
                    <a:ext uri="{9D8B030D-6E8A-4147-A177-3AD203B41FA5}">
                      <a16:colId xmlns:a16="http://schemas.microsoft.com/office/drawing/2014/main" val="378781809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824608773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724380585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97713151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19178333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855515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DE" dirty="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dirty="0"/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dirty="0"/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5872759"/>
                  </a:ext>
                </a:extLst>
              </a:tr>
            </a:tbl>
          </a:graphicData>
        </a:graphic>
      </p:graphicFrame>
      <p:graphicFrame>
        <p:nvGraphicFramePr>
          <p:cNvPr id="16" name="Table 13">
            <a:extLst>
              <a:ext uri="{FF2B5EF4-FFF2-40B4-BE49-F238E27FC236}">
                <a16:creationId xmlns:a16="http://schemas.microsoft.com/office/drawing/2014/main" id="{9D3B0C63-E381-FB00-C5AF-7CB14491DC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7734329"/>
              </p:ext>
            </p:extLst>
          </p:nvPr>
        </p:nvGraphicFramePr>
        <p:xfrm>
          <a:off x="7397891" y="2703862"/>
          <a:ext cx="2808000" cy="1112520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468000">
                  <a:extLst>
                    <a:ext uri="{9D8B030D-6E8A-4147-A177-3AD203B41FA5}">
                      <a16:colId xmlns:a16="http://schemas.microsoft.com/office/drawing/2014/main" val="378781809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824608773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724380585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97713151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19178333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855515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58727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94332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dirty="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9199813"/>
                  </a:ext>
                </a:extLst>
              </a:tr>
            </a:tbl>
          </a:graphicData>
        </a:graphic>
      </p:graphicFrame>
      <p:grpSp>
        <p:nvGrpSpPr>
          <p:cNvPr id="32" name="Group 31">
            <a:extLst>
              <a:ext uri="{FF2B5EF4-FFF2-40B4-BE49-F238E27FC236}">
                <a16:creationId xmlns:a16="http://schemas.microsoft.com/office/drawing/2014/main" id="{8E15D230-A6EA-0871-B5E7-CDCEBFA6304D}"/>
              </a:ext>
            </a:extLst>
          </p:cNvPr>
          <p:cNvGrpSpPr/>
          <p:nvPr/>
        </p:nvGrpSpPr>
        <p:grpSpPr>
          <a:xfrm>
            <a:off x="7319114" y="1665680"/>
            <a:ext cx="4512561" cy="4240234"/>
            <a:chOff x="7616415" y="1722205"/>
            <a:chExt cx="4512561" cy="4240234"/>
          </a:xfrm>
        </p:grpSpPr>
        <p:sp>
          <p:nvSpPr>
            <p:cNvPr id="7" name="Textfeld 6"/>
            <p:cNvSpPr txBox="1"/>
            <p:nvPr/>
          </p:nvSpPr>
          <p:spPr>
            <a:xfrm>
              <a:off x="8009877" y="1722205"/>
              <a:ext cx="21714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dirty="0"/>
                <a:t>Seitenanforderungen</a:t>
              </a:r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10574768" y="2551799"/>
              <a:ext cx="15542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Hauptspeicher</a:t>
              </a: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11001831" y="3446724"/>
              <a:ext cx="6486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Seite</a:t>
              </a: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11009927" y="3887102"/>
              <a:ext cx="96372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freier </a:t>
              </a:r>
            </a:p>
            <a:p>
              <a:r>
                <a:rPr lang="de-DE" dirty="0"/>
                <a:t>Rahmen</a:t>
              </a: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10574768" y="4664426"/>
              <a:ext cx="11080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dirty="0"/>
                <a:t>Festplatte</a:t>
              </a:r>
            </a:p>
          </p:txBody>
        </p:sp>
        <p:sp>
          <p:nvSpPr>
            <p:cNvPr id="5" name="Can 4">
              <a:extLst>
                <a:ext uri="{FF2B5EF4-FFF2-40B4-BE49-F238E27FC236}">
                  <a16:creationId xmlns:a16="http://schemas.microsoft.com/office/drawing/2014/main" id="{4B9379B1-107E-7FBA-6A81-3D10384025B3}"/>
                </a:ext>
              </a:extLst>
            </p:cNvPr>
            <p:cNvSpPr/>
            <p:nvPr/>
          </p:nvSpPr>
          <p:spPr>
            <a:xfrm>
              <a:off x="7616415" y="4537051"/>
              <a:ext cx="2958353" cy="1425388"/>
            </a:xfrm>
            <a:prstGeom prst="ca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3A7A52E-4409-BDFE-B7D3-6E095828DFE9}"/>
                </a:ext>
              </a:extLst>
            </p:cNvPr>
            <p:cNvSpPr/>
            <p:nvPr/>
          </p:nvSpPr>
          <p:spPr>
            <a:xfrm>
              <a:off x="7616415" y="2601600"/>
              <a:ext cx="2958353" cy="142538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E5652D85-5D6E-DAE3-5901-F233977594D3}"/>
                </a:ext>
              </a:extLst>
            </p:cNvPr>
            <p:cNvCxnSpPr>
              <a:cxnSpLocks/>
              <a:stCxn id="9" idx="1"/>
            </p:cNvCxnSpPr>
            <p:nvPr/>
          </p:nvCxnSpPr>
          <p:spPr>
            <a:xfrm flipH="1" flipV="1">
              <a:off x="9925395" y="3025524"/>
              <a:ext cx="1076436" cy="60586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4177278A-41EA-F03F-67B2-5D295C46E90D}"/>
                </a:ext>
              </a:extLst>
            </p:cNvPr>
            <p:cNvCxnSpPr>
              <a:cxnSpLocks/>
              <a:stCxn id="10" idx="1"/>
            </p:cNvCxnSpPr>
            <p:nvPr/>
          </p:nvCxnSpPr>
          <p:spPr>
            <a:xfrm flipH="1" flipV="1">
              <a:off x="10269263" y="3711063"/>
              <a:ext cx="740664" cy="49920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31A4CC2C-1993-AFC1-52CD-4F709DAD664D}"/>
                </a:ext>
              </a:extLst>
            </p:cNvPr>
            <p:cNvCxnSpPr>
              <a:cxnSpLocks/>
              <a:stCxn id="5" idx="1"/>
              <a:endCxn id="15" idx="2"/>
            </p:cNvCxnSpPr>
            <p:nvPr/>
          </p:nvCxnSpPr>
          <p:spPr>
            <a:xfrm flipV="1">
              <a:off x="9095592" y="4026988"/>
              <a:ext cx="0" cy="510063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E4AC487F-5A8F-5A62-9331-648C915A8B0F}"/>
                </a:ext>
              </a:extLst>
            </p:cNvPr>
            <p:cNvCxnSpPr>
              <a:cxnSpLocks/>
              <a:stCxn id="15" idx="0"/>
              <a:endCxn id="7" idx="2"/>
            </p:cNvCxnSpPr>
            <p:nvPr/>
          </p:nvCxnSpPr>
          <p:spPr>
            <a:xfrm flipH="1" flipV="1">
              <a:off x="9095591" y="2091537"/>
              <a:ext cx="1" cy="510063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77443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Danksagung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Folien basieren ursprünglich auf dem Kurs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r>
              <a:rPr lang="de-DE" dirty="0"/>
              <a:t>„</a:t>
            </a:r>
            <a:r>
              <a:rPr lang="de-DE" dirty="0" err="1"/>
              <a:t>Architecture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Implementation </a:t>
            </a:r>
            <a:r>
              <a:rPr lang="de-DE" dirty="0" err="1"/>
              <a:t>of</a:t>
            </a:r>
            <a:r>
              <a:rPr lang="de-DE" dirty="0"/>
              <a:t> Database Systems“</a:t>
            </a:r>
            <a:br>
              <a:rPr lang="de-DE" dirty="0"/>
            </a:br>
            <a:r>
              <a:rPr lang="de-DE" dirty="0"/>
              <a:t>von Jens Teubner an der ETH </a:t>
            </a:r>
            <a:r>
              <a:rPr lang="de-DE" dirty="0" err="1"/>
              <a:t>Zürich</a:t>
            </a:r>
            <a:endParaRPr lang="de-DE" dirty="0"/>
          </a:p>
          <a:p>
            <a:endParaRPr lang="de-DE" dirty="0"/>
          </a:p>
          <a:p>
            <a:r>
              <a:rPr lang="de-DE" dirty="0"/>
              <a:t>Graphiken wurden mit Zustimmung des Autors aus diesem Kurs übernommen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EE48FF-F422-B7EF-BA09-7D4A3EC1AB0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52FDF2-873B-0948-C8A3-BCF24ABD29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99561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Schnittstelle zum Puffer-Verwalter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/>
                  <a:t>Funktion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pin</m:t>
                    </m:r>
                  </m:oMath>
                </a14:m>
                <a:r>
                  <a:rPr lang="de-DE" dirty="0">
                    <a:solidFill>
                      <a:srgbClr val="FF0000"/>
                    </a:solidFill>
                  </a:rPr>
                  <a:t> </a:t>
                </a:r>
                <a:r>
                  <a:rPr lang="de-DE" dirty="0"/>
                  <a:t>für Anfragen nach Seiten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pin</m:t>
                    </m:r>
                    <m:d>
                      <m:dPr>
                        <m:ctrlP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err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𝑝𝑎𝑔𝑒𝑛𝑜</m:t>
                        </m:r>
                      </m:e>
                    </m:d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lvl="2"/>
                <a:r>
                  <a:rPr lang="de-DE" dirty="0"/>
                  <a:t>Anfrage nach Seitennummer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𝑝𝑎𝑔𝑒𝑛𝑜</m:t>
                    </m:r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lvl="2"/>
                <a:r>
                  <a:rPr lang="de-DE" dirty="0"/>
                  <a:t>Lade Seite in Hauptspeicher falls nötig</a:t>
                </a:r>
              </a:p>
              <a:p>
                <a:pPr lvl="2"/>
                <a:r>
                  <a:rPr lang="de-DE" dirty="0"/>
                  <a:t>Rückgabe einer Referenz auf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𝑝𝑎𝑔𝑒𝑛𝑜</m:t>
                    </m:r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r>
                  <a:rPr lang="de-DE" dirty="0"/>
                  <a:t>Funktion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unpin</m:t>
                    </m:r>
                  </m:oMath>
                </a14:m>
                <a:r>
                  <a:rPr lang="de-DE" dirty="0">
                    <a:solidFill>
                      <a:srgbClr val="FF0000"/>
                    </a:solidFill>
                  </a:rPr>
                  <a:t> </a:t>
                </a:r>
                <a:r>
                  <a:rPr lang="de-DE" dirty="0"/>
                  <a:t>für Freistellungen von Seiten nach Verwendung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unpin</m:t>
                    </m:r>
                    <m:d>
                      <m:dPr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err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𝑝𝑎𝑔𝑒𝑛𝑜</m:t>
                        </m:r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 dirty="0" err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𝑑𝑖𝑟𝑡𝑦</m:t>
                        </m:r>
                      </m:e>
                    </m:d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lvl="2"/>
                <a:r>
                  <a:rPr lang="de-DE" dirty="0"/>
                  <a:t>Freistellung einer Seite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𝑝𝑎𝑔𝑒𝑛𝑜</m:t>
                    </m:r>
                  </m:oMath>
                </a14:m>
                <a:r>
                  <a:rPr lang="de-DE" dirty="0"/>
                  <a:t> zur möglichen Auslagerung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𝑑𝑖𝑟𝑡𝑦</m:t>
                    </m:r>
                    <m:r>
                      <a:rPr lang="de-DE" b="0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DE" b="0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true</m:t>
                    </m:r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</a:t>
                </a:r>
                <a:r>
                  <a:rPr lang="de-DE" dirty="0"/>
                  <a:t>bei Modifikationen der Seite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49FEF9-95CE-0F1B-FCFF-71A55F39FB9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9566D5F-D87C-9549-0080-699EC0C6E1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6E42494-A489-474A-BDF4-60CE90CB3ABF}"/>
              </a:ext>
            </a:extLst>
          </p:cNvPr>
          <p:cNvGrpSpPr/>
          <p:nvPr/>
        </p:nvGrpSpPr>
        <p:grpSpPr>
          <a:xfrm>
            <a:off x="5926083" y="4748158"/>
            <a:ext cx="1447656" cy="635000"/>
            <a:chOff x="6964824" y="894835"/>
            <a:chExt cx="1447656" cy="635000"/>
          </a:xfrm>
        </p:grpSpPr>
        <p:sp>
          <p:nvSpPr>
            <p:cNvPr id="7" name="Cloud Callout 6">
              <a:extLst>
                <a:ext uri="{FF2B5EF4-FFF2-40B4-BE49-F238E27FC236}">
                  <a16:creationId xmlns:a16="http://schemas.microsoft.com/office/drawing/2014/main" id="{80BA99B2-747E-C140-B07B-9CB3F5041BAB}"/>
                </a:ext>
              </a:extLst>
            </p:cNvPr>
            <p:cNvSpPr/>
            <p:nvPr/>
          </p:nvSpPr>
          <p:spPr>
            <a:xfrm>
              <a:off x="6964824" y="894835"/>
              <a:ext cx="1447656" cy="635000"/>
            </a:xfrm>
            <a:prstGeom prst="cloudCallout">
              <a:avLst>
                <a:gd name="adj1" fmla="val -73668"/>
                <a:gd name="adj2" fmla="val -44165"/>
              </a:avLst>
            </a:prstGeom>
            <a:solidFill>
              <a:srgbClr val="FFC00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36000" rIns="36000">
              <a:noAutofit/>
            </a:bodyPr>
            <a:lstStyle/>
            <a:p>
              <a:pPr algn="ctr"/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C3F818C-F666-3C49-89E6-97E33035162C}"/>
                </a:ext>
              </a:extLst>
            </p:cNvPr>
            <p:cNvSpPr/>
            <p:nvPr/>
          </p:nvSpPr>
          <p:spPr>
            <a:xfrm>
              <a:off x="6964824" y="1034900"/>
              <a:ext cx="14173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</a:rPr>
                <a:t>Wofür nötig?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2123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de-DE" dirty="0"/>
                  <a:t>Implementation von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pin</m:t>
                    </m:r>
                    <m:r>
                      <a:rPr lang="de-DE" b="1" i="1" dirty="0" smtClean="0">
                        <a:latin typeface="Cambria Math" panose="02040503050406030204" pitchFamily="18" charset="0"/>
                      </a:rPr>
                      <m:t>()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2" name="Titel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881" t="-6522" b="-2391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E2438210-E46B-53A5-CD0C-CD57E00D0EA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9205145-EA02-FB5A-AB80-E224C3561E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2368A57-878F-EC7E-F77D-073C7293ED78}"/>
                  </a:ext>
                </a:extLst>
              </p:cNvPr>
              <p:cNvSpPr txBox="1"/>
              <p:nvPr/>
            </p:nvSpPr>
            <p:spPr>
              <a:xfrm>
                <a:off x="3209732" y="1636267"/>
                <a:ext cx="5771836" cy="3416320"/>
              </a:xfrm>
              <a:prstGeom prst="rec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b="1" dirty="0">
                    <a:cs typeface="Courier New" panose="02070309020205020404" pitchFamily="49" charset="0"/>
                  </a:rPr>
                  <a:t>function</a:t>
                </a:r>
                <a:r>
                  <a:rPr lang="en-DE" dirty="0">
                    <a:cs typeface="Courier New" panose="020703090202050204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DE" i="0" dirty="0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pin</m:t>
                    </m:r>
                  </m:oMath>
                </a14:m>
                <a:r>
                  <a:rPr lang="en-DE" dirty="0">
                    <a:cs typeface="Courier New" panose="02070309020205020404" pitchFamily="49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𝑝𝑎𝑔𝑒𝑛𝑜</m:t>
                    </m:r>
                  </m:oMath>
                </a14:m>
                <a:r>
                  <a:rPr lang="en-DE" dirty="0">
                    <a:cs typeface="Courier New" panose="02070309020205020404" pitchFamily="49" charset="0"/>
                  </a:rPr>
                  <a:t>)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>
                    <a:cs typeface="Courier New" panose="02070309020205020404" pitchFamily="49" charset="0"/>
                  </a:rPr>
                  <a:t>	</a:t>
                </a:r>
                <a:r>
                  <a:rPr lang="en-DE" b="1" dirty="0">
                    <a:cs typeface="Courier New" panose="02070309020205020404" pitchFamily="49" charset="0"/>
                  </a:rPr>
                  <a:t>if</a:t>
                </a:r>
                <a:r>
                  <a:rPr lang="en-DE" dirty="0">
                    <a:cs typeface="Courier New" panose="02070309020205020404" pitchFamily="49" charset="0"/>
                  </a:rPr>
                  <a:t> buffer pool already contains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𝑝𝑎𝑔𝑒𝑛𝑜</m:t>
                    </m:r>
                  </m:oMath>
                </a14:m>
                <a:r>
                  <a:rPr lang="en-DE" dirty="0">
                    <a:cs typeface="Courier New" panose="02070309020205020404" pitchFamily="49" charset="0"/>
                  </a:rPr>
                  <a:t> </a:t>
                </a:r>
                <a:r>
                  <a:rPr lang="en-DE" b="1" dirty="0">
                    <a:cs typeface="Courier New" panose="02070309020205020404" pitchFamily="49" charset="0"/>
                  </a:rPr>
                  <a:t>then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>
                    <a:cs typeface="Courier New" panose="02070309020205020404" pitchFamily="49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𝑝𝑖𝑛𝐶𝑜𝑢𝑛𝑡</m:t>
                    </m:r>
                    <m:d>
                      <m:dPr>
                        <m:ctrlPr>
                          <a:rPr lang="en-DE" i="1" dirty="0" smtClean="0"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</m:ctrlPr>
                      </m:dPr>
                      <m:e>
                        <m:r>
                          <a:rPr lang="en-DE" i="1" dirty="0" smtClean="0"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  <m:t>𝑝𝑎𝑔𝑒𝑛𝑜</m:t>
                        </m:r>
                      </m:e>
                    </m:d>
                    <m:r>
                      <a:rPr lang="en-DE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ourier New" panose="02070309020205020404" pitchFamily="49" charset="0"/>
                      </a:rPr>
                      <m:t>←</m:t>
                    </m:r>
                    <m:r>
                      <a:rPr lang="en-DE" i="1" dirty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𝑝𝑖𝑛𝐶𝑜𝑢𝑛𝑡</m:t>
                    </m:r>
                    <m:d>
                      <m:dPr>
                        <m:ctrlPr>
                          <a:rPr lang="en-DE" i="1" dirty="0"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</m:ctrlPr>
                      </m:dPr>
                      <m:e>
                        <m:r>
                          <a:rPr lang="en-DE" i="1" dirty="0"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  <m:t>𝑝𝑎𝑔𝑒𝑛𝑜</m:t>
                        </m:r>
                      </m:e>
                    </m:d>
                    <m:r>
                      <a:rPr lang="de-DE" b="0" i="0" dirty="0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+1</m:t>
                    </m:r>
                  </m:oMath>
                </a14:m>
                <a:endParaRPr lang="en-DE" dirty="0">
                  <a:cs typeface="Courier New" panose="02070309020205020404" pitchFamily="49" charset="0"/>
                </a:endParaRP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>
                    <a:cs typeface="Courier New" panose="02070309020205020404" pitchFamily="49" charset="0"/>
                  </a:rPr>
                  <a:t>		</a:t>
                </a:r>
                <a:r>
                  <a:rPr lang="en-DE" b="1" dirty="0">
                    <a:cs typeface="Courier New" panose="02070309020205020404" pitchFamily="49" charset="0"/>
                  </a:rPr>
                  <a:t>return</a:t>
                </a:r>
                <a:r>
                  <a:rPr lang="en-DE" dirty="0">
                    <a:cs typeface="Courier New" panose="02070309020205020404" pitchFamily="49" charset="0"/>
                  </a:rPr>
                  <a:t> address of frame holding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𝑝𝑎𝑔𝑒𝑛𝑜</m:t>
                    </m:r>
                  </m:oMath>
                </a14:m>
                <a:endParaRPr lang="en-DE" dirty="0">
                  <a:cs typeface="Courier New" panose="02070309020205020404" pitchFamily="49" charset="0"/>
                </a:endParaRP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>
                    <a:cs typeface="Courier New" panose="02070309020205020404" pitchFamily="49" charset="0"/>
                  </a:rPr>
                  <a:t>	</a:t>
                </a:r>
                <a:r>
                  <a:rPr lang="en-DE" b="1" dirty="0">
                    <a:cs typeface="Courier New" panose="02070309020205020404" pitchFamily="49" charset="0"/>
                  </a:rPr>
                  <a:t>else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>
                    <a:cs typeface="Courier New" panose="02070309020205020404" pitchFamily="49" charset="0"/>
                  </a:rPr>
                  <a:t>		Select a victim frame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𝑣</m:t>
                    </m:r>
                  </m:oMath>
                </a14:m>
                <a:r>
                  <a:rPr lang="en-DE" dirty="0">
                    <a:cs typeface="Courier New" panose="02070309020205020404" pitchFamily="49" charset="0"/>
                  </a:rPr>
                  <a:t> using the replacement policy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>
                    <a:cs typeface="Courier New" panose="02070309020205020404" pitchFamily="49" charset="0"/>
                  </a:rPr>
                  <a:t>		</a:t>
                </a:r>
                <a:r>
                  <a:rPr lang="en-DE" b="1" dirty="0">
                    <a:cs typeface="Courier New" panose="02070309020205020404" pitchFamily="49" charset="0"/>
                  </a:rPr>
                  <a:t>if</a:t>
                </a:r>
                <a:r>
                  <a:rPr lang="en-DE" dirty="0">
                    <a:cs typeface="Courier New" panose="020703090202050204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𝑑𝑖𝑟𝑡𝑦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</m:ctrlPr>
                      </m:dPr>
                      <m:e>
                        <m:r>
                          <a:rPr lang="en-DE" i="1" dirty="0" smtClean="0"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  <m:t>𝑣</m:t>
                        </m:r>
                      </m:e>
                    </m:d>
                  </m:oMath>
                </a14:m>
                <a:r>
                  <a:rPr lang="en-DE" dirty="0">
                    <a:cs typeface="Courier New" panose="02070309020205020404" pitchFamily="49" charset="0"/>
                  </a:rPr>
                  <a:t> </a:t>
                </a:r>
                <a:r>
                  <a:rPr lang="en-DE" b="1" dirty="0">
                    <a:cs typeface="Courier New" panose="02070309020205020404" pitchFamily="49" charset="0"/>
                  </a:rPr>
                  <a:t>then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>
                    <a:cs typeface="Courier New" panose="02070309020205020404" pitchFamily="49" charset="0"/>
                  </a:rPr>
                  <a:t>			Write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𝑣</m:t>
                    </m:r>
                  </m:oMath>
                </a14:m>
                <a:r>
                  <a:rPr lang="en-DE" dirty="0">
                    <a:cs typeface="Courier New" panose="02070309020205020404" pitchFamily="49" charset="0"/>
                  </a:rPr>
                  <a:t> to disk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>
                    <a:cs typeface="Courier New" panose="02070309020205020404" pitchFamily="49" charset="0"/>
                  </a:rPr>
                  <a:t>		Read page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𝑝𝑎𝑔𝑒𝑛𝑜</m:t>
                    </m:r>
                  </m:oMath>
                </a14:m>
                <a:r>
                  <a:rPr lang="en-DE" dirty="0">
                    <a:cs typeface="Courier New" panose="02070309020205020404" pitchFamily="49" charset="0"/>
                  </a:rPr>
                  <a:t> from disk into frame </a:t>
                </a:r>
                <a14:m>
                  <m:oMath xmlns:m="http://schemas.openxmlformats.org/officeDocument/2006/math">
                    <m:r>
                      <a:rPr lang="en-DE" i="1" dirty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𝑣</m:t>
                    </m:r>
                  </m:oMath>
                </a14:m>
                <a:endParaRPr lang="en-DE" dirty="0">
                  <a:cs typeface="Courier New" panose="02070309020205020404" pitchFamily="49" charset="0"/>
                </a:endParaRP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>
                    <a:cs typeface="Courier New" panose="02070309020205020404" pitchFamily="49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en-DE" i="1" dirty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𝑝𝑖𝑛𝐶𝑜𝑢𝑛𝑡</m:t>
                    </m:r>
                    <m:d>
                      <m:dPr>
                        <m:ctrlPr>
                          <a:rPr lang="en-DE" i="1" dirty="0"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</m:ctrlPr>
                      </m:dPr>
                      <m:e>
                        <m:r>
                          <a:rPr lang="en-DE" i="1" dirty="0"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  <m:t>𝑝𝑎𝑔𝑒𝑛𝑜</m:t>
                        </m:r>
                      </m:e>
                    </m:d>
                    <m:r>
                      <a:rPr lang="en-DE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ourier New" panose="02070309020205020404" pitchFamily="49" charset="0"/>
                      </a:rPr>
                      <m:t>←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ourier New" panose="02070309020205020404" pitchFamily="49" charset="0"/>
                      </a:rPr>
                      <m:t>1</m:t>
                    </m:r>
                  </m:oMath>
                </a14:m>
                <a:endParaRPr lang="en-DE" dirty="0">
                  <a:cs typeface="Courier New" panose="02070309020205020404" pitchFamily="49" charset="0"/>
                </a:endParaRP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>
                    <a:cs typeface="Courier New" panose="02070309020205020404" pitchFamily="49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en-DE" i="1" dirty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𝑑𝑖𝑟𝑡𝑦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</m:ctrlPr>
                      </m:dPr>
                      <m:e>
                        <m:r>
                          <a:rPr lang="en-DE" i="1" dirty="0" smtClean="0"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  <m:t>𝑝𝑎𝑔𝑒𝑛𝑜</m:t>
                        </m:r>
                      </m:e>
                    </m:d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ourier New" panose="02070309020205020404" pitchFamily="49" charset="0"/>
                      </a:rPr>
                      <m:t>←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ourier New" panose="02070309020205020404" pitchFamily="49" charset="0"/>
                      </a:rPr>
                      <m:t>𝑓𝑎𝑙𝑠𝑒</m:t>
                    </m:r>
                  </m:oMath>
                </a14:m>
                <a:endParaRPr lang="en-DE" dirty="0">
                  <a:cs typeface="Courier New" panose="02070309020205020404" pitchFamily="49" charset="0"/>
                </a:endParaRP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>
                    <a:cs typeface="Courier New" panose="02070309020205020404" pitchFamily="49" charset="0"/>
                  </a:rPr>
                  <a:t>		</a:t>
                </a:r>
                <a:r>
                  <a:rPr lang="en-DE" b="1" dirty="0">
                    <a:cs typeface="Courier New" panose="02070309020205020404" pitchFamily="49" charset="0"/>
                  </a:rPr>
                  <a:t>return</a:t>
                </a:r>
                <a:r>
                  <a:rPr lang="en-DE" dirty="0">
                    <a:cs typeface="Courier New" panose="02070309020205020404" pitchFamily="49" charset="0"/>
                  </a:rPr>
                  <a:t> address of frame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𝑣</m:t>
                    </m:r>
                  </m:oMath>
                </a14:m>
                <a:endParaRPr lang="en-DE" dirty="0">
                  <a:cs typeface="Courier New" panose="02070309020205020404" pitchFamily="49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2368A57-878F-EC7E-F77D-073C7293ED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9732" y="1636267"/>
                <a:ext cx="5771836" cy="34163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CCD595F8-00CF-5D42-BFC5-14048162A5D9}"/>
              </a:ext>
            </a:extLst>
          </p:cNvPr>
          <p:cNvGrpSpPr/>
          <p:nvPr/>
        </p:nvGrpSpPr>
        <p:grpSpPr>
          <a:xfrm>
            <a:off x="9509623" y="1697996"/>
            <a:ext cx="1447656" cy="635000"/>
            <a:chOff x="6964824" y="894835"/>
            <a:chExt cx="1447656" cy="635000"/>
          </a:xfrm>
        </p:grpSpPr>
        <p:sp>
          <p:nvSpPr>
            <p:cNvPr id="8" name="Cloud Callout 7">
              <a:extLst>
                <a:ext uri="{FF2B5EF4-FFF2-40B4-BE49-F238E27FC236}">
                  <a16:creationId xmlns:a16="http://schemas.microsoft.com/office/drawing/2014/main" id="{D2D9109D-4471-144E-AA06-C2BC19F3C525}"/>
                </a:ext>
              </a:extLst>
            </p:cNvPr>
            <p:cNvSpPr/>
            <p:nvPr/>
          </p:nvSpPr>
          <p:spPr>
            <a:xfrm>
              <a:off x="6964824" y="894835"/>
              <a:ext cx="1447656" cy="635000"/>
            </a:xfrm>
            <a:prstGeom prst="cloudCallout">
              <a:avLst>
                <a:gd name="adj1" fmla="val -107239"/>
                <a:gd name="adj2" fmla="val 56388"/>
              </a:avLst>
            </a:prstGeom>
            <a:solidFill>
              <a:srgbClr val="FFC00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36000" rIns="36000">
              <a:noAutofit/>
            </a:bodyPr>
            <a:lstStyle/>
            <a:p>
              <a:pPr algn="ctr"/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4A42E29-B0E3-EB42-BC14-304BE743A5F9}"/>
                </a:ext>
              </a:extLst>
            </p:cNvPr>
            <p:cNvSpPr/>
            <p:nvPr/>
          </p:nvSpPr>
          <p:spPr>
            <a:xfrm>
              <a:off x="6964824" y="1034900"/>
              <a:ext cx="14173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</a:rPr>
                <a:t>Wofür nötig?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0660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de-DE" dirty="0"/>
                  <a:t>Implementation von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unpin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()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2" name="Titel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881" t="-6522" b="-2391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2E916903-BBD1-8952-B4CE-B610BDE6CA1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0A49E960-7A4C-3D3D-711E-7D9A9CDB8C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2BC2CA7-BC36-59AF-FBCB-21A10CDC7A56}"/>
                  </a:ext>
                </a:extLst>
              </p:cNvPr>
              <p:cNvSpPr txBox="1"/>
              <p:nvPr/>
            </p:nvSpPr>
            <p:spPr>
              <a:xfrm>
                <a:off x="3311660" y="1636267"/>
                <a:ext cx="5122236" cy="1200329"/>
              </a:xfrm>
              <a:prstGeom prst="rec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b="1" dirty="0">
                    <a:cs typeface="Courier New" panose="02070309020205020404" pitchFamily="49" charset="0"/>
                  </a:rPr>
                  <a:t>function</a:t>
                </a:r>
                <a:r>
                  <a:rPr lang="en-DE" dirty="0">
                    <a:cs typeface="Courier New" panose="020703090202050204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dirty="0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un</m:t>
                    </m:r>
                    <m:r>
                      <m:rPr>
                        <m:sty m:val="p"/>
                      </m:rPr>
                      <a:rPr lang="en-DE" i="0" dirty="0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pin</m:t>
                    </m:r>
                  </m:oMath>
                </a14:m>
                <a:r>
                  <a:rPr lang="en-DE" dirty="0">
                    <a:cs typeface="Courier New" panose="02070309020205020404" pitchFamily="49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𝑝𝑎𝑔𝑒𝑛𝑜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,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𝑑𝑖𝑟𝑡𝑦</m:t>
                    </m:r>
                  </m:oMath>
                </a14:m>
                <a:r>
                  <a:rPr lang="en-DE" dirty="0">
                    <a:cs typeface="Courier New" panose="02070309020205020404" pitchFamily="49" charset="0"/>
                  </a:rPr>
                  <a:t>)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>
                    <a:cs typeface="Courier New" panose="02070309020205020404" pitchFamily="49" charset="0"/>
                  </a:rPr>
                  <a:t>	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𝑝𝑖𝑛𝐶𝑜𝑢𝑛𝑡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  <m:t>𝑝𝑎𝑔𝑒𝑛𝑜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ourier New" panose="02070309020205020404" pitchFamily="49" charset="0"/>
                      </a:rPr>
                      <m:t>←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ourier New" panose="02070309020205020404" pitchFamily="49" charset="0"/>
                      </a:rPr>
                      <m:t>𝑝𝑖𝑛𝐶𝑜𝑢𝑛𝑡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ourier New" panose="02070309020205020404" pitchFamily="49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ourier New" panose="02070309020205020404" pitchFamily="49" charset="0"/>
                          </a:rPr>
                          <m:t>𝑝𝑎𝑔𝑒𝑛𝑜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ourier New" panose="02070309020205020404" pitchFamily="49" charset="0"/>
                      </a:rPr>
                      <m:t>−1</m:t>
                    </m:r>
                  </m:oMath>
                </a14:m>
                <a:endParaRPr lang="en-DE" dirty="0">
                  <a:cs typeface="Courier New" panose="02070309020205020404" pitchFamily="49" charset="0"/>
                </a:endParaRP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>
                    <a:cs typeface="Courier New" panose="02070309020205020404" pitchFamily="49" charset="0"/>
                  </a:rPr>
                  <a:t>	</a:t>
                </a:r>
                <a:r>
                  <a:rPr lang="en-DE" b="1" dirty="0">
                    <a:cs typeface="Courier New" panose="02070309020205020404" pitchFamily="49" charset="0"/>
                  </a:rPr>
                  <a:t>if</a:t>
                </a:r>
                <a:r>
                  <a:rPr lang="en-DE" dirty="0">
                    <a:cs typeface="Courier New" panose="020703090202050204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𝑑𝑖𝑟𝑡𝑦</m:t>
                    </m:r>
                  </m:oMath>
                </a14:m>
                <a:r>
                  <a:rPr lang="en-DE" dirty="0">
                    <a:cs typeface="Courier New" panose="02070309020205020404" pitchFamily="49" charset="0"/>
                  </a:rPr>
                  <a:t> </a:t>
                </a:r>
                <a:r>
                  <a:rPr lang="en-DE" b="1" dirty="0">
                    <a:cs typeface="Courier New" panose="02070309020205020404" pitchFamily="49" charset="0"/>
                  </a:rPr>
                  <a:t>then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>
                    <a:cs typeface="Courier New" panose="02070309020205020404" pitchFamily="49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𝑑𝑖𝑟𝑡𝑦</m:t>
                    </m:r>
                    <m:d>
                      <m:dPr>
                        <m:ctrlPr>
                          <a:rPr lang="en-DE" i="1" dirty="0" smtClean="0"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</m:ctrlPr>
                      </m:dPr>
                      <m:e>
                        <m:r>
                          <a:rPr lang="en-DE" i="1" dirty="0" smtClean="0"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  <m:t>𝑝𝑎𝑔𝑒𝑛𝑜</m:t>
                        </m:r>
                      </m:e>
                    </m:d>
                    <m:r>
                      <a:rPr lang="en-DE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ourier New" panose="02070309020205020404" pitchFamily="49" charset="0"/>
                      </a:rPr>
                      <m:t>←</m:t>
                    </m:r>
                    <m:r>
                      <a:rPr lang="de-DE" i="1" dirty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𝑑𝑖𝑟𝑡𝑦</m:t>
                    </m:r>
                  </m:oMath>
                </a14:m>
                <a:endParaRPr lang="en-DE" dirty="0">
                  <a:cs typeface="Courier New" panose="02070309020205020404" pitchFamily="49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2BC2CA7-BC36-59AF-FBCB-21A10CDC7A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1660" y="1636267"/>
                <a:ext cx="5122236" cy="12003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568DD07A-931F-D74E-938A-6540CAEA7B80}"/>
              </a:ext>
            </a:extLst>
          </p:cNvPr>
          <p:cNvGrpSpPr/>
          <p:nvPr/>
        </p:nvGrpSpPr>
        <p:grpSpPr>
          <a:xfrm>
            <a:off x="5872778" y="3282807"/>
            <a:ext cx="3009900" cy="1199003"/>
            <a:chOff x="6202680" y="889631"/>
            <a:chExt cx="3009900" cy="1199003"/>
          </a:xfrm>
        </p:grpSpPr>
        <p:sp>
          <p:nvSpPr>
            <p:cNvPr id="8" name="Cloud Callout 7">
              <a:extLst>
                <a:ext uri="{FF2B5EF4-FFF2-40B4-BE49-F238E27FC236}">
                  <a16:creationId xmlns:a16="http://schemas.microsoft.com/office/drawing/2014/main" id="{AEB3B698-525B-B840-81F6-9C78D397F93E}"/>
                </a:ext>
              </a:extLst>
            </p:cNvPr>
            <p:cNvSpPr/>
            <p:nvPr/>
          </p:nvSpPr>
          <p:spPr>
            <a:xfrm>
              <a:off x="6202680" y="889631"/>
              <a:ext cx="3009900" cy="1199003"/>
            </a:xfrm>
            <a:prstGeom prst="cloudCallout">
              <a:avLst>
                <a:gd name="adj1" fmla="val -56122"/>
                <a:gd name="adj2" fmla="val -78165"/>
              </a:avLst>
            </a:prstGeom>
            <a:solidFill>
              <a:srgbClr val="FFC00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36000" rIns="36000">
              <a:noAutofit/>
            </a:bodyPr>
            <a:lstStyle/>
            <a:p>
              <a:pPr algn="ctr"/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E5AB763-6E81-5A4E-A93A-D9C8A8F015AA}"/>
                </a:ext>
              </a:extLst>
            </p:cNvPr>
            <p:cNvSpPr/>
            <p:nvPr/>
          </p:nvSpPr>
          <p:spPr>
            <a:xfrm>
              <a:off x="6458497" y="1034900"/>
              <a:ext cx="242996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</a:rPr>
                <a:t>Warum werden Seiten</a:t>
              </a:r>
              <a:br>
                <a:rPr lang="de-DE" dirty="0">
                  <a:solidFill>
                    <a:schemeClr val="bg1"/>
                  </a:solidFill>
                </a:rPr>
              </a:br>
              <a:r>
                <a:rPr lang="de-DE" dirty="0">
                  <a:solidFill>
                    <a:schemeClr val="bg1"/>
                  </a:solidFill>
                </a:rPr>
                <a:t>nicht gleich beim </a:t>
              </a:r>
              <a:r>
                <a:rPr lang="de-DE" dirty="0" err="1">
                  <a:solidFill>
                    <a:schemeClr val="bg1"/>
                  </a:solidFill>
                </a:rPr>
                <a:t>unpin</a:t>
              </a:r>
              <a:r>
                <a:rPr lang="de-DE" dirty="0">
                  <a:solidFill>
                    <a:schemeClr val="bg1"/>
                  </a:solidFill>
                </a:rPr>
                <a:t> </a:t>
              </a:r>
              <a:br>
                <a:rPr lang="de-DE" dirty="0">
                  <a:solidFill>
                    <a:schemeClr val="bg1"/>
                  </a:solidFill>
                </a:rPr>
              </a:br>
              <a:r>
                <a:rPr lang="de-DE" dirty="0">
                  <a:solidFill>
                    <a:schemeClr val="bg1"/>
                  </a:solidFill>
                </a:rPr>
                <a:t>zurückgeschrieben?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911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Ersetzungsstrategien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>
                    <a:solidFill>
                      <a:schemeClr val="accent1"/>
                    </a:solidFill>
                  </a:rPr>
                  <a:t>Least </a:t>
                </a:r>
                <a:r>
                  <a:rPr lang="de-DE" dirty="0" err="1">
                    <a:solidFill>
                      <a:schemeClr val="accent1"/>
                    </a:solidFill>
                  </a:rPr>
                  <a:t>Recently</a:t>
                </a:r>
                <a:r>
                  <a:rPr lang="de-DE" dirty="0">
                    <a:solidFill>
                      <a:schemeClr val="accent1"/>
                    </a:solidFill>
                  </a:rPr>
                  <a:t> </a:t>
                </a:r>
                <a:r>
                  <a:rPr lang="de-DE" dirty="0" err="1">
                    <a:solidFill>
                      <a:schemeClr val="accent1"/>
                    </a:solidFill>
                  </a:rPr>
                  <a:t>Used</a:t>
                </a:r>
                <a:r>
                  <a:rPr lang="de-DE" dirty="0">
                    <a:solidFill>
                      <a:schemeClr val="accent1"/>
                    </a:solidFill>
                  </a:rPr>
                  <a:t> (LRU)</a:t>
                </a:r>
              </a:p>
              <a:p>
                <a:pPr lvl="1"/>
                <a:r>
                  <a:rPr lang="de-DE" dirty="0"/>
                  <a:t>Verdrängung der Seite mit am längsten zurückliegendem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unpin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()</m:t>
                    </m:r>
                  </m:oMath>
                </a14:m>
                <a:endParaRPr lang="de-DE" dirty="0"/>
              </a:p>
              <a:p>
                <a:r>
                  <a:rPr lang="de-DE" dirty="0">
                    <a:solidFill>
                      <a:schemeClr val="accent1"/>
                    </a:solidFill>
                  </a:rPr>
                  <a:t>LRU-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de-DE" dirty="0"/>
                  <a:t>Wie LRU, aber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de-DE" dirty="0"/>
                  <a:t>-letztes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unpin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()</m:t>
                    </m:r>
                  </m:oMath>
                </a14:m>
                <a:r>
                  <a:rPr lang="de-DE" dirty="0"/>
                  <a:t>, nicht letztes</a:t>
                </a:r>
              </a:p>
              <a:p>
                <a:r>
                  <a:rPr lang="de-DE" dirty="0">
                    <a:solidFill>
                      <a:schemeClr val="accent1"/>
                    </a:solidFill>
                  </a:rPr>
                  <a:t>Most </a:t>
                </a:r>
                <a:r>
                  <a:rPr lang="de-DE" dirty="0" err="1">
                    <a:solidFill>
                      <a:schemeClr val="accent1"/>
                    </a:solidFill>
                  </a:rPr>
                  <a:t>Recently</a:t>
                </a:r>
                <a:r>
                  <a:rPr lang="de-DE" dirty="0">
                    <a:solidFill>
                      <a:schemeClr val="accent1"/>
                    </a:solidFill>
                  </a:rPr>
                  <a:t> </a:t>
                </a:r>
                <a:r>
                  <a:rPr lang="de-DE" dirty="0" err="1">
                    <a:solidFill>
                      <a:schemeClr val="accent1"/>
                    </a:solidFill>
                  </a:rPr>
                  <a:t>Used</a:t>
                </a:r>
                <a:r>
                  <a:rPr lang="de-DE" dirty="0">
                    <a:solidFill>
                      <a:schemeClr val="accent1"/>
                    </a:solidFill>
                  </a:rPr>
                  <a:t> (MRU)</a:t>
                </a:r>
              </a:p>
              <a:p>
                <a:pPr lvl="1"/>
                <a:r>
                  <a:rPr lang="de-DE" dirty="0"/>
                  <a:t>Verdrängung der Seite mit jüngstem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unpin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()</m:t>
                    </m:r>
                  </m:oMath>
                </a14:m>
                <a:endParaRPr lang="de-DE" dirty="0"/>
              </a:p>
              <a:p>
                <a:r>
                  <a:rPr lang="de-DE" dirty="0">
                    <a:solidFill>
                      <a:schemeClr val="accent1"/>
                    </a:solidFill>
                  </a:rPr>
                  <a:t>Random</a:t>
                </a:r>
              </a:p>
              <a:p>
                <a:pPr lvl="1"/>
                <a:r>
                  <a:rPr lang="de-DE" dirty="0"/>
                  <a:t>Verdrängung einer beliebigen Seite</a:t>
                </a:r>
              </a:p>
              <a:p>
                <a:r>
                  <a:rPr lang="de-DE" dirty="0"/>
                  <a:t>Viele mehr...</a:t>
                </a:r>
              </a:p>
              <a:p>
                <a:r>
                  <a:rPr lang="de-DE" dirty="0">
                    <a:solidFill>
                      <a:srgbClr val="FFC000"/>
                    </a:solidFill>
                  </a:rPr>
                  <a:t>Seite muss </a:t>
                </a:r>
                <a:r>
                  <a:rPr lang="de-DE" dirty="0" err="1">
                    <a:solidFill>
                      <a:srgbClr val="FFC000"/>
                    </a:solidFill>
                  </a:rPr>
                  <a:t>pincount</a:t>
                </a:r>
                <a:r>
                  <a:rPr lang="de-DE" dirty="0">
                    <a:solidFill>
                      <a:srgbClr val="FFC000"/>
                    </a:solidFill>
                  </a:rPr>
                  <a:t> = 0 haben, um für Ersetzung zur Verfügung zu stehen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6C2CA6D-E7FC-B5F5-D656-595438022DD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A05D0B3-704F-1F92-C5E1-DC83AE549B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38871B0-41F3-5341-AF87-24C44ED68121}"/>
              </a:ext>
            </a:extLst>
          </p:cNvPr>
          <p:cNvGrpSpPr/>
          <p:nvPr/>
        </p:nvGrpSpPr>
        <p:grpSpPr>
          <a:xfrm>
            <a:off x="7450064" y="5604799"/>
            <a:ext cx="3009900" cy="971966"/>
            <a:chOff x="6202680" y="924339"/>
            <a:chExt cx="3009900" cy="1199003"/>
          </a:xfrm>
        </p:grpSpPr>
        <p:sp>
          <p:nvSpPr>
            <p:cNvPr id="6" name="Cloud Callout 5">
              <a:extLst>
                <a:ext uri="{FF2B5EF4-FFF2-40B4-BE49-F238E27FC236}">
                  <a16:creationId xmlns:a16="http://schemas.microsoft.com/office/drawing/2014/main" id="{61F2D7A4-F2CE-D349-8A0A-77DEE3BA3213}"/>
                </a:ext>
              </a:extLst>
            </p:cNvPr>
            <p:cNvSpPr/>
            <p:nvPr/>
          </p:nvSpPr>
          <p:spPr>
            <a:xfrm rot="336071">
              <a:off x="6202680" y="924339"/>
              <a:ext cx="3009900" cy="1199003"/>
            </a:xfrm>
            <a:prstGeom prst="cloudCallout">
              <a:avLst>
                <a:gd name="adj1" fmla="val -59259"/>
                <a:gd name="adj2" fmla="val -43764"/>
              </a:avLst>
            </a:prstGeom>
            <a:solidFill>
              <a:srgbClr val="FFC00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36000" rIns="36000">
              <a:noAutofit/>
            </a:bodyPr>
            <a:lstStyle/>
            <a:p>
              <a:pPr algn="ctr"/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975B223-1B96-FD4E-AE37-5B3798B188A0}"/>
                </a:ext>
              </a:extLst>
            </p:cNvPr>
            <p:cNvSpPr/>
            <p:nvPr/>
          </p:nvSpPr>
          <p:spPr>
            <a:xfrm>
              <a:off x="6374476" y="1121671"/>
              <a:ext cx="2598019" cy="7973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</a:rPr>
                <a:t>Was, wenn es keine Seite </a:t>
              </a:r>
              <a:br>
                <a:rPr lang="de-DE" dirty="0">
                  <a:solidFill>
                    <a:schemeClr val="bg1"/>
                  </a:solidFill>
                </a:rPr>
              </a:br>
              <a:r>
                <a:rPr lang="de-DE" dirty="0">
                  <a:solidFill>
                    <a:schemeClr val="bg1"/>
                  </a:solidFill>
                </a:rPr>
                <a:t>mit </a:t>
              </a:r>
              <a:r>
                <a:rPr lang="de-DE" dirty="0" err="1">
                  <a:solidFill>
                    <a:schemeClr val="bg1"/>
                  </a:solidFill>
                </a:rPr>
                <a:t>pincount</a:t>
              </a:r>
              <a:r>
                <a:rPr lang="de-DE" dirty="0">
                  <a:solidFill>
                    <a:schemeClr val="bg1"/>
                  </a:solidFill>
                </a:rPr>
                <a:t> = 0 gibt?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4580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Pufferverwaltung in der Praxis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 err="1">
                <a:solidFill>
                  <a:schemeClr val="accent1"/>
                </a:solidFill>
              </a:rPr>
              <a:t>Prefetching</a:t>
            </a:r>
            <a:endParaRPr lang="de-DE" dirty="0">
              <a:solidFill>
                <a:schemeClr val="accent1"/>
              </a:solidFill>
            </a:endParaRPr>
          </a:p>
          <a:p>
            <a:pPr lvl="1"/>
            <a:r>
              <a:rPr lang="de-DE" dirty="0"/>
              <a:t>Antizipation von Anfragen, um CPU- und I/O-Aktivität zu überlappen </a:t>
            </a:r>
          </a:p>
          <a:p>
            <a:pPr lvl="2"/>
            <a:r>
              <a:rPr lang="de-DE" dirty="0"/>
              <a:t>Spekulatives </a:t>
            </a:r>
            <a:r>
              <a:rPr lang="de-DE" dirty="0" err="1"/>
              <a:t>Prefetching</a:t>
            </a:r>
            <a:r>
              <a:rPr lang="de-DE" dirty="0"/>
              <a:t>: Nehme sequentiellen Seitenzugriff an und lese im Vorwege</a:t>
            </a:r>
          </a:p>
          <a:p>
            <a:pPr lvl="2"/>
            <a:r>
              <a:rPr lang="de-DE" dirty="0" err="1"/>
              <a:t>Prefetch</a:t>
            </a:r>
            <a:r>
              <a:rPr lang="de-DE" dirty="0"/>
              <a:t>-Listen mit Instruktionen für den Pufferverwalter für </a:t>
            </a:r>
            <a:r>
              <a:rPr lang="de-DE" dirty="0" err="1"/>
              <a:t>Prefetch</a:t>
            </a:r>
            <a:r>
              <a:rPr lang="de-DE" dirty="0"/>
              <a:t>-Seiten</a:t>
            </a:r>
          </a:p>
          <a:p>
            <a:r>
              <a:rPr lang="de-DE" dirty="0">
                <a:solidFill>
                  <a:schemeClr val="accent1"/>
                </a:solidFill>
              </a:rPr>
              <a:t>Fixierungs- oder Verdrängungsempfehlung</a:t>
            </a:r>
          </a:p>
          <a:p>
            <a:pPr lvl="1"/>
            <a:r>
              <a:rPr lang="de-DE" dirty="0"/>
              <a:t>Höherer Code kann Fixierung (z.B. für Indexseiten) oder schnelle Verdrängung (bei sequentiellen Scans) empfehlen</a:t>
            </a:r>
          </a:p>
          <a:p>
            <a:r>
              <a:rPr lang="de-DE" dirty="0">
                <a:solidFill>
                  <a:schemeClr val="accent1"/>
                </a:solidFill>
              </a:rPr>
              <a:t>Partitionierte Pufferbereiche</a:t>
            </a:r>
          </a:p>
          <a:p>
            <a:pPr lvl="1"/>
            <a:r>
              <a:rPr lang="de-DE" dirty="0"/>
              <a:t>Z.B. separate Bereiche für Index und Tabellen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C11833-CA1B-8D25-97FF-DC188A3896F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6E787B-425E-FD59-538F-7BB6B1FF98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033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Datenbanken vs. Betriebssysteme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Haben wir nicht gerade ein Betriebssystem entworfen?</a:t>
            </a:r>
          </a:p>
          <a:p>
            <a:r>
              <a:rPr lang="de-DE" dirty="0">
                <a:solidFill>
                  <a:srgbClr val="FFC000"/>
                </a:solidFill>
              </a:rPr>
              <a:t>Ja</a:t>
            </a:r>
          </a:p>
          <a:p>
            <a:pPr lvl="1"/>
            <a:r>
              <a:rPr lang="de-DE" dirty="0"/>
              <a:t>Verwaltung für externen Speicher und Pufferverwaltung ähnlich</a:t>
            </a:r>
          </a:p>
          <a:p>
            <a:r>
              <a:rPr lang="de-DE" dirty="0">
                <a:solidFill>
                  <a:schemeClr val="accent1"/>
                </a:solidFill>
              </a:rPr>
              <a:t>Aber</a:t>
            </a:r>
          </a:p>
          <a:p>
            <a:pPr lvl="1"/>
            <a:r>
              <a:rPr lang="de-DE" dirty="0"/>
              <a:t>DBMS weiß mehr über Zugriffsmuster </a:t>
            </a:r>
          </a:p>
          <a:p>
            <a:pPr lvl="2"/>
            <a:r>
              <a:rPr lang="de-DE" dirty="0"/>
              <a:t>Z.B. für </a:t>
            </a:r>
            <a:r>
              <a:rPr lang="de-DE" dirty="0" err="1"/>
              <a:t>Prefetching</a:t>
            </a:r>
            <a:endParaRPr lang="de-DE" dirty="0"/>
          </a:p>
          <a:p>
            <a:pPr lvl="1"/>
            <a:r>
              <a:rPr lang="de-DE" dirty="0"/>
              <a:t>Limitationen von Betriebssystemen häufig zu stark für DBMS </a:t>
            </a:r>
          </a:p>
          <a:p>
            <a:pPr lvl="2"/>
            <a:r>
              <a:rPr lang="de-DE" dirty="0"/>
              <a:t>Obergrenzen für Dateigrößen</a:t>
            </a:r>
          </a:p>
          <a:p>
            <a:pPr lvl="2"/>
            <a:r>
              <a:rPr lang="de-DE" dirty="0"/>
              <a:t>Plattformunabhängigkeit nicht gegeben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1350841-4E79-3A8C-2EA6-7588E3BD8D5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/>
              <a:t>Gegenseitige Störung möglich</a:t>
            </a:r>
          </a:p>
          <a:p>
            <a:pPr lvl="1"/>
            <a:r>
              <a:rPr lang="de-DE" dirty="0"/>
              <a:t>Doppelte Seitenverwaltung</a:t>
            </a:r>
          </a:p>
          <a:p>
            <a:pPr lvl="1"/>
            <a:r>
              <a:rPr lang="de-DE" dirty="0"/>
              <a:t>DMBS-Transaktionen vs. Transaktionen auf Dateien organisiert vom Betriebssystem</a:t>
            </a:r>
          </a:p>
          <a:p>
            <a:pPr lvl="1"/>
            <a:r>
              <a:rPr lang="de-DE" dirty="0"/>
              <a:t>DBMS Pufferbereiche durch Betriebssystem ausgelagert</a:t>
            </a:r>
          </a:p>
          <a:p>
            <a:r>
              <a:rPr lang="de-DE" dirty="0"/>
              <a:t>Daher: DBMS schaltet oft Betriebssystemdienste aus</a:t>
            </a:r>
          </a:p>
          <a:p>
            <a:pPr lvl="1"/>
            <a:r>
              <a:rPr lang="de-DE" dirty="0"/>
              <a:t>Direkter Zugriff auf Festplatten</a:t>
            </a:r>
          </a:p>
          <a:p>
            <a:pPr lvl="1"/>
            <a:r>
              <a:rPr lang="de-DE" dirty="0"/>
              <a:t>Eigene Prozessverwaltung</a:t>
            </a:r>
          </a:p>
          <a:p>
            <a:endParaRPr lang="en-DE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5222B17-FF0F-2634-16EB-7BB8FE7B8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5A91CA7-BEF9-AF32-5B2B-D025541A6B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834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Architektur eines DBMS</a:t>
            </a:r>
          </a:p>
        </p:txBody>
      </p:sp>
      <p:sp>
        <p:nvSpPr>
          <p:cNvPr id="102" name="Content Placeholder 101">
            <a:extLst>
              <a:ext uri="{FF2B5EF4-FFF2-40B4-BE49-F238E27FC236}">
                <a16:creationId xmlns:a16="http://schemas.microsoft.com/office/drawing/2014/main" id="{8EB4AD40-2F5D-7D4D-AEFF-045D420C5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25" y="1665066"/>
            <a:ext cx="4649803" cy="4240848"/>
          </a:xfrm>
        </p:spPr>
        <p:txBody>
          <a:bodyPr/>
          <a:lstStyle/>
          <a:p>
            <a:r>
              <a:rPr lang="de-DE" dirty="0"/>
              <a:t>Speicherung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Speichermedien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Verwaltung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Puffer</a:t>
            </a:r>
          </a:p>
          <a:p>
            <a:pPr lvl="2"/>
            <a:r>
              <a:rPr lang="de-DE" dirty="0">
                <a:solidFill>
                  <a:schemeClr val="accent1"/>
                </a:solidFill>
              </a:rPr>
              <a:t>Rahmen im Pufferbereich um Seiten aus externem Speicher in den Hauptspeicher zu laden</a:t>
            </a:r>
          </a:p>
          <a:p>
            <a:pPr lvl="2"/>
            <a:r>
              <a:rPr lang="de-DE" dirty="0">
                <a:solidFill>
                  <a:schemeClr val="accent1"/>
                </a:solidFill>
              </a:rPr>
              <a:t>Verdrängungsstrategien</a:t>
            </a:r>
          </a:p>
          <a:p>
            <a:pPr lvl="1"/>
            <a:r>
              <a:rPr lang="de-DE" dirty="0">
                <a:solidFill>
                  <a:srgbClr val="FFC000"/>
                </a:solidFill>
              </a:rPr>
              <a:t>Zugriff</a:t>
            </a:r>
          </a:p>
          <a:p>
            <a:r>
              <a:rPr lang="de-DE" dirty="0"/>
              <a:t>Anfragebeantwortung</a:t>
            </a:r>
          </a:p>
          <a:p>
            <a:r>
              <a:rPr lang="de-D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Transaktionsmanagement</a:t>
            </a:r>
            <a:endParaRPr lang="de-DE" dirty="0"/>
          </a:p>
        </p:txBody>
      </p:sp>
      <p:sp>
        <p:nvSpPr>
          <p:cNvPr id="103" name="Date Placeholder 102">
            <a:extLst>
              <a:ext uri="{FF2B5EF4-FFF2-40B4-BE49-F238E27FC236}">
                <a16:creationId xmlns:a16="http://schemas.microsoft.com/office/drawing/2014/main" id="{90C5FEAE-3F21-F644-A153-EF4F40E96C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 dirty="0"/>
          </a:p>
        </p:txBody>
      </p:sp>
      <p:sp>
        <p:nvSpPr>
          <p:cNvPr id="104" name="Footer Placeholder 103">
            <a:extLst>
              <a:ext uri="{FF2B5EF4-FFF2-40B4-BE49-F238E27FC236}">
                <a16:creationId xmlns:a16="http://schemas.microsoft.com/office/drawing/2014/main" id="{813E491A-AC8B-F14F-BF15-9D7154E15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2D718B86-E120-CC49-B377-6F6F971F3889}"/>
              </a:ext>
            </a:extLst>
          </p:cNvPr>
          <p:cNvGrpSpPr/>
          <p:nvPr/>
        </p:nvGrpSpPr>
        <p:grpSpPr>
          <a:xfrm>
            <a:off x="4999802" y="1554563"/>
            <a:ext cx="6831873" cy="4351351"/>
            <a:chOff x="2598918" y="1518533"/>
            <a:chExt cx="6831873" cy="435135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0D92ECD-3E93-3640-8082-69E20F1C0266}"/>
                </a:ext>
              </a:extLst>
            </p:cNvPr>
            <p:cNvSpPr/>
            <p:nvPr/>
          </p:nvSpPr>
          <p:spPr>
            <a:xfrm>
              <a:off x="6049152" y="2623286"/>
              <a:ext cx="2090551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Parser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091CBAA-9212-444C-9668-0F15529B0F42}"/>
                </a:ext>
              </a:extLst>
            </p:cNvPr>
            <p:cNvSpPr/>
            <p:nvPr/>
          </p:nvSpPr>
          <p:spPr>
            <a:xfrm>
              <a:off x="3768141" y="2618218"/>
              <a:ext cx="2090551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Ausführer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56EAB54-324D-1B44-B7F9-90DE9740FCA2}"/>
                </a:ext>
              </a:extLst>
            </p:cNvPr>
            <p:cNvSpPr/>
            <p:nvPr/>
          </p:nvSpPr>
          <p:spPr>
            <a:xfrm>
              <a:off x="6049152" y="3076907"/>
              <a:ext cx="2090551" cy="307777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Optimierer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F4B99C4-E1FA-E44A-BA9E-74EB8722A524}"/>
                </a:ext>
              </a:extLst>
            </p:cNvPr>
            <p:cNvSpPr/>
            <p:nvPr/>
          </p:nvSpPr>
          <p:spPr>
            <a:xfrm>
              <a:off x="3768141" y="3071839"/>
              <a:ext cx="2090551" cy="307777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Operator-Evaluierer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A260C7E-5987-C948-A539-CD10576BD8F4}"/>
                </a:ext>
              </a:extLst>
            </p:cNvPr>
            <p:cNvSpPr/>
            <p:nvPr/>
          </p:nvSpPr>
          <p:spPr>
            <a:xfrm>
              <a:off x="3655876" y="2568662"/>
              <a:ext cx="4588922" cy="8759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D193E2B-16E2-C445-AFAC-73970C17F80B}"/>
                </a:ext>
              </a:extLst>
            </p:cNvPr>
            <p:cNvSpPr/>
            <p:nvPr/>
          </p:nvSpPr>
          <p:spPr>
            <a:xfrm>
              <a:off x="4360780" y="3622766"/>
              <a:ext cx="3185296" cy="307777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Dateiverwaltungs- und Zugriffsmethoden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13F904E-F888-9844-BF56-6868521B7332}"/>
                </a:ext>
              </a:extLst>
            </p:cNvPr>
            <p:cNvSpPr/>
            <p:nvPr/>
          </p:nvSpPr>
          <p:spPr>
            <a:xfrm>
              <a:off x="4360428" y="4116080"/>
              <a:ext cx="3186000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Puffer-Verwalter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6F3DA6F-BE9D-3B43-9DBC-9528DE4140B8}"/>
                </a:ext>
              </a:extLst>
            </p:cNvPr>
            <p:cNvSpPr/>
            <p:nvPr/>
          </p:nvSpPr>
          <p:spPr>
            <a:xfrm>
              <a:off x="4360428" y="4599690"/>
              <a:ext cx="3186000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Verwalter für externen Speicher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C6AC8CC-1676-AD4B-8500-674B7E6AFFE8}"/>
                </a:ext>
              </a:extLst>
            </p:cNvPr>
            <p:cNvSpPr/>
            <p:nvPr/>
          </p:nvSpPr>
          <p:spPr>
            <a:xfrm>
              <a:off x="2860610" y="3622767"/>
              <a:ext cx="1234685" cy="619061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Transaktions-Verwalter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2966A0B-0E00-0745-8B65-351669E53741}"/>
                </a:ext>
              </a:extLst>
            </p:cNvPr>
            <p:cNvSpPr/>
            <p:nvPr/>
          </p:nvSpPr>
          <p:spPr>
            <a:xfrm>
              <a:off x="2860610" y="4304024"/>
              <a:ext cx="1234685" cy="603443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Sperr</a:t>
              </a:r>
            </a:p>
            <a:p>
              <a:pPr algn="ctr"/>
              <a:r>
                <a:rPr lang="de-DE" sz="1400">
                  <a:solidFill>
                    <a:schemeClr val="tx2"/>
                  </a:solidFill>
                </a:rPr>
                <a:t>-Verwalter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47461BA-A741-2B49-8965-B70252A09318}"/>
                </a:ext>
              </a:extLst>
            </p:cNvPr>
            <p:cNvSpPr/>
            <p:nvPr/>
          </p:nvSpPr>
          <p:spPr>
            <a:xfrm>
              <a:off x="7740510" y="3577182"/>
              <a:ext cx="1363720" cy="1388111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Wieder-herstellungs-Verwalter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292EFF6-BC60-664D-A814-90D343742CE9}"/>
                </a:ext>
              </a:extLst>
            </p:cNvPr>
            <p:cNvSpPr/>
            <p:nvPr/>
          </p:nvSpPr>
          <p:spPr>
            <a:xfrm>
              <a:off x="2598918" y="2507134"/>
              <a:ext cx="6702838" cy="250179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C04A032E-3442-3943-950D-6B02B82917D9}"/>
                </a:ext>
              </a:extLst>
            </p:cNvPr>
            <p:cNvSpPr/>
            <p:nvPr/>
          </p:nvSpPr>
          <p:spPr>
            <a:xfrm>
              <a:off x="3011213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Webformulare</a:t>
              </a: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F0BDEF42-E94E-0145-8500-9988AC420FA2}"/>
                </a:ext>
              </a:extLst>
            </p:cNvPr>
            <p:cNvSpPr/>
            <p:nvPr/>
          </p:nvSpPr>
          <p:spPr>
            <a:xfrm>
              <a:off x="5096372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Anwendungen</a:t>
              </a:r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1CDCB60D-9948-D74E-9E92-47D56BF4CDCA}"/>
                </a:ext>
              </a:extLst>
            </p:cNvPr>
            <p:cNvSpPr/>
            <p:nvPr/>
          </p:nvSpPr>
          <p:spPr>
            <a:xfrm>
              <a:off x="7185467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SQL-Schnittstelle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2241047-35BF-9547-A823-E1DE0DC003EF}"/>
                </a:ext>
              </a:extLst>
            </p:cNvPr>
            <p:cNvSpPr txBox="1"/>
            <p:nvPr/>
          </p:nvSpPr>
          <p:spPr>
            <a:xfrm>
              <a:off x="5519193" y="2045468"/>
              <a:ext cx="8622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Anfragen</a:t>
              </a:r>
            </a:p>
          </p:txBody>
        </p:sp>
        <p:sp>
          <p:nvSpPr>
            <p:cNvPr id="19" name="Can 18">
              <a:extLst>
                <a:ext uri="{FF2B5EF4-FFF2-40B4-BE49-F238E27FC236}">
                  <a16:creationId xmlns:a16="http://schemas.microsoft.com/office/drawing/2014/main" id="{EAE531D7-AEC7-FD46-8042-B56D678A9A87}"/>
                </a:ext>
              </a:extLst>
            </p:cNvPr>
            <p:cNvSpPr/>
            <p:nvPr/>
          </p:nvSpPr>
          <p:spPr>
            <a:xfrm>
              <a:off x="4357337" y="5166846"/>
              <a:ext cx="3186000" cy="703038"/>
            </a:xfrm>
            <a:prstGeom prst="can">
              <a:avLst/>
            </a:prstGeom>
            <a:solidFill>
              <a:schemeClr val="accent2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Dateien für Daten und Indices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4419B48-6675-4F46-AE08-F3649E76D5E0}"/>
                </a:ext>
              </a:extLst>
            </p:cNvPr>
            <p:cNvSpPr txBox="1"/>
            <p:nvPr/>
          </p:nvSpPr>
          <p:spPr>
            <a:xfrm>
              <a:off x="7539894" y="5423045"/>
              <a:ext cx="9983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/>
                <a:t>Datenbank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AEC00F1-A740-3C4B-BB67-C345EC71AD87}"/>
                </a:ext>
              </a:extLst>
            </p:cNvPr>
            <p:cNvSpPr txBox="1"/>
            <p:nvPr/>
          </p:nvSpPr>
          <p:spPr>
            <a:xfrm>
              <a:off x="8463860" y="4973381"/>
              <a:ext cx="9669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/>
                <a:t>DBMS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872BF7A-8470-A044-8B73-87B797F66F65}"/>
                </a:ext>
              </a:extLst>
            </p:cNvPr>
            <p:cNvCxnSpPr>
              <a:cxnSpLocks/>
              <a:stCxn id="32" idx="2"/>
              <a:endCxn id="33" idx="0"/>
            </p:cNvCxnSpPr>
            <p:nvPr/>
          </p:nvCxnSpPr>
          <p:spPr>
            <a:xfrm>
              <a:off x="5950337" y="3444572"/>
              <a:ext cx="3091" cy="17819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9A2081F5-4E65-6743-A681-BDB066615640}"/>
                </a:ext>
              </a:extLst>
            </p:cNvPr>
            <p:cNvCxnSpPr>
              <a:cxnSpLocks/>
              <a:stCxn id="33" idx="2"/>
              <a:endCxn id="34" idx="0"/>
            </p:cNvCxnSpPr>
            <p:nvPr/>
          </p:nvCxnSpPr>
          <p:spPr>
            <a:xfrm>
              <a:off x="5953428" y="3930543"/>
              <a:ext cx="0" cy="18553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004D6E7F-EFA7-B644-8B9C-7BF185722FCA}"/>
                </a:ext>
              </a:extLst>
            </p:cNvPr>
            <p:cNvCxnSpPr>
              <a:cxnSpLocks/>
              <a:stCxn id="34" idx="2"/>
              <a:endCxn id="35" idx="0"/>
            </p:cNvCxnSpPr>
            <p:nvPr/>
          </p:nvCxnSpPr>
          <p:spPr>
            <a:xfrm>
              <a:off x="5953428" y="4423857"/>
              <a:ext cx="0" cy="17583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2B587B9F-FE63-2A4C-89C5-A524696F985E}"/>
                </a:ext>
              </a:extLst>
            </p:cNvPr>
            <p:cNvCxnSpPr>
              <a:cxnSpLocks/>
              <a:stCxn id="16" idx="2"/>
              <a:endCxn id="39" idx="0"/>
            </p:cNvCxnSpPr>
            <p:nvPr/>
          </p:nvCxnSpPr>
          <p:spPr>
            <a:xfrm>
              <a:off x="5950337" y="2353245"/>
              <a:ext cx="0" cy="15388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0F03D292-3A44-7546-B32F-E910B2B1829C}"/>
                </a:ext>
              </a:extLst>
            </p:cNvPr>
            <p:cNvCxnSpPr>
              <a:cxnSpLocks/>
              <a:stCxn id="41" idx="2"/>
              <a:endCxn id="16" idx="1"/>
            </p:cNvCxnSpPr>
            <p:nvPr/>
          </p:nvCxnSpPr>
          <p:spPr>
            <a:xfrm>
              <a:off x="3865179" y="1879888"/>
              <a:ext cx="1654014" cy="3194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05994152-717F-1247-8328-69E8039292DC}"/>
                </a:ext>
              </a:extLst>
            </p:cNvPr>
            <p:cNvCxnSpPr>
              <a:cxnSpLocks/>
              <a:stCxn id="42" idx="2"/>
              <a:endCxn id="16" idx="0"/>
            </p:cNvCxnSpPr>
            <p:nvPr/>
          </p:nvCxnSpPr>
          <p:spPr>
            <a:xfrm flipH="1">
              <a:off x="5950337" y="1879888"/>
              <a:ext cx="1" cy="16558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86E6F66A-0BCE-474B-927A-3421ABC06F10}"/>
                </a:ext>
              </a:extLst>
            </p:cNvPr>
            <p:cNvCxnSpPr>
              <a:cxnSpLocks/>
              <a:stCxn id="43" idx="2"/>
              <a:endCxn id="16" idx="3"/>
            </p:cNvCxnSpPr>
            <p:nvPr/>
          </p:nvCxnSpPr>
          <p:spPr>
            <a:xfrm flipH="1">
              <a:off x="6381480" y="1879888"/>
              <a:ext cx="1657953" cy="3194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A1213287-8BC5-AC40-BA30-C4AD36EADE97}"/>
                </a:ext>
              </a:extLst>
            </p:cNvPr>
            <p:cNvCxnSpPr>
              <a:cxnSpLocks/>
              <a:stCxn id="35" idx="2"/>
              <a:endCxn id="19" idx="1"/>
            </p:cNvCxnSpPr>
            <p:nvPr/>
          </p:nvCxnSpPr>
          <p:spPr>
            <a:xfrm flipH="1">
              <a:off x="5950337" y="4907467"/>
              <a:ext cx="3091" cy="25937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AF823C6F-1772-9B48-B93E-9991EC2E6E78}"/>
                </a:ext>
              </a:extLst>
            </p:cNvPr>
            <p:cNvCxnSpPr>
              <a:cxnSpLocks/>
              <a:stCxn id="38" idx="1"/>
              <a:endCxn id="34" idx="3"/>
            </p:cNvCxnSpPr>
            <p:nvPr/>
          </p:nvCxnSpPr>
          <p:spPr>
            <a:xfrm flipH="1" flipV="1">
              <a:off x="7546428" y="4269969"/>
              <a:ext cx="194082" cy="126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6FB26EF1-9574-924E-A362-B1BDD7E6480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39894" y="3778820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E88349B6-9F15-8B43-96C1-F36EA213291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43337" y="4753578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46C812B4-66F9-7F4D-A2AC-6150ABA4A9F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63255" y="4263970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92B37593-535E-5A4B-A533-3663E187258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59812" y="3773024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ED0CE984-B3CE-2143-ACB3-B4B6C560A2E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63255" y="4747782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D8DE8B6D-FB52-A945-9735-F450A14B9016}"/>
                </a:ext>
              </a:extLst>
            </p:cNvPr>
            <p:cNvSpPr/>
            <p:nvPr/>
          </p:nvSpPr>
          <p:spPr>
            <a:xfrm>
              <a:off x="2799535" y="3581552"/>
              <a:ext cx="1363720" cy="138811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42394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Datenbank-Dateien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Seitenverwaltung unbeeinflusst vom Inhalt</a:t>
            </a:r>
          </a:p>
          <a:p>
            <a:r>
              <a:rPr lang="de-DE" dirty="0"/>
              <a:t>DBMS verwaltet Tabellen von </a:t>
            </a:r>
            <a:r>
              <a:rPr lang="de-DE" dirty="0" err="1"/>
              <a:t>Tupeln</a:t>
            </a:r>
            <a:r>
              <a:rPr lang="de-DE" dirty="0"/>
              <a:t>, Indexstrukturen, ...</a:t>
            </a:r>
          </a:p>
          <a:p>
            <a:r>
              <a:rPr lang="de-DE" dirty="0"/>
              <a:t>Tabellen sind Dateien von Datensätzen (</a:t>
            </a:r>
            <a:r>
              <a:rPr lang="de-DE" i="1" dirty="0" err="1">
                <a:solidFill>
                  <a:schemeClr val="accent1"/>
                </a:solidFill>
              </a:rPr>
              <a:t>records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Datei besteht aus </a:t>
            </a:r>
            <a:br>
              <a:rPr lang="de-DE" dirty="0"/>
            </a:br>
            <a:r>
              <a:rPr lang="de-DE" dirty="0"/>
              <a:t>einer oder mehrerer Seiten</a:t>
            </a:r>
          </a:p>
          <a:p>
            <a:pPr lvl="1"/>
            <a:r>
              <a:rPr lang="de-DE" dirty="0"/>
              <a:t>Jede Seite speichert </a:t>
            </a:r>
            <a:br>
              <a:rPr lang="de-DE" dirty="0"/>
            </a:br>
            <a:r>
              <a:rPr lang="de-DE" dirty="0"/>
              <a:t>einen oder mehrere Datensätze</a:t>
            </a:r>
          </a:p>
          <a:p>
            <a:pPr lvl="1"/>
            <a:r>
              <a:rPr lang="de-DE" dirty="0"/>
              <a:t>Jeder Datensatz korrespondiert </a:t>
            </a:r>
            <a:br>
              <a:rPr lang="de-DE" dirty="0"/>
            </a:br>
            <a:r>
              <a:rPr lang="de-DE" dirty="0"/>
              <a:t>zu einem Tupel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08F1B3-91FB-1238-7151-9A67E4E6F65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A586A1B-A7DC-EEF0-2673-13AEAC246C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  <p:pic>
        <p:nvPicPr>
          <p:cNvPr id="6" name="Bild 5" descr="Pages from 05-Architecture-11.pdf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622" y="3562747"/>
            <a:ext cx="6571053" cy="23431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24169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Heap-Dateien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Wichtigster Dateityp: Speicherung von Datensätzen mit willkürlicher Ordnung (konform mit SQL)</a:t>
            </a:r>
          </a:p>
          <a:p>
            <a:r>
              <a:rPr lang="de-DE" dirty="0"/>
              <a:t>Umsetzung: </a:t>
            </a:r>
            <a:r>
              <a:rPr lang="de-DE" dirty="0">
                <a:solidFill>
                  <a:schemeClr val="accent1"/>
                </a:solidFill>
              </a:rPr>
              <a:t>Verkettete Liste von Seiten</a:t>
            </a:r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lvl="1">
              <a:buClr>
                <a:schemeClr val="accent1"/>
              </a:buClr>
              <a:buFont typeface="Wingdings" charset="2"/>
              <a:buChar char="ü"/>
            </a:pPr>
            <a:r>
              <a:rPr lang="de-DE" dirty="0"/>
              <a:t>Einfach zu implementieren</a:t>
            </a:r>
          </a:p>
          <a:p>
            <a:pPr lvl="1">
              <a:buClr>
                <a:srgbClr val="FFC000"/>
              </a:buClr>
              <a:buFont typeface="Lucida Grande"/>
              <a:buChar char="✗"/>
            </a:pPr>
            <a:r>
              <a:rPr lang="de-DE" dirty="0"/>
              <a:t>Viele Seiten auf der Liste der freie Seiten (haben also noch Kapazität)</a:t>
            </a:r>
          </a:p>
          <a:p>
            <a:pPr lvl="1">
              <a:buClr>
                <a:srgbClr val="FFC000"/>
              </a:buClr>
              <a:buFont typeface="Lucida Grande"/>
              <a:buChar char="✗"/>
            </a:pPr>
            <a:r>
              <a:rPr lang="de-DE" dirty="0"/>
              <a:t>Viele Seiten anzufassen bis passende Seite gefunden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1A71479-B426-3F69-AD32-EEC862D92DE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981C78D-5001-DED0-9B58-C3E534883D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B5EE3C-AB5B-B309-DBF7-3BD431EFE518}"/>
              </a:ext>
            </a:extLst>
          </p:cNvPr>
          <p:cNvSpPr txBox="1"/>
          <p:nvPr/>
        </p:nvSpPr>
        <p:spPr>
          <a:xfrm>
            <a:off x="3793470" y="2985913"/>
            <a:ext cx="8496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d</a:t>
            </a:r>
            <a:r>
              <a:rPr lang="en-DE" dirty="0"/>
              <a:t>ata</a:t>
            </a:r>
          </a:p>
          <a:p>
            <a:pPr algn="ctr"/>
            <a:r>
              <a:rPr lang="en-DE" dirty="0"/>
              <a:t>page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563F12-86F0-1104-2A30-AC02500C75EB}"/>
              </a:ext>
            </a:extLst>
          </p:cNvPr>
          <p:cNvSpPr txBox="1"/>
          <p:nvPr/>
        </p:nvSpPr>
        <p:spPr>
          <a:xfrm>
            <a:off x="5183956" y="2985913"/>
            <a:ext cx="8496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d</a:t>
            </a:r>
            <a:r>
              <a:rPr lang="en-DE" dirty="0"/>
              <a:t>ata</a:t>
            </a:r>
          </a:p>
          <a:p>
            <a:pPr algn="ctr"/>
            <a:r>
              <a:rPr lang="en-DE" dirty="0"/>
              <a:t>page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7F852CF-7132-A28D-1F4E-40690CA07900}"/>
              </a:ext>
            </a:extLst>
          </p:cNvPr>
          <p:cNvSpPr txBox="1"/>
          <p:nvPr/>
        </p:nvSpPr>
        <p:spPr>
          <a:xfrm>
            <a:off x="7333812" y="2985913"/>
            <a:ext cx="8496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d</a:t>
            </a:r>
            <a:r>
              <a:rPr lang="en-DE" dirty="0"/>
              <a:t>ata</a:t>
            </a:r>
          </a:p>
          <a:p>
            <a:pPr algn="ctr"/>
            <a:r>
              <a:rPr lang="en-DE" dirty="0"/>
              <a:t>page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3677F8F-573E-F7F5-211A-45ACCB3AB28D}"/>
              </a:ext>
            </a:extLst>
          </p:cNvPr>
          <p:cNvSpPr txBox="1"/>
          <p:nvPr/>
        </p:nvSpPr>
        <p:spPr>
          <a:xfrm>
            <a:off x="3793470" y="3804538"/>
            <a:ext cx="8496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d</a:t>
            </a:r>
            <a:r>
              <a:rPr lang="en-DE" dirty="0"/>
              <a:t>ata</a:t>
            </a:r>
          </a:p>
          <a:p>
            <a:pPr algn="ctr"/>
            <a:r>
              <a:rPr lang="en-DE" dirty="0"/>
              <a:t>page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A52FF1A-A65B-4AAC-A45A-92141EDE1B03}"/>
              </a:ext>
            </a:extLst>
          </p:cNvPr>
          <p:cNvSpPr txBox="1"/>
          <p:nvPr/>
        </p:nvSpPr>
        <p:spPr>
          <a:xfrm>
            <a:off x="5183956" y="3804538"/>
            <a:ext cx="8496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d</a:t>
            </a:r>
            <a:r>
              <a:rPr lang="en-DE" dirty="0"/>
              <a:t>ata</a:t>
            </a:r>
          </a:p>
          <a:p>
            <a:pPr algn="ctr"/>
            <a:r>
              <a:rPr lang="en-DE" dirty="0"/>
              <a:t>page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AC7C791-0894-89F8-6E82-2186A39F60BD}"/>
              </a:ext>
            </a:extLst>
          </p:cNvPr>
          <p:cNvSpPr txBox="1"/>
          <p:nvPr/>
        </p:nvSpPr>
        <p:spPr>
          <a:xfrm>
            <a:off x="7333812" y="3804538"/>
            <a:ext cx="8496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d</a:t>
            </a:r>
            <a:r>
              <a:rPr lang="en-DE" dirty="0"/>
              <a:t>ata</a:t>
            </a:r>
          </a:p>
          <a:p>
            <a:pPr algn="ctr"/>
            <a:r>
              <a:rPr lang="en-DE" dirty="0"/>
              <a:t>page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17E5CB7-8738-8EAC-ACBF-50B33EFEB07E}"/>
              </a:ext>
            </a:extLst>
          </p:cNvPr>
          <p:cNvSpPr txBox="1"/>
          <p:nvPr/>
        </p:nvSpPr>
        <p:spPr>
          <a:xfrm>
            <a:off x="2402671" y="3395225"/>
            <a:ext cx="84991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header</a:t>
            </a:r>
            <a:endParaRPr lang="en-DE" dirty="0"/>
          </a:p>
          <a:p>
            <a:pPr algn="ctr"/>
            <a:r>
              <a:rPr lang="en-DE" dirty="0"/>
              <a:t>page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642C5CE-EFD0-71CD-DAF7-C351CE354A01}"/>
              </a:ext>
            </a:extLst>
          </p:cNvPr>
          <p:cNvSpPr txBox="1"/>
          <p:nvPr/>
        </p:nvSpPr>
        <p:spPr>
          <a:xfrm>
            <a:off x="6512002" y="3091799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…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2A74666-83FB-9932-EA58-D8626019823A}"/>
              </a:ext>
            </a:extLst>
          </p:cNvPr>
          <p:cNvSpPr txBox="1"/>
          <p:nvPr/>
        </p:nvSpPr>
        <p:spPr>
          <a:xfrm>
            <a:off x="6541722" y="3894703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…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2B7A69F-4840-2B6D-0C7D-8F3EC0B2436A}"/>
              </a:ext>
            </a:extLst>
          </p:cNvPr>
          <p:cNvSpPr txBox="1"/>
          <p:nvPr/>
        </p:nvSpPr>
        <p:spPr>
          <a:xfrm>
            <a:off x="8328009" y="2985912"/>
            <a:ext cx="1199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p</a:t>
            </a:r>
            <a:r>
              <a:rPr lang="en-DE" dirty="0"/>
              <a:t>ages with</a:t>
            </a:r>
          </a:p>
          <a:p>
            <a:pPr algn="ctr"/>
            <a:r>
              <a:rPr lang="en-GB" dirty="0"/>
              <a:t>f</a:t>
            </a:r>
            <a:r>
              <a:rPr lang="en-DE" dirty="0"/>
              <a:t>ree space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CC92531-F940-23E5-B3A3-F1B169856A58}"/>
              </a:ext>
            </a:extLst>
          </p:cNvPr>
          <p:cNvSpPr txBox="1"/>
          <p:nvPr/>
        </p:nvSpPr>
        <p:spPr>
          <a:xfrm>
            <a:off x="8369687" y="3944247"/>
            <a:ext cx="1115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err="1"/>
              <a:t>full</a:t>
            </a:r>
            <a:r>
              <a:rPr lang="de-DE" dirty="0"/>
              <a:t> </a:t>
            </a:r>
            <a:r>
              <a:rPr lang="de-DE" dirty="0" err="1"/>
              <a:t>pages</a:t>
            </a:r>
            <a:endParaRPr lang="en-DE" dirty="0"/>
          </a:p>
        </p:txBody>
      </p:sp>
      <p:cxnSp>
        <p:nvCxnSpPr>
          <p:cNvPr id="44" name="Curved Connector 43">
            <a:extLst>
              <a:ext uri="{FF2B5EF4-FFF2-40B4-BE49-F238E27FC236}">
                <a16:creationId xmlns:a16="http://schemas.microsoft.com/office/drawing/2014/main" id="{C2C5A2F2-485C-1E1A-356A-19D60EA65C54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910356" y="2919065"/>
            <a:ext cx="7200" cy="540000"/>
          </a:xfrm>
          <a:prstGeom prst="curvedConnector3">
            <a:avLst>
              <a:gd name="adj1" fmla="val 180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urved Connector 47">
            <a:extLst>
              <a:ext uri="{FF2B5EF4-FFF2-40B4-BE49-F238E27FC236}">
                <a16:creationId xmlns:a16="http://schemas.microsoft.com/office/drawing/2014/main" id="{BAAE3422-0AD4-5075-BD9F-3ADF5E4B0E3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299956" y="2919065"/>
            <a:ext cx="7200" cy="540000"/>
          </a:xfrm>
          <a:prstGeom prst="curvedConnector3">
            <a:avLst>
              <a:gd name="adj1" fmla="val 180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urved Connector 48">
            <a:extLst>
              <a:ext uri="{FF2B5EF4-FFF2-40B4-BE49-F238E27FC236}">
                <a16:creationId xmlns:a16="http://schemas.microsoft.com/office/drawing/2014/main" id="{5395CB02-41D7-47B0-6CF6-DD45D389C817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060212" y="2919065"/>
            <a:ext cx="7200" cy="540000"/>
          </a:xfrm>
          <a:prstGeom prst="curvedConnector3">
            <a:avLst>
              <a:gd name="adj1" fmla="val 180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urved Connector 49">
            <a:extLst>
              <a:ext uri="{FF2B5EF4-FFF2-40B4-BE49-F238E27FC236}">
                <a16:creationId xmlns:a16="http://schemas.microsoft.com/office/drawing/2014/main" id="{90C5E9FC-08E9-3D50-9989-7F84B461B015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910356" y="3733980"/>
            <a:ext cx="7200" cy="540000"/>
          </a:xfrm>
          <a:prstGeom prst="curvedConnector3">
            <a:avLst>
              <a:gd name="adj1" fmla="val 180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urved Connector 50">
            <a:extLst>
              <a:ext uri="{FF2B5EF4-FFF2-40B4-BE49-F238E27FC236}">
                <a16:creationId xmlns:a16="http://schemas.microsoft.com/office/drawing/2014/main" id="{552EBC36-A5C2-B6EC-FC4E-9ED5E9A02360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299956" y="3733980"/>
            <a:ext cx="7200" cy="540000"/>
          </a:xfrm>
          <a:prstGeom prst="curvedConnector3">
            <a:avLst>
              <a:gd name="adj1" fmla="val 180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urved Connector 51">
            <a:extLst>
              <a:ext uri="{FF2B5EF4-FFF2-40B4-BE49-F238E27FC236}">
                <a16:creationId xmlns:a16="http://schemas.microsoft.com/office/drawing/2014/main" id="{33845FA6-2FAF-3EA4-122D-6808BF8E6FA1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060212" y="3733980"/>
            <a:ext cx="7200" cy="540000"/>
          </a:xfrm>
          <a:prstGeom prst="curvedConnector3">
            <a:avLst>
              <a:gd name="adj1" fmla="val 180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urved Connector 52">
            <a:extLst>
              <a:ext uri="{FF2B5EF4-FFF2-40B4-BE49-F238E27FC236}">
                <a16:creationId xmlns:a16="http://schemas.microsoft.com/office/drawing/2014/main" id="{8A9BDD6A-32C5-7E5C-0008-6B163B9E2A83}"/>
              </a:ext>
            </a:extLst>
          </p:cNvPr>
          <p:cNvCxnSpPr>
            <a:cxnSpLocks/>
          </p:cNvCxnSpPr>
          <p:nvPr/>
        </p:nvCxnSpPr>
        <p:spPr>
          <a:xfrm rot="5400000">
            <a:off x="4910356" y="3194009"/>
            <a:ext cx="7200" cy="540000"/>
          </a:xfrm>
          <a:prstGeom prst="curvedConnector3">
            <a:avLst>
              <a:gd name="adj1" fmla="val 180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urved Connector 53">
            <a:extLst>
              <a:ext uri="{FF2B5EF4-FFF2-40B4-BE49-F238E27FC236}">
                <a16:creationId xmlns:a16="http://schemas.microsoft.com/office/drawing/2014/main" id="{F5E093B1-AFE0-3A1F-713B-06CA232C0695}"/>
              </a:ext>
            </a:extLst>
          </p:cNvPr>
          <p:cNvCxnSpPr>
            <a:cxnSpLocks/>
          </p:cNvCxnSpPr>
          <p:nvPr/>
        </p:nvCxnSpPr>
        <p:spPr>
          <a:xfrm rot="5400000">
            <a:off x="6299956" y="3194009"/>
            <a:ext cx="7200" cy="540000"/>
          </a:xfrm>
          <a:prstGeom prst="curvedConnector3">
            <a:avLst>
              <a:gd name="adj1" fmla="val 180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urved Connector 54">
            <a:extLst>
              <a:ext uri="{FF2B5EF4-FFF2-40B4-BE49-F238E27FC236}">
                <a16:creationId xmlns:a16="http://schemas.microsoft.com/office/drawing/2014/main" id="{0FA7DE37-2BEC-97DD-8FBB-0219117E6CA7}"/>
              </a:ext>
            </a:extLst>
          </p:cNvPr>
          <p:cNvCxnSpPr>
            <a:cxnSpLocks/>
          </p:cNvCxnSpPr>
          <p:nvPr/>
        </p:nvCxnSpPr>
        <p:spPr>
          <a:xfrm rot="5400000">
            <a:off x="7060212" y="3194009"/>
            <a:ext cx="7200" cy="540000"/>
          </a:xfrm>
          <a:prstGeom prst="curvedConnector3">
            <a:avLst>
              <a:gd name="adj1" fmla="val 180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urved Connector 55">
            <a:extLst>
              <a:ext uri="{FF2B5EF4-FFF2-40B4-BE49-F238E27FC236}">
                <a16:creationId xmlns:a16="http://schemas.microsoft.com/office/drawing/2014/main" id="{6EF77906-3D9B-ECAA-D471-71F589D8C64B}"/>
              </a:ext>
            </a:extLst>
          </p:cNvPr>
          <p:cNvCxnSpPr>
            <a:cxnSpLocks/>
          </p:cNvCxnSpPr>
          <p:nvPr/>
        </p:nvCxnSpPr>
        <p:spPr>
          <a:xfrm rot="5400000">
            <a:off x="4910356" y="4006753"/>
            <a:ext cx="7200" cy="540000"/>
          </a:xfrm>
          <a:prstGeom prst="curvedConnector3">
            <a:avLst>
              <a:gd name="adj1" fmla="val 180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urved Connector 56">
            <a:extLst>
              <a:ext uri="{FF2B5EF4-FFF2-40B4-BE49-F238E27FC236}">
                <a16:creationId xmlns:a16="http://schemas.microsoft.com/office/drawing/2014/main" id="{E78A356B-ECD2-6B80-DF86-951973016F8E}"/>
              </a:ext>
            </a:extLst>
          </p:cNvPr>
          <p:cNvCxnSpPr>
            <a:cxnSpLocks/>
          </p:cNvCxnSpPr>
          <p:nvPr/>
        </p:nvCxnSpPr>
        <p:spPr>
          <a:xfrm rot="5400000">
            <a:off x="6299956" y="4006753"/>
            <a:ext cx="7200" cy="540000"/>
          </a:xfrm>
          <a:prstGeom prst="curvedConnector3">
            <a:avLst>
              <a:gd name="adj1" fmla="val 180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urved Connector 57">
            <a:extLst>
              <a:ext uri="{FF2B5EF4-FFF2-40B4-BE49-F238E27FC236}">
                <a16:creationId xmlns:a16="http://schemas.microsoft.com/office/drawing/2014/main" id="{FFE4CF1B-9BC0-267E-60B6-DAC7E7944F77}"/>
              </a:ext>
            </a:extLst>
          </p:cNvPr>
          <p:cNvCxnSpPr>
            <a:cxnSpLocks/>
          </p:cNvCxnSpPr>
          <p:nvPr/>
        </p:nvCxnSpPr>
        <p:spPr>
          <a:xfrm rot="5400000">
            <a:off x="7060212" y="4006753"/>
            <a:ext cx="7200" cy="540000"/>
          </a:xfrm>
          <a:prstGeom prst="curvedConnector3">
            <a:avLst>
              <a:gd name="adj1" fmla="val 180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urved Connector 58">
            <a:extLst>
              <a:ext uri="{FF2B5EF4-FFF2-40B4-BE49-F238E27FC236}">
                <a16:creationId xmlns:a16="http://schemas.microsoft.com/office/drawing/2014/main" id="{506FDBDA-6C1D-228A-20F0-771DAFBCE02C}"/>
              </a:ext>
            </a:extLst>
          </p:cNvPr>
          <p:cNvCxnSpPr>
            <a:cxnSpLocks/>
          </p:cNvCxnSpPr>
          <p:nvPr/>
        </p:nvCxnSpPr>
        <p:spPr>
          <a:xfrm rot="4500000" flipH="1" flipV="1">
            <a:off x="3456729" y="2961721"/>
            <a:ext cx="7200" cy="684000"/>
          </a:xfrm>
          <a:prstGeom prst="curvedConnector3">
            <a:avLst>
              <a:gd name="adj1" fmla="val 180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urved Connector 60">
            <a:extLst>
              <a:ext uri="{FF2B5EF4-FFF2-40B4-BE49-F238E27FC236}">
                <a16:creationId xmlns:a16="http://schemas.microsoft.com/office/drawing/2014/main" id="{54DF4873-074B-D47B-7E36-7B90417DA749}"/>
              </a:ext>
            </a:extLst>
          </p:cNvPr>
          <p:cNvCxnSpPr>
            <a:cxnSpLocks/>
          </p:cNvCxnSpPr>
          <p:nvPr/>
        </p:nvCxnSpPr>
        <p:spPr>
          <a:xfrm rot="4200000">
            <a:off x="3519630" y="3160564"/>
            <a:ext cx="7200" cy="576000"/>
          </a:xfrm>
          <a:prstGeom prst="curvedConnector3">
            <a:avLst>
              <a:gd name="adj1" fmla="val 180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urved Connector 64">
            <a:extLst>
              <a:ext uri="{FF2B5EF4-FFF2-40B4-BE49-F238E27FC236}">
                <a16:creationId xmlns:a16="http://schemas.microsoft.com/office/drawing/2014/main" id="{B31DB70B-3A25-53D8-8414-05057813A2F3}"/>
              </a:ext>
            </a:extLst>
          </p:cNvPr>
          <p:cNvCxnSpPr>
            <a:cxnSpLocks/>
          </p:cNvCxnSpPr>
          <p:nvPr/>
        </p:nvCxnSpPr>
        <p:spPr>
          <a:xfrm rot="6600000" flipH="1" flipV="1">
            <a:off x="3520606" y="3739554"/>
            <a:ext cx="7200" cy="576000"/>
          </a:xfrm>
          <a:prstGeom prst="curvedConnector3">
            <a:avLst>
              <a:gd name="adj1" fmla="val 180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urved Connector 65">
            <a:extLst>
              <a:ext uri="{FF2B5EF4-FFF2-40B4-BE49-F238E27FC236}">
                <a16:creationId xmlns:a16="http://schemas.microsoft.com/office/drawing/2014/main" id="{53CF6C47-3BC1-5DE5-0CAC-EB1B6066296D}"/>
              </a:ext>
            </a:extLst>
          </p:cNvPr>
          <p:cNvCxnSpPr>
            <a:cxnSpLocks/>
          </p:cNvCxnSpPr>
          <p:nvPr/>
        </p:nvCxnSpPr>
        <p:spPr>
          <a:xfrm rot="6300000">
            <a:off x="3456730" y="3791550"/>
            <a:ext cx="7200" cy="684000"/>
          </a:xfrm>
          <a:prstGeom prst="curvedConnector3">
            <a:avLst>
              <a:gd name="adj1" fmla="val 180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15894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Heap-Dateien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Wichtigster Dateityp: Speicherung von Datensätzen mit willkürlicher Ordnung (konform mit SQL)</a:t>
            </a:r>
          </a:p>
          <a:p>
            <a:r>
              <a:rPr lang="de-DE" dirty="0"/>
              <a:t>Umsetzung: </a:t>
            </a:r>
            <a:r>
              <a:rPr lang="de-DE" dirty="0">
                <a:solidFill>
                  <a:schemeClr val="accent1"/>
                </a:solidFill>
              </a:rPr>
              <a:t>Verzeichnis von Seiten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pPr lvl="1">
              <a:buClr>
                <a:schemeClr val="tx1"/>
              </a:buClr>
            </a:pPr>
            <a:r>
              <a:rPr lang="de-DE" dirty="0"/>
              <a:t>Verwendung als Abbildung mit Informationen über freie Plätze (Granularität Abwägungssache)</a:t>
            </a:r>
          </a:p>
          <a:p>
            <a:pPr lvl="1">
              <a:buClr>
                <a:schemeClr val="accent1"/>
              </a:buClr>
              <a:buFont typeface="Wingdings" charset="2"/>
              <a:buChar char="ü"/>
            </a:pPr>
            <a:r>
              <a:rPr lang="de-DE" dirty="0"/>
              <a:t>Suche nach freien Plätzen effizient</a:t>
            </a:r>
          </a:p>
          <a:p>
            <a:pPr lvl="1">
              <a:buClr>
                <a:srgbClr val="FFC000"/>
              </a:buClr>
              <a:buFont typeface="Lucida Grande"/>
              <a:buChar char="✗"/>
            </a:pPr>
            <a:r>
              <a:rPr lang="de-DE" dirty="0"/>
              <a:t>Zusatzaufwand für Verzeichnisspeicher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95F163-2CD5-ABB1-8A04-5BB6B703A84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6B1E1F-8AC5-BBB1-AB58-1BB1B9243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158A75-E5BE-F6A9-3378-955C887F3023}"/>
              </a:ext>
            </a:extLst>
          </p:cNvPr>
          <p:cNvSpPr txBox="1"/>
          <p:nvPr/>
        </p:nvSpPr>
        <p:spPr>
          <a:xfrm>
            <a:off x="5384202" y="3135849"/>
            <a:ext cx="8496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d</a:t>
            </a:r>
            <a:r>
              <a:rPr lang="en-DE" dirty="0"/>
              <a:t>ata</a:t>
            </a:r>
          </a:p>
          <a:p>
            <a:pPr algn="ctr"/>
            <a:r>
              <a:rPr lang="en-DE" dirty="0"/>
              <a:t>page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C5AF6F-DBA4-E94B-0992-13E76FD9B5AF}"/>
              </a:ext>
            </a:extLst>
          </p:cNvPr>
          <p:cNvSpPr txBox="1"/>
          <p:nvPr/>
        </p:nvSpPr>
        <p:spPr>
          <a:xfrm>
            <a:off x="7296952" y="3292758"/>
            <a:ext cx="8496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d</a:t>
            </a:r>
            <a:r>
              <a:rPr lang="en-DE" dirty="0"/>
              <a:t>ata</a:t>
            </a:r>
          </a:p>
          <a:p>
            <a:pPr algn="ctr"/>
            <a:r>
              <a:rPr lang="en-DE" dirty="0"/>
              <a:t>page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878417-87C5-EACF-3D3F-C1EF3FCF1BBA}"/>
              </a:ext>
            </a:extLst>
          </p:cNvPr>
          <p:cNvSpPr txBox="1"/>
          <p:nvPr/>
        </p:nvSpPr>
        <p:spPr>
          <a:xfrm>
            <a:off x="6287165" y="3720683"/>
            <a:ext cx="8496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d</a:t>
            </a:r>
            <a:r>
              <a:rPr lang="en-DE" dirty="0"/>
              <a:t>ata</a:t>
            </a:r>
          </a:p>
          <a:p>
            <a:pPr algn="ctr"/>
            <a:r>
              <a:rPr lang="en-DE" dirty="0"/>
              <a:t>page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C68099B-6766-37F0-0762-2808C315A845}"/>
              </a:ext>
            </a:extLst>
          </p:cNvPr>
          <p:cNvGrpSpPr/>
          <p:nvPr/>
        </p:nvGrpSpPr>
        <p:grpSpPr>
          <a:xfrm>
            <a:off x="3947333" y="2896220"/>
            <a:ext cx="868582" cy="646332"/>
            <a:chOff x="5678741" y="2182014"/>
            <a:chExt cx="868582" cy="64633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F4851AA-8A1F-8E48-6E0F-EC9F864649DB}"/>
                </a:ext>
              </a:extLst>
            </p:cNvPr>
            <p:cNvSpPr txBox="1"/>
            <p:nvPr/>
          </p:nvSpPr>
          <p:spPr>
            <a:xfrm>
              <a:off x="5678741" y="2182014"/>
              <a:ext cx="216000" cy="216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endParaRPr lang="en-DE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3E4A5D3-58CE-D22B-DB70-332D93DF10B2}"/>
                </a:ext>
              </a:extLst>
            </p:cNvPr>
            <p:cNvSpPr txBox="1"/>
            <p:nvPr/>
          </p:nvSpPr>
          <p:spPr>
            <a:xfrm>
              <a:off x="5895845" y="2182014"/>
              <a:ext cx="216000" cy="216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endParaRPr lang="en-DE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412D8A7-8B6F-C803-49CC-CEF33A3539C4}"/>
                </a:ext>
              </a:extLst>
            </p:cNvPr>
            <p:cNvSpPr txBox="1"/>
            <p:nvPr/>
          </p:nvSpPr>
          <p:spPr>
            <a:xfrm>
              <a:off x="6114219" y="2182014"/>
              <a:ext cx="216000" cy="216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endParaRPr lang="en-DE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84076C8-790A-D7BF-92EF-90E94F6028CC}"/>
                </a:ext>
              </a:extLst>
            </p:cNvPr>
            <p:cNvSpPr txBox="1"/>
            <p:nvPr/>
          </p:nvSpPr>
          <p:spPr>
            <a:xfrm>
              <a:off x="6331323" y="2182014"/>
              <a:ext cx="216000" cy="216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endParaRPr lang="en-DE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A174C2A-3B5F-365E-C32A-DA57B1FB29D7}"/>
                </a:ext>
              </a:extLst>
            </p:cNvPr>
            <p:cNvSpPr txBox="1"/>
            <p:nvPr/>
          </p:nvSpPr>
          <p:spPr>
            <a:xfrm>
              <a:off x="5678741" y="2398014"/>
              <a:ext cx="216000" cy="216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endParaRPr lang="en-DE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C00CF16-1986-A197-52B9-3F78ACB99056}"/>
                </a:ext>
              </a:extLst>
            </p:cNvPr>
            <p:cNvSpPr txBox="1"/>
            <p:nvPr/>
          </p:nvSpPr>
          <p:spPr>
            <a:xfrm>
              <a:off x="5895845" y="2398014"/>
              <a:ext cx="216000" cy="216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endParaRPr lang="en-DE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A27A26D-943C-158F-1364-32A26F0DDEF3}"/>
                </a:ext>
              </a:extLst>
            </p:cNvPr>
            <p:cNvSpPr txBox="1"/>
            <p:nvPr/>
          </p:nvSpPr>
          <p:spPr>
            <a:xfrm>
              <a:off x="6114219" y="2398014"/>
              <a:ext cx="216000" cy="216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endParaRPr lang="en-DE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048EBEF-C7F3-965A-E711-742E22775326}"/>
                </a:ext>
              </a:extLst>
            </p:cNvPr>
            <p:cNvSpPr txBox="1"/>
            <p:nvPr/>
          </p:nvSpPr>
          <p:spPr>
            <a:xfrm>
              <a:off x="6331323" y="2398014"/>
              <a:ext cx="216000" cy="216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endParaRPr lang="en-DE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45A32B4-DC3A-9BAC-D445-4430C0BAE074}"/>
                </a:ext>
              </a:extLst>
            </p:cNvPr>
            <p:cNvSpPr txBox="1"/>
            <p:nvPr/>
          </p:nvSpPr>
          <p:spPr>
            <a:xfrm>
              <a:off x="5678741" y="2612346"/>
              <a:ext cx="216000" cy="216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endParaRPr lang="en-DE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1EAB829-47A3-818D-7D0C-191E58981214}"/>
                </a:ext>
              </a:extLst>
            </p:cNvPr>
            <p:cNvSpPr txBox="1"/>
            <p:nvPr/>
          </p:nvSpPr>
          <p:spPr>
            <a:xfrm>
              <a:off x="5895845" y="2612346"/>
              <a:ext cx="216000" cy="216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endParaRPr lang="en-DE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9967C17-968E-74C8-1EC3-EDB8A68A6BCD}"/>
                </a:ext>
              </a:extLst>
            </p:cNvPr>
            <p:cNvSpPr txBox="1"/>
            <p:nvPr/>
          </p:nvSpPr>
          <p:spPr>
            <a:xfrm>
              <a:off x="6114219" y="2612346"/>
              <a:ext cx="216000" cy="216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endParaRPr lang="en-DE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E9ACB43-0AD7-D637-5C36-1D0092D5842A}"/>
                </a:ext>
              </a:extLst>
            </p:cNvPr>
            <p:cNvSpPr txBox="1"/>
            <p:nvPr/>
          </p:nvSpPr>
          <p:spPr>
            <a:xfrm>
              <a:off x="6331323" y="2612346"/>
              <a:ext cx="216000" cy="216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endParaRPr lang="en-DE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C49D563-9A7C-7BC7-8A3A-F202E03ADA09}"/>
              </a:ext>
            </a:extLst>
          </p:cNvPr>
          <p:cNvGrpSpPr/>
          <p:nvPr/>
        </p:nvGrpSpPr>
        <p:grpSpPr>
          <a:xfrm>
            <a:off x="4164520" y="3675818"/>
            <a:ext cx="868582" cy="646332"/>
            <a:chOff x="5678741" y="2182014"/>
            <a:chExt cx="868582" cy="646332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E26CBCC-2CCB-C929-110C-54035FFB0908}"/>
                </a:ext>
              </a:extLst>
            </p:cNvPr>
            <p:cNvSpPr txBox="1"/>
            <p:nvPr/>
          </p:nvSpPr>
          <p:spPr>
            <a:xfrm>
              <a:off x="5678741" y="2182014"/>
              <a:ext cx="216000" cy="216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endParaRPr lang="en-DE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AC28F89-B7DB-6E1E-FBEC-0D7DDEC6D974}"/>
                </a:ext>
              </a:extLst>
            </p:cNvPr>
            <p:cNvSpPr txBox="1"/>
            <p:nvPr/>
          </p:nvSpPr>
          <p:spPr>
            <a:xfrm>
              <a:off x="5895845" y="2182014"/>
              <a:ext cx="216000" cy="216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endParaRPr lang="en-DE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8FDDBC3-6B82-0512-C1A1-DAB003A331E0}"/>
                </a:ext>
              </a:extLst>
            </p:cNvPr>
            <p:cNvSpPr txBox="1"/>
            <p:nvPr/>
          </p:nvSpPr>
          <p:spPr>
            <a:xfrm>
              <a:off x="6114219" y="2182014"/>
              <a:ext cx="216000" cy="216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endParaRPr lang="en-DE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5A64E9F-1DC1-CAC7-D4F6-2F68B0F8CB71}"/>
                </a:ext>
              </a:extLst>
            </p:cNvPr>
            <p:cNvSpPr txBox="1"/>
            <p:nvPr/>
          </p:nvSpPr>
          <p:spPr>
            <a:xfrm>
              <a:off x="6331323" y="2182014"/>
              <a:ext cx="216000" cy="216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endParaRPr lang="en-DE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FBC62BA-423E-1BF2-1F15-466FA689B5ED}"/>
                </a:ext>
              </a:extLst>
            </p:cNvPr>
            <p:cNvSpPr txBox="1"/>
            <p:nvPr/>
          </p:nvSpPr>
          <p:spPr>
            <a:xfrm>
              <a:off x="5678741" y="2398014"/>
              <a:ext cx="216000" cy="216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endParaRPr lang="en-DE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36661BF-86AA-B373-1FCE-4A15CF586632}"/>
                </a:ext>
              </a:extLst>
            </p:cNvPr>
            <p:cNvSpPr txBox="1"/>
            <p:nvPr/>
          </p:nvSpPr>
          <p:spPr>
            <a:xfrm>
              <a:off x="5895845" y="2398014"/>
              <a:ext cx="216000" cy="216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endParaRPr lang="en-DE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3AB6790-A884-EBCC-558F-2E1FEA89F54D}"/>
                </a:ext>
              </a:extLst>
            </p:cNvPr>
            <p:cNvSpPr txBox="1"/>
            <p:nvPr/>
          </p:nvSpPr>
          <p:spPr>
            <a:xfrm>
              <a:off x="6114219" y="2398014"/>
              <a:ext cx="216000" cy="216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endParaRPr lang="en-DE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E02F49E-A935-A7BE-9F2B-B5522AB8C07A}"/>
                </a:ext>
              </a:extLst>
            </p:cNvPr>
            <p:cNvSpPr txBox="1"/>
            <p:nvPr/>
          </p:nvSpPr>
          <p:spPr>
            <a:xfrm>
              <a:off x="6331323" y="2398014"/>
              <a:ext cx="216000" cy="216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endParaRPr lang="en-DE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4D8A832-8357-145E-C494-7E3F1DBF2D67}"/>
                </a:ext>
              </a:extLst>
            </p:cNvPr>
            <p:cNvSpPr txBox="1"/>
            <p:nvPr/>
          </p:nvSpPr>
          <p:spPr>
            <a:xfrm>
              <a:off x="5678741" y="2612346"/>
              <a:ext cx="216000" cy="216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endParaRPr lang="en-DE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29E59A0-8015-78AE-1A4E-930484BCF45E}"/>
                </a:ext>
              </a:extLst>
            </p:cNvPr>
            <p:cNvSpPr txBox="1"/>
            <p:nvPr/>
          </p:nvSpPr>
          <p:spPr>
            <a:xfrm>
              <a:off x="5895845" y="2612346"/>
              <a:ext cx="216000" cy="216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endParaRPr lang="en-DE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23CC938-6336-E822-FAF8-FBDF5FD86927}"/>
                </a:ext>
              </a:extLst>
            </p:cNvPr>
            <p:cNvSpPr txBox="1"/>
            <p:nvPr/>
          </p:nvSpPr>
          <p:spPr>
            <a:xfrm>
              <a:off x="6114219" y="2612346"/>
              <a:ext cx="216000" cy="216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endParaRPr lang="en-DE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D99FDC6-70DD-C653-4314-2125DA757AAE}"/>
                </a:ext>
              </a:extLst>
            </p:cNvPr>
            <p:cNvSpPr txBox="1"/>
            <p:nvPr/>
          </p:nvSpPr>
          <p:spPr>
            <a:xfrm>
              <a:off x="6331323" y="2612346"/>
              <a:ext cx="216000" cy="216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endParaRPr lang="en-DE" dirty="0"/>
            </a:p>
          </p:txBody>
        </p:sp>
      </p:grpSp>
      <p:cxnSp>
        <p:nvCxnSpPr>
          <p:cNvPr id="39" name="Curved Connector 38">
            <a:extLst>
              <a:ext uri="{FF2B5EF4-FFF2-40B4-BE49-F238E27FC236}">
                <a16:creationId xmlns:a16="http://schemas.microsoft.com/office/drawing/2014/main" id="{319E2F88-CA1F-7F2C-2049-7A4439064665}"/>
              </a:ext>
            </a:extLst>
          </p:cNvPr>
          <p:cNvCxnSpPr>
            <a:cxnSpLocks/>
          </p:cNvCxnSpPr>
          <p:nvPr/>
        </p:nvCxnSpPr>
        <p:spPr>
          <a:xfrm rot="6300000" flipH="1" flipV="1">
            <a:off x="4614877" y="2405838"/>
            <a:ext cx="216000" cy="1332000"/>
          </a:xfrm>
          <a:prstGeom prst="curved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urved Connector 41">
            <a:extLst>
              <a:ext uri="{FF2B5EF4-FFF2-40B4-BE49-F238E27FC236}">
                <a16:creationId xmlns:a16="http://schemas.microsoft.com/office/drawing/2014/main" id="{35880385-A6A0-A58A-9581-9AF7E0C4E5E0}"/>
              </a:ext>
            </a:extLst>
          </p:cNvPr>
          <p:cNvCxnSpPr>
            <a:cxnSpLocks/>
          </p:cNvCxnSpPr>
          <p:nvPr/>
        </p:nvCxnSpPr>
        <p:spPr>
          <a:xfrm rot="6960000" flipH="1" flipV="1">
            <a:off x="5178245" y="2299769"/>
            <a:ext cx="216000" cy="2124000"/>
          </a:xfrm>
          <a:prstGeom prst="curved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urved Connector 42">
            <a:extLst>
              <a:ext uri="{FF2B5EF4-FFF2-40B4-BE49-F238E27FC236}">
                <a16:creationId xmlns:a16="http://schemas.microsoft.com/office/drawing/2014/main" id="{320346E0-6096-BD0D-01E1-4FC6BC5D4D37}"/>
              </a:ext>
            </a:extLst>
          </p:cNvPr>
          <p:cNvCxnSpPr>
            <a:cxnSpLocks/>
          </p:cNvCxnSpPr>
          <p:nvPr/>
        </p:nvCxnSpPr>
        <p:spPr>
          <a:xfrm rot="6000000" flipH="1" flipV="1">
            <a:off x="5790792" y="1756583"/>
            <a:ext cx="216000" cy="2808000"/>
          </a:xfrm>
          <a:prstGeom prst="curved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urved Connector 44">
            <a:extLst>
              <a:ext uri="{FF2B5EF4-FFF2-40B4-BE49-F238E27FC236}">
                <a16:creationId xmlns:a16="http://schemas.microsoft.com/office/drawing/2014/main" id="{F43A7572-0A14-8777-BCF7-0A0A678375A5}"/>
              </a:ext>
            </a:extLst>
          </p:cNvPr>
          <p:cNvCxnSpPr>
            <a:cxnSpLocks/>
            <a:stCxn id="20" idx="1"/>
            <a:endCxn id="26" idx="1"/>
          </p:cNvCxnSpPr>
          <p:nvPr/>
        </p:nvCxnSpPr>
        <p:spPr>
          <a:xfrm rot="10800000" flipH="1" flipV="1">
            <a:off x="3947332" y="3434552"/>
            <a:ext cx="217187" cy="349266"/>
          </a:xfrm>
          <a:prstGeom prst="curvedConnector3">
            <a:avLst>
              <a:gd name="adj1" fmla="val -105255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urved Connector 47">
            <a:extLst>
              <a:ext uri="{FF2B5EF4-FFF2-40B4-BE49-F238E27FC236}">
                <a16:creationId xmlns:a16="http://schemas.microsoft.com/office/drawing/2014/main" id="{1B8FE555-9B7E-A368-C80F-68018019517B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4157945" y="4219962"/>
            <a:ext cx="217187" cy="349266"/>
          </a:xfrm>
          <a:prstGeom prst="curvedConnector3">
            <a:avLst>
              <a:gd name="adj1" fmla="val -105255"/>
            </a:avLst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67769CA1-1C46-AD27-1FF1-756B1599B128}"/>
              </a:ext>
            </a:extLst>
          </p:cNvPr>
          <p:cNvSpPr txBox="1"/>
          <p:nvPr/>
        </p:nvSpPr>
        <p:spPr>
          <a:xfrm>
            <a:off x="4375132" y="4326969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79281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29E7E-FF85-9A45-BACD-8433E1AF9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Inhalte: Datenbanken (DBs)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1E219-4D1E-034D-83DE-29A60A2335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de-DE" b="1" dirty="0"/>
              <a:t>Einführung</a:t>
            </a:r>
          </a:p>
          <a:p>
            <a:pPr lvl="1"/>
            <a:r>
              <a:rPr lang="de-DE" dirty="0"/>
              <a:t>Anwendungen</a:t>
            </a:r>
          </a:p>
          <a:p>
            <a:pPr lvl="1"/>
            <a:r>
              <a:rPr lang="de-DE" dirty="0"/>
              <a:t>Datenbankmanagementsysteme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/>
              <a:t>Datenbank-Modellierung</a:t>
            </a:r>
          </a:p>
          <a:p>
            <a:pPr lvl="1"/>
            <a:r>
              <a:rPr lang="de-DE" dirty="0"/>
              <a:t>Entity-</a:t>
            </a:r>
            <a:r>
              <a:rPr lang="de-DE" dirty="0" err="1"/>
              <a:t>Relationship</a:t>
            </a:r>
            <a:r>
              <a:rPr lang="de-DE" dirty="0"/>
              <a:t>-Modell (ER-Modell)</a:t>
            </a:r>
          </a:p>
          <a:p>
            <a:pPr lvl="1"/>
            <a:r>
              <a:rPr lang="de-DE" dirty="0"/>
              <a:t>Beziehung zwischen ER und UML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/>
              <a:t>Das relationale Modell</a:t>
            </a:r>
          </a:p>
          <a:p>
            <a:pPr lvl="1"/>
            <a:r>
              <a:rPr lang="de-DE" dirty="0"/>
              <a:t>Relationales Datenmodell (RM)</a:t>
            </a:r>
          </a:p>
          <a:p>
            <a:pPr lvl="1"/>
            <a:r>
              <a:rPr lang="de-DE" dirty="0"/>
              <a:t>Vom ER-Modell zum RM</a:t>
            </a:r>
          </a:p>
          <a:p>
            <a:pPr lvl="1"/>
            <a:r>
              <a:rPr lang="de-DE" dirty="0"/>
              <a:t>Relationale Algebra als Anfragesprache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/>
              <a:t>Relationale Entwurfstheorie</a:t>
            </a:r>
            <a:endParaRPr lang="de-DE" b="1" dirty="0"/>
          </a:p>
          <a:p>
            <a:pPr lvl="1"/>
            <a:r>
              <a:rPr lang="de-DE" dirty="0"/>
              <a:t>Funktionale Abhängigkeiten</a:t>
            </a:r>
          </a:p>
          <a:p>
            <a:pPr lvl="1"/>
            <a:r>
              <a:rPr lang="de-DE" dirty="0"/>
              <a:t>Normalformen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/>
              <a:t>Structured Query Language (SQL) </a:t>
            </a:r>
          </a:p>
          <a:p>
            <a:pPr lvl="1"/>
            <a:r>
              <a:rPr lang="de-DE" dirty="0"/>
              <a:t>Datendefinition</a:t>
            </a:r>
          </a:p>
          <a:p>
            <a:pPr lvl="1"/>
            <a:r>
              <a:rPr lang="de-DE" dirty="0"/>
              <a:t>Datenmanipulation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>
                <a:solidFill>
                  <a:schemeClr val="accent1"/>
                </a:solidFill>
              </a:rPr>
              <a:t>Anfrageverarbeitung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Architektur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Indexierung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Anfragepläne, Optimierung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/>
              <a:t>Transaktionen</a:t>
            </a:r>
          </a:p>
          <a:p>
            <a:pPr lvl="1"/>
            <a:r>
              <a:rPr lang="de-DE" dirty="0"/>
              <a:t>Transaktionsverarbeitung, </a:t>
            </a:r>
            <a:r>
              <a:rPr lang="de-DE" dirty="0" err="1"/>
              <a:t>Schedules</a:t>
            </a:r>
            <a:r>
              <a:rPr lang="de-DE" dirty="0"/>
              <a:t>, Sperren</a:t>
            </a:r>
          </a:p>
          <a:p>
            <a:pPr lvl="1"/>
            <a:r>
              <a:rPr lang="de-DE" dirty="0"/>
              <a:t>Wiederherstellung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/>
              <a:t>Verteilte Datenbanken</a:t>
            </a:r>
          </a:p>
          <a:p>
            <a:pPr lvl="1"/>
            <a:r>
              <a:rPr lang="de-DE" dirty="0"/>
              <a:t>Fragmentierung, Replikation, Allokation; CAP</a:t>
            </a:r>
          </a:p>
          <a:p>
            <a:pPr lvl="1"/>
            <a:r>
              <a:rPr lang="de-DE" dirty="0"/>
              <a:t>Anfragebeantwortung, föderierte Systeme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C15D49-C61E-374D-9704-2FBC41AA98E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9DB2EC-B461-EC44-B669-5BC12A2CBB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97543F-F586-3148-899E-5C8DE66F34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33311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4321E-507B-2743-8760-3738FBEDC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Freispeicher-Verzeichnis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EF265F-1B1B-F34C-9124-8F9016C35B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Welche Seite soll für neuen Datensatz gewählt werden?</a:t>
            </a:r>
          </a:p>
          <a:p>
            <a:pPr lvl="1"/>
            <a:r>
              <a:rPr lang="de-DE" dirty="0" err="1">
                <a:solidFill>
                  <a:schemeClr val="accent1"/>
                </a:solidFill>
              </a:rPr>
              <a:t>Append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Only</a:t>
            </a:r>
            <a:endParaRPr lang="de-DE" dirty="0">
              <a:solidFill>
                <a:schemeClr val="accent1"/>
              </a:solidFill>
            </a:endParaRPr>
          </a:p>
          <a:p>
            <a:pPr lvl="2"/>
            <a:r>
              <a:rPr lang="de-DE" dirty="0"/>
              <a:t>Immer in letzte Seite einfügen, sonst neue Seite anfordern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Best-Fit</a:t>
            </a:r>
          </a:p>
          <a:p>
            <a:pPr lvl="2"/>
            <a:r>
              <a:rPr lang="de-DE" dirty="0"/>
              <a:t>Alle Seiten müssen betrachtet werden, Reduzierung der Fragmentierung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First-Fit</a:t>
            </a:r>
          </a:p>
          <a:p>
            <a:pPr lvl="2"/>
            <a:r>
              <a:rPr lang="de-DE" dirty="0"/>
              <a:t>Suche vom Anfang, nehme erste Seite mit genug Platz</a:t>
            </a:r>
          </a:p>
          <a:p>
            <a:pPr lvl="2"/>
            <a:r>
              <a:rPr lang="de-DE" dirty="0"/>
              <a:t>Erste Seiten füllen sich schnell, werden immer wieder betrachtet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Next-Fit</a:t>
            </a:r>
          </a:p>
          <a:p>
            <a:pPr lvl="2"/>
            <a:r>
              <a:rPr lang="de-DE" dirty="0"/>
              <a:t>Verwalte Zeiger und führe Suche fort, wo Suche beim vorigen Male endete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46848C-7F24-3BF4-BCD9-C7CD7F10CD7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E64F4A-27DE-E62E-F76F-0FC90F4F04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8A6872-BD60-D345-B36E-B0C9979163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14850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Inhalte einer Seite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7932281" cy="4240848"/>
              </a:xfrm>
            </p:spPr>
            <p:txBody>
              <a:bodyPr>
                <a:noAutofit/>
              </a:bodyPr>
              <a:lstStyle/>
              <a:p>
                <a:r>
                  <a:rPr lang="de-DE" dirty="0"/>
                  <a:t>Für jeden Datensatz ergibt sich eine Datensatz-Kennung </a:t>
                </a:r>
                <a:br>
                  <a:rPr lang="de-DE" dirty="0"/>
                </a:br>
                <a:r>
                  <a:rPr lang="de-DE" dirty="0"/>
                  <a:t>(</a:t>
                </a:r>
                <a:r>
                  <a:rPr lang="de-DE" i="1" dirty="0" err="1"/>
                  <a:t>record</a:t>
                </a:r>
                <a:r>
                  <a:rPr lang="de-DE" i="1" dirty="0"/>
                  <a:t> </a:t>
                </a:r>
                <a:r>
                  <a:rPr lang="de-DE" i="1" dirty="0" err="1"/>
                  <a:t>identifier</a:t>
                </a:r>
                <a:r>
                  <a:rPr lang="de-DE" dirty="0"/>
                  <a:t>, Abkürzung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𝑟𝑖𝑑</m:t>
                    </m:r>
                  </m:oMath>
                </a14:m>
                <a:r>
                  <a:rPr lang="de-DE" dirty="0"/>
                  <a:t>), typisch: </a:t>
                </a:r>
                <a:br>
                  <a:rPr lang="de-DE" dirty="0"/>
                </a:b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𝑟𝑖𝑑</m:t>
                    </m:r>
                    <m:r>
                      <a:rPr lang="de-DE" b="0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𝑝𝑎𝑔𝑒𝑛𝑜</m:t>
                        </m:r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𝑠𝑙𝑜𝑡𝑛𝑜</m:t>
                        </m:r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Slot: Speicherplatz für einen Datensatz</a:t>
                </a:r>
              </a:p>
              <a:p>
                <a:pPr lvl="1"/>
                <a:r>
                  <a:rPr lang="de-DE" dirty="0"/>
                  <a:t>Datensatz-Position (Versatz auf der Seite):</a:t>
                </a:r>
              </a:p>
              <a:p>
                <a:pPr marL="532867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 smtClean="0">
                          <a:latin typeface="Cambria Math" panose="02040503050406030204" pitchFamily="18" charset="0"/>
                        </a:rPr>
                        <m:t>𝑠𝑙𝑜𝑡𝑛𝑜</m:t>
                      </m:r>
                      <m:r>
                        <a:rPr lang="de-DE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nor/>
                        </m:rPr>
                        <a:rPr lang="de-DE" b="0" i="0" dirty="0" smtClean="0">
                          <a:latin typeface="+mn-lt"/>
                          <a:ea typeface="Cambria Math" panose="02040503050406030204" pitchFamily="18" charset="0"/>
                        </a:rPr>
                        <m:t>Bytes</m:t>
                      </m:r>
                      <m:r>
                        <m:rPr>
                          <m:nor/>
                        </m:rPr>
                        <a:rPr lang="de-DE" b="0" i="0" dirty="0" smtClean="0">
                          <a:latin typeface="+mn-lt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de-DE" b="0" i="0" dirty="0" smtClean="0">
                          <a:latin typeface="+mn-lt"/>
                          <a:ea typeface="Cambria Math" panose="02040503050406030204" pitchFamily="18" charset="0"/>
                        </a:rPr>
                        <m:t>pro</m:t>
                      </m:r>
                      <m:r>
                        <m:rPr>
                          <m:nor/>
                        </m:rPr>
                        <a:rPr lang="de-DE" b="0" i="0" dirty="0" smtClean="0">
                          <a:latin typeface="+mn-lt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de-DE" b="0" i="0" dirty="0" smtClean="0">
                          <a:latin typeface="+mn-lt"/>
                          <a:ea typeface="Cambria Math" panose="02040503050406030204" pitchFamily="18" charset="0"/>
                        </a:rPr>
                        <m:t>Slot</m:t>
                      </m:r>
                    </m:oMath>
                  </m:oMathPara>
                </a14:m>
                <a:endParaRPr lang="de-DE" dirty="0">
                  <a:latin typeface="+mn-lt"/>
                </a:endParaRPr>
              </a:p>
              <a:p>
                <a:pPr lvl="2"/>
                <a:r>
                  <a:rPr lang="de-DE" dirty="0"/>
                  <a:t>Beginnend bei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de-DE" b="0" dirty="0"/>
                  <a:t> (sowohl erstes Bit auf der Seite, als auch </a:t>
                </a:r>
                <a:r>
                  <a:rPr lang="de-DE" b="0" dirty="0" err="1"/>
                  <a:t>Slotnummer</a:t>
                </a:r>
                <a:r>
                  <a:rPr lang="de-DE" b="0" dirty="0"/>
                  <a:t>)</a:t>
                </a:r>
              </a:p>
              <a:p>
                <a:pPr lvl="2"/>
                <a:r>
                  <a:rPr lang="de-DE" dirty="0"/>
                  <a:t>Funktioniert so nur bei konstanter </a:t>
                </a:r>
                <a:r>
                  <a:rPr lang="de-DE" dirty="0" err="1"/>
                  <a:t>Slotgröße</a:t>
                </a:r>
                <a:endParaRPr lang="de-DE" dirty="0"/>
              </a:p>
              <a:p>
                <a:r>
                  <a:rPr lang="de-DE" dirty="0"/>
                  <a:t>Beispiel: Angenommen Seite sei 42</a:t>
                </a:r>
              </a:p>
              <a:p>
                <a:pPr lvl="1"/>
                <a:r>
                  <a:rPr lang="de-DE" dirty="0"/>
                  <a:t>Referenz Datensatz mit ID 6381: </a:t>
                </a:r>
              </a:p>
              <a:p>
                <a:pPr lvl="2"/>
                <a:r>
                  <a:rPr lang="de-DE" dirty="0"/>
                  <a:t>Kennung ist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42,2</m:t>
                        </m:r>
                      </m:e>
                    </m:d>
                  </m:oMath>
                </a14:m>
                <a:endParaRPr lang="de-DE" dirty="0"/>
              </a:p>
              <a:p>
                <a:pPr lvl="1"/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7932281" cy="4240848"/>
              </a:xfrm>
              <a:blipFill>
                <a:blip r:embed="rId3"/>
                <a:stretch>
                  <a:fillRect l="-2240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41557D-30D9-406A-9782-3EE0E4902BA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98FC64-E576-8D9B-2237-5443281B4B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613904C9-CCD8-14CD-20C4-7ACA49718F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9477177"/>
              </p:ext>
            </p:extLst>
          </p:nvPr>
        </p:nvGraphicFramePr>
        <p:xfrm>
          <a:off x="8231675" y="1636267"/>
          <a:ext cx="3600000" cy="42672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80000">
                  <a:extLst>
                    <a:ext uri="{9D8B030D-6E8A-4147-A177-3AD203B41FA5}">
                      <a16:colId xmlns:a16="http://schemas.microsoft.com/office/drawing/2014/main" val="948749697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2506478176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3361965801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3258724413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167626506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4005665396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2764264932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3840128125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787698595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2691484631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1254993039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659024507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2471817046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1580292746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571721122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1929248583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2836671699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3744716816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2750501413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2685343866"/>
                    </a:ext>
                  </a:extLst>
                </a:gridCol>
              </a:tblGrid>
              <a:tr h="212400"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J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5161925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7781429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F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994183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4259986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9659241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7821145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5741325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2221172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6867352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309586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7066346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4312834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5761997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1098404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3390512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1639094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6466992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6359553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5879067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Header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469608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CB4CEE8-9626-E175-868E-E10F82F2EEE4}"/>
              </a:ext>
            </a:extLst>
          </p:cNvPr>
          <p:cNvSpPr txBox="1"/>
          <p:nvPr/>
        </p:nvSpPr>
        <p:spPr>
          <a:xfrm>
            <a:off x="10231967" y="4575402"/>
            <a:ext cx="1487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n</a:t>
            </a:r>
            <a:r>
              <a:rPr lang="en-DE" dirty="0"/>
              <a:t>o. of records on this page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45B1FB96-E570-75D1-0522-39299972A671}"/>
              </a:ext>
            </a:extLst>
          </p:cNvPr>
          <p:cNvSpPr/>
          <p:nvPr/>
        </p:nvSpPr>
        <p:spPr>
          <a:xfrm rot="16200000">
            <a:off x="10875410" y="5437634"/>
            <a:ext cx="105271" cy="369856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663E872-7932-60B6-BD19-D4BB8AB102A1}"/>
              </a:ext>
            </a:extLst>
          </p:cNvPr>
          <p:cNvCxnSpPr>
            <a:stCxn id="8" idx="2"/>
            <a:endCxn id="9" idx="1"/>
          </p:cNvCxnSpPr>
          <p:nvPr/>
        </p:nvCxnSpPr>
        <p:spPr>
          <a:xfrm flipH="1">
            <a:off x="10928046" y="5221733"/>
            <a:ext cx="47891" cy="3481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AFDABE45-777B-DB64-5080-B9CC1880A3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0694708"/>
              </p:ext>
            </p:extLst>
          </p:nvPr>
        </p:nvGraphicFramePr>
        <p:xfrm>
          <a:off x="5977877" y="4415143"/>
          <a:ext cx="2056385" cy="14833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8818">
                  <a:extLst>
                    <a:ext uri="{9D8B030D-6E8A-4147-A177-3AD203B41FA5}">
                      <a16:colId xmlns:a16="http://schemas.microsoft.com/office/drawing/2014/main" val="2110682864"/>
                    </a:ext>
                  </a:extLst>
                </a:gridCol>
                <a:gridCol w="798830">
                  <a:extLst>
                    <a:ext uri="{9D8B030D-6E8A-4147-A177-3AD203B41FA5}">
                      <a16:colId xmlns:a16="http://schemas.microsoft.com/office/drawing/2014/main" val="2206983288"/>
                    </a:ext>
                  </a:extLst>
                </a:gridCol>
                <a:gridCol w="558737">
                  <a:extLst>
                    <a:ext uri="{9D8B030D-6E8A-4147-A177-3AD203B41FA5}">
                      <a16:colId xmlns:a16="http://schemas.microsoft.com/office/drawing/2014/main" val="3760798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DE" b="1" dirty="0"/>
                        <a:t>ID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b="1" dirty="0"/>
                        <a:t>Name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b="1" dirty="0"/>
                        <a:t>Sex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03471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DE" dirty="0"/>
                        <a:t>4711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DE" dirty="0"/>
                        <a:t>John</a:t>
                      </a:r>
                    </a:p>
                  </a:txBody>
                  <a:tcPr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DE" dirty="0"/>
                        <a:t>M</a:t>
                      </a:r>
                    </a:p>
                  </a:txBody>
                  <a:tcPr>
                    <a:solidFill>
                      <a:srgbClr val="FFC00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3747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DE" dirty="0"/>
                        <a:t>1723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DE" dirty="0"/>
                        <a:t>Marc</a:t>
                      </a:r>
                    </a:p>
                  </a:txBody>
                  <a:tcPr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DE" dirty="0"/>
                        <a:t>M</a:t>
                      </a:r>
                    </a:p>
                  </a:txBody>
                  <a:tcPr>
                    <a:solidFill>
                      <a:srgbClr val="FFC00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2937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DE" dirty="0"/>
                        <a:t>6381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DE" dirty="0"/>
                        <a:t>Betty</a:t>
                      </a:r>
                    </a:p>
                  </a:txBody>
                  <a:tcPr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DE" dirty="0"/>
                        <a:t>F</a:t>
                      </a:r>
                    </a:p>
                  </a:txBody>
                  <a:tcPr>
                    <a:solidFill>
                      <a:srgbClr val="FFC00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12872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30692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Inhalte einer Seite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7923763" cy="4240848"/>
              </a:xfrm>
            </p:spPr>
            <p:txBody>
              <a:bodyPr>
                <a:normAutofit/>
              </a:bodyPr>
              <a:lstStyle/>
              <a:p>
                <a:r>
                  <a:rPr lang="de-DE" dirty="0"/>
                  <a:t>Datensatz gelöscht ➝ </a:t>
                </a:r>
                <a:r>
                  <a:rPr lang="de-DE" dirty="0" err="1"/>
                  <a:t>rid</a:t>
                </a:r>
                <a:r>
                  <a:rPr lang="de-DE" dirty="0"/>
                  <a:t> sollte sich nicht ändern</a:t>
                </a:r>
              </a:p>
              <a:p>
                <a:pPr lvl="1"/>
                <a:r>
                  <a:rPr lang="de-DE" dirty="0"/>
                  <a:t>Slot-Verzeichnis (Bitmap) markiert durch 1/0, ob Datensatz noch gültig</a:t>
                </a:r>
              </a:p>
              <a:p>
                <a:r>
                  <a:rPr lang="de-DE" dirty="0"/>
                  <a:t>Beispiel Fortsetzung: </a:t>
                </a:r>
              </a:p>
              <a:p>
                <a:pPr lvl="1"/>
                <a:r>
                  <a:rPr lang="de-DE" dirty="0"/>
                  <a:t>Nach Löschung von Datensatz mit ID 1723</a:t>
                </a:r>
              </a:p>
              <a:p>
                <a:pPr lvl="1"/>
                <a:r>
                  <a:rPr lang="de-DE" dirty="0"/>
                  <a:t>Referenz Datensatz mit ID 6381</a:t>
                </a:r>
              </a:p>
              <a:p>
                <a:pPr lvl="2"/>
                <a:r>
                  <a:rPr lang="de-DE" dirty="0"/>
                  <a:t>Kennung ist immer noch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42,2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7923763" cy="4240848"/>
              </a:xfrm>
              <a:blipFill>
                <a:blip r:embed="rId3"/>
                <a:stretch>
                  <a:fillRect l="-2240" t="-3284" r="-112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671020-0786-3AE2-C2FA-80E09640A8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307355-5A17-E306-81F0-231693B83B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E25D136-670E-C0BE-D043-3865CE21B6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7319841"/>
              </p:ext>
            </p:extLst>
          </p:nvPr>
        </p:nvGraphicFramePr>
        <p:xfrm>
          <a:off x="8231675" y="1636267"/>
          <a:ext cx="3600000" cy="42672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80000">
                  <a:extLst>
                    <a:ext uri="{9D8B030D-6E8A-4147-A177-3AD203B41FA5}">
                      <a16:colId xmlns:a16="http://schemas.microsoft.com/office/drawing/2014/main" val="948749697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2506478176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3361965801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3258724413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167626506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4005665396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2764264932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3840128125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787698595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2691484631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1254993039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659024507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2471817046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1580292746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571721122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1929248583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2836671699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3744716816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2750501413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2685343866"/>
                    </a:ext>
                  </a:extLst>
                </a:gridCol>
              </a:tblGrid>
              <a:tr h="212400"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J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5161925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r>
                        <a:rPr lang="en-DE" sz="140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7781429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F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994183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4259986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9659241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7821145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5741325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2221172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6867352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309586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7066346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4312834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5761997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1098404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3390512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1639094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6466992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6359553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5879067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Header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469608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4BAB426-C5FE-F04F-B1D3-68E9C589A27D}"/>
              </a:ext>
            </a:extLst>
          </p:cNvPr>
          <p:cNvSpPr txBox="1"/>
          <p:nvPr/>
        </p:nvSpPr>
        <p:spPr>
          <a:xfrm>
            <a:off x="10231967" y="4575402"/>
            <a:ext cx="1487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n</a:t>
            </a:r>
            <a:r>
              <a:rPr lang="en-DE" dirty="0"/>
              <a:t>o. of records on this page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FA668F00-1804-98CF-35DF-D34876347863}"/>
              </a:ext>
            </a:extLst>
          </p:cNvPr>
          <p:cNvSpPr/>
          <p:nvPr/>
        </p:nvSpPr>
        <p:spPr>
          <a:xfrm rot="16200000">
            <a:off x="10875410" y="5437634"/>
            <a:ext cx="105271" cy="369856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9CFDABF-437F-52F3-1636-36DB0F571247}"/>
              </a:ext>
            </a:extLst>
          </p:cNvPr>
          <p:cNvCxnSpPr>
            <a:stCxn id="9" idx="2"/>
            <a:endCxn id="11" idx="1"/>
          </p:cNvCxnSpPr>
          <p:nvPr/>
        </p:nvCxnSpPr>
        <p:spPr>
          <a:xfrm flipH="1">
            <a:off x="10928046" y="5221733"/>
            <a:ext cx="47891" cy="3481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le 15">
            <a:extLst>
              <a:ext uri="{FF2B5EF4-FFF2-40B4-BE49-F238E27FC236}">
                <a16:creationId xmlns:a16="http://schemas.microsoft.com/office/drawing/2014/main" id="{466926A3-8D3C-89D1-FCA6-D44030A2D2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6604826"/>
              </p:ext>
            </p:extLst>
          </p:nvPr>
        </p:nvGraphicFramePr>
        <p:xfrm>
          <a:off x="5977877" y="4415143"/>
          <a:ext cx="2056385" cy="14833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8818">
                  <a:extLst>
                    <a:ext uri="{9D8B030D-6E8A-4147-A177-3AD203B41FA5}">
                      <a16:colId xmlns:a16="http://schemas.microsoft.com/office/drawing/2014/main" val="2110682864"/>
                    </a:ext>
                  </a:extLst>
                </a:gridCol>
                <a:gridCol w="798830">
                  <a:extLst>
                    <a:ext uri="{9D8B030D-6E8A-4147-A177-3AD203B41FA5}">
                      <a16:colId xmlns:a16="http://schemas.microsoft.com/office/drawing/2014/main" val="2206983288"/>
                    </a:ext>
                  </a:extLst>
                </a:gridCol>
                <a:gridCol w="558737">
                  <a:extLst>
                    <a:ext uri="{9D8B030D-6E8A-4147-A177-3AD203B41FA5}">
                      <a16:colId xmlns:a16="http://schemas.microsoft.com/office/drawing/2014/main" val="3760798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DE" b="1" dirty="0"/>
                        <a:t>ID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b="1" dirty="0"/>
                        <a:t>Name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b="1" dirty="0"/>
                        <a:t>Sex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03471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DE" dirty="0"/>
                        <a:t>4711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DE" dirty="0"/>
                        <a:t>John</a:t>
                      </a:r>
                    </a:p>
                  </a:txBody>
                  <a:tcPr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DE" dirty="0"/>
                        <a:t>M</a:t>
                      </a:r>
                    </a:p>
                  </a:txBody>
                  <a:tcPr>
                    <a:solidFill>
                      <a:srgbClr val="FFC00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3747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DE" dirty="0"/>
                        <a:t>1723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DE" dirty="0"/>
                        <a:t>Marc</a:t>
                      </a:r>
                    </a:p>
                  </a:txBody>
                  <a:tcPr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DE" dirty="0"/>
                        <a:t>M</a:t>
                      </a:r>
                    </a:p>
                  </a:txBody>
                  <a:tcPr>
                    <a:solidFill>
                      <a:srgbClr val="FFC00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2937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DE" dirty="0"/>
                        <a:t>6381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DE" dirty="0"/>
                        <a:t>Betty</a:t>
                      </a:r>
                    </a:p>
                  </a:txBody>
                  <a:tcPr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DE" dirty="0"/>
                        <a:t>F</a:t>
                      </a:r>
                    </a:p>
                  </a:txBody>
                  <a:tcPr>
                    <a:solidFill>
                      <a:srgbClr val="FFC00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12872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54193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Inhalte einer Seite: Felder variabler Länge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359626" y="1665066"/>
                <a:ext cx="7502193" cy="4240848"/>
              </a:xfrm>
            </p:spPr>
            <p:txBody>
              <a:bodyPr/>
              <a:lstStyle/>
              <a:p>
                <a:r>
                  <a:rPr lang="de-DE" sz="2400" dirty="0"/>
                  <a:t>Felder variabler Länge zum Ende verschoben</a:t>
                </a:r>
              </a:p>
              <a:p>
                <a:pPr lvl="1"/>
                <a:r>
                  <a:rPr lang="de-DE" sz="2000" dirty="0"/>
                  <a:t>Platzhalter zeigt auf Position</a:t>
                </a:r>
              </a:p>
              <a:p>
                <a:r>
                  <a:rPr lang="de-DE" sz="2400" dirty="0"/>
                  <a:t>Dann brauchen wir ein Slot-Verzeichnis </a:t>
                </a:r>
              </a:p>
              <a:p>
                <a:pPr lvl="1"/>
                <a:r>
                  <a:rPr lang="de-DE" sz="2200" dirty="0"/>
                  <a:t>Zeigt auf Start eines Feldes</a:t>
                </a:r>
              </a:p>
              <a:p>
                <a:pPr lvl="1"/>
                <a:r>
                  <a:rPr lang="de-DE" sz="2200" dirty="0"/>
                  <a:t>Datensatz-Kennung bleibt bei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𝑟𝑖𝑑</m:t>
                    </m:r>
                    <m:r>
                      <a:rPr lang="de-DE" b="0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𝑝𝑎𝑔𝑒𝑛𝑜</m:t>
                        </m:r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𝑠𝑙𝑜𝑡𝑛𝑜</m:t>
                        </m:r>
                      </m:e>
                    </m:d>
                  </m:oMath>
                </a14:m>
                <a:r>
                  <a:rPr lang="de-DE" sz="2200" dirty="0"/>
                  <a:t>, verweist jetzt aber auf Position im Slot-Verzeichnis</a:t>
                </a:r>
              </a:p>
              <a:p>
                <a:pPr lvl="1"/>
                <a:r>
                  <a:rPr lang="de-DE" sz="2200" dirty="0"/>
                  <a:t>Damit können auch Datensätze unterschiedlicher Tabellen mit unterschiedlicher Länge pro Datensatz auf einer Seite gespeichert werden</a:t>
                </a:r>
              </a:p>
              <a:p>
                <a:pPr lvl="1"/>
                <a:endParaRPr lang="de-DE" sz="2200" dirty="0"/>
              </a:p>
              <a:p>
                <a:endParaRPr lang="de-DE" sz="2400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6" y="1665066"/>
                <a:ext cx="7502193" cy="4240848"/>
              </a:xfrm>
              <a:blipFill>
                <a:blip r:embed="rId3"/>
                <a:stretch>
                  <a:fillRect l="-2365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2E1BE2-5282-F633-E00C-6F011482D02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1386A24-3C82-6CEA-776D-CD9D46E93C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id="{37747048-F8E6-7FC0-59A8-68BB2B741A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5356546"/>
              </p:ext>
            </p:extLst>
          </p:nvPr>
        </p:nvGraphicFramePr>
        <p:xfrm>
          <a:off x="8231675" y="1636267"/>
          <a:ext cx="3600000" cy="42672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80000">
                  <a:extLst>
                    <a:ext uri="{9D8B030D-6E8A-4147-A177-3AD203B41FA5}">
                      <a16:colId xmlns:a16="http://schemas.microsoft.com/office/drawing/2014/main" val="948749697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2506478176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3361965801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3258724413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167626506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4005665396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2764264932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3840128125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787698595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2691484631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1254993039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659024507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2471817046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1580292746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571721122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1929248583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2836671699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3744716816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2750501413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2685343866"/>
                    </a:ext>
                  </a:extLst>
                </a:gridCol>
              </a:tblGrid>
              <a:tr h="212400"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>
                          <a:solidFill>
                            <a:srgbClr val="7030A0"/>
                          </a:solidFill>
                        </a:rPr>
                        <a:t>•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J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⊥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>
                          <a:solidFill>
                            <a:srgbClr val="7030A0"/>
                          </a:solidFill>
                        </a:rPr>
                        <a:t>•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5161925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⊥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>
                          <a:solidFill>
                            <a:srgbClr val="7030A0"/>
                          </a:solidFill>
                        </a:rPr>
                        <a:t>•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F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34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400" dirty="0"/>
                        <a:t>⊥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7781429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994183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4259986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9659241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7821145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5741325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2221172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6867352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309586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7066346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4312834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5761997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1098404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3390512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1639094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6466992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6359553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5879067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34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400" dirty="0">
                          <a:solidFill>
                            <a:srgbClr val="7030A0"/>
                          </a:solidFill>
                        </a:rPr>
                        <a:t>•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34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400" dirty="0">
                          <a:solidFill>
                            <a:srgbClr val="7030A0"/>
                          </a:solidFill>
                        </a:rPr>
                        <a:t>•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34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400" dirty="0">
                          <a:solidFill>
                            <a:srgbClr val="7030A0"/>
                          </a:solidFill>
                        </a:rPr>
                        <a:t>•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Header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469608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184A11B-247A-2767-A982-78AD19C3FEFA}"/>
              </a:ext>
            </a:extLst>
          </p:cNvPr>
          <p:cNvSpPr txBox="1"/>
          <p:nvPr/>
        </p:nvSpPr>
        <p:spPr>
          <a:xfrm>
            <a:off x="10231967" y="4575402"/>
            <a:ext cx="1487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n</a:t>
            </a:r>
            <a:r>
              <a:rPr lang="en-DE" dirty="0"/>
              <a:t>o. of records on this page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E501468E-E3FE-2699-AACA-C49565FD3F89}"/>
              </a:ext>
            </a:extLst>
          </p:cNvPr>
          <p:cNvSpPr/>
          <p:nvPr/>
        </p:nvSpPr>
        <p:spPr>
          <a:xfrm rot="16200000">
            <a:off x="10875410" y="5437634"/>
            <a:ext cx="105271" cy="369856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69903B5-B604-B805-CDB6-0CCE7004E589}"/>
              </a:ext>
            </a:extLst>
          </p:cNvPr>
          <p:cNvCxnSpPr>
            <a:stCxn id="6" idx="2"/>
            <a:endCxn id="10" idx="1"/>
          </p:cNvCxnSpPr>
          <p:nvPr/>
        </p:nvCxnSpPr>
        <p:spPr>
          <a:xfrm flipH="1">
            <a:off x="10928046" y="5221733"/>
            <a:ext cx="47891" cy="3481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>
            <a:extLst>
              <a:ext uri="{FF2B5EF4-FFF2-40B4-BE49-F238E27FC236}">
                <a16:creationId xmlns:a16="http://schemas.microsoft.com/office/drawing/2014/main" id="{6223E5BE-F7AB-E51A-3FBB-7DA013E61EE2}"/>
              </a:ext>
            </a:extLst>
          </p:cNvPr>
          <p:cNvSpPr/>
          <p:nvPr/>
        </p:nvSpPr>
        <p:spPr>
          <a:xfrm>
            <a:off x="9221132" y="1517369"/>
            <a:ext cx="365969" cy="188076"/>
          </a:xfrm>
          <a:custGeom>
            <a:avLst/>
            <a:gdLst>
              <a:gd name="connsiteX0" fmla="*/ 0 w 340871"/>
              <a:gd name="connsiteY0" fmla="*/ 183962 h 183962"/>
              <a:gd name="connsiteX1" fmla="*/ 0 w 340871"/>
              <a:gd name="connsiteY1" fmla="*/ 0 h 183962"/>
              <a:gd name="connsiteX2" fmla="*/ 340871 w 340871"/>
              <a:gd name="connsiteY2" fmla="*/ 5411 h 183962"/>
              <a:gd name="connsiteX3" fmla="*/ 340871 w 340871"/>
              <a:gd name="connsiteY3" fmla="*/ 146088 h 183962"/>
              <a:gd name="connsiteX0" fmla="*/ 0 w 340871"/>
              <a:gd name="connsiteY0" fmla="*/ 188076 h 188076"/>
              <a:gd name="connsiteX1" fmla="*/ 0 w 340871"/>
              <a:gd name="connsiteY1" fmla="*/ 4114 h 188076"/>
              <a:gd name="connsiteX2" fmla="*/ 340871 w 340871"/>
              <a:gd name="connsiteY2" fmla="*/ 0 h 188076"/>
              <a:gd name="connsiteX3" fmla="*/ 340871 w 340871"/>
              <a:gd name="connsiteY3" fmla="*/ 150202 h 188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0871" h="188076">
                <a:moveTo>
                  <a:pt x="0" y="188076"/>
                </a:moveTo>
                <a:lnTo>
                  <a:pt x="0" y="4114"/>
                </a:lnTo>
                <a:lnTo>
                  <a:pt x="340871" y="0"/>
                </a:lnTo>
                <a:lnTo>
                  <a:pt x="340871" y="150202"/>
                </a:lnTo>
              </a:path>
            </a:pathLst>
          </a:custGeom>
          <a:noFill/>
          <a:ln>
            <a:solidFill>
              <a:srgbClr val="7030A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0F480AFA-5C84-571E-41F4-410583D9AD0E}"/>
              </a:ext>
            </a:extLst>
          </p:cNvPr>
          <p:cNvSpPr/>
          <p:nvPr/>
        </p:nvSpPr>
        <p:spPr>
          <a:xfrm>
            <a:off x="11376957" y="1527830"/>
            <a:ext cx="365969" cy="188076"/>
          </a:xfrm>
          <a:custGeom>
            <a:avLst/>
            <a:gdLst>
              <a:gd name="connsiteX0" fmla="*/ 0 w 340871"/>
              <a:gd name="connsiteY0" fmla="*/ 183962 h 183962"/>
              <a:gd name="connsiteX1" fmla="*/ 0 w 340871"/>
              <a:gd name="connsiteY1" fmla="*/ 0 h 183962"/>
              <a:gd name="connsiteX2" fmla="*/ 340871 w 340871"/>
              <a:gd name="connsiteY2" fmla="*/ 5411 h 183962"/>
              <a:gd name="connsiteX3" fmla="*/ 340871 w 340871"/>
              <a:gd name="connsiteY3" fmla="*/ 146088 h 183962"/>
              <a:gd name="connsiteX0" fmla="*/ 0 w 340871"/>
              <a:gd name="connsiteY0" fmla="*/ 188076 h 188076"/>
              <a:gd name="connsiteX1" fmla="*/ 0 w 340871"/>
              <a:gd name="connsiteY1" fmla="*/ 4114 h 188076"/>
              <a:gd name="connsiteX2" fmla="*/ 340871 w 340871"/>
              <a:gd name="connsiteY2" fmla="*/ 0 h 188076"/>
              <a:gd name="connsiteX3" fmla="*/ 340871 w 340871"/>
              <a:gd name="connsiteY3" fmla="*/ 150202 h 188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0871" h="188076">
                <a:moveTo>
                  <a:pt x="0" y="188076"/>
                </a:moveTo>
                <a:lnTo>
                  <a:pt x="0" y="4114"/>
                </a:lnTo>
                <a:lnTo>
                  <a:pt x="340871" y="0"/>
                </a:lnTo>
                <a:lnTo>
                  <a:pt x="340871" y="150202"/>
                </a:lnTo>
              </a:path>
            </a:pathLst>
          </a:custGeom>
          <a:noFill/>
          <a:ln>
            <a:solidFill>
              <a:srgbClr val="7030A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7B89AC3E-8668-E7FC-5910-A538CD7BAFEB}"/>
              </a:ext>
            </a:extLst>
          </p:cNvPr>
          <p:cNvSpPr/>
          <p:nvPr/>
        </p:nvSpPr>
        <p:spPr>
          <a:xfrm flipV="1">
            <a:off x="9941857" y="1999969"/>
            <a:ext cx="365969" cy="188076"/>
          </a:xfrm>
          <a:custGeom>
            <a:avLst/>
            <a:gdLst>
              <a:gd name="connsiteX0" fmla="*/ 0 w 340871"/>
              <a:gd name="connsiteY0" fmla="*/ 183962 h 183962"/>
              <a:gd name="connsiteX1" fmla="*/ 0 w 340871"/>
              <a:gd name="connsiteY1" fmla="*/ 0 h 183962"/>
              <a:gd name="connsiteX2" fmla="*/ 340871 w 340871"/>
              <a:gd name="connsiteY2" fmla="*/ 5411 h 183962"/>
              <a:gd name="connsiteX3" fmla="*/ 340871 w 340871"/>
              <a:gd name="connsiteY3" fmla="*/ 146088 h 183962"/>
              <a:gd name="connsiteX0" fmla="*/ 0 w 340871"/>
              <a:gd name="connsiteY0" fmla="*/ 188076 h 188076"/>
              <a:gd name="connsiteX1" fmla="*/ 0 w 340871"/>
              <a:gd name="connsiteY1" fmla="*/ 4114 h 188076"/>
              <a:gd name="connsiteX2" fmla="*/ 340871 w 340871"/>
              <a:gd name="connsiteY2" fmla="*/ 0 h 188076"/>
              <a:gd name="connsiteX3" fmla="*/ 340871 w 340871"/>
              <a:gd name="connsiteY3" fmla="*/ 150202 h 188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0871" h="188076">
                <a:moveTo>
                  <a:pt x="0" y="188076"/>
                </a:moveTo>
                <a:lnTo>
                  <a:pt x="0" y="4114"/>
                </a:lnTo>
                <a:lnTo>
                  <a:pt x="340871" y="0"/>
                </a:lnTo>
                <a:lnTo>
                  <a:pt x="340871" y="150202"/>
                </a:lnTo>
              </a:path>
            </a:pathLst>
          </a:custGeom>
          <a:noFill/>
          <a:ln>
            <a:solidFill>
              <a:srgbClr val="7030A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67CF9E-84BF-FE42-140F-1CE24BAC4D71}"/>
              </a:ext>
            </a:extLst>
          </p:cNvPr>
          <p:cNvSpPr txBox="1"/>
          <p:nvPr/>
        </p:nvSpPr>
        <p:spPr>
          <a:xfrm>
            <a:off x="8957136" y="4575402"/>
            <a:ext cx="1067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/>
              <a:t>slot</a:t>
            </a:r>
            <a:r>
              <a:rPr lang="de-DE" dirty="0"/>
              <a:t> </a:t>
            </a:r>
            <a:r>
              <a:rPr lang="de-DE" dirty="0" err="1"/>
              <a:t>directory</a:t>
            </a:r>
            <a:endParaRPr lang="en-DE" dirty="0"/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FCB99C16-F743-83CD-645B-96923E4515D3}"/>
              </a:ext>
            </a:extLst>
          </p:cNvPr>
          <p:cNvSpPr/>
          <p:nvPr/>
        </p:nvSpPr>
        <p:spPr>
          <a:xfrm rot="16200000">
            <a:off x="10156843" y="5083409"/>
            <a:ext cx="105271" cy="1067279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3C25F4A-F56B-0DB9-2690-3B7A0CC5341B}"/>
              </a:ext>
            </a:extLst>
          </p:cNvPr>
          <p:cNvCxnSpPr>
            <a:cxnSpLocks/>
            <a:stCxn id="15" idx="2"/>
            <a:endCxn id="16" idx="1"/>
          </p:cNvCxnSpPr>
          <p:nvPr/>
        </p:nvCxnSpPr>
        <p:spPr>
          <a:xfrm>
            <a:off x="9490776" y="5221733"/>
            <a:ext cx="718703" cy="3426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reeform 29">
            <a:extLst>
              <a:ext uri="{FF2B5EF4-FFF2-40B4-BE49-F238E27FC236}">
                <a16:creationId xmlns:a16="http://schemas.microsoft.com/office/drawing/2014/main" id="{3E014F47-FDE8-5521-8E0D-3A82407BC043}"/>
              </a:ext>
            </a:extLst>
          </p:cNvPr>
          <p:cNvSpPr/>
          <p:nvPr/>
        </p:nvSpPr>
        <p:spPr>
          <a:xfrm>
            <a:off x="8987348" y="2069432"/>
            <a:ext cx="947299" cy="3726351"/>
          </a:xfrm>
          <a:custGeom>
            <a:avLst/>
            <a:gdLst>
              <a:gd name="connsiteX0" fmla="*/ 947299 w 947299"/>
              <a:gd name="connsiteY0" fmla="*/ 3726351 h 3726351"/>
              <a:gd name="connsiteX1" fmla="*/ 101650 w 947299"/>
              <a:gd name="connsiteY1" fmla="*/ 1498791 h 3726351"/>
              <a:gd name="connsiteX2" fmla="*/ 46649 w 947299"/>
              <a:gd name="connsiteY2" fmla="*/ 0 h 3726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47299" h="3726351">
                <a:moveTo>
                  <a:pt x="947299" y="3726351"/>
                </a:moveTo>
                <a:cubicBezTo>
                  <a:pt x="599528" y="2923100"/>
                  <a:pt x="251758" y="2119849"/>
                  <a:pt x="101650" y="1498791"/>
                </a:cubicBezTo>
                <a:cubicBezTo>
                  <a:pt x="-48458" y="877733"/>
                  <a:pt x="-905" y="438866"/>
                  <a:pt x="46649" y="0"/>
                </a:cubicBezTo>
              </a:path>
            </a:pathLst>
          </a:custGeom>
          <a:noFill/>
          <a:ln>
            <a:solidFill>
              <a:srgbClr val="7030A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F7C03225-424C-3607-CB0A-041B9C70E4FE}"/>
              </a:ext>
            </a:extLst>
          </p:cNvPr>
          <p:cNvSpPr/>
          <p:nvPr/>
        </p:nvSpPr>
        <p:spPr>
          <a:xfrm>
            <a:off x="10273949" y="1842550"/>
            <a:ext cx="169462" cy="3946358"/>
          </a:xfrm>
          <a:custGeom>
            <a:avLst/>
            <a:gdLst>
              <a:gd name="connsiteX0" fmla="*/ 25083 w 169462"/>
              <a:gd name="connsiteY0" fmla="*/ 3946358 h 3946358"/>
              <a:gd name="connsiteX1" fmla="*/ 11332 w 169462"/>
              <a:gd name="connsiteY1" fmla="*/ 1251285 h 3946358"/>
              <a:gd name="connsiteX2" fmla="*/ 169462 w 169462"/>
              <a:gd name="connsiteY2" fmla="*/ 0 h 394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462" h="3946358">
                <a:moveTo>
                  <a:pt x="25083" y="3946358"/>
                </a:moveTo>
                <a:cubicBezTo>
                  <a:pt x="6176" y="2927684"/>
                  <a:pt x="-12731" y="1909011"/>
                  <a:pt x="11332" y="1251285"/>
                </a:cubicBezTo>
                <a:cubicBezTo>
                  <a:pt x="35395" y="593559"/>
                  <a:pt x="102428" y="296779"/>
                  <a:pt x="169462" y="0"/>
                </a:cubicBezTo>
              </a:path>
            </a:pathLst>
          </a:custGeom>
          <a:noFill/>
          <a:ln>
            <a:solidFill>
              <a:srgbClr val="7030A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5830BD0D-BE2A-47E9-49B6-24ACD6E37D69}"/>
              </a:ext>
            </a:extLst>
          </p:cNvPr>
          <p:cNvSpPr/>
          <p:nvPr/>
        </p:nvSpPr>
        <p:spPr>
          <a:xfrm>
            <a:off x="8367104" y="1821925"/>
            <a:ext cx="2296313" cy="3966983"/>
          </a:xfrm>
          <a:custGeom>
            <a:avLst/>
            <a:gdLst>
              <a:gd name="connsiteX0" fmla="*/ 2296313 w 2296313"/>
              <a:gd name="connsiteY0" fmla="*/ 3966983 h 3966983"/>
              <a:gd name="connsiteX1" fmla="*/ 1436914 w 2296313"/>
              <a:gd name="connsiteY1" fmla="*/ 1856301 h 3966983"/>
              <a:gd name="connsiteX2" fmla="*/ 0 w 2296313"/>
              <a:gd name="connsiteY2" fmla="*/ 0 h 3966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96313" h="3966983">
                <a:moveTo>
                  <a:pt x="2296313" y="3966983"/>
                </a:moveTo>
                <a:cubicBezTo>
                  <a:pt x="2057973" y="3242224"/>
                  <a:pt x="1819633" y="2517465"/>
                  <a:pt x="1436914" y="1856301"/>
                </a:cubicBezTo>
                <a:cubicBezTo>
                  <a:pt x="1054195" y="1195137"/>
                  <a:pt x="527097" y="597568"/>
                  <a:pt x="0" y="0"/>
                </a:cubicBezTo>
              </a:path>
            </a:pathLst>
          </a:custGeom>
          <a:noFill/>
          <a:ln>
            <a:solidFill>
              <a:srgbClr val="7030A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8" name="Wolkenförmige Legende 5">
            <a:extLst>
              <a:ext uri="{FF2B5EF4-FFF2-40B4-BE49-F238E27FC236}">
                <a16:creationId xmlns:a16="http://schemas.microsoft.com/office/drawing/2014/main" id="{2E3D3C04-D93C-57D5-6CB6-CBCAF7477C69}"/>
              </a:ext>
            </a:extLst>
          </p:cNvPr>
          <p:cNvSpPr/>
          <p:nvPr/>
        </p:nvSpPr>
        <p:spPr>
          <a:xfrm>
            <a:off x="5868914" y="2069432"/>
            <a:ext cx="1872208" cy="360040"/>
          </a:xfrm>
          <a:prstGeom prst="cloudCallout">
            <a:avLst>
              <a:gd name="adj1" fmla="val -72151"/>
              <a:gd name="adj2" fmla="val -75774"/>
            </a:avLst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Warum?</a:t>
            </a:r>
          </a:p>
        </p:txBody>
      </p:sp>
    </p:spTree>
    <p:extLst>
      <p:ext uri="{BB962C8B-B14F-4D97-AF65-F5344CB8AC3E}">
        <p14:creationId xmlns:p14="http://schemas.microsoft.com/office/powerpoint/2010/main" val="427045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Inhalte einer Seite: Felder variabler Länge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7907627" cy="4240848"/>
              </a:xfrm>
            </p:spPr>
            <p:txBody>
              <a:bodyPr/>
              <a:lstStyle/>
              <a:p>
                <a:r>
                  <a:rPr lang="de-DE" sz="2400" dirty="0"/>
                  <a:t>Felder können auf Seite verschoben werden </a:t>
                </a:r>
                <a:br>
                  <a:rPr lang="de-DE" sz="2400" dirty="0"/>
                </a:br>
                <a:r>
                  <a:rPr lang="de-DE" sz="2400" dirty="0"/>
                  <a:t>(z.B. wenn sich Feldgröße ändert)</a:t>
                </a:r>
              </a:p>
              <a:p>
                <a:r>
                  <a:rPr lang="de-DE" sz="2400" dirty="0"/>
                  <a:t>Beispiel: </a:t>
                </a:r>
              </a:p>
              <a:p>
                <a:pPr lvl="1"/>
                <a:r>
                  <a:rPr lang="de-DE" sz="2200" dirty="0"/>
                  <a:t>Datensatz mit ID 1723 hat </a:t>
                </a:r>
                <a:r>
                  <a:rPr lang="de-DE" dirty="0"/>
                  <a:t>Kennung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42,1</m:t>
                        </m:r>
                      </m:e>
                    </m:d>
                  </m:oMath>
                </a14:m>
                <a:endParaRPr lang="de-DE" sz="2200" dirty="0"/>
              </a:p>
              <a:p>
                <a:pPr lvl="1"/>
                <a:r>
                  <a:rPr lang="de-DE" sz="2200" dirty="0"/>
                  <a:t>Name aktualisieren zu Timothy, was nicht in den Platz passt</a:t>
                </a:r>
              </a:p>
              <a:p>
                <a:pPr lvl="1"/>
                <a:r>
                  <a:rPr lang="de-DE" sz="2200" dirty="0"/>
                  <a:t>Umkopieren an neue Stelle</a:t>
                </a:r>
              </a:p>
              <a:p>
                <a:pPr lvl="2"/>
                <a:r>
                  <a:rPr lang="de-DE" sz="2000" dirty="0"/>
                  <a:t>Referenz in Slot-Verzeichnis aktualisieren</a:t>
                </a:r>
              </a:p>
              <a:p>
                <a:pPr lvl="2"/>
                <a:r>
                  <a:rPr lang="de-DE" sz="2000" dirty="0"/>
                  <a:t>Kennung bleibt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42,1</m:t>
                        </m:r>
                      </m:e>
                    </m:d>
                  </m:oMath>
                </a14:m>
                <a:endParaRPr lang="de-DE" sz="2000" dirty="0"/>
              </a:p>
              <a:p>
                <a:pPr lvl="2"/>
                <a:endParaRPr lang="de-DE" sz="2000" dirty="0"/>
              </a:p>
              <a:p>
                <a:endParaRPr lang="de-DE" sz="2400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7907627" cy="4240848"/>
              </a:xfrm>
              <a:blipFill>
                <a:blip r:embed="rId3"/>
                <a:stretch>
                  <a:fillRect l="-2247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7400FC-347F-D073-3A91-2C165EC2323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3E99C10-D0E0-51FA-1830-C7642B0056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5CEC01A-7F73-D4FE-A575-636B15120C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6573633"/>
              </p:ext>
            </p:extLst>
          </p:nvPr>
        </p:nvGraphicFramePr>
        <p:xfrm>
          <a:off x="8231675" y="1636267"/>
          <a:ext cx="3600000" cy="42672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80000">
                  <a:extLst>
                    <a:ext uri="{9D8B030D-6E8A-4147-A177-3AD203B41FA5}">
                      <a16:colId xmlns:a16="http://schemas.microsoft.com/office/drawing/2014/main" val="948749697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2506478176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3361965801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3258724413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167626506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4005665396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2764264932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3840128125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787698595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2691484631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1254993039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659024507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2471817046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1580292746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571721122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1929248583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2836671699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3744716816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2750501413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2685343866"/>
                    </a:ext>
                  </a:extLst>
                </a:gridCol>
              </a:tblGrid>
              <a:tr h="212400"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>
                          <a:solidFill>
                            <a:srgbClr val="7030A0"/>
                          </a:solidFill>
                        </a:rPr>
                        <a:t>•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J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⊥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•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5161925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r>
                        <a:rPr lang="en-DE" sz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⊥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>
                          <a:solidFill>
                            <a:srgbClr val="7030A0"/>
                          </a:solidFill>
                        </a:rPr>
                        <a:t>•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F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34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400" dirty="0"/>
                        <a:t>⊥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7781429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>
                          <a:solidFill>
                            <a:srgbClr val="7030A0"/>
                          </a:solidFill>
                        </a:rPr>
                        <a:t>•</a:t>
                      </a:r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i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34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400" dirty="0"/>
                        <a:t>⊥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994183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4259986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9659241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7821145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5741325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2221172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6867352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309586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7066346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4312834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5761997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1098404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3390512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1639094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6466992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6359553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5879067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34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400" dirty="0">
                          <a:solidFill>
                            <a:srgbClr val="7030A0"/>
                          </a:solidFill>
                        </a:rPr>
                        <a:t>•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34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400" dirty="0">
                          <a:solidFill>
                            <a:srgbClr val="7030A0"/>
                          </a:solidFill>
                        </a:rPr>
                        <a:t>•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34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400" dirty="0">
                          <a:solidFill>
                            <a:srgbClr val="7030A0"/>
                          </a:solidFill>
                        </a:rPr>
                        <a:t>•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Header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469608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32BDD6A-DC2B-A7B3-2ADC-EDB0D29A18AB}"/>
              </a:ext>
            </a:extLst>
          </p:cNvPr>
          <p:cNvSpPr txBox="1"/>
          <p:nvPr/>
        </p:nvSpPr>
        <p:spPr>
          <a:xfrm>
            <a:off x="10231967" y="4575402"/>
            <a:ext cx="1487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n</a:t>
            </a:r>
            <a:r>
              <a:rPr lang="en-DE" dirty="0"/>
              <a:t>o. of records on this page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F599B50B-2986-92E5-C588-F4E547ECC89E}"/>
              </a:ext>
            </a:extLst>
          </p:cNvPr>
          <p:cNvSpPr/>
          <p:nvPr/>
        </p:nvSpPr>
        <p:spPr>
          <a:xfrm rot="16200000">
            <a:off x="10875410" y="5437634"/>
            <a:ext cx="105271" cy="369856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58859EB-FA79-56D6-B312-2BA3611B67A2}"/>
              </a:ext>
            </a:extLst>
          </p:cNvPr>
          <p:cNvCxnSpPr>
            <a:stCxn id="9" idx="2"/>
            <a:endCxn id="10" idx="1"/>
          </p:cNvCxnSpPr>
          <p:nvPr/>
        </p:nvCxnSpPr>
        <p:spPr>
          <a:xfrm flipH="1">
            <a:off x="10928046" y="5221733"/>
            <a:ext cx="47891" cy="3481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>
            <a:extLst>
              <a:ext uri="{FF2B5EF4-FFF2-40B4-BE49-F238E27FC236}">
                <a16:creationId xmlns:a16="http://schemas.microsoft.com/office/drawing/2014/main" id="{DBF4ED26-4491-AF4E-3C27-60EBFDE3A984}"/>
              </a:ext>
            </a:extLst>
          </p:cNvPr>
          <p:cNvSpPr/>
          <p:nvPr/>
        </p:nvSpPr>
        <p:spPr>
          <a:xfrm>
            <a:off x="9221132" y="1517369"/>
            <a:ext cx="365969" cy="188076"/>
          </a:xfrm>
          <a:custGeom>
            <a:avLst/>
            <a:gdLst>
              <a:gd name="connsiteX0" fmla="*/ 0 w 340871"/>
              <a:gd name="connsiteY0" fmla="*/ 183962 h 183962"/>
              <a:gd name="connsiteX1" fmla="*/ 0 w 340871"/>
              <a:gd name="connsiteY1" fmla="*/ 0 h 183962"/>
              <a:gd name="connsiteX2" fmla="*/ 340871 w 340871"/>
              <a:gd name="connsiteY2" fmla="*/ 5411 h 183962"/>
              <a:gd name="connsiteX3" fmla="*/ 340871 w 340871"/>
              <a:gd name="connsiteY3" fmla="*/ 146088 h 183962"/>
              <a:gd name="connsiteX0" fmla="*/ 0 w 340871"/>
              <a:gd name="connsiteY0" fmla="*/ 188076 h 188076"/>
              <a:gd name="connsiteX1" fmla="*/ 0 w 340871"/>
              <a:gd name="connsiteY1" fmla="*/ 4114 h 188076"/>
              <a:gd name="connsiteX2" fmla="*/ 340871 w 340871"/>
              <a:gd name="connsiteY2" fmla="*/ 0 h 188076"/>
              <a:gd name="connsiteX3" fmla="*/ 340871 w 340871"/>
              <a:gd name="connsiteY3" fmla="*/ 150202 h 188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0871" h="188076">
                <a:moveTo>
                  <a:pt x="0" y="188076"/>
                </a:moveTo>
                <a:lnTo>
                  <a:pt x="0" y="4114"/>
                </a:lnTo>
                <a:lnTo>
                  <a:pt x="340871" y="0"/>
                </a:lnTo>
                <a:lnTo>
                  <a:pt x="340871" y="150202"/>
                </a:lnTo>
              </a:path>
            </a:pathLst>
          </a:custGeom>
          <a:noFill/>
          <a:ln>
            <a:solidFill>
              <a:srgbClr val="7030A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CB901587-F443-B68B-B1A1-8C3805B690E9}"/>
              </a:ext>
            </a:extLst>
          </p:cNvPr>
          <p:cNvSpPr/>
          <p:nvPr/>
        </p:nvSpPr>
        <p:spPr>
          <a:xfrm flipV="1">
            <a:off x="8673676" y="2202310"/>
            <a:ext cx="365969" cy="188076"/>
          </a:xfrm>
          <a:custGeom>
            <a:avLst/>
            <a:gdLst>
              <a:gd name="connsiteX0" fmla="*/ 0 w 340871"/>
              <a:gd name="connsiteY0" fmla="*/ 183962 h 183962"/>
              <a:gd name="connsiteX1" fmla="*/ 0 w 340871"/>
              <a:gd name="connsiteY1" fmla="*/ 0 h 183962"/>
              <a:gd name="connsiteX2" fmla="*/ 340871 w 340871"/>
              <a:gd name="connsiteY2" fmla="*/ 5411 h 183962"/>
              <a:gd name="connsiteX3" fmla="*/ 340871 w 340871"/>
              <a:gd name="connsiteY3" fmla="*/ 146088 h 183962"/>
              <a:gd name="connsiteX0" fmla="*/ 0 w 340871"/>
              <a:gd name="connsiteY0" fmla="*/ 188076 h 188076"/>
              <a:gd name="connsiteX1" fmla="*/ 0 w 340871"/>
              <a:gd name="connsiteY1" fmla="*/ 4114 h 188076"/>
              <a:gd name="connsiteX2" fmla="*/ 340871 w 340871"/>
              <a:gd name="connsiteY2" fmla="*/ 0 h 188076"/>
              <a:gd name="connsiteX3" fmla="*/ 340871 w 340871"/>
              <a:gd name="connsiteY3" fmla="*/ 150202 h 188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0871" h="188076">
                <a:moveTo>
                  <a:pt x="0" y="188076"/>
                </a:moveTo>
                <a:lnTo>
                  <a:pt x="0" y="4114"/>
                </a:lnTo>
                <a:lnTo>
                  <a:pt x="340871" y="0"/>
                </a:lnTo>
                <a:lnTo>
                  <a:pt x="340871" y="150202"/>
                </a:lnTo>
              </a:path>
            </a:pathLst>
          </a:custGeom>
          <a:noFill/>
          <a:ln>
            <a:solidFill>
              <a:srgbClr val="7030A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81F08596-3C29-5AEB-0422-C6533AB59261}"/>
              </a:ext>
            </a:extLst>
          </p:cNvPr>
          <p:cNvSpPr/>
          <p:nvPr/>
        </p:nvSpPr>
        <p:spPr>
          <a:xfrm flipV="1">
            <a:off x="9941857" y="1999969"/>
            <a:ext cx="365969" cy="188076"/>
          </a:xfrm>
          <a:custGeom>
            <a:avLst/>
            <a:gdLst>
              <a:gd name="connsiteX0" fmla="*/ 0 w 340871"/>
              <a:gd name="connsiteY0" fmla="*/ 183962 h 183962"/>
              <a:gd name="connsiteX1" fmla="*/ 0 w 340871"/>
              <a:gd name="connsiteY1" fmla="*/ 0 h 183962"/>
              <a:gd name="connsiteX2" fmla="*/ 340871 w 340871"/>
              <a:gd name="connsiteY2" fmla="*/ 5411 h 183962"/>
              <a:gd name="connsiteX3" fmla="*/ 340871 w 340871"/>
              <a:gd name="connsiteY3" fmla="*/ 146088 h 183962"/>
              <a:gd name="connsiteX0" fmla="*/ 0 w 340871"/>
              <a:gd name="connsiteY0" fmla="*/ 188076 h 188076"/>
              <a:gd name="connsiteX1" fmla="*/ 0 w 340871"/>
              <a:gd name="connsiteY1" fmla="*/ 4114 h 188076"/>
              <a:gd name="connsiteX2" fmla="*/ 340871 w 340871"/>
              <a:gd name="connsiteY2" fmla="*/ 0 h 188076"/>
              <a:gd name="connsiteX3" fmla="*/ 340871 w 340871"/>
              <a:gd name="connsiteY3" fmla="*/ 150202 h 188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0871" h="188076">
                <a:moveTo>
                  <a:pt x="0" y="188076"/>
                </a:moveTo>
                <a:lnTo>
                  <a:pt x="0" y="4114"/>
                </a:lnTo>
                <a:lnTo>
                  <a:pt x="340871" y="0"/>
                </a:lnTo>
                <a:lnTo>
                  <a:pt x="340871" y="150202"/>
                </a:lnTo>
              </a:path>
            </a:pathLst>
          </a:custGeom>
          <a:noFill/>
          <a:ln>
            <a:solidFill>
              <a:srgbClr val="7030A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035504-15C9-47FB-E2E2-0BB7FB82774B}"/>
              </a:ext>
            </a:extLst>
          </p:cNvPr>
          <p:cNvSpPr txBox="1"/>
          <p:nvPr/>
        </p:nvSpPr>
        <p:spPr>
          <a:xfrm>
            <a:off x="8957136" y="4575402"/>
            <a:ext cx="1067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/>
              <a:t>slot</a:t>
            </a:r>
            <a:r>
              <a:rPr lang="de-DE" dirty="0"/>
              <a:t> </a:t>
            </a:r>
            <a:r>
              <a:rPr lang="de-DE" dirty="0" err="1"/>
              <a:t>directory</a:t>
            </a:r>
            <a:endParaRPr lang="en-DE" dirty="0"/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57B093A5-72BF-36A3-9A83-B15F137A09E1}"/>
              </a:ext>
            </a:extLst>
          </p:cNvPr>
          <p:cNvSpPr/>
          <p:nvPr/>
        </p:nvSpPr>
        <p:spPr>
          <a:xfrm rot="16200000">
            <a:off x="10156843" y="5083409"/>
            <a:ext cx="105271" cy="1067279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5EBB75D-E145-7F55-75C4-76C33C800021}"/>
              </a:ext>
            </a:extLst>
          </p:cNvPr>
          <p:cNvCxnSpPr>
            <a:cxnSpLocks/>
            <a:stCxn id="15" idx="2"/>
            <a:endCxn id="16" idx="1"/>
          </p:cNvCxnSpPr>
          <p:nvPr/>
        </p:nvCxnSpPr>
        <p:spPr>
          <a:xfrm>
            <a:off x="9490776" y="5221733"/>
            <a:ext cx="718703" cy="3426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 17">
            <a:extLst>
              <a:ext uri="{FF2B5EF4-FFF2-40B4-BE49-F238E27FC236}">
                <a16:creationId xmlns:a16="http://schemas.microsoft.com/office/drawing/2014/main" id="{03F1DFDC-3019-2BBB-4775-A10EA7DA1B32}"/>
              </a:ext>
            </a:extLst>
          </p:cNvPr>
          <p:cNvSpPr/>
          <p:nvPr/>
        </p:nvSpPr>
        <p:spPr>
          <a:xfrm>
            <a:off x="8987348" y="2069432"/>
            <a:ext cx="947299" cy="3726351"/>
          </a:xfrm>
          <a:custGeom>
            <a:avLst/>
            <a:gdLst>
              <a:gd name="connsiteX0" fmla="*/ 947299 w 947299"/>
              <a:gd name="connsiteY0" fmla="*/ 3726351 h 3726351"/>
              <a:gd name="connsiteX1" fmla="*/ 101650 w 947299"/>
              <a:gd name="connsiteY1" fmla="*/ 1498791 h 3726351"/>
              <a:gd name="connsiteX2" fmla="*/ 46649 w 947299"/>
              <a:gd name="connsiteY2" fmla="*/ 0 h 3726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47299" h="3726351">
                <a:moveTo>
                  <a:pt x="947299" y="3726351"/>
                </a:moveTo>
                <a:cubicBezTo>
                  <a:pt x="599528" y="2923100"/>
                  <a:pt x="251758" y="2119849"/>
                  <a:pt x="101650" y="1498791"/>
                </a:cubicBezTo>
                <a:cubicBezTo>
                  <a:pt x="-48458" y="877733"/>
                  <a:pt x="-905" y="438866"/>
                  <a:pt x="46649" y="0"/>
                </a:cubicBezTo>
              </a:path>
            </a:pathLst>
          </a:custGeom>
          <a:noFill/>
          <a:ln>
            <a:solidFill>
              <a:srgbClr val="7030A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C46B9D0E-52B8-3354-0D54-AF679B3BBE63}"/>
              </a:ext>
            </a:extLst>
          </p:cNvPr>
          <p:cNvSpPr/>
          <p:nvPr/>
        </p:nvSpPr>
        <p:spPr>
          <a:xfrm>
            <a:off x="8367104" y="1821925"/>
            <a:ext cx="2296313" cy="3966983"/>
          </a:xfrm>
          <a:custGeom>
            <a:avLst/>
            <a:gdLst>
              <a:gd name="connsiteX0" fmla="*/ 2296313 w 2296313"/>
              <a:gd name="connsiteY0" fmla="*/ 3966983 h 3966983"/>
              <a:gd name="connsiteX1" fmla="*/ 1436914 w 2296313"/>
              <a:gd name="connsiteY1" fmla="*/ 1856301 h 3966983"/>
              <a:gd name="connsiteX2" fmla="*/ 0 w 2296313"/>
              <a:gd name="connsiteY2" fmla="*/ 0 h 3966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96313" h="3966983">
                <a:moveTo>
                  <a:pt x="2296313" y="3966983"/>
                </a:moveTo>
                <a:cubicBezTo>
                  <a:pt x="2057973" y="3242224"/>
                  <a:pt x="1819633" y="2517465"/>
                  <a:pt x="1436914" y="1856301"/>
                </a:cubicBezTo>
                <a:cubicBezTo>
                  <a:pt x="1054195" y="1195137"/>
                  <a:pt x="527097" y="597568"/>
                  <a:pt x="0" y="0"/>
                </a:cubicBezTo>
              </a:path>
            </a:pathLst>
          </a:custGeom>
          <a:noFill/>
          <a:ln>
            <a:solidFill>
              <a:srgbClr val="7030A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022C1424-3A2B-9E6F-A9CF-3B850FF38ADA}"/>
              </a:ext>
            </a:extLst>
          </p:cNvPr>
          <p:cNvSpPr/>
          <p:nvPr/>
        </p:nvSpPr>
        <p:spPr>
          <a:xfrm>
            <a:off x="10305907" y="2035056"/>
            <a:ext cx="1031278" cy="3760727"/>
          </a:xfrm>
          <a:custGeom>
            <a:avLst/>
            <a:gdLst>
              <a:gd name="connsiteX0" fmla="*/ 0 w 1031278"/>
              <a:gd name="connsiteY0" fmla="*/ 3760727 h 3760727"/>
              <a:gd name="connsiteX1" fmla="*/ 481263 w 1031278"/>
              <a:gd name="connsiteY1" fmla="*/ 1120655 h 3760727"/>
              <a:gd name="connsiteX2" fmla="*/ 1031278 w 1031278"/>
              <a:gd name="connsiteY2" fmla="*/ 0 h 3760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1278" h="3760727">
                <a:moveTo>
                  <a:pt x="0" y="3760727"/>
                </a:moveTo>
                <a:cubicBezTo>
                  <a:pt x="154691" y="2754085"/>
                  <a:pt x="309383" y="1747443"/>
                  <a:pt x="481263" y="1120655"/>
                </a:cubicBezTo>
                <a:cubicBezTo>
                  <a:pt x="653143" y="493867"/>
                  <a:pt x="842210" y="246933"/>
                  <a:pt x="1031278" y="0"/>
                </a:cubicBezTo>
              </a:path>
            </a:pathLst>
          </a:custGeom>
          <a:noFill/>
          <a:ln>
            <a:solidFill>
              <a:srgbClr val="7030A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2595128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Inhalte einer Seite: Felder variabler Länge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7775621" cy="4240848"/>
              </a:xfrm>
            </p:spPr>
            <p:txBody>
              <a:bodyPr/>
              <a:lstStyle/>
              <a:p>
                <a:r>
                  <a:rPr lang="de-DE" sz="2400" dirty="0"/>
                  <a:t>Felder können auf Seite verschoben werden </a:t>
                </a:r>
                <a:br>
                  <a:rPr lang="de-DE" sz="2400" dirty="0"/>
                </a:br>
                <a:r>
                  <a:rPr lang="de-DE" sz="2400" dirty="0"/>
                  <a:t>(z.B. wenn sich Feldgröße ändert)</a:t>
                </a:r>
              </a:p>
              <a:p>
                <a:r>
                  <a:rPr lang="de-DE" sz="2400" dirty="0"/>
                  <a:t>Beispiel: </a:t>
                </a:r>
              </a:p>
              <a:p>
                <a:pPr lvl="1"/>
                <a:r>
                  <a:rPr lang="de-DE" sz="2200" dirty="0"/>
                  <a:t>Datensatz mit ID 1723 hat </a:t>
                </a:r>
                <a:r>
                  <a:rPr lang="de-DE" dirty="0"/>
                  <a:t>Kennung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42,1</m:t>
                        </m:r>
                      </m:e>
                    </m:d>
                  </m:oMath>
                </a14:m>
                <a:endParaRPr lang="de-DE" sz="2200" dirty="0"/>
              </a:p>
              <a:p>
                <a:pPr lvl="1"/>
                <a:r>
                  <a:rPr lang="de-DE" sz="2200" dirty="0"/>
                  <a:t>Name aktualisieren zu Timothy, was nicht in den Platz passt</a:t>
                </a:r>
              </a:p>
              <a:p>
                <a:pPr lvl="1"/>
                <a:r>
                  <a:rPr lang="de-DE" sz="2200" dirty="0"/>
                  <a:t>Umkopieren an neue Stelle</a:t>
                </a:r>
              </a:p>
              <a:p>
                <a:pPr lvl="2"/>
                <a:r>
                  <a:rPr lang="de-DE" sz="2000" dirty="0"/>
                  <a:t>Referenz in Slot-Verzeichnis aktualisieren</a:t>
                </a:r>
              </a:p>
              <a:p>
                <a:pPr lvl="2"/>
                <a:r>
                  <a:rPr lang="de-DE" sz="2000" dirty="0"/>
                  <a:t>Kennung bleibt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42,1</m:t>
                        </m:r>
                      </m:e>
                    </m:d>
                  </m:oMath>
                </a14:m>
                <a:endParaRPr lang="de-DE" sz="2000" dirty="0"/>
              </a:p>
              <a:p>
                <a:r>
                  <a:rPr lang="de-DE" sz="2400" dirty="0"/>
                  <a:t>Einführung einer Vorwärtsreferenz, wenn Feld nicht auf Seite passt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7775621" cy="4240848"/>
              </a:xfrm>
              <a:blipFill>
                <a:blip r:embed="rId3"/>
                <a:stretch>
                  <a:fillRect l="-2284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D578DE-F6E3-780A-7553-78C9C7E2ACF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4FE6120-8AAB-47CD-B4B1-70BC15E602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35</a:t>
            </a:fld>
            <a:endParaRPr lang="de-DE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1C83F12-A08A-CC0C-5D6E-E7D2AFF7F8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0925267"/>
              </p:ext>
            </p:extLst>
          </p:nvPr>
        </p:nvGraphicFramePr>
        <p:xfrm>
          <a:off x="8231675" y="1636267"/>
          <a:ext cx="3600000" cy="42672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80000">
                  <a:extLst>
                    <a:ext uri="{9D8B030D-6E8A-4147-A177-3AD203B41FA5}">
                      <a16:colId xmlns:a16="http://schemas.microsoft.com/office/drawing/2014/main" val="948749697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2506478176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3361965801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3258724413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167626506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4005665396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2764264932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3840128125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787698595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2691484631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1254993039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659024507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2471817046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1580292746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571721122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1929248583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2836671699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3744716816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2750501413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2685343866"/>
                    </a:ext>
                  </a:extLst>
                </a:gridCol>
              </a:tblGrid>
              <a:tr h="212400"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>
                          <a:solidFill>
                            <a:srgbClr val="7030A0"/>
                          </a:solidFill>
                        </a:rPr>
                        <a:t>•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J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⊥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•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5161925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r>
                        <a:rPr lang="en-DE" sz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⊥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>
                          <a:solidFill>
                            <a:srgbClr val="7030A0"/>
                          </a:solidFill>
                        </a:rPr>
                        <a:t>•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F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34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400" dirty="0"/>
                        <a:t>⊥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7781429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r>
                        <a:rPr lang="en-DE" sz="1400" dirty="0">
                          <a:solidFill>
                            <a:srgbClr val="7030A0"/>
                          </a:solidFill>
                        </a:rPr>
                        <a:t>•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34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994183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4259986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9659241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7821145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5741325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2221172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6867352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309586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7066346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4312834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5761997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1098404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3390512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1639094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6466992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6359553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5879067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34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400" dirty="0">
                          <a:solidFill>
                            <a:srgbClr val="7030A0"/>
                          </a:solidFill>
                        </a:rPr>
                        <a:t>•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34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400" dirty="0">
                          <a:solidFill>
                            <a:srgbClr val="7030A0"/>
                          </a:solidFill>
                        </a:rPr>
                        <a:t>•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34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400" dirty="0">
                          <a:solidFill>
                            <a:srgbClr val="7030A0"/>
                          </a:solidFill>
                        </a:rPr>
                        <a:t>•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Header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469608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D1AF4B63-22CC-72E3-F782-4DBBB51DF0BA}"/>
              </a:ext>
            </a:extLst>
          </p:cNvPr>
          <p:cNvSpPr txBox="1"/>
          <p:nvPr/>
        </p:nvSpPr>
        <p:spPr>
          <a:xfrm>
            <a:off x="10231967" y="4575402"/>
            <a:ext cx="1487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n</a:t>
            </a:r>
            <a:r>
              <a:rPr lang="en-DE" dirty="0"/>
              <a:t>o. of records on this page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F46ADC60-AF88-FFCC-CF71-AB484998FE7A}"/>
              </a:ext>
            </a:extLst>
          </p:cNvPr>
          <p:cNvSpPr/>
          <p:nvPr/>
        </p:nvSpPr>
        <p:spPr>
          <a:xfrm rot="16200000">
            <a:off x="10875410" y="5437634"/>
            <a:ext cx="105271" cy="369856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113C922-31D7-0D4B-487A-5919CCA7037D}"/>
              </a:ext>
            </a:extLst>
          </p:cNvPr>
          <p:cNvCxnSpPr>
            <a:stCxn id="9" idx="2"/>
            <a:endCxn id="10" idx="1"/>
          </p:cNvCxnSpPr>
          <p:nvPr/>
        </p:nvCxnSpPr>
        <p:spPr>
          <a:xfrm flipH="1">
            <a:off x="10928046" y="5221733"/>
            <a:ext cx="47891" cy="3481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>
            <a:extLst>
              <a:ext uri="{FF2B5EF4-FFF2-40B4-BE49-F238E27FC236}">
                <a16:creationId xmlns:a16="http://schemas.microsoft.com/office/drawing/2014/main" id="{E3AEC9A0-2408-BE4E-D9C3-7B5B29293A94}"/>
              </a:ext>
            </a:extLst>
          </p:cNvPr>
          <p:cNvSpPr/>
          <p:nvPr/>
        </p:nvSpPr>
        <p:spPr>
          <a:xfrm>
            <a:off x="9221132" y="1517369"/>
            <a:ext cx="365969" cy="188076"/>
          </a:xfrm>
          <a:custGeom>
            <a:avLst/>
            <a:gdLst>
              <a:gd name="connsiteX0" fmla="*/ 0 w 340871"/>
              <a:gd name="connsiteY0" fmla="*/ 183962 h 183962"/>
              <a:gd name="connsiteX1" fmla="*/ 0 w 340871"/>
              <a:gd name="connsiteY1" fmla="*/ 0 h 183962"/>
              <a:gd name="connsiteX2" fmla="*/ 340871 w 340871"/>
              <a:gd name="connsiteY2" fmla="*/ 5411 h 183962"/>
              <a:gd name="connsiteX3" fmla="*/ 340871 w 340871"/>
              <a:gd name="connsiteY3" fmla="*/ 146088 h 183962"/>
              <a:gd name="connsiteX0" fmla="*/ 0 w 340871"/>
              <a:gd name="connsiteY0" fmla="*/ 188076 h 188076"/>
              <a:gd name="connsiteX1" fmla="*/ 0 w 340871"/>
              <a:gd name="connsiteY1" fmla="*/ 4114 h 188076"/>
              <a:gd name="connsiteX2" fmla="*/ 340871 w 340871"/>
              <a:gd name="connsiteY2" fmla="*/ 0 h 188076"/>
              <a:gd name="connsiteX3" fmla="*/ 340871 w 340871"/>
              <a:gd name="connsiteY3" fmla="*/ 150202 h 188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0871" h="188076">
                <a:moveTo>
                  <a:pt x="0" y="188076"/>
                </a:moveTo>
                <a:lnTo>
                  <a:pt x="0" y="4114"/>
                </a:lnTo>
                <a:lnTo>
                  <a:pt x="340871" y="0"/>
                </a:lnTo>
                <a:lnTo>
                  <a:pt x="340871" y="150202"/>
                </a:lnTo>
              </a:path>
            </a:pathLst>
          </a:custGeom>
          <a:noFill/>
          <a:ln>
            <a:solidFill>
              <a:srgbClr val="7030A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34339CB4-E661-FEBD-62A4-C6F79207E3B1}"/>
              </a:ext>
            </a:extLst>
          </p:cNvPr>
          <p:cNvSpPr/>
          <p:nvPr/>
        </p:nvSpPr>
        <p:spPr>
          <a:xfrm flipV="1">
            <a:off x="8313581" y="2191692"/>
            <a:ext cx="3524413" cy="191159"/>
          </a:xfrm>
          <a:custGeom>
            <a:avLst/>
            <a:gdLst>
              <a:gd name="connsiteX0" fmla="*/ 0 w 340871"/>
              <a:gd name="connsiteY0" fmla="*/ 183962 h 183962"/>
              <a:gd name="connsiteX1" fmla="*/ 0 w 340871"/>
              <a:gd name="connsiteY1" fmla="*/ 0 h 183962"/>
              <a:gd name="connsiteX2" fmla="*/ 340871 w 340871"/>
              <a:gd name="connsiteY2" fmla="*/ 5411 h 183962"/>
              <a:gd name="connsiteX3" fmla="*/ 340871 w 340871"/>
              <a:gd name="connsiteY3" fmla="*/ 146088 h 183962"/>
              <a:gd name="connsiteX0" fmla="*/ 0 w 340871"/>
              <a:gd name="connsiteY0" fmla="*/ 188076 h 188076"/>
              <a:gd name="connsiteX1" fmla="*/ 0 w 340871"/>
              <a:gd name="connsiteY1" fmla="*/ 4114 h 188076"/>
              <a:gd name="connsiteX2" fmla="*/ 340871 w 340871"/>
              <a:gd name="connsiteY2" fmla="*/ 0 h 188076"/>
              <a:gd name="connsiteX3" fmla="*/ 340871 w 340871"/>
              <a:gd name="connsiteY3" fmla="*/ 150202 h 188076"/>
              <a:gd name="connsiteX0" fmla="*/ 0 w 360771"/>
              <a:gd name="connsiteY0" fmla="*/ 188076 h 188076"/>
              <a:gd name="connsiteX1" fmla="*/ 0 w 360771"/>
              <a:gd name="connsiteY1" fmla="*/ 4114 h 188076"/>
              <a:gd name="connsiteX2" fmla="*/ 340871 w 360771"/>
              <a:gd name="connsiteY2" fmla="*/ 0 h 188076"/>
              <a:gd name="connsiteX3" fmla="*/ 360771 w 360771"/>
              <a:gd name="connsiteY3" fmla="*/ 6153 h 188076"/>
              <a:gd name="connsiteX0" fmla="*/ 0 w 361244"/>
              <a:gd name="connsiteY0" fmla="*/ 191159 h 191159"/>
              <a:gd name="connsiteX1" fmla="*/ 0 w 361244"/>
              <a:gd name="connsiteY1" fmla="*/ 7197 h 191159"/>
              <a:gd name="connsiteX2" fmla="*/ 340871 w 361244"/>
              <a:gd name="connsiteY2" fmla="*/ 3083 h 191159"/>
              <a:gd name="connsiteX3" fmla="*/ 361244 w 361244"/>
              <a:gd name="connsiteY3" fmla="*/ 0 h 19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244" h="191159">
                <a:moveTo>
                  <a:pt x="0" y="191159"/>
                </a:moveTo>
                <a:lnTo>
                  <a:pt x="0" y="7197"/>
                </a:lnTo>
                <a:lnTo>
                  <a:pt x="340871" y="3083"/>
                </a:lnTo>
                <a:lnTo>
                  <a:pt x="361244" y="0"/>
                </a:lnTo>
              </a:path>
            </a:pathLst>
          </a:custGeom>
          <a:noFill/>
          <a:ln>
            <a:solidFill>
              <a:srgbClr val="7030A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673612A8-05F2-3028-792C-5ECDEE4C6CA3}"/>
              </a:ext>
            </a:extLst>
          </p:cNvPr>
          <p:cNvSpPr/>
          <p:nvPr/>
        </p:nvSpPr>
        <p:spPr>
          <a:xfrm flipV="1">
            <a:off x="9941857" y="1999969"/>
            <a:ext cx="365969" cy="188076"/>
          </a:xfrm>
          <a:custGeom>
            <a:avLst/>
            <a:gdLst>
              <a:gd name="connsiteX0" fmla="*/ 0 w 340871"/>
              <a:gd name="connsiteY0" fmla="*/ 183962 h 183962"/>
              <a:gd name="connsiteX1" fmla="*/ 0 w 340871"/>
              <a:gd name="connsiteY1" fmla="*/ 0 h 183962"/>
              <a:gd name="connsiteX2" fmla="*/ 340871 w 340871"/>
              <a:gd name="connsiteY2" fmla="*/ 5411 h 183962"/>
              <a:gd name="connsiteX3" fmla="*/ 340871 w 340871"/>
              <a:gd name="connsiteY3" fmla="*/ 146088 h 183962"/>
              <a:gd name="connsiteX0" fmla="*/ 0 w 340871"/>
              <a:gd name="connsiteY0" fmla="*/ 188076 h 188076"/>
              <a:gd name="connsiteX1" fmla="*/ 0 w 340871"/>
              <a:gd name="connsiteY1" fmla="*/ 4114 h 188076"/>
              <a:gd name="connsiteX2" fmla="*/ 340871 w 340871"/>
              <a:gd name="connsiteY2" fmla="*/ 0 h 188076"/>
              <a:gd name="connsiteX3" fmla="*/ 340871 w 340871"/>
              <a:gd name="connsiteY3" fmla="*/ 150202 h 188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0871" h="188076">
                <a:moveTo>
                  <a:pt x="0" y="188076"/>
                </a:moveTo>
                <a:lnTo>
                  <a:pt x="0" y="4114"/>
                </a:lnTo>
                <a:lnTo>
                  <a:pt x="340871" y="0"/>
                </a:lnTo>
                <a:lnTo>
                  <a:pt x="340871" y="150202"/>
                </a:lnTo>
              </a:path>
            </a:pathLst>
          </a:custGeom>
          <a:noFill/>
          <a:ln>
            <a:solidFill>
              <a:srgbClr val="7030A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DB8ED1-CD46-8439-F268-3155FAA2394D}"/>
              </a:ext>
            </a:extLst>
          </p:cNvPr>
          <p:cNvSpPr txBox="1"/>
          <p:nvPr/>
        </p:nvSpPr>
        <p:spPr>
          <a:xfrm>
            <a:off x="8957136" y="4575402"/>
            <a:ext cx="1067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/>
              <a:t>slot</a:t>
            </a:r>
            <a:r>
              <a:rPr lang="de-DE" dirty="0"/>
              <a:t> </a:t>
            </a:r>
            <a:r>
              <a:rPr lang="de-DE" dirty="0" err="1"/>
              <a:t>directory</a:t>
            </a:r>
            <a:endParaRPr lang="en-DE" dirty="0"/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E449B9D4-946A-803B-13C2-C52A00C8341B}"/>
              </a:ext>
            </a:extLst>
          </p:cNvPr>
          <p:cNvSpPr/>
          <p:nvPr/>
        </p:nvSpPr>
        <p:spPr>
          <a:xfrm rot="16200000">
            <a:off x="10156843" y="5083409"/>
            <a:ext cx="105271" cy="1067279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59CD69E-366C-5ECD-1EBB-1C8C6DE5E908}"/>
              </a:ext>
            </a:extLst>
          </p:cNvPr>
          <p:cNvCxnSpPr>
            <a:cxnSpLocks/>
            <a:stCxn id="15" idx="2"/>
            <a:endCxn id="16" idx="1"/>
          </p:cNvCxnSpPr>
          <p:nvPr/>
        </p:nvCxnSpPr>
        <p:spPr>
          <a:xfrm>
            <a:off x="9490776" y="5221733"/>
            <a:ext cx="718703" cy="3426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 17">
            <a:extLst>
              <a:ext uri="{FF2B5EF4-FFF2-40B4-BE49-F238E27FC236}">
                <a16:creationId xmlns:a16="http://schemas.microsoft.com/office/drawing/2014/main" id="{A7405DDC-AF8D-C27E-2606-0DCBE3704B93}"/>
              </a:ext>
            </a:extLst>
          </p:cNvPr>
          <p:cNvSpPr/>
          <p:nvPr/>
        </p:nvSpPr>
        <p:spPr>
          <a:xfrm>
            <a:off x="8987348" y="2069432"/>
            <a:ext cx="947299" cy="3726351"/>
          </a:xfrm>
          <a:custGeom>
            <a:avLst/>
            <a:gdLst>
              <a:gd name="connsiteX0" fmla="*/ 947299 w 947299"/>
              <a:gd name="connsiteY0" fmla="*/ 3726351 h 3726351"/>
              <a:gd name="connsiteX1" fmla="*/ 101650 w 947299"/>
              <a:gd name="connsiteY1" fmla="*/ 1498791 h 3726351"/>
              <a:gd name="connsiteX2" fmla="*/ 46649 w 947299"/>
              <a:gd name="connsiteY2" fmla="*/ 0 h 3726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47299" h="3726351">
                <a:moveTo>
                  <a:pt x="947299" y="3726351"/>
                </a:moveTo>
                <a:cubicBezTo>
                  <a:pt x="599528" y="2923100"/>
                  <a:pt x="251758" y="2119849"/>
                  <a:pt x="101650" y="1498791"/>
                </a:cubicBezTo>
                <a:cubicBezTo>
                  <a:pt x="-48458" y="877733"/>
                  <a:pt x="-905" y="438866"/>
                  <a:pt x="46649" y="0"/>
                </a:cubicBezTo>
              </a:path>
            </a:pathLst>
          </a:custGeom>
          <a:noFill/>
          <a:ln>
            <a:solidFill>
              <a:srgbClr val="7030A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65C16419-8937-13E4-F0FD-8D4202DC47B7}"/>
              </a:ext>
            </a:extLst>
          </p:cNvPr>
          <p:cNvSpPr/>
          <p:nvPr/>
        </p:nvSpPr>
        <p:spPr>
          <a:xfrm>
            <a:off x="8367104" y="1821925"/>
            <a:ext cx="2296313" cy="3966983"/>
          </a:xfrm>
          <a:custGeom>
            <a:avLst/>
            <a:gdLst>
              <a:gd name="connsiteX0" fmla="*/ 2296313 w 2296313"/>
              <a:gd name="connsiteY0" fmla="*/ 3966983 h 3966983"/>
              <a:gd name="connsiteX1" fmla="*/ 1436914 w 2296313"/>
              <a:gd name="connsiteY1" fmla="*/ 1856301 h 3966983"/>
              <a:gd name="connsiteX2" fmla="*/ 0 w 2296313"/>
              <a:gd name="connsiteY2" fmla="*/ 0 h 3966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96313" h="3966983">
                <a:moveTo>
                  <a:pt x="2296313" y="3966983"/>
                </a:moveTo>
                <a:cubicBezTo>
                  <a:pt x="2057973" y="3242224"/>
                  <a:pt x="1819633" y="2517465"/>
                  <a:pt x="1436914" y="1856301"/>
                </a:cubicBezTo>
                <a:cubicBezTo>
                  <a:pt x="1054195" y="1195137"/>
                  <a:pt x="527097" y="597568"/>
                  <a:pt x="0" y="0"/>
                </a:cubicBezTo>
              </a:path>
            </a:pathLst>
          </a:custGeom>
          <a:noFill/>
          <a:ln>
            <a:solidFill>
              <a:srgbClr val="7030A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308A2068-6493-F342-8350-6DFA5D313D27}"/>
              </a:ext>
            </a:extLst>
          </p:cNvPr>
          <p:cNvSpPr/>
          <p:nvPr/>
        </p:nvSpPr>
        <p:spPr>
          <a:xfrm>
            <a:off x="10305907" y="2035056"/>
            <a:ext cx="1031278" cy="3760727"/>
          </a:xfrm>
          <a:custGeom>
            <a:avLst/>
            <a:gdLst>
              <a:gd name="connsiteX0" fmla="*/ 0 w 1031278"/>
              <a:gd name="connsiteY0" fmla="*/ 3760727 h 3760727"/>
              <a:gd name="connsiteX1" fmla="*/ 481263 w 1031278"/>
              <a:gd name="connsiteY1" fmla="*/ 1120655 h 3760727"/>
              <a:gd name="connsiteX2" fmla="*/ 1031278 w 1031278"/>
              <a:gd name="connsiteY2" fmla="*/ 0 h 3760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1278" h="3760727">
                <a:moveTo>
                  <a:pt x="0" y="3760727"/>
                </a:moveTo>
                <a:cubicBezTo>
                  <a:pt x="154691" y="2754085"/>
                  <a:pt x="309383" y="1747443"/>
                  <a:pt x="481263" y="1120655"/>
                </a:cubicBezTo>
                <a:cubicBezTo>
                  <a:pt x="653143" y="493867"/>
                  <a:pt x="842210" y="246933"/>
                  <a:pt x="1031278" y="0"/>
                </a:cubicBezTo>
              </a:path>
            </a:pathLst>
          </a:custGeom>
          <a:noFill/>
          <a:ln>
            <a:solidFill>
              <a:srgbClr val="7030A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D6C8EDB-DF69-59F9-EBCD-5B390FB2C924}"/>
              </a:ext>
            </a:extLst>
          </p:cNvPr>
          <p:cNvSpPr txBox="1"/>
          <p:nvPr/>
        </p:nvSpPr>
        <p:spPr>
          <a:xfrm>
            <a:off x="10998932" y="2369525"/>
            <a:ext cx="92551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DE" dirty="0">
                <a:solidFill>
                  <a:srgbClr val="7030A0"/>
                </a:solidFill>
              </a:rPr>
              <a:t>forward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01039D4-5744-0B2A-63BD-EE31069238E4}"/>
              </a:ext>
            </a:extLst>
          </p:cNvPr>
          <p:cNvCxnSpPr/>
          <p:nvPr/>
        </p:nvCxnSpPr>
        <p:spPr>
          <a:xfrm>
            <a:off x="11658598" y="2382851"/>
            <a:ext cx="98521" cy="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47096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Alternative Seiteneinteilungen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Im Beispiel wurden Datensätzen zeilenweise angeordnet:</a:t>
            </a:r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  <a:p>
            <a:r>
              <a:rPr lang="de-DE" dirty="0"/>
              <a:t>Spaltenweise Anordnung genauso möglich: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C323BD01-EAA9-24E5-FA73-69538E616E6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C508F32F-3EE6-6F37-BC8A-55E0ABEFEA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36</a:t>
            </a:fld>
            <a:endParaRPr lang="de-DE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EA866C6-84CD-6753-F1EC-D59C9A16C3AE}"/>
              </a:ext>
            </a:extLst>
          </p:cNvPr>
          <p:cNvGrpSpPr/>
          <p:nvPr/>
        </p:nvGrpSpPr>
        <p:grpSpPr>
          <a:xfrm>
            <a:off x="8078994" y="1115831"/>
            <a:ext cx="2338048" cy="728734"/>
            <a:chOff x="8306645" y="1300699"/>
            <a:chExt cx="2338048" cy="728734"/>
          </a:xfrm>
        </p:grpSpPr>
        <p:sp>
          <p:nvSpPr>
            <p:cNvPr id="8" name="Wolkenförmige Legende 6">
              <a:extLst>
                <a:ext uri="{FF2B5EF4-FFF2-40B4-BE49-F238E27FC236}">
                  <a16:creationId xmlns:a16="http://schemas.microsoft.com/office/drawing/2014/main" id="{0D1D518D-198F-DD4E-A83A-54F6AB5455EA}"/>
                </a:ext>
              </a:extLst>
            </p:cNvPr>
            <p:cNvSpPr/>
            <p:nvPr/>
          </p:nvSpPr>
          <p:spPr>
            <a:xfrm>
              <a:off x="8306645" y="1300699"/>
              <a:ext cx="2338048" cy="728734"/>
            </a:xfrm>
            <a:prstGeom prst="cloudCallout">
              <a:avLst>
                <a:gd name="adj1" fmla="val -71565"/>
                <a:gd name="adj2" fmla="val -20454"/>
              </a:avLst>
            </a:prstGeom>
            <a:solidFill>
              <a:srgbClr val="FFC00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B39A70F-587E-46D9-1002-CDF047F410BF}"/>
                </a:ext>
              </a:extLst>
            </p:cNvPr>
            <p:cNvSpPr txBox="1"/>
            <p:nvPr/>
          </p:nvSpPr>
          <p:spPr>
            <a:xfrm>
              <a:off x="8449014" y="1300699"/>
              <a:ext cx="193533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</a:rPr>
                <a:t>Wann lohnt sich welche Einteilung?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12">
                <a:extLst>
                  <a:ext uri="{FF2B5EF4-FFF2-40B4-BE49-F238E27FC236}">
                    <a16:creationId xmlns:a16="http://schemas.microsoft.com/office/drawing/2014/main" id="{D61BBA41-CC0C-EA84-B280-2AEDE7F2E03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36132628"/>
                  </p:ext>
                </p:extLst>
              </p:nvPr>
            </p:nvGraphicFramePr>
            <p:xfrm>
              <a:off x="2627464" y="1989160"/>
              <a:ext cx="1840801" cy="1771360"/>
            </p:xfrm>
            <a:graphic>
              <a:graphicData uri="http://schemas.openxmlformats.org/drawingml/2006/table">
                <a:tbl>
                  <a:tblPr firstRow="1" bandCol="1">
                    <a:tableStyleId>{5C22544A-7EE6-4342-B048-85BDC9FD1C3A}</a:tableStyleId>
                  </a:tblPr>
                  <a:tblGrid>
                    <a:gridCol w="468566">
                      <a:extLst>
                        <a:ext uri="{9D8B030D-6E8A-4147-A177-3AD203B41FA5}">
                          <a16:colId xmlns:a16="http://schemas.microsoft.com/office/drawing/2014/main" val="53417752"/>
                        </a:ext>
                      </a:extLst>
                    </a:gridCol>
                    <a:gridCol w="458152">
                      <a:extLst>
                        <a:ext uri="{9D8B030D-6E8A-4147-A177-3AD203B41FA5}">
                          <a16:colId xmlns:a16="http://schemas.microsoft.com/office/drawing/2014/main" val="3927949031"/>
                        </a:ext>
                      </a:extLst>
                    </a:gridCol>
                    <a:gridCol w="440754">
                      <a:extLst>
                        <a:ext uri="{9D8B030D-6E8A-4147-A177-3AD203B41FA5}">
                          <a16:colId xmlns:a16="http://schemas.microsoft.com/office/drawing/2014/main" val="3976342895"/>
                        </a:ext>
                      </a:extLst>
                    </a:gridCol>
                    <a:gridCol w="473329">
                      <a:extLst>
                        <a:ext uri="{9D8B030D-6E8A-4147-A177-3AD203B41FA5}">
                          <a16:colId xmlns:a16="http://schemas.microsoft.com/office/drawing/2014/main" val="1279105280"/>
                        </a:ext>
                      </a:extLst>
                    </a:gridCol>
                  </a:tblGrid>
                  <a:tr h="288000">
                    <a:tc>
                      <a:txBody>
                        <a:bodyPr/>
                        <a:lstStyle/>
                        <a:p>
                          <a:endParaRPr lang="en-DE" sz="1000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000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000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rgbClr val="7030A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000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chemeClr val="tx2">
                            <a:lumMod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06000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rgbClr val="FFC000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rgbClr val="7030A0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chemeClr val="tx2">
                            <a:lumMod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6403090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rgbClr val="FFC000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rgbClr val="7030A0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chemeClr val="tx2">
                            <a:lumMod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16359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rgbClr val="FFC000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rgbClr val="7030A0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chemeClr val="tx2">
                            <a:lumMod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1116552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rgbClr val="FFC000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rgbClr val="7030A0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chemeClr val="tx2">
                            <a:lumMod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768783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12">
                <a:extLst>
                  <a:ext uri="{FF2B5EF4-FFF2-40B4-BE49-F238E27FC236}">
                    <a16:creationId xmlns:a16="http://schemas.microsoft.com/office/drawing/2014/main" id="{D61BBA41-CC0C-EA84-B280-2AEDE7F2E03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36132628"/>
                  </p:ext>
                </p:extLst>
              </p:nvPr>
            </p:nvGraphicFramePr>
            <p:xfrm>
              <a:off x="2627464" y="1989160"/>
              <a:ext cx="1840801" cy="1771360"/>
            </p:xfrm>
            <a:graphic>
              <a:graphicData uri="http://schemas.openxmlformats.org/drawingml/2006/table">
                <a:tbl>
                  <a:tblPr firstRow="1" bandCol="1">
                    <a:tableStyleId>{5C22544A-7EE6-4342-B048-85BDC9FD1C3A}</a:tableStyleId>
                  </a:tblPr>
                  <a:tblGrid>
                    <a:gridCol w="468566">
                      <a:extLst>
                        <a:ext uri="{9D8B030D-6E8A-4147-A177-3AD203B41FA5}">
                          <a16:colId xmlns:a16="http://schemas.microsoft.com/office/drawing/2014/main" val="53417752"/>
                        </a:ext>
                      </a:extLst>
                    </a:gridCol>
                    <a:gridCol w="458152">
                      <a:extLst>
                        <a:ext uri="{9D8B030D-6E8A-4147-A177-3AD203B41FA5}">
                          <a16:colId xmlns:a16="http://schemas.microsoft.com/office/drawing/2014/main" val="3927949031"/>
                        </a:ext>
                      </a:extLst>
                    </a:gridCol>
                    <a:gridCol w="440754">
                      <a:extLst>
                        <a:ext uri="{9D8B030D-6E8A-4147-A177-3AD203B41FA5}">
                          <a16:colId xmlns:a16="http://schemas.microsoft.com/office/drawing/2014/main" val="3976342895"/>
                        </a:ext>
                      </a:extLst>
                    </a:gridCol>
                    <a:gridCol w="473329">
                      <a:extLst>
                        <a:ext uri="{9D8B030D-6E8A-4147-A177-3AD203B41FA5}">
                          <a16:colId xmlns:a16="http://schemas.microsoft.com/office/drawing/2014/main" val="1279105280"/>
                        </a:ext>
                      </a:extLst>
                    </a:gridCol>
                  </a:tblGrid>
                  <a:tr h="288000">
                    <a:tc>
                      <a:txBody>
                        <a:bodyPr/>
                        <a:lstStyle/>
                        <a:p>
                          <a:endParaRPr lang="en-DE" sz="1000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000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000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rgbClr val="7030A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000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chemeClr val="tx2">
                            <a:lumMod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06000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703" t="-79310" r="-302703" b="-3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02703" t="-79310" r="-202703" b="-3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20588" t="-79310" r="-120588" b="-3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86842" t="-79310" r="-7895" b="-3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6403090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703" t="-173333" r="-302703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02703" t="-173333" r="-202703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20588" t="-173333" r="-120588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86842" t="-173333" r="-7895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16359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703" t="-282759" r="-302703" b="-1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02703" t="-282759" r="-202703" b="-1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20588" t="-282759" r="-120588" b="-1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86842" t="-282759" r="-7895" b="-1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1116552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703" t="-370000" r="-302703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02703" t="-370000" r="-202703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20588" t="-370000" r="-120588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86842" t="-370000" r="-7895" b="-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7687837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ACA8DB6-CBE6-515F-434A-3F25C1FE4941}"/>
              </a:ext>
            </a:extLst>
          </p:cNvPr>
          <p:cNvCxnSpPr>
            <a:cxnSpLocks/>
          </p:cNvCxnSpPr>
          <p:nvPr/>
        </p:nvCxnSpPr>
        <p:spPr>
          <a:xfrm>
            <a:off x="2798304" y="2480200"/>
            <a:ext cx="1543722" cy="0"/>
          </a:xfrm>
          <a:prstGeom prst="straightConnector1">
            <a:avLst/>
          </a:prstGeom>
          <a:ln w="28575">
            <a:solidFill>
              <a:schemeClr val="accent1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6064627-E316-5E52-CBC6-7033AAF8E5A0}"/>
              </a:ext>
            </a:extLst>
          </p:cNvPr>
          <p:cNvCxnSpPr>
            <a:cxnSpLocks/>
          </p:cNvCxnSpPr>
          <p:nvPr/>
        </p:nvCxnSpPr>
        <p:spPr>
          <a:xfrm>
            <a:off x="2798304" y="2849546"/>
            <a:ext cx="1543722" cy="0"/>
          </a:xfrm>
          <a:prstGeom prst="straightConnector1">
            <a:avLst/>
          </a:prstGeom>
          <a:ln w="28575">
            <a:solidFill>
              <a:schemeClr val="accent1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FE03281-A27D-09A2-5563-945F68F74CA2}"/>
              </a:ext>
            </a:extLst>
          </p:cNvPr>
          <p:cNvCxnSpPr>
            <a:cxnSpLocks/>
          </p:cNvCxnSpPr>
          <p:nvPr/>
        </p:nvCxnSpPr>
        <p:spPr>
          <a:xfrm>
            <a:off x="2798304" y="3218892"/>
            <a:ext cx="1543722" cy="0"/>
          </a:xfrm>
          <a:prstGeom prst="straightConnector1">
            <a:avLst/>
          </a:prstGeom>
          <a:ln w="28575">
            <a:solidFill>
              <a:schemeClr val="accent1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FB6FCF2-3A24-92A8-FFCB-90265D276874}"/>
              </a:ext>
            </a:extLst>
          </p:cNvPr>
          <p:cNvCxnSpPr>
            <a:cxnSpLocks/>
          </p:cNvCxnSpPr>
          <p:nvPr/>
        </p:nvCxnSpPr>
        <p:spPr>
          <a:xfrm>
            <a:off x="2798304" y="3588237"/>
            <a:ext cx="1543722" cy="0"/>
          </a:xfrm>
          <a:prstGeom prst="straightConnector1">
            <a:avLst/>
          </a:prstGeom>
          <a:ln w="28575">
            <a:solidFill>
              <a:schemeClr val="accent1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2" name="Table 12">
                <a:extLst>
                  <a:ext uri="{FF2B5EF4-FFF2-40B4-BE49-F238E27FC236}">
                    <a16:creationId xmlns:a16="http://schemas.microsoft.com/office/drawing/2014/main" id="{DE87633E-D513-A4C5-BA46-CA8E1F6945B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6525688"/>
                  </p:ext>
                </p:extLst>
              </p:nvPr>
            </p:nvGraphicFramePr>
            <p:xfrm>
              <a:off x="2627464" y="4204429"/>
              <a:ext cx="1840801" cy="1771360"/>
            </p:xfrm>
            <a:graphic>
              <a:graphicData uri="http://schemas.openxmlformats.org/drawingml/2006/table">
                <a:tbl>
                  <a:tblPr firstRow="1" bandCol="1">
                    <a:tableStyleId>{5C22544A-7EE6-4342-B048-85BDC9FD1C3A}</a:tableStyleId>
                  </a:tblPr>
                  <a:tblGrid>
                    <a:gridCol w="468566">
                      <a:extLst>
                        <a:ext uri="{9D8B030D-6E8A-4147-A177-3AD203B41FA5}">
                          <a16:colId xmlns:a16="http://schemas.microsoft.com/office/drawing/2014/main" val="53417752"/>
                        </a:ext>
                      </a:extLst>
                    </a:gridCol>
                    <a:gridCol w="458152">
                      <a:extLst>
                        <a:ext uri="{9D8B030D-6E8A-4147-A177-3AD203B41FA5}">
                          <a16:colId xmlns:a16="http://schemas.microsoft.com/office/drawing/2014/main" val="3927949031"/>
                        </a:ext>
                      </a:extLst>
                    </a:gridCol>
                    <a:gridCol w="440754">
                      <a:extLst>
                        <a:ext uri="{9D8B030D-6E8A-4147-A177-3AD203B41FA5}">
                          <a16:colId xmlns:a16="http://schemas.microsoft.com/office/drawing/2014/main" val="3976342895"/>
                        </a:ext>
                      </a:extLst>
                    </a:gridCol>
                    <a:gridCol w="473329">
                      <a:extLst>
                        <a:ext uri="{9D8B030D-6E8A-4147-A177-3AD203B41FA5}">
                          <a16:colId xmlns:a16="http://schemas.microsoft.com/office/drawing/2014/main" val="1279105280"/>
                        </a:ext>
                      </a:extLst>
                    </a:gridCol>
                  </a:tblGrid>
                  <a:tr h="288000">
                    <a:tc>
                      <a:txBody>
                        <a:bodyPr/>
                        <a:lstStyle/>
                        <a:p>
                          <a:endParaRPr lang="en-DE" sz="1000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000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000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rgbClr val="7030A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000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chemeClr val="tx2">
                            <a:lumMod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06000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rgbClr val="FFC000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rgbClr val="7030A0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chemeClr val="tx2">
                            <a:lumMod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6403090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rgbClr val="FFC000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rgbClr val="7030A0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chemeClr val="tx2">
                            <a:lumMod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16359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rgbClr val="FFC000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rgbClr val="7030A0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chemeClr val="tx2">
                            <a:lumMod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1116552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rgbClr val="FFC000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rgbClr val="7030A0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chemeClr val="tx2">
                            <a:lumMod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768783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2" name="Table 12">
                <a:extLst>
                  <a:ext uri="{FF2B5EF4-FFF2-40B4-BE49-F238E27FC236}">
                    <a16:creationId xmlns:a16="http://schemas.microsoft.com/office/drawing/2014/main" id="{DE87633E-D513-A4C5-BA46-CA8E1F6945B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6525688"/>
                  </p:ext>
                </p:extLst>
              </p:nvPr>
            </p:nvGraphicFramePr>
            <p:xfrm>
              <a:off x="2627464" y="4204429"/>
              <a:ext cx="1840801" cy="1771360"/>
            </p:xfrm>
            <a:graphic>
              <a:graphicData uri="http://schemas.openxmlformats.org/drawingml/2006/table">
                <a:tbl>
                  <a:tblPr firstRow="1" bandCol="1">
                    <a:tableStyleId>{5C22544A-7EE6-4342-B048-85BDC9FD1C3A}</a:tableStyleId>
                  </a:tblPr>
                  <a:tblGrid>
                    <a:gridCol w="468566">
                      <a:extLst>
                        <a:ext uri="{9D8B030D-6E8A-4147-A177-3AD203B41FA5}">
                          <a16:colId xmlns:a16="http://schemas.microsoft.com/office/drawing/2014/main" val="53417752"/>
                        </a:ext>
                      </a:extLst>
                    </a:gridCol>
                    <a:gridCol w="458152">
                      <a:extLst>
                        <a:ext uri="{9D8B030D-6E8A-4147-A177-3AD203B41FA5}">
                          <a16:colId xmlns:a16="http://schemas.microsoft.com/office/drawing/2014/main" val="3927949031"/>
                        </a:ext>
                      </a:extLst>
                    </a:gridCol>
                    <a:gridCol w="440754">
                      <a:extLst>
                        <a:ext uri="{9D8B030D-6E8A-4147-A177-3AD203B41FA5}">
                          <a16:colId xmlns:a16="http://schemas.microsoft.com/office/drawing/2014/main" val="3976342895"/>
                        </a:ext>
                      </a:extLst>
                    </a:gridCol>
                    <a:gridCol w="473329">
                      <a:extLst>
                        <a:ext uri="{9D8B030D-6E8A-4147-A177-3AD203B41FA5}">
                          <a16:colId xmlns:a16="http://schemas.microsoft.com/office/drawing/2014/main" val="1279105280"/>
                        </a:ext>
                      </a:extLst>
                    </a:gridCol>
                  </a:tblGrid>
                  <a:tr h="288000">
                    <a:tc>
                      <a:txBody>
                        <a:bodyPr/>
                        <a:lstStyle/>
                        <a:p>
                          <a:endParaRPr lang="en-DE" sz="1000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000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000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rgbClr val="7030A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000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chemeClr val="tx2">
                            <a:lumMod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06000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2703" t="-82759" r="-302703" b="-3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02703" t="-82759" r="-202703" b="-3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220588" t="-82759" r="-120588" b="-3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286842" t="-82759" r="-7895" b="-3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6403090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2703" t="-182759" r="-302703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02703" t="-182759" r="-202703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220588" t="-182759" r="-120588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286842" t="-182759" r="-7895" b="-2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16359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2703" t="-273333" r="-302703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02703" t="-273333" r="-202703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220588" t="-273333" r="-120588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286842" t="-273333" r="-7895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1116552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2703" t="-386207" r="-302703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02703" t="-386207" r="-202703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220588" t="-386207" r="-120588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286842" t="-386207" r="-7895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7687837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85DCF32-AD90-E2B5-334C-EDB7503C21D2}"/>
              </a:ext>
            </a:extLst>
          </p:cNvPr>
          <p:cNvCxnSpPr>
            <a:cxnSpLocks/>
          </p:cNvCxnSpPr>
          <p:nvPr/>
        </p:nvCxnSpPr>
        <p:spPr>
          <a:xfrm>
            <a:off x="2844024" y="4689195"/>
            <a:ext cx="0" cy="1212528"/>
          </a:xfrm>
          <a:prstGeom prst="straightConnector1">
            <a:avLst/>
          </a:prstGeom>
          <a:ln w="28575">
            <a:solidFill>
              <a:schemeClr val="accent1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75F0A41-0AB8-F309-E8CE-B0893A56084C}"/>
              </a:ext>
            </a:extLst>
          </p:cNvPr>
          <p:cNvCxnSpPr>
            <a:cxnSpLocks/>
          </p:cNvCxnSpPr>
          <p:nvPr/>
        </p:nvCxnSpPr>
        <p:spPr>
          <a:xfrm>
            <a:off x="3304810" y="4689195"/>
            <a:ext cx="0" cy="1212528"/>
          </a:xfrm>
          <a:prstGeom prst="straightConnector1">
            <a:avLst/>
          </a:prstGeom>
          <a:ln w="28575">
            <a:solidFill>
              <a:schemeClr val="accent1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0F5F42D-D21E-53C3-7A87-F737D1CCF2C0}"/>
              </a:ext>
            </a:extLst>
          </p:cNvPr>
          <p:cNvCxnSpPr>
            <a:cxnSpLocks/>
          </p:cNvCxnSpPr>
          <p:nvPr/>
        </p:nvCxnSpPr>
        <p:spPr>
          <a:xfrm>
            <a:off x="3765596" y="4689195"/>
            <a:ext cx="0" cy="1212528"/>
          </a:xfrm>
          <a:prstGeom prst="straightConnector1">
            <a:avLst/>
          </a:prstGeom>
          <a:ln w="28575">
            <a:solidFill>
              <a:schemeClr val="accent1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6F4E2D6-A3ED-B96D-5E23-1DA19F45A805}"/>
              </a:ext>
            </a:extLst>
          </p:cNvPr>
          <p:cNvCxnSpPr>
            <a:cxnSpLocks/>
          </p:cNvCxnSpPr>
          <p:nvPr/>
        </p:nvCxnSpPr>
        <p:spPr>
          <a:xfrm>
            <a:off x="4226382" y="4689195"/>
            <a:ext cx="0" cy="1212528"/>
          </a:xfrm>
          <a:prstGeom prst="straightConnector1">
            <a:avLst/>
          </a:prstGeom>
          <a:ln w="28575">
            <a:solidFill>
              <a:schemeClr val="accent1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Freeform 32">
            <a:extLst>
              <a:ext uri="{FF2B5EF4-FFF2-40B4-BE49-F238E27FC236}">
                <a16:creationId xmlns:a16="http://schemas.microsoft.com/office/drawing/2014/main" id="{B47CB6D4-2880-AFA2-5EF0-8858FE733CF2}"/>
              </a:ext>
            </a:extLst>
          </p:cNvPr>
          <p:cNvSpPr/>
          <p:nvPr/>
        </p:nvSpPr>
        <p:spPr>
          <a:xfrm>
            <a:off x="2646515" y="2479270"/>
            <a:ext cx="1780444" cy="368771"/>
          </a:xfrm>
          <a:custGeom>
            <a:avLst/>
            <a:gdLst>
              <a:gd name="connsiteX0" fmla="*/ 1799788 w 1967079"/>
              <a:gd name="connsiteY0" fmla="*/ 0 h 368771"/>
              <a:gd name="connsiteX1" fmla="*/ 1803551 w 1967079"/>
              <a:gd name="connsiteY1" fmla="*/ 173097 h 368771"/>
              <a:gd name="connsiteX2" fmla="*/ 91403 w 1967079"/>
              <a:gd name="connsiteY2" fmla="*/ 169334 h 368771"/>
              <a:gd name="connsiteX3" fmla="*/ 219344 w 1967079"/>
              <a:gd name="connsiteY3" fmla="*/ 368771 h 368771"/>
              <a:gd name="connsiteX4" fmla="*/ 219344 w 1967079"/>
              <a:gd name="connsiteY4" fmla="*/ 368771 h 368771"/>
              <a:gd name="connsiteX0" fmla="*/ 1807828 w 1975791"/>
              <a:gd name="connsiteY0" fmla="*/ 0 h 368771"/>
              <a:gd name="connsiteX1" fmla="*/ 1811591 w 1975791"/>
              <a:gd name="connsiteY1" fmla="*/ 173097 h 368771"/>
              <a:gd name="connsiteX2" fmla="*/ 89918 w 1975791"/>
              <a:gd name="connsiteY2" fmla="*/ 223309 h 368771"/>
              <a:gd name="connsiteX3" fmla="*/ 227384 w 1975791"/>
              <a:gd name="connsiteY3" fmla="*/ 368771 h 368771"/>
              <a:gd name="connsiteX4" fmla="*/ 227384 w 1975791"/>
              <a:gd name="connsiteY4" fmla="*/ 368771 h 368771"/>
              <a:gd name="connsiteX0" fmla="*/ 1807384 w 1971442"/>
              <a:gd name="connsiteY0" fmla="*/ 0 h 368771"/>
              <a:gd name="connsiteX1" fmla="*/ 1804797 w 1971442"/>
              <a:gd name="connsiteY1" fmla="*/ 144522 h 368771"/>
              <a:gd name="connsiteX2" fmla="*/ 89474 w 1971442"/>
              <a:gd name="connsiteY2" fmla="*/ 223309 h 368771"/>
              <a:gd name="connsiteX3" fmla="*/ 226940 w 1971442"/>
              <a:gd name="connsiteY3" fmla="*/ 368771 h 368771"/>
              <a:gd name="connsiteX4" fmla="*/ 226940 w 1971442"/>
              <a:gd name="connsiteY4" fmla="*/ 368771 h 368771"/>
              <a:gd name="connsiteX0" fmla="*/ 1807384 w 1898266"/>
              <a:gd name="connsiteY0" fmla="*/ 0 h 368771"/>
              <a:gd name="connsiteX1" fmla="*/ 1804797 w 1898266"/>
              <a:gd name="connsiteY1" fmla="*/ 144522 h 368771"/>
              <a:gd name="connsiteX2" fmla="*/ 89474 w 1898266"/>
              <a:gd name="connsiteY2" fmla="*/ 223309 h 368771"/>
              <a:gd name="connsiteX3" fmla="*/ 226940 w 1898266"/>
              <a:gd name="connsiteY3" fmla="*/ 368771 h 368771"/>
              <a:gd name="connsiteX4" fmla="*/ 226940 w 1898266"/>
              <a:gd name="connsiteY4" fmla="*/ 368771 h 368771"/>
              <a:gd name="connsiteX0" fmla="*/ 1807384 w 1898266"/>
              <a:gd name="connsiteY0" fmla="*/ 0 h 368771"/>
              <a:gd name="connsiteX1" fmla="*/ 1804797 w 1898266"/>
              <a:gd name="connsiteY1" fmla="*/ 144522 h 368771"/>
              <a:gd name="connsiteX2" fmla="*/ 89474 w 1898266"/>
              <a:gd name="connsiteY2" fmla="*/ 223309 h 368771"/>
              <a:gd name="connsiteX3" fmla="*/ 226940 w 1898266"/>
              <a:gd name="connsiteY3" fmla="*/ 368771 h 368771"/>
              <a:gd name="connsiteX4" fmla="*/ 226940 w 1898266"/>
              <a:gd name="connsiteY4" fmla="*/ 368771 h 368771"/>
              <a:gd name="connsiteX0" fmla="*/ 1791348 w 1954070"/>
              <a:gd name="connsiteY0" fmla="*/ 0 h 368771"/>
              <a:gd name="connsiteX1" fmla="*/ 1788761 w 1954070"/>
              <a:gd name="connsiteY1" fmla="*/ 144522 h 368771"/>
              <a:gd name="connsiteX2" fmla="*/ 92488 w 1954070"/>
              <a:gd name="connsiteY2" fmla="*/ 210609 h 368771"/>
              <a:gd name="connsiteX3" fmla="*/ 210904 w 1954070"/>
              <a:gd name="connsiteY3" fmla="*/ 368771 h 368771"/>
              <a:gd name="connsiteX4" fmla="*/ 210904 w 1954070"/>
              <a:gd name="connsiteY4" fmla="*/ 368771 h 368771"/>
              <a:gd name="connsiteX0" fmla="*/ 1735122 w 1897844"/>
              <a:gd name="connsiteY0" fmla="*/ 0 h 368771"/>
              <a:gd name="connsiteX1" fmla="*/ 1732535 w 1897844"/>
              <a:gd name="connsiteY1" fmla="*/ 144522 h 368771"/>
              <a:gd name="connsiteX2" fmla="*/ 36262 w 1897844"/>
              <a:gd name="connsiteY2" fmla="*/ 210609 h 368771"/>
              <a:gd name="connsiteX3" fmla="*/ 154678 w 1897844"/>
              <a:gd name="connsiteY3" fmla="*/ 368771 h 368771"/>
              <a:gd name="connsiteX4" fmla="*/ 154678 w 1897844"/>
              <a:gd name="connsiteY4" fmla="*/ 368771 h 368771"/>
              <a:gd name="connsiteX0" fmla="*/ 1735122 w 1897844"/>
              <a:gd name="connsiteY0" fmla="*/ 0 h 368771"/>
              <a:gd name="connsiteX1" fmla="*/ 1732535 w 1897844"/>
              <a:gd name="connsiteY1" fmla="*/ 144522 h 368771"/>
              <a:gd name="connsiteX2" fmla="*/ 36262 w 1897844"/>
              <a:gd name="connsiteY2" fmla="*/ 239184 h 368771"/>
              <a:gd name="connsiteX3" fmla="*/ 154678 w 1897844"/>
              <a:gd name="connsiteY3" fmla="*/ 368771 h 368771"/>
              <a:gd name="connsiteX4" fmla="*/ 154678 w 1897844"/>
              <a:gd name="connsiteY4" fmla="*/ 368771 h 368771"/>
              <a:gd name="connsiteX0" fmla="*/ 1735122 w 1838221"/>
              <a:gd name="connsiteY0" fmla="*/ 0 h 368771"/>
              <a:gd name="connsiteX1" fmla="*/ 1732535 w 1838221"/>
              <a:gd name="connsiteY1" fmla="*/ 144522 h 368771"/>
              <a:gd name="connsiteX2" fmla="*/ 36262 w 1838221"/>
              <a:gd name="connsiteY2" fmla="*/ 239184 h 368771"/>
              <a:gd name="connsiteX3" fmla="*/ 154678 w 1838221"/>
              <a:gd name="connsiteY3" fmla="*/ 368771 h 368771"/>
              <a:gd name="connsiteX4" fmla="*/ 154678 w 1838221"/>
              <a:gd name="connsiteY4" fmla="*/ 368771 h 368771"/>
              <a:gd name="connsiteX0" fmla="*/ 1791122 w 1892713"/>
              <a:gd name="connsiteY0" fmla="*/ 0 h 368771"/>
              <a:gd name="connsiteX1" fmla="*/ 1785360 w 1892713"/>
              <a:gd name="connsiteY1" fmla="*/ 166747 h 368771"/>
              <a:gd name="connsiteX2" fmla="*/ 92262 w 1892713"/>
              <a:gd name="connsiteY2" fmla="*/ 239184 h 368771"/>
              <a:gd name="connsiteX3" fmla="*/ 210678 w 1892713"/>
              <a:gd name="connsiteY3" fmla="*/ 368771 h 368771"/>
              <a:gd name="connsiteX4" fmla="*/ 210678 w 1892713"/>
              <a:gd name="connsiteY4" fmla="*/ 368771 h 368771"/>
              <a:gd name="connsiteX0" fmla="*/ 1780544 w 1940454"/>
              <a:gd name="connsiteY0" fmla="*/ 0 h 368771"/>
              <a:gd name="connsiteX1" fmla="*/ 1774782 w 1940454"/>
              <a:gd name="connsiteY1" fmla="*/ 166747 h 368771"/>
              <a:gd name="connsiteX2" fmla="*/ 94384 w 1940454"/>
              <a:gd name="connsiteY2" fmla="*/ 204259 h 368771"/>
              <a:gd name="connsiteX3" fmla="*/ 200100 w 1940454"/>
              <a:gd name="connsiteY3" fmla="*/ 368771 h 368771"/>
              <a:gd name="connsiteX4" fmla="*/ 200100 w 1940454"/>
              <a:gd name="connsiteY4" fmla="*/ 368771 h 368771"/>
              <a:gd name="connsiteX0" fmla="*/ 1759691 w 1917830"/>
              <a:gd name="connsiteY0" fmla="*/ 0 h 368771"/>
              <a:gd name="connsiteX1" fmla="*/ 1753929 w 1917830"/>
              <a:gd name="connsiteY1" fmla="*/ 166747 h 368771"/>
              <a:gd name="connsiteX2" fmla="*/ 98931 w 1917830"/>
              <a:gd name="connsiteY2" fmla="*/ 169334 h 368771"/>
              <a:gd name="connsiteX3" fmla="*/ 179247 w 1917830"/>
              <a:gd name="connsiteY3" fmla="*/ 368771 h 368771"/>
              <a:gd name="connsiteX4" fmla="*/ 179247 w 1917830"/>
              <a:gd name="connsiteY4" fmla="*/ 368771 h 368771"/>
              <a:gd name="connsiteX0" fmla="*/ 1733638 w 1891777"/>
              <a:gd name="connsiteY0" fmla="*/ 0 h 368771"/>
              <a:gd name="connsiteX1" fmla="*/ 1727876 w 1891777"/>
              <a:gd name="connsiteY1" fmla="*/ 166747 h 368771"/>
              <a:gd name="connsiteX2" fmla="*/ 72878 w 1891777"/>
              <a:gd name="connsiteY2" fmla="*/ 169334 h 368771"/>
              <a:gd name="connsiteX3" fmla="*/ 153194 w 1891777"/>
              <a:gd name="connsiteY3" fmla="*/ 368771 h 368771"/>
              <a:gd name="connsiteX4" fmla="*/ 153194 w 1891777"/>
              <a:gd name="connsiteY4" fmla="*/ 368771 h 368771"/>
              <a:gd name="connsiteX0" fmla="*/ 1733638 w 1891777"/>
              <a:gd name="connsiteY0" fmla="*/ 0 h 368771"/>
              <a:gd name="connsiteX1" fmla="*/ 1727876 w 1891777"/>
              <a:gd name="connsiteY1" fmla="*/ 166747 h 368771"/>
              <a:gd name="connsiteX2" fmla="*/ 72878 w 1891777"/>
              <a:gd name="connsiteY2" fmla="*/ 201084 h 368771"/>
              <a:gd name="connsiteX3" fmla="*/ 153194 w 1891777"/>
              <a:gd name="connsiteY3" fmla="*/ 368771 h 368771"/>
              <a:gd name="connsiteX4" fmla="*/ 153194 w 1891777"/>
              <a:gd name="connsiteY4" fmla="*/ 368771 h 368771"/>
              <a:gd name="connsiteX0" fmla="*/ 1733638 w 1866967"/>
              <a:gd name="connsiteY0" fmla="*/ 0 h 368771"/>
              <a:gd name="connsiteX1" fmla="*/ 1727876 w 1866967"/>
              <a:gd name="connsiteY1" fmla="*/ 166747 h 368771"/>
              <a:gd name="connsiteX2" fmla="*/ 72878 w 1866967"/>
              <a:gd name="connsiteY2" fmla="*/ 201084 h 368771"/>
              <a:gd name="connsiteX3" fmla="*/ 153194 w 1866967"/>
              <a:gd name="connsiteY3" fmla="*/ 368771 h 368771"/>
              <a:gd name="connsiteX4" fmla="*/ 153194 w 1866967"/>
              <a:gd name="connsiteY4" fmla="*/ 368771 h 368771"/>
              <a:gd name="connsiteX0" fmla="*/ 1760149 w 1897083"/>
              <a:gd name="connsiteY0" fmla="*/ 0 h 368771"/>
              <a:gd name="connsiteX1" fmla="*/ 1760737 w 1897083"/>
              <a:gd name="connsiteY1" fmla="*/ 154047 h 368771"/>
              <a:gd name="connsiteX2" fmla="*/ 99389 w 1897083"/>
              <a:gd name="connsiteY2" fmla="*/ 201084 h 368771"/>
              <a:gd name="connsiteX3" fmla="*/ 179705 w 1897083"/>
              <a:gd name="connsiteY3" fmla="*/ 368771 h 368771"/>
              <a:gd name="connsiteX4" fmla="*/ 179705 w 1897083"/>
              <a:gd name="connsiteY4" fmla="*/ 368771 h 368771"/>
              <a:gd name="connsiteX0" fmla="*/ 1760149 w 1850261"/>
              <a:gd name="connsiteY0" fmla="*/ 0 h 368771"/>
              <a:gd name="connsiteX1" fmla="*/ 1760737 w 1850261"/>
              <a:gd name="connsiteY1" fmla="*/ 154047 h 368771"/>
              <a:gd name="connsiteX2" fmla="*/ 99389 w 1850261"/>
              <a:gd name="connsiteY2" fmla="*/ 201084 h 368771"/>
              <a:gd name="connsiteX3" fmla="*/ 179705 w 1850261"/>
              <a:gd name="connsiteY3" fmla="*/ 368771 h 368771"/>
              <a:gd name="connsiteX4" fmla="*/ 179705 w 1850261"/>
              <a:gd name="connsiteY4" fmla="*/ 368771 h 368771"/>
              <a:gd name="connsiteX0" fmla="*/ 1690332 w 1780444"/>
              <a:gd name="connsiteY0" fmla="*/ 0 h 368771"/>
              <a:gd name="connsiteX1" fmla="*/ 1690920 w 1780444"/>
              <a:gd name="connsiteY1" fmla="*/ 154047 h 368771"/>
              <a:gd name="connsiteX2" fmla="*/ 29572 w 1780444"/>
              <a:gd name="connsiteY2" fmla="*/ 201084 h 368771"/>
              <a:gd name="connsiteX3" fmla="*/ 109888 w 1780444"/>
              <a:gd name="connsiteY3" fmla="*/ 368771 h 368771"/>
              <a:gd name="connsiteX4" fmla="*/ 109888 w 1780444"/>
              <a:gd name="connsiteY4" fmla="*/ 368771 h 368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0444" h="368771">
                <a:moveTo>
                  <a:pt x="1690332" y="0"/>
                </a:moveTo>
                <a:cubicBezTo>
                  <a:pt x="1834579" y="72437"/>
                  <a:pt x="1783563" y="142758"/>
                  <a:pt x="1690920" y="154047"/>
                </a:cubicBezTo>
                <a:cubicBezTo>
                  <a:pt x="1598277" y="165336"/>
                  <a:pt x="127977" y="149422"/>
                  <a:pt x="29572" y="201084"/>
                </a:cubicBezTo>
                <a:cubicBezTo>
                  <a:pt x="-68833" y="252746"/>
                  <a:pt x="109888" y="368771"/>
                  <a:pt x="109888" y="368771"/>
                </a:cubicBezTo>
                <a:lnTo>
                  <a:pt x="109888" y="368771"/>
                </a:lnTo>
              </a:path>
            </a:pathLst>
          </a:custGeom>
          <a:noFill/>
          <a:ln>
            <a:solidFill>
              <a:schemeClr val="accent1"/>
            </a:solidFill>
            <a:prstDash val="sysDot"/>
            <a:tailEnd type="triangle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99788 w 1967079"/>
                      <a:gd name="connsiteY0" fmla="*/ 0 h 368771"/>
                      <a:gd name="connsiteX1" fmla="*/ 1803551 w 1967079"/>
                      <a:gd name="connsiteY1" fmla="*/ 173097 h 368771"/>
                      <a:gd name="connsiteX2" fmla="*/ 91403 w 1967079"/>
                      <a:gd name="connsiteY2" fmla="*/ 169334 h 368771"/>
                      <a:gd name="connsiteX3" fmla="*/ 219344 w 1967079"/>
                      <a:gd name="connsiteY3" fmla="*/ 368771 h 368771"/>
                      <a:gd name="connsiteX4" fmla="*/ 219344 w 1967079"/>
                      <a:gd name="connsiteY4" fmla="*/ 368771 h 368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67079" h="368771" extrusionOk="0">
                        <a:moveTo>
                          <a:pt x="1799788" y="0"/>
                        </a:moveTo>
                        <a:cubicBezTo>
                          <a:pt x="1941913" y="71128"/>
                          <a:pt x="2076338" y="149358"/>
                          <a:pt x="1803551" y="173097"/>
                        </a:cubicBezTo>
                        <a:cubicBezTo>
                          <a:pt x="1562889" y="210597"/>
                          <a:pt x="346921" y="136993"/>
                          <a:pt x="91403" y="169334"/>
                        </a:cubicBezTo>
                        <a:cubicBezTo>
                          <a:pt x="-172631" y="201946"/>
                          <a:pt x="219344" y="368771"/>
                          <a:pt x="219344" y="368771"/>
                        </a:cubicBezTo>
                        <a:lnTo>
                          <a:pt x="219344" y="368771"/>
                        </a:ln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BBE64284-FBE2-9007-44F5-803E6701DAFD}"/>
              </a:ext>
            </a:extLst>
          </p:cNvPr>
          <p:cNvSpPr/>
          <p:nvPr/>
        </p:nvSpPr>
        <p:spPr>
          <a:xfrm>
            <a:off x="2646515" y="2847576"/>
            <a:ext cx="1780444" cy="368771"/>
          </a:xfrm>
          <a:custGeom>
            <a:avLst/>
            <a:gdLst>
              <a:gd name="connsiteX0" fmla="*/ 1799788 w 1967079"/>
              <a:gd name="connsiteY0" fmla="*/ 0 h 368771"/>
              <a:gd name="connsiteX1" fmla="*/ 1803551 w 1967079"/>
              <a:gd name="connsiteY1" fmla="*/ 173097 h 368771"/>
              <a:gd name="connsiteX2" fmla="*/ 91403 w 1967079"/>
              <a:gd name="connsiteY2" fmla="*/ 169334 h 368771"/>
              <a:gd name="connsiteX3" fmla="*/ 219344 w 1967079"/>
              <a:gd name="connsiteY3" fmla="*/ 368771 h 368771"/>
              <a:gd name="connsiteX4" fmla="*/ 219344 w 1967079"/>
              <a:gd name="connsiteY4" fmla="*/ 368771 h 368771"/>
              <a:gd name="connsiteX0" fmla="*/ 1807828 w 1975791"/>
              <a:gd name="connsiteY0" fmla="*/ 0 h 368771"/>
              <a:gd name="connsiteX1" fmla="*/ 1811591 w 1975791"/>
              <a:gd name="connsiteY1" fmla="*/ 173097 h 368771"/>
              <a:gd name="connsiteX2" fmla="*/ 89918 w 1975791"/>
              <a:gd name="connsiteY2" fmla="*/ 223309 h 368771"/>
              <a:gd name="connsiteX3" fmla="*/ 227384 w 1975791"/>
              <a:gd name="connsiteY3" fmla="*/ 368771 h 368771"/>
              <a:gd name="connsiteX4" fmla="*/ 227384 w 1975791"/>
              <a:gd name="connsiteY4" fmla="*/ 368771 h 368771"/>
              <a:gd name="connsiteX0" fmla="*/ 1807384 w 1971442"/>
              <a:gd name="connsiteY0" fmla="*/ 0 h 368771"/>
              <a:gd name="connsiteX1" fmla="*/ 1804797 w 1971442"/>
              <a:gd name="connsiteY1" fmla="*/ 144522 h 368771"/>
              <a:gd name="connsiteX2" fmla="*/ 89474 w 1971442"/>
              <a:gd name="connsiteY2" fmla="*/ 223309 h 368771"/>
              <a:gd name="connsiteX3" fmla="*/ 226940 w 1971442"/>
              <a:gd name="connsiteY3" fmla="*/ 368771 h 368771"/>
              <a:gd name="connsiteX4" fmla="*/ 226940 w 1971442"/>
              <a:gd name="connsiteY4" fmla="*/ 368771 h 368771"/>
              <a:gd name="connsiteX0" fmla="*/ 1807384 w 1898266"/>
              <a:gd name="connsiteY0" fmla="*/ 0 h 368771"/>
              <a:gd name="connsiteX1" fmla="*/ 1804797 w 1898266"/>
              <a:gd name="connsiteY1" fmla="*/ 144522 h 368771"/>
              <a:gd name="connsiteX2" fmla="*/ 89474 w 1898266"/>
              <a:gd name="connsiteY2" fmla="*/ 223309 h 368771"/>
              <a:gd name="connsiteX3" fmla="*/ 226940 w 1898266"/>
              <a:gd name="connsiteY3" fmla="*/ 368771 h 368771"/>
              <a:gd name="connsiteX4" fmla="*/ 226940 w 1898266"/>
              <a:gd name="connsiteY4" fmla="*/ 368771 h 368771"/>
              <a:gd name="connsiteX0" fmla="*/ 1807384 w 1898266"/>
              <a:gd name="connsiteY0" fmla="*/ 0 h 368771"/>
              <a:gd name="connsiteX1" fmla="*/ 1804797 w 1898266"/>
              <a:gd name="connsiteY1" fmla="*/ 144522 h 368771"/>
              <a:gd name="connsiteX2" fmla="*/ 89474 w 1898266"/>
              <a:gd name="connsiteY2" fmla="*/ 223309 h 368771"/>
              <a:gd name="connsiteX3" fmla="*/ 226940 w 1898266"/>
              <a:gd name="connsiteY3" fmla="*/ 368771 h 368771"/>
              <a:gd name="connsiteX4" fmla="*/ 226940 w 1898266"/>
              <a:gd name="connsiteY4" fmla="*/ 368771 h 368771"/>
              <a:gd name="connsiteX0" fmla="*/ 1791348 w 1954070"/>
              <a:gd name="connsiteY0" fmla="*/ 0 h 368771"/>
              <a:gd name="connsiteX1" fmla="*/ 1788761 w 1954070"/>
              <a:gd name="connsiteY1" fmla="*/ 144522 h 368771"/>
              <a:gd name="connsiteX2" fmla="*/ 92488 w 1954070"/>
              <a:gd name="connsiteY2" fmla="*/ 210609 h 368771"/>
              <a:gd name="connsiteX3" fmla="*/ 210904 w 1954070"/>
              <a:gd name="connsiteY3" fmla="*/ 368771 h 368771"/>
              <a:gd name="connsiteX4" fmla="*/ 210904 w 1954070"/>
              <a:gd name="connsiteY4" fmla="*/ 368771 h 368771"/>
              <a:gd name="connsiteX0" fmla="*/ 1735122 w 1897844"/>
              <a:gd name="connsiteY0" fmla="*/ 0 h 368771"/>
              <a:gd name="connsiteX1" fmla="*/ 1732535 w 1897844"/>
              <a:gd name="connsiteY1" fmla="*/ 144522 h 368771"/>
              <a:gd name="connsiteX2" fmla="*/ 36262 w 1897844"/>
              <a:gd name="connsiteY2" fmla="*/ 210609 h 368771"/>
              <a:gd name="connsiteX3" fmla="*/ 154678 w 1897844"/>
              <a:gd name="connsiteY3" fmla="*/ 368771 h 368771"/>
              <a:gd name="connsiteX4" fmla="*/ 154678 w 1897844"/>
              <a:gd name="connsiteY4" fmla="*/ 368771 h 368771"/>
              <a:gd name="connsiteX0" fmla="*/ 1735122 w 1897844"/>
              <a:gd name="connsiteY0" fmla="*/ 0 h 368771"/>
              <a:gd name="connsiteX1" fmla="*/ 1732535 w 1897844"/>
              <a:gd name="connsiteY1" fmla="*/ 144522 h 368771"/>
              <a:gd name="connsiteX2" fmla="*/ 36262 w 1897844"/>
              <a:gd name="connsiteY2" fmla="*/ 239184 h 368771"/>
              <a:gd name="connsiteX3" fmla="*/ 154678 w 1897844"/>
              <a:gd name="connsiteY3" fmla="*/ 368771 h 368771"/>
              <a:gd name="connsiteX4" fmla="*/ 154678 w 1897844"/>
              <a:gd name="connsiteY4" fmla="*/ 368771 h 368771"/>
              <a:gd name="connsiteX0" fmla="*/ 1735122 w 1838221"/>
              <a:gd name="connsiteY0" fmla="*/ 0 h 368771"/>
              <a:gd name="connsiteX1" fmla="*/ 1732535 w 1838221"/>
              <a:gd name="connsiteY1" fmla="*/ 144522 h 368771"/>
              <a:gd name="connsiteX2" fmla="*/ 36262 w 1838221"/>
              <a:gd name="connsiteY2" fmla="*/ 239184 h 368771"/>
              <a:gd name="connsiteX3" fmla="*/ 154678 w 1838221"/>
              <a:gd name="connsiteY3" fmla="*/ 368771 h 368771"/>
              <a:gd name="connsiteX4" fmla="*/ 154678 w 1838221"/>
              <a:gd name="connsiteY4" fmla="*/ 368771 h 368771"/>
              <a:gd name="connsiteX0" fmla="*/ 1791122 w 1892713"/>
              <a:gd name="connsiteY0" fmla="*/ 0 h 368771"/>
              <a:gd name="connsiteX1" fmla="*/ 1785360 w 1892713"/>
              <a:gd name="connsiteY1" fmla="*/ 166747 h 368771"/>
              <a:gd name="connsiteX2" fmla="*/ 92262 w 1892713"/>
              <a:gd name="connsiteY2" fmla="*/ 239184 h 368771"/>
              <a:gd name="connsiteX3" fmla="*/ 210678 w 1892713"/>
              <a:gd name="connsiteY3" fmla="*/ 368771 h 368771"/>
              <a:gd name="connsiteX4" fmla="*/ 210678 w 1892713"/>
              <a:gd name="connsiteY4" fmla="*/ 368771 h 368771"/>
              <a:gd name="connsiteX0" fmla="*/ 1780544 w 1940454"/>
              <a:gd name="connsiteY0" fmla="*/ 0 h 368771"/>
              <a:gd name="connsiteX1" fmla="*/ 1774782 w 1940454"/>
              <a:gd name="connsiteY1" fmla="*/ 166747 h 368771"/>
              <a:gd name="connsiteX2" fmla="*/ 94384 w 1940454"/>
              <a:gd name="connsiteY2" fmla="*/ 204259 h 368771"/>
              <a:gd name="connsiteX3" fmla="*/ 200100 w 1940454"/>
              <a:gd name="connsiteY3" fmla="*/ 368771 h 368771"/>
              <a:gd name="connsiteX4" fmla="*/ 200100 w 1940454"/>
              <a:gd name="connsiteY4" fmla="*/ 368771 h 368771"/>
              <a:gd name="connsiteX0" fmla="*/ 1759691 w 1917830"/>
              <a:gd name="connsiteY0" fmla="*/ 0 h 368771"/>
              <a:gd name="connsiteX1" fmla="*/ 1753929 w 1917830"/>
              <a:gd name="connsiteY1" fmla="*/ 166747 h 368771"/>
              <a:gd name="connsiteX2" fmla="*/ 98931 w 1917830"/>
              <a:gd name="connsiteY2" fmla="*/ 169334 h 368771"/>
              <a:gd name="connsiteX3" fmla="*/ 179247 w 1917830"/>
              <a:gd name="connsiteY3" fmla="*/ 368771 h 368771"/>
              <a:gd name="connsiteX4" fmla="*/ 179247 w 1917830"/>
              <a:gd name="connsiteY4" fmla="*/ 368771 h 368771"/>
              <a:gd name="connsiteX0" fmla="*/ 1733638 w 1891777"/>
              <a:gd name="connsiteY0" fmla="*/ 0 h 368771"/>
              <a:gd name="connsiteX1" fmla="*/ 1727876 w 1891777"/>
              <a:gd name="connsiteY1" fmla="*/ 166747 h 368771"/>
              <a:gd name="connsiteX2" fmla="*/ 72878 w 1891777"/>
              <a:gd name="connsiteY2" fmla="*/ 169334 h 368771"/>
              <a:gd name="connsiteX3" fmla="*/ 153194 w 1891777"/>
              <a:gd name="connsiteY3" fmla="*/ 368771 h 368771"/>
              <a:gd name="connsiteX4" fmla="*/ 153194 w 1891777"/>
              <a:gd name="connsiteY4" fmla="*/ 368771 h 368771"/>
              <a:gd name="connsiteX0" fmla="*/ 1733638 w 1891777"/>
              <a:gd name="connsiteY0" fmla="*/ 0 h 368771"/>
              <a:gd name="connsiteX1" fmla="*/ 1727876 w 1891777"/>
              <a:gd name="connsiteY1" fmla="*/ 166747 h 368771"/>
              <a:gd name="connsiteX2" fmla="*/ 72878 w 1891777"/>
              <a:gd name="connsiteY2" fmla="*/ 201084 h 368771"/>
              <a:gd name="connsiteX3" fmla="*/ 153194 w 1891777"/>
              <a:gd name="connsiteY3" fmla="*/ 368771 h 368771"/>
              <a:gd name="connsiteX4" fmla="*/ 153194 w 1891777"/>
              <a:gd name="connsiteY4" fmla="*/ 368771 h 368771"/>
              <a:gd name="connsiteX0" fmla="*/ 1733638 w 1866967"/>
              <a:gd name="connsiteY0" fmla="*/ 0 h 368771"/>
              <a:gd name="connsiteX1" fmla="*/ 1727876 w 1866967"/>
              <a:gd name="connsiteY1" fmla="*/ 166747 h 368771"/>
              <a:gd name="connsiteX2" fmla="*/ 72878 w 1866967"/>
              <a:gd name="connsiteY2" fmla="*/ 201084 h 368771"/>
              <a:gd name="connsiteX3" fmla="*/ 153194 w 1866967"/>
              <a:gd name="connsiteY3" fmla="*/ 368771 h 368771"/>
              <a:gd name="connsiteX4" fmla="*/ 153194 w 1866967"/>
              <a:gd name="connsiteY4" fmla="*/ 368771 h 368771"/>
              <a:gd name="connsiteX0" fmla="*/ 1760149 w 1897083"/>
              <a:gd name="connsiteY0" fmla="*/ 0 h 368771"/>
              <a:gd name="connsiteX1" fmla="*/ 1760737 w 1897083"/>
              <a:gd name="connsiteY1" fmla="*/ 154047 h 368771"/>
              <a:gd name="connsiteX2" fmla="*/ 99389 w 1897083"/>
              <a:gd name="connsiteY2" fmla="*/ 201084 h 368771"/>
              <a:gd name="connsiteX3" fmla="*/ 179705 w 1897083"/>
              <a:gd name="connsiteY3" fmla="*/ 368771 h 368771"/>
              <a:gd name="connsiteX4" fmla="*/ 179705 w 1897083"/>
              <a:gd name="connsiteY4" fmla="*/ 368771 h 368771"/>
              <a:gd name="connsiteX0" fmla="*/ 1760149 w 1850261"/>
              <a:gd name="connsiteY0" fmla="*/ 0 h 368771"/>
              <a:gd name="connsiteX1" fmla="*/ 1760737 w 1850261"/>
              <a:gd name="connsiteY1" fmla="*/ 154047 h 368771"/>
              <a:gd name="connsiteX2" fmla="*/ 99389 w 1850261"/>
              <a:gd name="connsiteY2" fmla="*/ 201084 h 368771"/>
              <a:gd name="connsiteX3" fmla="*/ 179705 w 1850261"/>
              <a:gd name="connsiteY3" fmla="*/ 368771 h 368771"/>
              <a:gd name="connsiteX4" fmla="*/ 179705 w 1850261"/>
              <a:gd name="connsiteY4" fmla="*/ 368771 h 368771"/>
              <a:gd name="connsiteX0" fmla="*/ 1690332 w 1780444"/>
              <a:gd name="connsiteY0" fmla="*/ 0 h 368771"/>
              <a:gd name="connsiteX1" fmla="*/ 1690920 w 1780444"/>
              <a:gd name="connsiteY1" fmla="*/ 154047 h 368771"/>
              <a:gd name="connsiteX2" fmla="*/ 29572 w 1780444"/>
              <a:gd name="connsiteY2" fmla="*/ 201084 h 368771"/>
              <a:gd name="connsiteX3" fmla="*/ 109888 w 1780444"/>
              <a:gd name="connsiteY3" fmla="*/ 368771 h 368771"/>
              <a:gd name="connsiteX4" fmla="*/ 109888 w 1780444"/>
              <a:gd name="connsiteY4" fmla="*/ 368771 h 368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0444" h="368771">
                <a:moveTo>
                  <a:pt x="1690332" y="0"/>
                </a:moveTo>
                <a:cubicBezTo>
                  <a:pt x="1834579" y="72437"/>
                  <a:pt x="1783563" y="142758"/>
                  <a:pt x="1690920" y="154047"/>
                </a:cubicBezTo>
                <a:cubicBezTo>
                  <a:pt x="1598277" y="165336"/>
                  <a:pt x="127977" y="149422"/>
                  <a:pt x="29572" y="201084"/>
                </a:cubicBezTo>
                <a:cubicBezTo>
                  <a:pt x="-68833" y="252746"/>
                  <a:pt x="109888" y="368771"/>
                  <a:pt x="109888" y="368771"/>
                </a:cubicBezTo>
                <a:lnTo>
                  <a:pt x="109888" y="368771"/>
                </a:lnTo>
              </a:path>
            </a:pathLst>
          </a:custGeom>
          <a:noFill/>
          <a:ln>
            <a:solidFill>
              <a:schemeClr val="accent1"/>
            </a:solidFill>
            <a:prstDash val="sysDot"/>
            <a:tailEnd type="triangle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99788 w 1967079"/>
                      <a:gd name="connsiteY0" fmla="*/ 0 h 368771"/>
                      <a:gd name="connsiteX1" fmla="*/ 1803551 w 1967079"/>
                      <a:gd name="connsiteY1" fmla="*/ 173097 h 368771"/>
                      <a:gd name="connsiteX2" fmla="*/ 91403 w 1967079"/>
                      <a:gd name="connsiteY2" fmla="*/ 169334 h 368771"/>
                      <a:gd name="connsiteX3" fmla="*/ 219344 w 1967079"/>
                      <a:gd name="connsiteY3" fmla="*/ 368771 h 368771"/>
                      <a:gd name="connsiteX4" fmla="*/ 219344 w 1967079"/>
                      <a:gd name="connsiteY4" fmla="*/ 368771 h 368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67079" h="368771" extrusionOk="0">
                        <a:moveTo>
                          <a:pt x="1799788" y="0"/>
                        </a:moveTo>
                        <a:cubicBezTo>
                          <a:pt x="1941913" y="71128"/>
                          <a:pt x="2076338" y="149358"/>
                          <a:pt x="1803551" y="173097"/>
                        </a:cubicBezTo>
                        <a:cubicBezTo>
                          <a:pt x="1562889" y="210597"/>
                          <a:pt x="346921" y="136993"/>
                          <a:pt x="91403" y="169334"/>
                        </a:cubicBezTo>
                        <a:cubicBezTo>
                          <a:pt x="-172631" y="201946"/>
                          <a:pt x="219344" y="368771"/>
                          <a:pt x="219344" y="368771"/>
                        </a:cubicBezTo>
                        <a:lnTo>
                          <a:pt x="219344" y="368771"/>
                        </a:ln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3DF56616-DCD6-25C1-FD61-A58B1C9B3B73}"/>
              </a:ext>
            </a:extLst>
          </p:cNvPr>
          <p:cNvSpPr/>
          <p:nvPr/>
        </p:nvSpPr>
        <p:spPr>
          <a:xfrm>
            <a:off x="2646515" y="3216829"/>
            <a:ext cx="1780444" cy="368771"/>
          </a:xfrm>
          <a:custGeom>
            <a:avLst/>
            <a:gdLst>
              <a:gd name="connsiteX0" fmla="*/ 1799788 w 1967079"/>
              <a:gd name="connsiteY0" fmla="*/ 0 h 368771"/>
              <a:gd name="connsiteX1" fmla="*/ 1803551 w 1967079"/>
              <a:gd name="connsiteY1" fmla="*/ 173097 h 368771"/>
              <a:gd name="connsiteX2" fmla="*/ 91403 w 1967079"/>
              <a:gd name="connsiteY2" fmla="*/ 169334 h 368771"/>
              <a:gd name="connsiteX3" fmla="*/ 219344 w 1967079"/>
              <a:gd name="connsiteY3" fmla="*/ 368771 h 368771"/>
              <a:gd name="connsiteX4" fmla="*/ 219344 w 1967079"/>
              <a:gd name="connsiteY4" fmla="*/ 368771 h 368771"/>
              <a:gd name="connsiteX0" fmla="*/ 1807828 w 1975791"/>
              <a:gd name="connsiteY0" fmla="*/ 0 h 368771"/>
              <a:gd name="connsiteX1" fmla="*/ 1811591 w 1975791"/>
              <a:gd name="connsiteY1" fmla="*/ 173097 h 368771"/>
              <a:gd name="connsiteX2" fmla="*/ 89918 w 1975791"/>
              <a:gd name="connsiteY2" fmla="*/ 223309 h 368771"/>
              <a:gd name="connsiteX3" fmla="*/ 227384 w 1975791"/>
              <a:gd name="connsiteY3" fmla="*/ 368771 h 368771"/>
              <a:gd name="connsiteX4" fmla="*/ 227384 w 1975791"/>
              <a:gd name="connsiteY4" fmla="*/ 368771 h 368771"/>
              <a:gd name="connsiteX0" fmla="*/ 1807384 w 1971442"/>
              <a:gd name="connsiteY0" fmla="*/ 0 h 368771"/>
              <a:gd name="connsiteX1" fmla="*/ 1804797 w 1971442"/>
              <a:gd name="connsiteY1" fmla="*/ 144522 h 368771"/>
              <a:gd name="connsiteX2" fmla="*/ 89474 w 1971442"/>
              <a:gd name="connsiteY2" fmla="*/ 223309 h 368771"/>
              <a:gd name="connsiteX3" fmla="*/ 226940 w 1971442"/>
              <a:gd name="connsiteY3" fmla="*/ 368771 h 368771"/>
              <a:gd name="connsiteX4" fmla="*/ 226940 w 1971442"/>
              <a:gd name="connsiteY4" fmla="*/ 368771 h 368771"/>
              <a:gd name="connsiteX0" fmla="*/ 1807384 w 1898266"/>
              <a:gd name="connsiteY0" fmla="*/ 0 h 368771"/>
              <a:gd name="connsiteX1" fmla="*/ 1804797 w 1898266"/>
              <a:gd name="connsiteY1" fmla="*/ 144522 h 368771"/>
              <a:gd name="connsiteX2" fmla="*/ 89474 w 1898266"/>
              <a:gd name="connsiteY2" fmla="*/ 223309 h 368771"/>
              <a:gd name="connsiteX3" fmla="*/ 226940 w 1898266"/>
              <a:gd name="connsiteY3" fmla="*/ 368771 h 368771"/>
              <a:gd name="connsiteX4" fmla="*/ 226940 w 1898266"/>
              <a:gd name="connsiteY4" fmla="*/ 368771 h 368771"/>
              <a:gd name="connsiteX0" fmla="*/ 1807384 w 1898266"/>
              <a:gd name="connsiteY0" fmla="*/ 0 h 368771"/>
              <a:gd name="connsiteX1" fmla="*/ 1804797 w 1898266"/>
              <a:gd name="connsiteY1" fmla="*/ 144522 h 368771"/>
              <a:gd name="connsiteX2" fmla="*/ 89474 w 1898266"/>
              <a:gd name="connsiteY2" fmla="*/ 223309 h 368771"/>
              <a:gd name="connsiteX3" fmla="*/ 226940 w 1898266"/>
              <a:gd name="connsiteY3" fmla="*/ 368771 h 368771"/>
              <a:gd name="connsiteX4" fmla="*/ 226940 w 1898266"/>
              <a:gd name="connsiteY4" fmla="*/ 368771 h 368771"/>
              <a:gd name="connsiteX0" fmla="*/ 1791348 w 1954070"/>
              <a:gd name="connsiteY0" fmla="*/ 0 h 368771"/>
              <a:gd name="connsiteX1" fmla="*/ 1788761 w 1954070"/>
              <a:gd name="connsiteY1" fmla="*/ 144522 h 368771"/>
              <a:gd name="connsiteX2" fmla="*/ 92488 w 1954070"/>
              <a:gd name="connsiteY2" fmla="*/ 210609 h 368771"/>
              <a:gd name="connsiteX3" fmla="*/ 210904 w 1954070"/>
              <a:gd name="connsiteY3" fmla="*/ 368771 h 368771"/>
              <a:gd name="connsiteX4" fmla="*/ 210904 w 1954070"/>
              <a:gd name="connsiteY4" fmla="*/ 368771 h 368771"/>
              <a:gd name="connsiteX0" fmla="*/ 1735122 w 1897844"/>
              <a:gd name="connsiteY0" fmla="*/ 0 h 368771"/>
              <a:gd name="connsiteX1" fmla="*/ 1732535 w 1897844"/>
              <a:gd name="connsiteY1" fmla="*/ 144522 h 368771"/>
              <a:gd name="connsiteX2" fmla="*/ 36262 w 1897844"/>
              <a:gd name="connsiteY2" fmla="*/ 210609 h 368771"/>
              <a:gd name="connsiteX3" fmla="*/ 154678 w 1897844"/>
              <a:gd name="connsiteY3" fmla="*/ 368771 h 368771"/>
              <a:gd name="connsiteX4" fmla="*/ 154678 w 1897844"/>
              <a:gd name="connsiteY4" fmla="*/ 368771 h 368771"/>
              <a:gd name="connsiteX0" fmla="*/ 1735122 w 1897844"/>
              <a:gd name="connsiteY0" fmla="*/ 0 h 368771"/>
              <a:gd name="connsiteX1" fmla="*/ 1732535 w 1897844"/>
              <a:gd name="connsiteY1" fmla="*/ 144522 h 368771"/>
              <a:gd name="connsiteX2" fmla="*/ 36262 w 1897844"/>
              <a:gd name="connsiteY2" fmla="*/ 239184 h 368771"/>
              <a:gd name="connsiteX3" fmla="*/ 154678 w 1897844"/>
              <a:gd name="connsiteY3" fmla="*/ 368771 h 368771"/>
              <a:gd name="connsiteX4" fmla="*/ 154678 w 1897844"/>
              <a:gd name="connsiteY4" fmla="*/ 368771 h 368771"/>
              <a:gd name="connsiteX0" fmla="*/ 1735122 w 1838221"/>
              <a:gd name="connsiteY0" fmla="*/ 0 h 368771"/>
              <a:gd name="connsiteX1" fmla="*/ 1732535 w 1838221"/>
              <a:gd name="connsiteY1" fmla="*/ 144522 h 368771"/>
              <a:gd name="connsiteX2" fmla="*/ 36262 w 1838221"/>
              <a:gd name="connsiteY2" fmla="*/ 239184 h 368771"/>
              <a:gd name="connsiteX3" fmla="*/ 154678 w 1838221"/>
              <a:gd name="connsiteY3" fmla="*/ 368771 h 368771"/>
              <a:gd name="connsiteX4" fmla="*/ 154678 w 1838221"/>
              <a:gd name="connsiteY4" fmla="*/ 368771 h 368771"/>
              <a:gd name="connsiteX0" fmla="*/ 1791122 w 1892713"/>
              <a:gd name="connsiteY0" fmla="*/ 0 h 368771"/>
              <a:gd name="connsiteX1" fmla="*/ 1785360 w 1892713"/>
              <a:gd name="connsiteY1" fmla="*/ 166747 h 368771"/>
              <a:gd name="connsiteX2" fmla="*/ 92262 w 1892713"/>
              <a:gd name="connsiteY2" fmla="*/ 239184 h 368771"/>
              <a:gd name="connsiteX3" fmla="*/ 210678 w 1892713"/>
              <a:gd name="connsiteY3" fmla="*/ 368771 h 368771"/>
              <a:gd name="connsiteX4" fmla="*/ 210678 w 1892713"/>
              <a:gd name="connsiteY4" fmla="*/ 368771 h 368771"/>
              <a:gd name="connsiteX0" fmla="*/ 1780544 w 1940454"/>
              <a:gd name="connsiteY0" fmla="*/ 0 h 368771"/>
              <a:gd name="connsiteX1" fmla="*/ 1774782 w 1940454"/>
              <a:gd name="connsiteY1" fmla="*/ 166747 h 368771"/>
              <a:gd name="connsiteX2" fmla="*/ 94384 w 1940454"/>
              <a:gd name="connsiteY2" fmla="*/ 204259 h 368771"/>
              <a:gd name="connsiteX3" fmla="*/ 200100 w 1940454"/>
              <a:gd name="connsiteY3" fmla="*/ 368771 h 368771"/>
              <a:gd name="connsiteX4" fmla="*/ 200100 w 1940454"/>
              <a:gd name="connsiteY4" fmla="*/ 368771 h 368771"/>
              <a:gd name="connsiteX0" fmla="*/ 1759691 w 1917830"/>
              <a:gd name="connsiteY0" fmla="*/ 0 h 368771"/>
              <a:gd name="connsiteX1" fmla="*/ 1753929 w 1917830"/>
              <a:gd name="connsiteY1" fmla="*/ 166747 h 368771"/>
              <a:gd name="connsiteX2" fmla="*/ 98931 w 1917830"/>
              <a:gd name="connsiteY2" fmla="*/ 169334 h 368771"/>
              <a:gd name="connsiteX3" fmla="*/ 179247 w 1917830"/>
              <a:gd name="connsiteY3" fmla="*/ 368771 h 368771"/>
              <a:gd name="connsiteX4" fmla="*/ 179247 w 1917830"/>
              <a:gd name="connsiteY4" fmla="*/ 368771 h 368771"/>
              <a:gd name="connsiteX0" fmla="*/ 1733638 w 1891777"/>
              <a:gd name="connsiteY0" fmla="*/ 0 h 368771"/>
              <a:gd name="connsiteX1" fmla="*/ 1727876 w 1891777"/>
              <a:gd name="connsiteY1" fmla="*/ 166747 h 368771"/>
              <a:gd name="connsiteX2" fmla="*/ 72878 w 1891777"/>
              <a:gd name="connsiteY2" fmla="*/ 169334 h 368771"/>
              <a:gd name="connsiteX3" fmla="*/ 153194 w 1891777"/>
              <a:gd name="connsiteY3" fmla="*/ 368771 h 368771"/>
              <a:gd name="connsiteX4" fmla="*/ 153194 w 1891777"/>
              <a:gd name="connsiteY4" fmla="*/ 368771 h 368771"/>
              <a:gd name="connsiteX0" fmla="*/ 1733638 w 1891777"/>
              <a:gd name="connsiteY0" fmla="*/ 0 h 368771"/>
              <a:gd name="connsiteX1" fmla="*/ 1727876 w 1891777"/>
              <a:gd name="connsiteY1" fmla="*/ 166747 h 368771"/>
              <a:gd name="connsiteX2" fmla="*/ 72878 w 1891777"/>
              <a:gd name="connsiteY2" fmla="*/ 201084 h 368771"/>
              <a:gd name="connsiteX3" fmla="*/ 153194 w 1891777"/>
              <a:gd name="connsiteY3" fmla="*/ 368771 h 368771"/>
              <a:gd name="connsiteX4" fmla="*/ 153194 w 1891777"/>
              <a:gd name="connsiteY4" fmla="*/ 368771 h 368771"/>
              <a:gd name="connsiteX0" fmla="*/ 1733638 w 1866967"/>
              <a:gd name="connsiteY0" fmla="*/ 0 h 368771"/>
              <a:gd name="connsiteX1" fmla="*/ 1727876 w 1866967"/>
              <a:gd name="connsiteY1" fmla="*/ 166747 h 368771"/>
              <a:gd name="connsiteX2" fmla="*/ 72878 w 1866967"/>
              <a:gd name="connsiteY2" fmla="*/ 201084 h 368771"/>
              <a:gd name="connsiteX3" fmla="*/ 153194 w 1866967"/>
              <a:gd name="connsiteY3" fmla="*/ 368771 h 368771"/>
              <a:gd name="connsiteX4" fmla="*/ 153194 w 1866967"/>
              <a:gd name="connsiteY4" fmla="*/ 368771 h 368771"/>
              <a:gd name="connsiteX0" fmla="*/ 1760149 w 1897083"/>
              <a:gd name="connsiteY0" fmla="*/ 0 h 368771"/>
              <a:gd name="connsiteX1" fmla="*/ 1760737 w 1897083"/>
              <a:gd name="connsiteY1" fmla="*/ 154047 h 368771"/>
              <a:gd name="connsiteX2" fmla="*/ 99389 w 1897083"/>
              <a:gd name="connsiteY2" fmla="*/ 201084 h 368771"/>
              <a:gd name="connsiteX3" fmla="*/ 179705 w 1897083"/>
              <a:gd name="connsiteY3" fmla="*/ 368771 h 368771"/>
              <a:gd name="connsiteX4" fmla="*/ 179705 w 1897083"/>
              <a:gd name="connsiteY4" fmla="*/ 368771 h 368771"/>
              <a:gd name="connsiteX0" fmla="*/ 1760149 w 1850261"/>
              <a:gd name="connsiteY0" fmla="*/ 0 h 368771"/>
              <a:gd name="connsiteX1" fmla="*/ 1760737 w 1850261"/>
              <a:gd name="connsiteY1" fmla="*/ 154047 h 368771"/>
              <a:gd name="connsiteX2" fmla="*/ 99389 w 1850261"/>
              <a:gd name="connsiteY2" fmla="*/ 201084 h 368771"/>
              <a:gd name="connsiteX3" fmla="*/ 179705 w 1850261"/>
              <a:gd name="connsiteY3" fmla="*/ 368771 h 368771"/>
              <a:gd name="connsiteX4" fmla="*/ 179705 w 1850261"/>
              <a:gd name="connsiteY4" fmla="*/ 368771 h 368771"/>
              <a:gd name="connsiteX0" fmla="*/ 1690332 w 1780444"/>
              <a:gd name="connsiteY0" fmla="*/ 0 h 368771"/>
              <a:gd name="connsiteX1" fmla="*/ 1690920 w 1780444"/>
              <a:gd name="connsiteY1" fmla="*/ 154047 h 368771"/>
              <a:gd name="connsiteX2" fmla="*/ 29572 w 1780444"/>
              <a:gd name="connsiteY2" fmla="*/ 201084 h 368771"/>
              <a:gd name="connsiteX3" fmla="*/ 109888 w 1780444"/>
              <a:gd name="connsiteY3" fmla="*/ 368771 h 368771"/>
              <a:gd name="connsiteX4" fmla="*/ 109888 w 1780444"/>
              <a:gd name="connsiteY4" fmla="*/ 368771 h 368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0444" h="368771">
                <a:moveTo>
                  <a:pt x="1690332" y="0"/>
                </a:moveTo>
                <a:cubicBezTo>
                  <a:pt x="1834579" y="72437"/>
                  <a:pt x="1783563" y="142758"/>
                  <a:pt x="1690920" y="154047"/>
                </a:cubicBezTo>
                <a:cubicBezTo>
                  <a:pt x="1598277" y="165336"/>
                  <a:pt x="127977" y="149422"/>
                  <a:pt x="29572" y="201084"/>
                </a:cubicBezTo>
                <a:cubicBezTo>
                  <a:pt x="-68833" y="252746"/>
                  <a:pt x="109888" y="368771"/>
                  <a:pt x="109888" y="368771"/>
                </a:cubicBezTo>
                <a:lnTo>
                  <a:pt x="109888" y="368771"/>
                </a:lnTo>
              </a:path>
            </a:pathLst>
          </a:custGeom>
          <a:noFill/>
          <a:ln>
            <a:solidFill>
              <a:schemeClr val="accent1"/>
            </a:solidFill>
            <a:prstDash val="sysDot"/>
            <a:tailEnd type="triangle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99788 w 1967079"/>
                      <a:gd name="connsiteY0" fmla="*/ 0 h 368771"/>
                      <a:gd name="connsiteX1" fmla="*/ 1803551 w 1967079"/>
                      <a:gd name="connsiteY1" fmla="*/ 173097 h 368771"/>
                      <a:gd name="connsiteX2" fmla="*/ 91403 w 1967079"/>
                      <a:gd name="connsiteY2" fmla="*/ 169334 h 368771"/>
                      <a:gd name="connsiteX3" fmla="*/ 219344 w 1967079"/>
                      <a:gd name="connsiteY3" fmla="*/ 368771 h 368771"/>
                      <a:gd name="connsiteX4" fmla="*/ 219344 w 1967079"/>
                      <a:gd name="connsiteY4" fmla="*/ 368771 h 368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67079" h="368771" extrusionOk="0">
                        <a:moveTo>
                          <a:pt x="1799788" y="0"/>
                        </a:moveTo>
                        <a:cubicBezTo>
                          <a:pt x="1941913" y="71128"/>
                          <a:pt x="2076338" y="149358"/>
                          <a:pt x="1803551" y="173097"/>
                        </a:cubicBezTo>
                        <a:cubicBezTo>
                          <a:pt x="1562889" y="210597"/>
                          <a:pt x="346921" y="136993"/>
                          <a:pt x="91403" y="169334"/>
                        </a:cubicBezTo>
                        <a:cubicBezTo>
                          <a:pt x="-172631" y="201946"/>
                          <a:pt x="219344" y="368771"/>
                          <a:pt x="219344" y="368771"/>
                        </a:cubicBezTo>
                        <a:lnTo>
                          <a:pt x="219344" y="368771"/>
                        </a:ln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95837222-DDDB-231C-3E82-5C9F78F0F669}"/>
              </a:ext>
            </a:extLst>
          </p:cNvPr>
          <p:cNvSpPr/>
          <p:nvPr/>
        </p:nvSpPr>
        <p:spPr>
          <a:xfrm rot="16200000" flipH="1">
            <a:off x="2367833" y="5035392"/>
            <a:ext cx="1413172" cy="460786"/>
          </a:xfrm>
          <a:custGeom>
            <a:avLst/>
            <a:gdLst>
              <a:gd name="connsiteX0" fmla="*/ 1799788 w 1967079"/>
              <a:gd name="connsiteY0" fmla="*/ 0 h 368771"/>
              <a:gd name="connsiteX1" fmla="*/ 1803551 w 1967079"/>
              <a:gd name="connsiteY1" fmla="*/ 173097 h 368771"/>
              <a:gd name="connsiteX2" fmla="*/ 91403 w 1967079"/>
              <a:gd name="connsiteY2" fmla="*/ 169334 h 368771"/>
              <a:gd name="connsiteX3" fmla="*/ 219344 w 1967079"/>
              <a:gd name="connsiteY3" fmla="*/ 368771 h 368771"/>
              <a:gd name="connsiteX4" fmla="*/ 219344 w 1967079"/>
              <a:gd name="connsiteY4" fmla="*/ 368771 h 368771"/>
              <a:gd name="connsiteX0" fmla="*/ 1807828 w 1975791"/>
              <a:gd name="connsiteY0" fmla="*/ 0 h 368771"/>
              <a:gd name="connsiteX1" fmla="*/ 1811591 w 1975791"/>
              <a:gd name="connsiteY1" fmla="*/ 173097 h 368771"/>
              <a:gd name="connsiteX2" fmla="*/ 89918 w 1975791"/>
              <a:gd name="connsiteY2" fmla="*/ 223309 h 368771"/>
              <a:gd name="connsiteX3" fmla="*/ 227384 w 1975791"/>
              <a:gd name="connsiteY3" fmla="*/ 368771 h 368771"/>
              <a:gd name="connsiteX4" fmla="*/ 227384 w 1975791"/>
              <a:gd name="connsiteY4" fmla="*/ 368771 h 368771"/>
              <a:gd name="connsiteX0" fmla="*/ 1807384 w 1971442"/>
              <a:gd name="connsiteY0" fmla="*/ 0 h 368771"/>
              <a:gd name="connsiteX1" fmla="*/ 1804797 w 1971442"/>
              <a:gd name="connsiteY1" fmla="*/ 144522 h 368771"/>
              <a:gd name="connsiteX2" fmla="*/ 89474 w 1971442"/>
              <a:gd name="connsiteY2" fmla="*/ 223309 h 368771"/>
              <a:gd name="connsiteX3" fmla="*/ 226940 w 1971442"/>
              <a:gd name="connsiteY3" fmla="*/ 368771 h 368771"/>
              <a:gd name="connsiteX4" fmla="*/ 226940 w 1971442"/>
              <a:gd name="connsiteY4" fmla="*/ 368771 h 368771"/>
              <a:gd name="connsiteX0" fmla="*/ 1807384 w 1898266"/>
              <a:gd name="connsiteY0" fmla="*/ 0 h 368771"/>
              <a:gd name="connsiteX1" fmla="*/ 1804797 w 1898266"/>
              <a:gd name="connsiteY1" fmla="*/ 144522 h 368771"/>
              <a:gd name="connsiteX2" fmla="*/ 89474 w 1898266"/>
              <a:gd name="connsiteY2" fmla="*/ 223309 h 368771"/>
              <a:gd name="connsiteX3" fmla="*/ 226940 w 1898266"/>
              <a:gd name="connsiteY3" fmla="*/ 368771 h 368771"/>
              <a:gd name="connsiteX4" fmla="*/ 226940 w 1898266"/>
              <a:gd name="connsiteY4" fmla="*/ 368771 h 368771"/>
              <a:gd name="connsiteX0" fmla="*/ 1807384 w 1898266"/>
              <a:gd name="connsiteY0" fmla="*/ 0 h 368771"/>
              <a:gd name="connsiteX1" fmla="*/ 1804797 w 1898266"/>
              <a:gd name="connsiteY1" fmla="*/ 144522 h 368771"/>
              <a:gd name="connsiteX2" fmla="*/ 89474 w 1898266"/>
              <a:gd name="connsiteY2" fmla="*/ 223309 h 368771"/>
              <a:gd name="connsiteX3" fmla="*/ 226940 w 1898266"/>
              <a:gd name="connsiteY3" fmla="*/ 368771 h 368771"/>
              <a:gd name="connsiteX4" fmla="*/ 226940 w 1898266"/>
              <a:gd name="connsiteY4" fmla="*/ 368771 h 368771"/>
              <a:gd name="connsiteX0" fmla="*/ 1791348 w 1954070"/>
              <a:gd name="connsiteY0" fmla="*/ 0 h 368771"/>
              <a:gd name="connsiteX1" fmla="*/ 1788761 w 1954070"/>
              <a:gd name="connsiteY1" fmla="*/ 144522 h 368771"/>
              <a:gd name="connsiteX2" fmla="*/ 92488 w 1954070"/>
              <a:gd name="connsiteY2" fmla="*/ 210609 h 368771"/>
              <a:gd name="connsiteX3" fmla="*/ 210904 w 1954070"/>
              <a:gd name="connsiteY3" fmla="*/ 368771 h 368771"/>
              <a:gd name="connsiteX4" fmla="*/ 210904 w 1954070"/>
              <a:gd name="connsiteY4" fmla="*/ 368771 h 368771"/>
              <a:gd name="connsiteX0" fmla="*/ 1735122 w 1897844"/>
              <a:gd name="connsiteY0" fmla="*/ 0 h 368771"/>
              <a:gd name="connsiteX1" fmla="*/ 1732535 w 1897844"/>
              <a:gd name="connsiteY1" fmla="*/ 144522 h 368771"/>
              <a:gd name="connsiteX2" fmla="*/ 36262 w 1897844"/>
              <a:gd name="connsiteY2" fmla="*/ 210609 h 368771"/>
              <a:gd name="connsiteX3" fmla="*/ 154678 w 1897844"/>
              <a:gd name="connsiteY3" fmla="*/ 368771 h 368771"/>
              <a:gd name="connsiteX4" fmla="*/ 154678 w 1897844"/>
              <a:gd name="connsiteY4" fmla="*/ 368771 h 368771"/>
              <a:gd name="connsiteX0" fmla="*/ 1735122 w 1897844"/>
              <a:gd name="connsiteY0" fmla="*/ 0 h 368771"/>
              <a:gd name="connsiteX1" fmla="*/ 1732535 w 1897844"/>
              <a:gd name="connsiteY1" fmla="*/ 144522 h 368771"/>
              <a:gd name="connsiteX2" fmla="*/ 36262 w 1897844"/>
              <a:gd name="connsiteY2" fmla="*/ 239184 h 368771"/>
              <a:gd name="connsiteX3" fmla="*/ 154678 w 1897844"/>
              <a:gd name="connsiteY3" fmla="*/ 368771 h 368771"/>
              <a:gd name="connsiteX4" fmla="*/ 154678 w 1897844"/>
              <a:gd name="connsiteY4" fmla="*/ 368771 h 368771"/>
              <a:gd name="connsiteX0" fmla="*/ 1735122 w 1838221"/>
              <a:gd name="connsiteY0" fmla="*/ 0 h 368771"/>
              <a:gd name="connsiteX1" fmla="*/ 1732535 w 1838221"/>
              <a:gd name="connsiteY1" fmla="*/ 144522 h 368771"/>
              <a:gd name="connsiteX2" fmla="*/ 36262 w 1838221"/>
              <a:gd name="connsiteY2" fmla="*/ 239184 h 368771"/>
              <a:gd name="connsiteX3" fmla="*/ 154678 w 1838221"/>
              <a:gd name="connsiteY3" fmla="*/ 368771 h 368771"/>
              <a:gd name="connsiteX4" fmla="*/ 154678 w 1838221"/>
              <a:gd name="connsiteY4" fmla="*/ 368771 h 368771"/>
              <a:gd name="connsiteX0" fmla="*/ 1791122 w 1892713"/>
              <a:gd name="connsiteY0" fmla="*/ 0 h 368771"/>
              <a:gd name="connsiteX1" fmla="*/ 1785360 w 1892713"/>
              <a:gd name="connsiteY1" fmla="*/ 166747 h 368771"/>
              <a:gd name="connsiteX2" fmla="*/ 92262 w 1892713"/>
              <a:gd name="connsiteY2" fmla="*/ 239184 h 368771"/>
              <a:gd name="connsiteX3" fmla="*/ 210678 w 1892713"/>
              <a:gd name="connsiteY3" fmla="*/ 368771 h 368771"/>
              <a:gd name="connsiteX4" fmla="*/ 210678 w 1892713"/>
              <a:gd name="connsiteY4" fmla="*/ 368771 h 368771"/>
              <a:gd name="connsiteX0" fmla="*/ 1780544 w 1940454"/>
              <a:gd name="connsiteY0" fmla="*/ 0 h 368771"/>
              <a:gd name="connsiteX1" fmla="*/ 1774782 w 1940454"/>
              <a:gd name="connsiteY1" fmla="*/ 166747 h 368771"/>
              <a:gd name="connsiteX2" fmla="*/ 94384 w 1940454"/>
              <a:gd name="connsiteY2" fmla="*/ 204259 h 368771"/>
              <a:gd name="connsiteX3" fmla="*/ 200100 w 1940454"/>
              <a:gd name="connsiteY3" fmla="*/ 368771 h 368771"/>
              <a:gd name="connsiteX4" fmla="*/ 200100 w 1940454"/>
              <a:gd name="connsiteY4" fmla="*/ 368771 h 368771"/>
              <a:gd name="connsiteX0" fmla="*/ 1759691 w 1917830"/>
              <a:gd name="connsiteY0" fmla="*/ 0 h 368771"/>
              <a:gd name="connsiteX1" fmla="*/ 1753929 w 1917830"/>
              <a:gd name="connsiteY1" fmla="*/ 166747 h 368771"/>
              <a:gd name="connsiteX2" fmla="*/ 98931 w 1917830"/>
              <a:gd name="connsiteY2" fmla="*/ 169334 h 368771"/>
              <a:gd name="connsiteX3" fmla="*/ 179247 w 1917830"/>
              <a:gd name="connsiteY3" fmla="*/ 368771 h 368771"/>
              <a:gd name="connsiteX4" fmla="*/ 179247 w 1917830"/>
              <a:gd name="connsiteY4" fmla="*/ 368771 h 368771"/>
              <a:gd name="connsiteX0" fmla="*/ 1733638 w 1891777"/>
              <a:gd name="connsiteY0" fmla="*/ 0 h 368771"/>
              <a:gd name="connsiteX1" fmla="*/ 1727876 w 1891777"/>
              <a:gd name="connsiteY1" fmla="*/ 166747 h 368771"/>
              <a:gd name="connsiteX2" fmla="*/ 72878 w 1891777"/>
              <a:gd name="connsiteY2" fmla="*/ 169334 h 368771"/>
              <a:gd name="connsiteX3" fmla="*/ 153194 w 1891777"/>
              <a:gd name="connsiteY3" fmla="*/ 368771 h 368771"/>
              <a:gd name="connsiteX4" fmla="*/ 153194 w 1891777"/>
              <a:gd name="connsiteY4" fmla="*/ 368771 h 368771"/>
              <a:gd name="connsiteX0" fmla="*/ 1733638 w 1891777"/>
              <a:gd name="connsiteY0" fmla="*/ 0 h 368771"/>
              <a:gd name="connsiteX1" fmla="*/ 1727876 w 1891777"/>
              <a:gd name="connsiteY1" fmla="*/ 166747 h 368771"/>
              <a:gd name="connsiteX2" fmla="*/ 72878 w 1891777"/>
              <a:gd name="connsiteY2" fmla="*/ 201084 h 368771"/>
              <a:gd name="connsiteX3" fmla="*/ 153194 w 1891777"/>
              <a:gd name="connsiteY3" fmla="*/ 368771 h 368771"/>
              <a:gd name="connsiteX4" fmla="*/ 153194 w 1891777"/>
              <a:gd name="connsiteY4" fmla="*/ 368771 h 368771"/>
              <a:gd name="connsiteX0" fmla="*/ 1733638 w 1866967"/>
              <a:gd name="connsiteY0" fmla="*/ 0 h 368771"/>
              <a:gd name="connsiteX1" fmla="*/ 1727876 w 1866967"/>
              <a:gd name="connsiteY1" fmla="*/ 166747 h 368771"/>
              <a:gd name="connsiteX2" fmla="*/ 72878 w 1866967"/>
              <a:gd name="connsiteY2" fmla="*/ 201084 h 368771"/>
              <a:gd name="connsiteX3" fmla="*/ 153194 w 1866967"/>
              <a:gd name="connsiteY3" fmla="*/ 368771 h 368771"/>
              <a:gd name="connsiteX4" fmla="*/ 153194 w 1866967"/>
              <a:gd name="connsiteY4" fmla="*/ 368771 h 368771"/>
              <a:gd name="connsiteX0" fmla="*/ 1760149 w 1897083"/>
              <a:gd name="connsiteY0" fmla="*/ 0 h 368771"/>
              <a:gd name="connsiteX1" fmla="*/ 1760737 w 1897083"/>
              <a:gd name="connsiteY1" fmla="*/ 154047 h 368771"/>
              <a:gd name="connsiteX2" fmla="*/ 99389 w 1897083"/>
              <a:gd name="connsiteY2" fmla="*/ 201084 h 368771"/>
              <a:gd name="connsiteX3" fmla="*/ 179705 w 1897083"/>
              <a:gd name="connsiteY3" fmla="*/ 368771 h 368771"/>
              <a:gd name="connsiteX4" fmla="*/ 179705 w 1897083"/>
              <a:gd name="connsiteY4" fmla="*/ 368771 h 368771"/>
              <a:gd name="connsiteX0" fmla="*/ 1760149 w 1850261"/>
              <a:gd name="connsiteY0" fmla="*/ 0 h 368771"/>
              <a:gd name="connsiteX1" fmla="*/ 1760737 w 1850261"/>
              <a:gd name="connsiteY1" fmla="*/ 154047 h 368771"/>
              <a:gd name="connsiteX2" fmla="*/ 99389 w 1850261"/>
              <a:gd name="connsiteY2" fmla="*/ 201084 h 368771"/>
              <a:gd name="connsiteX3" fmla="*/ 179705 w 1850261"/>
              <a:gd name="connsiteY3" fmla="*/ 368771 h 368771"/>
              <a:gd name="connsiteX4" fmla="*/ 179705 w 1850261"/>
              <a:gd name="connsiteY4" fmla="*/ 368771 h 368771"/>
              <a:gd name="connsiteX0" fmla="*/ 1690332 w 1780444"/>
              <a:gd name="connsiteY0" fmla="*/ 0 h 368771"/>
              <a:gd name="connsiteX1" fmla="*/ 1690920 w 1780444"/>
              <a:gd name="connsiteY1" fmla="*/ 154047 h 368771"/>
              <a:gd name="connsiteX2" fmla="*/ 29572 w 1780444"/>
              <a:gd name="connsiteY2" fmla="*/ 201084 h 368771"/>
              <a:gd name="connsiteX3" fmla="*/ 109888 w 1780444"/>
              <a:gd name="connsiteY3" fmla="*/ 368771 h 368771"/>
              <a:gd name="connsiteX4" fmla="*/ 109888 w 1780444"/>
              <a:gd name="connsiteY4" fmla="*/ 368771 h 368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0444" h="368771">
                <a:moveTo>
                  <a:pt x="1690332" y="0"/>
                </a:moveTo>
                <a:cubicBezTo>
                  <a:pt x="1834579" y="72437"/>
                  <a:pt x="1783563" y="142758"/>
                  <a:pt x="1690920" y="154047"/>
                </a:cubicBezTo>
                <a:cubicBezTo>
                  <a:pt x="1598277" y="165336"/>
                  <a:pt x="127977" y="149422"/>
                  <a:pt x="29572" y="201084"/>
                </a:cubicBezTo>
                <a:cubicBezTo>
                  <a:pt x="-68833" y="252746"/>
                  <a:pt x="109888" y="368771"/>
                  <a:pt x="109888" y="368771"/>
                </a:cubicBezTo>
                <a:lnTo>
                  <a:pt x="109888" y="368771"/>
                </a:lnTo>
              </a:path>
            </a:pathLst>
          </a:custGeom>
          <a:noFill/>
          <a:ln>
            <a:solidFill>
              <a:schemeClr val="accent1"/>
            </a:solidFill>
            <a:prstDash val="sysDot"/>
            <a:tailEnd type="triangle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99788 w 1967079"/>
                      <a:gd name="connsiteY0" fmla="*/ 0 h 368771"/>
                      <a:gd name="connsiteX1" fmla="*/ 1803551 w 1967079"/>
                      <a:gd name="connsiteY1" fmla="*/ 173097 h 368771"/>
                      <a:gd name="connsiteX2" fmla="*/ 91403 w 1967079"/>
                      <a:gd name="connsiteY2" fmla="*/ 169334 h 368771"/>
                      <a:gd name="connsiteX3" fmla="*/ 219344 w 1967079"/>
                      <a:gd name="connsiteY3" fmla="*/ 368771 h 368771"/>
                      <a:gd name="connsiteX4" fmla="*/ 219344 w 1967079"/>
                      <a:gd name="connsiteY4" fmla="*/ 368771 h 368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67079" h="368771" extrusionOk="0">
                        <a:moveTo>
                          <a:pt x="1799788" y="0"/>
                        </a:moveTo>
                        <a:cubicBezTo>
                          <a:pt x="1941913" y="71128"/>
                          <a:pt x="2076338" y="149358"/>
                          <a:pt x="1803551" y="173097"/>
                        </a:cubicBezTo>
                        <a:cubicBezTo>
                          <a:pt x="1562889" y="210597"/>
                          <a:pt x="346921" y="136993"/>
                          <a:pt x="91403" y="169334"/>
                        </a:cubicBezTo>
                        <a:cubicBezTo>
                          <a:pt x="-172631" y="201946"/>
                          <a:pt x="219344" y="368771"/>
                          <a:pt x="219344" y="368771"/>
                        </a:cubicBezTo>
                        <a:lnTo>
                          <a:pt x="219344" y="368771"/>
                        </a:ln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5E24A516-D7E7-9E51-17F6-D20257BA5FD4}"/>
              </a:ext>
            </a:extLst>
          </p:cNvPr>
          <p:cNvSpPr/>
          <p:nvPr/>
        </p:nvSpPr>
        <p:spPr>
          <a:xfrm rot="16200000" flipH="1">
            <a:off x="2830393" y="5035393"/>
            <a:ext cx="1413172" cy="460786"/>
          </a:xfrm>
          <a:custGeom>
            <a:avLst/>
            <a:gdLst>
              <a:gd name="connsiteX0" fmla="*/ 1799788 w 1967079"/>
              <a:gd name="connsiteY0" fmla="*/ 0 h 368771"/>
              <a:gd name="connsiteX1" fmla="*/ 1803551 w 1967079"/>
              <a:gd name="connsiteY1" fmla="*/ 173097 h 368771"/>
              <a:gd name="connsiteX2" fmla="*/ 91403 w 1967079"/>
              <a:gd name="connsiteY2" fmla="*/ 169334 h 368771"/>
              <a:gd name="connsiteX3" fmla="*/ 219344 w 1967079"/>
              <a:gd name="connsiteY3" fmla="*/ 368771 h 368771"/>
              <a:gd name="connsiteX4" fmla="*/ 219344 w 1967079"/>
              <a:gd name="connsiteY4" fmla="*/ 368771 h 368771"/>
              <a:gd name="connsiteX0" fmla="*/ 1807828 w 1975791"/>
              <a:gd name="connsiteY0" fmla="*/ 0 h 368771"/>
              <a:gd name="connsiteX1" fmla="*/ 1811591 w 1975791"/>
              <a:gd name="connsiteY1" fmla="*/ 173097 h 368771"/>
              <a:gd name="connsiteX2" fmla="*/ 89918 w 1975791"/>
              <a:gd name="connsiteY2" fmla="*/ 223309 h 368771"/>
              <a:gd name="connsiteX3" fmla="*/ 227384 w 1975791"/>
              <a:gd name="connsiteY3" fmla="*/ 368771 h 368771"/>
              <a:gd name="connsiteX4" fmla="*/ 227384 w 1975791"/>
              <a:gd name="connsiteY4" fmla="*/ 368771 h 368771"/>
              <a:gd name="connsiteX0" fmla="*/ 1807384 w 1971442"/>
              <a:gd name="connsiteY0" fmla="*/ 0 h 368771"/>
              <a:gd name="connsiteX1" fmla="*/ 1804797 w 1971442"/>
              <a:gd name="connsiteY1" fmla="*/ 144522 h 368771"/>
              <a:gd name="connsiteX2" fmla="*/ 89474 w 1971442"/>
              <a:gd name="connsiteY2" fmla="*/ 223309 h 368771"/>
              <a:gd name="connsiteX3" fmla="*/ 226940 w 1971442"/>
              <a:gd name="connsiteY3" fmla="*/ 368771 h 368771"/>
              <a:gd name="connsiteX4" fmla="*/ 226940 w 1971442"/>
              <a:gd name="connsiteY4" fmla="*/ 368771 h 368771"/>
              <a:gd name="connsiteX0" fmla="*/ 1807384 w 1898266"/>
              <a:gd name="connsiteY0" fmla="*/ 0 h 368771"/>
              <a:gd name="connsiteX1" fmla="*/ 1804797 w 1898266"/>
              <a:gd name="connsiteY1" fmla="*/ 144522 h 368771"/>
              <a:gd name="connsiteX2" fmla="*/ 89474 w 1898266"/>
              <a:gd name="connsiteY2" fmla="*/ 223309 h 368771"/>
              <a:gd name="connsiteX3" fmla="*/ 226940 w 1898266"/>
              <a:gd name="connsiteY3" fmla="*/ 368771 h 368771"/>
              <a:gd name="connsiteX4" fmla="*/ 226940 w 1898266"/>
              <a:gd name="connsiteY4" fmla="*/ 368771 h 368771"/>
              <a:gd name="connsiteX0" fmla="*/ 1807384 w 1898266"/>
              <a:gd name="connsiteY0" fmla="*/ 0 h 368771"/>
              <a:gd name="connsiteX1" fmla="*/ 1804797 w 1898266"/>
              <a:gd name="connsiteY1" fmla="*/ 144522 h 368771"/>
              <a:gd name="connsiteX2" fmla="*/ 89474 w 1898266"/>
              <a:gd name="connsiteY2" fmla="*/ 223309 h 368771"/>
              <a:gd name="connsiteX3" fmla="*/ 226940 w 1898266"/>
              <a:gd name="connsiteY3" fmla="*/ 368771 h 368771"/>
              <a:gd name="connsiteX4" fmla="*/ 226940 w 1898266"/>
              <a:gd name="connsiteY4" fmla="*/ 368771 h 368771"/>
              <a:gd name="connsiteX0" fmla="*/ 1791348 w 1954070"/>
              <a:gd name="connsiteY0" fmla="*/ 0 h 368771"/>
              <a:gd name="connsiteX1" fmla="*/ 1788761 w 1954070"/>
              <a:gd name="connsiteY1" fmla="*/ 144522 h 368771"/>
              <a:gd name="connsiteX2" fmla="*/ 92488 w 1954070"/>
              <a:gd name="connsiteY2" fmla="*/ 210609 h 368771"/>
              <a:gd name="connsiteX3" fmla="*/ 210904 w 1954070"/>
              <a:gd name="connsiteY3" fmla="*/ 368771 h 368771"/>
              <a:gd name="connsiteX4" fmla="*/ 210904 w 1954070"/>
              <a:gd name="connsiteY4" fmla="*/ 368771 h 368771"/>
              <a:gd name="connsiteX0" fmla="*/ 1735122 w 1897844"/>
              <a:gd name="connsiteY0" fmla="*/ 0 h 368771"/>
              <a:gd name="connsiteX1" fmla="*/ 1732535 w 1897844"/>
              <a:gd name="connsiteY1" fmla="*/ 144522 h 368771"/>
              <a:gd name="connsiteX2" fmla="*/ 36262 w 1897844"/>
              <a:gd name="connsiteY2" fmla="*/ 210609 h 368771"/>
              <a:gd name="connsiteX3" fmla="*/ 154678 w 1897844"/>
              <a:gd name="connsiteY3" fmla="*/ 368771 h 368771"/>
              <a:gd name="connsiteX4" fmla="*/ 154678 w 1897844"/>
              <a:gd name="connsiteY4" fmla="*/ 368771 h 368771"/>
              <a:gd name="connsiteX0" fmla="*/ 1735122 w 1897844"/>
              <a:gd name="connsiteY0" fmla="*/ 0 h 368771"/>
              <a:gd name="connsiteX1" fmla="*/ 1732535 w 1897844"/>
              <a:gd name="connsiteY1" fmla="*/ 144522 h 368771"/>
              <a:gd name="connsiteX2" fmla="*/ 36262 w 1897844"/>
              <a:gd name="connsiteY2" fmla="*/ 239184 h 368771"/>
              <a:gd name="connsiteX3" fmla="*/ 154678 w 1897844"/>
              <a:gd name="connsiteY3" fmla="*/ 368771 h 368771"/>
              <a:gd name="connsiteX4" fmla="*/ 154678 w 1897844"/>
              <a:gd name="connsiteY4" fmla="*/ 368771 h 368771"/>
              <a:gd name="connsiteX0" fmla="*/ 1735122 w 1838221"/>
              <a:gd name="connsiteY0" fmla="*/ 0 h 368771"/>
              <a:gd name="connsiteX1" fmla="*/ 1732535 w 1838221"/>
              <a:gd name="connsiteY1" fmla="*/ 144522 h 368771"/>
              <a:gd name="connsiteX2" fmla="*/ 36262 w 1838221"/>
              <a:gd name="connsiteY2" fmla="*/ 239184 h 368771"/>
              <a:gd name="connsiteX3" fmla="*/ 154678 w 1838221"/>
              <a:gd name="connsiteY3" fmla="*/ 368771 h 368771"/>
              <a:gd name="connsiteX4" fmla="*/ 154678 w 1838221"/>
              <a:gd name="connsiteY4" fmla="*/ 368771 h 368771"/>
              <a:gd name="connsiteX0" fmla="*/ 1791122 w 1892713"/>
              <a:gd name="connsiteY0" fmla="*/ 0 h 368771"/>
              <a:gd name="connsiteX1" fmla="*/ 1785360 w 1892713"/>
              <a:gd name="connsiteY1" fmla="*/ 166747 h 368771"/>
              <a:gd name="connsiteX2" fmla="*/ 92262 w 1892713"/>
              <a:gd name="connsiteY2" fmla="*/ 239184 h 368771"/>
              <a:gd name="connsiteX3" fmla="*/ 210678 w 1892713"/>
              <a:gd name="connsiteY3" fmla="*/ 368771 h 368771"/>
              <a:gd name="connsiteX4" fmla="*/ 210678 w 1892713"/>
              <a:gd name="connsiteY4" fmla="*/ 368771 h 368771"/>
              <a:gd name="connsiteX0" fmla="*/ 1780544 w 1940454"/>
              <a:gd name="connsiteY0" fmla="*/ 0 h 368771"/>
              <a:gd name="connsiteX1" fmla="*/ 1774782 w 1940454"/>
              <a:gd name="connsiteY1" fmla="*/ 166747 h 368771"/>
              <a:gd name="connsiteX2" fmla="*/ 94384 w 1940454"/>
              <a:gd name="connsiteY2" fmla="*/ 204259 h 368771"/>
              <a:gd name="connsiteX3" fmla="*/ 200100 w 1940454"/>
              <a:gd name="connsiteY3" fmla="*/ 368771 h 368771"/>
              <a:gd name="connsiteX4" fmla="*/ 200100 w 1940454"/>
              <a:gd name="connsiteY4" fmla="*/ 368771 h 368771"/>
              <a:gd name="connsiteX0" fmla="*/ 1759691 w 1917830"/>
              <a:gd name="connsiteY0" fmla="*/ 0 h 368771"/>
              <a:gd name="connsiteX1" fmla="*/ 1753929 w 1917830"/>
              <a:gd name="connsiteY1" fmla="*/ 166747 h 368771"/>
              <a:gd name="connsiteX2" fmla="*/ 98931 w 1917830"/>
              <a:gd name="connsiteY2" fmla="*/ 169334 h 368771"/>
              <a:gd name="connsiteX3" fmla="*/ 179247 w 1917830"/>
              <a:gd name="connsiteY3" fmla="*/ 368771 h 368771"/>
              <a:gd name="connsiteX4" fmla="*/ 179247 w 1917830"/>
              <a:gd name="connsiteY4" fmla="*/ 368771 h 368771"/>
              <a:gd name="connsiteX0" fmla="*/ 1733638 w 1891777"/>
              <a:gd name="connsiteY0" fmla="*/ 0 h 368771"/>
              <a:gd name="connsiteX1" fmla="*/ 1727876 w 1891777"/>
              <a:gd name="connsiteY1" fmla="*/ 166747 h 368771"/>
              <a:gd name="connsiteX2" fmla="*/ 72878 w 1891777"/>
              <a:gd name="connsiteY2" fmla="*/ 169334 h 368771"/>
              <a:gd name="connsiteX3" fmla="*/ 153194 w 1891777"/>
              <a:gd name="connsiteY3" fmla="*/ 368771 h 368771"/>
              <a:gd name="connsiteX4" fmla="*/ 153194 w 1891777"/>
              <a:gd name="connsiteY4" fmla="*/ 368771 h 368771"/>
              <a:gd name="connsiteX0" fmla="*/ 1733638 w 1891777"/>
              <a:gd name="connsiteY0" fmla="*/ 0 h 368771"/>
              <a:gd name="connsiteX1" fmla="*/ 1727876 w 1891777"/>
              <a:gd name="connsiteY1" fmla="*/ 166747 h 368771"/>
              <a:gd name="connsiteX2" fmla="*/ 72878 w 1891777"/>
              <a:gd name="connsiteY2" fmla="*/ 201084 h 368771"/>
              <a:gd name="connsiteX3" fmla="*/ 153194 w 1891777"/>
              <a:gd name="connsiteY3" fmla="*/ 368771 h 368771"/>
              <a:gd name="connsiteX4" fmla="*/ 153194 w 1891777"/>
              <a:gd name="connsiteY4" fmla="*/ 368771 h 368771"/>
              <a:gd name="connsiteX0" fmla="*/ 1733638 w 1866967"/>
              <a:gd name="connsiteY0" fmla="*/ 0 h 368771"/>
              <a:gd name="connsiteX1" fmla="*/ 1727876 w 1866967"/>
              <a:gd name="connsiteY1" fmla="*/ 166747 h 368771"/>
              <a:gd name="connsiteX2" fmla="*/ 72878 w 1866967"/>
              <a:gd name="connsiteY2" fmla="*/ 201084 h 368771"/>
              <a:gd name="connsiteX3" fmla="*/ 153194 w 1866967"/>
              <a:gd name="connsiteY3" fmla="*/ 368771 h 368771"/>
              <a:gd name="connsiteX4" fmla="*/ 153194 w 1866967"/>
              <a:gd name="connsiteY4" fmla="*/ 368771 h 368771"/>
              <a:gd name="connsiteX0" fmla="*/ 1760149 w 1897083"/>
              <a:gd name="connsiteY0" fmla="*/ 0 h 368771"/>
              <a:gd name="connsiteX1" fmla="*/ 1760737 w 1897083"/>
              <a:gd name="connsiteY1" fmla="*/ 154047 h 368771"/>
              <a:gd name="connsiteX2" fmla="*/ 99389 w 1897083"/>
              <a:gd name="connsiteY2" fmla="*/ 201084 h 368771"/>
              <a:gd name="connsiteX3" fmla="*/ 179705 w 1897083"/>
              <a:gd name="connsiteY3" fmla="*/ 368771 h 368771"/>
              <a:gd name="connsiteX4" fmla="*/ 179705 w 1897083"/>
              <a:gd name="connsiteY4" fmla="*/ 368771 h 368771"/>
              <a:gd name="connsiteX0" fmla="*/ 1760149 w 1850261"/>
              <a:gd name="connsiteY0" fmla="*/ 0 h 368771"/>
              <a:gd name="connsiteX1" fmla="*/ 1760737 w 1850261"/>
              <a:gd name="connsiteY1" fmla="*/ 154047 h 368771"/>
              <a:gd name="connsiteX2" fmla="*/ 99389 w 1850261"/>
              <a:gd name="connsiteY2" fmla="*/ 201084 h 368771"/>
              <a:gd name="connsiteX3" fmla="*/ 179705 w 1850261"/>
              <a:gd name="connsiteY3" fmla="*/ 368771 h 368771"/>
              <a:gd name="connsiteX4" fmla="*/ 179705 w 1850261"/>
              <a:gd name="connsiteY4" fmla="*/ 368771 h 368771"/>
              <a:gd name="connsiteX0" fmla="*/ 1690332 w 1780444"/>
              <a:gd name="connsiteY0" fmla="*/ 0 h 368771"/>
              <a:gd name="connsiteX1" fmla="*/ 1690920 w 1780444"/>
              <a:gd name="connsiteY1" fmla="*/ 154047 h 368771"/>
              <a:gd name="connsiteX2" fmla="*/ 29572 w 1780444"/>
              <a:gd name="connsiteY2" fmla="*/ 201084 h 368771"/>
              <a:gd name="connsiteX3" fmla="*/ 109888 w 1780444"/>
              <a:gd name="connsiteY3" fmla="*/ 368771 h 368771"/>
              <a:gd name="connsiteX4" fmla="*/ 109888 w 1780444"/>
              <a:gd name="connsiteY4" fmla="*/ 368771 h 368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0444" h="368771">
                <a:moveTo>
                  <a:pt x="1690332" y="0"/>
                </a:moveTo>
                <a:cubicBezTo>
                  <a:pt x="1834579" y="72437"/>
                  <a:pt x="1783563" y="142758"/>
                  <a:pt x="1690920" y="154047"/>
                </a:cubicBezTo>
                <a:cubicBezTo>
                  <a:pt x="1598277" y="165336"/>
                  <a:pt x="127977" y="149422"/>
                  <a:pt x="29572" y="201084"/>
                </a:cubicBezTo>
                <a:cubicBezTo>
                  <a:pt x="-68833" y="252746"/>
                  <a:pt x="109888" y="368771"/>
                  <a:pt x="109888" y="368771"/>
                </a:cubicBezTo>
                <a:lnTo>
                  <a:pt x="109888" y="368771"/>
                </a:lnTo>
              </a:path>
            </a:pathLst>
          </a:custGeom>
          <a:noFill/>
          <a:ln>
            <a:solidFill>
              <a:schemeClr val="accent1"/>
            </a:solidFill>
            <a:prstDash val="sysDot"/>
            <a:tailEnd type="triangle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99788 w 1967079"/>
                      <a:gd name="connsiteY0" fmla="*/ 0 h 368771"/>
                      <a:gd name="connsiteX1" fmla="*/ 1803551 w 1967079"/>
                      <a:gd name="connsiteY1" fmla="*/ 173097 h 368771"/>
                      <a:gd name="connsiteX2" fmla="*/ 91403 w 1967079"/>
                      <a:gd name="connsiteY2" fmla="*/ 169334 h 368771"/>
                      <a:gd name="connsiteX3" fmla="*/ 219344 w 1967079"/>
                      <a:gd name="connsiteY3" fmla="*/ 368771 h 368771"/>
                      <a:gd name="connsiteX4" fmla="*/ 219344 w 1967079"/>
                      <a:gd name="connsiteY4" fmla="*/ 368771 h 368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67079" h="368771" extrusionOk="0">
                        <a:moveTo>
                          <a:pt x="1799788" y="0"/>
                        </a:moveTo>
                        <a:cubicBezTo>
                          <a:pt x="1941913" y="71128"/>
                          <a:pt x="2076338" y="149358"/>
                          <a:pt x="1803551" y="173097"/>
                        </a:cubicBezTo>
                        <a:cubicBezTo>
                          <a:pt x="1562889" y="210597"/>
                          <a:pt x="346921" y="136993"/>
                          <a:pt x="91403" y="169334"/>
                        </a:cubicBezTo>
                        <a:cubicBezTo>
                          <a:pt x="-172631" y="201946"/>
                          <a:pt x="219344" y="368771"/>
                          <a:pt x="219344" y="368771"/>
                        </a:cubicBezTo>
                        <a:lnTo>
                          <a:pt x="219344" y="368771"/>
                        </a:ln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D088BA56-E393-7937-7EE9-CA3401E75A64}"/>
              </a:ext>
            </a:extLst>
          </p:cNvPr>
          <p:cNvSpPr/>
          <p:nvPr/>
        </p:nvSpPr>
        <p:spPr>
          <a:xfrm rot="16200000" flipH="1">
            <a:off x="3288231" y="5031976"/>
            <a:ext cx="1413173" cy="460786"/>
          </a:xfrm>
          <a:custGeom>
            <a:avLst/>
            <a:gdLst>
              <a:gd name="connsiteX0" fmla="*/ 1799788 w 1967079"/>
              <a:gd name="connsiteY0" fmla="*/ 0 h 368771"/>
              <a:gd name="connsiteX1" fmla="*/ 1803551 w 1967079"/>
              <a:gd name="connsiteY1" fmla="*/ 173097 h 368771"/>
              <a:gd name="connsiteX2" fmla="*/ 91403 w 1967079"/>
              <a:gd name="connsiteY2" fmla="*/ 169334 h 368771"/>
              <a:gd name="connsiteX3" fmla="*/ 219344 w 1967079"/>
              <a:gd name="connsiteY3" fmla="*/ 368771 h 368771"/>
              <a:gd name="connsiteX4" fmla="*/ 219344 w 1967079"/>
              <a:gd name="connsiteY4" fmla="*/ 368771 h 368771"/>
              <a:gd name="connsiteX0" fmla="*/ 1807828 w 1975791"/>
              <a:gd name="connsiteY0" fmla="*/ 0 h 368771"/>
              <a:gd name="connsiteX1" fmla="*/ 1811591 w 1975791"/>
              <a:gd name="connsiteY1" fmla="*/ 173097 h 368771"/>
              <a:gd name="connsiteX2" fmla="*/ 89918 w 1975791"/>
              <a:gd name="connsiteY2" fmla="*/ 223309 h 368771"/>
              <a:gd name="connsiteX3" fmla="*/ 227384 w 1975791"/>
              <a:gd name="connsiteY3" fmla="*/ 368771 h 368771"/>
              <a:gd name="connsiteX4" fmla="*/ 227384 w 1975791"/>
              <a:gd name="connsiteY4" fmla="*/ 368771 h 368771"/>
              <a:gd name="connsiteX0" fmla="*/ 1807384 w 1971442"/>
              <a:gd name="connsiteY0" fmla="*/ 0 h 368771"/>
              <a:gd name="connsiteX1" fmla="*/ 1804797 w 1971442"/>
              <a:gd name="connsiteY1" fmla="*/ 144522 h 368771"/>
              <a:gd name="connsiteX2" fmla="*/ 89474 w 1971442"/>
              <a:gd name="connsiteY2" fmla="*/ 223309 h 368771"/>
              <a:gd name="connsiteX3" fmla="*/ 226940 w 1971442"/>
              <a:gd name="connsiteY3" fmla="*/ 368771 h 368771"/>
              <a:gd name="connsiteX4" fmla="*/ 226940 w 1971442"/>
              <a:gd name="connsiteY4" fmla="*/ 368771 h 368771"/>
              <a:gd name="connsiteX0" fmla="*/ 1807384 w 1898266"/>
              <a:gd name="connsiteY0" fmla="*/ 0 h 368771"/>
              <a:gd name="connsiteX1" fmla="*/ 1804797 w 1898266"/>
              <a:gd name="connsiteY1" fmla="*/ 144522 h 368771"/>
              <a:gd name="connsiteX2" fmla="*/ 89474 w 1898266"/>
              <a:gd name="connsiteY2" fmla="*/ 223309 h 368771"/>
              <a:gd name="connsiteX3" fmla="*/ 226940 w 1898266"/>
              <a:gd name="connsiteY3" fmla="*/ 368771 h 368771"/>
              <a:gd name="connsiteX4" fmla="*/ 226940 w 1898266"/>
              <a:gd name="connsiteY4" fmla="*/ 368771 h 368771"/>
              <a:gd name="connsiteX0" fmla="*/ 1807384 w 1898266"/>
              <a:gd name="connsiteY0" fmla="*/ 0 h 368771"/>
              <a:gd name="connsiteX1" fmla="*/ 1804797 w 1898266"/>
              <a:gd name="connsiteY1" fmla="*/ 144522 h 368771"/>
              <a:gd name="connsiteX2" fmla="*/ 89474 w 1898266"/>
              <a:gd name="connsiteY2" fmla="*/ 223309 h 368771"/>
              <a:gd name="connsiteX3" fmla="*/ 226940 w 1898266"/>
              <a:gd name="connsiteY3" fmla="*/ 368771 h 368771"/>
              <a:gd name="connsiteX4" fmla="*/ 226940 w 1898266"/>
              <a:gd name="connsiteY4" fmla="*/ 368771 h 368771"/>
              <a:gd name="connsiteX0" fmla="*/ 1791348 w 1954070"/>
              <a:gd name="connsiteY0" fmla="*/ 0 h 368771"/>
              <a:gd name="connsiteX1" fmla="*/ 1788761 w 1954070"/>
              <a:gd name="connsiteY1" fmla="*/ 144522 h 368771"/>
              <a:gd name="connsiteX2" fmla="*/ 92488 w 1954070"/>
              <a:gd name="connsiteY2" fmla="*/ 210609 h 368771"/>
              <a:gd name="connsiteX3" fmla="*/ 210904 w 1954070"/>
              <a:gd name="connsiteY3" fmla="*/ 368771 h 368771"/>
              <a:gd name="connsiteX4" fmla="*/ 210904 w 1954070"/>
              <a:gd name="connsiteY4" fmla="*/ 368771 h 368771"/>
              <a:gd name="connsiteX0" fmla="*/ 1735122 w 1897844"/>
              <a:gd name="connsiteY0" fmla="*/ 0 h 368771"/>
              <a:gd name="connsiteX1" fmla="*/ 1732535 w 1897844"/>
              <a:gd name="connsiteY1" fmla="*/ 144522 h 368771"/>
              <a:gd name="connsiteX2" fmla="*/ 36262 w 1897844"/>
              <a:gd name="connsiteY2" fmla="*/ 210609 h 368771"/>
              <a:gd name="connsiteX3" fmla="*/ 154678 w 1897844"/>
              <a:gd name="connsiteY3" fmla="*/ 368771 h 368771"/>
              <a:gd name="connsiteX4" fmla="*/ 154678 w 1897844"/>
              <a:gd name="connsiteY4" fmla="*/ 368771 h 368771"/>
              <a:gd name="connsiteX0" fmla="*/ 1735122 w 1897844"/>
              <a:gd name="connsiteY0" fmla="*/ 0 h 368771"/>
              <a:gd name="connsiteX1" fmla="*/ 1732535 w 1897844"/>
              <a:gd name="connsiteY1" fmla="*/ 144522 h 368771"/>
              <a:gd name="connsiteX2" fmla="*/ 36262 w 1897844"/>
              <a:gd name="connsiteY2" fmla="*/ 239184 h 368771"/>
              <a:gd name="connsiteX3" fmla="*/ 154678 w 1897844"/>
              <a:gd name="connsiteY3" fmla="*/ 368771 h 368771"/>
              <a:gd name="connsiteX4" fmla="*/ 154678 w 1897844"/>
              <a:gd name="connsiteY4" fmla="*/ 368771 h 368771"/>
              <a:gd name="connsiteX0" fmla="*/ 1735122 w 1838221"/>
              <a:gd name="connsiteY0" fmla="*/ 0 h 368771"/>
              <a:gd name="connsiteX1" fmla="*/ 1732535 w 1838221"/>
              <a:gd name="connsiteY1" fmla="*/ 144522 h 368771"/>
              <a:gd name="connsiteX2" fmla="*/ 36262 w 1838221"/>
              <a:gd name="connsiteY2" fmla="*/ 239184 h 368771"/>
              <a:gd name="connsiteX3" fmla="*/ 154678 w 1838221"/>
              <a:gd name="connsiteY3" fmla="*/ 368771 h 368771"/>
              <a:gd name="connsiteX4" fmla="*/ 154678 w 1838221"/>
              <a:gd name="connsiteY4" fmla="*/ 368771 h 368771"/>
              <a:gd name="connsiteX0" fmla="*/ 1791122 w 1892713"/>
              <a:gd name="connsiteY0" fmla="*/ 0 h 368771"/>
              <a:gd name="connsiteX1" fmla="*/ 1785360 w 1892713"/>
              <a:gd name="connsiteY1" fmla="*/ 166747 h 368771"/>
              <a:gd name="connsiteX2" fmla="*/ 92262 w 1892713"/>
              <a:gd name="connsiteY2" fmla="*/ 239184 h 368771"/>
              <a:gd name="connsiteX3" fmla="*/ 210678 w 1892713"/>
              <a:gd name="connsiteY3" fmla="*/ 368771 h 368771"/>
              <a:gd name="connsiteX4" fmla="*/ 210678 w 1892713"/>
              <a:gd name="connsiteY4" fmla="*/ 368771 h 368771"/>
              <a:gd name="connsiteX0" fmla="*/ 1780544 w 1940454"/>
              <a:gd name="connsiteY0" fmla="*/ 0 h 368771"/>
              <a:gd name="connsiteX1" fmla="*/ 1774782 w 1940454"/>
              <a:gd name="connsiteY1" fmla="*/ 166747 h 368771"/>
              <a:gd name="connsiteX2" fmla="*/ 94384 w 1940454"/>
              <a:gd name="connsiteY2" fmla="*/ 204259 h 368771"/>
              <a:gd name="connsiteX3" fmla="*/ 200100 w 1940454"/>
              <a:gd name="connsiteY3" fmla="*/ 368771 h 368771"/>
              <a:gd name="connsiteX4" fmla="*/ 200100 w 1940454"/>
              <a:gd name="connsiteY4" fmla="*/ 368771 h 368771"/>
              <a:gd name="connsiteX0" fmla="*/ 1759691 w 1917830"/>
              <a:gd name="connsiteY0" fmla="*/ 0 h 368771"/>
              <a:gd name="connsiteX1" fmla="*/ 1753929 w 1917830"/>
              <a:gd name="connsiteY1" fmla="*/ 166747 h 368771"/>
              <a:gd name="connsiteX2" fmla="*/ 98931 w 1917830"/>
              <a:gd name="connsiteY2" fmla="*/ 169334 h 368771"/>
              <a:gd name="connsiteX3" fmla="*/ 179247 w 1917830"/>
              <a:gd name="connsiteY3" fmla="*/ 368771 h 368771"/>
              <a:gd name="connsiteX4" fmla="*/ 179247 w 1917830"/>
              <a:gd name="connsiteY4" fmla="*/ 368771 h 368771"/>
              <a:gd name="connsiteX0" fmla="*/ 1733638 w 1891777"/>
              <a:gd name="connsiteY0" fmla="*/ 0 h 368771"/>
              <a:gd name="connsiteX1" fmla="*/ 1727876 w 1891777"/>
              <a:gd name="connsiteY1" fmla="*/ 166747 h 368771"/>
              <a:gd name="connsiteX2" fmla="*/ 72878 w 1891777"/>
              <a:gd name="connsiteY2" fmla="*/ 169334 h 368771"/>
              <a:gd name="connsiteX3" fmla="*/ 153194 w 1891777"/>
              <a:gd name="connsiteY3" fmla="*/ 368771 h 368771"/>
              <a:gd name="connsiteX4" fmla="*/ 153194 w 1891777"/>
              <a:gd name="connsiteY4" fmla="*/ 368771 h 368771"/>
              <a:gd name="connsiteX0" fmla="*/ 1733638 w 1891777"/>
              <a:gd name="connsiteY0" fmla="*/ 0 h 368771"/>
              <a:gd name="connsiteX1" fmla="*/ 1727876 w 1891777"/>
              <a:gd name="connsiteY1" fmla="*/ 166747 h 368771"/>
              <a:gd name="connsiteX2" fmla="*/ 72878 w 1891777"/>
              <a:gd name="connsiteY2" fmla="*/ 201084 h 368771"/>
              <a:gd name="connsiteX3" fmla="*/ 153194 w 1891777"/>
              <a:gd name="connsiteY3" fmla="*/ 368771 h 368771"/>
              <a:gd name="connsiteX4" fmla="*/ 153194 w 1891777"/>
              <a:gd name="connsiteY4" fmla="*/ 368771 h 368771"/>
              <a:gd name="connsiteX0" fmla="*/ 1733638 w 1866967"/>
              <a:gd name="connsiteY0" fmla="*/ 0 h 368771"/>
              <a:gd name="connsiteX1" fmla="*/ 1727876 w 1866967"/>
              <a:gd name="connsiteY1" fmla="*/ 166747 h 368771"/>
              <a:gd name="connsiteX2" fmla="*/ 72878 w 1866967"/>
              <a:gd name="connsiteY2" fmla="*/ 201084 h 368771"/>
              <a:gd name="connsiteX3" fmla="*/ 153194 w 1866967"/>
              <a:gd name="connsiteY3" fmla="*/ 368771 h 368771"/>
              <a:gd name="connsiteX4" fmla="*/ 153194 w 1866967"/>
              <a:gd name="connsiteY4" fmla="*/ 368771 h 368771"/>
              <a:gd name="connsiteX0" fmla="*/ 1760149 w 1897083"/>
              <a:gd name="connsiteY0" fmla="*/ 0 h 368771"/>
              <a:gd name="connsiteX1" fmla="*/ 1760737 w 1897083"/>
              <a:gd name="connsiteY1" fmla="*/ 154047 h 368771"/>
              <a:gd name="connsiteX2" fmla="*/ 99389 w 1897083"/>
              <a:gd name="connsiteY2" fmla="*/ 201084 h 368771"/>
              <a:gd name="connsiteX3" fmla="*/ 179705 w 1897083"/>
              <a:gd name="connsiteY3" fmla="*/ 368771 h 368771"/>
              <a:gd name="connsiteX4" fmla="*/ 179705 w 1897083"/>
              <a:gd name="connsiteY4" fmla="*/ 368771 h 368771"/>
              <a:gd name="connsiteX0" fmla="*/ 1760149 w 1850261"/>
              <a:gd name="connsiteY0" fmla="*/ 0 h 368771"/>
              <a:gd name="connsiteX1" fmla="*/ 1760737 w 1850261"/>
              <a:gd name="connsiteY1" fmla="*/ 154047 h 368771"/>
              <a:gd name="connsiteX2" fmla="*/ 99389 w 1850261"/>
              <a:gd name="connsiteY2" fmla="*/ 201084 h 368771"/>
              <a:gd name="connsiteX3" fmla="*/ 179705 w 1850261"/>
              <a:gd name="connsiteY3" fmla="*/ 368771 h 368771"/>
              <a:gd name="connsiteX4" fmla="*/ 179705 w 1850261"/>
              <a:gd name="connsiteY4" fmla="*/ 368771 h 368771"/>
              <a:gd name="connsiteX0" fmla="*/ 1690332 w 1780444"/>
              <a:gd name="connsiteY0" fmla="*/ 0 h 368771"/>
              <a:gd name="connsiteX1" fmla="*/ 1690920 w 1780444"/>
              <a:gd name="connsiteY1" fmla="*/ 154047 h 368771"/>
              <a:gd name="connsiteX2" fmla="*/ 29572 w 1780444"/>
              <a:gd name="connsiteY2" fmla="*/ 201084 h 368771"/>
              <a:gd name="connsiteX3" fmla="*/ 109888 w 1780444"/>
              <a:gd name="connsiteY3" fmla="*/ 368771 h 368771"/>
              <a:gd name="connsiteX4" fmla="*/ 109888 w 1780444"/>
              <a:gd name="connsiteY4" fmla="*/ 368771 h 368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0444" h="368771">
                <a:moveTo>
                  <a:pt x="1690332" y="0"/>
                </a:moveTo>
                <a:cubicBezTo>
                  <a:pt x="1834579" y="72437"/>
                  <a:pt x="1783563" y="142758"/>
                  <a:pt x="1690920" y="154047"/>
                </a:cubicBezTo>
                <a:cubicBezTo>
                  <a:pt x="1598277" y="165336"/>
                  <a:pt x="127977" y="149422"/>
                  <a:pt x="29572" y="201084"/>
                </a:cubicBezTo>
                <a:cubicBezTo>
                  <a:pt x="-68833" y="252746"/>
                  <a:pt x="109888" y="368771"/>
                  <a:pt x="109888" y="368771"/>
                </a:cubicBezTo>
                <a:lnTo>
                  <a:pt x="109888" y="368771"/>
                </a:lnTo>
              </a:path>
            </a:pathLst>
          </a:custGeom>
          <a:noFill/>
          <a:ln>
            <a:solidFill>
              <a:schemeClr val="accent1"/>
            </a:solidFill>
            <a:prstDash val="sysDot"/>
            <a:tailEnd type="triangle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99788 w 1967079"/>
                      <a:gd name="connsiteY0" fmla="*/ 0 h 368771"/>
                      <a:gd name="connsiteX1" fmla="*/ 1803551 w 1967079"/>
                      <a:gd name="connsiteY1" fmla="*/ 173097 h 368771"/>
                      <a:gd name="connsiteX2" fmla="*/ 91403 w 1967079"/>
                      <a:gd name="connsiteY2" fmla="*/ 169334 h 368771"/>
                      <a:gd name="connsiteX3" fmla="*/ 219344 w 1967079"/>
                      <a:gd name="connsiteY3" fmla="*/ 368771 h 368771"/>
                      <a:gd name="connsiteX4" fmla="*/ 219344 w 1967079"/>
                      <a:gd name="connsiteY4" fmla="*/ 368771 h 368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67079" h="368771" extrusionOk="0">
                        <a:moveTo>
                          <a:pt x="1799788" y="0"/>
                        </a:moveTo>
                        <a:cubicBezTo>
                          <a:pt x="1941913" y="71128"/>
                          <a:pt x="2076338" y="149358"/>
                          <a:pt x="1803551" y="173097"/>
                        </a:cubicBezTo>
                        <a:cubicBezTo>
                          <a:pt x="1562889" y="210597"/>
                          <a:pt x="346921" y="136993"/>
                          <a:pt x="91403" y="169334"/>
                        </a:cubicBezTo>
                        <a:cubicBezTo>
                          <a:pt x="-172631" y="201946"/>
                          <a:pt x="219344" y="368771"/>
                          <a:pt x="219344" y="368771"/>
                        </a:cubicBezTo>
                        <a:lnTo>
                          <a:pt x="219344" y="368771"/>
                        </a:ln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2" name="Table 42">
                <a:extLst>
                  <a:ext uri="{FF2B5EF4-FFF2-40B4-BE49-F238E27FC236}">
                    <a16:creationId xmlns:a16="http://schemas.microsoft.com/office/drawing/2014/main" id="{25D67D04-99C7-31ED-E1BD-9DDF957B66B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31376104"/>
                  </p:ext>
                </p:extLst>
              </p:nvPr>
            </p:nvGraphicFramePr>
            <p:xfrm>
              <a:off x="4567029" y="2007196"/>
              <a:ext cx="2316480" cy="1512000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463296">
                      <a:extLst>
                        <a:ext uri="{9D8B030D-6E8A-4147-A177-3AD203B41FA5}">
                          <a16:colId xmlns:a16="http://schemas.microsoft.com/office/drawing/2014/main" val="895609324"/>
                        </a:ext>
                      </a:extLst>
                    </a:gridCol>
                    <a:gridCol w="463296">
                      <a:extLst>
                        <a:ext uri="{9D8B030D-6E8A-4147-A177-3AD203B41FA5}">
                          <a16:colId xmlns:a16="http://schemas.microsoft.com/office/drawing/2014/main" val="2651761067"/>
                        </a:ext>
                      </a:extLst>
                    </a:gridCol>
                    <a:gridCol w="463296">
                      <a:extLst>
                        <a:ext uri="{9D8B030D-6E8A-4147-A177-3AD203B41FA5}">
                          <a16:colId xmlns:a16="http://schemas.microsoft.com/office/drawing/2014/main" val="2947840762"/>
                        </a:ext>
                      </a:extLst>
                    </a:gridCol>
                    <a:gridCol w="463296">
                      <a:extLst>
                        <a:ext uri="{9D8B030D-6E8A-4147-A177-3AD203B41FA5}">
                          <a16:colId xmlns:a16="http://schemas.microsoft.com/office/drawing/2014/main" val="4189228981"/>
                        </a:ext>
                      </a:extLst>
                    </a:gridCol>
                    <a:gridCol w="463296">
                      <a:extLst>
                        <a:ext uri="{9D8B030D-6E8A-4147-A177-3AD203B41FA5}">
                          <a16:colId xmlns:a16="http://schemas.microsoft.com/office/drawing/2014/main" val="3727088317"/>
                        </a:ext>
                      </a:extLst>
                    </a:gridCol>
                  </a:tblGrid>
                  <a:tr h="252000">
                    <a:tc grid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C000">
                            <a:alpha val="20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7030A0">
                            <a:alpha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0567987"/>
                      </a:ext>
                    </a:extLst>
                  </a:tr>
                  <a:tr h="252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7030A0">
                            <a:alpha val="20000"/>
                          </a:srgbClr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>
                            <a:lumMod val="9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330164842"/>
                      </a:ext>
                    </a:extLst>
                  </a:tr>
                  <a:tr h="252000">
                    <a:tc gridSpan="2"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C000">
                            <a:alpha val="20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7030A0">
                            <a:alpha val="20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>
                            <a:lumMod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25022035"/>
                      </a:ext>
                    </a:extLst>
                  </a:tr>
                  <a:tr h="252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>
                            <a:lumMod val="90000"/>
                          </a:schemeClr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C000">
                            <a:alpha val="20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845246868"/>
                      </a:ext>
                    </a:extLst>
                  </a:tr>
                  <a:tr h="252000">
                    <a:tc grid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7030A0">
                            <a:alpha val="20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>
                            <a:lumMod val="9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70850166"/>
                      </a:ext>
                    </a:extLst>
                  </a:tr>
                  <a:tr h="252000">
                    <a:tc>
                      <a:txBody>
                        <a:bodyPr/>
                        <a:lstStyle/>
                        <a:p>
                          <a:endParaRPr lang="en-DE" sz="140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900995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2" name="Table 42">
                <a:extLst>
                  <a:ext uri="{FF2B5EF4-FFF2-40B4-BE49-F238E27FC236}">
                    <a16:creationId xmlns:a16="http://schemas.microsoft.com/office/drawing/2014/main" id="{25D67D04-99C7-31ED-E1BD-9DDF957B66B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31376104"/>
                  </p:ext>
                </p:extLst>
              </p:nvPr>
            </p:nvGraphicFramePr>
            <p:xfrm>
              <a:off x="4567029" y="2007196"/>
              <a:ext cx="2316480" cy="1512000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463296">
                      <a:extLst>
                        <a:ext uri="{9D8B030D-6E8A-4147-A177-3AD203B41FA5}">
                          <a16:colId xmlns:a16="http://schemas.microsoft.com/office/drawing/2014/main" val="895609324"/>
                        </a:ext>
                      </a:extLst>
                    </a:gridCol>
                    <a:gridCol w="463296">
                      <a:extLst>
                        <a:ext uri="{9D8B030D-6E8A-4147-A177-3AD203B41FA5}">
                          <a16:colId xmlns:a16="http://schemas.microsoft.com/office/drawing/2014/main" val="2651761067"/>
                        </a:ext>
                      </a:extLst>
                    </a:gridCol>
                    <a:gridCol w="463296">
                      <a:extLst>
                        <a:ext uri="{9D8B030D-6E8A-4147-A177-3AD203B41FA5}">
                          <a16:colId xmlns:a16="http://schemas.microsoft.com/office/drawing/2014/main" val="2947840762"/>
                        </a:ext>
                      </a:extLst>
                    </a:gridCol>
                    <a:gridCol w="463296">
                      <a:extLst>
                        <a:ext uri="{9D8B030D-6E8A-4147-A177-3AD203B41FA5}">
                          <a16:colId xmlns:a16="http://schemas.microsoft.com/office/drawing/2014/main" val="4189228981"/>
                        </a:ext>
                      </a:extLst>
                    </a:gridCol>
                    <a:gridCol w="463296">
                      <a:extLst>
                        <a:ext uri="{9D8B030D-6E8A-4147-A177-3AD203B41FA5}">
                          <a16:colId xmlns:a16="http://schemas.microsoft.com/office/drawing/2014/main" val="3727088317"/>
                        </a:ext>
                      </a:extLst>
                    </a:gridCol>
                  </a:tblGrid>
                  <a:tr h="252000">
                    <a:tc gridSpan="2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t="-5000" r="-150000" b="-505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101370" t="-5000" r="-52055" b="-505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397297" t="-5000" r="-2703" b="-50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0567987"/>
                      </a:ext>
                    </a:extLst>
                  </a:tr>
                  <a:tr h="25200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t="-105000" r="-400000" b="-405000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50685" t="-105000" r="-102740" b="-405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148649" t="-105000" r="-1351" b="-405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330164842"/>
                      </a:ext>
                    </a:extLst>
                  </a:tr>
                  <a:tr h="252000">
                    <a:tc gridSpan="2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t="-205000" r="-150000" b="-305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101370" t="-205000" r="-52055" b="-305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397297" t="-205000" r="-2703" b="-30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25022035"/>
                      </a:ext>
                    </a:extLst>
                  </a:tr>
                  <a:tr h="25200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t="-305000" r="-400000" b="-205000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50685" t="-305000" r="-102740" b="-205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148649" t="-305000" r="-1351" b="-205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845246868"/>
                      </a:ext>
                    </a:extLst>
                  </a:tr>
                  <a:tr h="252000">
                    <a:tc gridSpan="2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t="-405000" r="-150000" b="-105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101370" t="-405000" r="-52055" b="-105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70850166"/>
                      </a:ext>
                    </a:extLst>
                  </a:tr>
                  <a:tr h="252000">
                    <a:tc>
                      <a:txBody>
                        <a:bodyPr/>
                        <a:lstStyle/>
                        <a:p>
                          <a:endParaRPr lang="en-DE" sz="140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9009950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3" name="Table 42">
                <a:extLst>
                  <a:ext uri="{FF2B5EF4-FFF2-40B4-BE49-F238E27FC236}">
                    <a16:creationId xmlns:a16="http://schemas.microsoft.com/office/drawing/2014/main" id="{8AAE4ACC-353B-A689-8312-1B165127F99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02334976"/>
                  </p:ext>
                </p:extLst>
              </p:nvPr>
            </p:nvGraphicFramePr>
            <p:xfrm>
              <a:off x="7003064" y="2007196"/>
              <a:ext cx="2316480" cy="1512000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463296">
                      <a:extLst>
                        <a:ext uri="{9D8B030D-6E8A-4147-A177-3AD203B41FA5}">
                          <a16:colId xmlns:a16="http://schemas.microsoft.com/office/drawing/2014/main" val="895609324"/>
                        </a:ext>
                      </a:extLst>
                    </a:gridCol>
                    <a:gridCol w="463296">
                      <a:extLst>
                        <a:ext uri="{9D8B030D-6E8A-4147-A177-3AD203B41FA5}">
                          <a16:colId xmlns:a16="http://schemas.microsoft.com/office/drawing/2014/main" val="2651761067"/>
                        </a:ext>
                      </a:extLst>
                    </a:gridCol>
                    <a:gridCol w="463296">
                      <a:extLst>
                        <a:ext uri="{9D8B030D-6E8A-4147-A177-3AD203B41FA5}">
                          <a16:colId xmlns:a16="http://schemas.microsoft.com/office/drawing/2014/main" val="2947840762"/>
                        </a:ext>
                      </a:extLst>
                    </a:gridCol>
                    <a:gridCol w="463296">
                      <a:extLst>
                        <a:ext uri="{9D8B030D-6E8A-4147-A177-3AD203B41FA5}">
                          <a16:colId xmlns:a16="http://schemas.microsoft.com/office/drawing/2014/main" val="4189228981"/>
                        </a:ext>
                      </a:extLst>
                    </a:gridCol>
                    <a:gridCol w="463296">
                      <a:extLst>
                        <a:ext uri="{9D8B030D-6E8A-4147-A177-3AD203B41FA5}">
                          <a16:colId xmlns:a16="http://schemas.microsoft.com/office/drawing/2014/main" val="3727088317"/>
                        </a:ext>
                      </a:extLst>
                    </a:gridCol>
                  </a:tblGrid>
                  <a:tr h="252000">
                    <a:tc grid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C000">
                            <a:alpha val="20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7030A0">
                            <a:alpha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0567987"/>
                      </a:ext>
                    </a:extLst>
                  </a:tr>
                  <a:tr h="252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7030A0">
                            <a:alpha val="20000"/>
                          </a:srgbClr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>
                            <a:lumMod val="9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330164842"/>
                      </a:ext>
                    </a:extLst>
                  </a:tr>
                  <a:tr h="252000">
                    <a:tc gridSpan="2"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825022035"/>
                      </a:ext>
                    </a:extLst>
                  </a:tr>
                  <a:tr h="252000">
                    <a:tc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845246868"/>
                      </a:ext>
                    </a:extLst>
                  </a:tr>
                  <a:tr h="252000">
                    <a:tc gridSpan="2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70850166"/>
                      </a:ext>
                    </a:extLst>
                  </a:tr>
                  <a:tr h="252000">
                    <a:tc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900995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3" name="Table 42">
                <a:extLst>
                  <a:ext uri="{FF2B5EF4-FFF2-40B4-BE49-F238E27FC236}">
                    <a16:creationId xmlns:a16="http://schemas.microsoft.com/office/drawing/2014/main" id="{8AAE4ACC-353B-A689-8312-1B165127F99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02334976"/>
                  </p:ext>
                </p:extLst>
              </p:nvPr>
            </p:nvGraphicFramePr>
            <p:xfrm>
              <a:off x="7003064" y="2007196"/>
              <a:ext cx="2316480" cy="1512000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463296">
                      <a:extLst>
                        <a:ext uri="{9D8B030D-6E8A-4147-A177-3AD203B41FA5}">
                          <a16:colId xmlns:a16="http://schemas.microsoft.com/office/drawing/2014/main" val="895609324"/>
                        </a:ext>
                      </a:extLst>
                    </a:gridCol>
                    <a:gridCol w="463296">
                      <a:extLst>
                        <a:ext uri="{9D8B030D-6E8A-4147-A177-3AD203B41FA5}">
                          <a16:colId xmlns:a16="http://schemas.microsoft.com/office/drawing/2014/main" val="2651761067"/>
                        </a:ext>
                      </a:extLst>
                    </a:gridCol>
                    <a:gridCol w="463296">
                      <a:extLst>
                        <a:ext uri="{9D8B030D-6E8A-4147-A177-3AD203B41FA5}">
                          <a16:colId xmlns:a16="http://schemas.microsoft.com/office/drawing/2014/main" val="2947840762"/>
                        </a:ext>
                      </a:extLst>
                    </a:gridCol>
                    <a:gridCol w="463296">
                      <a:extLst>
                        <a:ext uri="{9D8B030D-6E8A-4147-A177-3AD203B41FA5}">
                          <a16:colId xmlns:a16="http://schemas.microsoft.com/office/drawing/2014/main" val="4189228981"/>
                        </a:ext>
                      </a:extLst>
                    </a:gridCol>
                    <a:gridCol w="463296">
                      <a:extLst>
                        <a:ext uri="{9D8B030D-6E8A-4147-A177-3AD203B41FA5}">
                          <a16:colId xmlns:a16="http://schemas.microsoft.com/office/drawing/2014/main" val="3727088317"/>
                        </a:ext>
                      </a:extLst>
                    </a:gridCol>
                  </a:tblGrid>
                  <a:tr h="252000">
                    <a:tc gridSpan="2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1370" t="-5000" r="-152055" b="-505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101370" t="-5000" r="-52055" b="-505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397297" t="-5000" r="-2703" b="-50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0567987"/>
                      </a:ext>
                    </a:extLst>
                  </a:tr>
                  <a:tr h="25200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2703" t="-105000" r="-397297" b="-405000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52055" t="-105000" r="-101370" b="-405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330164842"/>
                      </a:ext>
                    </a:extLst>
                  </a:tr>
                  <a:tr h="252000">
                    <a:tc gridSpan="2"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825022035"/>
                      </a:ext>
                    </a:extLst>
                  </a:tr>
                  <a:tr h="252000">
                    <a:tc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845246868"/>
                      </a:ext>
                    </a:extLst>
                  </a:tr>
                  <a:tr h="252000">
                    <a:tc gridSpan="2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70850166"/>
                      </a:ext>
                    </a:extLst>
                  </a:tr>
                  <a:tr h="252000">
                    <a:tc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9009950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8215105B-89EA-89BB-3BD8-0213727B8587}"/>
              </a:ext>
            </a:extLst>
          </p:cNvPr>
          <p:cNvSpPr txBox="1"/>
          <p:nvPr/>
        </p:nvSpPr>
        <p:spPr>
          <a:xfrm>
            <a:off x="6073992" y="3484440"/>
            <a:ext cx="809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</a:t>
            </a:r>
            <a:r>
              <a:rPr lang="en-DE" dirty="0"/>
              <a:t>age 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E9C193E-10B6-20B4-E68E-1135DC10C3FE}"/>
              </a:ext>
            </a:extLst>
          </p:cNvPr>
          <p:cNvSpPr txBox="1"/>
          <p:nvPr/>
        </p:nvSpPr>
        <p:spPr>
          <a:xfrm>
            <a:off x="8510027" y="3489532"/>
            <a:ext cx="809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</a:t>
            </a:r>
            <a:r>
              <a:rPr lang="en-DE" dirty="0"/>
              <a:t>age 1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70EC50BD-DA06-7DB9-6843-3F4E0542F53E}"/>
              </a:ext>
            </a:extLst>
          </p:cNvPr>
          <p:cNvCxnSpPr>
            <a:cxnSpLocks/>
          </p:cNvCxnSpPr>
          <p:nvPr/>
        </p:nvCxnSpPr>
        <p:spPr>
          <a:xfrm>
            <a:off x="4657937" y="2135758"/>
            <a:ext cx="2225572" cy="0"/>
          </a:xfrm>
          <a:prstGeom prst="straightConnector1">
            <a:avLst/>
          </a:prstGeom>
          <a:ln w="28575">
            <a:solidFill>
              <a:schemeClr val="accent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514557D6-01EE-13DE-D0B1-EED17BC1D856}"/>
              </a:ext>
            </a:extLst>
          </p:cNvPr>
          <p:cNvCxnSpPr>
            <a:cxnSpLocks/>
          </p:cNvCxnSpPr>
          <p:nvPr/>
        </p:nvCxnSpPr>
        <p:spPr>
          <a:xfrm>
            <a:off x="4567029" y="2384179"/>
            <a:ext cx="1260734" cy="0"/>
          </a:xfrm>
          <a:prstGeom prst="straightConnector1">
            <a:avLst/>
          </a:prstGeom>
          <a:ln w="28575">
            <a:solidFill>
              <a:schemeClr val="accent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1A7AC5BD-E00A-56C5-97FD-B6753048CC2C}"/>
              </a:ext>
            </a:extLst>
          </p:cNvPr>
          <p:cNvCxnSpPr>
            <a:cxnSpLocks/>
          </p:cNvCxnSpPr>
          <p:nvPr/>
        </p:nvCxnSpPr>
        <p:spPr>
          <a:xfrm>
            <a:off x="6073992" y="2384179"/>
            <a:ext cx="809517" cy="0"/>
          </a:xfrm>
          <a:prstGeom prst="straightConnector1">
            <a:avLst/>
          </a:prstGeom>
          <a:ln w="28575">
            <a:solidFill>
              <a:schemeClr val="accent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BB39522D-63AC-5158-1724-6511E49FEEE5}"/>
              </a:ext>
            </a:extLst>
          </p:cNvPr>
          <p:cNvCxnSpPr>
            <a:cxnSpLocks/>
          </p:cNvCxnSpPr>
          <p:nvPr/>
        </p:nvCxnSpPr>
        <p:spPr>
          <a:xfrm>
            <a:off x="4567029" y="2643171"/>
            <a:ext cx="2316480" cy="0"/>
          </a:xfrm>
          <a:prstGeom prst="straightConnector1">
            <a:avLst/>
          </a:prstGeom>
          <a:ln w="28575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A91984B1-6E1B-40A1-E896-7BDBE0612A34}"/>
              </a:ext>
            </a:extLst>
          </p:cNvPr>
          <p:cNvCxnSpPr>
            <a:cxnSpLocks/>
          </p:cNvCxnSpPr>
          <p:nvPr/>
        </p:nvCxnSpPr>
        <p:spPr>
          <a:xfrm>
            <a:off x="4567029" y="2902163"/>
            <a:ext cx="367476" cy="0"/>
          </a:xfrm>
          <a:prstGeom prst="straightConnector1">
            <a:avLst/>
          </a:prstGeom>
          <a:ln w="28575">
            <a:solidFill>
              <a:schemeClr val="accent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0E56224A-1C79-631D-B39C-5B6EECBF741F}"/>
              </a:ext>
            </a:extLst>
          </p:cNvPr>
          <p:cNvCxnSpPr>
            <a:cxnSpLocks/>
          </p:cNvCxnSpPr>
          <p:nvPr/>
        </p:nvCxnSpPr>
        <p:spPr>
          <a:xfrm>
            <a:off x="5128350" y="2907562"/>
            <a:ext cx="1755159" cy="0"/>
          </a:xfrm>
          <a:prstGeom prst="straightConnector1">
            <a:avLst/>
          </a:prstGeom>
          <a:ln w="28575">
            <a:solidFill>
              <a:schemeClr val="accent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A216C923-EE9C-3A3F-91ED-82F815AEE504}"/>
              </a:ext>
            </a:extLst>
          </p:cNvPr>
          <p:cNvCxnSpPr>
            <a:cxnSpLocks/>
          </p:cNvCxnSpPr>
          <p:nvPr/>
        </p:nvCxnSpPr>
        <p:spPr>
          <a:xfrm>
            <a:off x="4567029" y="3150584"/>
            <a:ext cx="1852715" cy="0"/>
          </a:xfrm>
          <a:prstGeom prst="straightConnector1">
            <a:avLst/>
          </a:prstGeom>
          <a:ln w="28575">
            <a:solidFill>
              <a:schemeClr val="accent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8E8C82B7-1CF6-0C27-3039-0FDB2CEEBE60}"/>
              </a:ext>
            </a:extLst>
          </p:cNvPr>
          <p:cNvCxnSpPr>
            <a:cxnSpLocks/>
          </p:cNvCxnSpPr>
          <p:nvPr/>
        </p:nvCxnSpPr>
        <p:spPr>
          <a:xfrm>
            <a:off x="7093972" y="2135758"/>
            <a:ext cx="2225572" cy="0"/>
          </a:xfrm>
          <a:prstGeom prst="straightConnector1">
            <a:avLst/>
          </a:prstGeom>
          <a:ln w="28575">
            <a:solidFill>
              <a:schemeClr val="accent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902A4125-9308-346D-BCB8-C4FC016360BF}"/>
              </a:ext>
            </a:extLst>
          </p:cNvPr>
          <p:cNvCxnSpPr>
            <a:cxnSpLocks/>
          </p:cNvCxnSpPr>
          <p:nvPr/>
        </p:nvCxnSpPr>
        <p:spPr>
          <a:xfrm>
            <a:off x="7003064" y="2384179"/>
            <a:ext cx="1260734" cy="0"/>
          </a:xfrm>
          <a:prstGeom prst="straightConnector1">
            <a:avLst/>
          </a:prstGeom>
          <a:ln w="28575">
            <a:solidFill>
              <a:schemeClr val="accent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8" name="Table 42">
                <a:extLst>
                  <a:ext uri="{FF2B5EF4-FFF2-40B4-BE49-F238E27FC236}">
                    <a16:creationId xmlns:a16="http://schemas.microsoft.com/office/drawing/2014/main" id="{784D7FE6-CA38-2F00-1AC1-BC21458A8BA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38251695"/>
                  </p:ext>
                </p:extLst>
              </p:nvPr>
            </p:nvGraphicFramePr>
            <p:xfrm>
              <a:off x="4567029" y="4214829"/>
              <a:ext cx="2316480" cy="1512000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463296">
                      <a:extLst>
                        <a:ext uri="{9D8B030D-6E8A-4147-A177-3AD203B41FA5}">
                          <a16:colId xmlns:a16="http://schemas.microsoft.com/office/drawing/2014/main" val="895609324"/>
                        </a:ext>
                      </a:extLst>
                    </a:gridCol>
                    <a:gridCol w="463296">
                      <a:extLst>
                        <a:ext uri="{9D8B030D-6E8A-4147-A177-3AD203B41FA5}">
                          <a16:colId xmlns:a16="http://schemas.microsoft.com/office/drawing/2014/main" val="2651761067"/>
                        </a:ext>
                      </a:extLst>
                    </a:gridCol>
                    <a:gridCol w="463296">
                      <a:extLst>
                        <a:ext uri="{9D8B030D-6E8A-4147-A177-3AD203B41FA5}">
                          <a16:colId xmlns:a16="http://schemas.microsoft.com/office/drawing/2014/main" val="2947840762"/>
                        </a:ext>
                      </a:extLst>
                    </a:gridCol>
                    <a:gridCol w="463296">
                      <a:extLst>
                        <a:ext uri="{9D8B030D-6E8A-4147-A177-3AD203B41FA5}">
                          <a16:colId xmlns:a16="http://schemas.microsoft.com/office/drawing/2014/main" val="4189228981"/>
                        </a:ext>
                      </a:extLst>
                    </a:gridCol>
                    <a:gridCol w="463296">
                      <a:extLst>
                        <a:ext uri="{9D8B030D-6E8A-4147-A177-3AD203B41FA5}">
                          <a16:colId xmlns:a16="http://schemas.microsoft.com/office/drawing/2014/main" val="3727088317"/>
                        </a:ext>
                      </a:extLst>
                    </a:gridCol>
                  </a:tblGrid>
                  <a:tr h="252000">
                    <a:tc grid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0567987"/>
                      </a:ext>
                    </a:extLst>
                  </a:tr>
                  <a:tr h="252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330164842"/>
                      </a:ext>
                    </a:extLst>
                  </a:tr>
                  <a:tr h="252000">
                    <a:tc gridSpan="2"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825022035"/>
                      </a:ext>
                    </a:extLst>
                  </a:tr>
                  <a:tr h="252000">
                    <a:tc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845246868"/>
                      </a:ext>
                    </a:extLst>
                  </a:tr>
                  <a:tr h="252000">
                    <a:tc gridSpan="2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70850166"/>
                      </a:ext>
                    </a:extLst>
                  </a:tr>
                  <a:tr h="252000">
                    <a:tc>
                      <a:txBody>
                        <a:bodyPr/>
                        <a:lstStyle/>
                        <a:p>
                          <a:endParaRPr lang="en-DE" sz="140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900995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8" name="Table 42">
                <a:extLst>
                  <a:ext uri="{FF2B5EF4-FFF2-40B4-BE49-F238E27FC236}">
                    <a16:creationId xmlns:a16="http://schemas.microsoft.com/office/drawing/2014/main" id="{784D7FE6-CA38-2F00-1AC1-BC21458A8BA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38251695"/>
                  </p:ext>
                </p:extLst>
              </p:nvPr>
            </p:nvGraphicFramePr>
            <p:xfrm>
              <a:off x="4567029" y="4214829"/>
              <a:ext cx="2316480" cy="1512000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463296">
                      <a:extLst>
                        <a:ext uri="{9D8B030D-6E8A-4147-A177-3AD203B41FA5}">
                          <a16:colId xmlns:a16="http://schemas.microsoft.com/office/drawing/2014/main" val="895609324"/>
                        </a:ext>
                      </a:extLst>
                    </a:gridCol>
                    <a:gridCol w="463296">
                      <a:extLst>
                        <a:ext uri="{9D8B030D-6E8A-4147-A177-3AD203B41FA5}">
                          <a16:colId xmlns:a16="http://schemas.microsoft.com/office/drawing/2014/main" val="2651761067"/>
                        </a:ext>
                      </a:extLst>
                    </a:gridCol>
                    <a:gridCol w="463296">
                      <a:extLst>
                        <a:ext uri="{9D8B030D-6E8A-4147-A177-3AD203B41FA5}">
                          <a16:colId xmlns:a16="http://schemas.microsoft.com/office/drawing/2014/main" val="2947840762"/>
                        </a:ext>
                      </a:extLst>
                    </a:gridCol>
                    <a:gridCol w="463296">
                      <a:extLst>
                        <a:ext uri="{9D8B030D-6E8A-4147-A177-3AD203B41FA5}">
                          <a16:colId xmlns:a16="http://schemas.microsoft.com/office/drawing/2014/main" val="4189228981"/>
                        </a:ext>
                      </a:extLst>
                    </a:gridCol>
                    <a:gridCol w="463296">
                      <a:extLst>
                        <a:ext uri="{9D8B030D-6E8A-4147-A177-3AD203B41FA5}">
                          <a16:colId xmlns:a16="http://schemas.microsoft.com/office/drawing/2014/main" val="3727088317"/>
                        </a:ext>
                      </a:extLst>
                    </a:gridCol>
                  </a:tblGrid>
                  <a:tr h="252000">
                    <a:tc gridSpan="2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r="-150000" b="-510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101370" r="-52055" b="-510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397297" r="-2703" b="-51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0567987"/>
                      </a:ext>
                    </a:extLst>
                  </a:tr>
                  <a:tr h="25200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t="-100000" r="-400000" b="-410000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50685" t="-100000" r="-102740" b="-410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330164842"/>
                      </a:ext>
                    </a:extLst>
                  </a:tr>
                  <a:tr h="252000">
                    <a:tc gridSpan="2"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825022035"/>
                      </a:ext>
                    </a:extLst>
                  </a:tr>
                  <a:tr h="252000">
                    <a:tc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845246868"/>
                      </a:ext>
                    </a:extLst>
                  </a:tr>
                  <a:tr h="252000">
                    <a:tc gridSpan="2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70850166"/>
                      </a:ext>
                    </a:extLst>
                  </a:tr>
                  <a:tr h="252000">
                    <a:tc>
                      <a:txBody>
                        <a:bodyPr/>
                        <a:lstStyle/>
                        <a:p>
                          <a:endParaRPr lang="en-DE" sz="140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9009950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9" name="Table 68">
                <a:extLst>
                  <a:ext uri="{FF2B5EF4-FFF2-40B4-BE49-F238E27FC236}">
                    <a16:creationId xmlns:a16="http://schemas.microsoft.com/office/drawing/2014/main" id="{7B08DECD-6563-0C41-351C-4B7FB146EE3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86755968"/>
                  </p:ext>
                </p:extLst>
              </p:nvPr>
            </p:nvGraphicFramePr>
            <p:xfrm>
              <a:off x="7003064" y="4214829"/>
              <a:ext cx="2316480" cy="1512000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463296">
                      <a:extLst>
                        <a:ext uri="{9D8B030D-6E8A-4147-A177-3AD203B41FA5}">
                          <a16:colId xmlns:a16="http://schemas.microsoft.com/office/drawing/2014/main" val="895609324"/>
                        </a:ext>
                      </a:extLst>
                    </a:gridCol>
                    <a:gridCol w="463296">
                      <a:extLst>
                        <a:ext uri="{9D8B030D-6E8A-4147-A177-3AD203B41FA5}">
                          <a16:colId xmlns:a16="http://schemas.microsoft.com/office/drawing/2014/main" val="2651761067"/>
                        </a:ext>
                      </a:extLst>
                    </a:gridCol>
                    <a:gridCol w="463296">
                      <a:extLst>
                        <a:ext uri="{9D8B030D-6E8A-4147-A177-3AD203B41FA5}">
                          <a16:colId xmlns:a16="http://schemas.microsoft.com/office/drawing/2014/main" val="2947840762"/>
                        </a:ext>
                      </a:extLst>
                    </a:gridCol>
                    <a:gridCol w="463296">
                      <a:extLst>
                        <a:ext uri="{9D8B030D-6E8A-4147-A177-3AD203B41FA5}">
                          <a16:colId xmlns:a16="http://schemas.microsoft.com/office/drawing/2014/main" val="4189228981"/>
                        </a:ext>
                      </a:extLst>
                    </a:gridCol>
                    <a:gridCol w="463296">
                      <a:extLst>
                        <a:ext uri="{9D8B030D-6E8A-4147-A177-3AD203B41FA5}">
                          <a16:colId xmlns:a16="http://schemas.microsoft.com/office/drawing/2014/main" val="3727088317"/>
                        </a:ext>
                      </a:extLst>
                    </a:gridCol>
                  </a:tblGrid>
                  <a:tr h="252000">
                    <a:tc grid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C000">
                            <a:alpha val="20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C000">
                            <a:alpha val="20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C000">
                            <a:alpha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0567987"/>
                      </a:ext>
                    </a:extLst>
                  </a:tr>
                  <a:tr h="252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C000">
                            <a:alpha val="20000"/>
                          </a:srgbClr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C000">
                            <a:alpha val="20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330164842"/>
                      </a:ext>
                    </a:extLst>
                  </a:tr>
                  <a:tr h="252000">
                    <a:tc gridSpan="2"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825022035"/>
                      </a:ext>
                    </a:extLst>
                  </a:tr>
                  <a:tr h="252000">
                    <a:tc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845246868"/>
                      </a:ext>
                    </a:extLst>
                  </a:tr>
                  <a:tr h="252000">
                    <a:tc gridSpan="2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70850166"/>
                      </a:ext>
                    </a:extLst>
                  </a:tr>
                  <a:tr h="252000">
                    <a:tc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900995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9" name="Table 68">
                <a:extLst>
                  <a:ext uri="{FF2B5EF4-FFF2-40B4-BE49-F238E27FC236}">
                    <a16:creationId xmlns:a16="http://schemas.microsoft.com/office/drawing/2014/main" id="{7B08DECD-6563-0C41-351C-4B7FB146EE3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86755968"/>
                  </p:ext>
                </p:extLst>
              </p:nvPr>
            </p:nvGraphicFramePr>
            <p:xfrm>
              <a:off x="7003064" y="4214829"/>
              <a:ext cx="2316480" cy="1512000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463296">
                      <a:extLst>
                        <a:ext uri="{9D8B030D-6E8A-4147-A177-3AD203B41FA5}">
                          <a16:colId xmlns:a16="http://schemas.microsoft.com/office/drawing/2014/main" val="895609324"/>
                        </a:ext>
                      </a:extLst>
                    </a:gridCol>
                    <a:gridCol w="463296">
                      <a:extLst>
                        <a:ext uri="{9D8B030D-6E8A-4147-A177-3AD203B41FA5}">
                          <a16:colId xmlns:a16="http://schemas.microsoft.com/office/drawing/2014/main" val="2651761067"/>
                        </a:ext>
                      </a:extLst>
                    </a:gridCol>
                    <a:gridCol w="463296">
                      <a:extLst>
                        <a:ext uri="{9D8B030D-6E8A-4147-A177-3AD203B41FA5}">
                          <a16:colId xmlns:a16="http://schemas.microsoft.com/office/drawing/2014/main" val="2947840762"/>
                        </a:ext>
                      </a:extLst>
                    </a:gridCol>
                    <a:gridCol w="463296">
                      <a:extLst>
                        <a:ext uri="{9D8B030D-6E8A-4147-A177-3AD203B41FA5}">
                          <a16:colId xmlns:a16="http://schemas.microsoft.com/office/drawing/2014/main" val="4189228981"/>
                        </a:ext>
                      </a:extLst>
                    </a:gridCol>
                    <a:gridCol w="463296">
                      <a:extLst>
                        <a:ext uri="{9D8B030D-6E8A-4147-A177-3AD203B41FA5}">
                          <a16:colId xmlns:a16="http://schemas.microsoft.com/office/drawing/2014/main" val="3727088317"/>
                        </a:ext>
                      </a:extLst>
                    </a:gridCol>
                  </a:tblGrid>
                  <a:tr h="252000">
                    <a:tc gridSpan="2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1370" r="-152055" b="-510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101370" r="-52055" b="-510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397297" r="-2703" b="-51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0567987"/>
                      </a:ext>
                    </a:extLst>
                  </a:tr>
                  <a:tr h="25200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2703" t="-100000" r="-397297" b="-410000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52055" t="-100000" r="-101370" b="-410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330164842"/>
                      </a:ext>
                    </a:extLst>
                  </a:tr>
                  <a:tr h="252000">
                    <a:tc gridSpan="2"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825022035"/>
                      </a:ext>
                    </a:extLst>
                  </a:tr>
                  <a:tr h="252000">
                    <a:tc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845246868"/>
                      </a:ext>
                    </a:extLst>
                  </a:tr>
                  <a:tr h="252000">
                    <a:tc gridSpan="2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70850166"/>
                      </a:ext>
                    </a:extLst>
                  </a:tr>
                  <a:tr h="252000">
                    <a:tc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9009950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0" name="TextBox 69">
            <a:extLst>
              <a:ext uri="{FF2B5EF4-FFF2-40B4-BE49-F238E27FC236}">
                <a16:creationId xmlns:a16="http://schemas.microsoft.com/office/drawing/2014/main" id="{34B4820F-C597-B3CD-2B27-5CC00FD7396F}"/>
              </a:ext>
            </a:extLst>
          </p:cNvPr>
          <p:cNvSpPr txBox="1"/>
          <p:nvPr/>
        </p:nvSpPr>
        <p:spPr>
          <a:xfrm>
            <a:off x="6073992" y="5692073"/>
            <a:ext cx="809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</a:t>
            </a:r>
            <a:r>
              <a:rPr lang="en-DE" dirty="0"/>
              <a:t>age 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567A7EA-CC30-614F-69F5-842F14883A82}"/>
              </a:ext>
            </a:extLst>
          </p:cNvPr>
          <p:cNvSpPr txBox="1"/>
          <p:nvPr/>
        </p:nvSpPr>
        <p:spPr>
          <a:xfrm>
            <a:off x="8510027" y="5697165"/>
            <a:ext cx="809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</a:t>
            </a:r>
            <a:r>
              <a:rPr lang="en-DE" dirty="0"/>
              <a:t>age 1</a:t>
            </a: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8F9063EF-DC61-7F1E-4B29-4FF00204C696}"/>
              </a:ext>
            </a:extLst>
          </p:cNvPr>
          <p:cNvCxnSpPr>
            <a:cxnSpLocks/>
          </p:cNvCxnSpPr>
          <p:nvPr/>
        </p:nvCxnSpPr>
        <p:spPr>
          <a:xfrm>
            <a:off x="4657937" y="4343391"/>
            <a:ext cx="2225572" cy="0"/>
          </a:xfrm>
          <a:prstGeom prst="straightConnector1">
            <a:avLst/>
          </a:prstGeom>
          <a:ln w="28575">
            <a:solidFill>
              <a:schemeClr val="accent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26C6A171-8A66-9468-371E-C3BE5C433540}"/>
              </a:ext>
            </a:extLst>
          </p:cNvPr>
          <p:cNvCxnSpPr>
            <a:cxnSpLocks/>
          </p:cNvCxnSpPr>
          <p:nvPr/>
        </p:nvCxnSpPr>
        <p:spPr>
          <a:xfrm>
            <a:off x="4567029" y="4591812"/>
            <a:ext cx="1260734" cy="0"/>
          </a:xfrm>
          <a:prstGeom prst="straightConnector1">
            <a:avLst/>
          </a:prstGeom>
          <a:ln w="28575">
            <a:solidFill>
              <a:schemeClr val="accent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00F20EFD-44AB-3E1B-30D1-2D3CCFE5B55B}"/>
              </a:ext>
            </a:extLst>
          </p:cNvPr>
          <p:cNvCxnSpPr>
            <a:cxnSpLocks/>
          </p:cNvCxnSpPr>
          <p:nvPr/>
        </p:nvCxnSpPr>
        <p:spPr>
          <a:xfrm>
            <a:off x="7093972" y="4343391"/>
            <a:ext cx="2225572" cy="0"/>
          </a:xfrm>
          <a:prstGeom prst="straightConnector1">
            <a:avLst/>
          </a:prstGeom>
          <a:ln w="28575">
            <a:solidFill>
              <a:schemeClr val="accent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7ED0B9EC-9185-134D-6031-9BFE33708810}"/>
              </a:ext>
            </a:extLst>
          </p:cNvPr>
          <p:cNvCxnSpPr>
            <a:cxnSpLocks/>
          </p:cNvCxnSpPr>
          <p:nvPr/>
        </p:nvCxnSpPr>
        <p:spPr>
          <a:xfrm>
            <a:off x="7003064" y="4591812"/>
            <a:ext cx="1260734" cy="0"/>
          </a:xfrm>
          <a:prstGeom prst="straightConnector1">
            <a:avLst/>
          </a:prstGeom>
          <a:ln w="28575">
            <a:solidFill>
              <a:schemeClr val="accent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29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70" grpId="0"/>
      <p:bldP spid="7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Alternative Seitenanordnungen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/>
              <a:t>Vorgestellte Schemata heißen auch:</a:t>
            </a:r>
          </a:p>
          <a:p>
            <a:pPr lvl="1"/>
            <a:r>
              <a:rPr lang="de-DE" dirty="0" err="1"/>
              <a:t>Row</a:t>
            </a:r>
            <a:r>
              <a:rPr lang="de-DE" dirty="0"/>
              <a:t>-Store</a:t>
            </a:r>
          </a:p>
          <a:p>
            <a:pPr lvl="1"/>
            <a:r>
              <a:rPr lang="de-DE" dirty="0" err="1"/>
              <a:t>Column</a:t>
            </a:r>
            <a:r>
              <a:rPr lang="de-DE" dirty="0"/>
              <a:t>-Store</a:t>
            </a:r>
          </a:p>
          <a:p>
            <a:r>
              <a:rPr lang="de-DE" dirty="0"/>
              <a:t>Anwendungen für verschiedene Lasttypen und </a:t>
            </a:r>
            <a:br>
              <a:rPr lang="de-DE" dirty="0"/>
            </a:br>
            <a:r>
              <a:rPr lang="de-DE" dirty="0"/>
              <a:t>Anwendungskontexte</a:t>
            </a:r>
          </a:p>
          <a:p>
            <a:r>
              <a:rPr lang="de-DE" dirty="0"/>
              <a:t>Unterschiedliche Kompressionsmöglichkeiten</a:t>
            </a:r>
          </a:p>
          <a:p>
            <a:r>
              <a:rPr lang="de-DE" dirty="0"/>
              <a:t>Kombination möglich:</a:t>
            </a:r>
          </a:p>
          <a:p>
            <a:pPr lvl="1"/>
            <a:r>
              <a:rPr lang="de-DE" dirty="0"/>
              <a:t>Unterteilung einer Seite in Miniseiten </a:t>
            </a:r>
          </a:p>
          <a:p>
            <a:pPr lvl="1"/>
            <a:r>
              <a:rPr lang="de-DE" dirty="0"/>
              <a:t>Mit entsprechender Aufteilung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61F0FE-205B-B07B-F0E2-3D76A3E31C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1E82D4-5C37-2830-CC83-ED36351B70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37</a:t>
            </a:fld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3863752" y="638132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Ailamaki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 al. 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Weaving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Relations 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for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Cache Performance. VLDB </a:t>
            </a:r>
            <a:r>
              <a:rPr lang="de-DE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2001</a:t>
            </a:r>
          </a:p>
        </p:txBody>
      </p:sp>
      <p:graphicFrame>
        <p:nvGraphicFramePr>
          <p:cNvPr id="9" name="Table 42">
            <a:extLst>
              <a:ext uri="{FF2B5EF4-FFF2-40B4-BE49-F238E27FC236}">
                <a16:creationId xmlns:a16="http://schemas.microsoft.com/office/drawing/2014/main" id="{9DF65C6D-E03E-8BEC-41FF-07C306CC9C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1885765"/>
              </p:ext>
            </p:extLst>
          </p:nvPr>
        </p:nvGraphicFramePr>
        <p:xfrm>
          <a:off x="8385104" y="2614734"/>
          <a:ext cx="2316480" cy="3024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3296">
                  <a:extLst>
                    <a:ext uri="{9D8B030D-6E8A-4147-A177-3AD203B41FA5}">
                      <a16:colId xmlns:a16="http://schemas.microsoft.com/office/drawing/2014/main" val="895609324"/>
                    </a:ext>
                  </a:extLst>
                </a:gridCol>
                <a:gridCol w="463296">
                  <a:extLst>
                    <a:ext uri="{9D8B030D-6E8A-4147-A177-3AD203B41FA5}">
                      <a16:colId xmlns:a16="http://schemas.microsoft.com/office/drawing/2014/main" val="2651761067"/>
                    </a:ext>
                  </a:extLst>
                </a:gridCol>
                <a:gridCol w="463296">
                  <a:extLst>
                    <a:ext uri="{9D8B030D-6E8A-4147-A177-3AD203B41FA5}">
                      <a16:colId xmlns:a16="http://schemas.microsoft.com/office/drawing/2014/main" val="2947840762"/>
                    </a:ext>
                  </a:extLst>
                </a:gridCol>
                <a:gridCol w="463296">
                  <a:extLst>
                    <a:ext uri="{9D8B030D-6E8A-4147-A177-3AD203B41FA5}">
                      <a16:colId xmlns:a16="http://schemas.microsoft.com/office/drawing/2014/main" val="4189228981"/>
                    </a:ext>
                  </a:extLst>
                </a:gridCol>
                <a:gridCol w="463296">
                  <a:extLst>
                    <a:ext uri="{9D8B030D-6E8A-4147-A177-3AD203B41FA5}">
                      <a16:colId xmlns:a16="http://schemas.microsoft.com/office/drawing/2014/main" val="3727088317"/>
                    </a:ext>
                  </a:extLst>
                </a:gridCol>
              </a:tblGrid>
              <a:tr h="252000">
                <a:tc gridSpan="2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56798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0164842"/>
                  </a:ext>
                </a:extLst>
              </a:tr>
              <a:tr h="252000">
                <a:tc gridSpan="2">
                  <a:txBody>
                    <a:bodyPr/>
                    <a:lstStyle/>
                    <a:p>
                      <a:pPr marL="0" marR="0" lvl="0" indent="0" algn="l" defTabSz="9134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DE" sz="1400" dirty="0"/>
                    </a:p>
                  </a:txBody>
                  <a:tcPr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5022035"/>
                  </a:ext>
                </a:extLst>
              </a:tr>
              <a:tr h="252000">
                <a:tc gridSpan="2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524686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2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0850166"/>
                  </a:ext>
                </a:extLst>
              </a:tr>
              <a:tr h="252000">
                <a:tc gridSpan="2">
                  <a:txBody>
                    <a:bodyPr/>
                    <a:lstStyle/>
                    <a:p>
                      <a:pPr marL="0" marR="0" lvl="0" indent="0" algn="l" defTabSz="9134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DE" sz="1400" dirty="0"/>
                    </a:p>
                  </a:txBody>
                  <a:tcPr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0099504"/>
                  </a:ext>
                </a:extLst>
              </a:tr>
              <a:tr h="252000">
                <a:tc gridSpan="2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/>
                </a:tc>
                <a:tc gridSpan="2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392333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>
                        <a:alpha val="2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0710619"/>
                  </a:ext>
                </a:extLst>
              </a:tr>
              <a:tr h="252000">
                <a:tc gridSpan="2">
                  <a:txBody>
                    <a:bodyPr/>
                    <a:lstStyle/>
                    <a:p>
                      <a:pPr marL="0" marR="0" lvl="0" indent="0" algn="l" defTabSz="9134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DE" sz="1400" dirty="0"/>
                    </a:p>
                  </a:txBody>
                  <a:tcPr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/>
                </a:tc>
                <a:tc gridSpan="2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424299"/>
                  </a:ext>
                </a:extLst>
              </a:tr>
              <a:tr h="252000">
                <a:tc gridSpan="2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/>
                </a:tc>
                <a:tc gridSpan="2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677786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0398995"/>
                  </a:ext>
                </a:extLst>
              </a:tr>
              <a:tr h="252000">
                <a:tc gridSpan="2">
                  <a:txBody>
                    <a:bodyPr/>
                    <a:lstStyle/>
                    <a:p>
                      <a:pPr marL="0" marR="0" lvl="0" indent="0" algn="l" defTabSz="9134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DE" sz="1400" dirty="0"/>
                    </a:p>
                  </a:txBody>
                  <a:tcPr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/>
                </a:tc>
                <a:tc gridSpan="2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916027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071A75B-92F2-1E12-C7A6-C78991494BF9}"/>
              </a:ext>
            </a:extLst>
          </p:cNvPr>
          <p:cNvSpPr txBox="1"/>
          <p:nvPr/>
        </p:nvSpPr>
        <p:spPr>
          <a:xfrm>
            <a:off x="9891242" y="5583894"/>
            <a:ext cx="809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</a:t>
            </a:r>
            <a:r>
              <a:rPr lang="en-DE" dirty="0"/>
              <a:t>age 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26EEBE-10CF-3D36-C31B-DDB7C5F06050}"/>
              </a:ext>
            </a:extLst>
          </p:cNvPr>
          <p:cNvSpPr txBox="1"/>
          <p:nvPr/>
        </p:nvSpPr>
        <p:spPr>
          <a:xfrm>
            <a:off x="11022158" y="2676902"/>
            <a:ext cx="8095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mini-</a:t>
            </a:r>
          </a:p>
          <a:p>
            <a:r>
              <a:rPr lang="en-GB" dirty="0"/>
              <a:t>page</a:t>
            </a:r>
            <a:r>
              <a:rPr lang="en-DE" dirty="0"/>
              <a:t>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9207D1-E385-006F-A0C9-740EF170A42B}"/>
              </a:ext>
            </a:extLst>
          </p:cNvPr>
          <p:cNvSpPr txBox="1"/>
          <p:nvPr/>
        </p:nvSpPr>
        <p:spPr>
          <a:xfrm>
            <a:off x="11022158" y="3430456"/>
            <a:ext cx="8095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mini-</a:t>
            </a:r>
          </a:p>
          <a:p>
            <a:r>
              <a:rPr lang="en-GB" dirty="0"/>
              <a:t>page</a:t>
            </a:r>
            <a:r>
              <a:rPr lang="en-DE" dirty="0"/>
              <a:t> 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1E15D3-122D-CF3D-B462-39A9EEEBD198}"/>
              </a:ext>
            </a:extLst>
          </p:cNvPr>
          <p:cNvSpPr txBox="1"/>
          <p:nvPr/>
        </p:nvSpPr>
        <p:spPr>
          <a:xfrm>
            <a:off x="11022158" y="4184010"/>
            <a:ext cx="8095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mini-</a:t>
            </a:r>
          </a:p>
          <a:p>
            <a:r>
              <a:rPr lang="en-GB" dirty="0"/>
              <a:t>page</a:t>
            </a:r>
            <a:r>
              <a:rPr lang="en-DE" dirty="0"/>
              <a:t> 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76139B-15D5-A163-AB1E-6340FAB8174B}"/>
              </a:ext>
            </a:extLst>
          </p:cNvPr>
          <p:cNvSpPr txBox="1"/>
          <p:nvPr/>
        </p:nvSpPr>
        <p:spPr>
          <a:xfrm>
            <a:off x="11022158" y="4937563"/>
            <a:ext cx="8095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mini-</a:t>
            </a:r>
          </a:p>
          <a:p>
            <a:r>
              <a:rPr lang="en-GB" dirty="0"/>
              <a:t>page</a:t>
            </a:r>
            <a:r>
              <a:rPr lang="en-DE" dirty="0"/>
              <a:t> 0</a:t>
            </a:r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1E212278-FB86-A22D-9911-FF95AD808DC3}"/>
              </a:ext>
            </a:extLst>
          </p:cNvPr>
          <p:cNvSpPr/>
          <p:nvPr/>
        </p:nvSpPr>
        <p:spPr>
          <a:xfrm>
            <a:off x="10727535" y="2610826"/>
            <a:ext cx="132439" cy="747371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8" name="Right Brace 17">
            <a:extLst>
              <a:ext uri="{FF2B5EF4-FFF2-40B4-BE49-F238E27FC236}">
                <a16:creationId xmlns:a16="http://schemas.microsoft.com/office/drawing/2014/main" id="{07E597CF-A129-B5F9-1317-13516543C8C8}"/>
              </a:ext>
            </a:extLst>
          </p:cNvPr>
          <p:cNvSpPr/>
          <p:nvPr/>
        </p:nvSpPr>
        <p:spPr>
          <a:xfrm>
            <a:off x="10727971" y="3370983"/>
            <a:ext cx="132439" cy="747371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F15C6275-FEAA-5D20-422B-B311AD3BCE6B}"/>
              </a:ext>
            </a:extLst>
          </p:cNvPr>
          <p:cNvSpPr/>
          <p:nvPr/>
        </p:nvSpPr>
        <p:spPr>
          <a:xfrm>
            <a:off x="10727535" y="4127298"/>
            <a:ext cx="132439" cy="747371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1BEE074B-B491-4AAC-EAA2-EEA898D8A8A1}"/>
              </a:ext>
            </a:extLst>
          </p:cNvPr>
          <p:cNvSpPr/>
          <p:nvPr/>
        </p:nvSpPr>
        <p:spPr>
          <a:xfrm>
            <a:off x="10727971" y="4887455"/>
            <a:ext cx="132439" cy="747371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6783375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Zwischenzusammenfassung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Content Placeholder 101">
                <a:extLst>
                  <a:ext uri="{FF2B5EF4-FFF2-40B4-BE49-F238E27FC236}">
                    <a16:creationId xmlns:a16="http://schemas.microsoft.com/office/drawing/2014/main" id="{8EB4AD40-2F5D-7D4D-AEFF-045D420C59D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4649803" cy="4240848"/>
              </a:xfrm>
            </p:spPr>
            <p:txBody>
              <a:bodyPr/>
              <a:lstStyle/>
              <a:p>
                <a:r>
                  <a:rPr lang="de-DE" dirty="0">
                    <a:solidFill>
                      <a:schemeClr val="tx1"/>
                    </a:solidFill>
                  </a:rPr>
                  <a:t>Speichermedien</a:t>
                </a:r>
              </a:p>
              <a:p>
                <a:pPr lvl="1"/>
                <a:r>
                  <a:rPr lang="de-DE" dirty="0">
                    <a:solidFill>
                      <a:schemeClr val="tx1"/>
                    </a:solidFill>
                  </a:rPr>
                  <a:t>DBs </a:t>
                </a:r>
                <a:r>
                  <a:rPr lang="de-DE" dirty="0" err="1">
                    <a:solidFill>
                      <a:schemeClr val="tx1"/>
                    </a:solidFill>
                  </a:rPr>
                  <a:t>idR</a:t>
                </a:r>
                <a:r>
                  <a:rPr lang="de-DE" dirty="0">
                    <a:solidFill>
                      <a:schemeClr val="tx1"/>
                    </a:solidFill>
                  </a:rPr>
                  <a:t> zu groß für Hauptspeicher</a:t>
                </a:r>
              </a:p>
              <a:p>
                <a:pPr lvl="1"/>
                <a:r>
                  <a:rPr lang="de-DE" dirty="0">
                    <a:solidFill>
                      <a:schemeClr val="tx1"/>
                    </a:solidFill>
                  </a:rPr>
                  <a:t>Wahlfreier Zugriff teuer</a:t>
                </a:r>
              </a:p>
              <a:p>
                <a:r>
                  <a:rPr lang="de-DE" dirty="0">
                    <a:solidFill>
                      <a:schemeClr val="tx1"/>
                    </a:solidFill>
                  </a:rPr>
                  <a:t>Verwaltung</a:t>
                </a:r>
              </a:p>
              <a:p>
                <a:pPr lvl="1"/>
                <a:r>
                  <a:rPr lang="de-DE" dirty="0">
                    <a:solidFill>
                      <a:schemeClr val="tx1"/>
                    </a:solidFill>
                  </a:rPr>
                  <a:t>Seiten als Referenz auf Speicher</a:t>
                </a:r>
              </a:p>
              <a:p>
                <a:r>
                  <a:rPr lang="de-DE" dirty="0">
                    <a:solidFill>
                      <a:schemeClr val="tx1"/>
                    </a:solidFill>
                  </a:rPr>
                  <a:t>Puffer</a:t>
                </a:r>
              </a:p>
              <a:p>
                <a:pPr lvl="1"/>
                <a:r>
                  <a:rPr lang="de-DE" dirty="0">
                    <a:solidFill>
                      <a:schemeClr val="tx1"/>
                    </a:solidFill>
                  </a:rPr>
                  <a:t>Seiten aus externem Speicher in Rahmen des Puffer zu laden</a:t>
                </a:r>
              </a:p>
              <a:p>
                <a:pPr lvl="1"/>
                <a:r>
                  <a:rPr lang="de-DE" dirty="0">
                    <a:solidFill>
                      <a:schemeClr val="tx1"/>
                    </a:solidFill>
                  </a:rPr>
                  <a:t>Verdrängungsstrategien</a:t>
                </a:r>
              </a:p>
              <a:p>
                <a:r>
                  <a:rPr lang="de-DE" dirty="0">
                    <a:solidFill>
                      <a:schemeClr val="tx1"/>
                    </a:solidFill>
                  </a:rPr>
                  <a:t>Zugriff</a:t>
                </a:r>
              </a:p>
              <a:p>
                <a:pPr lvl="1"/>
                <a:r>
                  <a:rPr lang="de-DE" dirty="0">
                    <a:solidFill>
                      <a:schemeClr val="tx1"/>
                    </a:solidFill>
                  </a:rPr>
                  <a:t>Stabile Datensatz-Kennung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𝑟𝑖𝑑</m:t>
                    </m:r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zur Identifikation der Speicherposition</a:t>
                </a:r>
              </a:p>
            </p:txBody>
          </p:sp>
        </mc:Choice>
        <mc:Fallback xmlns="">
          <p:sp>
            <p:nvSpPr>
              <p:cNvPr id="102" name="Content Placeholder 101">
                <a:extLst>
                  <a:ext uri="{FF2B5EF4-FFF2-40B4-BE49-F238E27FC236}">
                    <a16:creationId xmlns:a16="http://schemas.microsoft.com/office/drawing/2014/main" id="{8EB4AD40-2F5D-7D4D-AEFF-045D420C59D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4649803" cy="4240848"/>
              </a:xfrm>
              <a:blipFill>
                <a:blip r:embed="rId2"/>
                <a:stretch>
                  <a:fillRect l="-3815" t="-2985" r="-272" b="-537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" name="Date Placeholder 102">
            <a:extLst>
              <a:ext uri="{FF2B5EF4-FFF2-40B4-BE49-F238E27FC236}">
                <a16:creationId xmlns:a16="http://schemas.microsoft.com/office/drawing/2014/main" id="{90C5FEAE-3F21-F644-A153-EF4F40E96C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 dirty="0"/>
          </a:p>
        </p:txBody>
      </p:sp>
      <p:sp>
        <p:nvSpPr>
          <p:cNvPr id="104" name="Footer Placeholder 103">
            <a:extLst>
              <a:ext uri="{FF2B5EF4-FFF2-40B4-BE49-F238E27FC236}">
                <a16:creationId xmlns:a16="http://schemas.microsoft.com/office/drawing/2014/main" id="{813E491A-AC8B-F14F-BF15-9D7154E15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38</a:t>
            </a:fld>
            <a:endParaRPr lang="de-DE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2D718B86-E120-CC49-B377-6F6F971F3889}"/>
              </a:ext>
            </a:extLst>
          </p:cNvPr>
          <p:cNvGrpSpPr/>
          <p:nvPr/>
        </p:nvGrpSpPr>
        <p:grpSpPr>
          <a:xfrm>
            <a:off x="4999802" y="1554563"/>
            <a:ext cx="6831873" cy="4351351"/>
            <a:chOff x="2598918" y="1518533"/>
            <a:chExt cx="6831873" cy="435135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0D92ECD-3E93-3640-8082-69E20F1C0266}"/>
                </a:ext>
              </a:extLst>
            </p:cNvPr>
            <p:cNvSpPr/>
            <p:nvPr/>
          </p:nvSpPr>
          <p:spPr>
            <a:xfrm>
              <a:off x="6049152" y="2623286"/>
              <a:ext cx="2090551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Parser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091CBAA-9212-444C-9668-0F15529B0F42}"/>
                </a:ext>
              </a:extLst>
            </p:cNvPr>
            <p:cNvSpPr/>
            <p:nvPr/>
          </p:nvSpPr>
          <p:spPr>
            <a:xfrm>
              <a:off x="3768141" y="2618218"/>
              <a:ext cx="2090551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Ausführer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56EAB54-324D-1B44-B7F9-90DE9740FCA2}"/>
                </a:ext>
              </a:extLst>
            </p:cNvPr>
            <p:cNvSpPr/>
            <p:nvPr/>
          </p:nvSpPr>
          <p:spPr>
            <a:xfrm>
              <a:off x="6049152" y="3076907"/>
              <a:ext cx="2090551" cy="307777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Optimierer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F4B99C4-E1FA-E44A-BA9E-74EB8722A524}"/>
                </a:ext>
              </a:extLst>
            </p:cNvPr>
            <p:cNvSpPr/>
            <p:nvPr/>
          </p:nvSpPr>
          <p:spPr>
            <a:xfrm>
              <a:off x="3768141" y="3071839"/>
              <a:ext cx="2090551" cy="307777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Operator-Evaluierer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A260C7E-5987-C948-A539-CD10576BD8F4}"/>
                </a:ext>
              </a:extLst>
            </p:cNvPr>
            <p:cNvSpPr/>
            <p:nvPr/>
          </p:nvSpPr>
          <p:spPr>
            <a:xfrm>
              <a:off x="3655876" y="2568662"/>
              <a:ext cx="4588922" cy="8759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D193E2B-16E2-C445-AFAC-73970C17F80B}"/>
                </a:ext>
              </a:extLst>
            </p:cNvPr>
            <p:cNvSpPr/>
            <p:nvPr/>
          </p:nvSpPr>
          <p:spPr>
            <a:xfrm>
              <a:off x="4360780" y="3622766"/>
              <a:ext cx="3185296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Dateiverwaltungs- und Zugriffsmethoden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13F904E-F888-9844-BF56-6868521B7332}"/>
                </a:ext>
              </a:extLst>
            </p:cNvPr>
            <p:cNvSpPr/>
            <p:nvPr/>
          </p:nvSpPr>
          <p:spPr>
            <a:xfrm>
              <a:off x="4360428" y="4116080"/>
              <a:ext cx="3186000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Puffer-Verwalter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6F3DA6F-BE9D-3B43-9DBC-9528DE4140B8}"/>
                </a:ext>
              </a:extLst>
            </p:cNvPr>
            <p:cNvSpPr/>
            <p:nvPr/>
          </p:nvSpPr>
          <p:spPr>
            <a:xfrm>
              <a:off x="4360428" y="4599690"/>
              <a:ext cx="3186000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Verwalter für externen Speicher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C6AC8CC-1676-AD4B-8500-674B7E6AFFE8}"/>
                </a:ext>
              </a:extLst>
            </p:cNvPr>
            <p:cNvSpPr/>
            <p:nvPr/>
          </p:nvSpPr>
          <p:spPr>
            <a:xfrm>
              <a:off x="2860610" y="3622767"/>
              <a:ext cx="1234685" cy="619061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Transaktions-Verwalter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2966A0B-0E00-0745-8B65-351669E53741}"/>
                </a:ext>
              </a:extLst>
            </p:cNvPr>
            <p:cNvSpPr/>
            <p:nvPr/>
          </p:nvSpPr>
          <p:spPr>
            <a:xfrm>
              <a:off x="2860610" y="4304024"/>
              <a:ext cx="1234685" cy="603443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Sperr</a:t>
              </a:r>
            </a:p>
            <a:p>
              <a:pPr algn="ctr"/>
              <a:r>
                <a:rPr lang="de-DE" sz="1400">
                  <a:solidFill>
                    <a:schemeClr val="tx2"/>
                  </a:solidFill>
                </a:rPr>
                <a:t>-Verwalter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47461BA-A741-2B49-8965-B70252A09318}"/>
                </a:ext>
              </a:extLst>
            </p:cNvPr>
            <p:cNvSpPr/>
            <p:nvPr/>
          </p:nvSpPr>
          <p:spPr>
            <a:xfrm>
              <a:off x="7740510" y="3577182"/>
              <a:ext cx="1363720" cy="1388111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Wieder-herstellungs-Verwalter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292EFF6-BC60-664D-A814-90D343742CE9}"/>
                </a:ext>
              </a:extLst>
            </p:cNvPr>
            <p:cNvSpPr/>
            <p:nvPr/>
          </p:nvSpPr>
          <p:spPr>
            <a:xfrm>
              <a:off x="2598918" y="2507134"/>
              <a:ext cx="6702838" cy="250179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C04A032E-3442-3943-950D-6B02B82917D9}"/>
                </a:ext>
              </a:extLst>
            </p:cNvPr>
            <p:cNvSpPr/>
            <p:nvPr/>
          </p:nvSpPr>
          <p:spPr>
            <a:xfrm>
              <a:off x="3011213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Webformulare</a:t>
              </a: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F0BDEF42-E94E-0145-8500-9988AC420FA2}"/>
                </a:ext>
              </a:extLst>
            </p:cNvPr>
            <p:cNvSpPr/>
            <p:nvPr/>
          </p:nvSpPr>
          <p:spPr>
            <a:xfrm>
              <a:off x="5096372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Anwendungen</a:t>
              </a:r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1CDCB60D-9948-D74E-9E92-47D56BF4CDCA}"/>
                </a:ext>
              </a:extLst>
            </p:cNvPr>
            <p:cNvSpPr/>
            <p:nvPr/>
          </p:nvSpPr>
          <p:spPr>
            <a:xfrm>
              <a:off x="7185467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SQL-Schnittstelle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2241047-35BF-9547-A823-E1DE0DC003EF}"/>
                </a:ext>
              </a:extLst>
            </p:cNvPr>
            <p:cNvSpPr txBox="1"/>
            <p:nvPr/>
          </p:nvSpPr>
          <p:spPr>
            <a:xfrm>
              <a:off x="5519193" y="2045468"/>
              <a:ext cx="8622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Anfragen</a:t>
              </a:r>
            </a:p>
          </p:txBody>
        </p:sp>
        <p:sp>
          <p:nvSpPr>
            <p:cNvPr id="19" name="Can 18">
              <a:extLst>
                <a:ext uri="{FF2B5EF4-FFF2-40B4-BE49-F238E27FC236}">
                  <a16:creationId xmlns:a16="http://schemas.microsoft.com/office/drawing/2014/main" id="{EAE531D7-AEC7-FD46-8042-B56D678A9A87}"/>
                </a:ext>
              </a:extLst>
            </p:cNvPr>
            <p:cNvSpPr/>
            <p:nvPr/>
          </p:nvSpPr>
          <p:spPr>
            <a:xfrm>
              <a:off x="4357337" y="5166846"/>
              <a:ext cx="3186000" cy="703038"/>
            </a:xfrm>
            <a:prstGeom prst="can">
              <a:avLst/>
            </a:prstGeom>
            <a:solidFill>
              <a:schemeClr val="accent2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Dateien für Daten und Indices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4419B48-6675-4F46-AE08-F3649E76D5E0}"/>
                </a:ext>
              </a:extLst>
            </p:cNvPr>
            <p:cNvSpPr txBox="1"/>
            <p:nvPr/>
          </p:nvSpPr>
          <p:spPr>
            <a:xfrm>
              <a:off x="7539894" y="5423045"/>
              <a:ext cx="9983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/>
                <a:t>Datenbank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AEC00F1-A740-3C4B-BB67-C345EC71AD87}"/>
                </a:ext>
              </a:extLst>
            </p:cNvPr>
            <p:cNvSpPr txBox="1"/>
            <p:nvPr/>
          </p:nvSpPr>
          <p:spPr>
            <a:xfrm>
              <a:off x="8463860" y="4973381"/>
              <a:ext cx="9669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/>
                <a:t>DBMS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872BF7A-8470-A044-8B73-87B797F66F65}"/>
                </a:ext>
              </a:extLst>
            </p:cNvPr>
            <p:cNvCxnSpPr>
              <a:cxnSpLocks/>
              <a:stCxn id="32" idx="2"/>
              <a:endCxn id="33" idx="0"/>
            </p:cNvCxnSpPr>
            <p:nvPr/>
          </p:nvCxnSpPr>
          <p:spPr>
            <a:xfrm>
              <a:off x="5950337" y="3444572"/>
              <a:ext cx="3091" cy="17819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9A2081F5-4E65-6743-A681-BDB066615640}"/>
                </a:ext>
              </a:extLst>
            </p:cNvPr>
            <p:cNvCxnSpPr>
              <a:cxnSpLocks/>
              <a:stCxn id="33" idx="2"/>
              <a:endCxn id="34" idx="0"/>
            </p:cNvCxnSpPr>
            <p:nvPr/>
          </p:nvCxnSpPr>
          <p:spPr>
            <a:xfrm>
              <a:off x="5953428" y="3930543"/>
              <a:ext cx="0" cy="18553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004D6E7F-EFA7-B644-8B9C-7BF185722FCA}"/>
                </a:ext>
              </a:extLst>
            </p:cNvPr>
            <p:cNvCxnSpPr>
              <a:cxnSpLocks/>
              <a:stCxn id="34" idx="2"/>
              <a:endCxn id="35" idx="0"/>
            </p:cNvCxnSpPr>
            <p:nvPr/>
          </p:nvCxnSpPr>
          <p:spPr>
            <a:xfrm>
              <a:off x="5953428" y="4423857"/>
              <a:ext cx="0" cy="17583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2B587B9F-FE63-2A4C-89C5-A524696F985E}"/>
                </a:ext>
              </a:extLst>
            </p:cNvPr>
            <p:cNvCxnSpPr>
              <a:cxnSpLocks/>
              <a:stCxn id="16" idx="2"/>
              <a:endCxn id="39" idx="0"/>
            </p:cNvCxnSpPr>
            <p:nvPr/>
          </p:nvCxnSpPr>
          <p:spPr>
            <a:xfrm>
              <a:off x="5950337" y="2353245"/>
              <a:ext cx="0" cy="15388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0F03D292-3A44-7546-B32F-E910B2B1829C}"/>
                </a:ext>
              </a:extLst>
            </p:cNvPr>
            <p:cNvCxnSpPr>
              <a:cxnSpLocks/>
              <a:stCxn id="41" idx="2"/>
              <a:endCxn id="16" idx="1"/>
            </p:cNvCxnSpPr>
            <p:nvPr/>
          </p:nvCxnSpPr>
          <p:spPr>
            <a:xfrm>
              <a:off x="3865179" y="1879888"/>
              <a:ext cx="1654014" cy="3194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05994152-717F-1247-8328-69E8039292DC}"/>
                </a:ext>
              </a:extLst>
            </p:cNvPr>
            <p:cNvCxnSpPr>
              <a:cxnSpLocks/>
              <a:stCxn id="42" idx="2"/>
              <a:endCxn id="16" idx="0"/>
            </p:cNvCxnSpPr>
            <p:nvPr/>
          </p:nvCxnSpPr>
          <p:spPr>
            <a:xfrm flipH="1">
              <a:off x="5950337" y="1879888"/>
              <a:ext cx="1" cy="16558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86E6F66A-0BCE-474B-927A-3421ABC06F10}"/>
                </a:ext>
              </a:extLst>
            </p:cNvPr>
            <p:cNvCxnSpPr>
              <a:cxnSpLocks/>
              <a:stCxn id="43" idx="2"/>
              <a:endCxn id="16" idx="3"/>
            </p:cNvCxnSpPr>
            <p:nvPr/>
          </p:nvCxnSpPr>
          <p:spPr>
            <a:xfrm flipH="1">
              <a:off x="6381480" y="1879888"/>
              <a:ext cx="1657953" cy="3194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A1213287-8BC5-AC40-BA30-C4AD36EADE97}"/>
                </a:ext>
              </a:extLst>
            </p:cNvPr>
            <p:cNvCxnSpPr>
              <a:cxnSpLocks/>
              <a:stCxn id="35" idx="2"/>
              <a:endCxn id="19" idx="1"/>
            </p:cNvCxnSpPr>
            <p:nvPr/>
          </p:nvCxnSpPr>
          <p:spPr>
            <a:xfrm flipH="1">
              <a:off x="5950337" y="4907467"/>
              <a:ext cx="3091" cy="25937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AF823C6F-1772-9B48-B93E-9991EC2E6E78}"/>
                </a:ext>
              </a:extLst>
            </p:cNvPr>
            <p:cNvCxnSpPr>
              <a:cxnSpLocks/>
              <a:stCxn id="38" idx="1"/>
              <a:endCxn id="34" idx="3"/>
            </p:cNvCxnSpPr>
            <p:nvPr/>
          </p:nvCxnSpPr>
          <p:spPr>
            <a:xfrm flipH="1" flipV="1">
              <a:off x="7546428" y="4269969"/>
              <a:ext cx="194082" cy="126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6FB26EF1-9574-924E-A362-B1BDD7E6480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39894" y="3778820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E88349B6-9F15-8B43-96C1-F36EA213291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43337" y="4753578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46C812B4-66F9-7F4D-A2AC-6150ABA4A9F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63255" y="4263970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92B37593-535E-5A4B-A533-3663E187258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59812" y="3773024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ED0CE984-B3CE-2143-ACB3-B4B6C560A2E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63255" y="4747782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D8DE8B6D-FB52-A945-9735-F450A14B9016}"/>
                </a:ext>
              </a:extLst>
            </p:cNvPr>
            <p:cNvSpPr/>
            <p:nvPr/>
          </p:nvSpPr>
          <p:spPr>
            <a:xfrm>
              <a:off x="2799535" y="3581552"/>
              <a:ext cx="1363720" cy="138811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41814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70590-2DB3-8940-9F9D-EE32A03CD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Überblick: 6. Anfrageverarbeitung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1BC0C-A657-5D4F-99A9-74DEC788AC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de-DE" i="1" dirty="0"/>
              <a:t>Speicherung</a:t>
            </a:r>
          </a:p>
          <a:p>
            <a:pPr lvl="1"/>
            <a:r>
              <a:rPr lang="de-DE" dirty="0"/>
              <a:t>Speichermedien</a:t>
            </a:r>
          </a:p>
          <a:p>
            <a:pPr lvl="1"/>
            <a:r>
              <a:rPr lang="de-DE" dirty="0"/>
              <a:t>Verwaltung</a:t>
            </a:r>
          </a:p>
          <a:p>
            <a:pPr lvl="1"/>
            <a:r>
              <a:rPr lang="de-DE" dirty="0"/>
              <a:t>Puffer</a:t>
            </a:r>
          </a:p>
          <a:p>
            <a:pPr lvl="1"/>
            <a:r>
              <a:rPr lang="de-DE" dirty="0"/>
              <a:t>Zugriff</a:t>
            </a:r>
            <a:endParaRPr lang="de-DE" i="1" dirty="0"/>
          </a:p>
          <a:p>
            <a:pPr marL="457200" indent="-457200">
              <a:buFont typeface="+mj-lt"/>
              <a:buAutoNum type="alphaUcPeriod"/>
            </a:pPr>
            <a:r>
              <a:rPr lang="de-DE" b="1" i="1" dirty="0">
                <a:solidFill>
                  <a:schemeClr val="accent1"/>
                </a:solidFill>
              </a:rPr>
              <a:t>Indexierung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ISAM-Index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B</a:t>
            </a:r>
            <a:r>
              <a:rPr lang="de-DE" baseline="30000" dirty="0">
                <a:solidFill>
                  <a:schemeClr val="accent1"/>
                </a:solidFill>
              </a:rPr>
              <a:t>+</a:t>
            </a:r>
            <a:r>
              <a:rPr lang="de-DE" dirty="0">
                <a:solidFill>
                  <a:schemeClr val="accent1"/>
                </a:solidFill>
              </a:rPr>
              <a:t>-Bäume (B*-Bäume)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Hash-basierte Indexe</a:t>
            </a:r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marL="457200" indent="-457200">
              <a:buFont typeface="+mj-lt"/>
              <a:buAutoNum type="alphaUcPeriod"/>
            </a:pPr>
            <a:r>
              <a:rPr lang="de-DE" i="1" dirty="0"/>
              <a:t>Anfragebeantwortung</a:t>
            </a:r>
            <a:endParaRPr lang="de-DE" dirty="0"/>
          </a:p>
          <a:p>
            <a:pPr lvl="1"/>
            <a:r>
              <a:rPr lang="de-DE" dirty="0"/>
              <a:t>Sortieren</a:t>
            </a:r>
          </a:p>
          <a:p>
            <a:pPr lvl="1"/>
            <a:r>
              <a:rPr lang="de-DE" dirty="0" err="1"/>
              <a:t>Join</a:t>
            </a:r>
            <a:r>
              <a:rPr lang="de-DE" dirty="0"/>
              <a:t>-Verarbeitung</a:t>
            </a:r>
          </a:p>
          <a:p>
            <a:pPr lvl="1"/>
            <a:r>
              <a:rPr lang="de-DE" dirty="0"/>
              <a:t>Weitere Operationen</a:t>
            </a:r>
          </a:p>
          <a:p>
            <a:pPr lvl="1"/>
            <a:r>
              <a:rPr lang="de-DE" dirty="0" err="1"/>
              <a:t>Pipelining</a:t>
            </a:r>
            <a:endParaRPr lang="de-DE" dirty="0"/>
          </a:p>
          <a:p>
            <a:pPr marL="457200" indent="-457200">
              <a:buFont typeface="+mj-lt"/>
              <a:buAutoNum type="alphaUcPeriod"/>
            </a:pPr>
            <a:r>
              <a:rPr lang="de-DE" i="1" dirty="0"/>
              <a:t>Anfrageoptimierung</a:t>
            </a:r>
          </a:p>
          <a:p>
            <a:pPr lvl="1"/>
            <a:r>
              <a:rPr lang="de-DE" dirty="0" err="1"/>
              <a:t>Rewriting</a:t>
            </a:r>
            <a:endParaRPr lang="de-DE" dirty="0"/>
          </a:p>
          <a:p>
            <a:pPr lvl="1"/>
            <a:r>
              <a:rPr lang="de-DE" dirty="0"/>
              <a:t>Datenabhängige Optimierung</a:t>
            </a:r>
          </a:p>
          <a:p>
            <a:pPr lvl="1"/>
            <a:endParaRPr lang="de-DE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AE5B65-EBC5-F0B6-4906-0D4E1F9CD8C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D635666-E358-8905-DF2A-94991135F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0309812-24D2-D941-99E4-2C60BEA1CB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713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68" name="Rectangle 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Phasen des DB-Entwurfs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C9D86C0-576B-254D-A9F6-651930CBFD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25" y="1665066"/>
            <a:ext cx="3404824" cy="4240848"/>
          </a:xfrm>
        </p:spPr>
        <p:txBody>
          <a:bodyPr/>
          <a:lstStyle/>
          <a:p>
            <a:r>
              <a:rPr lang="de-DE" dirty="0"/>
              <a:t>Ausblick: Von der </a:t>
            </a:r>
            <a:br>
              <a:rPr lang="de-DE" dirty="0"/>
            </a:br>
            <a:r>
              <a:rPr lang="de-DE" dirty="0"/>
              <a:t>Anwendung her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Teil von 2. </a:t>
            </a:r>
            <a:br>
              <a:rPr lang="de-DE" dirty="0">
                <a:solidFill>
                  <a:schemeClr val="accent1"/>
                </a:solidFill>
              </a:rPr>
            </a:br>
            <a:r>
              <a:rPr lang="de-DE" dirty="0">
                <a:solidFill>
                  <a:schemeClr val="accent1"/>
                </a:solidFill>
              </a:rPr>
              <a:t>DB-Modellierung</a:t>
            </a:r>
          </a:p>
          <a:p>
            <a:pPr lvl="2"/>
            <a:r>
              <a:rPr lang="de-DE" dirty="0">
                <a:solidFill>
                  <a:schemeClr val="accent1"/>
                </a:solidFill>
              </a:rPr>
              <a:t>Methode: ERM</a:t>
            </a:r>
          </a:p>
          <a:p>
            <a:pPr lvl="1"/>
            <a:r>
              <a:rPr lang="de-DE" dirty="0">
                <a:solidFill>
                  <a:schemeClr val="accent2"/>
                </a:solidFill>
              </a:rPr>
              <a:t>Teil von 3. Das relationale Datenmodell</a:t>
            </a:r>
          </a:p>
          <a:p>
            <a:pPr lvl="2"/>
            <a:r>
              <a:rPr lang="de-DE" dirty="0">
                <a:solidFill>
                  <a:schemeClr val="accent2"/>
                </a:solidFill>
              </a:rPr>
              <a:t>Methode: relationale Modellierung</a:t>
            </a:r>
          </a:p>
          <a:p>
            <a:pPr lvl="1"/>
            <a:r>
              <a:rPr lang="de-DE" dirty="0">
                <a:solidFill>
                  <a:schemeClr val="accent2"/>
                </a:solidFill>
              </a:rPr>
              <a:t>Teil von 4. DB-Entwurf</a:t>
            </a:r>
          </a:p>
          <a:p>
            <a:pPr lvl="1"/>
            <a:r>
              <a:rPr lang="de-DE" dirty="0">
                <a:solidFill>
                  <a:schemeClr val="accent6"/>
                </a:solidFill>
              </a:rPr>
              <a:t>Teil von 5. SQL &amp; Übergang zu „Hinter den Kulissen“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56A049C-BEF2-B8CD-90D3-511674F9D9C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B31164-97EE-FF42-96E1-99BDA5673E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T. Braun - Datenbanken</a:t>
            </a:r>
          </a:p>
        </p:txBody>
      </p:sp>
      <p:sp>
        <p:nvSpPr>
          <p:cNvPr id="30" name="Foliennummernplatzhalter 2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C1B3427-C226-4F34-8D19-E2B603CBE6B7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  <p:sp>
        <p:nvSpPr>
          <p:cNvPr id="138244" name="AutoShape 4"/>
          <p:cNvSpPr>
            <a:spLocks noChangeArrowheads="1"/>
          </p:cNvSpPr>
          <p:nvPr/>
        </p:nvSpPr>
        <p:spPr bwMode="auto">
          <a:xfrm>
            <a:off x="7920075" y="1581920"/>
            <a:ext cx="1841500" cy="517525"/>
          </a:xfrm>
          <a:prstGeom prst="chevron">
            <a:avLst>
              <a:gd name="adj" fmla="val 46192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de-DE" sz="1400">
                <a:solidFill>
                  <a:schemeClr val="bg1"/>
                </a:solidFill>
              </a:rPr>
              <a:t>Logische Daten-</a:t>
            </a:r>
          </a:p>
          <a:p>
            <a:r>
              <a:rPr lang="de-DE" sz="1400">
                <a:solidFill>
                  <a:schemeClr val="bg1"/>
                </a:solidFill>
              </a:rPr>
              <a:t>modellierung</a:t>
            </a:r>
            <a:endParaRPr lang="de-DE">
              <a:solidFill>
                <a:schemeClr val="bg1"/>
              </a:solidFill>
            </a:endParaRPr>
          </a:p>
        </p:txBody>
      </p:sp>
      <p:sp>
        <p:nvSpPr>
          <p:cNvPr id="138245" name="AutoShape 5"/>
          <p:cNvSpPr>
            <a:spLocks noChangeArrowheads="1"/>
          </p:cNvSpPr>
          <p:nvPr/>
        </p:nvSpPr>
        <p:spPr bwMode="auto">
          <a:xfrm>
            <a:off x="9990175" y="1581920"/>
            <a:ext cx="1841500" cy="517525"/>
          </a:xfrm>
          <a:prstGeom prst="chevron">
            <a:avLst>
              <a:gd name="adj" fmla="val 46192"/>
            </a:avLst>
          </a:prstGeom>
          <a:solidFill>
            <a:schemeClr val="accent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de-DE" sz="1400" b="1">
                <a:solidFill>
                  <a:schemeClr val="bg1"/>
                </a:solidFill>
              </a:rPr>
              <a:t>Datenbank-</a:t>
            </a:r>
          </a:p>
          <a:p>
            <a:r>
              <a:rPr lang="de-DE" sz="1400">
                <a:solidFill>
                  <a:schemeClr val="bg1"/>
                </a:solidFill>
              </a:rPr>
              <a:t>Installation</a:t>
            </a:r>
            <a:endParaRPr lang="de-DE" sz="1400" b="1">
              <a:solidFill>
                <a:schemeClr val="bg1"/>
              </a:solidFill>
            </a:endParaRPr>
          </a:p>
        </p:txBody>
      </p:sp>
      <p:sp>
        <p:nvSpPr>
          <p:cNvPr id="138246" name="AutoShape 6"/>
          <p:cNvSpPr>
            <a:spLocks noChangeArrowheads="1"/>
          </p:cNvSpPr>
          <p:nvPr/>
        </p:nvSpPr>
        <p:spPr bwMode="auto">
          <a:xfrm>
            <a:off x="5851563" y="1581920"/>
            <a:ext cx="1841500" cy="517525"/>
          </a:xfrm>
          <a:prstGeom prst="chevron">
            <a:avLst>
              <a:gd name="adj" fmla="val 4619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de-DE" sz="1400" b="1">
                <a:solidFill>
                  <a:schemeClr val="bg1"/>
                </a:solidFill>
              </a:rPr>
              <a:t>Semantische</a:t>
            </a:r>
          </a:p>
          <a:p>
            <a:r>
              <a:rPr lang="de-DE" sz="1400">
                <a:solidFill>
                  <a:schemeClr val="bg1"/>
                </a:solidFill>
              </a:rPr>
              <a:t>Datenmodellier.</a:t>
            </a:r>
            <a:endParaRPr lang="de-DE">
              <a:solidFill>
                <a:schemeClr val="bg1"/>
              </a:solidFill>
            </a:endParaRPr>
          </a:p>
        </p:txBody>
      </p:sp>
      <p:sp>
        <p:nvSpPr>
          <p:cNvPr id="138247" name="AutoShape 7"/>
          <p:cNvSpPr>
            <a:spLocks noChangeArrowheads="1"/>
          </p:cNvSpPr>
          <p:nvPr/>
        </p:nvSpPr>
        <p:spPr bwMode="auto">
          <a:xfrm>
            <a:off x="3808450" y="1581920"/>
            <a:ext cx="1816100" cy="517525"/>
          </a:xfrm>
          <a:prstGeom prst="homePlate">
            <a:avLst>
              <a:gd name="adj" fmla="val 57057"/>
            </a:avLst>
          </a:prstGeom>
          <a:solidFill>
            <a:schemeClr val="accent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de-DE" sz="1400" b="1">
                <a:solidFill>
                  <a:schemeClr val="bg1"/>
                </a:solidFill>
              </a:rPr>
              <a:t>Informations-</a:t>
            </a:r>
            <a:br>
              <a:rPr lang="de-DE" sz="1400" b="1">
                <a:solidFill>
                  <a:schemeClr val="bg1"/>
                </a:solidFill>
              </a:rPr>
            </a:br>
            <a:r>
              <a:rPr lang="de-DE" sz="1400" b="1">
                <a:solidFill>
                  <a:schemeClr val="bg1"/>
                </a:solidFill>
              </a:rPr>
              <a:t>sammlung</a:t>
            </a:r>
          </a:p>
        </p:txBody>
      </p:sp>
      <p:sp>
        <p:nvSpPr>
          <p:cNvPr id="138248" name="Line 8"/>
          <p:cNvSpPr>
            <a:spLocks noChangeShapeType="1"/>
          </p:cNvSpPr>
          <p:nvPr/>
        </p:nvSpPr>
        <p:spPr bwMode="auto">
          <a:xfrm flipV="1">
            <a:off x="3808451" y="2857957"/>
            <a:ext cx="80311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de-DE"/>
          </a:p>
        </p:txBody>
      </p:sp>
      <p:sp>
        <p:nvSpPr>
          <p:cNvPr id="138249" name="Text Box 9"/>
          <p:cNvSpPr txBox="1">
            <a:spLocks noChangeArrowheads="1"/>
          </p:cNvSpPr>
          <p:nvPr/>
        </p:nvSpPr>
        <p:spPr bwMode="auto">
          <a:xfrm>
            <a:off x="11498935" y="2598560"/>
            <a:ext cx="24397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de-DE" sz="1400" i="1"/>
              <a:t>t</a:t>
            </a: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4270416" y="2130883"/>
            <a:ext cx="1233491" cy="835025"/>
            <a:chOff x="717" y="1551"/>
            <a:chExt cx="777" cy="526"/>
          </a:xfrm>
        </p:grpSpPr>
        <p:sp>
          <p:nvSpPr>
            <p:cNvPr id="138252" name="Text Box 12"/>
            <p:cNvSpPr txBox="1">
              <a:spLocks noChangeArrowheads="1"/>
            </p:cNvSpPr>
            <p:nvPr/>
          </p:nvSpPr>
          <p:spPr bwMode="auto">
            <a:xfrm>
              <a:off x="717" y="1551"/>
              <a:ext cx="777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de-DE" sz="1400"/>
                <a:t>Anforderungs-</a:t>
              </a:r>
            </a:p>
            <a:p>
              <a:pPr algn="l"/>
              <a:r>
                <a:rPr lang="de-DE" sz="1400" b="1"/>
                <a:t>analyse</a:t>
              </a:r>
            </a:p>
          </p:txBody>
        </p:sp>
        <p:sp>
          <p:nvSpPr>
            <p:cNvPr id="138253" name="Line 13"/>
            <p:cNvSpPr>
              <a:spLocks noChangeShapeType="1"/>
            </p:cNvSpPr>
            <p:nvPr/>
          </p:nvSpPr>
          <p:spPr bwMode="auto">
            <a:xfrm>
              <a:off x="1066" y="1945"/>
              <a:ext cx="0" cy="1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de-DE"/>
            </a:p>
          </p:txBody>
        </p:sp>
      </p:grpSp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5665832" y="2145169"/>
            <a:ext cx="1168403" cy="820738"/>
            <a:chOff x="1596" y="1560"/>
            <a:chExt cx="736" cy="517"/>
          </a:xfrm>
        </p:grpSpPr>
        <p:sp>
          <p:nvSpPr>
            <p:cNvPr id="138251" name="Text Box 11"/>
            <p:cNvSpPr txBox="1">
              <a:spLocks noChangeArrowheads="1"/>
            </p:cNvSpPr>
            <p:nvPr/>
          </p:nvSpPr>
          <p:spPr bwMode="auto">
            <a:xfrm>
              <a:off x="1596" y="1560"/>
              <a:ext cx="736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de-DE" sz="1400" b="1"/>
                <a:t>Grobe</a:t>
              </a:r>
            </a:p>
            <a:p>
              <a:pPr algn="l"/>
              <a:r>
                <a:rPr lang="de-DE" sz="1400"/>
                <a:t>Modellierung</a:t>
              </a:r>
              <a:endParaRPr lang="de-DE" sz="1400" b="1"/>
            </a:p>
          </p:txBody>
        </p:sp>
        <p:sp>
          <p:nvSpPr>
            <p:cNvPr id="138254" name="Line 14"/>
            <p:cNvSpPr>
              <a:spLocks noChangeShapeType="1"/>
            </p:cNvSpPr>
            <p:nvPr/>
          </p:nvSpPr>
          <p:spPr bwMode="auto">
            <a:xfrm>
              <a:off x="1858" y="1945"/>
              <a:ext cx="0" cy="1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de-DE"/>
            </a:p>
          </p:txBody>
        </p:sp>
      </p:grpSp>
      <p:grpSp>
        <p:nvGrpSpPr>
          <p:cNvPr id="4" name="Group 33"/>
          <p:cNvGrpSpPr>
            <a:grpSpLocks/>
          </p:cNvGrpSpPr>
          <p:nvPr/>
        </p:nvGrpSpPr>
        <p:grpSpPr bwMode="auto">
          <a:xfrm>
            <a:off x="6878046" y="2162949"/>
            <a:ext cx="1189040" cy="833438"/>
            <a:chOff x="2302" y="1552"/>
            <a:chExt cx="749" cy="525"/>
          </a:xfrm>
        </p:grpSpPr>
        <p:sp>
          <p:nvSpPr>
            <p:cNvPr id="138250" name="Text Box 10"/>
            <p:cNvSpPr txBox="1">
              <a:spLocks noChangeArrowheads="1"/>
            </p:cNvSpPr>
            <p:nvPr/>
          </p:nvSpPr>
          <p:spPr bwMode="auto">
            <a:xfrm>
              <a:off x="2302" y="1552"/>
              <a:ext cx="749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de-DE" sz="1400"/>
                <a:t>Genaue</a:t>
              </a:r>
            </a:p>
            <a:p>
              <a:pPr algn="l"/>
              <a:r>
                <a:rPr lang="de-DE" sz="1400" b="1"/>
                <a:t>Modellierung</a:t>
              </a:r>
            </a:p>
          </p:txBody>
        </p:sp>
        <p:sp>
          <p:nvSpPr>
            <p:cNvPr id="138255" name="Line 15"/>
            <p:cNvSpPr>
              <a:spLocks noChangeShapeType="1"/>
            </p:cNvSpPr>
            <p:nvPr/>
          </p:nvSpPr>
          <p:spPr bwMode="auto">
            <a:xfrm>
              <a:off x="2610" y="1945"/>
              <a:ext cx="0" cy="1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de-DE"/>
            </a:p>
          </p:txBody>
        </p:sp>
      </p:grpSp>
      <p:sp>
        <p:nvSpPr>
          <p:cNvPr id="138256" name="Text Box 16"/>
          <p:cNvSpPr txBox="1">
            <a:spLocks noChangeArrowheads="1"/>
          </p:cNvSpPr>
          <p:nvPr/>
        </p:nvSpPr>
        <p:spPr bwMode="auto">
          <a:xfrm>
            <a:off x="3808450" y="3097669"/>
            <a:ext cx="178061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182563" indent="-182563">
              <a:buFontTx/>
              <a:buChar char="•"/>
            </a:pPr>
            <a:r>
              <a:rPr lang="de-DE"/>
              <a:t>Interview</a:t>
            </a:r>
          </a:p>
          <a:p>
            <a:pPr marL="182563" indent="-182563">
              <a:buFontTx/>
              <a:buChar char="•"/>
            </a:pPr>
            <a:r>
              <a:rPr lang="de-DE"/>
              <a:t>Begriffsanalyse</a:t>
            </a:r>
          </a:p>
          <a:p>
            <a:pPr marL="182563" indent="-182563">
              <a:buFontTx/>
              <a:buChar char="•"/>
            </a:pPr>
            <a:r>
              <a:rPr lang="de-DE"/>
              <a:t>Brainstorming</a:t>
            </a:r>
          </a:p>
          <a:p>
            <a:pPr marL="182563" indent="-182563">
              <a:buFontTx/>
              <a:buChar char="•"/>
            </a:pPr>
            <a:r>
              <a:rPr lang="de-DE"/>
              <a:t>Dokumenten-</a:t>
            </a:r>
            <a:br>
              <a:rPr lang="de-DE"/>
            </a:br>
            <a:r>
              <a:rPr lang="de-DE"/>
              <a:t>analyse</a:t>
            </a:r>
          </a:p>
          <a:p>
            <a:pPr marL="182563" indent="-182563">
              <a:buFontTx/>
              <a:buChar char="•"/>
            </a:pPr>
            <a:r>
              <a:rPr lang="de-DE"/>
              <a:t>…</a:t>
            </a:r>
          </a:p>
        </p:txBody>
      </p:sp>
      <p:sp>
        <p:nvSpPr>
          <p:cNvPr id="138257" name="Text Box 17"/>
          <p:cNvSpPr txBox="1">
            <a:spLocks noChangeArrowheads="1"/>
          </p:cNvSpPr>
          <p:nvPr/>
        </p:nvSpPr>
        <p:spPr bwMode="auto">
          <a:xfrm>
            <a:off x="5981739" y="3088145"/>
            <a:ext cx="1366015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Char char="•"/>
            </a:pPr>
            <a:r>
              <a:rPr lang="de-DE"/>
              <a:t> ERM</a:t>
            </a:r>
          </a:p>
          <a:p>
            <a:pPr algn="l">
              <a:buFontTx/>
              <a:buChar char="•"/>
            </a:pPr>
            <a:r>
              <a:rPr lang="de-DE"/>
              <a:t> NIAM</a:t>
            </a:r>
          </a:p>
          <a:p>
            <a:pPr algn="l">
              <a:buFontTx/>
              <a:buChar char="•"/>
            </a:pPr>
            <a:r>
              <a:rPr lang="de-DE"/>
              <a:t> EXPRESS-G</a:t>
            </a:r>
          </a:p>
          <a:p>
            <a:pPr algn="l">
              <a:buFontTx/>
              <a:buChar char="•"/>
            </a:pPr>
            <a:r>
              <a:rPr lang="de-DE"/>
              <a:t> IDEF1X</a:t>
            </a:r>
          </a:p>
          <a:p>
            <a:pPr algn="l">
              <a:buFontTx/>
              <a:buChar char="•"/>
            </a:pPr>
            <a:r>
              <a:rPr lang="de-DE"/>
              <a:t> STEP</a:t>
            </a:r>
          </a:p>
          <a:p>
            <a:pPr algn="l">
              <a:buFontTx/>
              <a:buChar char="•"/>
            </a:pPr>
            <a:r>
              <a:rPr lang="de-DE"/>
              <a:t> UML</a:t>
            </a:r>
          </a:p>
          <a:p>
            <a:pPr algn="l">
              <a:buFontTx/>
              <a:buChar char="•"/>
            </a:pPr>
            <a:r>
              <a:rPr lang="de-DE"/>
              <a:t> ...</a:t>
            </a:r>
          </a:p>
        </p:txBody>
      </p:sp>
      <p:sp>
        <p:nvSpPr>
          <p:cNvPr id="138258" name="Line 18"/>
          <p:cNvSpPr>
            <a:spLocks noChangeShapeType="1"/>
          </p:cNvSpPr>
          <p:nvPr/>
        </p:nvSpPr>
        <p:spPr bwMode="auto">
          <a:xfrm>
            <a:off x="8470938" y="3569368"/>
            <a:ext cx="0" cy="1652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de-DE">
              <a:ln w="57150">
                <a:solidFill>
                  <a:srgbClr val="FF0000"/>
                </a:solidFill>
              </a:ln>
            </a:endParaRPr>
          </a:p>
        </p:txBody>
      </p:sp>
      <p:sp>
        <p:nvSpPr>
          <p:cNvPr id="138259" name="Text Box 19"/>
          <p:cNvSpPr txBox="1">
            <a:spLocks noChangeArrowheads="1"/>
          </p:cNvSpPr>
          <p:nvPr/>
        </p:nvSpPr>
        <p:spPr bwMode="auto">
          <a:xfrm>
            <a:off x="8494750" y="3224669"/>
            <a:ext cx="1932773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Char char="•"/>
            </a:pPr>
            <a:r>
              <a:rPr lang="de-DE"/>
              <a:t> Hierarchisch</a:t>
            </a:r>
          </a:p>
          <a:p>
            <a:pPr algn="l">
              <a:buFontTx/>
              <a:buChar char="•"/>
            </a:pPr>
            <a:r>
              <a:rPr lang="de-DE"/>
              <a:t> Netzwerk</a:t>
            </a:r>
          </a:p>
          <a:p>
            <a:pPr algn="l">
              <a:buFontTx/>
              <a:buChar char="•"/>
            </a:pPr>
            <a:r>
              <a:rPr lang="de-DE"/>
              <a:t> Relational</a:t>
            </a:r>
          </a:p>
          <a:p>
            <a:pPr algn="l">
              <a:buFontTx/>
              <a:buChar char="•"/>
            </a:pPr>
            <a:r>
              <a:rPr lang="de-DE"/>
              <a:t> Objekt-orientiert</a:t>
            </a:r>
          </a:p>
          <a:p>
            <a:pPr algn="l">
              <a:buFontTx/>
              <a:buChar char="•"/>
            </a:pPr>
            <a:r>
              <a:rPr lang="de-DE" b="1"/>
              <a:t> </a:t>
            </a:r>
            <a:r>
              <a:rPr lang="de-DE"/>
              <a:t>XML</a:t>
            </a:r>
          </a:p>
          <a:p>
            <a:pPr algn="l">
              <a:buFontTx/>
              <a:buChar char="•"/>
            </a:pPr>
            <a:r>
              <a:rPr lang="de-DE"/>
              <a:t> …</a:t>
            </a:r>
          </a:p>
        </p:txBody>
      </p:sp>
      <p:sp>
        <p:nvSpPr>
          <p:cNvPr id="138260" name="Text Box 20"/>
          <p:cNvSpPr txBox="1">
            <a:spLocks noChangeArrowheads="1"/>
          </p:cNvSpPr>
          <p:nvPr/>
        </p:nvSpPr>
        <p:spPr bwMode="auto">
          <a:xfrm>
            <a:off x="10527890" y="3228461"/>
            <a:ext cx="116384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185738" indent="-185738">
              <a:buFontTx/>
              <a:buChar char="•"/>
            </a:pPr>
            <a:r>
              <a:rPr lang="de-DE"/>
              <a:t>DB2</a:t>
            </a:r>
          </a:p>
          <a:p>
            <a:pPr marL="185738" indent="-185738">
              <a:buFontTx/>
              <a:buChar char="•"/>
            </a:pPr>
            <a:r>
              <a:rPr lang="de-DE"/>
              <a:t>Informix</a:t>
            </a:r>
          </a:p>
          <a:p>
            <a:pPr marL="185738" indent="-185738">
              <a:buFontTx/>
              <a:buChar char="•"/>
            </a:pPr>
            <a:r>
              <a:rPr lang="de-DE"/>
              <a:t>ORACLE</a:t>
            </a:r>
          </a:p>
          <a:p>
            <a:pPr marL="185738" indent="-185738">
              <a:buFontTx/>
              <a:buChar char="•"/>
            </a:pPr>
            <a:r>
              <a:rPr lang="de-DE"/>
              <a:t>Postgres</a:t>
            </a:r>
          </a:p>
          <a:p>
            <a:pPr marL="185738" indent="-185738">
              <a:buFontTx/>
              <a:buChar char="•"/>
            </a:pPr>
            <a:r>
              <a:rPr lang="de-DE"/>
              <a:t>mySQL</a:t>
            </a:r>
          </a:p>
          <a:p>
            <a:pPr marL="185738" indent="-185738">
              <a:buFontTx/>
              <a:buChar char="•"/>
            </a:pPr>
            <a:r>
              <a:rPr lang="de-DE"/>
              <a:t>...</a:t>
            </a:r>
          </a:p>
        </p:txBody>
      </p:sp>
      <p:sp>
        <p:nvSpPr>
          <p:cNvPr id="138261" name="AutoShape 21"/>
          <p:cNvSpPr>
            <a:spLocks noChangeArrowheads="1"/>
          </p:cNvSpPr>
          <p:nvPr/>
        </p:nvSpPr>
        <p:spPr bwMode="auto">
          <a:xfrm>
            <a:off x="6202718" y="4894387"/>
            <a:ext cx="1877076" cy="466974"/>
          </a:xfrm>
          <a:prstGeom prst="leftArrow">
            <a:avLst>
              <a:gd name="adj1" fmla="val 67741"/>
              <a:gd name="adj2" fmla="val 89391"/>
            </a:avLst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lIns="36000" tIns="36000" rIns="36000" bIns="36000">
            <a:spAutoFit/>
          </a:bodyPr>
          <a:lstStyle/>
          <a:p>
            <a:pPr algn="l"/>
            <a:r>
              <a:rPr lang="de-DE" sz="1600"/>
              <a:t>DBMS unabhängig</a:t>
            </a:r>
          </a:p>
        </p:txBody>
      </p:sp>
      <p:sp>
        <p:nvSpPr>
          <p:cNvPr id="138262" name="AutoShape 22"/>
          <p:cNvSpPr>
            <a:spLocks noChangeArrowheads="1"/>
          </p:cNvSpPr>
          <p:nvPr/>
        </p:nvSpPr>
        <p:spPr bwMode="auto">
          <a:xfrm>
            <a:off x="8548726" y="4821904"/>
            <a:ext cx="1935163" cy="611940"/>
          </a:xfrm>
          <a:prstGeom prst="rightArrow">
            <a:avLst>
              <a:gd name="adj1" fmla="val 51870"/>
              <a:gd name="adj2" fmla="val 67722"/>
            </a:avLst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lIns="36000" tIns="36000" rIns="36000" bIns="36000">
            <a:spAutoFit/>
          </a:bodyPr>
          <a:lstStyle/>
          <a:p>
            <a:pPr algn="r"/>
            <a:r>
              <a:rPr lang="de-DE" sz="1600"/>
              <a:t>DBMS abhängig</a:t>
            </a:r>
          </a:p>
        </p:txBody>
      </p:sp>
      <p:sp>
        <p:nvSpPr>
          <p:cNvPr id="138263" name="Text Box 23"/>
          <p:cNvSpPr txBox="1">
            <a:spLocks noChangeArrowheads="1"/>
          </p:cNvSpPr>
          <p:nvPr/>
        </p:nvSpPr>
        <p:spPr bwMode="auto">
          <a:xfrm>
            <a:off x="5928557" y="5382137"/>
            <a:ext cx="1687512" cy="5175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de-DE" sz="1400" b="1">
                <a:solidFill>
                  <a:schemeClr val="bg1"/>
                </a:solidFill>
              </a:rPr>
              <a:t>konzeptueller DB </a:t>
            </a:r>
          </a:p>
          <a:p>
            <a:r>
              <a:rPr lang="de-DE" sz="1400" b="1">
                <a:solidFill>
                  <a:schemeClr val="bg1"/>
                </a:solidFill>
              </a:rPr>
              <a:t>Schema Entwurf</a:t>
            </a:r>
          </a:p>
        </p:txBody>
      </p:sp>
      <p:sp>
        <p:nvSpPr>
          <p:cNvPr id="138264" name="Rectangle 24"/>
          <p:cNvSpPr>
            <a:spLocks noChangeArrowheads="1"/>
          </p:cNvSpPr>
          <p:nvPr/>
        </p:nvSpPr>
        <p:spPr bwMode="auto">
          <a:xfrm>
            <a:off x="8091096" y="5382137"/>
            <a:ext cx="1508125" cy="5175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de-DE" sz="1400" b="1">
                <a:solidFill>
                  <a:schemeClr val="bg1"/>
                </a:solidFill>
              </a:rPr>
              <a:t>Logischer</a:t>
            </a:r>
          </a:p>
          <a:p>
            <a:r>
              <a:rPr lang="de-DE" sz="1400" b="1">
                <a:solidFill>
                  <a:schemeClr val="bg1"/>
                </a:solidFill>
              </a:rPr>
              <a:t>Schemaentwurf</a:t>
            </a:r>
          </a:p>
        </p:txBody>
      </p:sp>
      <p:sp>
        <p:nvSpPr>
          <p:cNvPr id="138265" name="Rectangle 25"/>
          <p:cNvSpPr>
            <a:spLocks noChangeArrowheads="1"/>
          </p:cNvSpPr>
          <p:nvPr/>
        </p:nvSpPr>
        <p:spPr bwMode="auto">
          <a:xfrm>
            <a:off x="10112799" y="5373116"/>
            <a:ext cx="1508125" cy="517525"/>
          </a:xfrm>
          <a:prstGeom prst="rect">
            <a:avLst/>
          </a:prstGeom>
          <a:solidFill>
            <a:schemeClr val="accent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de-DE" sz="1400">
                <a:solidFill>
                  <a:schemeClr val="bg1"/>
                </a:solidFill>
              </a:rPr>
              <a:t>Physischer</a:t>
            </a:r>
            <a:endParaRPr lang="de-DE" sz="1400" b="1">
              <a:solidFill>
                <a:schemeClr val="bg1"/>
              </a:solidFill>
            </a:endParaRPr>
          </a:p>
          <a:p>
            <a:r>
              <a:rPr lang="de-DE" sz="1400" b="1">
                <a:solidFill>
                  <a:schemeClr val="bg1"/>
                </a:solidFill>
              </a:rPr>
              <a:t>Schemaentwurf</a:t>
            </a:r>
          </a:p>
        </p:txBody>
      </p:sp>
      <p:sp>
        <p:nvSpPr>
          <p:cNvPr id="138266" name="Oval 26"/>
          <p:cNvSpPr>
            <a:spLocks noChangeArrowheads="1"/>
          </p:cNvSpPr>
          <p:nvPr/>
        </p:nvSpPr>
        <p:spPr bwMode="auto">
          <a:xfrm>
            <a:off x="8198846" y="2465307"/>
            <a:ext cx="1375802" cy="785301"/>
          </a:xfrm>
          <a:prstGeom prst="ellipse">
            <a:avLst/>
          </a:prstGeom>
          <a:solidFill>
            <a:schemeClr val="tx1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tIns="108000" anchor="t"/>
          <a:lstStyle/>
          <a:p>
            <a:pPr algn="ctr"/>
            <a:r>
              <a:rPr lang="de-DE" sz="1600" b="1" dirty="0">
                <a:solidFill>
                  <a:schemeClr val="bg1"/>
                </a:solidFill>
              </a:rPr>
              <a:t>Konzeptuelles</a:t>
            </a:r>
          </a:p>
          <a:p>
            <a:pPr algn="ctr"/>
            <a:r>
              <a:rPr lang="de-DE" sz="1600" dirty="0">
                <a:solidFill>
                  <a:schemeClr val="bg1"/>
                </a:solidFill>
              </a:rPr>
              <a:t>Schema</a:t>
            </a:r>
            <a:endParaRPr lang="de-DE" sz="1600" b="1" dirty="0">
              <a:solidFill>
                <a:schemeClr val="bg1"/>
              </a:solidFill>
            </a:endParaRPr>
          </a:p>
        </p:txBody>
      </p:sp>
      <p:sp>
        <p:nvSpPr>
          <p:cNvPr id="138267" name="AutoShape 27"/>
          <p:cNvSpPr>
            <a:spLocks noChangeArrowheads="1"/>
          </p:cNvSpPr>
          <p:nvPr/>
        </p:nvSpPr>
        <p:spPr bwMode="auto">
          <a:xfrm>
            <a:off x="10575495" y="2553951"/>
            <a:ext cx="673100" cy="608012"/>
          </a:xfrm>
          <a:prstGeom prst="can">
            <a:avLst>
              <a:gd name="adj" fmla="val 25000"/>
            </a:avLst>
          </a:prstGeom>
          <a:solidFill>
            <a:schemeClr val="tx1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de-DE">
                <a:solidFill>
                  <a:schemeClr val="bg1"/>
                </a:solidFill>
              </a:rPr>
              <a:t>DB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A56700D-8A87-7546-9818-7B5E3AB0C7C9}"/>
              </a:ext>
            </a:extLst>
          </p:cNvPr>
          <p:cNvSpPr/>
          <p:nvPr/>
        </p:nvSpPr>
        <p:spPr>
          <a:xfrm>
            <a:off x="9870552" y="1480197"/>
            <a:ext cx="2820154" cy="4492585"/>
          </a:xfrm>
          <a:prstGeom prst="rect">
            <a:avLst/>
          </a:prstGeom>
          <a:solidFill>
            <a:srgbClr val="FFC000">
              <a:alpha val="20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49230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Effiziente Evaluierung einer Anfrage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Beispiel</a:t>
            </a:r>
          </a:p>
          <a:p>
            <a:pPr lvl="1"/>
            <a:r>
              <a:rPr lang="de-DE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*</a:t>
            </a:r>
            <a:b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de-DE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Kunden</a:t>
            </a:r>
            <a:b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de-DE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 err="1">
                <a:latin typeface="Courier New" panose="02070309020205020404" pitchFamily="49" charset="0"/>
                <a:cs typeface="Courier New" panose="02070309020205020404" pitchFamily="49" charset="0"/>
              </a:rPr>
              <a:t>Plz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between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8800 </a:t>
            </a:r>
            <a:r>
              <a:rPr lang="de-DE" b="1" dirty="0">
                <a:latin typeface="Courier New" panose="02070309020205020404" pitchFamily="49" charset="0"/>
                <a:cs typeface="Courier New" panose="02070309020205020404" pitchFamily="49" charset="0"/>
              </a:rPr>
              <a:t>and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9099;</a:t>
            </a:r>
          </a:p>
          <a:p>
            <a:pPr lvl="1"/>
            <a:r>
              <a:rPr lang="de-DE" dirty="0"/>
              <a:t>Auswertung</a:t>
            </a:r>
          </a:p>
          <a:p>
            <a:pPr marL="990067" lvl="2" indent="-457200">
              <a:buFont typeface="+mj-lt"/>
              <a:buAutoNum type="arabicPeriod"/>
            </a:pPr>
            <a:r>
              <a:rPr lang="de-DE" dirty="0"/>
              <a:t>Sortierung der Tabelle Kunden auf der Platte (nach </a:t>
            </a:r>
            <a:r>
              <a:rPr lang="de-DE" dirty="0" err="1"/>
              <a:t>Plz</a:t>
            </a:r>
            <a:r>
              <a:rPr lang="de-DE" dirty="0"/>
              <a:t>)</a:t>
            </a:r>
          </a:p>
          <a:p>
            <a:pPr lvl="3"/>
            <a:r>
              <a:rPr lang="de-DE" dirty="0">
                <a:solidFill>
                  <a:schemeClr val="accent2"/>
                </a:solidFill>
              </a:rPr>
              <a:t>Effizienter Sortieralgorithmus</a:t>
            </a:r>
            <a:r>
              <a:rPr lang="de-DE" dirty="0"/>
              <a:t> benötigt</a:t>
            </a:r>
          </a:p>
          <a:p>
            <a:pPr marL="990067" lvl="2" indent="-457200">
              <a:buFont typeface="+mj-lt"/>
              <a:buAutoNum type="arabicPeriod"/>
            </a:pPr>
            <a:r>
              <a:rPr lang="de-DE" dirty="0"/>
              <a:t>Suche Startpunkt, an dem PLZ ≥8800</a:t>
            </a:r>
          </a:p>
          <a:p>
            <a:pPr marL="1140615" lvl="3" indent="-342900"/>
            <a:r>
              <a:rPr lang="de-DE" dirty="0"/>
              <a:t>Binärsuche für Effizienz</a:t>
            </a:r>
          </a:p>
          <a:p>
            <a:pPr marL="990067" lvl="2" indent="-457200">
              <a:buFont typeface="+mj-lt"/>
              <a:buAutoNum type="arabicPeriod"/>
            </a:pPr>
            <a:r>
              <a:rPr lang="de-DE" dirty="0"/>
              <a:t>Scanne Datensätze, bis </a:t>
            </a:r>
            <a:r>
              <a:rPr lang="de-DE" dirty="0" err="1"/>
              <a:t>Plz</a:t>
            </a:r>
            <a:r>
              <a:rPr lang="de-DE" dirty="0"/>
              <a:t> &gt; 9099</a:t>
            </a:r>
          </a:p>
          <a:p>
            <a:pPr lvl="3"/>
            <a:endParaRPr lang="de-D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DFBF8A-966D-284F-C32D-C1CF135AC8C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E62D75F-7F32-1215-B7FA-AB543BDD80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40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342682" y="5341185"/>
            <a:ext cx="2292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k</a:t>
            </a:r>
            <a:r>
              <a:rPr lang="de-DE" sz="1400" dirty="0"/>
              <a:t>* </a:t>
            </a:r>
            <a:r>
              <a:rPr lang="de-DE" sz="1400" dirty="0" err="1"/>
              <a:t>denotiert</a:t>
            </a:r>
            <a:r>
              <a:rPr lang="de-DE" sz="1400" dirty="0"/>
              <a:t> einen Datensatz mit Suchschlüssel </a:t>
            </a:r>
            <a:r>
              <a:rPr lang="de-DE" sz="1400" dirty="0" err="1"/>
              <a:t>k</a:t>
            </a:r>
            <a:r>
              <a:rPr lang="de-DE" sz="1400" dirty="0"/>
              <a:t> (hier </a:t>
            </a:r>
            <a:r>
              <a:rPr lang="de-DE" sz="1400" dirty="0" err="1"/>
              <a:t>Plz</a:t>
            </a:r>
            <a:r>
              <a:rPr lang="de-DE" sz="1400" dirty="0"/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748F69-7B95-751D-9992-AEF4364A4827}"/>
              </a:ext>
            </a:extLst>
          </p:cNvPr>
          <p:cNvSpPr txBox="1"/>
          <p:nvPr/>
        </p:nvSpPr>
        <p:spPr>
          <a:xfrm>
            <a:off x="4056098" y="5277706"/>
            <a:ext cx="7780976" cy="650178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dirty="0"/>
              <a:t>4104*</a:t>
            </a:r>
          </a:p>
          <a:p>
            <a:pPr>
              <a:lnSpc>
                <a:spcPct val="110000"/>
              </a:lnSpc>
            </a:pPr>
            <a:r>
              <a:rPr lang="en-GB" dirty="0"/>
              <a:t>4123*</a:t>
            </a:r>
          </a:p>
          <a:p>
            <a:pPr>
              <a:lnSpc>
                <a:spcPct val="110000"/>
              </a:lnSpc>
            </a:pPr>
            <a:r>
              <a:rPr lang="en-GB" dirty="0"/>
              <a:t>4222*</a:t>
            </a:r>
          </a:p>
          <a:p>
            <a:pPr>
              <a:lnSpc>
                <a:spcPct val="110000"/>
              </a:lnSpc>
            </a:pPr>
            <a:r>
              <a:rPr lang="en-GB" dirty="0"/>
              <a:t>4450*</a:t>
            </a:r>
          </a:p>
          <a:p>
            <a:pPr>
              <a:lnSpc>
                <a:spcPct val="110000"/>
              </a:lnSpc>
            </a:pPr>
            <a:r>
              <a:rPr lang="en-GB" dirty="0"/>
              <a:t>4528*</a:t>
            </a:r>
          </a:p>
          <a:p>
            <a:pPr>
              <a:lnSpc>
                <a:spcPct val="110000"/>
              </a:lnSpc>
            </a:pPr>
            <a:r>
              <a:rPr lang="en-GB" dirty="0"/>
              <a:t>5012*</a:t>
            </a:r>
          </a:p>
          <a:p>
            <a:pPr>
              <a:lnSpc>
                <a:spcPct val="110000"/>
              </a:lnSpc>
            </a:pPr>
            <a:r>
              <a:rPr lang="en-GB" dirty="0"/>
              <a:t>6330*</a:t>
            </a:r>
          </a:p>
          <a:p>
            <a:pPr>
              <a:lnSpc>
                <a:spcPct val="110000"/>
              </a:lnSpc>
            </a:pPr>
            <a:r>
              <a:rPr lang="en-GB" dirty="0"/>
              <a:t>6423*</a:t>
            </a:r>
          </a:p>
          <a:p>
            <a:pPr>
              <a:lnSpc>
                <a:spcPct val="110000"/>
              </a:lnSpc>
            </a:pPr>
            <a:r>
              <a:rPr lang="en-GB" dirty="0"/>
              <a:t>8050*</a:t>
            </a:r>
          </a:p>
          <a:p>
            <a:pPr>
              <a:lnSpc>
                <a:spcPct val="110000"/>
              </a:lnSpc>
            </a:pPr>
            <a:r>
              <a:rPr lang="en-GB" dirty="0"/>
              <a:t>8105*</a:t>
            </a:r>
          </a:p>
          <a:p>
            <a:pPr>
              <a:lnSpc>
                <a:spcPct val="110000"/>
              </a:lnSpc>
            </a:pPr>
            <a:r>
              <a:rPr lang="en-GB" dirty="0"/>
              <a:t>8180*</a:t>
            </a:r>
          </a:p>
          <a:p>
            <a:pPr>
              <a:lnSpc>
                <a:spcPct val="110000"/>
              </a:lnSpc>
            </a:pPr>
            <a:r>
              <a:rPr lang="en-GB" dirty="0"/>
              <a:t>8245*</a:t>
            </a:r>
          </a:p>
          <a:p>
            <a:pPr>
              <a:lnSpc>
                <a:spcPct val="110000"/>
              </a:lnSpc>
            </a:pPr>
            <a:r>
              <a:rPr lang="en-GB" dirty="0"/>
              <a:t>8280*</a:t>
            </a:r>
          </a:p>
          <a:p>
            <a:pPr>
              <a:lnSpc>
                <a:spcPct val="110000"/>
              </a:lnSpc>
            </a:pPr>
            <a:r>
              <a:rPr lang="en-GB" dirty="0"/>
              <a:t>8406*</a:t>
            </a:r>
          </a:p>
          <a:p>
            <a:pPr>
              <a:lnSpc>
                <a:spcPct val="110000"/>
              </a:lnSpc>
            </a:pPr>
            <a:r>
              <a:rPr lang="en-GB" dirty="0"/>
              <a:t>8570*</a:t>
            </a:r>
          </a:p>
          <a:p>
            <a:pPr>
              <a:lnSpc>
                <a:spcPct val="110000"/>
              </a:lnSpc>
            </a:pPr>
            <a:r>
              <a:rPr lang="en-GB" dirty="0"/>
              <a:t>8600*</a:t>
            </a:r>
          </a:p>
          <a:p>
            <a:pPr>
              <a:lnSpc>
                <a:spcPct val="110000"/>
              </a:lnSpc>
            </a:pPr>
            <a:r>
              <a:rPr lang="en-GB" dirty="0"/>
              <a:t>8604*</a:t>
            </a:r>
          </a:p>
          <a:p>
            <a:pPr>
              <a:lnSpc>
                <a:spcPct val="110000"/>
              </a:lnSpc>
            </a:pPr>
            <a:r>
              <a:rPr lang="en-GB" dirty="0"/>
              <a:t>8700*</a:t>
            </a:r>
          </a:p>
          <a:p>
            <a:pPr>
              <a:lnSpc>
                <a:spcPct val="110000"/>
              </a:lnSpc>
            </a:pPr>
            <a:r>
              <a:rPr lang="en-GB" dirty="0"/>
              <a:t>8808*</a:t>
            </a:r>
          </a:p>
          <a:p>
            <a:pPr>
              <a:lnSpc>
                <a:spcPct val="110000"/>
              </a:lnSpc>
            </a:pPr>
            <a:r>
              <a:rPr lang="en-GB" dirty="0"/>
              <a:t>8887*</a:t>
            </a:r>
          </a:p>
          <a:p>
            <a:pPr>
              <a:lnSpc>
                <a:spcPct val="110000"/>
              </a:lnSpc>
            </a:pPr>
            <a:r>
              <a:rPr lang="en-GB" dirty="0"/>
              <a:t>8910*</a:t>
            </a:r>
          </a:p>
          <a:p>
            <a:pPr>
              <a:lnSpc>
                <a:spcPct val="110000"/>
              </a:lnSpc>
            </a:pPr>
            <a:r>
              <a:rPr lang="en-GB" dirty="0"/>
              <a:t>8953*</a:t>
            </a:r>
          </a:p>
          <a:p>
            <a:pPr>
              <a:lnSpc>
                <a:spcPct val="110000"/>
              </a:lnSpc>
            </a:pPr>
            <a:r>
              <a:rPr lang="en-GB" dirty="0"/>
              <a:t>9016*</a:t>
            </a:r>
          </a:p>
          <a:p>
            <a:pPr>
              <a:lnSpc>
                <a:spcPct val="110000"/>
              </a:lnSpc>
            </a:pPr>
            <a:r>
              <a:rPr lang="en-GB" dirty="0"/>
              <a:t>9200*</a:t>
            </a:r>
          </a:p>
          <a:p>
            <a:pPr>
              <a:lnSpc>
                <a:spcPct val="110000"/>
              </a:lnSpc>
            </a:pPr>
            <a:r>
              <a:rPr lang="en-GB" dirty="0"/>
              <a:t>9532*</a:t>
            </a:r>
          </a:p>
        </p:txBody>
      </p:sp>
      <p:cxnSp>
        <p:nvCxnSpPr>
          <p:cNvPr id="14" name="Curved Connector 13">
            <a:extLst>
              <a:ext uri="{FF2B5EF4-FFF2-40B4-BE49-F238E27FC236}">
                <a16:creationId xmlns:a16="http://schemas.microsoft.com/office/drawing/2014/main" id="{92FB1C8D-1209-FC0B-6124-AB9995A4073E}"/>
              </a:ext>
            </a:extLst>
          </p:cNvPr>
          <p:cNvCxnSpPr>
            <a:cxnSpLocks/>
          </p:cNvCxnSpPr>
          <p:nvPr/>
        </p:nvCxnSpPr>
        <p:spPr>
          <a:xfrm>
            <a:off x="6476233" y="4459027"/>
            <a:ext cx="1123200" cy="817322"/>
          </a:xfrm>
          <a:prstGeom prst="curvedConnector2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urved Connector 14">
            <a:extLst>
              <a:ext uri="{FF2B5EF4-FFF2-40B4-BE49-F238E27FC236}">
                <a16:creationId xmlns:a16="http://schemas.microsoft.com/office/drawing/2014/main" id="{E7307FEE-FB41-BF2E-F17B-1ED7BF1F045B}"/>
              </a:ext>
            </a:extLst>
          </p:cNvPr>
          <p:cNvCxnSpPr>
            <a:cxnSpLocks/>
          </p:cNvCxnSpPr>
          <p:nvPr/>
        </p:nvCxnSpPr>
        <p:spPr>
          <a:xfrm rot="-2280000">
            <a:off x="7794156" y="4718348"/>
            <a:ext cx="1404000" cy="1116000"/>
          </a:xfrm>
          <a:prstGeom prst="curvedConnector2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>
            <a:extLst>
              <a:ext uri="{FF2B5EF4-FFF2-40B4-BE49-F238E27FC236}">
                <a16:creationId xmlns:a16="http://schemas.microsoft.com/office/drawing/2014/main" id="{3D0669BA-373C-5B5A-614A-8D0C4D11831B}"/>
              </a:ext>
            </a:extLst>
          </p:cNvPr>
          <p:cNvCxnSpPr>
            <a:cxnSpLocks/>
          </p:cNvCxnSpPr>
          <p:nvPr/>
        </p:nvCxnSpPr>
        <p:spPr>
          <a:xfrm rot="-2280000">
            <a:off x="9486609" y="5001044"/>
            <a:ext cx="684000" cy="540000"/>
          </a:xfrm>
          <a:prstGeom prst="curvedConnector2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>
            <a:extLst>
              <a:ext uri="{FF2B5EF4-FFF2-40B4-BE49-F238E27FC236}">
                <a16:creationId xmlns:a16="http://schemas.microsoft.com/office/drawing/2014/main" id="{AF2758AF-A242-9563-4E1D-FD10D27CF54F}"/>
              </a:ext>
            </a:extLst>
          </p:cNvPr>
          <p:cNvCxnSpPr>
            <a:cxnSpLocks/>
          </p:cNvCxnSpPr>
          <p:nvPr/>
        </p:nvCxnSpPr>
        <p:spPr>
          <a:xfrm rot="2280000" flipH="1">
            <a:off x="9741560" y="5091043"/>
            <a:ext cx="432000" cy="360000"/>
          </a:xfrm>
          <a:prstGeom prst="curvedConnector2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2C18B56-8AC9-5676-7881-4010888BFF4D}"/>
              </a:ext>
            </a:extLst>
          </p:cNvPr>
          <p:cNvCxnSpPr>
            <a:cxnSpLocks/>
          </p:cNvCxnSpPr>
          <p:nvPr/>
        </p:nvCxnSpPr>
        <p:spPr>
          <a:xfrm>
            <a:off x="9634966" y="5934143"/>
            <a:ext cx="720000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A1095EC-99C0-A710-E78C-EA3C42BAB5C5}"/>
              </a:ext>
            </a:extLst>
          </p:cNvPr>
          <p:cNvCxnSpPr/>
          <p:nvPr/>
        </p:nvCxnSpPr>
        <p:spPr>
          <a:xfrm flipV="1">
            <a:off x="9634966" y="5844312"/>
            <a:ext cx="0" cy="174801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D756299-0109-276F-841D-E113BFDDFC5D}"/>
              </a:ext>
            </a:extLst>
          </p:cNvPr>
          <p:cNvSpPr txBox="1"/>
          <p:nvPr/>
        </p:nvSpPr>
        <p:spPr>
          <a:xfrm>
            <a:off x="9676530" y="5961575"/>
            <a:ext cx="618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Scan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8FAA229-8DDE-B71E-C9BF-CD916D8C03CB}"/>
                  </a:ext>
                </a:extLst>
              </p:cNvPr>
              <p:cNvSpPr txBox="1"/>
              <p:nvPr/>
            </p:nvSpPr>
            <p:spPr>
              <a:xfrm>
                <a:off x="7247791" y="1668219"/>
                <a:ext cx="4578305" cy="2308324"/>
              </a:xfrm>
              <a:prstGeom prst="rec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de-DE" b="1" dirty="0"/>
                  <a:t>function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binarySearch</m:t>
                    </m:r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𝑙𝑖𝑠𝑡</m:t>
                        </m:r>
                      </m:e>
                    </m:d>
                  </m:oMath>
                </a14:m>
                <a:endParaRPr lang="de-DE" b="0" dirty="0"/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de-DE" dirty="0"/>
                  <a:t>	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𝑖𝑑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i="1">
                            <a:latin typeface="Cambria Math" panose="02040503050406030204" pitchFamily="18" charset="0"/>
                          </a:rPr>
                          <m:t>𝑙𝑖𝑠𝑡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𝑙𝑒𝑛𝑔𝑡h</m:t>
                        </m:r>
                      </m:num>
                      <m:den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de-DE" b="0" dirty="0"/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de-DE" b="0" dirty="0"/>
                  <a:t>	</a:t>
                </a:r>
                <a:r>
                  <a:rPr lang="de-DE" b="1" dirty="0" err="1"/>
                  <a:t>if</a:t>
                </a:r>
                <a:r>
                  <a:rPr lang="de-DE" b="0" dirty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𝑙𝑖𝑠𝑡</m:t>
                    </m:r>
                    <m:d>
                      <m:dPr>
                        <m:begChr m:val="["/>
                        <m:endChr m:val="]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𝑚𝑖𝑑</m:t>
                        </m:r>
                      </m:e>
                    </m:d>
                  </m:oMath>
                </a14:m>
                <a:r>
                  <a:rPr lang="de-DE" dirty="0"/>
                  <a:t> </a:t>
                </a:r>
                <a:r>
                  <a:rPr lang="de-DE" b="1" dirty="0"/>
                  <a:t>then</a:t>
                </a:r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de-DE" b="1" dirty="0"/>
                  <a:t>		</a:t>
                </a:r>
                <a:r>
                  <a:rPr lang="de-DE" b="1" dirty="0" err="1"/>
                  <a:t>return</a:t>
                </a:r>
                <a:r>
                  <a:rPr lang="de-DE" b="1" dirty="0"/>
                  <a:t> </a:t>
                </a:r>
                <a:r>
                  <a:rPr lang="de-DE" dirty="0"/>
                  <a:t>reference to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𝑙𝑖𝑠𝑡</m:t>
                    </m:r>
                    <m:d>
                      <m:dPr>
                        <m:begChr m:val="["/>
                        <m:endChr m:val="]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𝑚𝑖𝑑</m:t>
                        </m:r>
                      </m:e>
                    </m:d>
                  </m:oMath>
                </a14:m>
                <a:endParaRPr lang="de-DE" dirty="0"/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de-DE" dirty="0"/>
                  <a:t>	</a:t>
                </a:r>
                <a:r>
                  <a:rPr lang="de-DE" b="1" dirty="0" err="1"/>
                  <a:t>else</a:t>
                </a:r>
                <a:r>
                  <a:rPr lang="de-DE" b="1" dirty="0"/>
                  <a:t> </a:t>
                </a:r>
                <a:r>
                  <a:rPr lang="de-DE" b="1" dirty="0" err="1"/>
                  <a:t>if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𝑙𝑖𝑠𝑡</m:t>
                    </m:r>
                    <m:d>
                      <m:dPr>
                        <m:begChr m:val="["/>
                        <m:endChr m:val="]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𝑚𝑖𝑑</m:t>
                        </m:r>
                      </m:e>
                    </m:d>
                  </m:oMath>
                </a14:m>
                <a:r>
                  <a:rPr lang="de-DE" dirty="0"/>
                  <a:t> </a:t>
                </a:r>
                <a:r>
                  <a:rPr lang="de-DE" b="1" dirty="0"/>
                  <a:t>then</a:t>
                </a:r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de-DE" dirty="0"/>
                  <a:t>	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binarySearc</m:t>
                    </m:r>
                    <m:r>
                      <m:rPr>
                        <m:sty m:val="p"/>
                      </m:rPr>
                      <a:rPr lang="de-DE" i="0" dirty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𝑖𝑠𝑡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𝑚𝑖𝑑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+1: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𝑒𝑛𝑑</m:t>
                            </m:r>
                          </m:e>
                        </m:d>
                      </m:e>
                    </m:d>
                  </m:oMath>
                </a14:m>
                <a:endParaRPr lang="de-DE" b="0" dirty="0"/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de-DE" dirty="0"/>
                  <a:t>	</a:t>
                </a:r>
                <a:r>
                  <a:rPr lang="de-DE" b="1" dirty="0" err="1"/>
                  <a:t>else</a:t>
                </a:r>
                <a:endParaRPr lang="de-DE" b="1" dirty="0"/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de-DE" b="0" dirty="0"/>
                  <a:t>	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binarySearc</m:t>
                    </m:r>
                    <m:r>
                      <m:rPr>
                        <m:sty m:val="p"/>
                      </m:rPr>
                      <a:rPr lang="de-DE" i="0" dirty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𝑖𝑠𝑡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𝑠𝑡𝑎𝑟𝑡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: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𝑚𝑖𝑑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e>
                    </m:d>
                  </m:oMath>
                </a14:m>
                <a:endParaRPr lang="en-DE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8FAA229-8DDE-B71E-C9BF-CD916D8C03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7791" y="1668219"/>
                <a:ext cx="4578305" cy="230832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9203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Geordnete Dateien und binäre Suche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>
                  <a:buClr>
                    <a:schemeClr val="accent1"/>
                  </a:buClr>
                  <a:buFont typeface="Wingdings" charset="2"/>
                  <a:buChar char="ü"/>
                </a:pPr>
                <a:r>
                  <a:rPr lang="de-DE" dirty="0"/>
                  <a:t>Sequentieller Zugriff während der Scan-Phase</a:t>
                </a:r>
              </a:p>
              <a:p>
                <a:pPr>
                  <a:buClr>
                    <a:schemeClr val="accent1"/>
                  </a:buClr>
                  <a:buFont typeface="Wingdings" charset="2"/>
                  <a:buChar char="ü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 b="0" i="0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d>
                          <m:dPr>
                            <m:ctrlPr>
                              <a:rPr lang="de-DE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#</m:t>
                            </m:r>
                            <m:r>
                              <a:rPr lang="de-DE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𝑇𝑢𝑝𝑒𝑙</m:t>
                            </m:r>
                          </m:e>
                        </m:d>
                      </m:e>
                    </m:func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</a:t>
                </a:r>
                <a:r>
                  <a:rPr lang="de-DE" dirty="0"/>
                  <a:t>während der Such-Phase + entsprechende Tupel während der Scan-Phase lesen (statt insgesamt alle bei unsortierten Datensätzen; plus natürlich Sortieraufwand)</a:t>
                </a:r>
              </a:p>
              <a:p>
                <a:pPr>
                  <a:buClr>
                    <a:srgbClr val="FFC000"/>
                  </a:buClr>
                  <a:buSzPct val="100000"/>
                  <a:buFont typeface="STIXGeneral-Regular"/>
                  <a:buChar char="✗"/>
                </a:pPr>
                <a:r>
                  <a:rPr lang="de-DE" dirty="0"/>
                  <a:t>Für jeden Zugriff während der Such-Phase eine Seite</a:t>
                </a:r>
              </a:p>
              <a:p>
                <a:pPr lvl="1"/>
                <a:r>
                  <a:rPr lang="de-DE" dirty="0"/>
                  <a:t>Weite Sprünge sind die Idee der binären Suche, daher Datensätze während der Suche vermutlich nicht auf einer Seite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770" t="-2985" r="-177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8F73C96-9749-FCD1-8806-8B78CD99727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651DE56-CFA7-5A7A-6132-DEE31DAFFD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41</a:t>
            </a:fld>
            <a:endParaRPr lang="de-D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421C2F-6BA7-BB3C-B442-936E21C691F4}"/>
              </a:ext>
            </a:extLst>
          </p:cNvPr>
          <p:cNvSpPr txBox="1"/>
          <p:nvPr/>
        </p:nvSpPr>
        <p:spPr>
          <a:xfrm>
            <a:off x="4056098" y="5277706"/>
            <a:ext cx="7780976" cy="650178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dirty="0"/>
              <a:t>4104*</a:t>
            </a:r>
          </a:p>
          <a:p>
            <a:pPr>
              <a:lnSpc>
                <a:spcPct val="110000"/>
              </a:lnSpc>
            </a:pPr>
            <a:r>
              <a:rPr lang="en-GB" dirty="0"/>
              <a:t>4123*</a:t>
            </a:r>
          </a:p>
          <a:p>
            <a:pPr>
              <a:lnSpc>
                <a:spcPct val="110000"/>
              </a:lnSpc>
            </a:pPr>
            <a:r>
              <a:rPr lang="en-GB" dirty="0"/>
              <a:t>4222*</a:t>
            </a:r>
          </a:p>
          <a:p>
            <a:pPr>
              <a:lnSpc>
                <a:spcPct val="110000"/>
              </a:lnSpc>
            </a:pPr>
            <a:r>
              <a:rPr lang="en-GB" dirty="0"/>
              <a:t>4450*</a:t>
            </a:r>
          </a:p>
          <a:p>
            <a:pPr>
              <a:lnSpc>
                <a:spcPct val="110000"/>
              </a:lnSpc>
            </a:pPr>
            <a:r>
              <a:rPr lang="en-GB" dirty="0"/>
              <a:t>4528*</a:t>
            </a:r>
          </a:p>
          <a:p>
            <a:pPr>
              <a:lnSpc>
                <a:spcPct val="110000"/>
              </a:lnSpc>
            </a:pPr>
            <a:r>
              <a:rPr lang="en-GB" dirty="0"/>
              <a:t>5012*</a:t>
            </a:r>
          </a:p>
          <a:p>
            <a:pPr>
              <a:lnSpc>
                <a:spcPct val="110000"/>
              </a:lnSpc>
            </a:pPr>
            <a:r>
              <a:rPr lang="en-GB" dirty="0"/>
              <a:t>6330*</a:t>
            </a:r>
          </a:p>
          <a:p>
            <a:pPr>
              <a:lnSpc>
                <a:spcPct val="110000"/>
              </a:lnSpc>
            </a:pPr>
            <a:r>
              <a:rPr lang="en-GB" dirty="0"/>
              <a:t>6423*</a:t>
            </a:r>
          </a:p>
          <a:p>
            <a:pPr>
              <a:lnSpc>
                <a:spcPct val="110000"/>
              </a:lnSpc>
            </a:pPr>
            <a:r>
              <a:rPr lang="en-GB" dirty="0"/>
              <a:t>8050*</a:t>
            </a:r>
          </a:p>
          <a:p>
            <a:pPr>
              <a:lnSpc>
                <a:spcPct val="110000"/>
              </a:lnSpc>
            </a:pPr>
            <a:r>
              <a:rPr lang="en-GB" dirty="0"/>
              <a:t>8105*</a:t>
            </a:r>
          </a:p>
          <a:p>
            <a:pPr>
              <a:lnSpc>
                <a:spcPct val="110000"/>
              </a:lnSpc>
            </a:pPr>
            <a:r>
              <a:rPr lang="en-GB" dirty="0"/>
              <a:t>8180*</a:t>
            </a:r>
          </a:p>
          <a:p>
            <a:pPr>
              <a:lnSpc>
                <a:spcPct val="110000"/>
              </a:lnSpc>
            </a:pPr>
            <a:r>
              <a:rPr lang="en-GB" dirty="0"/>
              <a:t>8245*</a:t>
            </a:r>
          </a:p>
          <a:p>
            <a:pPr>
              <a:lnSpc>
                <a:spcPct val="110000"/>
              </a:lnSpc>
            </a:pPr>
            <a:r>
              <a:rPr lang="en-GB" dirty="0"/>
              <a:t>8280*</a:t>
            </a:r>
          </a:p>
          <a:p>
            <a:pPr>
              <a:lnSpc>
                <a:spcPct val="110000"/>
              </a:lnSpc>
            </a:pPr>
            <a:r>
              <a:rPr lang="en-GB" dirty="0"/>
              <a:t>8406*</a:t>
            </a:r>
          </a:p>
          <a:p>
            <a:pPr>
              <a:lnSpc>
                <a:spcPct val="110000"/>
              </a:lnSpc>
            </a:pPr>
            <a:r>
              <a:rPr lang="en-GB" dirty="0"/>
              <a:t>8570*</a:t>
            </a:r>
          </a:p>
          <a:p>
            <a:pPr>
              <a:lnSpc>
                <a:spcPct val="110000"/>
              </a:lnSpc>
            </a:pPr>
            <a:r>
              <a:rPr lang="en-GB" dirty="0"/>
              <a:t>8600*</a:t>
            </a:r>
          </a:p>
          <a:p>
            <a:pPr>
              <a:lnSpc>
                <a:spcPct val="110000"/>
              </a:lnSpc>
            </a:pPr>
            <a:r>
              <a:rPr lang="en-GB" dirty="0"/>
              <a:t>8604*</a:t>
            </a:r>
          </a:p>
          <a:p>
            <a:pPr>
              <a:lnSpc>
                <a:spcPct val="110000"/>
              </a:lnSpc>
            </a:pPr>
            <a:r>
              <a:rPr lang="en-GB" dirty="0"/>
              <a:t>8700*</a:t>
            </a:r>
          </a:p>
          <a:p>
            <a:pPr>
              <a:lnSpc>
                <a:spcPct val="110000"/>
              </a:lnSpc>
            </a:pPr>
            <a:r>
              <a:rPr lang="en-GB" dirty="0"/>
              <a:t>8808*</a:t>
            </a:r>
          </a:p>
          <a:p>
            <a:pPr>
              <a:lnSpc>
                <a:spcPct val="110000"/>
              </a:lnSpc>
            </a:pPr>
            <a:r>
              <a:rPr lang="en-GB" dirty="0"/>
              <a:t>8887*</a:t>
            </a:r>
          </a:p>
          <a:p>
            <a:pPr>
              <a:lnSpc>
                <a:spcPct val="110000"/>
              </a:lnSpc>
            </a:pPr>
            <a:r>
              <a:rPr lang="en-GB" dirty="0"/>
              <a:t>8910*</a:t>
            </a:r>
          </a:p>
          <a:p>
            <a:pPr>
              <a:lnSpc>
                <a:spcPct val="110000"/>
              </a:lnSpc>
            </a:pPr>
            <a:r>
              <a:rPr lang="en-GB" dirty="0"/>
              <a:t>8953*</a:t>
            </a:r>
          </a:p>
          <a:p>
            <a:pPr>
              <a:lnSpc>
                <a:spcPct val="110000"/>
              </a:lnSpc>
            </a:pPr>
            <a:r>
              <a:rPr lang="en-GB" dirty="0"/>
              <a:t>9016*</a:t>
            </a:r>
          </a:p>
          <a:p>
            <a:pPr>
              <a:lnSpc>
                <a:spcPct val="110000"/>
              </a:lnSpc>
            </a:pPr>
            <a:r>
              <a:rPr lang="en-GB" dirty="0"/>
              <a:t>9200*</a:t>
            </a:r>
          </a:p>
          <a:p>
            <a:pPr>
              <a:lnSpc>
                <a:spcPct val="110000"/>
              </a:lnSpc>
            </a:pPr>
            <a:r>
              <a:rPr lang="en-GB" dirty="0"/>
              <a:t>9532*</a:t>
            </a:r>
          </a:p>
        </p:txBody>
      </p:sp>
      <p:cxnSp>
        <p:nvCxnSpPr>
          <p:cNvPr id="9" name="Curved Connector 8">
            <a:extLst>
              <a:ext uri="{FF2B5EF4-FFF2-40B4-BE49-F238E27FC236}">
                <a16:creationId xmlns:a16="http://schemas.microsoft.com/office/drawing/2014/main" id="{FFEC831F-5CE3-427B-A27D-90B68E495110}"/>
              </a:ext>
            </a:extLst>
          </p:cNvPr>
          <p:cNvCxnSpPr>
            <a:cxnSpLocks/>
          </p:cNvCxnSpPr>
          <p:nvPr/>
        </p:nvCxnSpPr>
        <p:spPr>
          <a:xfrm>
            <a:off x="6476233" y="4459027"/>
            <a:ext cx="1123200" cy="817322"/>
          </a:xfrm>
          <a:prstGeom prst="curvedConnector2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urved Connector 9">
            <a:extLst>
              <a:ext uri="{FF2B5EF4-FFF2-40B4-BE49-F238E27FC236}">
                <a16:creationId xmlns:a16="http://schemas.microsoft.com/office/drawing/2014/main" id="{4CE97AC0-1A68-F344-3CEE-71E1E3C1D41A}"/>
              </a:ext>
            </a:extLst>
          </p:cNvPr>
          <p:cNvCxnSpPr>
            <a:cxnSpLocks/>
          </p:cNvCxnSpPr>
          <p:nvPr/>
        </p:nvCxnSpPr>
        <p:spPr>
          <a:xfrm rot="-2280000">
            <a:off x="7794156" y="4718348"/>
            <a:ext cx="1404000" cy="1116000"/>
          </a:xfrm>
          <a:prstGeom prst="curvedConnector2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urved Connector 10">
            <a:extLst>
              <a:ext uri="{FF2B5EF4-FFF2-40B4-BE49-F238E27FC236}">
                <a16:creationId xmlns:a16="http://schemas.microsoft.com/office/drawing/2014/main" id="{4F50FE9C-BFF2-54EA-6A38-6BFD5FB6B15E}"/>
              </a:ext>
            </a:extLst>
          </p:cNvPr>
          <p:cNvCxnSpPr>
            <a:cxnSpLocks/>
          </p:cNvCxnSpPr>
          <p:nvPr/>
        </p:nvCxnSpPr>
        <p:spPr>
          <a:xfrm rot="-2280000">
            <a:off x="9486609" y="5001044"/>
            <a:ext cx="684000" cy="540000"/>
          </a:xfrm>
          <a:prstGeom prst="curvedConnector2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urved Connector 11">
            <a:extLst>
              <a:ext uri="{FF2B5EF4-FFF2-40B4-BE49-F238E27FC236}">
                <a16:creationId xmlns:a16="http://schemas.microsoft.com/office/drawing/2014/main" id="{52649170-E371-9CCB-5909-93173A255CF0}"/>
              </a:ext>
            </a:extLst>
          </p:cNvPr>
          <p:cNvCxnSpPr>
            <a:cxnSpLocks/>
          </p:cNvCxnSpPr>
          <p:nvPr/>
        </p:nvCxnSpPr>
        <p:spPr>
          <a:xfrm rot="2280000" flipH="1">
            <a:off x="9741560" y="5091043"/>
            <a:ext cx="432000" cy="360000"/>
          </a:xfrm>
          <a:prstGeom prst="curvedConnector2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CCAC163-C590-F967-75BD-084F2CEB25B9}"/>
              </a:ext>
            </a:extLst>
          </p:cNvPr>
          <p:cNvCxnSpPr>
            <a:cxnSpLocks/>
          </p:cNvCxnSpPr>
          <p:nvPr/>
        </p:nvCxnSpPr>
        <p:spPr>
          <a:xfrm>
            <a:off x="9634966" y="5934143"/>
            <a:ext cx="720000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62C71-B329-4414-BB1D-F5F4F8FC33C9}"/>
              </a:ext>
            </a:extLst>
          </p:cNvPr>
          <p:cNvCxnSpPr/>
          <p:nvPr/>
        </p:nvCxnSpPr>
        <p:spPr>
          <a:xfrm flipV="1">
            <a:off x="9634966" y="5844312"/>
            <a:ext cx="0" cy="174801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8042325-02BD-3A2F-6231-B4B1EF6B5496}"/>
              </a:ext>
            </a:extLst>
          </p:cNvPr>
          <p:cNvSpPr txBox="1"/>
          <p:nvPr/>
        </p:nvSpPr>
        <p:spPr>
          <a:xfrm>
            <a:off x="9676530" y="5961575"/>
            <a:ext cx="618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Scan</a:t>
            </a:r>
          </a:p>
        </p:txBody>
      </p:sp>
    </p:spTree>
    <p:extLst>
      <p:ext uri="{BB962C8B-B14F-4D97-AF65-F5344CB8AC3E}">
        <p14:creationId xmlns:p14="http://schemas.microsoft.com/office/powerpoint/2010/main" val="26981063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37DAD-BD67-9348-B322-19059BEC3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Helfen Bäume?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AB6779D-2106-AA4A-A281-AAE3843A1AF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8690037" cy="4240848"/>
              </a:xfrm>
            </p:spPr>
            <p:txBody>
              <a:bodyPr>
                <a:normAutofit/>
              </a:bodyPr>
              <a:lstStyle/>
              <a:p>
                <a:r>
                  <a:rPr lang="de-DE" dirty="0"/>
                  <a:t>Suchen innerhalb einer Seite im Hauptspeicher effizient machbar</a:t>
                </a:r>
              </a:p>
              <a:p>
                <a:pPr lvl="1"/>
                <a:r>
                  <a:rPr lang="de-DE" dirty="0"/>
                  <a:t>Ziel: möglichst wenige Seiten aus Sekundärspeicher laden</a:t>
                </a:r>
              </a:p>
              <a:p>
                <a:r>
                  <a:rPr lang="de-DE" dirty="0"/>
                  <a:t>Bäume als Navigationsstruktur</a:t>
                </a:r>
              </a:p>
              <a:p>
                <a:pPr lvl="1"/>
                <a:r>
                  <a:rPr lang="de-DE" dirty="0"/>
                  <a:t>Beispiel Binärbaum </a:t>
                </a:r>
              </a:p>
              <a:p>
                <a:pPr lvl="2"/>
                <a:r>
                  <a:rPr lang="de-DE" dirty="0"/>
                  <a:t>Innere Knoten: Schlüsselwerte</a:t>
                </a:r>
              </a:p>
              <a:p>
                <a:pPr lvl="2"/>
                <a:r>
                  <a:rPr lang="de-DE" dirty="0"/>
                  <a:t>Linker Unterbaum: Alle Schlüsselwerte kleiner</a:t>
                </a:r>
              </a:p>
              <a:p>
                <a:pPr lvl="2"/>
                <a:r>
                  <a:rPr lang="de-DE" dirty="0"/>
                  <a:t>Rechter Unterbaum: Alle Schlüsselwerte größer</a:t>
                </a:r>
              </a:p>
              <a:p>
                <a:pPr lvl="2"/>
                <a:r>
                  <a:rPr lang="de-DE" dirty="0"/>
                  <a:t>Tiefe bei Ausgeglichenheit: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de-DE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#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𝑇𝑢𝑝𝑒𝑙</m:t>
                            </m:r>
                          </m:e>
                        </m:d>
                      </m:e>
                    </m:func>
                  </m:oMath>
                </a14:m>
                <a:endParaRPr lang="de-DE" dirty="0"/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AB6779D-2106-AA4A-A281-AAE3843A1AF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8690037" cy="4240848"/>
              </a:xfrm>
              <a:blipFill>
                <a:blip r:embed="rId4"/>
                <a:stretch>
                  <a:fillRect l="-2044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DDDE40A-FAF1-32A3-9DC5-9CE15C0F25D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9F7169-1B6D-DF83-3990-5228F5694B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E7528F-5D86-DE46-9713-353B7932E7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76A76F-5263-E54F-A1AB-E262E0803E1F}" type="slidenum">
              <a:rPr lang="de-DE" smtClean="0"/>
              <a:t>42</a:t>
            </a:fld>
            <a:endParaRPr lang="de-DE"/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EAE29480-1FC1-5341-A6D8-2CB0D7F5BE8A}"/>
              </a:ext>
            </a:extLst>
          </p:cNvPr>
          <p:cNvGrpSpPr/>
          <p:nvPr/>
        </p:nvGrpSpPr>
        <p:grpSpPr>
          <a:xfrm>
            <a:off x="6810689" y="2934804"/>
            <a:ext cx="5020986" cy="2971110"/>
            <a:chOff x="6217709" y="2926052"/>
            <a:chExt cx="5020986" cy="297111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BE00264-293D-004D-BD27-88C88C700C2B}"/>
                </a:ext>
              </a:extLst>
            </p:cNvPr>
            <p:cNvSpPr txBox="1"/>
            <p:nvPr/>
          </p:nvSpPr>
          <p:spPr>
            <a:xfrm>
              <a:off x="8683858" y="2926052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8600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D5ECB7E-006C-5C40-923C-C572C4CA2289}"/>
                </a:ext>
              </a:extLst>
            </p:cNvPr>
            <p:cNvSpPr txBox="1"/>
            <p:nvPr/>
          </p:nvSpPr>
          <p:spPr>
            <a:xfrm>
              <a:off x="7918642" y="4257843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8245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3512906-4063-BB41-A764-7C6229BDC462}"/>
                </a:ext>
              </a:extLst>
            </p:cNvPr>
            <p:cNvSpPr txBox="1"/>
            <p:nvPr/>
          </p:nvSpPr>
          <p:spPr>
            <a:xfrm>
              <a:off x="6670604" y="4257843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4450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A9AC375-7D32-834C-8C85-8F36135312D1}"/>
                </a:ext>
              </a:extLst>
            </p:cNvPr>
            <p:cNvSpPr txBox="1"/>
            <p:nvPr/>
          </p:nvSpPr>
          <p:spPr>
            <a:xfrm>
              <a:off x="6349595" y="4842856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4123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019BBC1-9535-514B-908A-6C4A3991B984}"/>
                </a:ext>
              </a:extLst>
            </p:cNvPr>
            <p:cNvSpPr txBox="1"/>
            <p:nvPr/>
          </p:nvSpPr>
          <p:spPr>
            <a:xfrm>
              <a:off x="6977214" y="4842856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5012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9C18492-826B-974C-9FC5-4569DC22640A}"/>
                </a:ext>
              </a:extLst>
            </p:cNvPr>
            <p:cNvSpPr txBox="1"/>
            <p:nvPr/>
          </p:nvSpPr>
          <p:spPr>
            <a:xfrm>
              <a:off x="7604833" y="4842856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8105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3D25579-BE62-5F42-9A54-6EC4CA865331}"/>
                </a:ext>
              </a:extLst>
            </p:cNvPr>
            <p:cNvSpPr txBox="1"/>
            <p:nvPr/>
          </p:nvSpPr>
          <p:spPr>
            <a:xfrm>
              <a:off x="8232453" y="4842856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8406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68A1177-CEDF-CF48-9983-2DA6D7AD003E}"/>
                </a:ext>
              </a:extLst>
            </p:cNvPr>
            <p:cNvSpPr txBox="1"/>
            <p:nvPr/>
          </p:nvSpPr>
          <p:spPr>
            <a:xfrm>
              <a:off x="9135264" y="4842856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8700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E79C1B0-654A-8949-8B43-9AF62F2820B8}"/>
                </a:ext>
              </a:extLst>
            </p:cNvPr>
            <p:cNvSpPr txBox="1"/>
            <p:nvPr/>
          </p:nvSpPr>
          <p:spPr>
            <a:xfrm>
              <a:off x="9762883" y="4842856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8910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E93D0C2-86DB-C84D-B048-789FF48C0794}"/>
                </a:ext>
              </a:extLst>
            </p:cNvPr>
            <p:cNvSpPr txBox="1"/>
            <p:nvPr/>
          </p:nvSpPr>
          <p:spPr>
            <a:xfrm>
              <a:off x="10390502" y="4842856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9016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9A06530-3D93-5644-9A01-8B9395AB819C}"/>
                </a:ext>
              </a:extLst>
            </p:cNvPr>
            <p:cNvSpPr txBox="1"/>
            <p:nvPr/>
          </p:nvSpPr>
          <p:spPr>
            <a:xfrm>
              <a:off x="11018122" y="4842856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9532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37A7577-4E10-194C-88B5-CDB07C76B5A3}"/>
                </a:ext>
              </a:extLst>
            </p:cNvPr>
            <p:cNvSpPr txBox="1"/>
            <p:nvPr/>
          </p:nvSpPr>
          <p:spPr>
            <a:xfrm>
              <a:off x="10691842" y="4257843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9200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3D2F910-F00D-D048-9CB4-2A22E996CBC4}"/>
                </a:ext>
              </a:extLst>
            </p:cNvPr>
            <p:cNvSpPr txBox="1"/>
            <p:nvPr/>
          </p:nvSpPr>
          <p:spPr>
            <a:xfrm>
              <a:off x="9443804" y="4257843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8887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0B2D2D9-D8B1-CB41-B386-223364E56562}"/>
                </a:ext>
              </a:extLst>
            </p:cNvPr>
            <p:cNvSpPr txBox="1"/>
            <p:nvPr/>
          </p:nvSpPr>
          <p:spPr>
            <a:xfrm>
              <a:off x="7300413" y="3627066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6423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38BBE91-6956-3C47-96F8-3A8A09C45C2A}"/>
                </a:ext>
              </a:extLst>
            </p:cNvPr>
            <p:cNvSpPr txBox="1"/>
            <p:nvPr/>
          </p:nvSpPr>
          <p:spPr>
            <a:xfrm>
              <a:off x="10073613" y="3627066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8953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A00D68D-9546-9640-A5A7-EA3103DA3BFE}"/>
                </a:ext>
              </a:extLst>
            </p:cNvPr>
            <p:cNvSpPr txBox="1"/>
            <p:nvPr/>
          </p:nvSpPr>
          <p:spPr>
            <a:xfrm>
              <a:off x="6217709" y="5442434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4104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89C7F08-A3E6-6646-859E-D261D802A9E2}"/>
                </a:ext>
              </a:extLst>
            </p:cNvPr>
            <p:cNvSpPr txBox="1"/>
            <p:nvPr/>
          </p:nvSpPr>
          <p:spPr>
            <a:xfrm>
              <a:off x="6481481" y="5445756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4222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CC3B932-3675-C041-B23E-AA0AC983FAAC}"/>
                </a:ext>
              </a:extLst>
            </p:cNvPr>
            <p:cNvSpPr txBox="1"/>
            <p:nvPr/>
          </p:nvSpPr>
          <p:spPr>
            <a:xfrm>
              <a:off x="6843380" y="5442434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4528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06594CB-39E2-A142-A4A7-BBA213EC162D}"/>
                </a:ext>
              </a:extLst>
            </p:cNvPr>
            <p:cNvSpPr txBox="1"/>
            <p:nvPr/>
          </p:nvSpPr>
          <p:spPr>
            <a:xfrm>
              <a:off x="7110093" y="5442434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6330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A81FD1F-46D1-8E42-9A90-AB626E4F501E}"/>
                </a:ext>
              </a:extLst>
            </p:cNvPr>
            <p:cNvCxnSpPr>
              <a:stCxn id="10" idx="2"/>
              <a:endCxn id="30" idx="0"/>
            </p:cNvCxnSpPr>
            <p:nvPr/>
          </p:nvCxnSpPr>
          <p:spPr>
            <a:xfrm flipH="1">
              <a:off x="7410700" y="3377458"/>
              <a:ext cx="1383445" cy="24960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4F6AB1E3-0D8D-124A-84F1-F392BC4AFE8D}"/>
                </a:ext>
              </a:extLst>
            </p:cNvPr>
            <p:cNvCxnSpPr>
              <a:cxnSpLocks/>
              <a:stCxn id="10" idx="2"/>
              <a:endCxn id="31" idx="0"/>
            </p:cNvCxnSpPr>
            <p:nvPr/>
          </p:nvCxnSpPr>
          <p:spPr>
            <a:xfrm>
              <a:off x="8794145" y="3377458"/>
              <a:ext cx="1389755" cy="24960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BBB17000-3474-CA4D-B237-8EB036319198}"/>
                </a:ext>
              </a:extLst>
            </p:cNvPr>
            <p:cNvCxnSpPr>
              <a:cxnSpLocks/>
              <a:stCxn id="30" idx="2"/>
              <a:endCxn id="13" idx="0"/>
            </p:cNvCxnSpPr>
            <p:nvPr/>
          </p:nvCxnSpPr>
          <p:spPr>
            <a:xfrm flipH="1">
              <a:off x="6780891" y="4078472"/>
              <a:ext cx="629809" cy="179371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B626DE3C-4DC8-C345-97FD-272F10FC02DD}"/>
                </a:ext>
              </a:extLst>
            </p:cNvPr>
            <p:cNvCxnSpPr>
              <a:cxnSpLocks/>
              <a:stCxn id="30" idx="2"/>
              <a:endCxn id="12" idx="0"/>
            </p:cNvCxnSpPr>
            <p:nvPr/>
          </p:nvCxnSpPr>
          <p:spPr>
            <a:xfrm>
              <a:off x="7410700" y="4078472"/>
              <a:ext cx="618229" cy="179371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D19DEAB-0804-6F4B-A107-B7110B738B66}"/>
                </a:ext>
              </a:extLst>
            </p:cNvPr>
            <p:cNvCxnSpPr>
              <a:cxnSpLocks/>
              <a:stCxn id="31" idx="2"/>
              <a:endCxn id="29" idx="0"/>
            </p:cNvCxnSpPr>
            <p:nvPr/>
          </p:nvCxnSpPr>
          <p:spPr>
            <a:xfrm flipH="1">
              <a:off x="9554091" y="4078472"/>
              <a:ext cx="629809" cy="179371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4858827-7936-EF4A-AD93-66D443F4C22E}"/>
                </a:ext>
              </a:extLst>
            </p:cNvPr>
            <p:cNvCxnSpPr>
              <a:cxnSpLocks/>
              <a:stCxn id="31" idx="2"/>
              <a:endCxn id="28" idx="0"/>
            </p:cNvCxnSpPr>
            <p:nvPr/>
          </p:nvCxnSpPr>
          <p:spPr>
            <a:xfrm>
              <a:off x="10183900" y="4078472"/>
              <a:ext cx="618229" cy="179371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CDA335C-5B8D-0D44-974D-A33F4BFBC0DD}"/>
                </a:ext>
              </a:extLst>
            </p:cNvPr>
            <p:cNvCxnSpPr>
              <a:cxnSpLocks/>
              <a:stCxn id="13" idx="2"/>
              <a:endCxn id="14" idx="0"/>
            </p:cNvCxnSpPr>
            <p:nvPr/>
          </p:nvCxnSpPr>
          <p:spPr>
            <a:xfrm flipH="1">
              <a:off x="6459882" y="4709249"/>
              <a:ext cx="321009" cy="13360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F90861D8-FD91-B24A-9E33-16AA8AF7E80A}"/>
                </a:ext>
              </a:extLst>
            </p:cNvPr>
            <p:cNvCxnSpPr>
              <a:cxnSpLocks/>
              <a:stCxn id="13" idx="2"/>
              <a:endCxn id="15" idx="0"/>
            </p:cNvCxnSpPr>
            <p:nvPr/>
          </p:nvCxnSpPr>
          <p:spPr>
            <a:xfrm>
              <a:off x="6780891" y="4709249"/>
              <a:ext cx="306610" cy="13360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A079F86-0410-D248-9BF6-504A9A7C38C0}"/>
                </a:ext>
              </a:extLst>
            </p:cNvPr>
            <p:cNvCxnSpPr>
              <a:cxnSpLocks/>
              <a:stCxn id="12" idx="2"/>
              <a:endCxn id="16" idx="0"/>
            </p:cNvCxnSpPr>
            <p:nvPr/>
          </p:nvCxnSpPr>
          <p:spPr>
            <a:xfrm flipH="1">
              <a:off x="7715120" y="4709249"/>
              <a:ext cx="313809" cy="13360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DFB25C5-12C8-3F46-9E3F-9B4BC828F7F6}"/>
                </a:ext>
              </a:extLst>
            </p:cNvPr>
            <p:cNvCxnSpPr>
              <a:cxnSpLocks/>
              <a:stCxn id="12" idx="2"/>
              <a:endCxn id="17" idx="0"/>
            </p:cNvCxnSpPr>
            <p:nvPr/>
          </p:nvCxnSpPr>
          <p:spPr>
            <a:xfrm>
              <a:off x="8028929" y="4709249"/>
              <a:ext cx="313811" cy="13360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40FCB5BA-8ED1-1547-AC03-70408C5F66E3}"/>
                </a:ext>
              </a:extLst>
            </p:cNvPr>
            <p:cNvCxnSpPr>
              <a:cxnSpLocks/>
              <a:stCxn id="29" idx="2"/>
              <a:endCxn id="22" idx="0"/>
            </p:cNvCxnSpPr>
            <p:nvPr/>
          </p:nvCxnSpPr>
          <p:spPr>
            <a:xfrm flipH="1">
              <a:off x="9245551" y="4709249"/>
              <a:ext cx="308540" cy="13360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2559230-5DF4-D443-9BF0-6589F3B925CA}"/>
                </a:ext>
              </a:extLst>
            </p:cNvPr>
            <p:cNvCxnSpPr>
              <a:cxnSpLocks/>
              <a:stCxn id="29" idx="2"/>
              <a:endCxn id="23" idx="0"/>
            </p:cNvCxnSpPr>
            <p:nvPr/>
          </p:nvCxnSpPr>
          <p:spPr>
            <a:xfrm>
              <a:off x="9554091" y="4709249"/>
              <a:ext cx="319079" cy="13360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3692B9B7-43BA-F246-81ED-EB8F95555D9E}"/>
                </a:ext>
              </a:extLst>
            </p:cNvPr>
            <p:cNvCxnSpPr>
              <a:cxnSpLocks/>
              <a:stCxn id="28" idx="2"/>
              <a:endCxn id="24" idx="0"/>
            </p:cNvCxnSpPr>
            <p:nvPr/>
          </p:nvCxnSpPr>
          <p:spPr>
            <a:xfrm flipH="1">
              <a:off x="10500789" y="4709249"/>
              <a:ext cx="301340" cy="13360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B1FB7329-785D-9740-996F-3447EF4DE027}"/>
                </a:ext>
              </a:extLst>
            </p:cNvPr>
            <p:cNvCxnSpPr>
              <a:cxnSpLocks/>
              <a:stCxn id="28" idx="2"/>
              <a:endCxn id="25" idx="0"/>
            </p:cNvCxnSpPr>
            <p:nvPr/>
          </p:nvCxnSpPr>
          <p:spPr>
            <a:xfrm>
              <a:off x="10802129" y="4709249"/>
              <a:ext cx="326280" cy="13360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665B628D-3FDA-1142-88A0-6AB976AFE3C6}"/>
                </a:ext>
              </a:extLst>
            </p:cNvPr>
            <p:cNvCxnSpPr>
              <a:cxnSpLocks/>
              <a:stCxn id="14" idx="2"/>
              <a:endCxn id="32" idx="0"/>
            </p:cNvCxnSpPr>
            <p:nvPr/>
          </p:nvCxnSpPr>
          <p:spPr>
            <a:xfrm flipH="1">
              <a:off x="6327996" y="5294262"/>
              <a:ext cx="131886" cy="14817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18B923FB-7702-CA4C-BB54-2CF2FE18CDF8}"/>
                </a:ext>
              </a:extLst>
            </p:cNvPr>
            <p:cNvCxnSpPr>
              <a:cxnSpLocks/>
              <a:stCxn id="14" idx="2"/>
              <a:endCxn id="33" idx="0"/>
            </p:cNvCxnSpPr>
            <p:nvPr/>
          </p:nvCxnSpPr>
          <p:spPr>
            <a:xfrm>
              <a:off x="6459882" y="5294262"/>
              <a:ext cx="131886" cy="15149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CA377212-DA92-DA43-83D7-9E3A1D85207D}"/>
                </a:ext>
              </a:extLst>
            </p:cNvPr>
            <p:cNvCxnSpPr>
              <a:cxnSpLocks/>
              <a:stCxn id="15" idx="2"/>
              <a:endCxn id="34" idx="0"/>
            </p:cNvCxnSpPr>
            <p:nvPr/>
          </p:nvCxnSpPr>
          <p:spPr>
            <a:xfrm flipH="1">
              <a:off x="6953667" y="5294262"/>
              <a:ext cx="133834" cy="14817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E5FCE066-E311-1A42-8A60-50C36549BB1C}"/>
                </a:ext>
              </a:extLst>
            </p:cNvPr>
            <p:cNvCxnSpPr>
              <a:cxnSpLocks/>
              <a:stCxn id="15" idx="2"/>
              <a:endCxn id="35" idx="0"/>
            </p:cNvCxnSpPr>
            <p:nvPr/>
          </p:nvCxnSpPr>
          <p:spPr>
            <a:xfrm>
              <a:off x="7087501" y="5294262"/>
              <a:ext cx="132879" cy="14817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BF40B433-8A23-194A-9CF8-C917537FF47C}"/>
                </a:ext>
              </a:extLst>
            </p:cNvPr>
            <p:cNvSpPr txBox="1"/>
            <p:nvPr/>
          </p:nvSpPr>
          <p:spPr>
            <a:xfrm>
              <a:off x="7471630" y="5439112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8050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194ED199-0597-9D41-9F1B-A1BD68D7E22F}"/>
                </a:ext>
              </a:extLst>
            </p:cNvPr>
            <p:cNvSpPr txBox="1"/>
            <p:nvPr/>
          </p:nvSpPr>
          <p:spPr>
            <a:xfrm>
              <a:off x="7735402" y="5442434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8180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CF39DFDF-E0E5-5C45-AD41-ED10B1E8B7DC}"/>
                </a:ext>
              </a:extLst>
            </p:cNvPr>
            <p:cNvSpPr txBox="1"/>
            <p:nvPr/>
          </p:nvSpPr>
          <p:spPr>
            <a:xfrm>
              <a:off x="8097301" y="5439112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8280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E3E63961-EEFC-B349-AEFB-D95BB9EA4560}"/>
                </a:ext>
              </a:extLst>
            </p:cNvPr>
            <p:cNvSpPr txBox="1"/>
            <p:nvPr/>
          </p:nvSpPr>
          <p:spPr>
            <a:xfrm>
              <a:off x="8364014" y="5439112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8570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4973787A-3038-2945-BDC5-80F59BEFE28E}"/>
                </a:ext>
              </a:extLst>
            </p:cNvPr>
            <p:cNvCxnSpPr>
              <a:cxnSpLocks/>
              <a:stCxn id="16" idx="2"/>
              <a:endCxn id="100" idx="0"/>
            </p:cNvCxnSpPr>
            <p:nvPr/>
          </p:nvCxnSpPr>
          <p:spPr>
            <a:xfrm flipH="1">
              <a:off x="7581917" y="5294262"/>
              <a:ext cx="133203" cy="14485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2058E2FB-24A9-7842-BC13-9C0DE30D2E69}"/>
                </a:ext>
              </a:extLst>
            </p:cNvPr>
            <p:cNvCxnSpPr>
              <a:cxnSpLocks/>
              <a:stCxn id="16" idx="2"/>
              <a:endCxn id="101" idx="0"/>
            </p:cNvCxnSpPr>
            <p:nvPr/>
          </p:nvCxnSpPr>
          <p:spPr>
            <a:xfrm>
              <a:off x="7715120" y="5294262"/>
              <a:ext cx="130569" cy="14817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EE15D61E-18F1-0442-8A16-3A81E1A1759F}"/>
                </a:ext>
              </a:extLst>
            </p:cNvPr>
            <p:cNvCxnSpPr>
              <a:cxnSpLocks/>
              <a:stCxn id="17" idx="2"/>
              <a:endCxn id="102" idx="0"/>
            </p:cNvCxnSpPr>
            <p:nvPr/>
          </p:nvCxnSpPr>
          <p:spPr>
            <a:xfrm flipH="1">
              <a:off x="8207588" y="5294262"/>
              <a:ext cx="135152" cy="14485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24F6844D-54E5-B343-9FE0-9AB6F5663537}"/>
                </a:ext>
              </a:extLst>
            </p:cNvPr>
            <p:cNvCxnSpPr>
              <a:cxnSpLocks/>
              <a:stCxn id="17" idx="2"/>
              <a:endCxn id="103" idx="0"/>
            </p:cNvCxnSpPr>
            <p:nvPr/>
          </p:nvCxnSpPr>
          <p:spPr>
            <a:xfrm>
              <a:off x="8342740" y="5294262"/>
              <a:ext cx="131561" cy="14485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BA2E7183-D204-0041-AC3B-261E8FC0CDF0}"/>
                </a:ext>
              </a:extLst>
            </p:cNvPr>
            <p:cNvSpPr txBox="1"/>
            <p:nvPr/>
          </p:nvSpPr>
          <p:spPr>
            <a:xfrm>
              <a:off x="9001907" y="5445756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8604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BCD79095-664A-6149-93CB-FB8ADE5F7911}"/>
                </a:ext>
              </a:extLst>
            </p:cNvPr>
            <p:cNvCxnSpPr>
              <a:cxnSpLocks/>
              <a:stCxn id="22" idx="2"/>
              <a:endCxn id="116" idx="0"/>
            </p:cNvCxnSpPr>
            <p:nvPr/>
          </p:nvCxnSpPr>
          <p:spPr>
            <a:xfrm flipH="1">
              <a:off x="9114470" y="5294262"/>
              <a:ext cx="131081" cy="15149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4163DC7A-C3BA-474C-8CAC-4012FB2CEE3E}"/>
                </a:ext>
              </a:extLst>
            </p:cNvPr>
            <p:cNvSpPr txBox="1"/>
            <p:nvPr/>
          </p:nvSpPr>
          <p:spPr>
            <a:xfrm>
              <a:off x="9266468" y="5439112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8808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32C83DC4-403E-194C-A172-F17FB3F0730F}"/>
                </a:ext>
              </a:extLst>
            </p:cNvPr>
            <p:cNvCxnSpPr>
              <a:cxnSpLocks/>
              <a:stCxn id="22" idx="2"/>
              <a:endCxn id="121" idx="0"/>
            </p:cNvCxnSpPr>
            <p:nvPr/>
          </p:nvCxnSpPr>
          <p:spPr>
            <a:xfrm>
              <a:off x="9245551" y="5294262"/>
              <a:ext cx="133480" cy="14485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AFDF5C05-E4A9-F345-B142-35AD1B858F74}"/>
              </a:ext>
            </a:extLst>
          </p:cNvPr>
          <p:cNvGrpSpPr/>
          <p:nvPr/>
        </p:nvGrpSpPr>
        <p:grpSpPr>
          <a:xfrm>
            <a:off x="9068181" y="1674088"/>
            <a:ext cx="2767601" cy="1107996"/>
            <a:chOff x="1340510" y="5538534"/>
            <a:chExt cx="2767601" cy="110799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300F274-2984-9F45-ACFB-B1763BE1572C}"/>
                </a:ext>
              </a:extLst>
            </p:cNvPr>
            <p:cNvSpPr txBox="1"/>
            <p:nvPr/>
          </p:nvSpPr>
          <p:spPr>
            <a:xfrm>
              <a:off x="1340510" y="5538534"/>
              <a:ext cx="2767601" cy="1107996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de-DE" dirty="0"/>
                <a:t>Idee: Innere Knoten nutzen</a:t>
              </a:r>
            </a:p>
            <a:p>
              <a:endParaRPr lang="de-DE" sz="1600" dirty="0"/>
            </a:p>
            <a:p>
              <a:endParaRPr lang="de-DE" sz="1600" dirty="0"/>
            </a:p>
            <a:p>
              <a:endParaRPr lang="de-DE" sz="1600" dirty="0"/>
            </a:p>
          </p:txBody>
        </p: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6510C8F3-9638-E94E-A528-5E03E6A86406}"/>
                </a:ext>
              </a:extLst>
            </p:cNvPr>
            <p:cNvGrpSpPr/>
            <p:nvPr/>
          </p:nvGrpSpPr>
          <p:grpSpPr>
            <a:xfrm>
              <a:off x="2151958" y="5897162"/>
              <a:ext cx="1118027" cy="472967"/>
              <a:chOff x="5263577" y="6214105"/>
              <a:chExt cx="1118027" cy="472967"/>
            </a:xfrm>
          </p:grpSpPr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81BED65B-F59D-B541-BCEA-DE027D358A92}"/>
                  </a:ext>
                </a:extLst>
              </p:cNvPr>
              <p:cNvSpPr txBox="1"/>
              <p:nvPr/>
            </p:nvSpPr>
            <p:spPr>
              <a:xfrm>
                <a:off x="5309852" y="6214105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vert="vert270" wrap="none" lIns="0" rIns="0" rtlCol="0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>
                    <a:solidFill>
                      <a:schemeClr val="bg1"/>
                    </a:solidFill>
                  </a:rPr>
                  <a:t>4222</a:t>
                </a:r>
              </a:p>
            </p:txBody>
          </p: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6F96DF9A-37F0-AA47-9450-69901B7D1229}"/>
                  </a:ext>
                </a:extLst>
              </p:cNvPr>
              <p:cNvSpPr txBox="1"/>
              <p:nvPr/>
            </p:nvSpPr>
            <p:spPr>
              <a:xfrm>
                <a:off x="5576594" y="6214105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vert="vert270" wrap="none" lIns="0" rIns="0" rtlCol="0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>
                    <a:solidFill>
                      <a:schemeClr val="bg1"/>
                    </a:solidFill>
                  </a:rPr>
                  <a:t>4528</a:t>
                </a:r>
              </a:p>
            </p:txBody>
          </p: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209BABEF-1326-B14D-A912-4846DEE40A5F}"/>
                  </a:ext>
                </a:extLst>
              </p:cNvPr>
              <p:cNvSpPr txBox="1"/>
              <p:nvPr/>
            </p:nvSpPr>
            <p:spPr>
              <a:xfrm>
                <a:off x="5843336" y="6214105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vert="vert270" wrap="none" lIns="0" rIns="0" rtlCol="0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>
                    <a:solidFill>
                      <a:schemeClr val="bg1"/>
                    </a:solidFill>
                  </a:rPr>
                  <a:t>6330</a:t>
                </a: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A1509A86-6A00-E948-8F65-5D78AF4066AB}"/>
                  </a:ext>
                </a:extLst>
              </p:cNvPr>
              <p:cNvSpPr txBox="1"/>
              <p:nvPr/>
            </p:nvSpPr>
            <p:spPr>
              <a:xfrm>
                <a:off x="6110077" y="6214105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vert="vert270" wrap="none" lIns="0" rIns="0" rtlCol="0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>
                    <a:solidFill>
                      <a:schemeClr val="bg1"/>
                    </a:solidFill>
                  </a:rPr>
                  <a:t>8050</a:t>
                </a:r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BBC7E180-BA0F-A746-AF77-48FA85DE5236}"/>
                  </a:ext>
                </a:extLst>
              </p:cNvPr>
              <p:cNvSpPr/>
              <p:nvPr/>
            </p:nvSpPr>
            <p:spPr>
              <a:xfrm>
                <a:off x="5263577" y="6214105"/>
                <a:ext cx="1118027" cy="451405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bg1"/>
                  </a:solidFill>
                </a:endParaRPr>
              </a:p>
            </p:txBody>
          </p:sp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id="{4767AEF7-1727-7A4E-85D0-B57B11EFFF95}"/>
                  </a:ext>
                </a:extLst>
              </p:cNvPr>
              <p:cNvSpPr/>
              <p:nvPr/>
            </p:nvSpPr>
            <p:spPr>
              <a:xfrm>
                <a:off x="5530425" y="6641353"/>
                <a:ext cx="46169" cy="457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bg1"/>
                  </a:solidFill>
                </a:endParaRPr>
              </a:p>
            </p:txBody>
          </p:sp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E7E8B75D-AD40-4247-A004-FB194E2675AB}"/>
                  </a:ext>
                </a:extLst>
              </p:cNvPr>
              <p:cNvSpPr/>
              <p:nvPr/>
            </p:nvSpPr>
            <p:spPr>
              <a:xfrm>
                <a:off x="5263683" y="6641353"/>
                <a:ext cx="46169" cy="457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bg1"/>
                  </a:solidFill>
                </a:endParaRPr>
              </a:p>
            </p:txBody>
          </p:sp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13A10424-A92D-D645-AA95-26D0FD61DB30}"/>
                  </a:ext>
                </a:extLst>
              </p:cNvPr>
              <p:cNvSpPr/>
              <p:nvPr/>
            </p:nvSpPr>
            <p:spPr>
              <a:xfrm>
                <a:off x="5796328" y="6641353"/>
                <a:ext cx="46169" cy="457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bg1"/>
                  </a:solidFill>
                </a:endParaRPr>
              </a:p>
            </p:txBody>
          </p:sp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6E177B03-7433-5748-B94B-A57F681EF2FD}"/>
                  </a:ext>
                </a:extLst>
              </p:cNvPr>
              <p:cNvSpPr/>
              <p:nvPr/>
            </p:nvSpPr>
            <p:spPr>
              <a:xfrm>
                <a:off x="6063070" y="6641353"/>
                <a:ext cx="46169" cy="457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bg1"/>
                  </a:solidFill>
                </a:endParaRPr>
              </a:p>
            </p:txBody>
          </p: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AD773723-CC6B-5F48-879E-A96ED62618CC}"/>
                  </a:ext>
                </a:extLst>
              </p:cNvPr>
              <p:cNvSpPr/>
              <p:nvPr/>
            </p:nvSpPr>
            <p:spPr>
              <a:xfrm>
                <a:off x="6332204" y="6641353"/>
                <a:ext cx="46169" cy="457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id="{6019C4D9-C03F-364F-9C73-5E7EF3704615}"/>
                </a:ext>
              </a:extLst>
            </p:cNvPr>
            <p:cNvCxnSpPr>
              <a:cxnSpLocks/>
              <a:stCxn id="134" idx="3"/>
            </p:cNvCxnSpPr>
            <p:nvPr/>
          </p:nvCxnSpPr>
          <p:spPr>
            <a:xfrm flipH="1">
              <a:off x="1908408" y="6363434"/>
              <a:ext cx="250417" cy="205771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8386444D-8E43-2442-8DE8-3A6C105EA364}"/>
                </a:ext>
              </a:extLst>
            </p:cNvPr>
            <p:cNvCxnSpPr>
              <a:cxnSpLocks/>
              <a:stCxn id="133" idx="3"/>
            </p:cNvCxnSpPr>
            <p:nvPr/>
          </p:nvCxnSpPr>
          <p:spPr>
            <a:xfrm flipH="1">
              <a:off x="2338424" y="6363434"/>
              <a:ext cx="87143" cy="205771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id="{B1DF1A50-60D3-CA4C-985B-E0D628EC95A1}"/>
                </a:ext>
              </a:extLst>
            </p:cNvPr>
            <p:cNvCxnSpPr>
              <a:cxnSpLocks/>
              <a:stCxn id="135" idx="4"/>
            </p:cNvCxnSpPr>
            <p:nvPr/>
          </p:nvCxnSpPr>
          <p:spPr>
            <a:xfrm>
              <a:off x="2707794" y="6370129"/>
              <a:ext cx="0" cy="228278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Arrow Connector 140">
              <a:extLst>
                <a:ext uri="{FF2B5EF4-FFF2-40B4-BE49-F238E27FC236}">
                  <a16:creationId xmlns:a16="http://schemas.microsoft.com/office/drawing/2014/main" id="{8F64780A-7F31-9F4B-AE67-DDE2A37C7B64}"/>
                </a:ext>
              </a:extLst>
            </p:cNvPr>
            <p:cNvCxnSpPr>
              <a:cxnSpLocks/>
              <a:stCxn id="136" idx="5"/>
            </p:cNvCxnSpPr>
            <p:nvPr/>
          </p:nvCxnSpPr>
          <p:spPr>
            <a:xfrm>
              <a:off x="2990859" y="6363434"/>
              <a:ext cx="128219" cy="21320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Arrow Connector 141">
              <a:extLst>
                <a:ext uri="{FF2B5EF4-FFF2-40B4-BE49-F238E27FC236}">
                  <a16:creationId xmlns:a16="http://schemas.microsoft.com/office/drawing/2014/main" id="{06A3DC9A-0C7E-DD47-8602-973ACBF2DF8B}"/>
                </a:ext>
              </a:extLst>
            </p:cNvPr>
            <p:cNvCxnSpPr>
              <a:cxnSpLocks/>
              <a:stCxn id="137" idx="5"/>
            </p:cNvCxnSpPr>
            <p:nvPr/>
          </p:nvCxnSpPr>
          <p:spPr>
            <a:xfrm>
              <a:off x="3259993" y="6363434"/>
              <a:ext cx="158552" cy="205771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7652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524"/>
    </mc:Choice>
    <mc:Fallback xmlns="">
      <p:transition spd="slow" advTm="116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Index-basierte Lösung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de-DE" dirty="0"/>
              <a:t>Zurück zum Beispiel</a:t>
            </a:r>
          </a:p>
          <a:p>
            <a:pPr lvl="1"/>
            <a:r>
              <a:rPr lang="de-DE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*</a:t>
            </a:r>
            <a:b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de-DE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Kunden</a:t>
            </a:r>
            <a:b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de-DE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 err="1">
                <a:latin typeface="Courier New" panose="02070309020205020404" pitchFamily="49" charset="0"/>
                <a:cs typeface="Courier New" panose="02070309020205020404" pitchFamily="49" charset="0"/>
              </a:rPr>
              <a:t>Plz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between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8800 </a:t>
            </a:r>
            <a:r>
              <a:rPr lang="de-DE" b="1" dirty="0">
                <a:latin typeface="Courier New" panose="02070309020205020404" pitchFamily="49" charset="0"/>
                <a:cs typeface="Courier New" panose="02070309020205020404" pitchFamily="49" charset="0"/>
              </a:rPr>
              <a:t>and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9099;</a:t>
            </a:r>
          </a:p>
          <a:p>
            <a:pPr lvl="1"/>
            <a:r>
              <a:rPr lang="de-DE" dirty="0"/>
              <a:t>Auswertung:</a:t>
            </a:r>
          </a:p>
          <a:p>
            <a:pPr marL="990067" lvl="2" indent="-457200">
              <a:buFont typeface="+mj-lt"/>
              <a:buAutoNum type="arabicPeriod"/>
            </a:pPr>
            <a:r>
              <a:rPr lang="de-DE" dirty="0"/>
              <a:t>Suche Startpunkt in Index, </a:t>
            </a:r>
            <a:br>
              <a:rPr lang="de-DE" dirty="0"/>
            </a:br>
            <a:r>
              <a:rPr lang="de-DE" dirty="0"/>
              <a:t>an dem PLZ ≥ 8800</a:t>
            </a:r>
          </a:p>
          <a:p>
            <a:pPr marL="990067" lvl="2" indent="-457200">
              <a:buFont typeface="+mj-lt"/>
              <a:buAutoNum type="arabicPeriod"/>
            </a:pPr>
            <a:r>
              <a:rPr lang="de-DE" dirty="0"/>
              <a:t>Finde Startpunkt auf Datenseite;</a:t>
            </a:r>
            <a:br>
              <a:rPr lang="de-DE" dirty="0"/>
            </a:br>
            <a:r>
              <a:rPr lang="de-DE" dirty="0"/>
              <a:t>scanne Datensätze, bis </a:t>
            </a:r>
            <a:r>
              <a:rPr lang="de-DE" dirty="0" err="1"/>
              <a:t>Plz</a:t>
            </a:r>
            <a:r>
              <a:rPr lang="de-DE" dirty="0"/>
              <a:t> &gt; 9099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50963D5-7105-31CF-AF04-19BFA447EB2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3291A46-521A-22A3-930D-2A223F0968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43</a:t>
            </a:fld>
            <a:endParaRPr lang="de-D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21D1DF-32E5-10A6-78B5-95F8BD91FFD0}"/>
              </a:ext>
            </a:extLst>
          </p:cNvPr>
          <p:cNvSpPr/>
          <p:nvPr/>
        </p:nvSpPr>
        <p:spPr>
          <a:xfrm>
            <a:off x="5083053" y="4827972"/>
            <a:ext cx="6748622" cy="10779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415DC8-5199-9254-E985-EE480F1380E6}"/>
              </a:ext>
            </a:extLst>
          </p:cNvPr>
          <p:cNvSpPr txBox="1"/>
          <p:nvPr/>
        </p:nvSpPr>
        <p:spPr>
          <a:xfrm>
            <a:off x="10767263" y="5593240"/>
            <a:ext cx="10598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Datenseiten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21AF006-6585-B2DB-8256-510B70AF3927}"/>
              </a:ext>
            </a:extLst>
          </p:cNvPr>
          <p:cNvSpPr/>
          <p:nvPr/>
        </p:nvSpPr>
        <p:spPr>
          <a:xfrm>
            <a:off x="5083053" y="3257830"/>
            <a:ext cx="6748622" cy="15701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841311-199D-886A-5438-DD18F91BEC6D}"/>
              </a:ext>
            </a:extLst>
          </p:cNvPr>
          <p:cNvSpPr txBox="1"/>
          <p:nvPr/>
        </p:nvSpPr>
        <p:spPr>
          <a:xfrm>
            <a:off x="5111287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4104*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4123*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0E560B-BFCB-4FC6-2F43-E9B5477AAF6A}"/>
              </a:ext>
            </a:extLst>
          </p:cNvPr>
          <p:cNvSpPr txBox="1"/>
          <p:nvPr/>
        </p:nvSpPr>
        <p:spPr>
          <a:xfrm>
            <a:off x="5630450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4222*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4450*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46DF07-FF9B-0C7C-39D6-D155C502AEAA}"/>
              </a:ext>
            </a:extLst>
          </p:cNvPr>
          <p:cNvSpPr txBox="1"/>
          <p:nvPr/>
        </p:nvSpPr>
        <p:spPr>
          <a:xfrm>
            <a:off x="6149613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4528*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5012*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DE6D9E-42F8-739F-EAF2-AECC3F2F050A}"/>
              </a:ext>
            </a:extLst>
          </p:cNvPr>
          <p:cNvSpPr txBox="1"/>
          <p:nvPr/>
        </p:nvSpPr>
        <p:spPr>
          <a:xfrm>
            <a:off x="6668776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6330*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6423*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59C0AF-017C-D04A-912E-1153AD62C49F}"/>
              </a:ext>
            </a:extLst>
          </p:cNvPr>
          <p:cNvSpPr txBox="1"/>
          <p:nvPr/>
        </p:nvSpPr>
        <p:spPr>
          <a:xfrm>
            <a:off x="7187939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8050*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8105*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F5B2BB-0B33-BF11-4A66-9F4E4EAEE834}"/>
              </a:ext>
            </a:extLst>
          </p:cNvPr>
          <p:cNvSpPr txBox="1"/>
          <p:nvPr/>
        </p:nvSpPr>
        <p:spPr>
          <a:xfrm>
            <a:off x="7707102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8180*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8245*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35BC5F-10F9-C94D-0E52-1F7D376F5C5F}"/>
              </a:ext>
            </a:extLst>
          </p:cNvPr>
          <p:cNvSpPr txBox="1"/>
          <p:nvPr/>
        </p:nvSpPr>
        <p:spPr>
          <a:xfrm>
            <a:off x="8226265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8280*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8406*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DA172B-EDD8-AC28-EF25-66ADF3EE372E}"/>
              </a:ext>
            </a:extLst>
          </p:cNvPr>
          <p:cNvSpPr txBox="1"/>
          <p:nvPr/>
        </p:nvSpPr>
        <p:spPr>
          <a:xfrm>
            <a:off x="8745428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8570*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8600*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5484F6-CCD1-CC80-0D14-8DA8C84656F0}"/>
              </a:ext>
            </a:extLst>
          </p:cNvPr>
          <p:cNvSpPr txBox="1"/>
          <p:nvPr/>
        </p:nvSpPr>
        <p:spPr>
          <a:xfrm>
            <a:off x="9264591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8604*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8700*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F6CFB6-5FDF-8F42-7EB3-C347B28922B2}"/>
              </a:ext>
            </a:extLst>
          </p:cNvPr>
          <p:cNvSpPr txBox="1"/>
          <p:nvPr/>
        </p:nvSpPr>
        <p:spPr>
          <a:xfrm>
            <a:off x="9783754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8808*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8887*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717F15-4921-5037-9FA7-60A892251424}"/>
              </a:ext>
            </a:extLst>
          </p:cNvPr>
          <p:cNvSpPr txBox="1"/>
          <p:nvPr/>
        </p:nvSpPr>
        <p:spPr>
          <a:xfrm>
            <a:off x="10302917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8910*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8953*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4A2D3FF-034C-40EF-132F-C466ABC8C405}"/>
              </a:ext>
            </a:extLst>
          </p:cNvPr>
          <p:cNvSpPr txBox="1"/>
          <p:nvPr/>
        </p:nvSpPr>
        <p:spPr>
          <a:xfrm>
            <a:off x="10822080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9016*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9200*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BEEACF-08FA-D8CC-40DF-65609A56E04B}"/>
              </a:ext>
            </a:extLst>
          </p:cNvPr>
          <p:cNvSpPr txBox="1"/>
          <p:nvPr/>
        </p:nvSpPr>
        <p:spPr>
          <a:xfrm>
            <a:off x="11341246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9532*</a:t>
            </a:r>
          </a:p>
          <a:p>
            <a:pPr>
              <a:lnSpc>
                <a:spcPct val="110000"/>
              </a:lnSpc>
            </a:pPr>
            <a:endParaRPr lang="de-DE" sz="1400" dirty="0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0264A51D-669A-CF65-6F27-C26CF9467F16}"/>
              </a:ext>
            </a:extLst>
          </p:cNvPr>
          <p:cNvSpPr/>
          <p:nvPr/>
        </p:nvSpPr>
        <p:spPr>
          <a:xfrm>
            <a:off x="9263310" y="4248592"/>
            <a:ext cx="219734" cy="4501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A3A80FE8-44D5-E69A-1F3D-006C44796305}"/>
              </a:ext>
            </a:extLst>
          </p:cNvPr>
          <p:cNvSpPr/>
          <p:nvPr/>
        </p:nvSpPr>
        <p:spPr>
          <a:xfrm>
            <a:off x="9000875" y="4240358"/>
            <a:ext cx="219734" cy="4501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F7AAA51F-C45C-10F1-AB1D-659BFDCEB9C8}"/>
              </a:ext>
            </a:extLst>
          </p:cNvPr>
          <p:cNvSpPr/>
          <p:nvPr/>
        </p:nvSpPr>
        <p:spPr>
          <a:xfrm>
            <a:off x="8729051" y="4240359"/>
            <a:ext cx="219734" cy="4501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02C5DD84-DDA8-AD29-4151-84887A4DFCC1}"/>
              </a:ext>
            </a:extLst>
          </p:cNvPr>
          <p:cNvSpPr/>
          <p:nvPr/>
        </p:nvSpPr>
        <p:spPr>
          <a:xfrm>
            <a:off x="8209047" y="3365665"/>
            <a:ext cx="219734" cy="4501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4AB3A981-524E-9E38-7F44-E85CB0A41897}"/>
              </a:ext>
            </a:extLst>
          </p:cNvPr>
          <p:cNvSpPr/>
          <p:nvPr/>
        </p:nvSpPr>
        <p:spPr>
          <a:xfrm>
            <a:off x="7941294" y="3361589"/>
            <a:ext cx="219734" cy="4501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10F63B5-52A2-B269-AB2B-C3BDE5F9563C}"/>
              </a:ext>
            </a:extLst>
          </p:cNvPr>
          <p:cNvGrpSpPr/>
          <p:nvPr/>
        </p:nvGrpSpPr>
        <p:grpSpPr>
          <a:xfrm>
            <a:off x="5816233" y="4246447"/>
            <a:ext cx="1118027" cy="472967"/>
            <a:chOff x="5157512" y="6223139"/>
            <a:chExt cx="1118027" cy="47296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769E457-954C-87C5-F714-2818BB99CCCF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4222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EA7ABC6-A14F-8527-42F6-CE6E8E2442B1}"/>
                </a:ext>
              </a:extLst>
            </p:cNvPr>
            <p:cNvSpPr txBox="1"/>
            <p:nvPr/>
          </p:nvSpPr>
          <p:spPr>
            <a:xfrm>
              <a:off x="5470529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4528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C96922F-3A0F-0591-6D48-0B1BA7514C53}"/>
                </a:ext>
              </a:extLst>
            </p:cNvPr>
            <p:cNvSpPr txBox="1"/>
            <p:nvPr/>
          </p:nvSpPr>
          <p:spPr>
            <a:xfrm>
              <a:off x="5737271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6330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D33EC63-9996-E0AC-7061-8F4E7A57BA00}"/>
                </a:ext>
              </a:extLst>
            </p:cNvPr>
            <p:cNvSpPr txBox="1"/>
            <p:nvPr/>
          </p:nvSpPr>
          <p:spPr>
            <a:xfrm>
              <a:off x="6004012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8050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56A8D3F-A08C-6EB0-F599-268E59E232DC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530BBBC7-D75A-1195-79A2-C1E01FB24580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8BBB019-A792-A37E-1008-42DFDEE74F48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90D49B1-4911-35F3-4E78-A307A589A951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6311F4DA-6191-1AEC-A3F0-6BA8FD6827BA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7041798-D942-FF87-F6EA-37DFB3E0E2EB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C9BE2E5-2B43-2E84-21EE-BA7892C67F28}"/>
              </a:ext>
            </a:extLst>
          </p:cNvPr>
          <p:cNvGrpSpPr/>
          <p:nvPr/>
        </p:nvGrpSpPr>
        <p:grpSpPr>
          <a:xfrm>
            <a:off x="8415194" y="4246447"/>
            <a:ext cx="1118027" cy="472967"/>
            <a:chOff x="5157512" y="6223139"/>
            <a:chExt cx="1118027" cy="472967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BEE1BED-4ABD-B74F-FD11-93F8C1AAEB6A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8280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B8D0F97-0225-45E6-2324-45208CDA0D00}"/>
                </a:ext>
              </a:extLst>
            </p:cNvPr>
            <p:cNvSpPr txBox="1"/>
            <p:nvPr/>
          </p:nvSpPr>
          <p:spPr>
            <a:xfrm>
              <a:off x="5470529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8570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10685F9-F33B-979A-2022-097E523D525E}"/>
                </a:ext>
              </a:extLst>
            </p:cNvPr>
            <p:cNvSpPr txBox="1"/>
            <p:nvPr/>
          </p:nvSpPr>
          <p:spPr>
            <a:xfrm>
              <a:off x="5737271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8604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73EFD9F-0087-2B6F-B01A-5F4482D761D0}"/>
                </a:ext>
              </a:extLst>
            </p:cNvPr>
            <p:cNvSpPr txBox="1"/>
            <p:nvPr/>
          </p:nvSpPr>
          <p:spPr>
            <a:xfrm>
              <a:off x="6004012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8808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1B4F8D6-008D-2760-590A-2EDBE60FDDD5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38409612-0200-2CE7-005D-4042B0DB05DD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EBEAA622-7FD5-6CFD-1D5B-549B3744790C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703D68B-B330-BFEA-7108-F0C023BB2722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B084E1C2-BDDB-F56E-61EC-D33F19341C38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51C9B00A-2B49-BAAE-7316-98661C3B340B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2C33765-3723-E162-EDB4-673B7EA7B46F}"/>
              </a:ext>
            </a:extLst>
          </p:cNvPr>
          <p:cNvGrpSpPr/>
          <p:nvPr/>
        </p:nvGrpSpPr>
        <p:grpSpPr>
          <a:xfrm>
            <a:off x="10497689" y="4252005"/>
            <a:ext cx="1118027" cy="472968"/>
            <a:chOff x="5157512" y="6223138"/>
            <a:chExt cx="1118027" cy="472968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A20BA32-4049-159B-6EF3-351962545763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9016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B295F73-0250-DC2C-596D-B528BDB51A9B}"/>
                </a:ext>
              </a:extLst>
            </p:cNvPr>
            <p:cNvSpPr txBox="1"/>
            <p:nvPr/>
          </p:nvSpPr>
          <p:spPr>
            <a:xfrm>
              <a:off x="5470529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9532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296526B-9F61-22BB-3A38-6CBF0F118727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BA9C437-07AE-0D28-9833-94E9E31D8B10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8E16ACA6-443B-C7D5-47EC-965785B95684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461F5E0E-E845-2A7C-DC87-A49371362597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F9B22B36-37AA-0A2C-4555-5401E0A7C660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95C9B0E9-1F2A-F528-9EB5-9C20869670AA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3897158-E3EA-4B58-7888-4DA6A92026C4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69EEACDC-A133-152E-3ECD-DA3BB8F59CEE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9110E73-4CE2-70B3-5D2C-642A2C3E76E1}"/>
              </a:ext>
            </a:extLst>
          </p:cNvPr>
          <p:cNvGrpSpPr/>
          <p:nvPr/>
        </p:nvGrpSpPr>
        <p:grpSpPr>
          <a:xfrm>
            <a:off x="7896031" y="3361589"/>
            <a:ext cx="1118027" cy="472968"/>
            <a:chOff x="5157512" y="6223138"/>
            <a:chExt cx="1118027" cy="472968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4B31938-1785-6886-8EA6-7A9E3C737FA0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8180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7C345CE-0058-011E-427C-26ACD975B3B8}"/>
                </a:ext>
              </a:extLst>
            </p:cNvPr>
            <p:cNvSpPr txBox="1"/>
            <p:nvPr/>
          </p:nvSpPr>
          <p:spPr>
            <a:xfrm>
              <a:off x="5470529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8910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933EDDF-1D30-940C-ACD2-6417AFA5AD34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3FD27F3-9675-ADAA-8048-16F6CBF0767F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D153900D-A9CA-A5F0-A9E8-63340FD612A9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8B6981F5-7707-AE45-0C37-C9C083C4E1BF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5874A0C1-9D85-110B-D6CA-F665E1BF9633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C12EE193-5462-F97E-374D-BA7E29A1A3C0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F99C3646-974D-5584-721F-350753614E57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C524F5EA-E9C2-7548-673D-68B4318F3B76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56EB50C0-9EC5-4D8A-855A-7DED002911E3}"/>
              </a:ext>
            </a:extLst>
          </p:cNvPr>
          <p:cNvCxnSpPr>
            <a:cxnSpLocks/>
          </p:cNvCxnSpPr>
          <p:nvPr/>
        </p:nvCxnSpPr>
        <p:spPr>
          <a:xfrm>
            <a:off x="5076877" y="4827971"/>
            <a:ext cx="6748622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E084C882-B949-AC7D-CC69-B2C5E0B956A9}"/>
              </a:ext>
            </a:extLst>
          </p:cNvPr>
          <p:cNvCxnSpPr>
            <a:cxnSpLocks/>
            <a:stCxn id="31" idx="3"/>
            <a:endCxn id="11" idx="0"/>
          </p:cNvCxnSpPr>
          <p:nvPr/>
        </p:nvCxnSpPr>
        <p:spPr>
          <a:xfrm flipH="1">
            <a:off x="5340068" y="4712719"/>
            <a:ext cx="483032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AFAABCDB-5B1F-E676-4AE1-3230C586F28E}"/>
              </a:ext>
            </a:extLst>
          </p:cNvPr>
          <p:cNvCxnSpPr>
            <a:cxnSpLocks/>
            <a:stCxn id="30" idx="3"/>
            <a:endCxn id="12" idx="0"/>
          </p:cNvCxnSpPr>
          <p:nvPr/>
        </p:nvCxnSpPr>
        <p:spPr>
          <a:xfrm flipH="1">
            <a:off x="5859231" y="4712719"/>
            <a:ext cx="230611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A9DBED09-505D-00CD-7764-5C29C382D618}"/>
              </a:ext>
            </a:extLst>
          </p:cNvPr>
          <p:cNvCxnSpPr>
            <a:cxnSpLocks/>
            <a:stCxn id="32" idx="4"/>
            <a:endCxn id="13" idx="0"/>
          </p:cNvCxnSpPr>
          <p:nvPr/>
        </p:nvCxnSpPr>
        <p:spPr>
          <a:xfrm>
            <a:off x="6372069" y="4719414"/>
            <a:ext cx="6325" cy="3145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8242853B-E391-A672-E2FD-07F7231B2FB6}"/>
              </a:ext>
            </a:extLst>
          </p:cNvPr>
          <p:cNvCxnSpPr>
            <a:cxnSpLocks/>
            <a:stCxn id="33" idx="5"/>
            <a:endCxn id="14" idx="0"/>
          </p:cNvCxnSpPr>
          <p:nvPr/>
        </p:nvCxnSpPr>
        <p:spPr>
          <a:xfrm>
            <a:off x="6655134" y="4712719"/>
            <a:ext cx="242423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A52E30FC-54E4-6C49-FD50-F694FB9F3AC1}"/>
              </a:ext>
            </a:extLst>
          </p:cNvPr>
          <p:cNvCxnSpPr>
            <a:cxnSpLocks/>
            <a:stCxn id="34" idx="5"/>
            <a:endCxn id="15" idx="0"/>
          </p:cNvCxnSpPr>
          <p:nvPr/>
        </p:nvCxnSpPr>
        <p:spPr>
          <a:xfrm>
            <a:off x="6924268" y="4712719"/>
            <a:ext cx="492452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8DA03BF0-1470-2787-3DCB-AD258BC9BEA6}"/>
              </a:ext>
            </a:extLst>
          </p:cNvPr>
          <p:cNvCxnSpPr>
            <a:cxnSpLocks/>
            <a:stCxn id="42" idx="3"/>
            <a:endCxn id="16" idx="0"/>
          </p:cNvCxnSpPr>
          <p:nvPr/>
        </p:nvCxnSpPr>
        <p:spPr>
          <a:xfrm flipH="1">
            <a:off x="7935883" y="4712719"/>
            <a:ext cx="486178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B6C2DA59-09B8-F9EE-4E8A-241525A35A1E}"/>
              </a:ext>
            </a:extLst>
          </p:cNvPr>
          <p:cNvCxnSpPr>
            <a:cxnSpLocks/>
            <a:stCxn id="41" idx="3"/>
            <a:endCxn id="17" idx="0"/>
          </p:cNvCxnSpPr>
          <p:nvPr/>
        </p:nvCxnSpPr>
        <p:spPr>
          <a:xfrm flipH="1">
            <a:off x="8455046" y="4712719"/>
            <a:ext cx="233757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F18802BA-B042-EBB6-0182-1935819A34E6}"/>
              </a:ext>
            </a:extLst>
          </p:cNvPr>
          <p:cNvCxnSpPr>
            <a:cxnSpLocks/>
            <a:stCxn id="43" idx="4"/>
            <a:endCxn id="18" idx="0"/>
          </p:cNvCxnSpPr>
          <p:nvPr/>
        </p:nvCxnSpPr>
        <p:spPr>
          <a:xfrm>
            <a:off x="8971030" y="4719414"/>
            <a:ext cx="3179" cy="3145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CC0BB122-AECD-843D-AF2F-21C7FD3D02C7}"/>
              </a:ext>
            </a:extLst>
          </p:cNvPr>
          <p:cNvCxnSpPr>
            <a:cxnSpLocks/>
            <a:stCxn id="44" idx="5"/>
            <a:endCxn id="19" idx="0"/>
          </p:cNvCxnSpPr>
          <p:nvPr/>
        </p:nvCxnSpPr>
        <p:spPr>
          <a:xfrm>
            <a:off x="9254095" y="4712719"/>
            <a:ext cx="239277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4D788CC4-95E5-CFCA-D6EF-04441032ECFA}"/>
              </a:ext>
            </a:extLst>
          </p:cNvPr>
          <p:cNvCxnSpPr>
            <a:cxnSpLocks/>
            <a:stCxn id="45" idx="5"/>
            <a:endCxn id="20" idx="0"/>
          </p:cNvCxnSpPr>
          <p:nvPr/>
        </p:nvCxnSpPr>
        <p:spPr>
          <a:xfrm>
            <a:off x="9523229" y="4712719"/>
            <a:ext cx="489306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E8A0082-4B5F-1F0E-A2AA-55A2267F73BB}"/>
              </a:ext>
            </a:extLst>
          </p:cNvPr>
          <p:cNvCxnSpPr>
            <a:cxnSpLocks/>
            <a:stCxn id="53" idx="4"/>
            <a:endCxn id="21" idx="0"/>
          </p:cNvCxnSpPr>
          <p:nvPr/>
        </p:nvCxnSpPr>
        <p:spPr>
          <a:xfrm>
            <a:off x="10520880" y="4724973"/>
            <a:ext cx="10818" cy="3089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6B45DD36-A763-F1A5-AE7F-1DF02CC92987}"/>
              </a:ext>
            </a:extLst>
          </p:cNvPr>
          <p:cNvCxnSpPr>
            <a:cxnSpLocks/>
            <a:stCxn id="52" idx="5"/>
            <a:endCxn id="22" idx="0"/>
          </p:cNvCxnSpPr>
          <p:nvPr/>
        </p:nvCxnSpPr>
        <p:spPr>
          <a:xfrm>
            <a:off x="10803945" y="4718278"/>
            <a:ext cx="246916" cy="3156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0A042A31-A3CD-B8A4-66F5-B9D3CA1A3BE5}"/>
              </a:ext>
            </a:extLst>
          </p:cNvPr>
          <p:cNvCxnSpPr>
            <a:cxnSpLocks/>
            <a:stCxn id="54" idx="5"/>
            <a:endCxn id="23" idx="0"/>
          </p:cNvCxnSpPr>
          <p:nvPr/>
        </p:nvCxnSpPr>
        <p:spPr>
          <a:xfrm>
            <a:off x="11069848" y="4718278"/>
            <a:ext cx="500179" cy="3156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727EC362-9A1E-B381-5D09-F3E2B1650E90}"/>
              </a:ext>
            </a:extLst>
          </p:cNvPr>
          <p:cNvCxnSpPr>
            <a:cxnSpLocks/>
            <a:stCxn id="64" idx="3"/>
          </p:cNvCxnSpPr>
          <p:nvPr/>
        </p:nvCxnSpPr>
        <p:spPr>
          <a:xfrm flipH="1">
            <a:off x="5816339" y="3827862"/>
            <a:ext cx="2086559" cy="4185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D22DB583-FBC9-8DBA-FBA9-1844852DF281}"/>
              </a:ext>
            </a:extLst>
          </p:cNvPr>
          <p:cNvCxnSpPr>
            <a:cxnSpLocks/>
            <a:stCxn id="63" idx="5"/>
          </p:cNvCxnSpPr>
          <p:nvPr/>
        </p:nvCxnSpPr>
        <p:spPr>
          <a:xfrm>
            <a:off x="8202287" y="3827862"/>
            <a:ext cx="204858" cy="4229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9B7ADC7B-4D44-7908-8BD2-835C2E1859D8}"/>
              </a:ext>
            </a:extLst>
          </p:cNvPr>
          <p:cNvCxnSpPr>
            <a:cxnSpLocks/>
            <a:stCxn id="65" idx="6"/>
          </p:cNvCxnSpPr>
          <p:nvPr/>
        </p:nvCxnSpPr>
        <p:spPr>
          <a:xfrm>
            <a:off x="8474951" y="3811698"/>
            <a:ext cx="2025638" cy="4479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568A4F3A-4AD2-38F2-19CF-462FEA332788}"/>
              </a:ext>
            </a:extLst>
          </p:cNvPr>
          <p:cNvSpPr txBox="1"/>
          <p:nvPr/>
        </p:nvSpPr>
        <p:spPr>
          <a:xfrm>
            <a:off x="10717298" y="3252933"/>
            <a:ext cx="11180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Indexseiten</a:t>
            </a:r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AC261DCC-4D27-FFA6-4E8A-027770C20305}"/>
              </a:ext>
            </a:extLst>
          </p:cNvPr>
          <p:cNvCxnSpPr>
            <a:cxnSpLocks/>
          </p:cNvCxnSpPr>
          <p:nvPr/>
        </p:nvCxnSpPr>
        <p:spPr>
          <a:xfrm>
            <a:off x="9266224" y="5667839"/>
            <a:ext cx="720000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F3ADE79B-1E1C-88A0-E60D-20B4CC2E7675}"/>
              </a:ext>
            </a:extLst>
          </p:cNvPr>
          <p:cNvCxnSpPr/>
          <p:nvPr/>
        </p:nvCxnSpPr>
        <p:spPr>
          <a:xfrm flipV="1">
            <a:off x="9266224" y="5578008"/>
            <a:ext cx="0" cy="174801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858D77CF-F7FF-DB85-D068-D7E581D13743}"/>
              </a:ext>
            </a:extLst>
          </p:cNvPr>
          <p:cNvSpPr txBox="1"/>
          <p:nvPr/>
        </p:nvSpPr>
        <p:spPr>
          <a:xfrm>
            <a:off x="9307788" y="5615289"/>
            <a:ext cx="618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Scan</a:t>
            </a:r>
          </a:p>
        </p:txBody>
      </p: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A052E7D2-F098-68DC-BEB8-B6D29C82DE43}"/>
              </a:ext>
            </a:extLst>
          </p:cNvPr>
          <p:cNvCxnSpPr>
            <a:cxnSpLocks/>
          </p:cNvCxnSpPr>
          <p:nvPr/>
        </p:nvCxnSpPr>
        <p:spPr>
          <a:xfrm>
            <a:off x="8193103" y="3820362"/>
            <a:ext cx="214042" cy="4316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chemeClr val="accent3">
                <a:lumMod val="60000"/>
                <a:lumOff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82D74213-6F3D-7576-C072-582C682B39AB}"/>
              </a:ext>
            </a:extLst>
          </p:cNvPr>
          <p:cNvCxnSpPr>
            <a:cxnSpLocks/>
            <a:endCxn id="19" idx="0"/>
          </p:cNvCxnSpPr>
          <p:nvPr/>
        </p:nvCxnSpPr>
        <p:spPr>
          <a:xfrm>
            <a:off x="9217438" y="4665712"/>
            <a:ext cx="275934" cy="3682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chemeClr val="accent3">
                <a:lumMod val="60000"/>
                <a:lumOff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Rectangle 101">
            <a:extLst>
              <a:ext uri="{FF2B5EF4-FFF2-40B4-BE49-F238E27FC236}">
                <a16:creationId xmlns:a16="http://schemas.microsoft.com/office/drawing/2014/main" id="{F84E42E8-5989-136A-0D86-95D614D85A61}"/>
              </a:ext>
            </a:extLst>
          </p:cNvPr>
          <p:cNvSpPr/>
          <p:nvPr/>
        </p:nvSpPr>
        <p:spPr>
          <a:xfrm>
            <a:off x="7300210" y="1672724"/>
            <a:ext cx="4498597" cy="646331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de-DE" dirty="0" err="1"/>
              <a:t>Indexed</a:t>
            </a:r>
            <a:r>
              <a:rPr lang="de-DE" dirty="0"/>
              <a:t> </a:t>
            </a:r>
            <a:r>
              <a:rPr lang="de-DE" dirty="0" err="1"/>
              <a:t>Sequential</a:t>
            </a:r>
            <a:r>
              <a:rPr lang="de-DE" dirty="0"/>
              <a:t> Access Method (ISAM)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Von IBM Ende der 1960er Jahre entwickelt</a:t>
            </a:r>
          </a:p>
        </p:txBody>
      </p:sp>
    </p:spTree>
    <p:extLst>
      <p:ext uri="{BB962C8B-B14F-4D97-AF65-F5344CB8AC3E}">
        <p14:creationId xmlns:p14="http://schemas.microsoft.com/office/powerpoint/2010/main" val="4251825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  <p:bldP spid="93" grpId="0" animBg="1"/>
      <p:bldP spid="92" grpId="0" animBg="1"/>
      <p:bldP spid="91" grpId="0" animBg="1"/>
      <p:bldP spid="90" grpId="0" animBg="1"/>
      <p:bldP spid="88" grpId="0"/>
      <p:bldP spid="10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Indexed Sequential Access Method </a:t>
            </a:r>
            <a:r>
              <a:rPr lang="de-DE" dirty="0"/>
              <a:t>(ISAM)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de-DE" dirty="0"/>
              <a:t>Datenseiten im Speicher, sortiert gemäß Suchschlüssel (wie für die Binärsuche)</a:t>
            </a:r>
          </a:p>
          <a:p>
            <a:r>
              <a:rPr lang="de-DE" dirty="0"/>
              <a:t>Indexseiten mit Schlüsselwerten im Baum</a:t>
            </a:r>
          </a:p>
          <a:p>
            <a:pPr lvl="1"/>
            <a:r>
              <a:rPr lang="de-DE" dirty="0"/>
              <a:t>Hunderte Einträge pro Seite</a:t>
            </a:r>
          </a:p>
          <a:p>
            <a:pPr lvl="2"/>
            <a:r>
              <a:rPr lang="de-DE" dirty="0"/>
              <a:t>Hohe Verzweigung</a:t>
            </a:r>
          </a:p>
          <a:p>
            <a:pPr lvl="2"/>
            <a:r>
              <a:rPr lang="de-DE" dirty="0"/>
              <a:t>Kleine Tiefe</a:t>
            </a:r>
          </a:p>
          <a:p>
            <a:pPr lvl="1"/>
            <a:r>
              <a:rPr lang="de-DE" dirty="0"/>
              <a:t>Felder fester Länge</a:t>
            </a:r>
          </a:p>
          <a:p>
            <a:pPr lvl="2"/>
            <a:r>
              <a:rPr lang="de-DE" dirty="0"/>
              <a:t>Navigation mittels Versatz</a:t>
            </a:r>
          </a:p>
          <a:p>
            <a:pPr lvl="2"/>
            <a:r>
              <a:rPr lang="de-DE" dirty="0"/>
              <a:t>Binärsuche möglich</a:t>
            </a:r>
          </a:p>
          <a:p>
            <a:endParaRPr lang="de-DE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50963D5-7105-31CF-AF04-19BFA447EB2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3291A46-521A-22A3-930D-2A223F0968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44</a:t>
            </a:fld>
            <a:endParaRPr lang="de-D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21D1DF-32E5-10A6-78B5-95F8BD91FFD0}"/>
              </a:ext>
            </a:extLst>
          </p:cNvPr>
          <p:cNvSpPr/>
          <p:nvPr/>
        </p:nvSpPr>
        <p:spPr>
          <a:xfrm>
            <a:off x="5083053" y="4827972"/>
            <a:ext cx="6748622" cy="10779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415DC8-5199-9254-E985-EE480F1380E6}"/>
              </a:ext>
            </a:extLst>
          </p:cNvPr>
          <p:cNvSpPr txBox="1"/>
          <p:nvPr/>
        </p:nvSpPr>
        <p:spPr>
          <a:xfrm>
            <a:off x="10758282" y="5593240"/>
            <a:ext cx="10688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400" dirty="0"/>
              <a:t>Datenseiten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21AF006-6585-B2DB-8256-510B70AF3927}"/>
              </a:ext>
            </a:extLst>
          </p:cNvPr>
          <p:cNvSpPr/>
          <p:nvPr/>
        </p:nvSpPr>
        <p:spPr>
          <a:xfrm>
            <a:off x="5083053" y="3257830"/>
            <a:ext cx="6748622" cy="15701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841311-199D-886A-5438-DD18F91BEC6D}"/>
              </a:ext>
            </a:extLst>
          </p:cNvPr>
          <p:cNvSpPr txBox="1"/>
          <p:nvPr/>
        </p:nvSpPr>
        <p:spPr>
          <a:xfrm>
            <a:off x="5111287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4104*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4123*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0E560B-BFCB-4FC6-2F43-E9B5477AAF6A}"/>
              </a:ext>
            </a:extLst>
          </p:cNvPr>
          <p:cNvSpPr txBox="1"/>
          <p:nvPr/>
        </p:nvSpPr>
        <p:spPr>
          <a:xfrm>
            <a:off x="5630450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4222*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4450*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46DF07-FF9B-0C7C-39D6-D155C502AEAA}"/>
              </a:ext>
            </a:extLst>
          </p:cNvPr>
          <p:cNvSpPr txBox="1"/>
          <p:nvPr/>
        </p:nvSpPr>
        <p:spPr>
          <a:xfrm>
            <a:off x="6149613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4528*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5012*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DE6D9E-42F8-739F-EAF2-AECC3F2F050A}"/>
              </a:ext>
            </a:extLst>
          </p:cNvPr>
          <p:cNvSpPr txBox="1"/>
          <p:nvPr/>
        </p:nvSpPr>
        <p:spPr>
          <a:xfrm>
            <a:off x="6668776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6330*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6423*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59C0AF-017C-D04A-912E-1153AD62C49F}"/>
              </a:ext>
            </a:extLst>
          </p:cNvPr>
          <p:cNvSpPr txBox="1"/>
          <p:nvPr/>
        </p:nvSpPr>
        <p:spPr>
          <a:xfrm>
            <a:off x="7187939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8050*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8105*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F5B2BB-0B33-BF11-4A66-9F4E4EAEE834}"/>
              </a:ext>
            </a:extLst>
          </p:cNvPr>
          <p:cNvSpPr txBox="1"/>
          <p:nvPr/>
        </p:nvSpPr>
        <p:spPr>
          <a:xfrm>
            <a:off x="7707102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8180*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8245*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35BC5F-10F9-C94D-0E52-1F7D376F5C5F}"/>
              </a:ext>
            </a:extLst>
          </p:cNvPr>
          <p:cNvSpPr txBox="1"/>
          <p:nvPr/>
        </p:nvSpPr>
        <p:spPr>
          <a:xfrm>
            <a:off x="8226265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8280*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8406*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DA172B-EDD8-AC28-EF25-66ADF3EE372E}"/>
              </a:ext>
            </a:extLst>
          </p:cNvPr>
          <p:cNvSpPr txBox="1"/>
          <p:nvPr/>
        </p:nvSpPr>
        <p:spPr>
          <a:xfrm>
            <a:off x="8745428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8570*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8600*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5484F6-CCD1-CC80-0D14-8DA8C84656F0}"/>
              </a:ext>
            </a:extLst>
          </p:cNvPr>
          <p:cNvSpPr txBox="1"/>
          <p:nvPr/>
        </p:nvSpPr>
        <p:spPr>
          <a:xfrm>
            <a:off x="9264591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8604*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8700*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F6CFB6-5FDF-8F42-7EB3-C347B28922B2}"/>
              </a:ext>
            </a:extLst>
          </p:cNvPr>
          <p:cNvSpPr txBox="1"/>
          <p:nvPr/>
        </p:nvSpPr>
        <p:spPr>
          <a:xfrm>
            <a:off x="9783754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8808*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8887*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717F15-4921-5037-9FA7-60A892251424}"/>
              </a:ext>
            </a:extLst>
          </p:cNvPr>
          <p:cNvSpPr txBox="1"/>
          <p:nvPr/>
        </p:nvSpPr>
        <p:spPr>
          <a:xfrm>
            <a:off x="10302917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8910*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8953*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4A2D3FF-034C-40EF-132F-C466ABC8C405}"/>
              </a:ext>
            </a:extLst>
          </p:cNvPr>
          <p:cNvSpPr txBox="1"/>
          <p:nvPr/>
        </p:nvSpPr>
        <p:spPr>
          <a:xfrm>
            <a:off x="10822080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9016*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9200*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BEEACF-08FA-D8CC-40DF-65609A56E04B}"/>
              </a:ext>
            </a:extLst>
          </p:cNvPr>
          <p:cNvSpPr txBox="1"/>
          <p:nvPr/>
        </p:nvSpPr>
        <p:spPr>
          <a:xfrm>
            <a:off x="11341246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9532*</a:t>
            </a:r>
          </a:p>
          <a:p>
            <a:pPr>
              <a:lnSpc>
                <a:spcPct val="110000"/>
              </a:lnSpc>
            </a:pPr>
            <a:endParaRPr lang="de-DE" sz="1400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10F63B5-52A2-B269-AB2B-C3BDE5F9563C}"/>
              </a:ext>
            </a:extLst>
          </p:cNvPr>
          <p:cNvGrpSpPr/>
          <p:nvPr/>
        </p:nvGrpSpPr>
        <p:grpSpPr>
          <a:xfrm>
            <a:off x="5816233" y="4246447"/>
            <a:ext cx="1118027" cy="472967"/>
            <a:chOff x="5157512" y="6223139"/>
            <a:chExt cx="1118027" cy="47296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769E457-954C-87C5-F714-2818BB99CCCF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4222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EA7ABC6-A14F-8527-42F6-CE6E8E2442B1}"/>
                </a:ext>
              </a:extLst>
            </p:cNvPr>
            <p:cNvSpPr txBox="1"/>
            <p:nvPr/>
          </p:nvSpPr>
          <p:spPr>
            <a:xfrm>
              <a:off x="5470529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4528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C96922F-3A0F-0591-6D48-0B1BA7514C53}"/>
                </a:ext>
              </a:extLst>
            </p:cNvPr>
            <p:cNvSpPr txBox="1"/>
            <p:nvPr/>
          </p:nvSpPr>
          <p:spPr>
            <a:xfrm>
              <a:off x="5737271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6330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D33EC63-9996-E0AC-7061-8F4E7A57BA00}"/>
                </a:ext>
              </a:extLst>
            </p:cNvPr>
            <p:cNvSpPr txBox="1"/>
            <p:nvPr/>
          </p:nvSpPr>
          <p:spPr>
            <a:xfrm>
              <a:off x="6004012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8050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56A8D3F-A08C-6EB0-F599-268E59E232DC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530BBBC7-D75A-1195-79A2-C1E01FB24580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8BBB019-A792-A37E-1008-42DFDEE74F48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90D49B1-4911-35F3-4E78-A307A589A951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6311F4DA-6191-1AEC-A3F0-6BA8FD6827BA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7041798-D942-FF87-F6EA-37DFB3E0E2EB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C9BE2E5-2B43-2E84-21EE-BA7892C67F28}"/>
              </a:ext>
            </a:extLst>
          </p:cNvPr>
          <p:cNvGrpSpPr/>
          <p:nvPr/>
        </p:nvGrpSpPr>
        <p:grpSpPr>
          <a:xfrm>
            <a:off x="8415194" y="4246447"/>
            <a:ext cx="1118027" cy="472967"/>
            <a:chOff x="5157512" y="6223139"/>
            <a:chExt cx="1118027" cy="472967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BEE1BED-4ABD-B74F-FD11-93F8C1AAEB6A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8280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B8D0F97-0225-45E6-2324-45208CDA0D00}"/>
                </a:ext>
              </a:extLst>
            </p:cNvPr>
            <p:cNvSpPr txBox="1"/>
            <p:nvPr/>
          </p:nvSpPr>
          <p:spPr>
            <a:xfrm>
              <a:off x="5470529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8570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10685F9-F33B-979A-2022-097E523D525E}"/>
                </a:ext>
              </a:extLst>
            </p:cNvPr>
            <p:cNvSpPr txBox="1"/>
            <p:nvPr/>
          </p:nvSpPr>
          <p:spPr>
            <a:xfrm>
              <a:off x="5737271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8604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73EFD9F-0087-2B6F-B01A-5F4482D761D0}"/>
                </a:ext>
              </a:extLst>
            </p:cNvPr>
            <p:cNvSpPr txBox="1"/>
            <p:nvPr/>
          </p:nvSpPr>
          <p:spPr>
            <a:xfrm>
              <a:off x="6004012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8808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1B4F8D6-008D-2760-590A-2EDBE60FDDD5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38409612-0200-2CE7-005D-4042B0DB05DD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EBEAA622-7FD5-6CFD-1D5B-549B3744790C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703D68B-B330-BFEA-7108-F0C023BB2722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B084E1C2-BDDB-F56E-61EC-D33F19341C38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51C9B00A-2B49-BAAE-7316-98661C3B340B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2C33765-3723-E162-EDB4-673B7EA7B46F}"/>
              </a:ext>
            </a:extLst>
          </p:cNvPr>
          <p:cNvGrpSpPr/>
          <p:nvPr/>
        </p:nvGrpSpPr>
        <p:grpSpPr>
          <a:xfrm>
            <a:off x="10497689" y="4252005"/>
            <a:ext cx="1118027" cy="472968"/>
            <a:chOff x="5157512" y="6223138"/>
            <a:chExt cx="1118027" cy="472968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A20BA32-4049-159B-6EF3-351962545763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9016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B295F73-0250-DC2C-596D-B528BDB51A9B}"/>
                </a:ext>
              </a:extLst>
            </p:cNvPr>
            <p:cNvSpPr txBox="1"/>
            <p:nvPr/>
          </p:nvSpPr>
          <p:spPr>
            <a:xfrm>
              <a:off x="5470529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9532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296526B-9F61-22BB-3A38-6CBF0F118727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BA9C437-07AE-0D28-9833-94E9E31D8B10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8E16ACA6-443B-C7D5-47EC-965785B95684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461F5E0E-E845-2A7C-DC87-A49371362597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F9B22B36-37AA-0A2C-4555-5401E0A7C660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95C9B0E9-1F2A-F528-9EB5-9C20869670AA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3897158-E3EA-4B58-7888-4DA6A92026C4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69EEACDC-A133-152E-3ECD-DA3BB8F59CEE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9110E73-4CE2-70B3-5D2C-642A2C3E76E1}"/>
              </a:ext>
            </a:extLst>
          </p:cNvPr>
          <p:cNvGrpSpPr/>
          <p:nvPr/>
        </p:nvGrpSpPr>
        <p:grpSpPr>
          <a:xfrm>
            <a:off x="7896031" y="3361589"/>
            <a:ext cx="1118027" cy="472968"/>
            <a:chOff x="5157512" y="6223138"/>
            <a:chExt cx="1118027" cy="472968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4B31938-1785-6886-8EA6-7A9E3C737FA0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8180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7C345CE-0058-011E-427C-26ACD975B3B8}"/>
                </a:ext>
              </a:extLst>
            </p:cNvPr>
            <p:cNvSpPr txBox="1"/>
            <p:nvPr/>
          </p:nvSpPr>
          <p:spPr>
            <a:xfrm>
              <a:off x="5470529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8910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933EDDF-1D30-940C-ACD2-6417AFA5AD34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3FD27F3-9675-ADAA-8048-16F6CBF0767F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D153900D-A9CA-A5F0-A9E8-63340FD612A9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8B6981F5-7707-AE45-0C37-C9C083C4E1BF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5874A0C1-9D85-110B-D6CA-F665E1BF9633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C12EE193-5462-F97E-374D-BA7E29A1A3C0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F99C3646-974D-5584-721F-350753614E57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C524F5EA-E9C2-7548-673D-68B4318F3B76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56EB50C0-9EC5-4D8A-855A-7DED002911E3}"/>
              </a:ext>
            </a:extLst>
          </p:cNvPr>
          <p:cNvCxnSpPr>
            <a:cxnSpLocks/>
          </p:cNvCxnSpPr>
          <p:nvPr/>
        </p:nvCxnSpPr>
        <p:spPr>
          <a:xfrm>
            <a:off x="5076877" y="4827971"/>
            <a:ext cx="6748622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E084C882-B949-AC7D-CC69-B2C5E0B956A9}"/>
              </a:ext>
            </a:extLst>
          </p:cNvPr>
          <p:cNvCxnSpPr>
            <a:cxnSpLocks/>
            <a:stCxn id="31" idx="3"/>
            <a:endCxn id="11" idx="0"/>
          </p:cNvCxnSpPr>
          <p:nvPr/>
        </p:nvCxnSpPr>
        <p:spPr>
          <a:xfrm flipH="1">
            <a:off x="5340068" y="4712719"/>
            <a:ext cx="483032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AFAABCDB-5B1F-E676-4AE1-3230C586F28E}"/>
              </a:ext>
            </a:extLst>
          </p:cNvPr>
          <p:cNvCxnSpPr>
            <a:cxnSpLocks/>
            <a:stCxn id="30" idx="3"/>
            <a:endCxn id="12" idx="0"/>
          </p:cNvCxnSpPr>
          <p:nvPr/>
        </p:nvCxnSpPr>
        <p:spPr>
          <a:xfrm flipH="1">
            <a:off x="5859231" y="4712719"/>
            <a:ext cx="230611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A9DBED09-505D-00CD-7764-5C29C382D618}"/>
              </a:ext>
            </a:extLst>
          </p:cNvPr>
          <p:cNvCxnSpPr>
            <a:cxnSpLocks/>
            <a:stCxn id="32" idx="4"/>
            <a:endCxn id="13" idx="0"/>
          </p:cNvCxnSpPr>
          <p:nvPr/>
        </p:nvCxnSpPr>
        <p:spPr>
          <a:xfrm>
            <a:off x="6372069" y="4719414"/>
            <a:ext cx="6325" cy="3145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8242853B-E391-A672-E2FD-07F7231B2FB6}"/>
              </a:ext>
            </a:extLst>
          </p:cNvPr>
          <p:cNvCxnSpPr>
            <a:cxnSpLocks/>
            <a:stCxn id="33" idx="5"/>
            <a:endCxn id="14" idx="0"/>
          </p:cNvCxnSpPr>
          <p:nvPr/>
        </p:nvCxnSpPr>
        <p:spPr>
          <a:xfrm>
            <a:off x="6655134" y="4712719"/>
            <a:ext cx="242423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A52E30FC-54E4-6C49-FD50-F694FB9F3AC1}"/>
              </a:ext>
            </a:extLst>
          </p:cNvPr>
          <p:cNvCxnSpPr>
            <a:cxnSpLocks/>
            <a:stCxn id="34" idx="5"/>
            <a:endCxn id="15" idx="0"/>
          </p:cNvCxnSpPr>
          <p:nvPr/>
        </p:nvCxnSpPr>
        <p:spPr>
          <a:xfrm>
            <a:off x="6924268" y="4712719"/>
            <a:ext cx="492452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8DA03BF0-1470-2787-3DCB-AD258BC9BEA6}"/>
              </a:ext>
            </a:extLst>
          </p:cNvPr>
          <p:cNvCxnSpPr>
            <a:cxnSpLocks/>
            <a:stCxn id="42" idx="3"/>
            <a:endCxn id="16" idx="0"/>
          </p:cNvCxnSpPr>
          <p:nvPr/>
        </p:nvCxnSpPr>
        <p:spPr>
          <a:xfrm flipH="1">
            <a:off x="7935883" y="4712719"/>
            <a:ext cx="486178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B6C2DA59-09B8-F9EE-4E8A-241525A35A1E}"/>
              </a:ext>
            </a:extLst>
          </p:cNvPr>
          <p:cNvCxnSpPr>
            <a:cxnSpLocks/>
            <a:stCxn id="41" idx="3"/>
            <a:endCxn id="17" idx="0"/>
          </p:cNvCxnSpPr>
          <p:nvPr/>
        </p:nvCxnSpPr>
        <p:spPr>
          <a:xfrm flipH="1">
            <a:off x="8455046" y="4712719"/>
            <a:ext cx="233757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F18802BA-B042-EBB6-0182-1935819A34E6}"/>
              </a:ext>
            </a:extLst>
          </p:cNvPr>
          <p:cNvCxnSpPr>
            <a:cxnSpLocks/>
            <a:stCxn id="43" idx="4"/>
            <a:endCxn id="18" idx="0"/>
          </p:cNvCxnSpPr>
          <p:nvPr/>
        </p:nvCxnSpPr>
        <p:spPr>
          <a:xfrm>
            <a:off x="8971030" y="4719414"/>
            <a:ext cx="3179" cy="3145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CC0BB122-AECD-843D-AF2F-21C7FD3D02C7}"/>
              </a:ext>
            </a:extLst>
          </p:cNvPr>
          <p:cNvCxnSpPr>
            <a:cxnSpLocks/>
            <a:stCxn id="44" idx="5"/>
            <a:endCxn id="19" idx="0"/>
          </p:cNvCxnSpPr>
          <p:nvPr/>
        </p:nvCxnSpPr>
        <p:spPr>
          <a:xfrm>
            <a:off x="9254095" y="4712719"/>
            <a:ext cx="239277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4D788CC4-95E5-CFCA-D6EF-04441032ECFA}"/>
              </a:ext>
            </a:extLst>
          </p:cNvPr>
          <p:cNvCxnSpPr>
            <a:cxnSpLocks/>
            <a:stCxn id="45" idx="5"/>
            <a:endCxn id="20" idx="0"/>
          </p:cNvCxnSpPr>
          <p:nvPr/>
        </p:nvCxnSpPr>
        <p:spPr>
          <a:xfrm>
            <a:off x="9523229" y="4712719"/>
            <a:ext cx="489306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E8A0082-4B5F-1F0E-A2AA-55A2267F73BB}"/>
              </a:ext>
            </a:extLst>
          </p:cNvPr>
          <p:cNvCxnSpPr>
            <a:cxnSpLocks/>
            <a:stCxn id="53" idx="4"/>
            <a:endCxn id="21" idx="0"/>
          </p:cNvCxnSpPr>
          <p:nvPr/>
        </p:nvCxnSpPr>
        <p:spPr>
          <a:xfrm>
            <a:off x="10520880" y="4724973"/>
            <a:ext cx="10818" cy="3089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6B45DD36-A763-F1A5-AE7F-1DF02CC92987}"/>
              </a:ext>
            </a:extLst>
          </p:cNvPr>
          <p:cNvCxnSpPr>
            <a:cxnSpLocks/>
            <a:stCxn id="52" idx="5"/>
            <a:endCxn id="22" idx="0"/>
          </p:cNvCxnSpPr>
          <p:nvPr/>
        </p:nvCxnSpPr>
        <p:spPr>
          <a:xfrm>
            <a:off x="10803945" y="4718278"/>
            <a:ext cx="246916" cy="3156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0A042A31-A3CD-B8A4-66F5-B9D3CA1A3BE5}"/>
              </a:ext>
            </a:extLst>
          </p:cNvPr>
          <p:cNvCxnSpPr>
            <a:cxnSpLocks/>
            <a:stCxn id="54" idx="5"/>
            <a:endCxn id="23" idx="0"/>
          </p:cNvCxnSpPr>
          <p:nvPr/>
        </p:nvCxnSpPr>
        <p:spPr>
          <a:xfrm>
            <a:off x="11069848" y="4718278"/>
            <a:ext cx="500179" cy="3156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727EC362-9A1E-B381-5D09-F3E2B1650E90}"/>
              </a:ext>
            </a:extLst>
          </p:cNvPr>
          <p:cNvCxnSpPr>
            <a:cxnSpLocks/>
            <a:stCxn id="64" idx="3"/>
          </p:cNvCxnSpPr>
          <p:nvPr/>
        </p:nvCxnSpPr>
        <p:spPr>
          <a:xfrm flipH="1">
            <a:off x="5816339" y="3827862"/>
            <a:ext cx="2086559" cy="4185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D22DB583-FBC9-8DBA-FBA9-1844852DF281}"/>
              </a:ext>
            </a:extLst>
          </p:cNvPr>
          <p:cNvCxnSpPr>
            <a:cxnSpLocks/>
            <a:stCxn id="63" idx="5"/>
          </p:cNvCxnSpPr>
          <p:nvPr/>
        </p:nvCxnSpPr>
        <p:spPr>
          <a:xfrm>
            <a:off x="8202287" y="3827862"/>
            <a:ext cx="204858" cy="4229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9B7ADC7B-4D44-7908-8BD2-835C2E1859D8}"/>
              </a:ext>
            </a:extLst>
          </p:cNvPr>
          <p:cNvCxnSpPr>
            <a:cxnSpLocks/>
            <a:stCxn id="65" idx="6"/>
          </p:cNvCxnSpPr>
          <p:nvPr/>
        </p:nvCxnSpPr>
        <p:spPr>
          <a:xfrm>
            <a:off x="8474951" y="3811698"/>
            <a:ext cx="2025638" cy="4479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568A4F3A-4AD2-38F2-19CF-462FEA332788}"/>
              </a:ext>
            </a:extLst>
          </p:cNvPr>
          <p:cNvSpPr txBox="1"/>
          <p:nvPr/>
        </p:nvSpPr>
        <p:spPr>
          <a:xfrm>
            <a:off x="10717298" y="3252933"/>
            <a:ext cx="11180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Indexseiten</a:t>
            </a:r>
          </a:p>
        </p:txBody>
      </p:sp>
    </p:spTree>
    <p:extLst>
      <p:ext uri="{BB962C8B-B14F-4D97-AF65-F5344CB8AC3E}">
        <p14:creationId xmlns:p14="http://schemas.microsoft.com/office/powerpoint/2010/main" val="27210252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ISAM: Indexeinträge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Indexeintrag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de-DE" dirty="0"/>
                  <a:t>Suchschlüssel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de-DE" dirty="0"/>
                  <a:t>Separator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de-DE" dirty="0"/>
                  <a:t> </a:t>
                </a:r>
              </a:p>
              <a:p>
                <a:pPr lvl="2"/>
                <a:r>
                  <a:rPr lang="de-DE" dirty="0"/>
                  <a:t>Referenz auf Index- oder Datenseite</a:t>
                </a:r>
              </a:p>
              <a:p>
                <a:pPr lvl="2"/>
                <a:r>
                  <a:rPr lang="de-DE" dirty="0"/>
                  <a:t>Schlüsselwerte in Seite </a:t>
                </a:r>
                <a:br>
                  <a:rPr lang="de-DE" dirty="0"/>
                </a:br>
                <a:r>
                  <a:rPr lang="de-DE" dirty="0"/>
                  <a:t>referenziert durch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alle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≥</m:t>
                    </m:r>
                    <m:sSub>
                      <m:sSub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br>
                  <a:rPr lang="de-DE" dirty="0"/>
                </a:br>
                <a:r>
                  <a:rPr lang="de-DE" dirty="0"/>
                  <a:t>und </a:t>
                </a:r>
                <a14:m>
                  <m:oMath xmlns:m="http://schemas.openxmlformats.org/officeDocument/2006/math">
                    <m:r>
                      <a:rPr lang="de-DE" b="0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6561AB-BC9E-56E7-131F-84BCBB2C9DF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D79C04-E87C-52C5-101A-FBC7DB3F72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</a:t>
            </a:r>
            <a:r>
              <a:rPr lang="en-GB" dirty="0" err="1"/>
              <a:t>Datenbanken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45</a:t>
            </a:fld>
            <a:endParaRPr lang="de-D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DA57C9-47AE-19CE-25DE-211FD8D60B53}"/>
              </a:ext>
            </a:extLst>
          </p:cNvPr>
          <p:cNvSpPr/>
          <p:nvPr/>
        </p:nvSpPr>
        <p:spPr>
          <a:xfrm>
            <a:off x="5083053" y="4827972"/>
            <a:ext cx="6748622" cy="10779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E21D24-DDFC-95E2-7349-594D528234CC}"/>
              </a:ext>
            </a:extLst>
          </p:cNvPr>
          <p:cNvSpPr txBox="1"/>
          <p:nvPr/>
        </p:nvSpPr>
        <p:spPr>
          <a:xfrm>
            <a:off x="10767263" y="5593240"/>
            <a:ext cx="10598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Datenseiten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04E183-0688-7633-3540-ABDB9E142940}"/>
              </a:ext>
            </a:extLst>
          </p:cNvPr>
          <p:cNvSpPr/>
          <p:nvPr/>
        </p:nvSpPr>
        <p:spPr>
          <a:xfrm>
            <a:off x="5083053" y="3257830"/>
            <a:ext cx="6748622" cy="15701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132D71-281E-ADAC-563C-8A4ED4F683A3}"/>
              </a:ext>
            </a:extLst>
          </p:cNvPr>
          <p:cNvSpPr txBox="1"/>
          <p:nvPr/>
        </p:nvSpPr>
        <p:spPr>
          <a:xfrm>
            <a:off x="5111287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4104*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4123*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EC51AC-C5E5-FB70-DE6E-4D4C6C5D28CA}"/>
              </a:ext>
            </a:extLst>
          </p:cNvPr>
          <p:cNvSpPr txBox="1"/>
          <p:nvPr/>
        </p:nvSpPr>
        <p:spPr>
          <a:xfrm>
            <a:off x="5630450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4222*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4450*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D3B65F-A221-12F2-1B11-F8E4CBB65FFE}"/>
              </a:ext>
            </a:extLst>
          </p:cNvPr>
          <p:cNvSpPr txBox="1"/>
          <p:nvPr/>
        </p:nvSpPr>
        <p:spPr>
          <a:xfrm>
            <a:off x="6149613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4528*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5012*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E8E17A-132D-609C-96B9-8AC01715E629}"/>
              </a:ext>
            </a:extLst>
          </p:cNvPr>
          <p:cNvSpPr txBox="1"/>
          <p:nvPr/>
        </p:nvSpPr>
        <p:spPr>
          <a:xfrm>
            <a:off x="6668776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6330*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6423*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27B1B8-8B2D-0FA2-8703-01328A1B7B0D}"/>
              </a:ext>
            </a:extLst>
          </p:cNvPr>
          <p:cNvSpPr txBox="1"/>
          <p:nvPr/>
        </p:nvSpPr>
        <p:spPr>
          <a:xfrm>
            <a:off x="7187939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8050*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8105*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BFA01A-46E7-FCB3-385A-EB1F8082B66C}"/>
              </a:ext>
            </a:extLst>
          </p:cNvPr>
          <p:cNvSpPr txBox="1"/>
          <p:nvPr/>
        </p:nvSpPr>
        <p:spPr>
          <a:xfrm>
            <a:off x="7707102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8180*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8245*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8C5123-01E8-503F-444D-965124972467}"/>
              </a:ext>
            </a:extLst>
          </p:cNvPr>
          <p:cNvSpPr txBox="1"/>
          <p:nvPr/>
        </p:nvSpPr>
        <p:spPr>
          <a:xfrm>
            <a:off x="8226265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8280*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8406*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E0407A-720A-098A-7505-8BA40F09E216}"/>
              </a:ext>
            </a:extLst>
          </p:cNvPr>
          <p:cNvSpPr txBox="1"/>
          <p:nvPr/>
        </p:nvSpPr>
        <p:spPr>
          <a:xfrm>
            <a:off x="8745428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8570*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8600*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4C9F91-86C4-57F1-3C51-1313964B7AC9}"/>
              </a:ext>
            </a:extLst>
          </p:cNvPr>
          <p:cNvSpPr txBox="1"/>
          <p:nvPr/>
        </p:nvSpPr>
        <p:spPr>
          <a:xfrm>
            <a:off x="9264591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8604*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8700*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91C6F8-EC99-25B7-3A7F-6D73218DC774}"/>
              </a:ext>
            </a:extLst>
          </p:cNvPr>
          <p:cNvSpPr txBox="1"/>
          <p:nvPr/>
        </p:nvSpPr>
        <p:spPr>
          <a:xfrm>
            <a:off x="9783754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8808*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8887*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207D4B-DB09-F79B-E247-822229F2465C}"/>
              </a:ext>
            </a:extLst>
          </p:cNvPr>
          <p:cNvSpPr txBox="1"/>
          <p:nvPr/>
        </p:nvSpPr>
        <p:spPr>
          <a:xfrm>
            <a:off x="10302917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8910*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8953*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835439-3CB1-7FBA-3D66-BD941ADDB366}"/>
              </a:ext>
            </a:extLst>
          </p:cNvPr>
          <p:cNvSpPr txBox="1"/>
          <p:nvPr/>
        </p:nvSpPr>
        <p:spPr>
          <a:xfrm>
            <a:off x="10822080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9016*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9200*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158279-B504-2E97-FEC3-0B1128EDE4B8}"/>
              </a:ext>
            </a:extLst>
          </p:cNvPr>
          <p:cNvSpPr txBox="1"/>
          <p:nvPr/>
        </p:nvSpPr>
        <p:spPr>
          <a:xfrm>
            <a:off x="11341246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9532*</a:t>
            </a:r>
          </a:p>
          <a:p>
            <a:pPr>
              <a:lnSpc>
                <a:spcPct val="110000"/>
              </a:lnSpc>
            </a:pPr>
            <a:endParaRPr lang="de-DE" sz="1400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D98DEC0-5A11-4D86-7480-4C8CC5702DD9}"/>
              </a:ext>
            </a:extLst>
          </p:cNvPr>
          <p:cNvGrpSpPr/>
          <p:nvPr/>
        </p:nvGrpSpPr>
        <p:grpSpPr>
          <a:xfrm>
            <a:off x="5816233" y="4246447"/>
            <a:ext cx="1118027" cy="472967"/>
            <a:chOff x="5157512" y="6223139"/>
            <a:chExt cx="1118027" cy="47296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F567D03-D909-7DC9-5CC4-32E836F9DD52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4222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A68C5C6-3B0C-F66F-2DDE-41DD5F8FA917}"/>
                </a:ext>
              </a:extLst>
            </p:cNvPr>
            <p:cNvSpPr txBox="1"/>
            <p:nvPr/>
          </p:nvSpPr>
          <p:spPr>
            <a:xfrm>
              <a:off x="5470529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4528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BED5AB5-E481-59D4-5663-B668B1133F75}"/>
                </a:ext>
              </a:extLst>
            </p:cNvPr>
            <p:cNvSpPr txBox="1"/>
            <p:nvPr/>
          </p:nvSpPr>
          <p:spPr>
            <a:xfrm>
              <a:off x="5737271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6330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CD0BE2B-F2FE-9988-4271-6FF051A405E4}"/>
                </a:ext>
              </a:extLst>
            </p:cNvPr>
            <p:cNvSpPr txBox="1"/>
            <p:nvPr/>
          </p:nvSpPr>
          <p:spPr>
            <a:xfrm>
              <a:off x="6004012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8050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5B5522C-827B-D47C-4F45-4BA502B99226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01ACE9E-1E45-D260-5082-F83A773F3135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D359374-AE51-6DAB-93DF-0D1E8DE7ED8F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AE9AE49-7263-BE23-7236-4227DC6579BD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E51FC41-212F-3B43-1BB3-42DCB824411D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1E17A136-BAC6-EAE9-D2BA-65A669254B18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AA98854-57C6-4E20-7541-80A46743F6DE}"/>
              </a:ext>
            </a:extLst>
          </p:cNvPr>
          <p:cNvGrpSpPr/>
          <p:nvPr/>
        </p:nvGrpSpPr>
        <p:grpSpPr>
          <a:xfrm>
            <a:off x="8415194" y="4246447"/>
            <a:ext cx="1118027" cy="472967"/>
            <a:chOff x="5157512" y="6223139"/>
            <a:chExt cx="1118027" cy="472967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2EDEC86-13BD-9C05-2247-21DB44ECE672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8280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CBC27D8-32E5-8863-8653-BFF1DB1F4863}"/>
                </a:ext>
              </a:extLst>
            </p:cNvPr>
            <p:cNvSpPr txBox="1"/>
            <p:nvPr/>
          </p:nvSpPr>
          <p:spPr>
            <a:xfrm>
              <a:off x="5470529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8570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614F55C-0CF1-8C0C-6955-08758A76C618}"/>
                </a:ext>
              </a:extLst>
            </p:cNvPr>
            <p:cNvSpPr txBox="1"/>
            <p:nvPr/>
          </p:nvSpPr>
          <p:spPr>
            <a:xfrm>
              <a:off x="5737271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8604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CA676EF-2A5C-3001-8ABE-BC11B474E63C}"/>
                </a:ext>
              </a:extLst>
            </p:cNvPr>
            <p:cNvSpPr txBox="1"/>
            <p:nvPr/>
          </p:nvSpPr>
          <p:spPr>
            <a:xfrm>
              <a:off x="6004012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8808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019CC55-5C6F-1B36-F9C1-315B4F17E08C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BF857238-0992-5566-2E06-A66DFF7F8A96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7E3DDB3-FEB3-2F81-602E-7E49D804CD90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F0101ECB-1692-A1D2-0BDA-0A001504498A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1ECA7004-1DCD-9CD3-F289-0D3159AC6541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85AF011-84C8-6FD5-3FF9-1C9F0A2A23C0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14C36C3-D931-D2C6-735F-346DB6AAE2A7}"/>
              </a:ext>
            </a:extLst>
          </p:cNvPr>
          <p:cNvGrpSpPr/>
          <p:nvPr/>
        </p:nvGrpSpPr>
        <p:grpSpPr>
          <a:xfrm>
            <a:off x="10497689" y="4252005"/>
            <a:ext cx="1118027" cy="472968"/>
            <a:chOff x="5157512" y="6223138"/>
            <a:chExt cx="1118027" cy="472968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807422C-8AC6-1C34-3135-1E3D11998CB3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9016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C2B3963-3B6A-7C04-D065-3DACB4A03DFA}"/>
                </a:ext>
              </a:extLst>
            </p:cNvPr>
            <p:cNvSpPr txBox="1"/>
            <p:nvPr/>
          </p:nvSpPr>
          <p:spPr>
            <a:xfrm>
              <a:off x="5470529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9532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83DC5B2-B523-2C26-22CF-38B9B93DBA1E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CB1E066-C975-507E-4AFA-4A7888DCB3CB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58C40A38-FE77-C56E-D262-147099E7EE89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56492A8C-5E79-D043-7207-3B79A245852F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42E4CA52-F495-D737-E406-885BA8C655C9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369DE5F9-CB9B-1FB6-D785-1B02D2B06CB6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0D248F47-CFF9-04D6-CE40-F185496244EC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A2DD483-6AF6-DE34-04EC-6F5285E70093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6A3DDE2-695B-FF2F-CB3A-E547A140BA3A}"/>
              </a:ext>
            </a:extLst>
          </p:cNvPr>
          <p:cNvGrpSpPr/>
          <p:nvPr/>
        </p:nvGrpSpPr>
        <p:grpSpPr>
          <a:xfrm>
            <a:off x="7896031" y="3361589"/>
            <a:ext cx="1118027" cy="472968"/>
            <a:chOff x="5157512" y="6223138"/>
            <a:chExt cx="1118027" cy="472968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78AC793E-9B1A-3E3F-96C8-D0CC799439B0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8180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DB191FFE-D8FA-8ED9-45EB-5E5E56C6C07F}"/>
                </a:ext>
              </a:extLst>
            </p:cNvPr>
            <p:cNvSpPr txBox="1"/>
            <p:nvPr/>
          </p:nvSpPr>
          <p:spPr>
            <a:xfrm>
              <a:off x="5470529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8910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11E24CE8-BF2F-5E31-5C60-E5825366C6EA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0157EF40-15A9-A8BD-3B8E-C3BC877B4695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D2145C92-6F5C-C810-C17A-DA23C23E4367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11A552A3-DC7A-AEB1-61B5-ACE10B08FA00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AE497B44-7995-B886-5AFB-0E6E11D10BD2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87DDDB6A-F60F-6BA0-81B9-4D09A7D1748D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8A6FFA64-5572-35FE-F041-ED7CC8EF5520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D21F91A8-97E1-FF4A-B6CC-762BA9D46E69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B97975C8-DC23-B183-D161-23496F7E51C9}"/>
              </a:ext>
            </a:extLst>
          </p:cNvPr>
          <p:cNvCxnSpPr>
            <a:cxnSpLocks/>
          </p:cNvCxnSpPr>
          <p:nvPr/>
        </p:nvCxnSpPr>
        <p:spPr>
          <a:xfrm>
            <a:off x="5076877" y="4827971"/>
            <a:ext cx="6748622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03A0A2C9-948A-47D9-F917-3B77162CA8B6}"/>
              </a:ext>
            </a:extLst>
          </p:cNvPr>
          <p:cNvCxnSpPr>
            <a:cxnSpLocks/>
            <a:stCxn id="37" idx="3"/>
            <a:endCxn id="12" idx="0"/>
          </p:cNvCxnSpPr>
          <p:nvPr/>
        </p:nvCxnSpPr>
        <p:spPr>
          <a:xfrm flipH="1">
            <a:off x="5340068" y="4712719"/>
            <a:ext cx="483032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50F2F7A0-728A-6F24-4F3E-6C578D018A03}"/>
              </a:ext>
            </a:extLst>
          </p:cNvPr>
          <p:cNvCxnSpPr>
            <a:cxnSpLocks/>
            <a:stCxn id="36" idx="3"/>
            <a:endCxn id="13" idx="0"/>
          </p:cNvCxnSpPr>
          <p:nvPr/>
        </p:nvCxnSpPr>
        <p:spPr>
          <a:xfrm flipH="1">
            <a:off x="5859231" y="4712719"/>
            <a:ext cx="230611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ED45DC14-DD40-97F3-36DE-CFBAF5B55CAB}"/>
              </a:ext>
            </a:extLst>
          </p:cNvPr>
          <p:cNvCxnSpPr>
            <a:cxnSpLocks/>
            <a:stCxn id="38" idx="4"/>
            <a:endCxn id="14" idx="0"/>
          </p:cNvCxnSpPr>
          <p:nvPr/>
        </p:nvCxnSpPr>
        <p:spPr>
          <a:xfrm>
            <a:off x="6372069" y="4719414"/>
            <a:ext cx="6325" cy="3145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1E232DFE-CF49-518D-C8D9-9189996C6512}"/>
              </a:ext>
            </a:extLst>
          </p:cNvPr>
          <p:cNvCxnSpPr>
            <a:cxnSpLocks/>
            <a:stCxn id="39" idx="5"/>
            <a:endCxn id="15" idx="0"/>
          </p:cNvCxnSpPr>
          <p:nvPr/>
        </p:nvCxnSpPr>
        <p:spPr>
          <a:xfrm>
            <a:off x="6655134" y="4712719"/>
            <a:ext cx="242423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796C4165-ABE1-093E-525B-E6E4B0079CC1}"/>
              </a:ext>
            </a:extLst>
          </p:cNvPr>
          <p:cNvCxnSpPr>
            <a:cxnSpLocks/>
            <a:stCxn id="40" idx="5"/>
            <a:endCxn id="16" idx="0"/>
          </p:cNvCxnSpPr>
          <p:nvPr/>
        </p:nvCxnSpPr>
        <p:spPr>
          <a:xfrm>
            <a:off x="6924268" y="4712719"/>
            <a:ext cx="492452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A7F4AEE1-5435-440A-3349-89BB84DD9454}"/>
              </a:ext>
            </a:extLst>
          </p:cNvPr>
          <p:cNvCxnSpPr>
            <a:cxnSpLocks/>
            <a:stCxn id="48" idx="3"/>
            <a:endCxn id="17" idx="0"/>
          </p:cNvCxnSpPr>
          <p:nvPr/>
        </p:nvCxnSpPr>
        <p:spPr>
          <a:xfrm flipH="1">
            <a:off x="7935883" y="4712719"/>
            <a:ext cx="486178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D0228F80-6923-3929-F155-BB70331BDE20}"/>
              </a:ext>
            </a:extLst>
          </p:cNvPr>
          <p:cNvCxnSpPr>
            <a:cxnSpLocks/>
            <a:stCxn id="47" idx="3"/>
            <a:endCxn id="18" idx="0"/>
          </p:cNvCxnSpPr>
          <p:nvPr/>
        </p:nvCxnSpPr>
        <p:spPr>
          <a:xfrm flipH="1">
            <a:off x="8455046" y="4712719"/>
            <a:ext cx="233757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F6857EB0-A143-A6D1-7741-B41BB5139164}"/>
              </a:ext>
            </a:extLst>
          </p:cNvPr>
          <p:cNvCxnSpPr>
            <a:cxnSpLocks/>
            <a:stCxn id="49" idx="4"/>
            <a:endCxn id="19" idx="0"/>
          </p:cNvCxnSpPr>
          <p:nvPr/>
        </p:nvCxnSpPr>
        <p:spPr>
          <a:xfrm>
            <a:off x="8971030" y="4719414"/>
            <a:ext cx="3179" cy="3145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BE840307-7271-8446-33C7-279CA87D1E9A}"/>
              </a:ext>
            </a:extLst>
          </p:cNvPr>
          <p:cNvCxnSpPr>
            <a:cxnSpLocks/>
            <a:stCxn id="50" idx="5"/>
            <a:endCxn id="20" idx="0"/>
          </p:cNvCxnSpPr>
          <p:nvPr/>
        </p:nvCxnSpPr>
        <p:spPr>
          <a:xfrm>
            <a:off x="9254095" y="4712719"/>
            <a:ext cx="239277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FBEA76DA-38EF-1D4E-49DE-0BA3D5FCCFB4}"/>
              </a:ext>
            </a:extLst>
          </p:cNvPr>
          <p:cNvCxnSpPr>
            <a:cxnSpLocks/>
            <a:stCxn id="51" idx="5"/>
            <a:endCxn id="21" idx="0"/>
          </p:cNvCxnSpPr>
          <p:nvPr/>
        </p:nvCxnSpPr>
        <p:spPr>
          <a:xfrm>
            <a:off x="9523229" y="4712719"/>
            <a:ext cx="489306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D8A48702-4627-0178-FA2E-BC27D2E4356E}"/>
              </a:ext>
            </a:extLst>
          </p:cNvPr>
          <p:cNvCxnSpPr>
            <a:cxnSpLocks/>
            <a:stCxn id="59" idx="4"/>
            <a:endCxn id="22" idx="0"/>
          </p:cNvCxnSpPr>
          <p:nvPr/>
        </p:nvCxnSpPr>
        <p:spPr>
          <a:xfrm>
            <a:off x="10520880" y="4724973"/>
            <a:ext cx="10818" cy="3089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A4325268-655B-D06B-C6BC-A1447BB50C26}"/>
              </a:ext>
            </a:extLst>
          </p:cNvPr>
          <p:cNvCxnSpPr>
            <a:cxnSpLocks/>
            <a:stCxn id="58" idx="5"/>
            <a:endCxn id="23" idx="0"/>
          </p:cNvCxnSpPr>
          <p:nvPr/>
        </p:nvCxnSpPr>
        <p:spPr>
          <a:xfrm>
            <a:off x="10803945" y="4718278"/>
            <a:ext cx="246916" cy="3156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6B8DD7B4-950D-C26E-7549-415E40F065AD}"/>
              </a:ext>
            </a:extLst>
          </p:cNvPr>
          <p:cNvCxnSpPr>
            <a:cxnSpLocks/>
            <a:stCxn id="60" idx="5"/>
            <a:endCxn id="24" idx="0"/>
          </p:cNvCxnSpPr>
          <p:nvPr/>
        </p:nvCxnSpPr>
        <p:spPr>
          <a:xfrm>
            <a:off x="11069848" y="4718278"/>
            <a:ext cx="500179" cy="3156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44000154-AE55-C053-F789-BB6867AE9AC5}"/>
              </a:ext>
            </a:extLst>
          </p:cNvPr>
          <p:cNvCxnSpPr>
            <a:cxnSpLocks/>
            <a:stCxn id="70" idx="3"/>
          </p:cNvCxnSpPr>
          <p:nvPr/>
        </p:nvCxnSpPr>
        <p:spPr>
          <a:xfrm flipH="1">
            <a:off x="5816339" y="3827862"/>
            <a:ext cx="2086559" cy="4185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51C07BE5-4ED2-A045-B69D-763283B4243D}"/>
              </a:ext>
            </a:extLst>
          </p:cNvPr>
          <p:cNvCxnSpPr>
            <a:cxnSpLocks/>
            <a:stCxn id="69" idx="5"/>
          </p:cNvCxnSpPr>
          <p:nvPr/>
        </p:nvCxnSpPr>
        <p:spPr>
          <a:xfrm>
            <a:off x="8202287" y="3827862"/>
            <a:ext cx="204858" cy="4229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0D0C4BF2-D6F2-7239-E00D-C7CEF4E3210B}"/>
              </a:ext>
            </a:extLst>
          </p:cNvPr>
          <p:cNvCxnSpPr>
            <a:cxnSpLocks/>
            <a:stCxn id="71" idx="6"/>
          </p:cNvCxnSpPr>
          <p:nvPr/>
        </p:nvCxnSpPr>
        <p:spPr>
          <a:xfrm>
            <a:off x="8474951" y="3811698"/>
            <a:ext cx="2025638" cy="4479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9DCCFA43-AECF-B39B-D69B-F08BA2F792D3}"/>
              </a:ext>
            </a:extLst>
          </p:cNvPr>
          <p:cNvSpPr txBox="1"/>
          <p:nvPr/>
        </p:nvSpPr>
        <p:spPr>
          <a:xfrm>
            <a:off x="10717298" y="3252933"/>
            <a:ext cx="11180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Indexseiten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64BE9C66-2919-CD25-66AE-FC2C4A06A5D7}"/>
              </a:ext>
            </a:extLst>
          </p:cNvPr>
          <p:cNvGrpSpPr/>
          <p:nvPr/>
        </p:nvGrpSpPr>
        <p:grpSpPr>
          <a:xfrm>
            <a:off x="841565" y="4369935"/>
            <a:ext cx="3216097" cy="1328066"/>
            <a:chOff x="640706" y="5034911"/>
            <a:chExt cx="3216097" cy="132806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0EC42EDA-4FE3-31AD-888D-CC6A2C73607D}"/>
                    </a:ext>
                  </a:extLst>
                </p:cNvPr>
                <p:cNvSpPr txBox="1"/>
                <p:nvPr/>
              </p:nvSpPr>
              <p:spPr>
                <a:xfrm>
                  <a:off x="1235048" y="5447413"/>
                  <a:ext cx="360000" cy="3970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vert="horz" wrap="square" lIns="72000" rIns="72000" rtlCol="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0EC42EDA-4FE3-31AD-888D-CC6A2C7360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5048" y="5447413"/>
                  <a:ext cx="360000" cy="397032"/>
                </a:xfrm>
                <a:prstGeom prst="rect">
                  <a:avLst/>
                </a:prstGeom>
                <a:blipFill>
                  <a:blip r:embed="rId4"/>
                  <a:stretch>
                    <a:fillRect l="-322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ACB963F2-B59F-6631-DA94-237A5ACB666B}"/>
                    </a:ext>
                  </a:extLst>
                </p:cNvPr>
                <p:cNvSpPr txBox="1"/>
                <p:nvPr/>
              </p:nvSpPr>
              <p:spPr>
                <a:xfrm>
                  <a:off x="1892537" y="5447413"/>
                  <a:ext cx="360000" cy="3970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vert="horz" wrap="square" lIns="72000" rIns="72000" rtlCol="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ACB963F2-B59F-6631-DA94-237A5ACB66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92537" y="5447413"/>
                  <a:ext cx="360000" cy="397032"/>
                </a:xfrm>
                <a:prstGeom prst="rect">
                  <a:avLst/>
                </a:prstGeom>
                <a:blipFill>
                  <a:blip r:embed="rId5"/>
                  <a:stretch>
                    <a:fillRect l="-3333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498BCDE0-9FB6-3745-B0A8-455A875284BE}"/>
                    </a:ext>
                  </a:extLst>
                </p:cNvPr>
                <p:cNvSpPr txBox="1"/>
                <p:nvPr/>
              </p:nvSpPr>
              <p:spPr>
                <a:xfrm>
                  <a:off x="2546401" y="5447413"/>
                  <a:ext cx="432000" cy="3970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vert="horz" wrap="square" lIns="72000" rIns="72000" rtlCol="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498BCDE0-9FB6-3745-B0A8-455A875284B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46401" y="5447413"/>
                  <a:ext cx="432000" cy="3970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57D6C5F1-67B1-A88E-A3BC-A2627F74F8C0}"/>
                    </a:ext>
                  </a:extLst>
                </p:cNvPr>
                <p:cNvSpPr txBox="1"/>
                <p:nvPr/>
              </p:nvSpPr>
              <p:spPr>
                <a:xfrm>
                  <a:off x="2977439" y="5447413"/>
                  <a:ext cx="360000" cy="3970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vert="horz" wrap="square" lIns="72000" rIns="72000" rtlCol="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57D6C5F1-67B1-A88E-A3BC-A2627F74F8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77439" y="5447413"/>
                  <a:ext cx="360000" cy="3970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3584E866-39F4-90B5-1E33-470CE180DD5E}"/>
                    </a:ext>
                  </a:extLst>
                </p:cNvPr>
                <p:cNvSpPr txBox="1"/>
                <p:nvPr/>
              </p:nvSpPr>
              <p:spPr>
                <a:xfrm>
                  <a:off x="943252" y="5447413"/>
                  <a:ext cx="288000" cy="3970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vert="horz" wrap="square" lIns="36000" rIns="0" rtlCol="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3584E866-39F4-90B5-1E33-470CE180DD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3252" y="5447413"/>
                  <a:ext cx="288000" cy="397032"/>
                </a:xfrm>
                <a:prstGeom prst="rect">
                  <a:avLst/>
                </a:prstGeom>
                <a:blipFill>
                  <a:blip r:embed="rId8"/>
                  <a:stretch>
                    <a:fillRect l="-8000" r="-800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AF69EBFB-DC81-595F-8921-3B3D18B5B5AC}"/>
                    </a:ext>
                  </a:extLst>
                </p:cNvPr>
                <p:cNvSpPr txBox="1"/>
                <p:nvPr/>
              </p:nvSpPr>
              <p:spPr>
                <a:xfrm>
                  <a:off x="1600888" y="5447413"/>
                  <a:ext cx="288000" cy="3970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vert="horz" wrap="square" lIns="36000" rIns="0" rtlCol="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AF69EBFB-DC81-595F-8921-3B3D18B5B5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00888" y="5447413"/>
                  <a:ext cx="288000" cy="397032"/>
                </a:xfrm>
                <a:prstGeom prst="rect">
                  <a:avLst/>
                </a:prstGeom>
                <a:blipFill>
                  <a:blip r:embed="rId9"/>
                  <a:stretch>
                    <a:fillRect l="-8000" r="-400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216C4420-6C4C-755C-E205-1812D438DFB4}"/>
                    </a:ext>
                  </a:extLst>
                </p:cNvPr>
                <p:cNvSpPr txBox="1"/>
                <p:nvPr/>
              </p:nvSpPr>
              <p:spPr>
                <a:xfrm>
                  <a:off x="2256234" y="5447413"/>
                  <a:ext cx="288000" cy="3970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vert="horz" wrap="square" lIns="36000" rIns="0" rtlCol="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216C4420-6C4C-755C-E205-1812D438DF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6234" y="5447413"/>
                  <a:ext cx="288000" cy="397032"/>
                </a:xfrm>
                <a:prstGeom prst="rect">
                  <a:avLst/>
                </a:prstGeom>
                <a:blipFill>
                  <a:blip r:embed="rId10"/>
                  <a:stretch>
                    <a:fillRect l="-8000" r="-800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" name="TextBox 108">
                  <a:extLst>
                    <a:ext uri="{FF2B5EF4-FFF2-40B4-BE49-F238E27FC236}">
                      <a16:creationId xmlns:a16="http://schemas.microsoft.com/office/drawing/2014/main" id="{61EF4115-1BD8-B147-1171-D0273823B046}"/>
                    </a:ext>
                  </a:extLst>
                </p:cNvPr>
                <p:cNvSpPr txBox="1"/>
                <p:nvPr/>
              </p:nvSpPr>
              <p:spPr>
                <a:xfrm>
                  <a:off x="3341621" y="5447413"/>
                  <a:ext cx="288000" cy="3970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vert="horz" wrap="square" lIns="18000" rIns="0" rtlCol="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9" name="TextBox 108">
                  <a:extLst>
                    <a:ext uri="{FF2B5EF4-FFF2-40B4-BE49-F238E27FC236}">
                      <a16:creationId xmlns:a16="http://schemas.microsoft.com/office/drawing/2014/main" id="{61EF4115-1BD8-B147-1171-D0273823B0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1621" y="5447413"/>
                  <a:ext cx="288000" cy="397032"/>
                </a:xfrm>
                <a:prstGeom prst="rect">
                  <a:avLst/>
                </a:prstGeom>
                <a:blipFill>
                  <a:blip r:embed="rId11"/>
                  <a:stretch>
                    <a:fillRect l="-12500" r="-4167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93B08100-91D4-15F2-835B-584E52327978}"/>
                </a:ext>
              </a:extLst>
            </p:cNvPr>
            <p:cNvCxnSpPr>
              <a:cxnSpLocks/>
              <a:stCxn id="106" idx="2"/>
            </p:cNvCxnSpPr>
            <p:nvPr/>
          </p:nvCxnSpPr>
          <p:spPr>
            <a:xfrm flipH="1">
              <a:off x="640706" y="5844445"/>
              <a:ext cx="446546" cy="42338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91F4E4F0-2E12-74F8-860D-F0D8E83F10C2}"/>
                </a:ext>
              </a:extLst>
            </p:cNvPr>
            <p:cNvCxnSpPr>
              <a:cxnSpLocks/>
              <a:stCxn id="103" idx="3"/>
            </p:cNvCxnSpPr>
            <p:nvPr/>
          </p:nvCxnSpPr>
          <p:spPr>
            <a:xfrm flipH="1">
              <a:off x="1453394" y="5860609"/>
              <a:ext cx="272776" cy="50236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03D66A30-CBF6-F6FE-D648-1744794EDDA4}"/>
                </a:ext>
              </a:extLst>
            </p:cNvPr>
            <p:cNvCxnSpPr>
              <a:cxnSpLocks/>
              <a:stCxn id="105" idx="4"/>
            </p:cNvCxnSpPr>
            <p:nvPr/>
          </p:nvCxnSpPr>
          <p:spPr>
            <a:xfrm>
              <a:off x="2397178" y="5867304"/>
              <a:ext cx="10339" cy="46708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8AF005CA-10C0-1F6D-A907-13C4C5C8CF3F}"/>
                </a:ext>
              </a:extLst>
            </p:cNvPr>
            <p:cNvCxnSpPr>
              <a:cxnSpLocks/>
              <a:stCxn id="104" idx="5"/>
            </p:cNvCxnSpPr>
            <p:nvPr/>
          </p:nvCxnSpPr>
          <p:spPr>
            <a:xfrm>
              <a:off x="3503449" y="5860609"/>
              <a:ext cx="353354" cy="4569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69F679F1-C381-9420-6C43-21DA519E633E}"/>
                </a:ext>
              </a:extLst>
            </p:cNvPr>
            <p:cNvSpPr/>
            <p:nvPr/>
          </p:nvSpPr>
          <p:spPr>
            <a:xfrm>
              <a:off x="1055516" y="5821585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0B4BDF79-CA80-EB62-D666-21FAAFEB9D77}"/>
                </a:ext>
              </a:extLst>
            </p:cNvPr>
            <p:cNvSpPr/>
            <p:nvPr/>
          </p:nvSpPr>
          <p:spPr>
            <a:xfrm>
              <a:off x="1719409" y="5821585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A9018CE1-E47D-45BF-77E2-CE610B37C906}"/>
                </a:ext>
              </a:extLst>
            </p:cNvPr>
            <p:cNvSpPr/>
            <p:nvPr/>
          </p:nvSpPr>
          <p:spPr>
            <a:xfrm>
              <a:off x="3464041" y="5821585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F8FA1956-6A99-A97D-98D4-94ACAF389DE5}"/>
                </a:ext>
              </a:extLst>
            </p:cNvPr>
            <p:cNvSpPr/>
            <p:nvPr/>
          </p:nvSpPr>
          <p:spPr>
            <a:xfrm>
              <a:off x="2374093" y="5821585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D5BCE9C9-E362-EE80-6C62-AEC1F712E6BF}"/>
                </a:ext>
              </a:extLst>
            </p:cNvPr>
            <p:cNvSpPr txBox="1"/>
            <p:nvPr/>
          </p:nvSpPr>
          <p:spPr>
            <a:xfrm>
              <a:off x="959711" y="5034911"/>
              <a:ext cx="135126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dirty="0">
                  <a:solidFill>
                    <a:schemeClr val="accent1"/>
                  </a:solidFill>
                </a:rPr>
                <a:t>Indexeintrag</a:t>
              </a:r>
            </a:p>
          </p:txBody>
        </p:sp>
        <p:sp>
          <p:nvSpPr>
            <p:cNvPr id="115" name="Right Brace 114">
              <a:extLst>
                <a:ext uri="{FF2B5EF4-FFF2-40B4-BE49-F238E27FC236}">
                  <a16:creationId xmlns:a16="http://schemas.microsoft.com/office/drawing/2014/main" id="{40950499-96D2-40D6-4337-64FB1A3FC370}"/>
                </a:ext>
              </a:extLst>
            </p:cNvPr>
            <p:cNvSpPr/>
            <p:nvPr/>
          </p:nvSpPr>
          <p:spPr>
            <a:xfrm rot="16200000">
              <a:off x="1512272" y="5048688"/>
              <a:ext cx="99392" cy="653840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591531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ISAM: Anfragetypen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de-DE" dirty="0"/>
              <a:t>Anfragetypen</a:t>
            </a:r>
          </a:p>
          <a:p>
            <a:pPr lvl="1"/>
            <a:r>
              <a:rPr lang="de-DE" dirty="0"/>
              <a:t>Bereichsanfragen</a:t>
            </a:r>
          </a:p>
          <a:p>
            <a:pPr lvl="2"/>
            <a:r>
              <a:rPr lang="de-DE" dirty="0"/>
              <a:t>Beispiel: </a:t>
            </a:r>
            <a:r>
              <a:rPr lang="de-DE" dirty="0" err="1">
                <a:latin typeface="Courier New" panose="02070309020205020404" pitchFamily="49" charset="0"/>
                <a:cs typeface="Courier New" panose="02070309020205020404" pitchFamily="49" charset="0"/>
              </a:rPr>
              <a:t>Plz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between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8800 </a:t>
            </a:r>
            <a:r>
              <a:rPr lang="de-DE" b="1" dirty="0">
                <a:latin typeface="Courier New" panose="02070309020205020404" pitchFamily="49" charset="0"/>
                <a:cs typeface="Courier New" panose="02070309020205020404" pitchFamily="49" charset="0"/>
              </a:rPr>
              <a:t>and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9099</a:t>
            </a:r>
            <a:endParaRPr lang="de-DE" dirty="0"/>
          </a:p>
          <a:p>
            <a:pPr lvl="1"/>
            <a:r>
              <a:rPr lang="de-DE" dirty="0"/>
              <a:t>Punktanfragen</a:t>
            </a:r>
          </a:p>
          <a:p>
            <a:pPr lvl="2"/>
            <a:r>
              <a:rPr lang="de-DE" dirty="0"/>
              <a:t>Beispiel: </a:t>
            </a:r>
            <a:r>
              <a:rPr lang="de-DE" dirty="0" err="1">
                <a:latin typeface="Courier" pitchFamily="2" charset="0"/>
              </a:rPr>
              <a:t>Plz</a:t>
            </a:r>
            <a:r>
              <a:rPr lang="de-DE" dirty="0">
                <a:latin typeface="Courier" pitchFamily="2" charset="0"/>
              </a:rPr>
              <a:t>=4123</a:t>
            </a:r>
          </a:p>
          <a:p>
            <a:r>
              <a:rPr lang="de-DE" dirty="0"/>
              <a:t>Indexierung möglich, solange</a:t>
            </a:r>
            <a:br>
              <a:rPr lang="de-DE" dirty="0"/>
            </a:br>
            <a:r>
              <a:rPr lang="de-DE" dirty="0"/>
              <a:t>eine totale Ordnung definiert ist</a:t>
            </a:r>
          </a:p>
          <a:p>
            <a:pPr lvl="1"/>
            <a:r>
              <a:rPr lang="de-DE" dirty="0"/>
              <a:t>Zahlenbasierte Datentypen</a:t>
            </a:r>
          </a:p>
          <a:p>
            <a:pPr lvl="1"/>
            <a:r>
              <a:rPr lang="de-DE" dirty="0"/>
              <a:t>Lexikographisch: String, Char</a:t>
            </a:r>
          </a:p>
          <a:p>
            <a:pPr lvl="2"/>
            <a:r>
              <a:rPr lang="de-DE" dirty="0"/>
              <a:t> (A ≺ B ≺ …)</a:t>
            </a:r>
          </a:p>
          <a:p>
            <a:pPr lvl="2"/>
            <a:r>
              <a:rPr lang="de-DE" dirty="0"/>
              <a:t>Manche Systeme erlauben keinen</a:t>
            </a:r>
            <a:br>
              <a:rPr lang="de-DE" dirty="0"/>
            </a:br>
            <a:r>
              <a:rPr lang="de-DE" dirty="0"/>
              <a:t>Index über sehr lange Strings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6561AB-BC9E-56E7-131F-84BCBB2C9DF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D79C04-E87C-52C5-101A-FBC7DB3F72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</a:t>
            </a:r>
            <a:r>
              <a:rPr lang="en-GB" dirty="0" err="1"/>
              <a:t>Datenbanken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46</a:t>
            </a:fld>
            <a:endParaRPr lang="de-D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DA57C9-47AE-19CE-25DE-211FD8D60B53}"/>
              </a:ext>
            </a:extLst>
          </p:cNvPr>
          <p:cNvSpPr/>
          <p:nvPr/>
        </p:nvSpPr>
        <p:spPr>
          <a:xfrm>
            <a:off x="5083053" y="4827972"/>
            <a:ext cx="6748622" cy="10779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E21D24-DDFC-95E2-7349-594D528234CC}"/>
              </a:ext>
            </a:extLst>
          </p:cNvPr>
          <p:cNvSpPr txBox="1"/>
          <p:nvPr/>
        </p:nvSpPr>
        <p:spPr>
          <a:xfrm>
            <a:off x="10767263" y="5593240"/>
            <a:ext cx="10598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Datenseiten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04E183-0688-7633-3540-ABDB9E142940}"/>
              </a:ext>
            </a:extLst>
          </p:cNvPr>
          <p:cNvSpPr/>
          <p:nvPr/>
        </p:nvSpPr>
        <p:spPr>
          <a:xfrm>
            <a:off x="5083053" y="3257830"/>
            <a:ext cx="6748622" cy="15701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132D71-281E-ADAC-563C-8A4ED4F683A3}"/>
              </a:ext>
            </a:extLst>
          </p:cNvPr>
          <p:cNvSpPr txBox="1"/>
          <p:nvPr/>
        </p:nvSpPr>
        <p:spPr>
          <a:xfrm>
            <a:off x="5111287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4104*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4123*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EC51AC-C5E5-FB70-DE6E-4D4C6C5D28CA}"/>
              </a:ext>
            </a:extLst>
          </p:cNvPr>
          <p:cNvSpPr txBox="1"/>
          <p:nvPr/>
        </p:nvSpPr>
        <p:spPr>
          <a:xfrm>
            <a:off x="5630450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4222*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4450*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D3B65F-A221-12F2-1B11-F8E4CBB65FFE}"/>
              </a:ext>
            </a:extLst>
          </p:cNvPr>
          <p:cNvSpPr txBox="1"/>
          <p:nvPr/>
        </p:nvSpPr>
        <p:spPr>
          <a:xfrm>
            <a:off x="6149613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4528*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5012*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E8E17A-132D-609C-96B9-8AC01715E629}"/>
              </a:ext>
            </a:extLst>
          </p:cNvPr>
          <p:cNvSpPr txBox="1"/>
          <p:nvPr/>
        </p:nvSpPr>
        <p:spPr>
          <a:xfrm>
            <a:off x="6668776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6330*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6423*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27B1B8-8B2D-0FA2-8703-01328A1B7B0D}"/>
              </a:ext>
            </a:extLst>
          </p:cNvPr>
          <p:cNvSpPr txBox="1"/>
          <p:nvPr/>
        </p:nvSpPr>
        <p:spPr>
          <a:xfrm>
            <a:off x="7187939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8050*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8105*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BFA01A-46E7-FCB3-385A-EB1F8082B66C}"/>
              </a:ext>
            </a:extLst>
          </p:cNvPr>
          <p:cNvSpPr txBox="1"/>
          <p:nvPr/>
        </p:nvSpPr>
        <p:spPr>
          <a:xfrm>
            <a:off x="7707102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8180*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8245*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8C5123-01E8-503F-444D-965124972467}"/>
              </a:ext>
            </a:extLst>
          </p:cNvPr>
          <p:cNvSpPr txBox="1"/>
          <p:nvPr/>
        </p:nvSpPr>
        <p:spPr>
          <a:xfrm>
            <a:off x="8226265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8280*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8406*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E0407A-720A-098A-7505-8BA40F09E216}"/>
              </a:ext>
            </a:extLst>
          </p:cNvPr>
          <p:cNvSpPr txBox="1"/>
          <p:nvPr/>
        </p:nvSpPr>
        <p:spPr>
          <a:xfrm>
            <a:off x="8745428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8570*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8600*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4C9F91-86C4-57F1-3C51-1313964B7AC9}"/>
              </a:ext>
            </a:extLst>
          </p:cNvPr>
          <p:cNvSpPr txBox="1"/>
          <p:nvPr/>
        </p:nvSpPr>
        <p:spPr>
          <a:xfrm>
            <a:off x="9264591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8604*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8700*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91C6F8-EC99-25B7-3A7F-6D73218DC774}"/>
              </a:ext>
            </a:extLst>
          </p:cNvPr>
          <p:cNvSpPr txBox="1"/>
          <p:nvPr/>
        </p:nvSpPr>
        <p:spPr>
          <a:xfrm>
            <a:off x="9783754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8808*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8887*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207D4B-DB09-F79B-E247-822229F2465C}"/>
              </a:ext>
            </a:extLst>
          </p:cNvPr>
          <p:cNvSpPr txBox="1"/>
          <p:nvPr/>
        </p:nvSpPr>
        <p:spPr>
          <a:xfrm>
            <a:off x="10302917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8910*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8953*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835439-3CB1-7FBA-3D66-BD941ADDB366}"/>
              </a:ext>
            </a:extLst>
          </p:cNvPr>
          <p:cNvSpPr txBox="1"/>
          <p:nvPr/>
        </p:nvSpPr>
        <p:spPr>
          <a:xfrm>
            <a:off x="10822080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9016*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9200*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158279-B504-2E97-FEC3-0B1128EDE4B8}"/>
              </a:ext>
            </a:extLst>
          </p:cNvPr>
          <p:cNvSpPr txBox="1"/>
          <p:nvPr/>
        </p:nvSpPr>
        <p:spPr>
          <a:xfrm>
            <a:off x="11341246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9532*</a:t>
            </a:r>
          </a:p>
          <a:p>
            <a:pPr>
              <a:lnSpc>
                <a:spcPct val="110000"/>
              </a:lnSpc>
            </a:pPr>
            <a:endParaRPr lang="de-DE" sz="1400" dirty="0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FBA7C71B-0CBA-5E14-CA44-D7A2EFC0980A}"/>
              </a:ext>
            </a:extLst>
          </p:cNvPr>
          <p:cNvSpPr/>
          <p:nvPr/>
        </p:nvSpPr>
        <p:spPr>
          <a:xfrm>
            <a:off x="6133181" y="4246446"/>
            <a:ext cx="219734" cy="4501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3CFD209D-1FFA-7018-43A3-8124A96B7D8E}"/>
              </a:ext>
            </a:extLst>
          </p:cNvPr>
          <p:cNvSpPr/>
          <p:nvPr/>
        </p:nvSpPr>
        <p:spPr>
          <a:xfrm>
            <a:off x="5861357" y="4246447"/>
            <a:ext cx="219734" cy="4501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98474825-27C8-90E7-C2C4-0A3DD4399B03}"/>
              </a:ext>
            </a:extLst>
          </p:cNvPr>
          <p:cNvSpPr/>
          <p:nvPr/>
        </p:nvSpPr>
        <p:spPr>
          <a:xfrm>
            <a:off x="7935883" y="3361589"/>
            <a:ext cx="219734" cy="4501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A371D5FE-C223-2D09-0E39-9E6225282373}"/>
              </a:ext>
            </a:extLst>
          </p:cNvPr>
          <p:cNvCxnSpPr>
            <a:cxnSpLocks/>
            <a:stCxn id="70" idx="3"/>
          </p:cNvCxnSpPr>
          <p:nvPr/>
        </p:nvCxnSpPr>
        <p:spPr>
          <a:xfrm flipH="1">
            <a:off x="5815500" y="3827862"/>
            <a:ext cx="2087398" cy="4241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chemeClr val="accent3">
                <a:lumMod val="60000"/>
                <a:lumOff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166EA031-8908-20F8-5CE4-516377230F0D}"/>
              </a:ext>
            </a:extLst>
          </p:cNvPr>
          <p:cNvCxnSpPr>
            <a:cxnSpLocks/>
            <a:stCxn id="37" idx="3"/>
            <a:endCxn id="12" idx="0"/>
          </p:cNvCxnSpPr>
          <p:nvPr/>
        </p:nvCxnSpPr>
        <p:spPr>
          <a:xfrm flipH="1">
            <a:off x="5340068" y="4712719"/>
            <a:ext cx="483032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chemeClr val="accent3">
                <a:lumMod val="60000"/>
                <a:lumOff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D98DEC0-5A11-4D86-7480-4C8CC5702DD9}"/>
              </a:ext>
            </a:extLst>
          </p:cNvPr>
          <p:cNvGrpSpPr/>
          <p:nvPr/>
        </p:nvGrpSpPr>
        <p:grpSpPr>
          <a:xfrm>
            <a:off x="5816233" y="4246447"/>
            <a:ext cx="1118027" cy="472967"/>
            <a:chOff x="5157512" y="6223139"/>
            <a:chExt cx="1118027" cy="47296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F567D03-D909-7DC9-5CC4-32E836F9DD52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4222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A68C5C6-3B0C-F66F-2DDE-41DD5F8FA917}"/>
                </a:ext>
              </a:extLst>
            </p:cNvPr>
            <p:cNvSpPr txBox="1"/>
            <p:nvPr/>
          </p:nvSpPr>
          <p:spPr>
            <a:xfrm>
              <a:off x="5470529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4528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BED5AB5-E481-59D4-5663-B668B1133F75}"/>
                </a:ext>
              </a:extLst>
            </p:cNvPr>
            <p:cNvSpPr txBox="1"/>
            <p:nvPr/>
          </p:nvSpPr>
          <p:spPr>
            <a:xfrm>
              <a:off x="5737271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6330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CD0BE2B-F2FE-9988-4271-6FF051A405E4}"/>
                </a:ext>
              </a:extLst>
            </p:cNvPr>
            <p:cNvSpPr txBox="1"/>
            <p:nvPr/>
          </p:nvSpPr>
          <p:spPr>
            <a:xfrm>
              <a:off x="6004012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8050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5B5522C-827B-D47C-4F45-4BA502B99226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01ACE9E-1E45-D260-5082-F83A773F3135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D359374-AE51-6DAB-93DF-0D1E8DE7ED8F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AE9AE49-7263-BE23-7236-4227DC6579BD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E51FC41-212F-3B43-1BB3-42DCB824411D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1E17A136-BAC6-EAE9-D2BA-65A669254B18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AA98854-57C6-4E20-7541-80A46743F6DE}"/>
              </a:ext>
            </a:extLst>
          </p:cNvPr>
          <p:cNvGrpSpPr/>
          <p:nvPr/>
        </p:nvGrpSpPr>
        <p:grpSpPr>
          <a:xfrm>
            <a:off x="8415194" y="4246447"/>
            <a:ext cx="1118027" cy="472967"/>
            <a:chOff x="5157512" y="6223139"/>
            <a:chExt cx="1118027" cy="472967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2EDEC86-13BD-9C05-2247-21DB44ECE672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8280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CBC27D8-32E5-8863-8653-BFF1DB1F4863}"/>
                </a:ext>
              </a:extLst>
            </p:cNvPr>
            <p:cNvSpPr txBox="1"/>
            <p:nvPr/>
          </p:nvSpPr>
          <p:spPr>
            <a:xfrm>
              <a:off x="5470529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8570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614F55C-0CF1-8C0C-6955-08758A76C618}"/>
                </a:ext>
              </a:extLst>
            </p:cNvPr>
            <p:cNvSpPr txBox="1"/>
            <p:nvPr/>
          </p:nvSpPr>
          <p:spPr>
            <a:xfrm>
              <a:off x="5737271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8604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CA676EF-2A5C-3001-8ABE-BC11B474E63C}"/>
                </a:ext>
              </a:extLst>
            </p:cNvPr>
            <p:cNvSpPr txBox="1"/>
            <p:nvPr/>
          </p:nvSpPr>
          <p:spPr>
            <a:xfrm>
              <a:off x="6004012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8808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019CC55-5C6F-1B36-F9C1-315B4F17E08C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BF857238-0992-5566-2E06-A66DFF7F8A96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7E3DDB3-FEB3-2F81-602E-7E49D804CD90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F0101ECB-1692-A1D2-0BDA-0A001504498A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1ECA7004-1DCD-9CD3-F289-0D3159AC6541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85AF011-84C8-6FD5-3FF9-1C9F0A2A23C0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14C36C3-D931-D2C6-735F-346DB6AAE2A7}"/>
              </a:ext>
            </a:extLst>
          </p:cNvPr>
          <p:cNvGrpSpPr/>
          <p:nvPr/>
        </p:nvGrpSpPr>
        <p:grpSpPr>
          <a:xfrm>
            <a:off x="10497689" y="4252005"/>
            <a:ext cx="1118027" cy="472968"/>
            <a:chOff x="5157512" y="6223138"/>
            <a:chExt cx="1118027" cy="472968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807422C-8AC6-1C34-3135-1E3D11998CB3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9016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C2B3963-3B6A-7C04-D065-3DACB4A03DFA}"/>
                </a:ext>
              </a:extLst>
            </p:cNvPr>
            <p:cNvSpPr txBox="1"/>
            <p:nvPr/>
          </p:nvSpPr>
          <p:spPr>
            <a:xfrm>
              <a:off x="5470529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9532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83DC5B2-B523-2C26-22CF-38B9B93DBA1E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CB1E066-C975-507E-4AFA-4A7888DCB3CB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58C40A38-FE77-C56E-D262-147099E7EE89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56492A8C-5E79-D043-7207-3B79A245852F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42E4CA52-F495-D737-E406-885BA8C655C9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369DE5F9-CB9B-1FB6-D785-1B02D2B06CB6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0D248F47-CFF9-04D6-CE40-F185496244EC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A2DD483-6AF6-DE34-04EC-6F5285E70093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6A3DDE2-695B-FF2F-CB3A-E547A140BA3A}"/>
              </a:ext>
            </a:extLst>
          </p:cNvPr>
          <p:cNvGrpSpPr/>
          <p:nvPr/>
        </p:nvGrpSpPr>
        <p:grpSpPr>
          <a:xfrm>
            <a:off x="7896031" y="3361589"/>
            <a:ext cx="1118027" cy="472968"/>
            <a:chOff x="5157512" y="6223138"/>
            <a:chExt cx="1118027" cy="472968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78AC793E-9B1A-3E3F-96C8-D0CC799439B0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8180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DB191FFE-D8FA-8ED9-45EB-5E5E56C6C07F}"/>
                </a:ext>
              </a:extLst>
            </p:cNvPr>
            <p:cNvSpPr txBox="1"/>
            <p:nvPr/>
          </p:nvSpPr>
          <p:spPr>
            <a:xfrm>
              <a:off x="5470529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8910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11E24CE8-BF2F-5E31-5C60-E5825366C6EA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0157EF40-15A9-A8BD-3B8E-C3BC877B4695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D2145C92-6F5C-C810-C17A-DA23C23E4367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11A552A3-DC7A-AEB1-61B5-ACE10B08FA00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AE497B44-7995-B886-5AFB-0E6E11D10BD2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87DDDB6A-F60F-6BA0-81B9-4D09A7D1748D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8A6FFA64-5572-35FE-F041-ED7CC8EF5520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D21F91A8-97E1-FF4A-B6CC-762BA9D46E69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B97975C8-DC23-B183-D161-23496F7E51C9}"/>
              </a:ext>
            </a:extLst>
          </p:cNvPr>
          <p:cNvCxnSpPr>
            <a:cxnSpLocks/>
          </p:cNvCxnSpPr>
          <p:nvPr/>
        </p:nvCxnSpPr>
        <p:spPr>
          <a:xfrm>
            <a:off x="5076877" y="4827971"/>
            <a:ext cx="6748622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03A0A2C9-948A-47D9-F917-3B77162CA8B6}"/>
              </a:ext>
            </a:extLst>
          </p:cNvPr>
          <p:cNvCxnSpPr>
            <a:cxnSpLocks/>
            <a:stCxn id="37" idx="3"/>
            <a:endCxn id="12" idx="0"/>
          </p:cNvCxnSpPr>
          <p:nvPr/>
        </p:nvCxnSpPr>
        <p:spPr>
          <a:xfrm flipH="1">
            <a:off x="5340068" y="4712719"/>
            <a:ext cx="483032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50F2F7A0-728A-6F24-4F3E-6C578D018A03}"/>
              </a:ext>
            </a:extLst>
          </p:cNvPr>
          <p:cNvCxnSpPr>
            <a:cxnSpLocks/>
            <a:stCxn id="36" idx="3"/>
            <a:endCxn id="13" idx="0"/>
          </p:cNvCxnSpPr>
          <p:nvPr/>
        </p:nvCxnSpPr>
        <p:spPr>
          <a:xfrm flipH="1">
            <a:off x="5859231" y="4712719"/>
            <a:ext cx="230611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ED45DC14-DD40-97F3-36DE-CFBAF5B55CAB}"/>
              </a:ext>
            </a:extLst>
          </p:cNvPr>
          <p:cNvCxnSpPr>
            <a:cxnSpLocks/>
            <a:stCxn id="38" idx="4"/>
            <a:endCxn id="14" idx="0"/>
          </p:cNvCxnSpPr>
          <p:nvPr/>
        </p:nvCxnSpPr>
        <p:spPr>
          <a:xfrm>
            <a:off x="6372069" y="4719414"/>
            <a:ext cx="6325" cy="3145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1E232DFE-CF49-518D-C8D9-9189996C6512}"/>
              </a:ext>
            </a:extLst>
          </p:cNvPr>
          <p:cNvCxnSpPr>
            <a:cxnSpLocks/>
            <a:stCxn id="39" idx="5"/>
            <a:endCxn id="15" idx="0"/>
          </p:cNvCxnSpPr>
          <p:nvPr/>
        </p:nvCxnSpPr>
        <p:spPr>
          <a:xfrm>
            <a:off x="6655134" y="4712719"/>
            <a:ext cx="242423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796C4165-ABE1-093E-525B-E6E4B0079CC1}"/>
              </a:ext>
            </a:extLst>
          </p:cNvPr>
          <p:cNvCxnSpPr>
            <a:cxnSpLocks/>
            <a:stCxn id="40" idx="5"/>
            <a:endCxn id="16" idx="0"/>
          </p:cNvCxnSpPr>
          <p:nvPr/>
        </p:nvCxnSpPr>
        <p:spPr>
          <a:xfrm>
            <a:off x="6924268" y="4712719"/>
            <a:ext cx="492452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A7F4AEE1-5435-440A-3349-89BB84DD9454}"/>
              </a:ext>
            </a:extLst>
          </p:cNvPr>
          <p:cNvCxnSpPr>
            <a:cxnSpLocks/>
            <a:stCxn id="48" idx="3"/>
            <a:endCxn id="17" idx="0"/>
          </p:cNvCxnSpPr>
          <p:nvPr/>
        </p:nvCxnSpPr>
        <p:spPr>
          <a:xfrm flipH="1">
            <a:off x="7935883" y="4712719"/>
            <a:ext cx="486178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D0228F80-6923-3929-F155-BB70331BDE20}"/>
              </a:ext>
            </a:extLst>
          </p:cNvPr>
          <p:cNvCxnSpPr>
            <a:cxnSpLocks/>
            <a:stCxn id="47" idx="3"/>
            <a:endCxn id="18" idx="0"/>
          </p:cNvCxnSpPr>
          <p:nvPr/>
        </p:nvCxnSpPr>
        <p:spPr>
          <a:xfrm flipH="1">
            <a:off x="8455046" y="4712719"/>
            <a:ext cx="233757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F6857EB0-A143-A6D1-7741-B41BB5139164}"/>
              </a:ext>
            </a:extLst>
          </p:cNvPr>
          <p:cNvCxnSpPr>
            <a:cxnSpLocks/>
            <a:stCxn id="49" idx="4"/>
            <a:endCxn id="19" idx="0"/>
          </p:cNvCxnSpPr>
          <p:nvPr/>
        </p:nvCxnSpPr>
        <p:spPr>
          <a:xfrm>
            <a:off x="8971030" y="4719414"/>
            <a:ext cx="3179" cy="3145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BE840307-7271-8446-33C7-279CA87D1E9A}"/>
              </a:ext>
            </a:extLst>
          </p:cNvPr>
          <p:cNvCxnSpPr>
            <a:cxnSpLocks/>
            <a:stCxn id="50" idx="5"/>
            <a:endCxn id="20" idx="0"/>
          </p:cNvCxnSpPr>
          <p:nvPr/>
        </p:nvCxnSpPr>
        <p:spPr>
          <a:xfrm>
            <a:off x="9254095" y="4712719"/>
            <a:ext cx="239277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FBEA76DA-38EF-1D4E-49DE-0BA3D5FCCFB4}"/>
              </a:ext>
            </a:extLst>
          </p:cNvPr>
          <p:cNvCxnSpPr>
            <a:cxnSpLocks/>
            <a:stCxn id="51" idx="5"/>
            <a:endCxn id="21" idx="0"/>
          </p:cNvCxnSpPr>
          <p:nvPr/>
        </p:nvCxnSpPr>
        <p:spPr>
          <a:xfrm>
            <a:off x="9523229" y="4712719"/>
            <a:ext cx="489306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D8A48702-4627-0178-FA2E-BC27D2E4356E}"/>
              </a:ext>
            </a:extLst>
          </p:cNvPr>
          <p:cNvCxnSpPr>
            <a:cxnSpLocks/>
            <a:stCxn id="59" idx="4"/>
            <a:endCxn id="22" idx="0"/>
          </p:cNvCxnSpPr>
          <p:nvPr/>
        </p:nvCxnSpPr>
        <p:spPr>
          <a:xfrm>
            <a:off x="10520880" y="4724973"/>
            <a:ext cx="10818" cy="3089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A4325268-655B-D06B-C6BC-A1447BB50C26}"/>
              </a:ext>
            </a:extLst>
          </p:cNvPr>
          <p:cNvCxnSpPr>
            <a:cxnSpLocks/>
            <a:stCxn id="58" idx="5"/>
            <a:endCxn id="23" idx="0"/>
          </p:cNvCxnSpPr>
          <p:nvPr/>
        </p:nvCxnSpPr>
        <p:spPr>
          <a:xfrm>
            <a:off x="10803945" y="4718278"/>
            <a:ext cx="246916" cy="3156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6B8DD7B4-950D-C26E-7549-415E40F065AD}"/>
              </a:ext>
            </a:extLst>
          </p:cNvPr>
          <p:cNvCxnSpPr>
            <a:cxnSpLocks/>
            <a:stCxn id="60" idx="5"/>
            <a:endCxn id="24" idx="0"/>
          </p:cNvCxnSpPr>
          <p:nvPr/>
        </p:nvCxnSpPr>
        <p:spPr>
          <a:xfrm>
            <a:off x="11069848" y="4718278"/>
            <a:ext cx="500179" cy="3156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44000154-AE55-C053-F789-BB6867AE9AC5}"/>
              </a:ext>
            </a:extLst>
          </p:cNvPr>
          <p:cNvCxnSpPr>
            <a:cxnSpLocks/>
            <a:stCxn id="70" idx="3"/>
          </p:cNvCxnSpPr>
          <p:nvPr/>
        </p:nvCxnSpPr>
        <p:spPr>
          <a:xfrm flipH="1">
            <a:off x="5816339" y="3827862"/>
            <a:ext cx="2086559" cy="4185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51C07BE5-4ED2-A045-B69D-763283B4243D}"/>
              </a:ext>
            </a:extLst>
          </p:cNvPr>
          <p:cNvCxnSpPr>
            <a:cxnSpLocks/>
            <a:stCxn id="69" idx="5"/>
          </p:cNvCxnSpPr>
          <p:nvPr/>
        </p:nvCxnSpPr>
        <p:spPr>
          <a:xfrm>
            <a:off x="8202287" y="3827862"/>
            <a:ext cx="204858" cy="4229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0D0C4BF2-D6F2-7239-E00D-C7CEF4E3210B}"/>
              </a:ext>
            </a:extLst>
          </p:cNvPr>
          <p:cNvCxnSpPr>
            <a:cxnSpLocks/>
            <a:stCxn id="71" idx="6"/>
          </p:cNvCxnSpPr>
          <p:nvPr/>
        </p:nvCxnSpPr>
        <p:spPr>
          <a:xfrm>
            <a:off x="8474951" y="3811698"/>
            <a:ext cx="2025638" cy="4479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9DCCFA43-AECF-B39B-D69B-F08BA2F792D3}"/>
              </a:ext>
            </a:extLst>
          </p:cNvPr>
          <p:cNvSpPr txBox="1"/>
          <p:nvPr/>
        </p:nvSpPr>
        <p:spPr>
          <a:xfrm>
            <a:off x="10717298" y="3252933"/>
            <a:ext cx="11180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Indexseiten</a:t>
            </a:r>
          </a:p>
        </p:txBody>
      </p:sp>
    </p:spTree>
    <p:extLst>
      <p:ext uri="{BB962C8B-B14F-4D97-AF65-F5344CB8AC3E}">
        <p14:creationId xmlns:p14="http://schemas.microsoft.com/office/powerpoint/2010/main" val="727408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100" grpId="0" animBg="1"/>
      <p:bldP spid="10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ISAM: Suche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Suche von Einträgen mit Schlüsselwert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de-DE" dirty="0"/>
                  <a:t> in Indexseite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dirty="0"/>
                  <a:t> </a:t>
                </a:r>
                <a:endParaRPr lang="de-DE" b="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dirty="0"/>
                  <a:t> ist eine Referenz auf eine Indexseite</a:t>
                </a:r>
              </a:p>
              <a:p>
                <a:pPr lvl="2"/>
                <a:r>
                  <a:rPr lang="de-DE" dirty="0"/>
                  <a:t>Suche startet bei Wurzelknoten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𝑟𝑜𝑜𝑡</m:t>
                    </m:r>
                  </m:oMath>
                </a14:m>
                <a:r>
                  <a:rPr lang="de-DE" dirty="0"/>
                  <a:t> </a:t>
                </a:r>
              </a:p>
              <a:p>
                <a:pPr lvl="3"/>
                <a:r>
                  <a:rPr lang="de-DE" dirty="0"/>
                  <a:t>Implementierung: Funktion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search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de-DE" dirty="0"/>
                  <a:t> mit Aufruf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search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𝑟𝑜𝑜𝑡</m:t>
                        </m:r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Suche Separator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in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dirty="0"/>
                  <a:t>, so dass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Wenn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dirty="0"/>
                  <a:t>, dann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Wenn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de-DE" dirty="0"/>
                  <a:t>, dann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i="1" dirty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Mittels Binärsuche umsetzen</a:t>
                </a:r>
              </a:p>
              <a:p>
                <a:pPr lvl="1"/>
                <a:r>
                  <a:rPr lang="de-DE" dirty="0"/>
                  <a:t>Wenn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Referenz auf Datenseite,</a:t>
                </a:r>
                <a:br>
                  <a:rPr lang="de-DE" dirty="0"/>
                </a:br>
                <a:r>
                  <a:rPr lang="de-DE" dirty="0"/>
                  <a:t>suche nach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de-DE" dirty="0"/>
                  <a:t> auf Datenseite (und </a:t>
                </a:r>
                <a:br>
                  <a:rPr lang="de-DE" dirty="0"/>
                </a:br>
                <a:r>
                  <a:rPr lang="de-DE" dirty="0"/>
                  <a:t>bei Bereichsanfrage scanne ab da)</a:t>
                </a:r>
              </a:p>
              <a:p>
                <a:pPr lvl="1"/>
                <a:r>
                  <a:rPr lang="de-DE" dirty="0"/>
                  <a:t>Sonst: Rekursiver Aufruf der Suche </a:t>
                </a:r>
                <a:br>
                  <a:rPr lang="de-DE" dirty="0"/>
                </a:br>
                <a:r>
                  <a:rPr lang="de-DE" dirty="0"/>
                  <a:t>mit Indexseite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/>
                  <a:t>, auf die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verweist</a:t>
                </a:r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1549" t="-2985" b="-656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6561AB-BC9E-56E7-131F-84BCBB2C9DF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D79C04-E87C-52C5-101A-FBC7DB3F72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</a:t>
            </a:r>
            <a:r>
              <a:rPr lang="en-GB" dirty="0" err="1"/>
              <a:t>Datenbanken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47</a:t>
            </a:fld>
            <a:endParaRPr lang="de-D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DA57C9-47AE-19CE-25DE-211FD8D60B53}"/>
              </a:ext>
            </a:extLst>
          </p:cNvPr>
          <p:cNvSpPr/>
          <p:nvPr/>
        </p:nvSpPr>
        <p:spPr>
          <a:xfrm>
            <a:off x="5083053" y="4827972"/>
            <a:ext cx="6748622" cy="10779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E21D24-DDFC-95E2-7349-594D528234CC}"/>
              </a:ext>
            </a:extLst>
          </p:cNvPr>
          <p:cNvSpPr txBox="1"/>
          <p:nvPr/>
        </p:nvSpPr>
        <p:spPr>
          <a:xfrm>
            <a:off x="10767263" y="5593240"/>
            <a:ext cx="10598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Datenseiten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04E183-0688-7633-3540-ABDB9E142940}"/>
              </a:ext>
            </a:extLst>
          </p:cNvPr>
          <p:cNvSpPr/>
          <p:nvPr/>
        </p:nvSpPr>
        <p:spPr>
          <a:xfrm>
            <a:off x="5083053" y="3257830"/>
            <a:ext cx="6748622" cy="15701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132D71-281E-ADAC-563C-8A4ED4F683A3}"/>
              </a:ext>
            </a:extLst>
          </p:cNvPr>
          <p:cNvSpPr txBox="1"/>
          <p:nvPr/>
        </p:nvSpPr>
        <p:spPr>
          <a:xfrm>
            <a:off x="5111287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4104*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4123*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EC51AC-C5E5-FB70-DE6E-4D4C6C5D28CA}"/>
              </a:ext>
            </a:extLst>
          </p:cNvPr>
          <p:cNvSpPr txBox="1"/>
          <p:nvPr/>
        </p:nvSpPr>
        <p:spPr>
          <a:xfrm>
            <a:off x="5630450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4222*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4450*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D3B65F-A221-12F2-1B11-F8E4CBB65FFE}"/>
              </a:ext>
            </a:extLst>
          </p:cNvPr>
          <p:cNvSpPr txBox="1"/>
          <p:nvPr/>
        </p:nvSpPr>
        <p:spPr>
          <a:xfrm>
            <a:off x="6149613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4528*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5012*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E8E17A-132D-609C-96B9-8AC01715E629}"/>
              </a:ext>
            </a:extLst>
          </p:cNvPr>
          <p:cNvSpPr txBox="1"/>
          <p:nvPr/>
        </p:nvSpPr>
        <p:spPr>
          <a:xfrm>
            <a:off x="6668776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6330*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6423*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27B1B8-8B2D-0FA2-8703-01328A1B7B0D}"/>
              </a:ext>
            </a:extLst>
          </p:cNvPr>
          <p:cNvSpPr txBox="1"/>
          <p:nvPr/>
        </p:nvSpPr>
        <p:spPr>
          <a:xfrm>
            <a:off x="7187939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8050*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8105*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BFA01A-46E7-FCB3-385A-EB1F8082B66C}"/>
              </a:ext>
            </a:extLst>
          </p:cNvPr>
          <p:cNvSpPr txBox="1"/>
          <p:nvPr/>
        </p:nvSpPr>
        <p:spPr>
          <a:xfrm>
            <a:off x="7707102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8180*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8245*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8C5123-01E8-503F-444D-965124972467}"/>
              </a:ext>
            </a:extLst>
          </p:cNvPr>
          <p:cNvSpPr txBox="1"/>
          <p:nvPr/>
        </p:nvSpPr>
        <p:spPr>
          <a:xfrm>
            <a:off x="8226265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8280*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8406*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E0407A-720A-098A-7505-8BA40F09E216}"/>
              </a:ext>
            </a:extLst>
          </p:cNvPr>
          <p:cNvSpPr txBox="1"/>
          <p:nvPr/>
        </p:nvSpPr>
        <p:spPr>
          <a:xfrm>
            <a:off x="8745428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8570*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8600*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4C9F91-86C4-57F1-3C51-1313964B7AC9}"/>
              </a:ext>
            </a:extLst>
          </p:cNvPr>
          <p:cNvSpPr txBox="1"/>
          <p:nvPr/>
        </p:nvSpPr>
        <p:spPr>
          <a:xfrm>
            <a:off x="9264591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8604*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8700*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91C6F8-EC99-25B7-3A7F-6D73218DC774}"/>
              </a:ext>
            </a:extLst>
          </p:cNvPr>
          <p:cNvSpPr txBox="1"/>
          <p:nvPr/>
        </p:nvSpPr>
        <p:spPr>
          <a:xfrm>
            <a:off x="9783754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8808*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8887*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207D4B-DB09-F79B-E247-822229F2465C}"/>
              </a:ext>
            </a:extLst>
          </p:cNvPr>
          <p:cNvSpPr txBox="1"/>
          <p:nvPr/>
        </p:nvSpPr>
        <p:spPr>
          <a:xfrm>
            <a:off x="10302917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8910*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8953*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835439-3CB1-7FBA-3D66-BD941ADDB366}"/>
              </a:ext>
            </a:extLst>
          </p:cNvPr>
          <p:cNvSpPr txBox="1"/>
          <p:nvPr/>
        </p:nvSpPr>
        <p:spPr>
          <a:xfrm>
            <a:off x="10822080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9016*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9200*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158279-B504-2E97-FEC3-0B1128EDE4B8}"/>
              </a:ext>
            </a:extLst>
          </p:cNvPr>
          <p:cNvSpPr txBox="1"/>
          <p:nvPr/>
        </p:nvSpPr>
        <p:spPr>
          <a:xfrm>
            <a:off x="11341246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9532*</a:t>
            </a:r>
          </a:p>
          <a:p>
            <a:pPr>
              <a:lnSpc>
                <a:spcPct val="110000"/>
              </a:lnSpc>
            </a:pPr>
            <a:endParaRPr lang="de-DE" sz="1400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D98DEC0-5A11-4D86-7480-4C8CC5702DD9}"/>
              </a:ext>
            </a:extLst>
          </p:cNvPr>
          <p:cNvGrpSpPr/>
          <p:nvPr/>
        </p:nvGrpSpPr>
        <p:grpSpPr>
          <a:xfrm>
            <a:off x="5816233" y="4246447"/>
            <a:ext cx="1118027" cy="472967"/>
            <a:chOff x="5157512" y="6223139"/>
            <a:chExt cx="1118027" cy="47296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F567D03-D909-7DC9-5CC4-32E836F9DD52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4222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A68C5C6-3B0C-F66F-2DDE-41DD5F8FA917}"/>
                </a:ext>
              </a:extLst>
            </p:cNvPr>
            <p:cNvSpPr txBox="1"/>
            <p:nvPr/>
          </p:nvSpPr>
          <p:spPr>
            <a:xfrm>
              <a:off x="5470529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4528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BED5AB5-E481-59D4-5663-B668B1133F75}"/>
                </a:ext>
              </a:extLst>
            </p:cNvPr>
            <p:cNvSpPr txBox="1"/>
            <p:nvPr/>
          </p:nvSpPr>
          <p:spPr>
            <a:xfrm>
              <a:off x="5737271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6330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CD0BE2B-F2FE-9988-4271-6FF051A405E4}"/>
                </a:ext>
              </a:extLst>
            </p:cNvPr>
            <p:cNvSpPr txBox="1"/>
            <p:nvPr/>
          </p:nvSpPr>
          <p:spPr>
            <a:xfrm>
              <a:off x="6004012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8050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5B5522C-827B-D47C-4F45-4BA502B99226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01ACE9E-1E45-D260-5082-F83A773F3135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D359374-AE51-6DAB-93DF-0D1E8DE7ED8F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AE9AE49-7263-BE23-7236-4227DC6579BD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E51FC41-212F-3B43-1BB3-42DCB824411D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1E17A136-BAC6-EAE9-D2BA-65A669254B18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AA98854-57C6-4E20-7541-80A46743F6DE}"/>
              </a:ext>
            </a:extLst>
          </p:cNvPr>
          <p:cNvGrpSpPr/>
          <p:nvPr/>
        </p:nvGrpSpPr>
        <p:grpSpPr>
          <a:xfrm>
            <a:off x="8415194" y="4246447"/>
            <a:ext cx="1118027" cy="472967"/>
            <a:chOff x="5157512" y="6223139"/>
            <a:chExt cx="1118027" cy="472967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2EDEC86-13BD-9C05-2247-21DB44ECE672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8280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CBC27D8-32E5-8863-8653-BFF1DB1F4863}"/>
                </a:ext>
              </a:extLst>
            </p:cNvPr>
            <p:cNvSpPr txBox="1"/>
            <p:nvPr/>
          </p:nvSpPr>
          <p:spPr>
            <a:xfrm>
              <a:off x="5470529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8570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614F55C-0CF1-8C0C-6955-08758A76C618}"/>
                </a:ext>
              </a:extLst>
            </p:cNvPr>
            <p:cNvSpPr txBox="1"/>
            <p:nvPr/>
          </p:nvSpPr>
          <p:spPr>
            <a:xfrm>
              <a:off x="5737271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8604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CA676EF-2A5C-3001-8ABE-BC11B474E63C}"/>
                </a:ext>
              </a:extLst>
            </p:cNvPr>
            <p:cNvSpPr txBox="1"/>
            <p:nvPr/>
          </p:nvSpPr>
          <p:spPr>
            <a:xfrm>
              <a:off x="6004012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8808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019CC55-5C6F-1B36-F9C1-315B4F17E08C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BF857238-0992-5566-2E06-A66DFF7F8A96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7E3DDB3-FEB3-2F81-602E-7E49D804CD90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F0101ECB-1692-A1D2-0BDA-0A001504498A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1ECA7004-1DCD-9CD3-F289-0D3159AC6541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85AF011-84C8-6FD5-3FF9-1C9F0A2A23C0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14C36C3-D931-D2C6-735F-346DB6AAE2A7}"/>
              </a:ext>
            </a:extLst>
          </p:cNvPr>
          <p:cNvGrpSpPr/>
          <p:nvPr/>
        </p:nvGrpSpPr>
        <p:grpSpPr>
          <a:xfrm>
            <a:off x="10497689" y="4252005"/>
            <a:ext cx="1118027" cy="472968"/>
            <a:chOff x="5157512" y="6223138"/>
            <a:chExt cx="1118027" cy="472968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807422C-8AC6-1C34-3135-1E3D11998CB3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9016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C2B3963-3B6A-7C04-D065-3DACB4A03DFA}"/>
                </a:ext>
              </a:extLst>
            </p:cNvPr>
            <p:cNvSpPr txBox="1"/>
            <p:nvPr/>
          </p:nvSpPr>
          <p:spPr>
            <a:xfrm>
              <a:off x="5470529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9532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83DC5B2-B523-2C26-22CF-38B9B93DBA1E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CB1E066-C975-507E-4AFA-4A7888DCB3CB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58C40A38-FE77-C56E-D262-147099E7EE89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56492A8C-5E79-D043-7207-3B79A245852F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42E4CA52-F495-D737-E406-885BA8C655C9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369DE5F9-CB9B-1FB6-D785-1B02D2B06CB6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0D248F47-CFF9-04D6-CE40-F185496244EC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A2DD483-6AF6-DE34-04EC-6F5285E70093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6A3DDE2-695B-FF2F-CB3A-E547A140BA3A}"/>
              </a:ext>
            </a:extLst>
          </p:cNvPr>
          <p:cNvGrpSpPr/>
          <p:nvPr/>
        </p:nvGrpSpPr>
        <p:grpSpPr>
          <a:xfrm>
            <a:off x="7896031" y="3361589"/>
            <a:ext cx="1118027" cy="472968"/>
            <a:chOff x="5157512" y="6223138"/>
            <a:chExt cx="1118027" cy="472968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78AC793E-9B1A-3E3F-96C8-D0CC799439B0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8180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DB191FFE-D8FA-8ED9-45EB-5E5E56C6C07F}"/>
                </a:ext>
              </a:extLst>
            </p:cNvPr>
            <p:cNvSpPr txBox="1"/>
            <p:nvPr/>
          </p:nvSpPr>
          <p:spPr>
            <a:xfrm>
              <a:off x="5470529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8910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11E24CE8-BF2F-5E31-5C60-E5825366C6EA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0157EF40-15A9-A8BD-3B8E-C3BC877B4695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D2145C92-6F5C-C810-C17A-DA23C23E4367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11A552A3-DC7A-AEB1-61B5-ACE10B08FA00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AE497B44-7995-B886-5AFB-0E6E11D10BD2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87DDDB6A-F60F-6BA0-81B9-4D09A7D1748D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8A6FFA64-5572-35FE-F041-ED7CC8EF5520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D21F91A8-97E1-FF4A-B6CC-762BA9D46E69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B97975C8-DC23-B183-D161-23496F7E51C9}"/>
              </a:ext>
            </a:extLst>
          </p:cNvPr>
          <p:cNvCxnSpPr>
            <a:cxnSpLocks/>
          </p:cNvCxnSpPr>
          <p:nvPr/>
        </p:nvCxnSpPr>
        <p:spPr>
          <a:xfrm>
            <a:off x="5076877" y="4827971"/>
            <a:ext cx="6748622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03A0A2C9-948A-47D9-F917-3B77162CA8B6}"/>
              </a:ext>
            </a:extLst>
          </p:cNvPr>
          <p:cNvCxnSpPr>
            <a:cxnSpLocks/>
            <a:stCxn id="37" idx="3"/>
            <a:endCxn id="12" idx="0"/>
          </p:cNvCxnSpPr>
          <p:nvPr/>
        </p:nvCxnSpPr>
        <p:spPr>
          <a:xfrm flipH="1">
            <a:off x="5340068" y="4712719"/>
            <a:ext cx="483032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50F2F7A0-728A-6F24-4F3E-6C578D018A03}"/>
              </a:ext>
            </a:extLst>
          </p:cNvPr>
          <p:cNvCxnSpPr>
            <a:cxnSpLocks/>
            <a:stCxn id="36" idx="3"/>
            <a:endCxn id="13" idx="0"/>
          </p:cNvCxnSpPr>
          <p:nvPr/>
        </p:nvCxnSpPr>
        <p:spPr>
          <a:xfrm flipH="1">
            <a:off x="5859231" y="4712719"/>
            <a:ext cx="230611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ED45DC14-DD40-97F3-36DE-CFBAF5B55CAB}"/>
              </a:ext>
            </a:extLst>
          </p:cNvPr>
          <p:cNvCxnSpPr>
            <a:cxnSpLocks/>
            <a:stCxn id="38" idx="4"/>
            <a:endCxn id="14" idx="0"/>
          </p:cNvCxnSpPr>
          <p:nvPr/>
        </p:nvCxnSpPr>
        <p:spPr>
          <a:xfrm>
            <a:off x="6372069" y="4719414"/>
            <a:ext cx="6325" cy="3145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1E232DFE-CF49-518D-C8D9-9189996C6512}"/>
              </a:ext>
            </a:extLst>
          </p:cNvPr>
          <p:cNvCxnSpPr>
            <a:cxnSpLocks/>
            <a:stCxn id="39" idx="5"/>
            <a:endCxn id="15" idx="0"/>
          </p:cNvCxnSpPr>
          <p:nvPr/>
        </p:nvCxnSpPr>
        <p:spPr>
          <a:xfrm>
            <a:off x="6655134" y="4712719"/>
            <a:ext cx="242423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796C4165-ABE1-093E-525B-E6E4B0079CC1}"/>
              </a:ext>
            </a:extLst>
          </p:cNvPr>
          <p:cNvCxnSpPr>
            <a:cxnSpLocks/>
            <a:stCxn id="40" idx="5"/>
            <a:endCxn id="16" idx="0"/>
          </p:cNvCxnSpPr>
          <p:nvPr/>
        </p:nvCxnSpPr>
        <p:spPr>
          <a:xfrm>
            <a:off x="6924268" y="4712719"/>
            <a:ext cx="492452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A7F4AEE1-5435-440A-3349-89BB84DD9454}"/>
              </a:ext>
            </a:extLst>
          </p:cNvPr>
          <p:cNvCxnSpPr>
            <a:cxnSpLocks/>
            <a:stCxn id="48" idx="3"/>
            <a:endCxn id="17" idx="0"/>
          </p:cNvCxnSpPr>
          <p:nvPr/>
        </p:nvCxnSpPr>
        <p:spPr>
          <a:xfrm flipH="1">
            <a:off x="7935883" y="4712719"/>
            <a:ext cx="486178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D0228F80-6923-3929-F155-BB70331BDE20}"/>
              </a:ext>
            </a:extLst>
          </p:cNvPr>
          <p:cNvCxnSpPr>
            <a:cxnSpLocks/>
            <a:stCxn id="47" idx="3"/>
            <a:endCxn id="18" idx="0"/>
          </p:cNvCxnSpPr>
          <p:nvPr/>
        </p:nvCxnSpPr>
        <p:spPr>
          <a:xfrm flipH="1">
            <a:off x="8455046" y="4712719"/>
            <a:ext cx="233757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F6857EB0-A143-A6D1-7741-B41BB5139164}"/>
              </a:ext>
            </a:extLst>
          </p:cNvPr>
          <p:cNvCxnSpPr>
            <a:cxnSpLocks/>
            <a:stCxn id="49" idx="4"/>
            <a:endCxn id="19" idx="0"/>
          </p:cNvCxnSpPr>
          <p:nvPr/>
        </p:nvCxnSpPr>
        <p:spPr>
          <a:xfrm>
            <a:off x="8971030" y="4719414"/>
            <a:ext cx="3179" cy="3145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BE840307-7271-8446-33C7-279CA87D1E9A}"/>
              </a:ext>
            </a:extLst>
          </p:cNvPr>
          <p:cNvCxnSpPr>
            <a:cxnSpLocks/>
            <a:stCxn id="50" idx="5"/>
            <a:endCxn id="20" idx="0"/>
          </p:cNvCxnSpPr>
          <p:nvPr/>
        </p:nvCxnSpPr>
        <p:spPr>
          <a:xfrm>
            <a:off x="9254095" y="4712719"/>
            <a:ext cx="239277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FBEA76DA-38EF-1D4E-49DE-0BA3D5FCCFB4}"/>
              </a:ext>
            </a:extLst>
          </p:cNvPr>
          <p:cNvCxnSpPr>
            <a:cxnSpLocks/>
            <a:stCxn id="51" idx="5"/>
            <a:endCxn id="21" idx="0"/>
          </p:cNvCxnSpPr>
          <p:nvPr/>
        </p:nvCxnSpPr>
        <p:spPr>
          <a:xfrm>
            <a:off x="9523229" y="4712719"/>
            <a:ext cx="489306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D8A48702-4627-0178-FA2E-BC27D2E4356E}"/>
              </a:ext>
            </a:extLst>
          </p:cNvPr>
          <p:cNvCxnSpPr>
            <a:cxnSpLocks/>
            <a:stCxn id="59" idx="4"/>
            <a:endCxn id="22" idx="0"/>
          </p:cNvCxnSpPr>
          <p:nvPr/>
        </p:nvCxnSpPr>
        <p:spPr>
          <a:xfrm>
            <a:off x="10520880" y="4724973"/>
            <a:ext cx="10818" cy="3089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A4325268-655B-D06B-C6BC-A1447BB50C26}"/>
              </a:ext>
            </a:extLst>
          </p:cNvPr>
          <p:cNvCxnSpPr>
            <a:cxnSpLocks/>
            <a:stCxn id="58" idx="5"/>
            <a:endCxn id="23" idx="0"/>
          </p:cNvCxnSpPr>
          <p:nvPr/>
        </p:nvCxnSpPr>
        <p:spPr>
          <a:xfrm>
            <a:off x="10803945" y="4718278"/>
            <a:ext cx="246916" cy="3156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6B8DD7B4-950D-C26E-7549-415E40F065AD}"/>
              </a:ext>
            </a:extLst>
          </p:cNvPr>
          <p:cNvCxnSpPr>
            <a:cxnSpLocks/>
            <a:stCxn id="60" idx="5"/>
            <a:endCxn id="24" idx="0"/>
          </p:cNvCxnSpPr>
          <p:nvPr/>
        </p:nvCxnSpPr>
        <p:spPr>
          <a:xfrm>
            <a:off x="11069848" y="4718278"/>
            <a:ext cx="500179" cy="3156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44000154-AE55-C053-F789-BB6867AE9AC5}"/>
              </a:ext>
            </a:extLst>
          </p:cNvPr>
          <p:cNvCxnSpPr>
            <a:cxnSpLocks/>
            <a:stCxn id="70" idx="3"/>
          </p:cNvCxnSpPr>
          <p:nvPr/>
        </p:nvCxnSpPr>
        <p:spPr>
          <a:xfrm flipH="1">
            <a:off x="5816339" y="3827862"/>
            <a:ext cx="2086559" cy="4185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51C07BE5-4ED2-A045-B69D-763283B4243D}"/>
              </a:ext>
            </a:extLst>
          </p:cNvPr>
          <p:cNvCxnSpPr>
            <a:cxnSpLocks/>
            <a:stCxn id="69" idx="5"/>
          </p:cNvCxnSpPr>
          <p:nvPr/>
        </p:nvCxnSpPr>
        <p:spPr>
          <a:xfrm>
            <a:off x="8202287" y="3827862"/>
            <a:ext cx="204858" cy="4229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0D0C4BF2-D6F2-7239-E00D-C7CEF4E3210B}"/>
              </a:ext>
            </a:extLst>
          </p:cNvPr>
          <p:cNvCxnSpPr>
            <a:cxnSpLocks/>
            <a:stCxn id="71" idx="6"/>
          </p:cNvCxnSpPr>
          <p:nvPr/>
        </p:nvCxnSpPr>
        <p:spPr>
          <a:xfrm>
            <a:off x="8474951" y="3811698"/>
            <a:ext cx="2025638" cy="4479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9DCCFA43-AECF-B39B-D69B-F08BA2F792D3}"/>
              </a:ext>
            </a:extLst>
          </p:cNvPr>
          <p:cNvSpPr txBox="1"/>
          <p:nvPr/>
        </p:nvSpPr>
        <p:spPr>
          <a:xfrm>
            <a:off x="10717298" y="3252933"/>
            <a:ext cx="11180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Indexseiten</a:t>
            </a: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182BC70A-4538-7486-6349-A60E70C26514}"/>
              </a:ext>
            </a:extLst>
          </p:cNvPr>
          <p:cNvGrpSpPr/>
          <p:nvPr/>
        </p:nvGrpSpPr>
        <p:grpSpPr>
          <a:xfrm>
            <a:off x="6554217" y="420997"/>
            <a:ext cx="1753496" cy="728734"/>
            <a:chOff x="8580964" y="1300699"/>
            <a:chExt cx="1753496" cy="728734"/>
          </a:xfrm>
        </p:grpSpPr>
        <p:sp>
          <p:nvSpPr>
            <p:cNvPr id="118" name="Wolkenförmige Legende 6">
              <a:extLst>
                <a:ext uri="{FF2B5EF4-FFF2-40B4-BE49-F238E27FC236}">
                  <a16:creationId xmlns:a16="http://schemas.microsoft.com/office/drawing/2014/main" id="{E39F4A9C-7695-EDC6-0584-397DA4BEE03E}"/>
                </a:ext>
              </a:extLst>
            </p:cNvPr>
            <p:cNvSpPr/>
            <p:nvPr/>
          </p:nvSpPr>
          <p:spPr>
            <a:xfrm>
              <a:off x="8580964" y="1300699"/>
              <a:ext cx="1753496" cy="728734"/>
            </a:xfrm>
            <a:prstGeom prst="cloudCallout">
              <a:avLst>
                <a:gd name="adj1" fmla="val 20268"/>
                <a:gd name="adj2" fmla="val 106760"/>
              </a:avLst>
            </a:prstGeom>
            <a:solidFill>
              <a:srgbClr val="FFC00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0D89633F-73A2-E325-D597-A74E52C2F6BB}"/>
                </a:ext>
              </a:extLst>
            </p:cNvPr>
            <p:cNvSpPr txBox="1"/>
            <p:nvPr/>
          </p:nvSpPr>
          <p:spPr>
            <a:xfrm>
              <a:off x="8657629" y="1355656"/>
              <a:ext cx="156528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</a:rPr>
                <a:t>Was haben wir gewonnen?</a:t>
              </a: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8E8B99C6-B157-BDD5-FA2F-5851659F452F}"/>
              </a:ext>
            </a:extLst>
          </p:cNvPr>
          <p:cNvGrpSpPr/>
          <p:nvPr/>
        </p:nvGrpSpPr>
        <p:grpSpPr>
          <a:xfrm>
            <a:off x="8377347" y="106140"/>
            <a:ext cx="1753496" cy="728734"/>
            <a:chOff x="8580964" y="1300699"/>
            <a:chExt cx="1753496" cy="728734"/>
          </a:xfrm>
        </p:grpSpPr>
        <p:sp>
          <p:nvSpPr>
            <p:cNvPr id="121" name="Wolkenförmige Legende 6">
              <a:extLst>
                <a:ext uri="{FF2B5EF4-FFF2-40B4-BE49-F238E27FC236}">
                  <a16:creationId xmlns:a16="http://schemas.microsoft.com/office/drawing/2014/main" id="{8DBFF7C3-D0C2-A339-96A5-0DF9CFD9BF71}"/>
                </a:ext>
              </a:extLst>
            </p:cNvPr>
            <p:cNvSpPr/>
            <p:nvPr/>
          </p:nvSpPr>
          <p:spPr>
            <a:xfrm>
              <a:off x="8580964" y="1300699"/>
              <a:ext cx="1753496" cy="728734"/>
            </a:xfrm>
            <a:prstGeom prst="cloudCallout">
              <a:avLst>
                <a:gd name="adj1" fmla="val -22476"/>
                <a:gd name="adj2" fmla="val 100589"/>
              </a:avLst>
            </a:prstGeom>
            <a:solidFill>
              <a:srgbClr val="FFC00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F85C409D-CE78-BACB-0746-ABAC203C218D}"/>
                </a:ext>
              </a:extLst>
            </p:cNvPr>
            <p:cNvSpPr txBox="1"/>
            <p:nvPr/>
          </p:nvSpPr>
          <p:spPr>
            <a:xfrm>
              <a:off x="8657629" y="1355656"/>
              <a:ext cx="156528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</a:rPr>
                <a:t>Was haben wir bezahlt?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F3117DC-230D-0AFC-CEA7-0C3AFF8C2964}"/>
                  </a:ext>
                </a:extLst>
              </p:cNvPr>
              <p:cNvSpPr txBox="1"/>
              <p:nvPr/>
            </p:nvSpPr>
            <p:spPr>
              <a:xfrm>
                <a:off x="8416160" y="1660634"/>
                <a:ext cx="3410677" cy="1477328"/>
              </a:xfrm>
              <a:prstGeom prst="rec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de-DE" b="1" dirty="0" err="1"/>
                  <a:t>function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dirty="0" smtClean="0">
                        <a:latin typeface="Cambria Math" panose="02040503050406030204" pitchFamily="18" charset="0"/>
                      </a:rPr>
                      <m:t>s</m:t>
                    </m:r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earch</m:t>
                    </m:r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endParaRPr lang="de-DE" b="0" dirty="0"/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de-DE" dirty="0"/>
                  <a:t>	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</m:oMath>
                </a14:m>
                <a:r>
                  <a:rPr lang="de-DE" b="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dirty="0">
                            <a:latin typeface="Cambria Math" panose="02040503050406030204" pitchFamily="18" charset="0"/>
                          </a:rPr>
                          <m:t>binarySearc</m:t>
                        </m:r>
                        <m:r>
                          <m:rPr>
                            <m:sty m:val="p"/>
                          </m:rPr>
                          <a:rPr lang="de-DE" i="0" dirty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endParaRPr lang="de-DE" b="0" dirty="0"/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de-DE" dirty="0"/>
                  <a:t>	</a:t>
                </a:r>
                <a:r>
                  <a:rPr lang="de-DE" b="1" dirty="0" err="1"/>
                  <a:t>if</a:t>
                </a:r>
                <a:r>
                  <a:rPr lang="de-DE" b="0" dirty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de-DE" dirty="0"/>
                  <a:t> </a:t>
                </a:r>
                <a:r>
                  <a:rPr lang="de-DE" dirty="0" err="1"/>
                  <a:t>refers</a:t>
                </a:r>
                <a:r>
                  <a:rPr lang="de-DE" dirty="0"/>
                  <a:t> </a:t>
                </a:r>
                <a:r>
                  <a:rPr lang="de-DE" dirty="0" err="1"/>
                  <a:t>to</a:t>
                </a:r>
                <a:r>
                  <a:rPr lang="de-DE" dirty="0"/>
                  <a:t> </a:t>
                </a:r>
                <a:r>
                  <a:rPr lang="de-DE" dirty="0" err="1"/>
                  <a:t>data</a:t>
                </a:r>
                <a:r>
                  <a:rPr lang="de-DE" dirty="0"/>
                  <a:t> </a:t>
                </a:r>
                <a:r>
                  <a:rPr lang="de-DE" dirty="0" err="1"/>
                  <a:t>page</a:t>
                </a:r>
                <a:r>
                  <a:rPr lang="de-DE" dirty="0"/>
                  <a:t> </a:t>
                </a:r>
                <a:r>
                  <a:rPr lang="de-DE" b="1" dirty="0" err="1"/>
                  <a:t>then</a:t>
                </a:r>
                <a:endParaRPr lang="de-DE" b="1" dirty="0"/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de-DE" b="1" dirty="0"/>
                  <a:t>		</a:t>
                </a:r>
                <a:r>
                  <a:rPr lang="de-DE" b="1" dirty="0" err="1"/>
                  <a:t>return</a:t>
                </a:r>
                <a:r>
                  <a:rPr lang="de-DE" b="1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binarySearch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endParaRPr lang="de-DE" b="1" dirty="0"/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  <a:tab pos="3420000" algn="r"/>
                  </a:tabLst>
                </a:pPr>
                <a:r>
                  <a:rPr lang="de-DE" dirty="0"/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dirty="0" smtClean="0">
                        <a:latin typeface="Cambria Math" panose="02040503050406030204" pitchFamily="18" charset="0"/>
                      </a:rPr>
                      <m:t>s</m:t>
                    </m:r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earc</m:t>
                    </m:r>
                    <m:r>
                      <m:rPr>
                        <m:sty m:val="p"/>
                      </m:rPr>
                      <a:rPr lang="de-DE" i="0" dirty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DE" dirty="0"/>
                  <a:t>    ▹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DE" dirty="0"/>
                  <a:t> index page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F3117DC-230D-0AFC-CEA7-0C3AFF8C29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6160" y="1660634"/>
                <a:ext cx="3410677" cy="147732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2D80AC3-4718-1C66-5603-001B01C4F08B}"/>
                  </a:ext>
                </a:extLst>
              </p:cNvPr>
              <p:cNvSpPr txBox="1"/>
              <p:nvPr/>
            </p:nvSpPr>
            <p:spPr>
              <a:xfrm>
                <a:off x="3074404" y="6173683"/>
                <a:ext cx="695962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de-DE" sz="1400" i="1" dirty="0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sz="1400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binarySearch</m:t>
                        </m:r>
                      </m:e>
                      <m:sup>
                        <m:r>
                          <a:rPr lang="de-DE" sz="1400" b="0" i="1" dirty="0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DE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 setzt eine Binärsuche nach </a:t>
                </a:r>
                <a14:m>
                  <m:oMath xmlns:m="http://schemas.openxmlformats.org/officeDocument/2006/math">
                    <m:r>
                      <a:rPr lang="de-DE" sz="1400" i="1" dirty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DE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 um, wie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400" dirty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binarySearch</m:t>
                    </m:r>
                  </m:oMath>
                </a14:m>
                <a:r>
                  <a:rPr lang="en-DE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, berücksichtigt aber die Separatoren bei der Berechnung der Positionen und gibt den passenden Separator zurück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2D80AC3-4718-1C66-5603-001B01C4F0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4404" y="6173683"/>
                <a:ext cx="6959626" cy="523220"/>
              </a:xfrm>
              <a:prstGeom prst="rect">
                <a:avLst/>
              </a:prstGeom>
              <a:blipFill>
                <a:blip r:embed="rId4"/>
                <a:stretch>
                  <a:fillRect l="-182" t="-2381" r="-364" b="-1190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>
            <a:extLst>
              <a:ext uri="{FF2B5EF4-FFF2-40B4-BE49-F238E27FC236}">
                <a16:creationId xmlns:a16="http://schemas.microsoft.com/office/drawing/2014/main" id="{A14714E6-5809-FA2F-FD5B-E1555A67C28A}"/>
              </a:ext>
            </a:extLst>
          </p:cNvPr>
          <p:cNvSpPr/>
          <p:nvPr/>
        </p:nvSpPr>
        <p:spPr>
          <a:xfrm>
            <a:off x="5076877" y="3252933"/>
            <a:ext cx="1380194" cy="535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925171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ISAM: Diskussion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de-DE" dirty="0"/>
              <a:t>Vorteile</a:t>
            </a:r>
          </a:p>
          <a:p>
            <a:pPr lvl="1"/>
            <a:r>
              <a:rPr lang="de-DE" dirty="0"/>
              <a:t>Nicht für jeden Zugriff während der Suche eine eigene Seite laden</a:t>
            </a:r>
          </a:p>
          <a:p>
            <a:pPr lvl="1"/>
            <a:r>
              <a:rPr lang="de-DE" dirty="0"/>
              <a:t>Binärsuche innerhalb einer Indexseite</a:t>
            </a:r>
          </a:p>
          <a:p>
            <a:pPr lvl="1"/>
            <a:r>
              <a:rPr lang="de-DE" dirty="0"/>
              <a:t>Einstiegspunkt nahe Startpunkt gefunden, ab dem sequentiell gelesen werden kann</a:t>
            </a:r>
          </a:p>
          <a:p>
            <a:r>
              <a:rPr lang="de-DE" dirty="0"/>
              <a:t>Nachteil</a:t>
            </a:r>
          </a:p>
          <a:p>
            <a:pPr lvl="1"/>
            <a:r>
              <a:rPr lang="de-DE" dirty="0"/>
              <a:t>Zusätzlicher Speicher für Indexseiten</a:t>
            </a:r>
          </a:p>
          <a:p>
            <a:pPr lvl="2"/>
            <a:r>
              <a:rPr lang="de-DE" dirty="0"/>
              <a:t>Analyse von Anfragen zum Finden</a:t>
            </a:r>
            <a:br>
              <a:rPr lang="de-DE" dirty="0"/>
            </a:br>
            <a:r>
              <a:rPr lang="de-DE" dirty="0"/>
              <a:t>häufiger Suchschlüssel für Indices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6561AB-BC9E-56E7-131F-84BCBB2C9DF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D79C04-E87C-52C5-101A-FBC7DB3F72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</a:t>
            </a:r>
            <a:r>
              <a:rPr lang="en-GB" dirty="0" err="1"/>
              <a:t>Datenbanken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48</a:t>
            </a:fld>
            <a:endParaRPr lang="de-D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DA57C9-47AE-19CE-25DE-211FD8D60B53}"/>
              </a:ext>
            </a:extLst>
          </p:cNvPr>
          <p:cNvSpPr/>
          <p:nvPr/>
        </p:nvSpPr>
        <p:spPr>
          <a:xfrm>
            <a:off x="5083053" y="4827972"/>
            <a:ext cx="6748622" cy="10779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E21D24-DDFC-95E2-7349-594D528234CC}"/>
              </a:ext>
            </a:extLst>
          </p:cNvPr>
          <p:cNvSpPr txBox="1"/>
          <p:nvPr/>
        </p:nvSpPr>
        <p:spPr>
          <a:xfrm>
            <a:off x="10767263" y="5593240"/>
            <a:ext cx="10598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Datenseiten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04E183-0688-7633-3540-ABDB9E142940}"/>
              </a:ext>
            </a:extLst>
          </p:cNvPr>
          <p:cNvSpPr/>
          <p:nvPr/>
        </p:nvSpPr>
        <p:spPr>
          <a:xfrm>
            <a:off x="5083053" y="3257830"/>
            <a:ext cx="6748622" cy="15701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132D71-281E-ADAC-563C-8A4ED4F683A3}"/>
              </a:ext>
            </a:extLst>
          </p:cNvPr>
          <p:cNvSpPr txBox="1"/>
          <p:nvPr/>
        </p:nvSpPr>
        <p:spPr>
          <a:xfrm>
            <a:off x="5111287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4104*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4123*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EC51AC-C5E5-FB70-DE6E-4D4C6C5D28CA}"/>
              </a:ext>
            </a:extLst>
          </p:cNvPr>
          <p:cNvSpPr txBox="1"/>
          <p:nvPr/>
        </p:nvSpPr>
        <p:spPr>
          <a:xfrm>
            <a:off x="5630450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4222*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4450*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D3B65F-A221-12F2-1B11-F8E4CBB65FFE}"/>
              </a:ext>
            </a:extLst>
          </p:cNvPr>
          <p:cNvSpPr txBox="1"/>
          <p:nvPr/>
        </p:nvSpPr>
        <p:spPr>
          <a:xfrm>
            <a:off x="6149613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4528*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5012*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E8E17A-132D-609C-96B9-8AC01715E629}"/>
              </a:ext>
            </a:extLst>
          </p:cNvPr>
          <p:cNvSpPr txBox="1"/>
          <p:nvPr/>
        </p:nvSpPr>
        <p:spPr>
          <a:xfrm>
            <a:off x="6668776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6330*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6423*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27B1B8-8B2D-0FA2-8703-01328A1B7B0D}"/>
              </a:ext>
            </a:extLst>
          </p:cNvPr>
          <p:cNvSpPr txBox="1"/>
          <p:nvPr/>
        </p:nvSpPr>
        <p:spPr>
          <a:xfrm>
            <a:off x="7187939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8050*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8105*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BFA01A-46E7-FCB3-385A-EB1F8082B66C}"/>
              </a:ext>
            </a:extLst>
          </p:cNvPr>
          <p:cNvSpPr txBox="1"/>
          <p:nvPr/>
        </p:nvSpPr>
        <p:spPr>
          <a:xfrm>
            <a:off x="7707102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8180*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8245*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8C5123-01E8-503F-444D-965124972467}"/>
              </a:ext>
            </a:extLst>
          </p:cNvPr>
          <p:cNvSpPr txBox="1"/>
          <p:nvPr/>
        </p:nvSpPr>
        <p:spPr>
          <a:xfrm>
            <a:off x="8226265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8280*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8406*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E0407A-720A-098A-7505-8BA40F09E216}"/>
              </a:ext>
            </a:extLst>
          </p:cNvPr>
          <p:cNvSpPr txBox="1"/>
          <p:nvPr/>
        </p:nvSpPr>
        <p:spPr>
          <a:xfrm>
            <a:off x="8745428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8570*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8600*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4C9F91-86C4-57F1-3C51-1313964B7AC9}"/>
              </a:ext>
            </a:extLst>
          </p:cNvPr>
          <p:cNvSpPr txBox="1"/>
          <p:nvPr/>
        </p:nvSpPr>
        <p:spPr>
          <a:xfrm>
            <a:off x="9264591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8604*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8700*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91C6F8-EC99-25B7-3A7F-6D73218DC774}"/>
              </a:ext>
            </a:extLst>
          </p:cNvPr>
          <p:cNvSpPr txBox="1"/>
          <p:nvPr/>
        </p:nvSpPr>
        <p:spPr>
          <a:xfrm>
            <a:off x="9783754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8808*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8887*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207D4B-DB09-F79B-E247-822229F2465C}"/>
              </a:ext>
            </a:extLst>
          </p:cNvPr>
          <p:cNvSpPr txBox="1"/>
          <p:nvPr/>
        </p:nvSpPr>
        <p:spPr>
          <a:xfrm>
            <a:off x="10302917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8910*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8953*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835439-3CB1-7FBA-3D66-BD941ADDB366}"/>
              </a:ext>
            </a:extLst>
          </p:cNvPr>
          <p:cNvSpPr txBox="1"/>
          <p:nvPr/>
        </p:nvSpPr>
        <p:spPr>
          <a:xfrm>
            <a:off x="10822080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9016*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9200*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158279-B504-2E97-FEC3-0B1128EDE4B8}"/>
              </a:ext>
            </a:extLst>
          </p:cNvPr>
          <p:cNvSpPr txBox="1"/>
          <p:nvPr/>
        </p:nvSpPr>
        <p:spPr>
          <a:xfrm>
            <a:off x="11341246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9532*</a:t>
            </a:r>
          </a:p>
          <a:p>
            <a:pPr>
              <a:lnSpc>
                <a:spcPct val="110000"/>
              </a:lnSpc>
            </a:pPr>
            <a:endParaRPr lang="de-DE" sz="1400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D98DEC0-5A11-4D86-7480-4C8CC5702DD9}"/>
              </a:ext>
            </a:extLst>
          </p:cNvPr>
          <p:cNvGrpSpPr/>
          <p:nvPr/>
        </p:nvGrpSpPr>
        <p:grpSpPr>
          <a:xfrm>
            <a:off x="5816233" y="4246447"/>
            <a:ext cx="1118027" cy="472967"/>
            <a:chOff x="5157512" y="6223139"/>
            <a:chExt cx="1118027" cy="47296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F567D03-D909-7DC9-5CC4-32E836F9DD52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4222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A68C5C6-3B0C-F66F-2DDE-41DD5F8FA917}"/>
                </a:ext>
              </a:extLst>
            </p:cNvPr>
            <p:cNvSpPr txBox="1"/>
            <p:nvPr/>
          </p:nvSpPr>
          <p:spPr>
            <a:xfrm>
              <a:off x="5470529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4528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BED5AB5-E481-59D4-5663-B668B1133F75}"/>
                </a:ext>
              </a:extLst>
            </p:cNvPr>
            <p:cNvSpPr txBox="1"/>
            <p:nvPr/>
          </p:nvSpPr>
          <p:spPr>
            <a:xfrm>
              <a:off x="5737271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6330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CD0BE2B-F2FE-9988-4271-6FF051A405E4}"/>
                </a:ext>
              </a:extLst>
            </p:cNvPr>
            <p:cNvSpPr txBox="1"/>
            <p:nvPr/>
          </p:nvSpPr>
          <p:spPr>
            <a:xfrm>
              <a:off x="6004012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8050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5B5522C-827B-D47C-4F45-4BA502B99226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01ACE9E-1E45-D260-5082-F83A773F3135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D359374-AE51-6DAB-93DF-0D1E8DE7ED8F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AE9AE49-7263-BE23-7236-4227DC6579BD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E51FC41-212F-3B43-1BB3-42DCB824411D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1E17A136-BAC6-EAE9-D2BA-65A669254B18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AA98854-57C6-4E20-7541-80A46743F6DE}"/>
              </a:ext>
            </a:extLst>
          </p:cNvPr>
          <p:cNvGrpSpPr/>
          <p:nvPr/>
        </p:nvGrpSpPr>
        <p:grpSpPr>
          <a:xfrm>
            <a:off x="8415194" y="4246447"/>
            <a:ext cx="1118027" cy="472967"/>
            <a:chOff x="5157512" y="6223139"/>
            <a:chExt cx="1118027" cy="472967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2EDEC86-13BD-9C05-2247-21DB44ECE672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8280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CBC27D8-32E5-8863-8653-BFF1DB1F4863}"/>
                </a:ext>
              </a:extLst>
            </p:cNvPr>
            <p:cNvSpPr txBox="1"/>
            <p:nvPr/>
          </p:nvSpPr>
          <p:spPr>
            <a:xfrm>
              <a:off x="5470529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8570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614F55C-0CF1-8C0C-6955-08758A76C618}"/>
                </a:ext>
              </a:extLst>
            </p:cNvPr>
            <p:cNvSpPr txBox="1"/>
            <p:nvPr/>
          </p:nvSpPr>
          <p:spPr>
            <a:xfrm>
              <a:off x="5737271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8604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CA676EF-2A5C-3001-8ABE-BC11B474E63C}"/>
                </a:ext>
              </a:extLst>
            </p:cNvPr>
            <p:cNvSpPr txBox="1"/>
            <p:nvPr/>
          </p:nvSpPr>
          <p:spPr>
            <a:xfrm>
              <a:off x="6004012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8808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019CC55-5C6F-1B36-F9C1-315B4F17E08C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BF857238-0992-5566-2E06-A66DFF7F8A96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7E3DDB3-FEB3-2F81-602E-7E49D804CD90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F0101ECB-1692-A1D2-0BDA-0A001504498A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1ECA7004-1DCD-9CD3-F289-0D3159AC6541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85AF011-84C8-6FD5-3FF9-1C9F0A2A23C0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14C36C3-D931-D2C6-735F-346DB6AAE2A7}"/>
              </a:ext>
            </a:extLst>
          </p:cNvPr>
          <p:cNvGrpSpPr/>
          <p:nvPr/>
        </p:nvGrpSpPr>
        <p:grpSpPr>
          <a:xfrm>
            <a:off x="10497689" y="4252005"/>
            <a:ext cx="1118027" cy="472968"/>
            <a:chOff x="5157512" y="6223138"/>
            <a:chExt cx="1118027" cy="472968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807422C-8AC6-1C34-3135-1E3D11998CB3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9016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C2B3963-3B6A-7C04-D065-3DACB4A03DFA}"/>
                </a:ext>
              </a:extLst>
            </p:cNvPr>
            <p:cNvSpPr txBox="1"/>
            <p:nvPr/>
          </p:nvSpPr>
          <p:spPr>
            <a:xfrm>
              <a:off x="5470529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9532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83DC5B2-B523-2C26-22CF-38B9B93DBA1E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CB1E066-C975-507E-4AFA-4A7888DCB3CB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58C40A38-FE77-C56E-D262-147099E7EE89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56492A8C-5E79-D043-7207-3B79A245852F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42E4CA52-F495-D737-E406-885BA8C655C9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369DE5F9-CB9B-1FB6-D785-1B02D2B06CB6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0D248F47-CFF9-04D6-CE40-F185496244EC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A2DD483-6AF6-DE34-04EC-6F5285E70093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6A3DDE2-695B-FF2F-CB3A-E547A140BA3A}"/>
              </a:ext>
            </a:extLst>
          </p:cNvPr>
          <p:cNvGrpSpPr/>
          <p:nvPr/>
        </p:nvGrpSpPr>
        <p:grpSpPr>
          <a:xfrm>
            <a:off x="7896031" y="3361589"/>
            <a:ext cx="1118027" cy="472968"/>
            <a:chOff x="5157512" y="6223138"/>
            <a:chExt cx="1118027" cy="472968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78AC793E-9B1A-3E3F-96C8-D0CC799439B0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8180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DB191FFE-D8FA-8ED9-45EB-5E5E56C6C07F}"/>
                </a:ext>
              </a:extLst>
            </p:cNvPr>
            <p:cNvSpPr txBox="1"/>
            <p:nvPr/>
          </p:nvSpPr>
          <p:spPr>
            <a:xfrm>
              <a:off x="5470529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8910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11E24CE8-BF2F-5E31-5C60-E5825366C6EA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0157EF40-15A9-A8BD-3B8E-C3BC877B4695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D2145C92-6F5C-C810-C17A-DA23C23E4367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11A552A3-DC7A-AEB1-61B5-ACE10B08FA00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AE497B44-7995-B886-5AFB-0E6E11D10BD2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87DDDB6A-F60F-6BA0-81B9-4D09A7D1748D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8A6FFA64-5572-35FE-F041-ED7CC8EF5520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D21F91A8-97E1-FF4A-B6CC-762BA9D46E69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B97975C8-DC23-B183-D161-23496F7E51C9}"/>
              </a:ext>
            </a:extLst>
          </p:cNvPr>
          <p:cNvCxnSpPr>
            <a:cxnSpLocks/>
          </p:cNvCxnSpPr>
          <p:nvPr/>
        </p:nvCxnSpPr>
        <p:spPr>
          <a:xfrm>
            <a:off x="5076877" y="4827971"/>
            <a:ext cx="6748622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03A0A2C9-948A-47D9-F917-3B77162CA8B6}"/>
              </a:ext>
            </a:extLst>
          </p:cNvPr>
          <p:cNvCxnSpPr>
            <a:cxnSpLocks/>
            <a:stCxn id="37" idx="3"/>
            <a:endCxn id="12" idx="0"/>
          </p:cNvCxnSpPr>
          <p:nvPr/>
        </p:nvCxnSpPr>
        <p:spPr>
          <a:xfrm flipH="1">
            <a:off x="5340068" y="4712719"/>
            <a:ext cx="483032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50F2F7A0-728A-6F24-4F3E-6C578D018A03}"/>
              </a:ext>
            </a:extLst>
          </p:cNvPr>
          <p:cNvCxnSpPr>
            <a:cxnSpLocks/>
            <a:stCxn id="36" idx="3"/>
            <a:endCxn id="13" idx="0"/>
          </p:cNvCxnSpPr>
          <p:nvPr/>
        </p:nvCxnSpPr>
        <p:spPr>
          <a:xfrm flipH="1">
            <a:off x="5859231" y="4712719"/>
            <a:ext cx="230611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ED45DC14-DD40-97F3-36DE-CFBAF5B55CAB}"/>
              </a:ext>
            </a:extLst>
          </p:cNvPr>
          <p:cNvCxnSpPr>
            <a:cxnSpLocks/>
            <a:stCxn id="38" idx="4"/>
            <a:endCxn id="14" idx="0"/>
          </p:cNvCxnSpPr>
          <p:nvPr/>
        </p:nvCxnSpPr>
        <p:spPr>
          <a:xfrm>
            <a:off x="6372069" y="4719414"/>
            <a:ext cx="6325" cy="3145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1E232DFE-CF49-518D-C8D9-9189996C6512}"/>
              </a:ext>
            </a:extLst>
          </p:cNvPr>
          <p:cNvCxnSpPr>
            <a:cxnSpLocks/>
            <a:stCxn id="39" idx="5"/>
            <a:endCxn id="15" idx="0"/>
          </p:cNvCxnSpPr>
          <p:nvPr/>
        </p:nvCxnSpPr>
        <p:spPr>
          <a:xfrm>
            <a:off x="6655134" y="4712719"/>
            <a:ext cx="242423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796C4165-ABE1-093E-525B-E6E4B0079CC1}"/>
              </a:ext>
            </a:extLst>
          </p:cNvPr>
          <p:cNvCxnSpPr>
            <a:cxnSpLocks/>
            <a:stCxn id="40" idx="5"/>
            <a:endCxn id="16" idx="0"/>
          </p:cNvCxnSpPr>
          <p:nvPr/>
        </p:nvCxnSpPr>
        <p:spPr>
          <a:xfrm>
            <a:off x="6924268" y="4712719"/>
            <a:ext cx="492452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A7F4AEE1-5435-440A-3349-89BB84DD9454}"/>
              </a:ext>
            </a:extLst>
          </p:cNvPr>
          <p:cNvCxnSpPr>
            <a:cxnSpLocks/>
            <a:stCxn id="48" idx="3"/>
            <a:endCxn id="17" idx="0"/>
          </p:cNvCxnSpPr>
          <p:nvPr/>
        </p:nvCxnSpPr>
        <p:spPr>
          <a:xfrm flipH="1">
            <a:off x="7935883" y="4712719"/>
            <a:ext cx="486178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D0228F80-6923-3929-F155-BB70331BDE20}"/>
              </a:ext>
            </a:extLst>
          </p:cNvPr>
          <p:cNvCxnSpPr>
            <a:cxnSpLocks/>
            <a:stCxn id="47" idx="3"/>
            <a:endCxn id="18" idx="0"/>
          </p:cNvCxnSpPr>
          <p:nvPr/>
        </p:nvCxnSpPr>
        <p:spPr>
          <a:xfrm flipH="1">
            <a:off x="8455046" y="4712719"/>
            <a:ext cx="233757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F6857EB0-A143-A6D1-7741-B41BB5139164}"/>
              </a:ext>
            </a:extLst>
          </p:cNvPr>
          <p:cNvCxnSpPr>
            <a:cxnSpLocks/>
            <a:stCxn id="49" idx="4"/>
            <a:endCxn id="19" idx="0"/>
          </p:cNvCxnSpPr>
          <p:nvPr/>
        </p:nvCxnSpPr>
        <p:spPr>
          <a:xfrm>
            <a:off x="8971030" y="4719414"/>
            <a:ext cx="3179" cy="3145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BE840307-7271-8446-33C7-279CA87D1E9A}"/>
              </a:ext>
            </a:extLst>
          </p:cNvPr>
          <p:cNvCxnSpPr>
            <a:cxnSpLocks/>
            <a:stCxn id="50" idx="5"/>
            <a:endCxn id="20" idx="0"/>
          </p:cNvCxnSpPr>
          <p:nvPr/>
        </p:nvCxnSpPr>
        <p:spPr>
          <a:xfrm>
            <a:off x="9254095" y="4712719"/>
            <a:ext cx="239277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FBEA76DA-38EF-1D4E-49DE-0BA3D5FCCFB4}"/>
              </a:ext>
            </a:extLst>
          </p:cNvPr>
          <p:cNvCxnSpPr>
            <a:cxnSpLocks/>
            <a:stCxn id="51" idx="5"/>
            <a:endCxn id="21" idx="0"/>
          </p:cNvCxnSpPr>
          <p:nvPr/>
        </p:nvCxnSpPr>
        <p:spPr>
          <a:xfrm>
            <a:off x="9523229" y="4712719"/>
            <a:ext cx="489306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D8A48702-4627-0178-FA2E-BC27D2E4356E}"/>
              </a:ext>
            </a:extLst>
          </p:cNvPr>
          <p:cNvCxnSpPr>
            <a:cxnSpLocks/>
            <a:stCxn id="59" idx="4"/>
            <a:endCxn id="22" idx="0"/>
          </p:cNvCxnSpPr>
          <p:nvPr/>
        </p:nvCxnSpPr>
        <p:spPr>
          <a:xfrm>
            <a:off x="10520880" y="4724973"/>
            <a:ext cx="10818" cy="3089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A4325268-655B-D06B-C6BC-A1447BB50C26}"/>
              </a:ext>
            </a:extLst>
          </p:cNvPr>
          <p:cNvCxnSpPr>
            <a:cxnSpLocks/>
            <a:stCxn id="58" idx="5"/>
            <a:endCxn id="23" idx="0"/>
          </p:cNvCxnSpPr>
          <p:nvPr/>
        </p:nvCxnSpPr>
        <p:spPr>
          <a:xfrm>
            <a:off x="10803945" y="4718278"/>
            <a:ext cx="246916" cy="3156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6B8DD7B4-950D-C26E-7549-415E40F065AD}"/>
              </a:ext>
            </a:extLst>
          </p:cNvPr>
          <p:cNvCxnSpPr>
            <a:cxnSpLocks/>
            <a:stCxn id="60" idx="5"/>
            <a:endCxn id="24" idx="0"/>
          </p:cNvCxnSpPr>
          <p:nvPr/>
        </p:nvCxnSpPr>
        <p:spPr>
          <a:xfrm>
            <a:off x="11069848" y="4718278"/>
            <a:ext cx="500179" cy="3156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44000154-AE55-C053-F789-BB6867AE9AC5}"/>
              </a:ext>
            </a:extLst>
          </p:cNvPr>
          <p:cNvCxnSpPr>
            <a:cxnSpLocks/>
            <a:stCxn id="70" idx="3"/>
          </p:cNvCxnSpPr>
          <p:nvPr/>
        </p:nvCxnSpPr>
        <p:spPr>
          <a:xfrm flipH="1">
            <a:off x="5816339" y="3827862"/>
            <a:ext cx="2086559" cy="4185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51C07BE5-4ED2-A045-B69D-763283B4243D}"/>
              </a:ext>
            </a:extLst>
          </p:cNvPr>
          <p:cNvCxnSpPr>
            <a:cxnSpLocks/>
            <a:stCxn id="69" idx="5"/>
          </p:cNvCxnSpPr>
          <p:nvPr/>
        </p:nvCxnSpPr>
        <p:spPr>
          <a:xfrm>
            <a:off x="8202287" y="3827862"/>
            <a:ext cx="204858" cy="4229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0D0C4BF2-D6F2-7239-E00D-C7CEF4E3210B}"/>
              </a:ext>
            </a:extLst>
          </p:cNvPr>
          <p:cNvCxnSpPr>
            <a:cxnSpLocks/>
            <a:stCxn id="71" idx="6"/>
          </p:cNvCxnSpPr>
          <p:nvPr/>
        </p:nvCxnSpPr>
        <p:spPr>
          <a:xfrm>
            <a:off x="8474951" y="3811698"/>
            <a:ext cx="2025638" cy="4479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9DCCFA43-AECF-B39B-D69B-F08BA2F792D3}"/>
              </a:ext>
            </a:extLst>
          </p:cNvPr>
          <p:cNvSpPr txBox="1"/>
          <p:nvPr/>
        </p:nvSpPr>
        <p:spPr>
          <a:xfrm>
            <a:off x="10717298" y="3252933"/>
            <a:ext cx="11180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Indexseiten</a:t>
            </a:r>
          </a:p>
        </p:txBody>
      </p:sp>
    </p:spTree>
    <p:extLst>
      <p:ext uri="{BB962C8B-B14F-4D97-AF65-F5344CB8AC3E}">
        <p14:creationId xmlns:p14="http://schemas.microsoft.com/office/powerpoint/2010/main" val="23544103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ISAM: Aktualisierungsoperationen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Löschen</a:t>
            </a:r>
            <a:r>
              <a:rPr lang="de-DE" dirty="0"/>
              <a:t>: Datensatz über Index suchen und anschließend aus Datenseite entfernen</a:t>
            </a:r>
          </a:p>
          <a:p>
            <a:r>
              <a:rPr lang="de-DE" dirty="0">
                <a:solidFill>
                  <a:schemeClr val="accent1"/>
                </a:solidFill>
              </a:rPr>
              <a:t>Einfügen</a:t>
            </a:r>
            <a:r>
              <a:rPr lang="de-DE" dirty="0"/>
              <a:t>: Auf passende Datenseite navigieren und Datensatz einfügen</a:t>
            </a:r>
          </a:p>
          <a:p>
            <a:pPr lvl="1"/>
            <a:r>
              <a:rPr lang="de-DE" dirty="0"/>
              <a:t>Problem, wenn Seite voll</a:t>
            </a:r>
          </a:p>
          <a:p>
            <a:pPr lvl="2"/>
            <a:r>
              <a:rPr lang="de-DE" dirty="0"/>
              <a:t>Im Vorhinein Platz lassen</a:t>
            </a:r>
          </a:p>
          <a:p>
            <a:pPr lvl="2"/>
            <a:r>
              <a:rPr lang="de-DE" dirty="0">
                <a:solidFill>
                  <a:schemeClr val="accent5"/>
                </a:solidFill>
              </a:rPr>
              <a:t>Überlauf-Seite</a:t>
            </a:r>
            <a:r>
              <a:rPr lang="de-DE" b="1" dirty="0"/>
              <a:t> </a:t>
            </a:r>
            <a:r>
              <a:rPr lang="de-DE" dirty="0"/>
              <a:t>einfügen</a:t>
            </a:r>
          </a:p>
          <a:p>
            <a:r>
              <a:rPr lang="de-DE" dirty="0"/>
              <a:t>Vorteil: Index statisch, i.e., </a:t>
            </a:r>
            <a:br>
              <a:rPr lang="de-DE" dirty="0"/>
            </a:br>
            <a:r>
              <a:rPr lang="de-DE" dirty="0"/>
              <a:t>bleibt gültig</a:t>
            </a:r>
          </a:p>
          <a:p>
            <a:pPr lvl="1"/>
            <a:r>
              <a:rPr lang="de-DE" dirty="0"/>
              <a:t>Kein Aufwand bei Änderungen</a:t>
            </a:r>
          </a:p>
          <a:p>
            <a:r>
              <a:rPr lang="de-DE" dirty="0"/>
              <a:t>Nachteil: Index </a:t>
            </a:r>
            <a:r>
              <a:rPr lang="de-DE" dirty="0">
                <a:solidFill>
                  <a:srgbClr val="FFC000"/>
                </a:solidFill>
              </a:rPr>
              <a:t>degeneriert</a:t>
            </a:r>
          </a:p>
          <a:p>
            <a:pPr lvl="1"/>
            <a:r>
              <a:rPr lang="de-DE" dirty="0"/>
              <a:t>Sequentielle Ordnung durch </a:t>
            </a:r>
            <a:br>
              <a:rPr lang="de-DE" dirty="0"/>
            </a:br>
            <a:r>
              <a:rPr lang="de-DE" dirty="0"/>
              <a:t>Überlauf-Seiten zerstört</a:t>
            </a:r>
            <a:endParaRPr lang="en-DE" dirty="0"/>
          </a:p>
          <a:p>
            <a:pPr lvl="3"/>
            <a:endParaRPr lang="de-DE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A2E0A0-A1CA-9119-9C03-5E04A9E6539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D182FD-0613-1C7D-3ECD-0E39B14085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49</a:t>
            </a:fld>
            <a:endParaRPr lang="de-DE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0AAA1DB1-2C5C-B94A-A1B5-10EA4B6C27DF}"/>
              </a:ext>
            </a:extLst>
          </p:cNvPr>
          <p:cNvSpPr/>
          <p:nvPr/>
        </p:nvSpPr>
        <p:spPr>
          <a:xfrm>
            <a:off x="5084879" y="5902836"/>
            <a:ext cx="6748622" cy="10879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Bild 4" descr="Pages from 06-Indexing-5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766" y="-3308863"/>
            <a:ext cx="7548132" cy="2376264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533410" y="-1338550"/>
            <a:ext cx="1650391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Überlauf-Seiten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E6663F-7372-CA07-1836-E2DA05A3A337}"/>
              </a:ext>
            </a:extLst>
          </p:cNvPr>
          <p:cNvSpPr/>
          <p:nvPr/>
        </p:nvSpPr>
        <p:spPr>
          <a:xfrm>
            <a:off x="5083053" y="4827973"/>
            <a:ext cx="6748622" cy="10730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D5C6C4-B21A-F454-97B7-3F552D8A955E}"/>
              </a:ext>
            </a:extLst>
          </p:cNvPr>
          <p:cNvSpPr txBox="1"/>
          <p:nvPr/>
        </p:nvSpPr>
        <p:spPr>
          <a:xfrm>
            <a:off x="10767263" y="5593240"/>
            <a:ext cx="10598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Datenseiten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2D0F82-8873-E1C3-FA59-C7735D38C82B}"/>
              </a:ext>
            </a:extLst>
          </p:cNvPr>
          <p:cNvSpPr/>
          <p:nvPr/>
        </p:nvSpPr>
        <p:spPr>
          <a:xfrm>
            <a:off x="5083053" y="3257830"/>
            <a:ext cx="6748622" cy="15701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22F29C-3EE5-AF34-DA8A-F7DF8243D3AA}"/>
              </a:ext>
            </a:extLst>
          </p:cNvPr>
          <p:cNvSpPr txBox="1"/>
          <p:nvPr/>
        </p:nvSpPr>
        <p:spPr>
          <a:xfrm>
            <a:off x="5111287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4104*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4123*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E3D4DA-5773-2C57-2FBB-3D2AF9D4FF85}"/>
              </a:ext>
            </a:extLst>
          </p:cNvPr>
          <p:cNvSpPr txBox="1"/>
          <p:nvPr/>
        </p:nvSpPr>
        <p:spPr>
          <a:xfrm>
            <a:off x="5630450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4222*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4450*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F91BCA-DDA3-27A1-373A-21B95DDD5262}"/>
              </a:ext>
            </a:extLst>
          </p:cNvPr>
          <p:cNvSpPr txBox="1"/>
          <p:nvPr/>
        </p:nvSpPr>
        <p:spPr>
          <a:xfrm>
            <a:off x="6149613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4528*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5012*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E5D0FB-D455-0BAC-23EB-EB6524179B26}"/>
              </a:ext>
            </a:extLst>
          </p:cNvPr>
          <p:cNvSpPr txBox="1"/>
          <p:nvPr/>
        </p:nvSpPr>
        <p:spPr>
          <a:xfrm>
            <a:off x="6668776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6330*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6423*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52E8B9-3443-D99A-00EE-3138AD0E69A6}"/>
              </a:ext>
            </a:extLst>
          </p:cNvPr>
          <p:cNvSpPr txBox="1"/>
          <p:nvPr/>
        </p:nvSpPr>
        <p:spPr>
          <a:xfrm>
            <a:off x="7187939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8050*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8105*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8FE45F-6831-218C-B9E8-ADF566D77413}"/>
              </a:ext>
            </a:extLst>
          </p:cNvPr>
          <p:cNvSpPr txBox="1"/>
          <p:nvPr/>
        </p:nvSpPr>
        <p:spPr>
          <a:xfrm>
            <a:off x="7707102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8180*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8245*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2773CE-2D63-61F0-A6F8-6C6EAE177B63}"/>
              </a:ext>
            </a:extLst>
          </p:cNvPr>
          <p:cNvSpPr txBox="1"/>
          <p:nvPr/>
        </p:nvSpPr>
        <p:spPr>
          <a:xfrm>
            <a:off x="8226265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8280*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8406*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3EE869-1FF0-B95D-9F8C-BAFCB4B13B92}"/>
              </a:ext>
            </a:extLst>
          </p:cNvPr>
          <p:cNvSpPr txBox="1"/>
          <p:nvPr/>
        </p:nvSpPr>
        <p:spPr>
          <a:xfrm>
            <a:off x="8745428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8570*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8600*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8AAD4A-CE34-A40C-733E-550D0AE6AAF9}"/>
              </a:ext>
            </a:extLst>
          </p:cNvPr>
          <p:cNvSpPr txBox="1"/>
          <p:nvPr/>
        </p:nvSpPr>
        <p:spPr>
          <a:xfrm>
            <a:off x="9264591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8604*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8700*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055409-DCEA-85C6-88C3-A73DE15A1FAA}"/>
              </a:ext>
            </a:extLst>
          </p:cNvPr>
          <p:cNvSpPr txBox="1"/>
          <p:nvPr/>
        </p:nvSpPr>
        <p:spPr>
          <a:xfrm>
            <a:off x="9783754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8808*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8887*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672CFB5-018F-98D3-817F-1EF460EEA470}"/>
              </a:ext>
            </a:extLst>
          </p:cNvPr>
          <p:cNvSpPr txBox="1"/>
          <p:nvPr/>
        </p:nvSpPr>
        <p:spPr>
          <a:xfrm>
            <a:off x="10302917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8910*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8953*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096DCC4-CBC8-4A36-8354-E9DB4CE0B65F}"/>
              </a:ext>
            </a:extLst>
          </p:cNvPr>
          <p:cNvSpPr txBox="1"/>
          <p:nvPr/>
        </p:nvSpPr>
        <p:spPr>
          <a:xfrm>
            <a:off x="10822080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9016*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9200*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6A13841-5AA9-6A3E-7C54-6B3B16A6032B}"/>
              </a:ext>
            </a:extLst>
          </p:cNvPr>
          <p:cNvSpPr txBox="1"/>
          <p:nvPr/>
        </p:nvSpPr>
        <p:spPr>
          <a:xfrm>
            <a:off x="11341246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9532*</a:t>
            </a:r>
          </a:p>
          <a:p>
            <a:pPr>
              <a:lnSpc>
                <a:spcPct val="110000"/>
              </a:lnSpc>
            </a:pPr>
            <a:endParaRPr lang="de-DE" sz="1400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7E6D925-495A-425C-E90A-62CAE976234A}"/>
              </a:ext>
            </a:extLst>
          </p:cNvPr>
          <p:cNvGrpSpPr/>
          <p:nvPr/>
        </p:nvGrpSpPr>
        <p:grpSpPr>
          <a:xfrm>
            <a:off x="5816233" y="4246447"/>
            <a:ext cx="1118027" cy="472967"/>
            <a:chOff x="5157512" y="6223139"/>
            <a:chExt cx="1118027" cy="472967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3E9CFB6-CB35-B882-8592-9D3B425C5932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4222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7E52E42-4455-928B-6643-9D0EB33E0F12}"/>
                </a:ext>
              </a:extLst>
            </p:cNvPr>
            <p:cNvSpPr txBox="1"/>
            <p:nvPr/>
          </p:nvSpPr>
          <p:spPr>
            <a:xfrm>
              <a:off x="5470529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4528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00D512E-6002-4204-9CFC-1E054B46070B}"/>
                </a:ext>
              </a:extLst>
            </p:cNvPr>
            <p:cNvSpPr txBox="1"/>
            <p:nvPr/>
          </p:nvSpPr>
          <p:spPr>
            <a:xfrm>
              <a:off x="5737271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6330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97E84FF-CE40-F5EC-C960-3986DB10F5B4}"/>
                </a:ext>
              </a:extLst>
            </p:cNvPr>
            <p:cNvSpPr txBox="1"/>
            <p:nvPr/>
          </p:nvSpPr>
          <p:spPr>
            <a:xfrm>
              <a:off x="6004012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8050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B5A216F-34AE-22C7-72BE-E5B9284B3915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A5A6078-BB49-4BB9-C91D-9556FB4772FE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3149434-E54C-DA53-9D13-29E4476FAD9C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A4B81303-E451-9D5E-7749-4BBE777A60EA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6C318E6-91E3-39FE-F3D6-5ABADCB80A57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0725F9B-EAC9-D70C-CA53-BD46A5627104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B019064-D15F-996E-033E-C0653973C1C1}"/>
              </a:ext>
            </a:extLst>
          </p:cNvPr>
          <p:cNvGrpSpPr/>
          <p:nvPr/>
        </p:nvGrpSpPr>
        <p:grpSpPr>
          <a:xfrm>
            <a:off x="8415194" y="4246447"/>
            <a:ext cx="1118027" cy="472967"/>
            <a:chOff x="5157512" y="6223139"/>
            <a:chExt cx="1118027" cy="472967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ABEB58C-6936-9A2A-78F7-99BA7145C6ED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8280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A082177-0E06-903A-C460-2418994629D2}"/>
                </a:ext>
              </a:extLst>
            </p:cNvPr>
            <p:cNvSpPr txBox="1"/>
            <p:nvPr/>
          </p:nvSpPr>
          <p:spPr>
            <a:xfrm>
              <a:off x="5470529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8570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7BC377C-4AF9-31AA-DDA8-53D1769EFF3E}"/>
                </a:ext>
              </a:extLst>
            </p:cNvPr>
            <p:cNvSpPr txBox="1"/>
            <p:nvPr/>
          </p:nvSpPr>
          <p:spPr>
            <a:xfrm>
              <a:off x="5737271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8604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7E88F0B-D15F-BED3-4ABC-DEF3A963F706}"/>
                </a:ext>
              </a:extLst>
            </p:cNvPr>
            <p:cNvSpPr txBox="1"/>
            <p:nvPr/>
          </p:nvSpPr>
          <p:spPr>
            <a:xfrm>
              <a:off x="6004012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8808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444BD6F-E614-30AB-0EA3-B94F087D590B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C16B8B1-1997-D1FD-714E-ED4DD924BEA6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ED4623BF-E88B-8675-6DDF-00B8DDFB48D8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5EDD1F3-B23D-6736-A9B6-E126C9B1A833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4EDCDA4-3944-8E13-0CF3-ACA307B30180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ABE7B2E-2BEA-CE41-09C2-778F0017F5CA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B311195-AA62-9F23-B3D4-1883BE883402}"/>
              </a:ext>
            </a:extLst>
          </p:cNvPr>
          <p:cNvGrpSpPr/>
          <p:nvPr/>
        </p:nvGrpSpPr>
        <p:grpSpPr>
          <a:xfrm>
            <a:off x="10497689" y="4252005"/>
            <a:ext cx="1118027" cy="472968"/>
            <a:chOff x="5157512" y="6223138"/>
            <a:chExt cx="1118027" cy="472968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2EF5F8C-6F39-151A-5110-A06EDE579ADE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9016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BDFF958-4FC9-DF63-E413-B8E7ED53D34D}"/>
                </a:ext>
              </a:extLst>
            </p:cNvPr>
            <p:cNvSpPr txBox="1"/>
            <p:nvPr/>
          </p:nvSpPr>
          <p:spPr>
            <a:xfrm>
              <a:off x="5470529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9532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BA96550-6CF4-1A05-9345-1DA4140371BC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AC4E5D9-B378-00AB-EDFC-B30A2E4F3906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D1726150-8DCE-F461-C56F-36E8FA71A914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9ECA0600-36F2-D555-CCD6-497262D07693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7F071DAA-BBD6-086A-D996-7C36C296BBDF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A087FD56-1E8A-7206-A2A9-EC0A5BC6DE49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E6CB8F91-5C6C-D5A8-1CDB-DFA78E864D37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EFB1061D-3A90-DB4C-682C-8158A18756E0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E436419-52EA-9D9B-40AA-155EB165B36B}"/>
              </a:ext>
            </a:extLst>
          </p:cNvPr>
          <p:cNvGrpSpPr/>
          <p:nvPr/>
        </p:nvGrpSpPr>
        <p:grpSpPr>
          <a:xfrm>
            <a:off x="7896031" y="3361589"/>
            <a:ext cx="1118027" cy="472968"/>
            <a:chOff x="5157512" y="6223138"/>
            <a:chExt cx="1118027" cy="472968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F0FC2E48-33AA-C607-1ABE-15B1E0D27711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8180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9FEC834-94C0-F3ED-5529-4C67274F6670}"/>
                </a:ext>
              </a:extLst>
            </p:cNvPr>
            <p:cNvSpPr txBox="1"/>
            <p:nvPr/>
          </p:nvSpPr>
          <p:spPr>
            <a:xfrm>
              <a:off x="5470529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8910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06BE674-A313-5DCE-72A7-28C26BBE8B0E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AA419479-799E-971C-21F0-8E61D8F06530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D8D3F9E2-5FA8-CF8A-911B-63680C620BCC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4FF9FD3F-0DD5-9CB8-EB56-6D3CCFEE5F4C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2B4FFC03-10F4-DE5A-AEF4-A5F13ED11330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E2FD43EF-73DD-FB0C-7012-2A82CA5D2939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FCD69E0E-70B2-7641-750F-B1CF07723C5B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C09CC34A-DD87-22F8-BDD5-9BC9ED0F04D4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E9B9EB60-B92A-83F6-ABBA-044530A8A20B}"/>
              </a:ext>
            </a:extLst>
          </p:cNvPr>
          <p:cNvCxnSpPr>
            <a:cxnSpLocks/>
          </p:cNvCxnSpPr>
          <p:nvPr/>
        </p:nvCxnSpPr>
        <p:spPr>
          <a:xfrm>
            <a:off x="5076877" y="4827971"/>
            <a:ext cx="6748622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F33AA4C4-A053-0746-41D4-07D9A13F64C8}"/>
              </a:ext>
            </a:extLst>
          </p:cNvPr>
          <p:cNvCxnSpPr>
            <a:cxnSpLocks/>
            <a:stCxn id="32" idx="3"/>
            <a:endCxn id="12" idx="0"/>
          </p:cNvCxnSpPr>
          <p:nvPr/>
        </p:nvCxnSpPr>
        <p:spPr>
          <a:xfrm flipH="1">
            <a:off x="5340068" y="4712719"/>
            <a:ext cx="483032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6B2AAB48-1846-AB48-F923-34447C3D68BA}"/>
              </a:ext>
            </a:extLst>
          </p:cNvPr>
          <p:cNvCxnSpPr>
            <a:cxnSpLocks/>
            <a:stCxn id="31" idx="3"/>
            <a:endCxn id="13" idx="0"/>
          </p:cNvCxnSpPr>
          <p:nvPr/>
        </p:nvCxnSpPr>
        <p:spPr>
          <a:xfrm flipH="1">
            <a:off x="5859231" y="4712719"/>
            <a:ext cx="230611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A4A0EFD9-7057-3725-B461-70D1D27575DB}"/>
              </a:ext>
            </a:extLst>
          </p:cNvPr>
          <p:cNvCxnSpPr>
            <a:cxnSpLocks/>
            <a:stCxn id="33" idx="4"/>
            <a:endCxn id="14" idx="0"/>
          </p:cNvCxnSpPr>
          <p:nvPr/>
        </p:nvCxnSpPr>
        <p:spPr>
          <a:xfrm>
            <a:off x="6372069" y="4719414"/>
            <a:ext cx="6325" cy="3145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A46F70AB-2694-6047-D313-0B735A0640A7}"/>
              </a:ext>
            </a:extLst>
          </p:cNvPr>
          <p:cNvCxnSpPr>
            <a:cxnSpLocks/>
            <a:stCxn id="34" idx="5"/>
            <a:endCxn id="15" idx="0"/>
          </p:cNvCxnSpPr>
          <p:nvPr/>
        </p:nvCxnSpPr>
        <p:spPr>
          <a:xfrm>
            <a:off x="6655134" y="4712719"/>
            <a:ext cx="242423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8C389F1E-10B0-154B-C036-BA6777CC0272}"/>
              </a:ext>
            </a:extLst>
          </p:cNvPr>
          <p:cNvCxnSpPr>
            <a:cxnSpLocks/>
            <a:stCxn id="35" idx="5"/>
            <a:endCxn id="16" idx="0"/>
          </p:cNvCxnSpPr>
          <p:nvPr/>
        </p:nvCxnSpPr>
        <p:spPr>
          <a:xfrm>
            <a:off x="6924268" y="4712719"/>
            <a:ext cx="492452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8BC2B274-D88E-3FFD-7A6E-216CA3C9F86F}"/>
              </a:ext>
            </a:extLst>
          </p:cNvPr>
          <p:cNvCxnSpPr>
            <a:cxnSpLocks/>
            <a:stCxn id="43" idx="3"/>
            <a:endCxn id="17" idx="0"/>
          </p:cNvCxnSpPr>
          <p:nvPr/>
        </p:nvCxnSpPr>
        <p:spPr>
          <a:xfrm flipH="1">
            <a:off x="7935883" y="4712719"/>
            <a:ext cx="486178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9CCFCE2-264D-784F-BF6B-9FD347F8BEF0}"/>
              </a:ext>
            </a:extLst>
          </p:cNvPr>
          <p:cNvCxnSpPr>
            <a:cxnSpLocks/>
            <a:stCxn id="42" idx="3"/>
            <a:endCxn id="18" idx="0"/>
          </p:cNvCxnSpPr>
          <p:nvPr/>
        </p:nvCxnSpPr>
        <p:spPr>
          <a:xfrm flipH="1">
            <a:off x="8455046" y="4712719"/>
            <a:ext cx="233757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BA6933AD-8942-9CFB-D3D9-6324EAAAA437}"/>
              </a:ext>
            </a:extLst>
          </p:cNvPr>
          <p:cNvCxnSpPr>
            <a:cxnSpLocks/>
            <a:stCxn id="44" idx="4"/>
            <a:endCxn id="19" idx="0"/>
          </p:cNvCxnSpPr>
          <p:nvPr/>
        </p:nvCxnSpPr>
        <p:spPr>
          <a:xfrm>
            <a:off x="8971030" y="4719414"/>
            <a:ext cx="3179" cy="3145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FD6D6A3E-1100-FEC0-2AA4-39A4EB591AD7}"/>
              </a:ext>
            </a:extLst>
          </p:cNvPr>
          <p:cNvCxnSpPr>
            <a:cxnSpLocks/>
            <a:stCxn id="45" idx="5"/>
            <a:endCxn id="20" idx="0"/>
          </p:cNvCxnSpPr>
          <p:nvPr/>
        </p:nvCxnSpPr>
        <p:spPr>
          <a:xfrm>
            <a:off x="9254095" y="4712719"/>
            <a:ext cx="239277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43C622F-9FCD-DA19-0F0A-4B3E55946598}"/>
              </a:ext>
            </a:extLst>
          </p:cNvPr>
          <p:cNvCxnSpPr>
            <a:cxnSpLocks/>
            <a:stCxn id="46" idx="5"/>
            <a:endCxn id="21" idx="0"/>
          </p:cNvCxnSpPr>
          <p:nvPr/>
        </p:nvCxnSpPr>
        <p:spPr>
          <a:xfrm>
            <a:off x="9523229" y="4712719"/>
            <a:ext cx="489306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96F6065C-7344-AAD9-02C9-D8865D801F9B}"/>
              </a:ext>
            </a:extLst>
          </p:cNvPr>
          <p:cNvCxnSpPr>
            <a:cxnSpLocks/>
            <a:stCxn id="54" idx="4"/>
            <a:endCxn id="22" idx="0"/>
          </p:cNvCxnSpPr>
          <p:nvPr/>
        </p:nvCxnSpPr>
        <p:spPr>
          <a:xfrm>
            <a:off x="10520880" y="4724973"/>
            <a:ext cx="10818" cy="3089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4C854451-4C75-5DF3-45E5-1C7B6792D9E5}"/>
              </a:ext>
            </a:extLst>
          </p:cNvPr>
          <p:cNvCxnSpPr>
            <a:cxnSpLocks/>
            <a:stCxn id="53" idx="5"/>
            <a:endCxn id="23" idx="0"/>
          </p:cNvCxnSpPr>
          <p:nvPr/>
        </p:nvCxnSpPr>
        <p:spPr>
          <a:xfrm>
            <a:off x="10803945" y="4718278"/>
            <a:ext cx="246916" cy="3156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18671BDA-E807-CE3E-A5CE-598354E11D94}"/>
              </a:ext>
            </a:extLst>
          </p:cNvPr>
          <p:cNvCxnSpPr>
            <a:cxnSpLocks/>
            <a:stCxn id="55" idx="5"/>
            <a:endCxn id="24" idx="0"/>
          </p:cNvCxnSpPr>
          <p:nvPr/>
        </p:nvCxnSpPr>
        <p:spPr>
          <a:xfrm>
            <a:off x="11069848" y="4718278"/>
            <a:ext cx="500179" cy="3156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DEDBF124-E683-2822-799D-DEBA55D1545B}"/>
              </a:ext>
            </a:extLst>
          </p:cNvPr>
          <p:cNvCxnSpPr>
            <a:cxnSpLocks/>
            <a:stCxn id="65" idx="3"/>
          </p:cNvCxnSpPr>
          <p:nvPr/>
        </p:nvCxnSpPr>
        <p:spPr>
          <a:xfrm flipH="1">
            <a:off x="5816339" y="3827862"/>
            <a:ext cx="2086559" cy="4185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394A75C6-2962-C302-F5D6-1BBC1064FD10}"/>
              </a:ext>
            </a:extLst>
          </p:cNvPr>
          <p:cNvCxnSpPr>
            <a:cxnSpLocks/>
            <a:stCxn id="64" idx="5"/>
          </p:cNvCxnSpPr>
          <p:nvPr/>
        </p:nvCxnSpPr>
        <p:spPr>
          <a:xfrm>
            <a:off x="8202287" y="3827862"/>
            <a:ext cx="204858" cy="4229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103491C0-6E6D-9130-1976-E9AF8EE490FB}"/>
              </a:ext>
            </a:extLst>
          </p:cNvPr>
          <p:cNvCxnSpPr>
            <a:cxnSpLocks/>
            <a:stCxn id="66" idx="6"/>
          </p:cNvCxnSpPr>
          <p:nvPr/>
        </p:nvCxnSpPr>
        <p:spPr>
          <a:xfrm>
            <a:off x="8474951" y="3811698"/>
            <a:ext cx="2025638" cy="4479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DB4C89A9-CC0E-8BE1-F760-EAFE16EC1A55}"/>
              </a:ext>
            </a:extLst>
          </p:cNvPr>
          <p:cNvSpPr txBox="1"/>
          <p:nvPr/>
        </p:nvSpPr>
        <p:spPr>
          <a:xfrm>
            <a:off x="10717298" y="3252933"/>
            <a:ext cx="11180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Indexseiten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2A7EF563-1874-7625-808F-34BFE6411387}"/>
              </a:ext>
            </a:extLst>
          </p:cNvPr>
          <p:cNvSpPr txBox="1"/>
          <p:nvPr/>
        </p:nvSpPr>
        <p:spPr>
          <a:xfrm>
            <a:off x="7518466" y="5739819"/>
            <a:ext cx="457561" cy="526747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8110*</a:t>
            </a:r>
          </a:p>
          <a:p>
            <a:pPr>
              <a:lnSpc>
                <a:spcPct val="110000"/>
              </a:lnSpc>
            </a:pPr>
            <a:endParaRPr lang="de-DE" sz="1400" dirty="0"/>
          </a:p>
        </p:txBody>
      </p: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BEF0F35C-D1B5-8007-2FDF-FC482C4790B4}"/>
              </a:ext>
            </a:extLst>
          </p:cNvPr>
          <p:cNvCxnSpPr>
            <a:cxnSpLocks/>
            <a:stCxn id="90" idx="5"/>
            <a:endCxn id="88" idx="0"/>
          </p:cNvCxnSpPr>
          <p:nvPr/>
        </p:nvCxnSpPr>
        <p:spPr>
          <a:xfrm>
            <a:off x="7662682" y="5576716"/>
            <a:ext cx="84565" cy="163103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Oval 89">
            <a:extLst>
              <a:ext uri="{FF2B5EF4-FFF2-40B4-BE49-F238E27FC236}">
                <a16:creationId xmlns:a16="http://schemas.microsoft.com/office/drawing/2014/main" id="{38ACF50A-4E47-A7AF-9C23-2BC5F0D73502}"/>
              </a:ext>
            </a:extLst>
          </p:cNvPr>
          <p:cNvSpPr/>
          <p:nvPr/>
        </p:nvSpPr>
        <p:spPr>
          <a:xfrm>
            <a:off x="7623274" y="5537692"/>
            <a:ext cx="46169" cy="45719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5DBF5A6-B223-53DC-CBC4-3B4452915BAC}"/>
              </a:ext>
            </a:extLst>
          </p:cNvPr>
          <p:cNvSpPr txBox="1"/>
          <p:nvPr/>
        </p:nvSpPr>
        <p:spPr>
          <a:xfrm>
            <a:off x="8604725" y="5739776"/>
            <a:ext cx="457561" cy="526747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8410*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8414*</a:t>
            </a:r>
          </a:p>
        </p:txBody>
      </p: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480C4E8A-C91A-323A-8351-D1E0B442FBE9}"/>
              </a:ext>
            </a:extLst>
          </p:cNvPr>
          <p:cNvCxnSpPr>
            <a:cxnSpLocks/>
            <a:stCxn id="93" idx="5"/>
            <a:endCxn id="91" idx="0"/>
          </p:cNvCxnSpPr>
          <p:nvPr/>
        </p:nvCxnSpPr>
        <p:spPr>
          <a:xfrm>
            <a:off x="8693225" y="5576716"/>
            <a:ext cx="140281" cy="16306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Oval 92">
            <a:extLst>
              <a:ext uri="{FF2B5EF4-FFF2-40B4-BE49-F238E27FC236}">
                <a16:creationId xmlns:a16="http://schemas.microsoft.com/office/drawing/2014/main" id="{081C5701-6FE6-D27F-6395-11E4F7B449D7}"/>
              </a:ext>
            </a:extLst>
          </p:cNvPr>
          <p:cNvSpPr/>
          <p:nvPr/>
        </p:nvSpPr>
        <p:spPr>
          <a:xfrm>
            <a:off x="8653817" y="5537692"/>
            <a:ext cx="46169" cy="45719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E244EFF3-D5C4-B80F-153B-D0BAA9B1D7C8}"/>
              </a:ext>
            </a:extLst>
          </p:cNvPr>
          <p:cNvSpPr txBox="1"/>
          <p:nvPr/>
        </p:nvSpPr>
        <p:spPr>
          <a:xfrm>
            <a:off x="8971030" y="6459780"/>
            <a:ext cx="457561" cy="526747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8410*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8414*</a:t>
            </a:r>
          </a:p>
        </p:txBody>
      </p: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B238A4BD-E01C-64AA-A1B8-0B5117810611}"/>
              </a:ext>
            </a:extLst>
          </p:cNvPr>
          <p:cNvCxnSpPr>
            <a:cxnSpLocks/>
            <a:stCxn id="96" idx="5"/>
            <a:endCxn id="94" idx="0"/>
          </p:cNvCxnSpPr>
          <p:nvPr/>
        </p:nvCxnSpPr>
        <p:spPr>
          <a:xfrm>
            <a:off x="9078609" y="6281327"/>
            <a:ext cx="121202" cy="178453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Oval 95">
            <a:extLst>
              <a:ext uri="{FF2B5EF4-FFF2-40B4-BE49-F238E27FC236}">
                <a16:creationId xmlns:a16="http://schemas.microsoft.com/office/drawing/2014/main" id="{5B6E9AEB-042B-D7D3-E39C-AF4ECB4B9E88}"/>
              </a:ext>
            </a:extLst>
          </p:cNvPr>
          <p:cNvSpPr/>
          <p:nvPr/>
        </p:nvSpPr>
        <p:spPr>
          <a:xfrm>
            <a:off x="9039201" y="6242303"/>
            <a:ext cx="46169" cy="45719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539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88" grpId="0" animBg="1"/>
      <p:bldP spid="90" grpId="0" animBg="1"/>
      <p:bldP spid="91" grpId="0" animBg="1"/>
      <p:bldP spid="93" grpId="0" animBg="1"/>
      <p:bldP spid="94" grpId="0" animBg="1"/>
      <p:bldP spid="9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Anfragebeantwortung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DBMS muss eine Menge von Aufgaben erledigen</a:t>
            </a:r>
          </a:p>
          <a:p>
            <a:pPr lvl="1"/>
            <a:r>
              <a:rPr lang="de-DE" dirty="0"/>
              <a:t>Mit minimalen Ressourcen</a:t>
            </a:r>
          </a:p>
          <a:p>
            <a:pPr lvl="1"/>
            <a:r>
              <a:rPr lang="de-DE" dirty="0"/>
              <a:t>Über großen Datenmengen</a:t>
            </a:r>
          </a:p>
          <a:p>
            <a:pPr lvl="1"/>
            <a:r>
              <a:rPr lang="de-DE" dirty="0"/>
              <a:t>So schnell wie möglich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3F240739-4AD5-3DB6-E181-693F4728D70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1D63D508-FEF1-D6DB-E458-32FF3D7083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659852" y="3886243"/>
            <a:ext cx="8871596" cy="147476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0488" tIns="44450" rIns="90488" bIns="44450">
            <a:spAutoFit/>
          </a:bodyPr>
          <a:lstStyle/>
          <a:p>
            <a:pPr>
              <a:defRPr/>
            </a:pPr>
            <a:r>
              <a:rPr lang="de-DE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k.Kunden_ID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de-DE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k.Name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de-DE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sum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de-DE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a.total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de-DE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Einnahmen</a:t>
            </a:r>
          </a:p>
          <a:p>
            <a:pPr>
              <a:defRPr/>
            </a:pPr>
            <a:r>
              <a:rPr lang="de-DE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Kunden </a:t>
            </a:r>
            <a:r>
              <a:rPr lang="de-DE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de-DE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Auftraege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 </a:t>
            </a:r>
          </a:p>
          <a:p>
            <a:pPr>
              <a:defRPr/>
            </a:pPr>
            <a:r>
              <a:rPr lang="de-DE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k.Plz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between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8000 </a:t>
            </a:r>
            <a:r>
              <a:rPr lang="de-DE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and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8999 </a:t>
            </a:r>
            <a:r>
              <a:rPr lang="de-DE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and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k.Kunden_ID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de-DE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a.Kunden_ID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>
              <a:defRPr/>
            </a:pPr>
            <a:r>
              <a:rPr lang="de-DE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group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by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k.Kunden_ID</a:t>
            </a:r>
            <a:endParaRPr lang="de-DE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defRPr/>
            </a:pPr>
            <a:r>
              <a:rPr lang="de-DE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order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by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k.Kunden_ID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de-DE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k.Name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</p:txBody>
      </p:sp>
      <p:sp>
        <p:nvSpPr>
          <p:cNvPr id="6" name="Rechteckige Legende 5"/>
          <p:cNvSpPr/>
          <p:nvPr/>
        </p:nvSpPr>
        <p:spPr>
          <a:xfrm>
            <a:off x="7450251" y="3262835"/>
            <a:ext cx="1728192" cy="360040"/>
          </a:xfrm>
          <a:prstGeom prst="wedgeRectCallout">
            <a:avLst>
              <a:gd name="adj1" fmla="val -57842"/>
              <a:gd name="adj2" fmla="val 135728"/>
            </a:avLst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Aggregation</a:t>
            </a:r>
          </a:p>
        </p:txBody>
      </p:sp>
      <p:sp>
        <p:nvSpPr>
          <p:cNvPr id="7" name="Rechteckige Legende 6"/>
          <p:cNvSpPr/>
          <p:nvPr/>
        </p:nvSpPr>
        <p:spPr>
          <a:xfrm>
            <a:off x="602841" y="3380060"/>
            <a:ext cx="1728192" cy="360040"/>
          </a:xfrm>
          <a:prstGeom prst="wedgeRectCallout">
            <a:avLst>
              <a:gd name="adj1" fmla="val 60596"/>
              <a:gd name="adj2" fmla="val 267566"/>
            </a:avLst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Selektion</a:t>
            </a:r>
          </a:p>
        </p:txBody>
      </p:sp>
      <p:sp>
        <p:nvSpPr>
          <p:cNvPr id="8" name="Rechteckige Legende 7"/>
          <p:cNvSpPr/>
          <p:nvPr/>
        </p:nvSpPr>
        <p:spPr>
          <a:xfrm>
            <a:off x="10047388" y="5284124"/>
            <a:ext cx="864096" cy="360040"/>
          </a:xfrm>
          <a:prstGeom prst="wedgeRectCallout">
            <a:avLst>
              <a:gd name="adj1" fmla="val -206713"/>
              <a:gd name="adj2" fmla="val -217000"/>
            </a:avLst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>
                <a:solidFill>
                  <a:schemeClr val="bg1"/>
                </a:solidFill>
              </a:rPr>
              <a:t>Join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9" name="Rechteckige Legende 8"/>
          <p:cNvSpPr/>
          <p:nvPr/>
        </p:nvSpPr>
        <p:spPr>
          <a:xfrm>
            <a:off x="4926146" y="5545874"/>
            <a:ext cx="1728192" cy="360040"/>
          </a:xfrm>
          <a:prstGeom prst="wedgeRectCallout">
            <a:avLst>
              <a:gd name="adj1" fmla="val -66134"/>
              <a:gd name="adj2" fmla="val -123218"/>
            </a:avLst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Sortierung</a:t>
            </a:r>
          </a:p>
        </p:txBody>
      </p:sp>
      <p:sp>
        <p:nvSpPr>
          <p:cNvPr id="10" name="Rechteckige Legende 9"/>
          <p:cNvSpPr/>
          <p:nvPr/>
        </p:nvSpPr>
        <p:spPr>
          <a:xfrm>
            <a:off x="6095650" y="4878633"/>
            <a:ext cx="1728192" cy="360040"/>
          </a:xfrm>
          <a:prstGeom prst="wedgeRectCallout">
            <a:avLst>
              <a:gd name="adj1" fmla="val -139260"/>
              <a:gd name="adj2" fmla="val -50342"/>
            </a:avLst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Gruppierung</a:t>
            </a:r>
          </a:p>
        </p:txBody>
      </p:sp>
      <p:sp>
        <p:nvSpPr>
          <p:cNvPr id="11" name="Rechteckige Legende 5"/>
          <p:cNvSpPr/>
          <p:nvPr/>
        </p:nvSpPr>
        <p:spPr>
          <a:xfrm>
            <a:off x="5415771" y="3262835"/>
            <a:ext cx="1728192" cy="360040"/>
          </a:xfrm>
          <a:prstGeom prst="wedgeRectCallout">
            <a:avLst>
              <a:gd name="adj1" fmla="val -57842"/>
              <a:gd name="adj2" fmla="val 135728"/>
            </a:avLst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Projektion</a:t>
            </a:r>
          </a:p>
        </p:txBody>
      </p:sp>
    </p:spTree>
    <p:extLst>
      <p:ext uri="{BB962C8B-B14F-4D97-AF65-F5344CB8AC3E}">
        <p14:creationId xmlns:p14="http://schemas.microsoft.com/office/powerpoint/2010/main" val="25003706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ISAM: Aktualisierungsoperationen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Freiraum bei der Indexerzeugung vorsehen</a:t>
            </a:r>
          </a:p>
          <a:p>
            <a:pPr lvl="1"/>
            <a:r>
              <a:rPr lang="de-DE" dirty="0"/>
              <a:t>Reduziert das </a:t>
            </a:r>
            <a:r>
              <a:rPr lang="de-DE" dirty="0" err="1"/>
              <a:t>Einfügeproblem</a:t>
            </a:r>
            <a:r>
              <a:rPr lang="de-DE" dirty="0"/>
              <a:t> </a:t>
            </a:r>
          </a:p>
          <a:p>
            <a:pPr lvl="1"/>
            <a:r>
              <a:rPr lang="de-DE" dirty="0"/>
              <a:t>Typisch sind </a:t>
            </a:r>
            <a:r>
              <a:rPr lang="de-DE" dirty="0">
                <a:solidFill>
                  <a:schemeClr val="accent1"/>
                </a:solidFill>
              </a:rPr>
              <a:t>20%</a:t>
            </a:r>
            <a:r>
              <a:rPr lang="de-DE" dirty="0"/>
              <a:t> Freiraum</a:t>
            </a:r>
          </a:p>
          <a:p>
            <a:r>
              <a:rPr lang="de-DE" dirty="0"/>
              <a:t>Da Indexseiten statisch, keine Zugriffskoordination (bei Mehrbenutzerbetrieb) nötig</a:t>
            </a:r>
          </a:p>
          <a:p>
            <a:pPr lvl="1"/>
            <a:r>
              <a:rPr lang="de-DE" dirty="0"/>
              <a:t>Zugriffskoordination (Sperren) würde gleichzeitigen Zugriff (besonders nahe der Wurzel) für andere Anfragen vermindern</a:t>
            </a:r>
          </a:p>
          <a:p>
            <a:r>
              <a:rPr lang="de-DE" dirty="0"/>
              <a:t>ISAM ist nützlich für (relativ) statische Daten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0F0CA43-12D9-A2DC-2D68-D83C8E2ADC3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7BE5F6AC-C3B1-2BA4-31D8-FEF243516B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66503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0FCBF-F208-F8C0-58B0-1ED7AB593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B</a:t>
            </a:r>
            <a:r>
              <a:rPr lang="en-DE" baseline="30000" dirty="0"/>
              <a:t>+</a:t>
            </a:r>
            <a:r>
              <a:rPr lang="en-DE" dirty="0"/>
              <a:t>-Bäume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EFCD68-ACB0-1B76-D9C2-57008CE3B5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Indexierung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0C2520-FD5D-4F75-B96A-C5F8DDEFCD3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BF7C5C-344C-3EE7-AFCC-C7D0D34AF5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5E30BF-5A44-FF60-B8BF-91A9009DC0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51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715ADB-85DE-0D60-F225-800A283FFE09}"/>
              </a:ext>
            </a:extLst>
          </p:cNvPr>
          <p:cNvSpPr/>
          <p:nvPr/>
        </p:nvSpPr>
        <p:spPr>
          <a:xfrm>
            <a:off x="5083053" y="3810795"/>
            <a:ext cx="6748622" cy="5121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CE051C-E860-6B3C-A69C-8853F6BFD950}"/>
              </a:ext>
            </a:extLst>
          </p:cNvPr>
          <p:cNvSpPr txBox="1"/>
          <p:nvPr/>
        </p:nvSpPr>
        <p:spPr>
          <a:xfrm>
            <a:off x="10807782" y="3987241"/>
            <a:ext cx="10598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Datenseiten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10F192-D054-630A-472A-507D5EACEB96}"/>
              </a:ext>
            </a:extLst>
          </p:cNvPr>
          <p:cNvSpPr/>
          <p:nvPr/>
        </p:nvSpPr>
        <p:spPr>
          <a:xfrm>
            <a:off x="5083053" y="1531983"/>
            <a:ext cx="6748622" cy="22845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C82F24A-8A47-7CCA-EC1E-E17EC95D0E4D}"/>
              </a:ext>
            </a:extLst>
          </p:cNvPr>
          <p:cNvGrpSpPr/>
          <p:nvPr/>
        </p:nvGrpSpPr>
        <p:grpSpPr>
          <a:xfrm>
            <a:off x="6079307" y="2407754"/>
            <a:ext cx="1118027" cy="472967"/>
            <a:chOff x="5157512" y="6223139"/>
            <a:chExt cx="1118027" cy="47296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A8CBFD5-C3C7-8EE7-1AAF-0002B8A1C24A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5012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3DC193C-548A-E52B-E0FD-B49D2E2DDFB7}"/>
                </a:ext>
              </a:extLst>
            </p:cNvPr>
            <p:cNvSpPr txBox="1"/>
            <p:nvPr/>
          </p:nvSpPr>
          <p:spPr>
            <a:xfrm>
              <a:off x="5470529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8280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EF1F4F1-F364-9ED2-BD6A-4E7092C3F81F}"/>
                </a:ext>
              </a:extLst>
            </p:cNvPr>
            <p:cNvSpPr txBox="1"/>
            <p:nvPr/>
          </p:nvSpPr>
          <p:spPr>
            <a:xfrm>
              <a:off x="5737271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52C3245-1716-E2D2-1577-07B2660156D7}"/>
                </a:ext>
              </a:extLst>
            </p:cNvPr>
            <p:cNvSpPr txBox="1"/>
            <p:nvPr/>
          </p:nvSpPr>
          <p:spPr>
            <a:xfrm>
              <a:off x="6004012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79B2FAB-1A05-AB61-EFAF-1E4B9A140E0D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F3E25E1-37A2-4259-EDAB-15A65728FF6B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4DE7D9C-9311-D363-49DE-D18A43CD3A68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CDBAC6A-D2CD-DCD3-7E06-8C9017EEADB2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A28929C-8E3B-BEDE-914F-75E0BED87FB2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F3B8C76-5F3E-DEF3-182B-FFB8EF4BB67A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CC4F058-50BF-8DB1-3D4A-E7ADB7BD3A7A}"/>
              </a:ext>
            </a:extLst>
          </p:cNvPr>
          <p:cNvGrpSpPr/>
          <p:nvPr/>
        </p:nvGrpSpPr>
        <p:grpSpPr>
          <a:xfrm>
            <a:off x="9584385" y="2407754"/>
            <a:ext cx="1118027" cy="472968"/>
            <a:chOff x="5157512" y="6223138"/>
            <a:chExt cx="1118027" cy="472968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6CB80EE-2B11-E936-6593-D2D09920DFF0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8700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980B8A0-B5CD-C350-0732-3055AE8A2E7F}"/>
                </a:ext>
              </a:extLst>
            </p:cNvPr>
            <p:cNvSpPr txBox="1"/>
            <p:nvPr/>
          </p:nvSpPr>
          <p:spPr>
            <a:xfrm>
              <a:off x="5470529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9016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B97B600-D037-D112-41FE-EF0E968868AC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E8BA74D-7D33-BD2E-EFC1-83DE5D9F5E76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901F17B-A376-1A21-4F0B-4FF86C3029D6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57A591B-FC59-1BEA-4136-84EB409C5CD4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CDCAC0D-CF0A-0839-7968-B9A8923CAB23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DA6EE95-AE11-3421-EA70-E3E0DFA433B1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DA654CE-2E89-1A4A-12F7-82A4854BCF57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24B9696-38ED-FA42-B112-A86AF3B57C65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B1FA84C-C983-7C3D-3AA6-320AAACEDB89}"/>
              </a:ext>
            </a:extLst>
          </p:cNvPr>
          <p:cNvGrpSpPr/>
          <p:nvPr/>
        </p:nvGrpSpPr>
        <p:grpSpPr>
          <a:xfrm>
            <a:off x="7896031" y="1632966"/>
            <a:ext cx="1118027" cy="472969"/>
            <a:chOff x="5157512" y="6223137"/>
            <a:chExt cx="1118027" cy="472969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6DCB6F2-8C12-1B9E-4276-3EA5F7DD76A1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8500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42CBBE-E550-314B-8478-C8FF9530F8FE}"/>
                </a:ext>
              </a:extLst>
            </p:cNvPr>
            <p:cNvSpPr txBox="1"/>
            <p:nvPr/>
          </p:nvSpPr>
          <p:spPr>
            <a:xfrm>
              <a:off x="5470529" y="6223137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CCA6F98-1789-EAB6-D2C8-08FFD74A5022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9A638DA-C9B5-BE98-939C-67EA70C100F4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DC9EAB5-4CA6-7C61-9BB5-BB6D6B9A95CD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E916D68-0AD2-0F17-BC9E-51B5186DB967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EEEE287-5709-D1CC-C2CB-1774A071DE2A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1D28F56-5998-0923-B164-8712F0931C29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1B77AC24-6CD1-052E-CDD1-1CA29F78642A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307A2D8-E017-3F46-245B-AD6C6B6BF7E9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7EED210-B525-EE21-4196-DE0EDC371459}"/>
              </a:ext>
            </a:extLst>
          </p:cNvPr>
          <p:cNvCxnSpPr>
            <a:cxnSpLocks/>
          </p:cNvCxnSpPr>
          <p:nvPr/>
        </p:nvCxnSpPr>
        <p:spPr>
          <a:xfrm>
            <a:off x="5088490" y="3810795"/>
            <a:ext cx="6748622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F5952DB6-50E3-1F0C-1DE6-6CC445646A59}"/>
              </a:ext>
            </a:extLst>
          </p:cNvPr>
          <p:cNvCxnSpPr>
            <a:cxnSpLocks/>
            <a:stCxn id="17" idx="3"/>
            <a:endCxn id="56" idx="0"/>
          </p:cNvCxnSpPr>
          <p:nvPr/>
        </p:nvCxnSpPr>
        <p:spPr>
          <a:xfrm flipH="1">
            <a:off x="5632133" y="2874026"/>
            <a:ext cx="454041" cy="3139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D948694-8585-3EE6-F73D-C463712B1715}"/>
              </a:ext>
            </a:extLst>
          </p:cNvPr>
          <p:cNvCxnSpPr>
            <a:cxnSpLocks/>
            <a:stCxn id="16" idx="3"/>
            <a:endCxn id="73" idx="0"/>
          </p:cNvCxnSpPr>
          <p:nvPr/>
        </p:nvCxnSpPr>
        <p:spPr>
          <a:xfrm>
            <a:off x="6352916" y="2874026"/>
            <a:ext cx="410185" cy="3139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1C21D70E-342B-B8E5-9203-9055C37FFACD}"/>
              </a:ext>
            </a:extLst>
          </p:cNvPr>
          <p:cNvCxnSpPr>
            <a:cxnSpLocks/>
            <a:stCxn id="18" idx="4"/>
            <a:endCxn id="82" idx="0"/>
          </p:cNvCxnSpPr>
          <p:nvPr/>
        </p:nvCxnSpPr>
        <p:spPr>
          <a:xfrm>
            <a:off x="6635143" y="2880721"/>
            <a:ext cx="1258926" cy="3072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9A1F445-E180-7FD5-2A11-8973F6E4684F}"/>
              </a:ext>
            </a:extLst>
          </p:cNvPr>
          <p:cNvGrpSpPr/>
          <p:nvPr/>
        </p:nvGrpSpPr>
        <p:grpSpPr>
          <a:xfrm>
            <a:off x="5135259" y="3187947"/>
            <a:ext cx="993747" cy="869149"/>
            <a:chOff x="5052318" y="4843825"/>
            <a:chExt cx="993747" cy="869149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49238FD6-CAEC-74AD-44C5-DBD859D5AE4B}"/>
                </a:ext>
              </a:extLst>
            </p:cNvPr>
            <p:cNvGrpSpPr/>
            <p:nvPr/>
          </p:nvGrpSpPr>
          <p:grpSpPr>
            <a:xfrm>
              <a:off x="5052319" y="4843825"/>
              <a:ext cx="993746" cy="451735"/>
              <a:chOff x="5157513" y="6223139"/>
              <a:chExt cx="993746" cy="451735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DB22B622-9C39-8D97-E5EB-31D8B1E9D133}"/>
                  </a:ext>
                </a:extLst>
              </p:cNvPr>
              <p:cNvSpPr txBox="1"/>
              <p:nvPr/>
            </p:nvSpPr>
            <p:spPr>
              <a:xfrm>
                <a:off x="5203787" y="6224874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tIns="4680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4123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5330134-6011-C7EC-A5F4-81034540C6C5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4450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8C807D8-EB78-D052-435B-054F4AC773B0}"/>
                  </a:ext>
                </a:extLst>
              </p:cNvPr>
              <p:cNvSpPr txBox="1"/>
              <p:nvPr/>
            </p:nvSpPr>
            <p:spPr>
              <a:xfrm>
                <a:off x="5655389" y="622342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4528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1767559C-02B6-D6FD-9276-BAFB12CF3822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8857800A-2FD5-9808-1550-690435B85379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4FDADA44-CE7E-9E85-6589-72F06C654D80}"/>
                </a:ext>
              </a:extLst>
            </p:cNvPr>
            <p:cNvCxnSpPr>
              <a:cxnSpLocks/>
              <a:stCxn id="52" idx="2"/>
            </p:cNvCxnSpPr>
            <p:nvPr/>
          </p:nvCxnSpPr>
          <p:spPr>
            <a:xfrm flipH="1">
              <a:off x="5052318" y="5295560"/>
              <a:ext cx="159675" cy="41741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89EC4F7F-E599-9021-E02C-840E599F20B6}"/>
                </a:ext>
              </a:extLst>
            </p:cNvPr>
            <p:cNvCxnSpPr>
              <a:cxnSpLocks/>
              <a:stCxn id="53" idx="2"/>
            </p:cNvCxnSpPr>
            <p:nvPr/>
          </p:nvCxnSpPr>
          <p:spPr>
            <a:xfrm flipH="1">
              <a:off x="5434681" y="5294671"/>
              <a:ext cx="3113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A423B325-5DA2-08FD-C15B-87905A72CB3D}"/>
                </a:ext>
              </a:extLst>
            </p:cNvPr>
            <p:cNvCxnSpPr>
              <a:cxnSpLocks/>
              <a:stCxn id="54" idx="2"/>
            </p:cNvCxnSpPr>
            <p:nvPr/>
          </p:nvCxnSpPr>
          <p:spPr>
            <a:xfrm>
              <a:off x="5662726" y="5294111"/>
              <a:ext cx="100838" cy="41523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DF640950-C678-D483-1FCF-A8B475D5C417}"/>
              </a:ext>
            </a:extLst>
          </p:cNvPr>
          <p:cNvCxnSpPr>
            <a:cxnSpLocks/>
            <a:stCxn id="28" idx="4"/>
            <a:endCxn id="92" idx="0"/>
          </p:cNvCxnSpPr>
          <p:nvPr/>
        </p:nvCxnSpPr>
        <p:spPr>
          <a:xfrm flipH="1">
            <a:off x="9025037" y="2880722"/>
            <a:ext cx="582539" cy="3072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E3EBE27-D17A-46C0-8D44-3727B1F0BFD2}"/>
              </a:ext>
            </a:extLst>
          </p:cNvPr>
          <p:cNvCxnSpPr>
            <a:cxnSpLocks/>
            <a:stCxn id="27" idx="5"/>
            <a:endCxn id="102" idx="0"/>
          </p:cNvCxnSpPr>
          <p:nvPr/>
        </p:nvCxnSpPr>
        <p:spPr>
          <a:xfrm>
            <a:off x="9890641" y="2874027"/>
            <a:ext cx="265364" cy="3139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7F4417FE-D978-8548-5AE0-9C61435B27BB}"/>
              </a:ext>
            </a:extLst>
          </p:cNvPr>
          <p:cNvCxnSpPr>
            <a:cxnSpLocks/>
            <a:stCxn id="29" idx="5"/>
            <a:endCxn id="111" idx="0"/>
          </p:cNvCxnSpPr>
          <p:nvPr/>
        </p:nvCxnSpPr>
        <p:spPr>
          <a:xfrm>
            <a:off x="10156544" y="2874027"/>
            <a:ext cx="1130428" cy="3139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458617B8-8A4F-9EBB-F81D-74982E7702D9}"/>
              </a:ext>
            </a:extLst>
          </p:cNvPr>
          <p:cNvCxnSpPr>
            <a:cxnSpLocks/>
            <a:stCxn id="39" idx="3"/>
            <a:endCxn id="14" idx="0"/>
          </p:cNvCxnSpPr>
          <p:nvPr/>
        </p:nvCxnSpPr>
        <p:spPr>
          <a:xfrm flipH="1">
            <a:off x="7036094" y="2099240"/>
            <a:ext cx="866804" cy="3085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E5182609-4DD2-B7BE-6723-627AAAD032AE}"/>
              </a:ext>
            </a:extLst>
          </p:cNvPr>
          <p:cNvCxnSpPr>
            <a:cxnSpLocks/>
            <a:stCxn id="38" idx="4"/>
            <a:endCxn id="22" idx="0"/>
          </p:cNvCxnSpPr>
          <p:nvPr/>
        </p:nvCxnSpPr>
        <p:spPr>
          <a:xfrm>
            <a:off x="8185964" y="2105935"/>
            <a:ext cx="1554983" cy="3018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783D88A6-4E37-5BB1-6E43-EACE54D8C446}"/>
              </a:ext>
            </a:extLst>
          </p:cNvPr>
          <p:cNvSpPr txBox="1"/>
          <p:nvPr/>
        </p:nvSpPr>
        <p:spPr>
          <a:xfrm>
            <a:off x="10699181" y="1517583"/>
            <a:ext cx="11332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Indexseiten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2074656F-3DEC-B5B0-CE6C-B04BE1A8E36E}"/>
              </a:ext>
            </a:extLst>
          </p:cNvPr>
          <p:cNvGrpSpPr/>
          <p:nvPr/>
        </p:nvGrpSpPr>
        <p:grpSpPr>
          <a:xfrm>
            <a:off x="6266227" y="3187947"/>
            <a:ext cx="995204" cy="858262"/>
            <a:chOff x="6249191" y="4843824"/>
            <a:chExt cx="995204" cy="858262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2C8AD5B7-4169-1E5C-45BD-F3888173DE73}"/>
                </a:ext>
              </a:extLst>
            </p:cNvPr>
            <p:cNvGrpSpPr/>
            <p:nvPr/>
          </p:nvGrpSpPr>
          <p:grpSpPr>
            <a:xfrm>
              <a:off x="6249192" y="4843824"/>
              <a:ext cx="993746" cy="451405"/>
              <a:chOff x="5157513" y="6223139"/>
              <a:chExt cx="993746" cy="451405"/>
            </a:xfrm>
          </p:grpSpPr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B28EBF66-593C-2477-7A42-9DA0C157423B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5012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BCE7D383-905F-6890-1906-973A3478786E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6423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304F8F29-6096-1FA8-EEB3-512183FBE3EC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8050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38E21E6A-DDFF-6D1D-E911-77F500AAD2AC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8105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4587507F-72AF-6FD8-A49B-A6D3E7299363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E6208876-96AE-842D-CC2B-A787FCDC545F}"/>
                </a:ext>
              </a:extLst>
            </p:cNvPr>
            <p:cNvCxnSpPr>
              <a:cxnSpLocks/>
              <a:stCxn id="69" idx="2"/>
            </p:cNvCxnSpPr>
            <p:nvPr/>
          </p:nvCxnSpPr>
          <p:spPr>
            <a:xfrm flipH="1">
              <a:off x="6249191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E5FA45CD-5176-AB04-BB73-AC071EF95A3D}"/>
                </a:ext>
              </a:extLst>
            </p:cNvPr>
            <p:cNvCxnSpPr>
              <a:cxnSpLocks/>
              <a:stCxn id="70" idx="2"/>
            </p:cNvCxnSpPr>
            <p:nvPr/>
          </p:nvCxnSpPr>
          <p:spPr>
            <a:xfrm flipH="1">
              <a:off x="6631554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C2CC28B8-2078-B3AF-EADA-7DE1F6EB0982}"/>
                </a:ext>
              </a:extLst>
            </p:cNvPr>
            <p:cNvCxnSpPr>
              <a:cxnSpLocks/>
              <a:stCxn id="71" idx="2"/>
            </p:cNvCxnSpPr>
            <p:nvPr/>
          </p:nvCxnSpPr>
          <p:spPr>
            <a:xfrm>
              <a:off x="6859599" y="5294670"/>
              <a:ext cx="100838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6BBCAEE5-E5CE-F5CB-DB52-67091890B224}"/>
                </a:ext>
              </a:extLst>
            </p:cNvPr>
            <p:cNvCxnSpPr>
              <a:cxnSpLocks/>
              <a:stCxn id="72" idx="2"/>
            </p:cNvCxnSpPr>
            <p:nvPr/>
          </p:nvCxnSpPr>
          <p:spPr>
            <a:xfrm>
              <a:off x="7085399" y="5294670"/>
              <a:ext cx="15899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4B2DDDE2-5778-10CF-50B2-A3B2E10F07A1}"/>
              </a:ext>
            </a:extLst>
          </p:cNvPr>
          <p:cNvGrpSpPr/>
          <p:nvPr/>
        </p:nvGrpSpPr>
        <p:grpSpPr>
          <a:xfrm>
            <a:off x="7397195" y="3187947"/>
            <a:ext cx="993747" cy="858262"/>
            <a:chOff x="7442670" y="4843824"/>
            <a:chExt cx="993747" cy="858262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4FF5BE8A-8C07-E1B0-7D41-C6220337A7F3}"/>
                </a:ext>
              </a:extLst>
            </p:cNvPr>
            <p:cNvGrpSpPr/>
            <p:nvPr/>
          </p:nvGrpSpPr>
          <p:grpSpPr>
            <a:xfrm>
              <a:off x="7442671" y="4843824"/>
              <a:ext cx="993746" cy="451405"/>
              <a:chOff x="5157513" y="6223139"/>
              <a:chExt cx="993746" cy="451405"/>
            </a:xfrm>
          </p:grpSpPr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7F2E1B17-7583-24EF-9301-974D9CFA3595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8280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F12CE9A4-5627-D6C8-A6A0-CB80B907C672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8404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ED2AF98D-7B2C-9330-21AF-05C897ED7F49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7CE03033-26E2-151C-27E9-D3DFA970A32E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E74573C0-BD88-43E9-7D8D-B33B1551B035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FDAD127D-F468-53CB-CF94-7AAC87379768}"/>
                </a:ext>
              </a:extLst>
            </p:cNvPr>
            <p:cNvCxnSpPr>
              <a:cxnSpLocks/>
              <a:stCxn id="78" idx="2"/>
            </p:cNvCxnSpPr>
            <p:nvPr/>
          </p:nvCxnSpPr>
          <p:spPr>
            <a:xfrm flipH="1">
              <a:off x="7442670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32934ED3-B71F-0917-D91F-B120989C911A}"/>
                </a:ext>
              </a:extLst>
            </p:cNvPr>
            <p:cNvCxnSpPr>
              <a:cxnSpLocks/>
              <a:stCxn id="79" idx="2"/>
            </p:cNvCxnSpPr>
            <p:nvPr/>
          </p:nvCxnSpPr>
          <p:spPr>
            <a:xfrm flipH="1">
              <a:off x="7825033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BA86B41-5F56-1F03-533E-9A8BE4F6B109}"/>
              </a:ext>
            </a:extLst>
          </p:cNvPr>
          <p:cNvGrpSpPr/>
          <p:nvPr/>
        </p:nvGrpSpPr>
        <p:grpSpPr>
          <a:xfrm>
            <a:off x="8528163" y="3187947"/>
            <a:ext cx="993747" cy="858262"/>
            <a:chOff x="8165885" y="4843825"/>
            <a:chExt cx="993747" cy="858262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DB6033E1-A9BF-F26C-623B-A29949A58E30}"/>
                </a:ext>
              </a:extLst>
            </p:cNvPr>
            <p:cNvGrpSpPr/>
            <p:nvPr/>
          </p:nvGrpSpPr>
          <p:grpSpPr>
            <a:xfrm>
              <a:off x="8165886" y="4843825"/>
              <a:ext cx="993746" cy="451405"/>
              <a:chOff x="5157513" y="6223139"/>
              <a:chExt cx="993746" cy="451405"/>
            </a:xfrm>
          </p:grpSpPr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377E4A79-C27B-52E9-7892-5635BB3807BF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8500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E6FF8409-99FB-288C-E4E2-D2E9E8954013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8570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F923485C-24D9-259E-212A-ECDF5E15F80D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8604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F5BBCAD3-3C96-92C4-B4C6-D042B88BE5D9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6ECA4D7E-7AC5-9E42-D92B-9B23D9C14739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57EF66CF-F9E7-1DA5-3EB1-15EB7885EC7A}"/>
                </a:ext>
              </a:extLst>
            </p:cNvPr>
            <p:cNvCxnSpPr>
              <a:cxnSpLocks/>
              <a:stCxn id="88" idx="2"/>
            </p:cNvCxnSpPr>
            <p:nvPr/>
          </p:nvCxnSpPr>
          <p:spPr>
            <a:xfrm flipH="1">
              <a:off x="8165885" y="5294671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A4DFB011-F94F-C34A-492D-B68BAED47572}"/>
                </a:ext>
              </a:extLst>
            </p:cNvPr>
            <p:cNvCxnSpPr>
              <a:cxnSpLocks/>
              <a:stCxn id="89" idx="2"/>
            </p:cNvCxnSpPr>
            <p:nvPr/>
          </p:nvCxnSpPr>
          <p:spPr>
            <a:xfrm flipH="1">
              <a:off x="8548248" y="5294671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5C71DC08-5F56-C463-F012-DADA079E5ACA}"/>
                </a:ext>
              </a:extLst>
            </p:cNvPr>
            <p:cNvCxnSpPr>
              <a:cxnSpLocks/>
              <a:stCxn id="90" idx="2"/>
            </p:cNvCxnSpPr>
            <p:nvPr/>
          </p:nvCxnSpPr>
          <p:spPr>
            <a:xfrm>
              <a:off x="8776293" y="5294671"/>
              <a:ext cx="100838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7178F1A1-A7A8-0AEB-918D-BF10A1B432DA}"/>
              </a:ext>
            </a:extLst>
          </p:cNvPr>
          <p:cNvGrpSpPr/>
          <p:nvPr/>
        </p:nvGrpSpPr>
        <p:grpSpPr>
          <a:xfrm>
            <a:off x="9659131" y="3187947"/>
            <a:ext cx="993747" cy="858262"/>
            <a:chOff x="9362758" y="4843824"/>
            <a:chExt cx="993747" cy="858262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E716521E-0EE8-B873-2EEE-27081C444DC6}"/>
                </a:ext>
              </a:extLst>
            </p:cNvPr>
            <p:cNvGrpSpPr/>
            <p:nvPr/>
          </p:nvGrpSpPr>
          <p:grpSpPr>
            <a:xfrm>
              <a:off x="9362759" y="4843824"/>
              <a:ext cx="993746" cy="451405"/>
              <a:chOff x="5157513" y="6223139"/>
              <a:chExt cx="993746" cy="451405"/>
            </a:xfrm>
          </p:grpSpPr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35175C65-4019-15CA-A809-94FA0A694CFD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8700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A82777C6-FB5F-45CA-9C38-02A1844C12C0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8808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831F2CF2-53E7-01A0-E0FB-434BA0F6BDE4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8887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305D4C68-41A9-3EDC-DE24-ECB9787E4F83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A31C6EFF-D0A2-0DD7-A3E2-0B51DA0DCEF2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8B41EBDD-AE88-92D9-3065-63D07C4C78EC}"/>
                </a:ext>
              </a:extLst>
            </p:cNvPr>
            <p:cNvCxnSpPr>
              <a:cxnSpLocks/>
              <a:stCxn id="98" idx="2"/>
            </p:cNvCxnSpPr>
            <p:nvPr/>
          </p:nvCxnSpPr>
          <p:spPr>
            <a:xfrm flipH="1">
              <a:off x="9362758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E12968AE-F780-F83F-1EA0-7C259996B832}"/>
                </a:ext>
              </a:extLst>
            </p:cNvPr>
            <p:cNvCxnSpPr>
              <a:cxnSpLocks/>
              <a:stCxn id="99" idx="2"/>
            </p:cNvCxnSpPr>
            <p:nvPr/>
          </p:nvCxnSpPr>
          <p:spPr>
            <a:xfrm flipH="1">
              <a:off x="9745121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386C2EF2-49DE-4D36-9390-9E3C46ABF5E6}"/>
                </a:ext>
              </a:extLst>
            </p:cNvPr>
            <p:cNvCxnSpPr>
              <a:cxnSpLocks/>
              <a:stCxn id="100" idx="2"/>
            </p:cNvCxnSpPr>
            <p:nvPr/>
          </p:nvCxnSpPr>
          <p:spPr>
            <a:xfrm>
              <a:off x="9973166" y="5294670"/>
              <a:ext cx="100838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2B8F943C-B0D8-76F0-18F6-575F3C61B2E0}"/>
              </a:ext>
            </a:extLst>
          </p:cNvPr>
          <p:cNvGrpSpPr/>
          <p:nvPr/>
        </p:nvGrpSpPr>
        <p:grpSpPr>
          <a:xfrm>
            <a:off x="10790098" y="3187947"/>
            <a:ext cx="993747" cy="851004"/>
            <a:chOff x="10556237" y="4843824"/>
            <a:chExt cx="993747" cy="851004"/>
          </a:xfrm>
        </p:grpSpPr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A2A32AD1-C92E-9939-F27D-653FEE0A0989}"/>
                </a:ext>
              </a:extLst>
            </p:cNvPr>
            <p:cNvGrpSpPr/>
            <p:nvPr/>
          </p:nvGrpSpPr>
          <p:grpSpPr>
            <a:xfrm>
              <a:off x="10556238" y="4843824"/>
              <a:ext cx="993746" cy="451406"/>
              <a:chOff x="5157513" y="6223139"/>
              <a:chExt cx="993746" cy="451406"/>
            </a:xfrm>
          </p:grpSpPr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94042E24-2AA3-2937-D1A7-2DE4035AC908}"/>
                  </a:ext>
                </a:extLst>
              </p:cNvPr>
              <p:cNvSpPr txBox="1"/>
              <p:nvPr/>
            </p:nvSpPr>
            <p:spPr>
              <a:xfrm>
                <a:off x="5203787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9016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8BA8D270-8274-5166-601A-F9AFD3EF011B}"/>
                  </a:ext>
                </a:extLst>
              </p:cNvPr>
              <p:cNvSpPr txBox="1"/>
              <p:nvPr/>
            </p:nvSpPr>
            <p:spPr>
              <a:xfrm>
                <a:off x="5429588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9200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98F5F145-9625-40B2-B559-1D698897B11B}"/>
                  </a:ext>
                </a:extLst>
              </p:cNvPr>
              <p:cNvSpPr txBox="1"/>
              <p:nvPr/>
            </p:nvSpPr>
            <p:spPr>
              <a:xfrm>
                <a:off x="5655389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1FA26F87-6F83-B12D-D220-EF17DE459BE9}"/>
                  </a:ext>
                </a:extLst>
              </p:cNvPr>
              <p:cNvSpPr txBox="1"/>
              <p:nvPr/>
            </p:nvSpPr>
            <p:spPr>
              <a:xfrm>
                <a:off x="5881189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88260D43-7D2C-B937-38E2-3D394F86F43A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82C63972-E548-5706-E61D-F4A181095225}"/>
                </a:ext>
              </a:extLst>
            </p:cNvPr>
            <p:cNvCxnSpPr>
              <a:cxnSpLocks/>
              <a:stCxn id="107" idx="2"/>
            </p:cNvCxnSpPr>
            <p:nvPr/>
          </p:nvCxnSpPr>
          <p:spPr>
            <a:xfrm flipH="1">
              <a:off x="10556237" y="5295230"/>
              <a:ext cx="156562" cy="3995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134D606C-070F-355D-B678-0FDA42898AB8}"/>
                </a:ext>
              </a:extLst>
            </p:cNvPr>
            <p:cNvCxnSpPr>
              <a:cxnSpLocks/>
              <a:stCxn id="108" idx="2"/>
            </p:cNvCxnSpPr>
            <p:nvPr/>
          </p:nvCxnSpPr>
          <p:spPr>
            <a:xfrm>
              <a:off x="10938600" y="5295230"/>
              <a:ext cx="0" cy="3995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" name="Freeform 111">
            <a:extLst>
              <a:ext uri="{FF2B5EF4-FFF2-40B4-BE49-F238E27FC236}">
                <a16:creationId xmlns:a16="http://schemas.microsoft.com/office/drawing/2014/main" id="{1315EE2C-FFE6-59DC-59C8-9FE9F9FF2177}"/>
              </a:ext>
            </a:extLst>
          </p:cNvPr>
          <p:cNvSpPr/>
          <p:nvPr/>
        </p:nvSpPr>
        <p:spPr>
          <a:xfrm>
            <a:off x="6127894" y="3121612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Freeform 112">
            <a:extLst>
              <a:ext uri="{FF2B5EF4-FFF2-40B4-BE49-F238E27FC236}">
                <a16:creationId xmlns:a16="http://schemas.microsoft.com/office/drawing/2014/main" id="{226B1532-14EF-2249-FC83-5F6F0D9A70A0}"/>
              </a:ext>
            </a:extLst>
          </p:cNvPr>
          <p:cNvSpPr/>
          <p:nvPr/>
        </p:nvSpPr>
        <p:spPr>
          <a:xfrm>
            <a:off x="7263657" y="3132986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Freeform 113">
            <a:extLst>
              <a:ext uri="{FF2B5EF4-FFF2-40B4-BE49-F238E27FC236}">
                <a16:creationId xmlns:a16="http://schemas.microsoft.com/office/drawing/2014/main" id="{86294287-7B1C-0DB5-48BF-57132F228561}"/>
              </a:ext>
            </a:extLst>
          </p:cNvPr>
          <p:cNvSpPr/>
          <p:nvPr/>
        </p:nvSpPr>
        <p:spPr>
          <a:xfrm>
            <a:off x="8399649" y="3126899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Freeform 114">
            <a:extLst>
              <a:ext uri="{FF2B5EF4-FFF2-40B4-BE49-F238E27FC236}">
                <a16:creationId xmlns:a16="http://schemas.microsoft.com/office/drawing/2014/main" id="{C6898859-9F4F-DBBF-0C58-61217E53C6BD}"/>
              </a:ext>
            </a:extLst>
          </p:cNvPr>
          <p:cNvSpPr/>
          <p:nvPr/>
        </p:nvSpPr>
        <p:spPr>
          <a:xfrm>
            <a:off x="9525593" y="3128196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Freeform 115">
            <a:extLst>
              <a:ext uri="{FF2B5EF4-FFF2-40B4-BE49-F238E27FC236}">
                <a16:creationId xmlns:a16="http://schemas.microsoft.com/office/drawing/2014/main" id="{5381CF3D-61B6-7DBA-8FC5-BFD5CBEB29E6}"/>
              </a:ext>
            </a:extLst>
          </p:cNvPr>
          <p:cNvSpPr/>
          <p:nvPr/>
        </p:nvSpPr>
        <p:spPr>
          <a:xfrm>
            <a:off x="10652249" y="3128196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Freeform 116">
            <a:extLst>
              <a:ext uri="{FF2B5EF4-FFF2-40B4-BE49-F238E27FC236}">
                <a16:creationId xmlns:a16="http://schemas.microsoft.com/office/drawing/2014/main" id="{3AE527FA-1057-2328-5610-CFE14726B6E2}"/>
              </a:ext>
            </a:extLst>
          </p:cNvPr>
          <p:cNvSpPr/>
          <p:nvPr/>
        </p:nvSpPr>
        <p:spPr>
          <a:xfrm flipH="1" flipV="1">
            <a:off x="10653706" y="3635065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Freeform 117">
            <a:extLst>
              <a:ext uri="{FF2B5EF4-FFF2-40B4-BE49-F238E27FC236}">
                <a16:creationId xmlns:a16="http://schemas.microsoft.com/office/drawing/2014/main" id="{18F236A0-35B5-0908-8A00-C923FD190204}"/>
              </a:ext>
            </a:extLst>
          </p:cNvPr>
          <p:cNvSpPr/>
          <p:nvPr/>
        </p:nvSpPr>
        <p:spPr>
          <a:xfrm flipH="1" flipV="1">
            <a:off x="9528848" y="3635065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Freeform 118">
            <a:extLst>
              <a:ext uri="{FF2B5EF4-FFF2-40B4-BE49-F238E27FC236}">
                <a16:creationId xmlns:a16="http://schemas.microsoft.com/office/drawing/2014/main" id="{162DDF4B-78A8-D498-2A36-888A3A5EA619}"/>
              </a:ext>
            </a:extLst>
          </p:cNvPr>
          <p:cNvSpPr/>
          <p:nvPr/>
        </p:nvSpPr>
        <p:spPr>
          <a:xfrm flipH="1" flipV="1">
            <a:off x="8393876" y="3640239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" name="Freeform 119">
            <a:extLst>
              <a:ext uri="{FF2B5EF4-FFF2-40B4-BE49-F238E27FC236}">
                <a16:creationId xmlns:a16="http://schemas.microsoft.com/office/drawing/2014/main" id="{670A0B3B-6A0F-1684-4A1B-0479AE2ACA64}"/>
              </a:ext>
            </a:extLst>
          </p:cNvPr>
          <p:cNvSpPr/>
          <p:nvPr/>
        </p:nvSpPr>
        <p:spPr>
          <a:xfrm flipH="1" flipV="1">
            <a:off x="7259011" y="3634350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Freeform 120">
            <a:extLst>
              <a:ext uri="{FF2B5EF4-FFF2-40B4-BE49-F238E27FC236}">
                <a16:creationId xmlns:a16="http://schemas.microsoft.com/office/drawing/2014/main" id="{15195FD6-FC4E-ACFC-0BF3-BF629EA27E56}"/>
              </a:ext>
            </a:extLst>
          </p:cNvPr>
          <p:cNvSpPr/>
          <p:nvPr/>
        </p:nvSpPr>
        <p:spPr>
          <a:xfrm flipH="1" flipV="1">
            <a:off x="6124039" y="3639524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75151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</a:t>
            </a:r>
            <a:r>
              <a:rPr lang="de-DE" baseline="30000" dirty="0"/>
              <a:t>+</a:t>
            </a:r>
            <a:r>
              <a:rPr lang="de-DE" dirty="0"/>
              <a:t>-Bäume: Eine dynamische Indexstruktur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/>
                  <a:t>B</a:t>
                </a:r>
                <a:r>
                  <a:rPr lang="de-DE" baseline="30000" dirty="0"/>
                  <a:t>+</a:t>
                </a:r>
                <a:r>
                  <a:rPr lang="de-DE" dirty="0"/>
                  <a:t>-Bäume vom ISAM-Index abgeleitet, sind aber dynamisch</a:t>
                </a:r>
              </a:p>
              <a:p>
                <a:pPr lvl="1"/>
                <a:r>
                  <a:rPr lang="de-DE" dirty="0"/>
                  <a:t>Keine Überlauf-Ketten</a:t>
                </a:r>
              </a:p>
              <a:p>
                <a:pPr lvl="1"/>
                <a:r>
                  <a:rPr lang="de-DE" dirty="0"/>
                  <a:t>Balancierung wird aufrechterhalten</a:t>
                </a:r>
              </a:p>
              <a:p>
                <a:pPr lvl="1"/>
                <a:r>
                  <a:rPr lang="de-DE" dirty="0"/>
                  <a:t>Behandelt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insert</m:t>
                    </m:r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delete</m:t>
                    </m:r>
                  </m:oMath>
                </a14:m>
                <a:r>
                  <a:rPr lang="de-DE" dirty="0"/>
                  <a:t> angemessen</a:t>
                </a:r>
              </a:p>
              <a:p>
                <a:pPr lvl="1"/>
                <a:r>
                  <a:rPr lang="de-DE" dirty="0"/>
                  <a:t>Indexseiten nicht statisch</a:t>
                </a:r>
              </a:p>
              <a:p>
                <a:r>
                  <a:rPr lang="de-DE" dirty="0"/>
                  <a:t>Minimale Besetzungsregel für B</a:t>
                </a:r>
                <a:r>
                  <a:rPr lang="de-DE" baseline="30000" dirty="0"/>
                  <a:t>+</a:t>
                </a:r>
                <a:r>
                  <a:rPr lang="de-DE" dirty="0"/>
                  <a:t>-Baum-Knoten (außer der Wurzel): </a:t>
                </a:r>
                <a:br>
                  <a:rPr lang="de-DE" dirty="0"/>
                </a:br>
                <a:r>
                  <a:rPr lang="de-DE" dirty="0">
                    <a:solidFill>
                      <a:schemeClr val="accent1"/>
                    </a:solidFill>
                  </a:rPr>
                  <a:t>50%</a:t>
                </a:r>
                <a:r>
                  <a:rPr lang="de-DE" dirty="0"/>
                  <a:t> (typisch sind </a:t>
                </a:r>
                <a:r>
                  <a:rPr lang="de-DE" dirty="0">
                    <a:solidFill>
                      <a:schemeClr val="accent1"/>
                    </a:solidFill>
                  </a:rPr>
                  <a:t>67%</a:t>
                </a:r>
                <a:r>
                  <a:rPr lang="de-DE" dirty="0"/>
                  <a:t>, wird dann manchmal auch B*-Baum genannt)</a:t>
                </a:r>
              </a:p>
              <a:p>
                <a:pPr lvl="1"/>
                <a:r>
                  <a:rPr lang="de-DE" dirty="0"/>
                  <a:t>Verzweigung nicht zu klein</a:t>
                </a:r>
              </a:p>
              <a:p>
                <a:pPr marL="268288" lvl="1" indent="0">
                  <a:buNone/>
                </a:pPr>
                <a:r>
                  <a:rPr lang="de-DE" dirty="0"/>
                  <a:t>vs.</a:t>
                </a:r>
              </a:p>
              <a:p>
                <a:pPr lvl="1"/>
                <a:r>
                  <a:rPr lang="de-DE" dirty="0"/>
                  <a:t>Indexknotensuche nicht zu linear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7C54B27-4621-6B11-492D-421E65C5748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3452F9C-30E8-EB8F-1457-A8CF7DFEE3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52</a:t>
            </a:fld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3791744" y="6207696"/>
            <a:ext cx="457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R. Bayer 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and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E. M. 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McCreight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Organization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and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Maintenance of Large 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Ordered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Indexes, Acta 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Informatica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vol. 1, 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no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3, </a:t>
            </a:r>
            <a:r>
              <a:rPr lang="de-DE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1972</a:t>
            </a:r>
          </a:p>
        </p:txBody>
      </p:sp>
    </p:spTree>
    <p:extLst>
      <p:ext uri="{BB962C8B-B14F-4D97-AF65-F5344CB8AC3E}">
        <p14:creationId xmlns:p14="http://schemas.microsoft.com/office/powerpoint/2010/main" val="40191630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</a:t>
            </a:r>
            <a:r>
              <a:rPr lang="de-DE" baseline="30000" dirty="0"/>
              <a:t>+</a:t>
            </a:r>
            <a:r>
              <a:rPr lang="de-DE" dirty="0"/>
              <a:t>-Bäume: Grundlagen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/>
                  <a:t>B</a:t>
                </a:r>
                <a:r>
                  <a:rPr lang="de-DE" baseline="30000" dirty="0"/>
                  <a:t>+</a:t>
                </a:r>
                <a:r>
                  <a:rPr lang="de-DE" dirty="0"/>
                  <a:t>-Bäume ähnlich zu ISAM-Index, wobei</a:t>
                </a:r>
              </a:p>
              <a:p>
                <a:pPr lvl="1"/>
                <a:r>
                  <a:rPr lang="de-DE" dirty="0"/>
                  <a:t>Referenzierte Datenseiten i.d.R. nicht in sequentieller Ordnung</a:t>
                </a:r>
              </a:p>
              <a:p>
                <a:pPr lvl="1"/>
                <a:r>
                  <a:rPr lang="de-DE" dirty="0"/>
                  <a:t>Index-Blätter zu doppelt verketteter Liste verbunden</a:t>
                </a:r>
              </a:p>
              <a:p>
                <a:pPr lvl="2"/>
                <a:r>
                  <a:rPr lang="de-DE" dirty="0"/>
                  <a:t>Schlüssel dort noch einmal wiederholt, sortiert</a:t>
                </a:r>
              </a:p>
              <a:p>
                <a:r>
                  <a:rPr lang="de-DE" dirty="0"/>
                  <a:t>Jeder Knoten enthält zwischen </a:t>
                </a:r>
                <a:br>
                  <a:rPr lang="de-DE" dirty="0"/>
                </a:b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de-DE" dirty="0"/>
                  <a:t> Einträge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de-DE" dirty="0"/>
                  <a:t> heißt </a:t>
                </a:r>
                <a:r>
                  <a:rPr lang="de-DE" dirty="0">
                    <a:solidFill>
                      <a:schemeClr val="accent1"/>
                    </a:solidFill>
                  </a:rPr>
                  <a:t>Ordnung</a:t>
                </a:r>
                <a:r>
                  <a:rPr lang="de-DE" dirty="0"/>
                  <a:t> des Baumes, </a:t>
                </a:r>
                <a:br>
                  <a:rPr lang="de-DE" dirty="0"/>
                </a:br>
                <a:r>
                  <a:rPr lang="de-DE" dirty="0"/>
                  <a:t>Wurzel ist Ausnahme</a:t>
                </a:r>
              </a:p>
              <a:p>
                <a:r>
                  <a:rPr lang="de-DE" dirty="0"/>
                  <a:t>Es gilt weiterhin für die </a:t>
                </a:r>
                <a:br>
                  <a:rPr lang="de-DE" dirty="0"/>
                </a:br>
                <a:r>
                  <a:rPr lang="de-DE" dirty="0"/>
                  <a:t>Indexknoten (Nicht-Blätter): </a:t>
                </a:r>
                <a:br>
                  <a:rPr lang="de-DE" dirty="0"/>
                </a:br>
                <a:r>
                  <a:rPr lang="de-DE" dirty="0"/>
                  <a:t>Eintrag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AD8893-662E-7088-9067-0A89A0EACD9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053401-6679-FF88-E642-7DD305DE38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</a:t>
            </a:r>
            <a:r>
              <a:rPr lang="en-GB" dirty="0" err="1"/>
              <a:t>Datenbanken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53</a:t>
            </a:fld>
            <a:endParaRPr lang="de-DE"/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5DBAB967-62A7-A597-DEC8-250E68215299}"/>
              </a:ext>
            </a:extLst>
          </p:cNvPr>
          <p:cNvSpPr/>
          <p:nvPr/>
        </p:nvSpPr>
        <p:spPr>
          <a:xfrm>
            <a:off x="5083053" y="5392667"/>
            <a:ext cx="6748622" cy="5121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F9440321-640C-9CA7-5357-40CD28844C63}"/>
              </a:ext>
            </a:extLst>
          </p:cNvPr>
          <p:cNvSpPr txBox="1"/>
          <p:nvPr/>
        </p:nvSpPr>
        <p:spPr>
          <a:xfrm>
            <a:off x="10807782" y="5569113"/>
            <a:ext cx="10598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Datenseiten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6A4CD47A-5075-AD32-A230-A482E6F7BB07}"/>
              </a:ext>
            </a:extLst>
          </p:cNvPr>
          <p:cNvSpPr/>
          <p:nvPr/>
        </p:nvSpPr>
        <p:spPr>
          <a:xfrm>
            <a:off x="5083053" y="3113855"/>
            <a:ext cx="6748622" cy="22845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473817AC-4B30-BC17-6E14-8533029EBD31}"/>
              </a:ext>
            </a:extLst>
          </p:cNvPr>
          <p:cNvGrpSpPr/>
          <p:nvPr/>
        </p:nvGrpSpPr>
        <p:grpSpPr>
          <a:xfrm>
            <a:off x="6079307" y="3989626"/>
            <a:ext cx="1118027" cy="472967"/>
            <a:chOff x="5157512" y="6223139"/>
            <a:chExt cx="1118027" cy="472967"/>
          </a:xfrm>
        </p:grpSpPr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89C3FC8B-7521-2B6A-6582-E75B2150E750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5012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28E5C93C-05D1-896E-5ED2-A83E1546BFAE}"/>
                </a:ext>
              </a:extLst>
            </p:cNvPr>
            <p:cNvSpPr txBox="1"/>
            <p:nvPr/>
          </p:nvSpPr>
          <p:spPr>
            <a:xfrm>
              <a:off x="5470529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8280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3563F41D-D5C9-6756-075A-E51463E68CB5}"/>
                </a:ext>
              </a:extLst>
            </p:cNvPr>
            <p:cNvSpPr txBox="1"/>
            <p:nvPr/>
          </p:nvSpPr>
          <p:spPr>
            <a:xfrm>
              <a:off x="5737271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1A7A4E8F-0628-251F-E012-39CED9DDEE8F}"/>
                </a:ext>
              </a:extLst>
            </p:cNvPr>
            <p:cNvSpPr txBox="1"/>
            <p:nvPr/>
          </p:nvSpPr>
          <p:spPr>
            <a:xfrm>
              <a:off x="6004012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B021ED85-2778-52EB-4C3F-54053AEF38CD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DF8D3350-313A-9C28-495D-DF64AAEEA5E2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93A2584D-F1B4-42CE-0EF3-C25E7EB284A8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2EEE629C-8036-808B-7F26-10B4435D63CA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E2B27D8C-4835-FB91-3CFD-643457244104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AC088808-1A59-822B-971E-9FBDD227257A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4BA0CBAD-46E2-D8CB-FBDF-4841F56828E1}"/>
              </a:ext>
            </a:extLst>
          </p:cNvPr>
          <p:cNvGrpSpPr/>
          <p:nvPr/>
        </p:nvGrpSpPr>
        <p:grpSpPr>
          <a:xfrm>
            <a:off x="9584385" y="3989626"/>
            <a:ext cx="1118027" cy="472968"/>
            <a:chOff x="5157512" y="6223138"/>
            <a:chExt cx="1118027" cy="472968"/>
          </a:xfrm>
        </p:grpSpPr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44A34A05-755B-74DD-6B9C-47F1D4A9CA23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8700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3ECDD5B5-AA74-34EE-C16B-50B049A29ED5}"/>
                </a:ext>
              </a:extLst>
            </p:cNvPr>
            <p:cNvSpPr txBox="1"/>
            <p:nvPr/>
          </p:nvSpPr>
          <p:spPr>
            <a:xfrm>
              <a:off x="5470529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9016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323662F3-66EE-F37F-87C0-4E59A710E3B1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3451667D-AF00-4832-07C2-B8C98C3E3089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C2D99AEB-5D23-A923-BD89-8A79F5D1BD08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5CFB588A-7776-9F44-A140-FE6AD9DFF39D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555AD62C-696C-7F7E-8691-779F4AB6AB49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301E6932-19B9-E8D7-8289-FB478523E448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6B2C57F1-39B6-E401-6A57-311347D529E1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3746A04F-B0AF-94A8-C247-F6FA3FEE4C76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A446C1D7-53DF-5260-BCE7-CA83975F5DB0}"/>
              </a:ext>
            </a:extLst>
          </p:cNvPr>
          <p:cNvGrpSpPr/>
          <p:nvPr/>
        </p:nvGrpSpPr>
        <p:grpSpPr>
          <a:xfrm>
            <a:off x="7896031" y="3214838"/>
            <a:ext cx="1118027" cy="472969"/>
            <a:chOff x="5157512" y="6223137"/>
            <a:chExt cx="1118027" cy="472969"/>
          </a:xfrm>
        </p:grpSpPr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0A0AA881-88E9-3C33-369C-69FE120935E4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8500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2551EDED-58E9-C460-C209-71A993E0C04E}"/>
                </a:ext>
              </a:extLst>
            </p:cNvPr>
            <p:cNvSpPr txBox="1"/>
            <p:nvPr/>
          </p:nvSpPr>
          <p:spPr>
            <a:xfrm>
              <a:off x="5470529" y="6223137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89BB2C6E-F5EB-E142-C18E-12DE9F77EE6E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D29858C2-A83A-8E92-363E-D2ACA91EFB3F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16D5D4EF-302C-924E-BBF5-05100F49BB2E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CD21FF26-E2AF-B76B-0BEA-78C488FEC477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7DA21ECE-F7B8-8005-1833-35DA0861F9D2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70ACDE62-F4D4-B941-F65A-758EA51D9A20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B34CC139-D653-3888-66FC-042FB2403598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F06F175B-C143-961B-DC7D-413F44B4E228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4BBF1730-D4C4-5D60-71DD-8E5B97586A96}"/>
              </a:ext>
            </a:extLst>
          </p:cNvPr>
          <p:cNvCxnSpPr>
            <a:cxnSpLocks/>
          </p:cNvCxnSpPr>
          <p:nvPr/>
        </p:nvCxnSpPr>
        <p:spPr>
          <a:xfrm>
            <a:off x="5088490" y="5392667"/>
            <a:ext cx="6748622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Arrow Connector 166">
            <a:extLst>
              <a:ext uri="{FF2B5EF4-FFF2-40B4-BE49-F238E27FC236}">
                <a16:creationId xmlns:a16="http://schemas.microsoft.com/office/drawing/2014/main" id="{EE38030E-7D1F-25A8-604D-1494B58010F5}"/>
              </a:ext>
            </a:extLst>
          </p:cNvPr>
          <p:cNvCxnSpPr>
            <a:cxnSpLocks/>
            <a:stCxn id="140" idx="3"/>
            <a:endCxn id="180" idx="0"/>
          </p:cNvCxnSpPr>
          <p:nvPr/>
        </p:nvCxnSpPr>
        <p:spPr>
          <a:xfrm flipH="1">
            <a:off x="5632133" y="4455898"/>
            <a:ext cx="454041" cy="3139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Arrow Connector 167">
            <a:extLst>
              <a:ext uri="{FF2B5EF4-FFF2-40B4-BE49-F238E27FC236}">
                <a16:creationId xmlns:a16="http://schemas.microsoft.com/office/drawing/2014/main" id="{1019E496-3B36-0BAF-1A08-A96233AB0555}"/>
              </a:ext>
            </a:extLst>
          </p:cNvPr>
          <p:cNvCxnSpPr>
            <a:cxnSpLocks/>
            <a:stCxn id="139" idx="3"/>
            <a:endCxn id="197" idx="0"/>
          </p:cNvCxnSpPr>
          <p:nvPr/>
        </p:nvCxnSpPr>
        <p:spPr>
          <a:xfrm>
            <a:off x="6352916" y="4455898"/>
            <a:ext cx="410185" cy="3139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168">
            <a:extLst>
              <a:ext uri="{FF2B5EF4-FFF2-40B4-BE49-F238E27FC236}">
                <a16:creationId xmlns:a16="http://schemas.microsoft.com/office/drawing/2014/main" id="{06A3925C-2EBA-8011-0085-206409D11EFD}"/>
              </a:ext>
            </a:extLst>
          </p:cNvPr>
          <p:cNvCxnSpPr>
            <a:cxnSpLocks/>
            <a:stCxn id="141" idx="4"/>
            <a:endCxn id="208" idx="0"/>
          </p:cNvCxnSpPr>
          <p:nvPr/>
        </p:nvCxnSpPr>
        <p:spPr>
          <a:xfrm>
            <a:off x="6635143" y="4462593"/>
            <a:ext cx="1258926" cy="3072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2792EB81-77EC-5D23-5304-30C51445EAE9}"/>
              </a:ext>
            </a:extLst>
          </p:cNvPr>
          <p:cNvGrpSpPr/>
          <p:nvPr/>
        </p:nvGrpSpPr>
        <p:grpSpPr>
          <a:xfrm>
            <a:off x="5135259" y="4769819"/>
            <a:ext cx="993747" cy="869149"/>
            <a:chOff x="5052318" y="4843825"/>
            <a:chExt cx="993747" cy="869149"/>
          </a:xfrm>
        </p:grpSpPr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2395CE3A-50AF-1414-4F64-035353443521}"/>
                </a:ext>
              </a:extLst>
            </p:cNvPr>
            <p:cNvGrpSpPr/>
            <p:nvPr/>
          </p:nvGrpSpPr>
          <p:grpSpPr>
            <a:xfrm>
              <a:off x="5052319" y="4843825"/>
              <a:ext cx="993746" cy="451735"/>
              <a:chOff x="5157513" y="6223139"/>
              <a:chExt cx="993746" cy="451735"/>
            </a:xfrm>
          </p:grpSpPr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F39127E3-A59E-06AA-CD0E-36FC06ECF3F0}"/>
                  </a:ext>
                </a:extLst>
              </p:cNvPr>
              <p:cNvSpPr txBox="1"/>
              <p:nvPr/>
            </p:nvSpPr>
            <p:spPr>
              <a:xfrm>
                <a:off x="5203787" y="6224874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tIns="4680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4123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7" name="TextBox 176">
                <a:extLst>
                  <a:ext uri="{FF2B5EF4-FFF2-40B4-BE49-F238E27FC236}">
                    <a16:creationId xmlns:a16="http://schemas.microsoft.com/office/drawing/2014/main" id="{DEBF9B25-64CB-1B01-090F-71C4343D14A6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4450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8" name="TextBox 177">
                <a:extLst>
                  <a:ext uri="{FF2B5EF4-FFF2-40B4-BE49-F238E27FC236}">
                    <a16:creationId xmlns:a16="http://schemas.microsoft.com/office/drawing/2014/main" id="{B720EC5E-F38C-74DF-638B-44964A4DFBA5}"/>
                  </a:ext>
                </a:extLst>
              </p:cNvPr>
              <p:cNvSpPr txBox="1"/>
              <p:nvPr/>
            </p:nvSpPr>
            <p:spPr>
              <a:xfrm>
                <a:off x="5655389" y="622342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4528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1A392227-D169-A296-9C46-BD5F9CFD54BA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8E76B7BC-4D69-C4A8-68AB-51D3F12639AF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72" name="Straight Arrow Connector 171">
              <a:extLst>
                <a:ext uri="{FF2B5EF4-FFF2-40B4-BE49-F238E27FC236}">
                  <a16:creationId xmlns:a16="http://schemas.microsoft.com/office/drawing/2014/main" id="{1C9D4F69-1DC0-1B83-043E-7EE181711D8C}"/>
                </a:ext>
              </a:extLst>
            </p:cNvPr>
            <p:cNvCxnSpPr>
              <a:cxnSpLocks/>
              <a:stCxn id="176" idx="2"/>
            </p:cNvCxnSpPr>
            <p:nvPr/>
          </p:nvCxnSpPr>
          <p:spPr>
            <a:xfrm flipH="1">
              <a:off x="5052318" y="5295560"/>
              <a:ext cx="159675" cy="41741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Arrow Connector 172">
              <a:extLst>
                <a:ext uri="{FF2B5EF4-FFF2-40B4-BE49-F238E27FC236}">
                  <a16:creationId xmlns:a16="http://schemas.microsoft.com/office/drawing/2014/main" id="{EBDD0D01-D691-A72D-5858-D746CC0A1AA6}"/>
                </a:ext>
              </a:extLst>
            </p:cNvPr>
            <p:cNvCxnSpPr>
              <a:cxnSpLocks/>
              <a:stCxn id="177" idx="2"/>
            </p:cNvCxnSpPr>
            <p:nvPr/>
          </p:nvCxnSpPr>
          <p:spPr>
            <a:xfrm flipH="1">
              <a:off x="5434681" y="5294671"/>
              <a:ext cx="3113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Arrow Connector 173">
              <a:extLst>
                <a:ext uri="{FF2B5EF4-FFF2-40B4-BE49-F238E27FC236}">
                  <a16:creationId xmlns:a16="http://schemas.microsoft.com/office/drawing/2014/main" id="{A8AA7168-77F7-067C-40C7-554013B0B7EE}"/>
                </a:ext>
              </a:extLst>
            </p:cNvPr>
            <p:cNvCxnSpPr>
              <a:cxnSpLocks/>
              <a:stCxn id="178" idx="2"/>
            </p:cNvCxnSpPr>
            <p:nvPr/>
          </p:nvCxnSpPr>
          <p:spPr>
            <a:xfrm>
              <a:off x="5662726" y="5294111"/>
              <a:ext cx="100838" cy="41523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1" name="Straight Arrow Connector 180">
            <a:extLst>
              <a:ext uri="{FF2B5EF4-FFF2-40B4-BE49-F238E27FC236}">
                <a16:creationId xmlns:a16="http://schemas.microsoft.com/office/drawing/2014/main" id="{CDCF96D9-6107-B71E-99A1-F988228056DD}"/>
              </a:ext>
            </a:extLst>
          </p:cNvPr>
          <p:cNvCxnSpPr>
            <a:cxnSpLocks/>
            <a:stCxn id="151" idx="4"/>
            <a:endCxn id="219" idx="0"/>
          </p:cNvCxnSpPr>
          <p:nvPr/>
        </p:nvCxnSpPr>
        <p:spPr>
          <a:xfrm flipH="1">
            <a:off x="9025037" y="4462594"/>
            <a:ext cx="582539" cy="3072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Arrow Connector 181">
            <a:extLst>
              <a:ext uri="{FF2B5EF4-FFF2-40B4-BE49-F238E27FC236}">
                <a16:creationId xmlns:a16="http://schemas.microsoft.com/office/drawing/2014/main" id="{11FFE308-AB27-500E-F2A6-DE8E7EF6BA63}"/>
              </a:ext>
            </a:extLst>
          </p:cNvPr>
          <p:cNvCxnSpPr>
            <a:cxnSpLocks/>
            <a:stCxn id="150" idx="5"/>
            <a:endCxn id="230" idx="0"/>
          </p:cNvCxnSpPr>
          <p:nvPr/>
        </p:nvCxnSpPr>
        <p:spPr>
          <a:xfrm>
            <a:off x="9890641" y="4455899"/>
            <a:ext cx="265364" cy="3139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Arrow Connector 182">
            <a:extLst>
              <a:ext uri="{FF2B5EF4-FFF2-40B4-BE49-F238E27FC236}">
                <a16:creationId xmlns:a16="http://schemas.microsoft.com/office/drawing/2014/main" id="{076DA3BB-96BE-D37D-3FB7-08BE7548FBEE}"/>
              </a:ext>
            </a:extLst>
          </p:cNvPr>
          <p:cNvCxnSpPr>
            <a:cxnSpLocks/>
            <a:stCxn id="152" idx="5"/>
            <a:endCxn id="241" idx="0"/>
          </p:cNvCxnSpPr>
          <p:nvPr/>
        </p:nvCxnSpPr>
        <p:spPr>
          <a:xfrm>
            <a:off x="10156544" y="4455899"/>
            <a:ext cx="1130428" cy="3139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Arrow Connector 183">
            <a:extLst>
              <a:ext uri="{FF2B5EF4-FFF2-40B4-BE49-F238E27FC236}">
                <a16:creationId xmlns:a16="http://schemas.microsoft.com/office/drawing/2014/main" id="{7AB3B21A-DCAD-9C75-182B-AFB106886270}"/>
              </a:ext>
            </a:extLst>
          </p:cNvPr>
          <p:cNvCxnSpPr>
            <a:cxnSpLocks/>
            <a:stCxn id="162" idx="3"/>
            <a:endCxn id="137" idx="0"/>
          </p:cNvCxnSpPr>
          <p:nvPr/>
        </p:nvCxnSpPr>
        <p:spPr>
          <a:xfrm flipH="1">
            <a:off x="7036094" y="3681112"/>
            <a:ext cx="866804" cy="3085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5A96C51B-1A3E-5451-3810-063092113A45}"/>
              </a:ext>
            </a:extLst>
          </p:cNvPr>
          <p:cNvCxnSpPr>
            <a:cxnSpLocks/>
            <a:stCxn id="161" idx="4"/>
            <a:endCxn id="145" idx="0"/>
          </p:cNvCxnSpPr>
          <p:nvPr/>
        </p:nvCxnSpPr>
        <p:spPr>
          <a:xfrm>
            <a:off x="8185964" y="3687807"/>
            <a:ext cx="1554983" cy="3018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TextBox 185">
            <a:extLst>
              <a:ext uri="{FF2B5EF4-FFF2-40B4-BE49-F238E27FC236}">
                <a16:creationId xmlns:a16="http://schemas.microsoft.com/office/drawing/2014/main" id="{463F455E-BFD8-A4E5-95E3-4ACE01BF2A90}"/>
              </a:ext>
            </a:extLst>
          </p:cNvPr>
          <p:cNvSpPr txBox="1"/>
          <p:nvPr/>
        </p:nvSpPr>
        <p:spPr>
          <a:xfrm>
            <a:off x="10699181" y="3099455"/>
            <a:ext cx="11332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Indexseiten</a:t>
            </a:r>
          </a:p>
        </p:txBody>
      </p: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F15820E8-1F8E-A6AA-7F44-10B8B4E08757}"/>
              </a:ext>
            </a:extLst>
          </p:cNvPr>
          <p:cNvGrpSpPr/>
          <p:nvPr/>
        </p:nvGrpSpPr>
        <p:grpSpPr>
          <a:xfrm>
            <a:off x="6266227" y="4769819"/>
            <a:ext cx="995204" cy="858262"/>
            <a:chOff x="6249191" y="4843824"/>
            <a:chExt cx="995204" cy="858262"/>
          </a:xfrm>
        </p:grpSpPr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id="{34B45FE0-D1B1-62AD-6281-688EF85D1F10}"/>
                </a:ext>
              </a:extLst>
            </p:cNvPr>
            <p:cNvGrpSpPr/>
            <p:nvPr/>
          </p:nvGrpSpPr>
          <p:grpSpPr>
            <a:xfrm>
              <a:off x="6249192" y="4843824"/>
              <a:ext cx="993746" cy="451405"/>
              <a:chOff x="5157513" y="6223139"/>
              <a:chExt cx="993746" cy="451405"/>
            </a:xfrm>
          </p:grpSpPr>
          <p:sp>
            <p:nvSpPr>
              <p:cNvPr id="193" name="TextBox 192">
                <a:extLst>
                  <a:ext uri="{FF2B5EF4-FFF2-40B4-BE49-F238E27FC236}">
                    <a16:creationId xmlns:a16="http://schemas.microsoft.com/office/drawing/2014/main" id="{125D7A22-6D44-E97D-727A-5BBD512BD54E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5012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065E8A1A-8ED0-8F97-87E1-9F1B29690192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6423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5" name="TextBox 194">
                <a:extLst>
                  <a:ext uri="{FF2B5EF4-FFF2-40B4-BE49-F238E27FC236}">
                    <a16:creationId xmlns:a16="http://schemas.microsoft.com/office/drawing/2014/main" id="{A26312A0-2C6E-E03B-5EFF-526C0B876230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8050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6" name="TextBox 195">
                <a:extLst>
                  <a:ext uri="{FF2B5EF4-FFF2-40B4-BE49-F238E27FC236}">
                    <a16:creationId xmlns:a16="http://schemas.microsoft.com/office/drawing/2014/main" id="{76A72793-4E64-8760-BF04-70B027F98409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8105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9EBA06B1-0FE9-9D42-79FC-EBA990112A9F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89" name="Straight Arrow Connector 188">
              <a:extLst>
                <a:ext uri="{FF2B5EF4-FFF2-40B4-BE49-F238E27FC236}">
                  <a16:creationId xmlns:a16="http://schemas.microsoft.com/office/drawing/2014/main" id="{F4231898-ACF1-A47C-46F0-1E992D842288}"/>
                </a:ext>
              </a:extLst>
            </p:cNvPr>
            <p:cNvCxnSpPr>
              <a:cxnSpLocks/>
              <a:stCxn id="193" idx="2"/>
            </p:cNvCxnSpPr>
            <p:nvPr/>
          </p:nvCxnSpPr>
          <p:spPr>
            <a:xfrm flipH="1">
              <a:off x="6249191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Arrow Connector 189">
              <a:extLst>
                <a:ext uri="{FF2B5EF4-FFF2-40B4-BE49-F238E27FC236}">
                  <a16:creationId xmlns:a16="http://schemas.microsoft.com/office/drawing/2014/main" id="{F40E0187-D240-14FD-7D90-B6230D0C9C77}"/>
                </a:ext>
              </a:extLst>
            </p:cNvPr>
            <p:cNvCxnSpPr>
              <a:cxnSpLocks/>
              <a:stCxn id="194" idx="2"/>
            </p:cNvCxnSpPr>
            <p:nvPr/>
          </p:nvCxnSpPr>
          <p:spPr>
            <a:xfrm flipH="1">
              <a:off x="6631554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Arrow Connector 190">
              <a:extLst>
                <a:ext uri="{FF2B5EF4-FFF2-40B4-BE49-F238E27FC236}">
                  <a16:creationId xmlns:a16="http://schemas.microsoft.com/office/drawing/2014/main" id="{8A90F3CA-1932-5D02-0DCF-485D342D22FA}"/>
                </a:ext>
              </a:extLst>
            </p:cNvPr>
            <p:cNvCxnSpPr>
              <a:cxnSpLocks/>
              <a:stCxn id="195" idx="2"/>
            </p:cNvCxnSpPr>
            <p:nvPr/>
          </p:nvCxnSpPr>
          <p:spPr>
            <a:xfrm>
              <a:off x="6859599" y="5294670"/>
              <a:ext cx="100838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Arrow Connector 191">
              <a:extLst>
                <a:ext uri="{FF2B5EF4-FFF2-40B4-BE49-F238E27FC236}">
                  <a16:creationId xmlns:a16="http://schemas.microsoft.com/office/drawing/2014/main" id="{76577E6F-759A-415E-7114-97BF7F0E0483}"/>
                </a:ext>
              </a:extLst>
            </p:cNvPr>
            <p:cNvCxnSpPr>
              <a:cxnSpLocks/>
              <a:stCxn id="196" idx="2"/>
            </p:cNvCxnSpPr>
            <p:nvPr/>
          </p:nvCxnSpPr>
          <p:spPr>
            <a:xfrm>
              <a:off x="7085399" y="5294670"/>
              <a:ext cx="15899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FF3ACDBA-821A-A1D2-B169-89816C264B29}"/>
              </a:ext>
            </a:extLst>
          </p:cNvPr>
          <p:cNvGrpSpPr/>
          <p:nvPr/>
        </p:nvGrpSpPr>
        <p:grpSpPr>
          <a:xfrm>
            <a:off x="7397195" y="4769819"/>
            <a:ext cx="993747" cy="858262"/>
            <a:chOff x="7442670" y="4843824"/>
            <a:chExt cx="993747" cy="858262"/>
          </a:xfrm>
        </p:grpSpPr>
        <p:grpSp>
          <p:nvGrpSpPr>
            <p:cNvPr id="199" name="Group 198">
              <a:extLst>
                <a:ext uri="{FF2B5EF4-FFF2-40B4-BE49-F238E27FC236}">
                  <a16:creationId xmlns:a16="http://schemas.microsoft.com/office/drawing/2014/main" id="{92BF883E-FA1D-D2D4-FFCD-3B2DC1C404F0}"/>
                </a:ext>
              </a:extLst>
            </p:cNvPr>
            <p:cNvGrpSpPr/>
            <p:nvPr/>
          </p:nvGrpSpPr>
          <p:grpSpPr>
            <a:xfrm>
              <a:off x="7442671" y="4843824"/>
              <a:ext cx="993746" cy="451405"/>
              <a:chOff x="5157513" y="6223139"/>
              <a:chExt cx="993746" cy="451405"/>
            </a:xfrm>
          </p:grpSpPr>
          <p:sp>
            <p:nvSpPr>
              <p:cNvPr id="204" name="TextBox 203">
                <a:extLst>
                  <a:ext uri="{FF2B5EF4-FFF2-40B4-BE49-F238E27FC236}">
                    <a16:creationId xmlns:a16="http://schemas.microsoft.com/office/drawing/2014/main" id="{4E4BB165-0A35-0C18-BF50-6C619ADADE52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8280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5" name="TextBox 204">
                <a:extLst>
                  <a:ext uri="{FF2B5EF4-FFF2-40B4-BE49-F238E27FC236}">
                    <a16:creationId xmlns:a16="http://schemas.microsoft.com/office/drawing/2014/main" id="{BF417F5F-E930-81BD-89F8-6F11C9A2F1DB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8404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6" name="TextBox 205">
                <a:extLst>
                  <a:ext uri="{FF2B5EF4-FFF2-40B4-BE49-F238E27FC236}">
                    <a16:creationId xmlns:a16="http://schemas.microsoft.com/office/drawing/2014/main" id="{C05BBCD7-07BB-22CF-96DD-F0F0A7B812F0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7" name="TextBox 206">
                <a:extLst>
                  <a:ext uri="{FF2B5EF4-FFF2-40B4-BE49-F238E27FC236}">
                    <a16:creationId xmlns:a16="http://schemas.microsoft.com/office/drawing/2014/main" id="{19A9DA6C-E24D-5914-A73B-4A40F4DD3A1F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8" name="Rectangle 207">
                <a:extLst>
                  <a:ext uri="{FF2B5EF4-FFF2-40B4-BE49-F238E27FC236}">
                    <a16:creationId xmlns:a16="http://schemas.microsoft.com/office/drawing/2014/main" id="{C8B1D5B4-E347-0DDC-3ABD-C4FA355E5867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200" name="Straight Arrow Connector 199">
              <a:extLst>
                <a:ext uri="{FF2B5EF4-FFF2-40B4-BE49-F238E27FC236}">
                  <a16:creationId xmlns:a16="http://schemas.microsoft.com/office/drawing/2014/main" id="{36D421F6-7AF8-8668-9120-7039985AA364}"/>
                </a:ext>
              </a:extLst>
            </p:cNvPr>
            <p:cNvCxnSpPr>
              <a:cxnSpLocks/>
              <a:stCxn id="204" idx="2"/>
            </p:cNvCxnSpPr>
            <p:nvPr/>
          </p:nvCxnSpPr>
          <p:spPr>
            <a:xfrm flipH="1">
              <a:off x="7442670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Arrow Connector 200">
              <a:extLst>
                <a:ext uri="{FF2B5EF4-FFF2-40B4-BE49-F238E27FC236}">
                  <a16:creationId xmlns:a16="http://schemas.microsoft.com/office/drawing/2014/main" id="{36B5D23C-4564-39D2-18D2-74097549838A}"/>
                </a:ext>
              </a:extLst>
            </p:cNvPr>
            <p:cNvCxnSpPr>
              <a:cxnSpLocks/>
              <a:stCxn id="205" idx="2"/>
            </p:cNvCxnSpPr>
            <p:nvPr/>
          </p:nvCxnSpPr>
          <p:spPr>
            <a:xfrm flipH="1">
              <a:off x="7825033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5C065D68-296F-D817-8FB7-0EC5197A11F0}"/>
              </a:ext>
            </a:extLst>
          </p:cNvPr>
          <p:cNvGrpSpPr/>
          <p:nvPr/>
        </p:nvGrpSpPr>
        <p:grpSpPr>
          <a:xfrm>
            <a:off x="8528163" y="4769819"/>
            <a:ext cx="993747" cy="858262"/>
            <a:chOff x="8165885" y="4843825"/>
            <a:chExt cx="993747" cy="858262"/>
          </a:xfrm>
        </p:grpSpPr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BDEC593D-CA53-AF23-582F-915E9531B5A6}"/>
                </a:ext>
              </a:extLst>
            </p:cNvPr>
            <p:cNvGrpSpPr/>
            <p:nvPr/>
          </p:nvGrpSpPr>
          <p:grpSpPr>
            <a:xfrm>
              <a:off x="8165886" y="4843825"/>
              <a:ext cx="993746" cy="451405"/>
              <a:chOff x="5157513" y="6223139"/>
              <a:chExt cx="993746" cy="451405"/>
            </a:xfrm>
          </p:grpSpPr>
          <p:sp>
            <p:nvSpPr>
              <p:cNvPr id="215" name="TextBox 214">
                <a:extLst>
                  <a:ext uri="{FF2B5EF4-FFF2-40B4-BE49-F238E27FC236}">
                    <a16:creationId xmlns:a16="http://schemas.microsoft.com/office/drawing/2014/main" id="{24540BD1-B1D5-3C1D-8206-9F3A2C010651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8500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6" name="TextBox 215">
                <a:extLst>
                  <a:ext uri="{FF2B5EF4-FFF2-40B4-BE49-F238E27FC236}">
                    <a16:creationId xmlns:a16="http://schemas.microsoft.com/office/drawing/2014/main" id="{5B57B992-C2D3-B052-06AF-4A76B74FF438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8570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7" name="TextBox 216">
                <a:extLst>
                  <a:ext uri="{FF2B5EF4-FFF2-40B4-BE49-F238E27FC236}">
                    <a16:creationId xmlns:a16="http://schemas.microsoft.com/office/drawing/2014/main" id="{0556F9B8-D93C-90CB-CAA4-D840BB6E46AC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8604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8" name="TextBox 217">
                <a:extLst>
                  <a:ext uri="{FF2B5EF4-FFF2-40B4-BE49-F238E27FC236}">
                    <a16:creationId xmlns:a16="http://schemas.microsoft.com/office/drawing/2014/main" id="{8643306E-0CF6-C292-818E-783D50F6590D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2C3A7CC5-1843-3AC3-B688-D3A574836C7D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211" name="Straight Arrow Connector 210">
              <a:extLst>
                <a:ext uri="{FF2B5EF4-FFF2-40B4-BE49-F238E27FC236}">
                  <a16:creationId xmlns:a16="http://schemas.microsoft.com/office/drawing/2014/main" id="{A2BC795B-244F-69A3-C815-BF88C92DD9DD}"/>
                </a:ext>
              </a:extLst>
            </p:cNvPr>
            <p:cNvCxnSpPr>
              <a:cxnSpLocks/>
              <a:stCxn id="215" idx="2"/>
            </p:cNvCxnSpPr>
            <p:nvPr/>
          </p:nvCxnSpPr>
          <p:spPr>
            <a:xfrm flipH="1">
              <a:off x="8165885" y="5294671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Arrow Connector 211">
              <a:extLst>
                <a:ext uri="{FF2B5EF4-FFF2-40B4-BE49-F238E27FC236}">
                  <a16:creationId xmlns:a16="http://schemas.microsoft.com/office/drawing/2014/main" id="{4941AB36-E075-84E0-F9DA-6262A2177D52}"/>
                </a:ext>
              </a:extLst>
            </p:cNvPr>
            <p:cNvCxnSpPr>
              <a:cxnSpLocks/>
              <a:stCxn id="216" idx="2"/>
            </p:cNvCxnSpPr>
            <p:nvPr/>
          </p:nvCxnSpPr>
          <p:spPr>
            <a:xfrm flipH="1">
              <a:off x="8548248" y="5294671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Arrow Connector 212">
              <a:extLst>
                <a:ext uri="{FF2B5EF4-FFF2-40B4-BE49-F238E27FC236}">
                  <a16:creationId xmlns:a16="http://schemas.microsoft.com/office/drawing/2014/main" id="{4194235B-EBBA-8795-4180-03E2D241DEC0}"/>
                </a:ext>
              </a:extLst>
            </p:cNvPr>
            <p:cNvCxnSpPr>
              <a:cxnSpLocks/>
              <a:stCxn id="217" idx="2"/>
            </p:cNvCxnSpPr>
            <p:nvPr/>
          </p:nvCxnSpPr>
          <p:spPr>
            <a:xfrm>
              <a:off x="8776293" y="5294671"/>
              <a:ext cx="100838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9309ED9D-E5D9-61D4-730E-43CBC1B45494}"/>
              </a:ext>
            </a:extLst>
          </p:cNvPr>
          <p:cNvGrpSpPr/>
          <p:nvPr/>
        </p:nvGrpSpPr>
        <p:grpSpPr>
          <a:xfrm>
            <a:off x="9659131" y="4769819"/>
            <a:ext cx="993747" cy="858262"/>
            <a:chOff x="9362758" y="4843824"/>
            <a:chExt cx="993747" cy="858262"/>
          </a:xfrm>
        </p:grpSpPr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B6397BD6-ED75-6512-C158-0831B6B91B22}"/>
                </a:ext>
              </a:extLst>
            </p:cNvPr>
            <p:cNvGrpSpPr/>
            <p:nvPr/>
          </p:nvGrpSpPr>
          <p:grpSpPr>
            <a:xfrm>
              <a:off x="9362759" y="4843824"/>
              <a:ext cx="993746" cy="451405"/>
              <a:chOff x="5157513" y="6223139"/>
              <a:chExt cx="993746" cy="451405"/>
            </a:xfrm>
          </p:grpSpPr>
          <p:sp>
            <p:nvSpPr>
              <p:cNvPr id="226" name="TextBox 225">
                <a:extLst>
                  <a:ext uri="{FF2B5EF4-FFF2-40B4-BE49-F238E27FC236}">
                    <a16:creationId xmlns:a16="http://schemas.microsoft.com/office/drawing/2014/main" id="{545C3CBF-7022-045A-6B1D-E8CE07CD4A74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8700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7" name="TextBox 226">
                <a:extLst>
                  <a:ext uri="{FF2B5EF4-FFF2-40B4-BE49-F238E27FC236}">
                    <a16:creationId xmlns:a16="http://schemas.microsoft.com/office/drawing/2014/main" id="{6B3E22D7-5F83-5718-4F57-0CB1B18A8917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8808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8" name="TextBox 227">
                <a:extLst>
                  <a:ext uri="{FF2B5EF4-FFF2-40B4-BE49-F238E27FC236}">
                    <a16:creationId xmlns:a16="http://schemas.microsoft.com/office/drawing/2014/main" id="{8CA7C9E8-743D-24DC-35D2-53E2E3693F68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8887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9" name="TextBox 228">
                <a:extLst>
                  <a:ext uri="{FF2B5EF4-FFF2-40B4-BE49-F238E27FC236}">
                    <a16:creationId xmlns:a16="http://schemas.microsoft.com/office/drawing/2014/main" id="{1B42F588-FDD3-6321-22C1-B9B7434D3B77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0" name="Rectangle 229">
                <a:extLst>
                  <a:ext uri="{FF2B5EF4-FFF2-40B4-BE49-F238E27FC236}">
                    <a16:creationId xmlns:a16="http://schemas.microsoft.com/office/drawing/2014/main" id="{5D2FFC00-8767-330C-1876-CD7D0DF19686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222" name="Straight Arrow Connector 221">
              <a:extLst>
                <a:ext uri="{FF2B5EF4-FFF2-40B4-BE49-F238E27FC236}">
                  <a16:creationId xmlns:a16="http://schemas.microsoft.com/office/drawing/2014/main" id="{7B97F964-2613-4878-202A-48B8DE508DC2}"/>
                </a:ext>
              </a:extLst>
            </p:cNvPr>
            <p:cNvCxnSpPr>
              <a:cxnSpLocks/>
              <a:stCxn id="226" idx="2"/>
            </p:cNvCxnSpPr>
            <p:nvPr/>
          </p:nvCxnSpPr>
          <p:spPr>
            <a:xfrm flipH="1">
              <a:off x="9362758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Arrow Connector 222">
              <a:extLst>
                <a:ext uri="{FF2B5EF4-FFF2-40B4-BE49-F238E27FC236}">
                  <a16:creationId xmlns:a16="http://schemas.microsoft.com/office/drawing/2014/main" id="{368EF062-5290-9C77-88F9-F494AE1BC748}"/>
                </a:ext>
              </a:extLst>
            </p:cNvPr>
            <p:cNvCxnSpPr>
              <a:cxnSpLocks/>
              <a:stCxn id="227" idx="2"/>
            </p:cNvCxnSpPr>
            <p:nvPr/>
          </p:nvCxnSpPr>
          <p:spPr>
            <a:xfrm flipH="1">
              <a:off x="9745121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Arrow Connector 223">
              <a:extLst>
                <a:ext uri="{FF2B5EF4-FFF2-40B4-BE49-F238E27FC236}">
                  <a16:creationId xmlns:a16="http://schemas.microsoft.com/office/drawing/2014/main" id="{81C1990C-50DE-60E5-ADE2-243C83CDD16F}"/>
                </a:ext>
              </a:extLst>
            </p:cNvPr>
            <p:cNvCxnSpPr>
              <a:cxnSpLocks/>
              <a:stCxn id="228" idx="2"/>
            </p:cNvCxnSpPr>
            <p:nvPr/>
          </p:nvCxnSpPr>
          <p:spPr>
            <a:xfrm>
              <a:off x="9973166" y="5294670"/>
              <a:ext cx="100838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55027F90-D3B6-E21B-9C6C-C2EECD9F1874}"/>
              </a:ext>
            </a:extLst>
          </p:cNvPr>
          <p:cNvGrpSpPr/>
          <p:nvPr/>
        </p:nvGrpSpPr>
        <p:grpSpPr>
          <a:xfrm>
            <a:off x="10790098" y="4769819"/>
            <a:ext cx="993747" cy="851004"/>
            <a:chOff x="10556237" y="4843824"/>
            <a:chExt cx="993747" cy="851004"/>
          </a:xfrm>
        </p:grpSpPr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EB309922-BF64-3FAF-2B45-4275C2C481E0}"/>
                </a:ext>
              </a:extLst>
            </p:cNvPr>
            <p:cNvGrpSpPr/>
            <p:nvPr/>
          </p:nvGrpSpPr>
          <p:grpSpPr>
            <a:xfrm>
              <a:off x="10556238" y="4843824"/>
              <a:ext cx="993746" cy="451406"/>
              <a:chOff x="5157513" y="6223139"/>
              <a:chExt cx="993746" cy="451406"/>
            </a:xfrm>
          </p:grpSpPr>
          <p:sp>
            <p:nvSpPr>
              <p:cNvPr id="237" name="TextBox 236">
                <a:extLst>
                  <a:ext uri="{FF2B5EF4-FFF2-40B4-BE49-F238E27FC236}">
                    <a16:creationId xmlns:a16="http://schemas.microsoft.com/office/drawing/2014/main" id="{0BA41ED1-8C7C-3DA9-B28A-CACDB1CC9C8D}"/>
                  </a:ext>
                </a:extLst>
              </p:cNvPr>
              <p:cNvSpPr txBox="1"/>
              <p:nvPr/>
            </p:nvSpPr>
            <p:spPr>
              <a:xfrm>
                <a:off x="5203787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9016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8" name="TextBox 237">
                <a:extLst>
                  <a:ext uri="{FF2B5EF4-FFF2-40B4-BE49-F238E27FC236}">
                    <a16:creationId xmlns:a16="http://schemas.microsoft.com/office/drawing/2014/main" id="{3837C273-FFCB-1ABF-FB38-2C868D8CA1EA}"/>
                  </a:ext>
                </a:extLst>
              </p:cNvPr>
              <p:cNvSpPr txBox="1"/>
              <p:nvPr/>
            </p:nvSpPr>
            <p:spPr>
              <a:xfrm>
                <a:off x="5429588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9200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9" name="TextBox 238">
                <a:extLst>
                  <a:ext uri="{FF2B5EF4-FFF2-40B4-BE49-F238E27FC236}">
                    <a16:creationId xmlns:a16="http://schemas.microsoft.com/office/drawing/2014/main" id="{A60F52AE-CA4F-E1EC-4DEE-775698F7581F}"/>
                  </a:ext>
                </a:extLst>
              </p:cNvPr>
              <p:cNvSpPr txBox="1"/>
              <p:nvPr/>
            </p:nvSpPr>
            <p:spPr>
              <a:xfrm>
                <a:off x="5655389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40" name="TextBox 239">
                <a:extLst>
                  <a:ext uri="{FF2B5EF4-FFF2-40B4-BE49-F238E27FC236}">
                    <a16:creationId xmlns:a16="http://schemas.microsoft.com/office/drawing/2014/main" id="{664D99E1-B6B3-F2F4-F4CB-71B4F84FA64B}"/>
                  </a:ext>
                </a:extLst>
              </p:cNvPr>
              <p:cNvSpPr txBox="1"/>
              <p:nvPr/>
            </p:nvSpPr>
            <p:spPr>
              <a:xfrm>
                <a:off x="5881189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41" name="Rectangle 240">
                <a:extLst>
                  <a:ext uri="{FF2B5EF4-FFF2-40B4-BE49-F238E27FC236}">
                    <a16:creationId xmlns:a16="http://schemas.microsoft.com/office/drawing/2014/main" id="{C800B480-6E88-16F9-C747-78DD06DDB6E1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233" name="Straight Arrow Connector 232">
              <a:extLst>
                <a:ext uri="{FF2B5EF4-FFF2-40B4-BE49-F238E27FC236}">
                  <a16:creationId xmlns:a16="http://schemas.microsoft.com/office/drawing/2014/main" id="{A2B4B2EC-496C-1330-2D93-E0A1968324A6}"/>
                </a:ext>
              </a:extLst>
            </p:cNvPr>
            <p:cNvCxnSpPr>
              <a:cxnSpLocks/>
              <a:stCxn id="237" idx="2"/>
            </p:cNvCxnSpPr>
            <p:nvPr/>
          </p:nvCxnSpPr>
          <p:spPr>
            <a:xfrm flipH="1">
              <a:off x="10556237" y="5295230"/>
              <a:ext cx="156562" cy="3995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Arrow Connector 233">
              <a:extLst>
                <a:ext uri="{FF2B5EF4-FFF2-40B4-BE49-F238E27FC236}">
                  <a16:creationId xmlns:a16="http://schemas.microsoft.com/office/drawing/2014/main" id="{5C593F95-BE08-FADC-E575-53EA715CB93A}"/>
                </a:ext>
              </a:extLst>
            </p:cNvPr>
            <p:cNvCxnSpPr>
              <a:cxnSpLocks/>
              <a:stCxn id="238" idx="2"/>
            </p:cNvCxnSpPr>
            <p:nvPr/>
          </p:nvCxnSpPr>
          <p:spPr>
            <a:xfrm>
              <a:off x="10938600" y="5295230"/>
              <a:ext cx="0" cy="3995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2" name="Freeform 241">
            <a:extLst>
              <a:ext uri="{FF2B5EF4-FFF2-40B4-BE49-F238E27FC236}">
                <a16:creationId xmlns:a16="http://schemas.microsoft.com/office/drawing/2014/main" id="{141BE902-2F55-77A5-E452-88699D84A5EF}"/>
              </a:ext>
            </a:extLst>
          </p:cNvPr>
          <p:cNvSpPr/>
          <p:nvPr/>
        </p:nvSpPr>
        <p:spPr>
          <a:xfrm>
            <a:off x="6127894" y="4703484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3" name="Freeform 242">
            <a:extLst>
              <a:ext uri="{FF2B5EF4-FFF2-40B4-BE49-F238E27FC236}">
                <a16:creationId xmlns:a16="http://schemas.microsoft.com/office/drawing/2014/main" id="{E37F068F-140E-45BD-0272-BE490E084E5C}"/>
              </a:ext>
            </a:extLst>
          </p:cNvPr>
          <p:cNvSpPr/>
          <p:nvPr/>
        </p:nvSpPr>
        <p:spPr>
          <a:xfrm>
            <a:off x="7263657" y="4714858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4" name="Freeform 243">
            <a:extLst>
              <a:ext uri="{FF2B5EF4-FFF2-40B4-BE49-F238E27FC236}">
                <a16:creationId xmlns:a16="http://schemas.microsoft.com/office/drawing/2014/main" id="{57943891-8563-3C4F-66EA-A76B2C117B17}"/>
              </a:ext>
            </a:extLst>
          </p:cNvPr>
          <p:cNvSpPr/>
          <p:nvPr/>
        </p:nvSpPr>
        <p:spPr>
          <a:xfrm>
            <a:off x="8399649" y="4708771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5" name="Freeform 244">
            <a:extLst>
              <a:ext uri="{FF2B5EF4-FFF2-40B4-BE49-F238E27FC236}">
                <a16:creationId xmlns:a16="http://schemas.microsoft.com/office/drawing/2014/main" id="{41813F46-7004-0129-93E2-73467D413902}"/>
              </a:ext>
            </a:extLst>
          </p:cNvPr>
          <p:cNvSpPr/>
          <p:nvPr/>
        </p:nvSpPr>
        <p:spPr>
          <a:xfrm>
            <a:off x="9525593" y="4710068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6" name="Freeform 245">
            <a:extLst>
              <a:ext uri="{FF2B5EF4-FFF2-40B4-BE49-F238E27FC236}">
                <a16:creationId xmlns:a16="http://schemas.microsoft.com/office/drawing/2014/main" id="{58D759ED-E961-DCF7-E8F4-8A5C64B8722D}"/>
              </a:ext>
            </a:extLst>
          </p:cNvPr>
          <p:cNvSpPr/>
          <p:nvPr/>
        </p:nvSpPr>
        <p:spPr>
          <a:xfrm>
            <a:off x="10652249" y="4710068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7" name="Freeform 246">
            <a:extLst>
              <a:ext uri="{FF2B5EF4-FFF2-40B4-BE49-F238E27FC236}">
                <a16:creationId xmlns:a16="http://schemas.microsoft.com/office/drawing/2014/main" id="{3DF8CFE2-A73F-C0CD-3033-DDC883196F38}"/>
              </a:ext>
            </a:extLst>
          </p:cNvPr>
          <p:cNvSpPr/>
          <p:nvPr/>
        </p:nvSpPr>
        <p:spPr>
          <a:xfrm flipH="1" flipV="1">
            <a:off x="10653706" y="5216937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8" name="Freeform 247">
            <a:extLst>
              <a:ext uri="{FF2B5EF4-FFF2-40B4-BE49-F238E27FC236}">
                <a16:creationId xmlns:a16="http://schemas.microsoft.com/office/drawing/2014/main" id="{76C9D74B-A8C5-7EAC-57FD-5EA0E6504D51}"/>
              </a:ext>
            </a:extLst>
          </p:cNvPr>
          <p:cNvSpPr/>
          <p:nvPr/>
        </p:nvSpPr>
        <p:spPr>
          <a:xfrm flipH="1" flipV="1">
            <a:off x="9528848" y="5216937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9" name="Freeform 248">
            <a:extLst>
              <a:ext uri="{FF2B5EF4-FFF2-40B4-BE49-F238E27FC236}">
                <a16:creationId xmlns:a16="http://schemas.microsoft.com/office/drawing/2014/main" id="{7C1AE4B9-D9C4-6482-1740-753296833A2C}"/>
              </a:ext>
            </a:extLst>
          </p:cNvPr>
          <p:cNvSpPr/>
          <p:nvPr/>
        </p:nvSpPr>
        <p:spPr>
          <a:xfrm flipH="1" flipV="1">
            <a:off x="8393876" y="5222111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0" name="Freeform 249">
            <a:extLst>
              <a:ext uri="{FF2B5EF4-FFF2-40B4-BE49-F238E27FC236}">
                <a16:creationId xmlns:a16="http://schemas.microsoft.com/office/drawing/2014/main" id="{49E6393D-A0C2-F9ED-13A7-2D6D3EDFBE15}"/>
              </a:ext>
            </a:extLst>
          </p:cNvPr>
          <p:cNvSpPr/>
          <p:nvPr/>
        </p:nvSpPr>
        <p:spPr>
          <a:xfrm flipH="1" flipV="1">
            <a:off x="7259011" y="5216222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1" name="Freeform 250">
            <a:extLst>
              <a:ext uri="{FF2B5EF4-FFF2-40B4-BE49-F238E27FC236}">
                <a16:creationId xmlns:a16="http://schemas.microsoft.com/office/drawing/2014/main" id="{E55DE4F9-8C0F-9C9A-86B4-B3224767C9D0}"/>
              </a:ext>
            </a:extLst>
          </p:cNvPr>
          <p:cNvSpPr/>
          <p:nvPr/>
        </p:nvSpPr>
        <p:spPr>
          <a:xfrm flipH="1" flipV="1">
            <a:off x="6124039" y="5221396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52" name="Group 251">
            <a:extLst>
              <a:ext uri="{FF2B5EF4-FFF2-40B4-BE49-F238E27FC236}">
                <a16:creationId xmlns:a16="http://schemas.microsoft.com/office/drawing/2014/main" id="{58EA8A3C-433A-B0E4-8D10-7C51BF75265F}"/>
              </a:ext>
            </a:extLst>
          </p:cNvPr>
          <p:cNvGrpSpPr/>
          <p:nvPr/>
        </p:nvGrpSpPr>
        <p:grpSpPr>
          <a:xfrm>
            <a:off x="8615578" y="1614403"/>
            <a:ext cx="3216097" cy="1328066"/>
            <a:chOff x="640706" y="5034911"/>
            <a:chExt cx="3216097" cy="132806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3" name="TextBox 252">
                  <a:extLst>
                    <a:ext uri="{FF2B5EF4-FFF2-40B4-BE49-F238E27FC236}">
                      <a16:creationId xmlns:a16="http://schemas.microsoft.com/office/drawing/2014/main" id="{C4CCF9BD-0706-E77C-800B-385E6B25010E}"/>
                    </a:ext>
                  </a:extLst>
                </p:cNvPr>
                <p:cNvSpPr txBox="1"/>
                <p:nvPr/>
              </p:nvSpPr>
              <p:spPr>
                <a:xfrm>
                  <a:off x="1235048" y="5447413"/>
                  <a:ext cx="360000" cy="3970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vert="horz" wrap="square" lIns="72000" rIns="72000" rtlCol="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53" name="TextBox 252">
                  <a:extLst>
                    <a:ext uri="{FF2B5EF4-FFF2-40B4-BE49-F238E27FC236}">
                      <a16:creationId xmlns:a16="http://schemas.microsoft.com/office/drawing/2014/main" id="{C4CCF9BD-0706-E77C-800B-385E6B2501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5048" y="5447413"/>
                  <a:ext cx="360000" cy="3970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4" name="TextBox 253">
                  <a:extLst>
                    <a:ext uri="{FF2B5EF4-FFF2-40B4-BE49-F238E27FC236}">
                      <a16:creationId xmlns:a16="http://schemas.microsoft.com/office/drawing/2014/main" id="{C238AEFC-C086-C27A-ED52-9B28D6707947}"/>
                    </a:ext>
                  </a:extLst>
                </p:cNvPr>
                <p:cNvSpPr txBox="1"/>
                <p:nvPr/>
              </p:nvSpPr>
              <p:spPr>
                <a:xfrm>
                  <a:off x="1892537" y="5447413"/>
                  <a:ext cx="360000" cy="3970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vert="horz" wrap="square" lIns="72000" rIns="72000" rtlCol="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54" name="TextBox 253">
                  <a:extLst>
                    <a:ext uri="{FF2B5EF4-FFF2-40B4-BE49-F238E27FC236}">
                      <a16:creationId xmlns:a16="http://schemas.microsoft.com/office/drawing/2014/main" id="{C238AEFC-C086-C27A-ED52-9B28D67079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92537" y="5447413"/>
                  <a:ext cx="360000" cy="397032"/>
                </a:xfrm>
                <a:prstGeom prst="rect">
                  <a:avLst/>
                </a:prstGeom>
                <a:blipFill>
                  <a:blip r:embed="rId5"/>
                  <a:stretch>
                    <a:fillRect l="-3333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5" name="TextBox 254">
                  <a:extLst>
                    <a:ext uri="{FF2B5EF4-FFF2-40B4-BE49-F238E27FC236}">
                      <a16:creationId xmlns:a16="http://schemas.microsoft.com/office/drawing/2014/main" id="{D8FC2D60-28F5-0A49-601E-3EFBCDE53611}"/>
                    </a:ext>
                  </a:extLst>
                </p:cNvPr>
                <p:cNvSpPr txBox="1"/>
                <p:nvPr/>
              </p:nvSpPr>
              <p:spPr>
                <a:xfrm>
                  <a:off x="2546401" y="5447413"/>
                  <a:ext cx="432000" cy="3970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vert="horz" wrap="square" lIns="72000" rIns="72000" rtlCol="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55" name="TextBox 254">
                  <a:extLst>
                    <a:ext uri="{FF2B5EF4-FFF2-40B4-BE49-F238E27FC236}">
                      <a16:creationId xmlns:a16="http://schemas.microsoft.com/office/drawing/2014/main" id="{D8FC2D60-28F5-0A49-601E-3EFBCDE536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46401" y="5447413"/>
                  <a:ext cx="432000" cy="3970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6" name="TextBox 255">
                  <a:extLst>
                    <a:ext uri="{FF2B5EF4-FFF2-40B4-BE49-F238E27FC236}">
                      <a16:creationId xmlns:a16="http://schemas.microsoft.com/office/drawing/2014/main" id="{02CE395A-C8FA-E169-2E4A-43CA91AC252C}"/>
                    </a:ext>
                  </a:extLst>
                </p:cNvPr>
                <p:cNvSpPr txBox="1"/>
                <p:nvPr/>
              </p:nvSpPr>
              <p:spPr>
                <a:xfrm>
                  <a:off x="2977439" y="5447413"/>
                  <a:ext cx="360000" cy="3970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vert="horz" wrap="square" lIns="72000" rIns="72000" rtlCol="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56" name="TextBox 255">
                  <a:extLst>
                    <a:ext uri="{FF2B5EF4-FFF2-40B4-BE49-F238E27FC236}">
                      <a16:creationId xmlns:a16="http://schemas.microsoft.com/office/drawing/2014/main" id="{02CE395A-C8FA-E169-2E4A-43CA91AC25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77439" y="5447413"/>
                  <a:ext cx="360000" cy="397032"/>
                </a:xfrm>
                <a:prstGeom prst="rect">
                  <a:avLst/>
                </a:prstGeom>
                <a:blipFill>
                  <a:blip r:embed="rId7"/>
                  <a:stretch>
                    <a:fillRect l="-3333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7" name="TextBox 256">
                  <a:extLst>
                    <a:ext uri="{FF2B5EF4-FFF2-40B4-BE49-F238E27FC236}">
                      <a16:creationId xmlns:a16="http://schemas.microsoft.com/office/drawing/2014/main" id="{C693060F-01C5-FF63-61F5-9C4BEDFC2218}"/>
                    </a:ext>
                  </a:extLst>
                </p:cNvPr>
                <p:cNvSpPr txBox="1"/>
                <p:nvPr/>
              </p:nvSpPr>
              <p:spPr>
                <a:xfrm>
                  <a:off x="943252" y="5447413"/>
                  <a:ext cx="288000" cy="3970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vert="horz" wrap="square" lIns="36000" rIns="0" rtlCol="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57" name="TextBox 256">
                  <a:extLst>
                    <a:ext uri="{FF2B5EF4-FFF2-40B4-BE49-F238E27FC236}">
                      <a16:creationId xmlns:a16="http://schemas.microsoft.com/office/drawing/2014/main" id="{C693060F-01C5-FF63-61F5-9C4BEDFC22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3252" y="5447413"/>
                  <a:ext cx="288000" cy="397032"/>
                </a:xfrm>
                <a:prstGeom prst="rect">
                  <a:avLst/>
                </a:prstGeom>
                <a:blipFill>
                  <a:blip r:embed="rId8"/>
                  <a:stretch>
                    <a:fillRect l="-8000" r="-800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8" name="TextBox 257">
                  <a:extLst>
                    <a:ext uri="{FF2B5EF4-FFF2-40B4-BE49-F238E27FC236}">
                      <a16:creationId xmlns:a16="http://schemas.microsoft.com/office/drawing/2014/main" id="{084B4C85-33BC-412D-AC3E-53674AFF8B6A}"/>
                    </a:ext>
                  </a:extLst>
                </p:cNvPr>
                <p:cNvSpPr txBox="1"/>
                <p:nvPr/>
              </p:nvSpPr>
              <p:spPr>
                <a:xfrm>
                  <a:off x="1600888" y="5447413"/>
                  <a:ext cx="288000" cy="3970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vert="horz" wrap="square" lIns="36000" rIns="0" rtlCol="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58" name="TextBox 257">
                  <a:extLst>
                    <a:ext uri="{FF2B5EF4-FFF2-40B4-BE49-F238E27FC236}">
                      <a16:creationId xmlns:a16="http://schemas.microsoft.com/office/drawing/2014/main" id="{084B4C85-33BC-412D-AC3E-53674AFF8B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00888" y="5447413"/>
                  <a:ext cx="288000" cy="397032"/>
                </a:xfrm>
                <a:prstGeom prst="rect">
                  <a:avLst/>
                </a:prstGeom>
                <a:blipFill>
                  <a:blip r:embed="rId9"/>
                  <a:stretch>
                    <a:fillRect l="-8000" r="-800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9" name="TextBox 258">
                  <a:extLst>
                    <a:ext uri="{FF2B5EF4-FFF2-40B4-BE49-F238E27FC236}">
                      <a16:creationId xmlns:a16="http://schemas.microsoft.com/office/drawing/2014/main" id="{897978B6-A2A8-7D72-1E10-94E6FA61C5D9}"/>
                    </a:ext>
                  </a:extLst>
                </p:cNvPr>
                <p:cNvSpPr txBox="1"/>
                <p:nvPr/>
              </p:nvSpPr>
              <p:spPr>
                <a:xfrm>
                  <a:off x="2256234" y="5447413"/>
                  <a:ext cx="288000" cy="3970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vert="horz" wrap="square" lIns="36000" rIns="0" rtlCol="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59" name="TextBox 258">
                  <a:extLst>
                    <a:ext uri="{FF2B5EF4-FFF2-40B4-BE49-F238E27FC236}">
                      <a16:creationId xmlns:a16="http://schemas.microsoft.com/office/drawing/2014/main" id="{897978B6-A2A8-7D72-1E10-94E6FA61C5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6234" y="5447413"/>
                  <a:ext cx="288000" cy="397032"/>
                </a:xfrm>
                <a:prstGeom prst="rect">
                  <a:avLst/>
                </a:prstGeom>
                <a:blipFill>
                  <a:blip r:embed="rId10"/>
                  <a:stretch>
                    <a:fillRect l="-8000" r="-800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0" name="TextBox 259">
                  <a:extLst>
                    <a:ext uri="{FF2B5EF4-FFF2-40B4-BE49-F238E27FC236}">
                      <a16:creationId xmlns:a16="http://schemas.microsoft.com/office/drawing/2014/main" id="{6E3E04DE-7390-7180-50FB-898E0DF22522}"/>
                    </a:ext>
                  </a:extLst>
                </p:cNvPr>
                <p:cNvSpPr txBox="1"/>
                <p:nvPr/>
              </p:nvSpPr>
              <p:spPr>
                <a:xfrm>
                  <a:off x="3341621" y="5447413"/>
                  <a:ext cx="288000" cy="3970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vert="horz" wrap="square" lIns="18000" rIns="0" rtlCol="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60" name="TextBox 259">
                  <a:extLst>
                    <a:ext uri="{FF2B5EF4-FFF2-40B4-BE49-F238E27FC236}">
                      <a16:creationId xmlns:a16="http://schemas.microsoft.com/office/drawing/2014/main" id="{6E3E04DE-7390-7180-50FB-898E0DF225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1621" y="5447413"/>
                  <a:ext cx="288000" cy="397032"/>
                </a:xfrm>
                <a:prstGeom prst="rect">
                  <a:avLst/>
                </a:prstGeom>
                <a:blipFill>
                  <a:blip r:embed="rId11"/>
                  <a:stretch>
                    <a:fillRect l="-1200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61" name="Straight Arrow Connector 260">
              <a:extLst>
                <a:ext uri="{FF2B5EF4-FFF2-40B4-BE49-F238E27FC236}">
                  <a16:creationId xmlns:a16="http://schemas.microsoft.com/office/drawing/2014/main" id="{1C1242F3-17CC-779A-1DCD-457270D17557}"/>
                </a:ext>
              </a:extLst>
            </p:cNvPr>
            <p:cNvCxnSpPr>
              <a:cxnSpLocks/>
              <a:stCxn id="257" idx="2"/>
            </p:cNvCxnSpPr>
            <p:nvPr/>
          </p:nvCxnSpPr>
          <p:spPr>
            <a:xfrm flipH="1">
              <a:off x="640706" y="5844445"/>
              <a:ext cx="446546" cy="42338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Arrow Connector 261">
              <a:extLst>
                <a:ext uri="{FF2B5EF4-FFF2-40B4-BE49-F238E27FC236}">
                  <a16:creationId xmlns:a16="http://schemas.microsoft.com/office/drawing/2014/main" id="{B35B7655-1692-0B3C-5F38-E4B93F5342C8}"/>
                </a:ext>
              </a:extLst>
            </p:cNvPr>
            <p:cNvCxnSpPr>
              <a:cxnSpLocks/>
              <a:stCxn id="266" idx="3"/>
            </p:cNvCxnSpPr>
            <p:nvPr/>
          </p:nvCxnSpPr>
          <p:spPr>
            <a:xfrm flipH="1">
              <a:off x="1453394" y="5860609"/>
              <a:ext cx="272776" cy="50236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Arrow Connector 262">
              <a:extLst>
                <a:ext uri="{FF2B5EF4-FFF2-40B4-BE49-F238E27FC236}">
                  <a16:creationId xmlns:a16="http://schemas.microsoft.com/office/drawing/2014/main" id="{31A260CF-5035-5CCD-B46D-6698DD65D5A4}"/>
                </a:ext>
              </a:extLst>
            </p:cNvPr>
            <p:cNvCxnSpPr>
              <a:cxnSpLocks/>
              <a:stCxn id="268" idx="4"/>
            </p:cNvCxnSpPr>
            <p:nvPr/>
          </p:nvCxnSpPr>
          <p:spPr>
            <a:xfrm>
              <a:off x="2397178" y="5867304"/>
              <a:ext cx="10339" cy="46708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Arrow Connector 263">
              <a:extLst>
                <a:ext uri="{FF2B5EF4-FFF2-40B4-BE49-F238E27FC236}">
                  <a16:creationId xmlns:a16="http://schemas.microsoft.com/office/drawing/2014/main" id="{342D015B-D82F-7DB0-6108-3176A9CEDE4E}"/>
                </a:ext>
              </a:extLst>
            </p:cNvPr>
            <p:cNvCxnSpPr>
              <a:cxnSpLocks/>
              <a:stCxn id="267" idx="5"/>
            </p:cNvCxnSpPr>
            <p:nvPr/>
          </p:nvCxnSpPr>
          <p:spPr>
            <a:xfrm>
              <a:off x="3503449" y="5860609"/>
              <a:ext cx="353354" cy="4569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7E185252-7BD9-6DC2-E184-5C211167BC7F}"/>
                </a:ext>
              </a:extLst>
            </p:cNvPr>
            <p:cNvSpPr/>
            <p:nvPr/>
          </p:nvSpPr>
          <p:spPr>
            <a:xfrm>
              <a:off x="1055516" y="5821585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CF86FC89-5743-5566-46DE-79A6717210BD}"/>
                </a:ext>
              </a:extLst>
            </p:cNvPr>
            <p:cNvSpPr/>
            <p:nvPr/>
          </p:nvSpPr>
          <p:spPr>
            <a:xfrm>
              <a:off x="1719409" y="5821585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7" name="Oval 266">
              <a:extLst>
                <a:ext uri="{FF2B5EF4-FFF2-40B4-BE49-F238E27FC236}">
                  <a16:creationId xmlns:a16="http://schemas.microsoft.com/office/drawing/2014/main" id="{090D13DE-A257-7339-8B70-DADDE1A0F56F}"/>
                </a:ext>
              </a:extLst>
            </p:cNvPr>
            <p:cNvSpPr/>
            <p:nvPr/>
          </p:nvSpPr>
          <p:spPr>
            <a:xfrm>
              <a:off x="3464041" y="5821585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8" name="Oval 267">
              <a:extLst>
                <a:ext uri="{FF2B5EF4-FFF2-40B4-BE49-F238E27FC236}">
                  <a16:creationId xmlns:a16="http://schemas.microsoft.com/office/drawing/2014/main" id="{DD2B6E45-1762-153A-9693-DA9638BCEB29}"/>
                </a:ext>
              </a:extLst>
            </p:cNvPr>
            <p:cNvSpPr/>
            <p:nvPr/>
          </p:nvSpPr>
          <p:spPr>
            <a:xfrm>
              <a:off x="2374093" y="5821585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9" name="TextBox 268">
              <a:extLst>
                <a:ext uri="{FF2B5EF4-FFF2-40B4-BE49-F238E27FC236}">
                  <a16:creationId xmlns:a16="http://schemas.microsoft.com/office/drawing/2014/main" id="{B3DEAAB8-DDD7-4CF0-691C-E36DA3E17117}"/>
                </a:ext>
              </a:extLst>
            </p:cNvPr>
            <p:cNvSpPr txBox="1"/>
            <p:nvPr/>
          </p:nvSpPr>
          <p:spPr>
            <a:xfrm>
              <a:off x="959711" y="5034911"/>
              <a:ext cx="135126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dirty="0">
                  <a:solidFill>
                    <a:schemeClr val="accent1"/>
                  </a:solidFill>
                </a:rPr>
                <a:t>Indexeintrag</a:t>
              </a:r>
            </a:p>
          </p:txBody>
        </p:sp>
        <p:sp>
          <p:nvSpPr>
            <p:cNvPr id="270" name="Right Brace 269">
              <a:extLst>
                <a:ext uri="{FF2B5EF4-FFF2-40B4-BE49-F238E27FC236}">
                  <a16:creationId xmlns:a16="http://schemas.microsoft.com/office/drawing/2014/main" id="{B67FD088-5915-8ECC-AECC-4F33384B31B3}"/>
                </a:ext>
              </a:extLst>
            </p:cNvPr>
            <p:cNvSpPr/>
            <p:nvPr/>
          </p:nvSpPr>
          <p:spPr>
            <a:xfrm rot="16200000">
              <a:off x="1512272" y="5048688"/>
              <a:ext cx="99392" cy="653840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8E1702F1-9815-16E4-0218-AC28B669000D}"/>
              </a:ext>
            </a:extLst>
          </p:cNvPr>
          <p:cNvGrpSpPr/>
          <p:nvPr/>
        </p:nvGrpSpPr>
        <p:grpSpPr>
          <a:xfrm>
            <a:off x="6959629" y="2584205"/>
            <a:ext cx="1047974" cy="386762"/>
            <a:chOff x="7270210" y="1033994"/>
            <a:chExt cx="1047974" cy="386762"/>
          </a:xfrm>
        </p:grpSpPr>
        <p:sp>
          <p:nvSpPr>
            <p:cNvPr id="273" name="Cloud Callout 272">
              <a:extLst>
                <a:ext uri="{FF2B5EF4-FFF2-40B4-BE49-F238E27FC236}">
                  <a16:creationId xmlns:a16="http://schemas.microsoft.com/office/drawing/2014/main" id="{AE2B084F-3389-7DEE-54FA-F402236A65DA}"/>
                </a:ext>
              </a:extLst>
            </p:cNvPr>
            <p:cNvSpPr/>
            <p:nvPr/>
          </p:nvSpPr>
          <p:spPr>
            <a:xfrm>
              <a:off x="7270210" y="1033994"/>
              <a:ext cx="1047974" cy="386762"/>
            </a:xfrm>
            <a:prstGeom prst="cloudCallout">
              <a:avLst>
                <a:gd name="adj1" fmla="val -71031"/>
                <a:gd name="adj2" fmla="val -12679"/>
              </a:avLst>
            </a:prstGeom>
            <a:solidFill>
              <a:srgbClr val="FFC00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36000" rIns="36000">
              <a:noAutofit/>
            </a:bodyPr>
            <a:lstStyle/>
            <a:p>
              <a:pPr algn="ctr"/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E9B8B63C-1D1C-5AEF-2855-D337BEA867FA}"/>
                </a:ext>
              </a:extLst>
            </p:cNvPr>
            <p:cNvSpPr/>
            <p:nvPr/>
          </p:nvSpPr>
          <p:spPr>
            <a:xfrm>
              <a:off x="7297773" y="1041367"/>
              <a:ext cx="97881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</a:rPr>
                <a:t>Warum?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689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</a:t>
            </a:r>
            <a:r>
              <a:rPr lang="de-DE" baseline="30000" dirty="0"/>
              <a:t>+</a:t>
            </a:r>
            <a:r>
              <a:rPr lang="de-DE" dirty="0"/>
              <a:t>-Bäume: Was wird in den Blättern gespeichert?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Drei Alternativen</a:t>
                </a:r>
              </a:p>
              <a:p>
                <a:pPr marL="857250" lvl="1" indent="-514350">
                  <a:buFont typeface="+mj-lt"/>
                  <a:buAutoNum type="arabicPeriod"/>
                </a:pPr>
                <a:r>
                  <a:rPr lang="de-DE" dirty="0"/>
                  <a:t>Vollständiger Datensatz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de-DE" dirty="0"/>
                  <a:t>:</a:t>
                </a:r>
              </a:p>
              <a:p>
                <a:pPr lvl="2"/>
                <a:r>
                  <a:rPr lang="de-DE" dirty="0"/>
                  <a:t>Blatt ist Datenseite (wie bei ISAM Index)</a:t>
                </a:r>
              </a:p>
              <a:p>
                <a:pPr marL="857250" lvl="1" indent="-514350">
                  <a:buFont typeface="+mj-lt"/>
                  <a:buAutoNum type="arabicPeriod"/>
                </a:pPr>
                <a:r>
                  <a:rPr lang="de-DE" dirty="0"/>
                  <a:t>Ein Paar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𝑟𝑖𝑑</m:t>
                        </m:r>
                      </m:e>
                    </m:d>
                  </m:oMath>
                </a14:m>
                <a:r>
                  <a:rPr lang="de-DE" dirty="0"/>
                  <a:t>, wobei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𝑟𝑖𝑑</m:t>
                    </m:r>
                  </m:oMath>
                </a14:m>
                <a:r>
                  <a:rPr lang="de-DE" dirty="0">
                    <a:solidFill>
                      <a:srgbClr val="3C8C93"/>
                    </a:solidFill>
                  </a:rPr>
                  <a:t> </a:t>
                </a:r>
                <a:r>
                  <a:rPr lang="de-DE" dirty="0"/>
                  <a:t>(</a:t>
                </a:r>
                <a:r>
                  <a:rPr lang="de-DE" dirty="0" err="1"/>
                  <a:t>record</a:t>
                </a:r>
                <a:r>
                  <a:rPr lang="de-DE" dirty="0"/>
                  <a:t> ID) Zeiger auf Datensatz:</a:t>
                </a:r>
              </a:p>
              <a:p>
                <a:pPr lvl="2"/>
                <a:r>
                  <a:rPr lang="de-DE" dirty="0"/>
                  <a:t>Blatt enthält Liste von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𝑟𝑖𝑑</m:t>
                        </m:r>
                      </m:e>
                    </m:d>
                  </m:oMath>
                </a14:m>
                <a:r>
                  <a:rPr lang="de-DE" dirty="0"/>
                  <a:t> Paaren, sortiert nach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lvl="2"/>
                <a:r>
                  <a:rPr lang="de-DE" dirty="0"/>
                  <a:t>Suchschlüssel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de-DE" dirty="0"/>
                  <a:t> kann auf Blatt häufiger auftreten (mehrere </a:t>
                </a:r>
                <a:r>
                  <a:rPr lang="de-DE" dirty="0" err="1"/>
                  <a:t>rid‘s</a:t>
                </a:r>
                <a:r>
                  <a:rPr lang="de-DE" dirty="0"/>
                  <a:t> mit Suchschlüssel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de-DE" dirty="0"/>
                  <a:t>)</a:t>
                </a:r>
              </a:p>
              <a:p>
                <a:pPr lvl="2"/>
                <a:r>
                  <a:rPr lang="de-DE" dirty="0"/>
                  <a:t>Bei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𝑟𝑖𝑑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𝑝𝑎𝑔𝑒𝑛𝑜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dirty="0" err="1">
                            <a:latin typeface="Cambria Math" panose="02040503050406030204" pitchFamily="18" charset="0"/>
                          </a:rPr>
                          <m:t>𝑠𝑙𝑜𝑡𝑛𝑜</m:t>
                        </m:r>
                      </m:e>
                    </m:d>
                  </m:oMath>
                </a14:m>
                <a:r>
                  <a:rPr lang="de-DE" dirty="0"/>
                  <a:t> lässt sich der genaue Speicherort des Datensatzes bestimmen</a:t>
                </a:r>
              </a:p>
              <a:p>
                <a:pPr marL="857250" lvl="1" indent="-514350">
                  <a:buFont typeface="+mj-lt"/>
                  <a:buAutoNum type="arabicPeriod"/>
                </a:pPr>
                <a:r>
                  <a:rPr lang="de-DE" dirty="0"/>
                  <a:t>Ein Paar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𝑟𝑖</m:t>
                                </m:r>
                                <m:r>
                                  <a:rPr lang="de-DE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de-DE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𝑟𝑖𝑑</m:t>
                                </m:r>
                              </m:e>
                              <m:sub>
                                <m:r>
                                  <a:rPr lang="de-DE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,…</m:t>
                            </m:r>
                          </m:e>
                        </m:d>
                      </m:e>
                    </m:d>
                  </m:oMath>
                </a14:m>
                <a:r>
                  <a:rPr lang="de-DE" dirty="0"/>
                  <a:t>, wobei alle </a:t>
                </a:r>
                <a:r>
                  <a:rPr lang="de-DE" dirty="0" err="1"/>
                  <a:t>rid‘s</a:t>
                </a:r>
                <a:r>
                  <a:rPr lang="de-DE" dirty="0"/>
                  <a:t> den Suchschlüssel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de-DE" dirty="0"/>
                  <a:t> haben</a:t>
                </a:r>
              </a:p>
              <a:p>
                <a:pPr lvl="2"/>
                <a:r>
                  <a:rPr lang="de-DE" dirty="0"/>
                  <a:t>Suchschlüssel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</a:t>
                </a:r>
                <a:r>
                  <a:rPr lang="de-DE" dirty="0"/>
                  <a:t>tritt nur einmal auf (weniger Redundanz)</a:t>
                </a:r>
              </a:p>
              <a:p>
                <a:pPr lvl="2"/>
                <a:r>
                  <a:rPr lang="de-DE" dirty="0"/>
                  <a:t>Aber: kein regelmäßiger Abstand von einem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𝑟𝑖𝑑</m:t>
                                </m:r>
                              </m:e>
                              <m:sub>
                                <m:r>
                                  <a:rPr lang="de-DE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𝑟𝑖𝑑</m:t>
                                </m:r>
                              </m:e>
                              <m:sub>
                                <m:r>
                                  <a:rPr lang="de-DE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de-DE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,…</m:t>
                            </m:r>
                          </m:e>
                        </m:d>
                      </m:e>
                    </m:d>
                  </m:oMath>
                </a14:m>
                <a:r>
                  <a:rPr lang="de-DE" dirty="0"/>
                  <a:t> zum nächsten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de-DE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𝑟𝑖𝑑</m:t>
                                </m:r>
                              </m:e>
                              <m:sub>
                                <m:r>
                                  <a:rPr lang="de-DE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de-DE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  <m:r>
                              <a:rPr lang="de-DE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de-DE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𝑟𝑖𝑑</m:t>
                                </m:r>
                              </m:e>
                              <m:sub>
                                <m:r>
                                  <a:rPr lang="de-DE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de-DE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  <m:r>
                              <a:rPr lang="de-DE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,…</m:t>
                            </m:r>
                          </m:e>
                        </m:d>
                      </m:e>
                    </m:d>
                  </m:oMath>
                </a14:m>
                <a:endParaRPr lang="de-DE" dirty="0"/>
              </a:p>
              <a:p>
                <a:r>
                  <a:rPr lang="de-DE" dirty="0"/>
                  <a:t>Varianten 2. und 3. bedingen, dass </a:t>
                </a:r>
                <a:r>
                  <a:rPr lang="de-DE" dirty="0" err="1"/>
                  <a:t>rid‘s</a:t>
                </a:r>
                <a:r>
                  <a:rPr lang="de-DE" dirty="0"/>
                  <a:t> stabil sein müssen, also nicht (einfach) verschoben werden können</a:t>
                </a:r>
              </a:p>
              <a:p>
                <a:pPr marL="0" indent="0">
                  <a:buNone/>
                </a:pPr>
                <a:endParaRPr lang="de-DE" dirty="0"/>
              </a:p>
              <a:p>
                <a:pPr marL="514350" indent="-514350">
                  <a:buFont typeface="+mj-lt"/>
                  <a:buAutoNum type="arabicPeriod"/>
                </a:pPr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 r="-1659" b="-238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7FBC51-7C56-D74C-791F-C7682709DC7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5FB0C5-7061-286A-B8B3-B399863D70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</a:t>
            </a:r>
            <a:r>
              <a:rPr lang="en-GB" dirty="0" err="1"/>
              <a:t>Datenbanken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54</a:t>
            </a:fld>
            <a:endParaRPr lang="de-D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416432-2766-5DC2-DFB2-E23AA975A7B2}"/>
              </a:ext>
            </a:extLst>
          </p:cNvPr>
          <p:cNvSpPr txBox="1"/>
          <p:nvPr/>
        </p:nvSpPr>
        <p:spPr>
          <a:xfrm>
            <a:off x="9325708" y="1665066"/>
            <a:ext cx="2505967" cy="120032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de-DE" dirty="0"/>
              <a:t>Alternative 2 scheint am meisten verwendet zu werden. Wir nehmen im Folgenden Variante 2 an.</a:t>
            </a:r>
          </a:p>
        </p:txBody>
      </p:sp>
    </p:spTree>
    <p:extLst>
      <p:ext uri="{BB962C8B-B14F-4D97-AF65-F5344CB8AC3E}">
        <p14:creationId xmlns:p14="http://schemas.microsoft.com/office/powerpoint/2010/main" val="15330788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</a:t>
            </a:r>
            <a:r>
              <a:rPr lang="de-DE" baseline="30000" dirty="0"/>
              <a:t>+</a:t>
            </a:r>
            <a:r>
              <a:rPr lang="de-DE" dirty="0"/>
              <a:t>-Bäume: Suche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8020931" cy="4240848"/>
              </a:xfrm>
            </p:spPr>
            <p:txBody>
              <a:bodyPr>
                <a:normAutofit/>
              </a:bodyPr>
              <a:lstStyle/>
              <a:p>
                <a:r>
                  <a:rPr lang="de-DE" dirty="0"/>
                  <a:t>Suche von Einträgen mit Schlüssel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de-DE" dirty="0"/>
                  <a:t> in B</a:t>
                </a:r>
                <a:r>
                  <a:rPr lang="de-DE" baseline="30000" dirty="0"/>
                  <a:t>+</a:t>
                </a:r>
                <a:r>
                  <a:rPr lang="de-DE" dirty="0"/>
                  <a:t>-Baum wie beim ISAM-Index, wobei aber die Abbruchbedingung nicht auf Datenseite prüft, sondern auf Index-Blattseite:</a:t>
                </a:r>
              </a:p>
              <a:p>
                <a:pPr lvl="1"/>
                <a:r>
                  <a:rPr lang="de-DE" dirty="0"/>
                  <a:t>Suche in Index nach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de-DE" dirty="0"/>
                  <a:t> bis zum Index-Blattknoten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Suche in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de-DE" dirty="0"/>
                  <a:t> nach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Folge der Referenz</a:t>
                </a:r>
              </a:p>
              <a:p>
                <a:r>
                  <a:rPr lang="de-DE" dirty="0"/>
                  <a:t>Beispiel:</a:t>
                </a:r>
              </a:p>
              <a:p>
                <a:pPr lvl="1"/>
                <a:r>
                  <a:rPr lang="de-DE" dirty="0"/>
                  <a:t>Punktanfrage: Schlüssel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4450</m:t>
                    </m:r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de-DE" dirty="0"/>
                  <a:t>Bereichsanfrage: </a:t>
                </a:r>
                <a:br>
                  <a:rPr lang="de-DE" dirty="0"/>
                </a:br>
                <a:r>
                  <a:rPr lang="de-DE" dirty="0"/>
                  <a:t>Schlüssel zwischen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4450</m:t>
                    </m:r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6</m:t>
                    </m:r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8020931" cy="4240848"/>
              </a:xfrm>
              <a:blipFill>
                <a:blip r:embed="rId3"/>
                <a:stretch>
                  <a:fillRect l="-2215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F86DF21-38CE-3AAA-523C-77E8FD70436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06E250C-A258-A061-A270-AAD8B3AF51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</a:t>
            </a:r>
            <a:r>
              <a:rPr lang="en-GB" dirty="0" err="1"/>
              <a:t>Datenbanken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55</a:t>
            </a:fld>
            <a:endParaRPr lang="de-DE"/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3665C1A8-4968-C5D3-9713-9EE1E4E65ECA}"/>
              </a:ext>
            </a:extLst>
          </p:cNvPr>
          <p:cNvSpPr/>
          <p:nvPr/>
        </p:nvSpPr>
        <p:spPr>
          <a:xfrm>
            <a:off x="5083053" y="5392667"/>
            <a:ext cx="6748622" cy="5121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025875CD-3288-DAC3-9D4F-0BF4D0957C49}"/>
              </a:ext>
            </a:extLst>
          </p:cNvPr>
          <p:cNvSpPr txBox="1"/>
          <p:nvPr/>
        </p:nvSpPr>
        <p:spPr>
          <a:xfrm>
            <a:off x="10807782" y="5569113"/>
            <a:ext cx="10598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Datenseiten</a:t>
            </a:r>
          </a:p>
        </p:txBody>
      </p:sp>
      <p:sp>
        <p:nvSpPr>
          <p:cNvPr id="202" name="Rectangle 201">
            <a:extLst>
              <a:ext uri="{FF2B5EF4-FFF2-40B4-BE49-F238E27FC236}">
                <a16:creationId xmlns:a16="http://schemas.microsoft.com/office/drawing/2014/main" id="{2B51E473-D405-DBE3-EBBD-EFA08DB5639A}"/>
              </a:ext>
            </a:extLst>
          </p:cNvPr>
          <p:cNvSpPr/>
          <p:nvPr/>
        </p:nvSpPr>
        <p:spPr>
          <a:xfrm>
            <a:off x="5083053" y="3113855"/>
            <a:ext cx="6748622" cy="22845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27E3C742-ADAB-DAA2-C1E5-C69CBC5F4CA2}"/>
              </a:ext>
            </a:extLst>
          </p:cNvPr>
          <p:cNvSpPr/>
          <p:nvPr/>
        </p:nvSpPr>
        <p:spPr>
          <a:xfrm>
            <a:off x="5410903" y="4769647"/>
            <a:ext cx="219734" cy="4501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68B4F3D2-3B7F-D7AA-A6DA-073627EC5A11}"/>
              </a:ext>
            </a:extLst>
          </p:cNvPr>
          <p:cNvSpPr/>
          <p:nvPr/>
        </p:nvSpPr>
        <p:spPr>
          <a:xfrm>
            <a:off x="6129889" y="3989625"/>
            <a:ext cx="219734" cy="4501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1DB64BA5-F2BF-33AB-45A2-207133E1AF20}"/>
              </a:ext>
            </a:extLst>
          </p:cNvPr>
          <p:cNvSpPr/>
          <p:nvPr/>
        </p:nvSpPr>
        <p:spPr>
          <a:xfrm>
            <a:off x="7942368" y="3215486"/>
            <a:ext cx="219734" cy="4501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198" name="Straight Arrow Connector 197">
            <a:extLst>
              <a:ext uri="{FF2B5EF4-FFF2-40B4-BE49-F238E27FC236}">
                <a16:creationId xmlns:a16="http://schemas.microsoft.com/office/drawing/2014/main" id="{E7702685-66A0-34B3-5116-9D5828BBAA7F}"/>
              </a:ext>
            </a:extLst>
          </p:cNvPr>
          <p:cNvCxnSpPr>
            <a:cxnSpLocks/>
            <a:endCxn id="207" idx="0"/>
          </p:cNvCxnSpPr>
          <p:nvPr/>
        </p:nvCxnSpPr>
        <p:spPr>
          <a:xfrm flipH="1">
            <a:off x="7036094" y="3687807"/>
            <a:ext cx="857975" cy="30181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chemeClr val="accent3">
                <a:lumMod val="60000"/>
                <a:lumOff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2421F871-8DDE-7378-8095-1F906C93666C}"/>
              </a:ext>
            </a:extLst>
          </p:cNvPr>
          <p:cNvCxnSpPr>
            <a:cxnSpLocks/>
            <a:stCxn id="210" idx="3"/>
            <a:endCxn id="250" idx="0"/>
          </p:cNvCxnSpPr>
          <p:nvPr/>
        </p:nvCxnSpPr>
        <p:spPr>
          <a:xfrm flipH="1">
            <a:off x="5632133" y="4455898"/>
            <a:ext cx="454041" cy="3139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chemeClr val="accent3">
                <a:lumMod val="60000"/>
                <a:lumOff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8B9812A0-BE28-5B31-C3B3-F4F5A36FA8F3}"/>
              </a:ext>
            </a:extLst>
          </p:cNvPr>
          <p:cNvGrpSpPr/>
          <p:nvPr/>
        </p:nvGrpSpPr>
        <p:grpSpPr>
          <a:xfrm>
            <a:off x="6079307" y="3989626"/>
            <a:ext cx="1118027" cy="472967"/>
            <a:chOff x="5157512" y="6223139"/>
            <a:chExt cx="1118027" cy="472967"/>
          </a:xfrm>
        </p:grpSpPr>
        <p:sp>
          <p:nvSpPr>
            <p:cNvPr id="204" name="TextBox 203">
              <a:extLst>
                <a:ext uri="{FF2B5EF4-FFF2-40B4-BE49-F238E27FC236}">
                  <a16:creationId xmlns:a16="http://schemas.microsoft.com/office/drawing/2014/main" id="{8419CB47-5FD7-ED56-47B6-5A7D9F15BA20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5012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F69D698D-76CF-77A3-530F-888966311F75}"/>
                </a:ext>
              </a:extLst>
            </p:cNvPr>
            <p:cNvSpPr txBox="1"/>
            <p:nvPr/>
          </p:nvSpPr>
          <p:spPr>
            <a:xfrm>
              <a:off x="5470529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8280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FA553177-D509-9B4C-F7F6-CD79420AB328}"/>
                </a:ext>
              </a:extLst>
            </p:cNvPr>
            <p:cNvSpPr txBox="1"/>
            <p:nvPr/>
          </p:nvSpPr>
          <p:spPr>
            <a:xfrm>
              <a:off x="5737271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71415984-1BC7-D9F9-233A-DE0C19919948}"/>
                </a:ext>
              </a:extLst>
            </p:cNvPr>
            <p:cNvSpPr txBox="1"/>
            <p:nvPr/>
          </p:nvSpPr>
          <p:spPr>
            <a:xfrm>
              <a:off x="6004012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3D2548BD-BCD5-0F9B-1CE6-4F7D96B4F067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BF7DF092-36C5-5634-8F9C-8D58F820883C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3ACB5A09-7CE0-ECA3-CCCB-383CEA9A6A2F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C3FDDE93-F891-B745-E803-8426F5676495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DB17F7FC-D498-A84B-8787-464725DF14E9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628BE749-2F2B-FC20-439A-EED05FB830E0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8224E158-0722-9C0F-6F7F-B5B40E645393}"/>
              </a:ext>
            </a:extLst>
          </p:cNvPr>
          <p:cNvGrpSpPr/>
          <p:nvPr/>
        </p:nvGrpSpPr>
        <p:grpSpPr>
          <a:xfrm>
            <a:off x="9584385" y="3989626"/>
            <a:ext cx="1118027" cy="472968"/>
            <a:chOff x="5157512" y="6223138"/>
            <a:chExt cx="1118027" cy="472968"/>
          </a:xfrm>
        </p:grpSpPr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278FB31B-F9A3-61AA-008B-ADDDCD24F279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8700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16" name="TextBox 215">
              <a:extLst>
                <a:ext uri="{FF2B5EF4-FFF2-40B4-BE49-F238E27FC236}">
                  <a16:creationId xmlns:a16="http://schemas.microsoft.com/office/drawing/2014/main" id="{DC65D935-B33B-3B70-2596-5C539EC64176}"/>
                </a:ext>
              </a:extLst>
            </p:cNvPr>
            <p:cNvSpPr txBox="1"/>
            <p:nvPr/>
          </p:nvSpPr>
          <p:spPr>
            <a:xfrm>
              <a:off x="5470529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9016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17" name="TextBox 216">
              <a:extLst>
                <a:ext uri="{FF2B5EF4-FFF2-40B4-BE49-F238E27FC236}">
                  <a16:creationId xmlns:a16="http://schemas.microsoft.com/office/drawing/2014/main" id="{27C5B41F-CF20-1A44-E2A4-6D28C446806E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18" name="TextBox 217">
              <a:extLst>
                <a:ext uri="{FF2B5EF4-FFF2-40B4-BE49-F238E27FC236}">
                  <a16:creationId xmlns:a16="http://schemas.microsoft.com/office/drawing/2014/main" id="{9F6D856A-5A4A-39F8-DD87-403AF93CC0F0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C8E69820-023D-3AAA-E1C8-5A9D6BAFA171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FBA07C85-2D66-9671-6EF8-41218C5307AD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B1DE32E1-0BBC-9B85-4C0B-E23E28791E19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397756DD-3985-6CD2-1481-3672258711F3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3" name="Oval 222">
              <a:extLst>
                <a:ext uri="{FF2B5EF4-FFF2-40B4-BE49-F238E27FC236}">
                  <a16:creationId xmlns:a16="http://schemas.microsoft.com/office/drawing/2014/main" id="{7FB85442-EF85-AB80-8A3F-D4F54CBD7CF3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0F9A5B72-2258-BF14-0778-04F2DEE607C3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25" name="Group 224">
            <a:extLst>
              <a:ext uri="{FF2B5EF4-FFF2-40B4-BE49-F238E27FC236}">
                <a16:creationId xmlns:a16="http://schemas.microsoft.com/office/drawing/2014/main" id="{80C72854-1DE8-D194-8708-488D88F3C2A0}"/>
              </a:ext>
            </a:extLst>
          </p:cNvPr>
          <p:cNvGrpSpPr/>
          <p:nvPr/>
        </p:nvGrpSpPr>
        <p:grpSpPr>
          <a:xfrm>
            <a:off x="7896031" y="3214838"/>
            <a:ext cx="1118027" cy="472969"/>
            <a:chOff x="5157512" y="6223137"/>
            <a:chExt cx="1118027" cy="472969"/>
          </a:xfrm>
        </p:grpSpPr>
        <p:sp>
          <p:nvSpPr>
            <p:cNvPr id="226" name="TextBox 225">
              <a:extLst>
                <a:ext uri="{FF2B5EF4-FFF2-40B4-BE49-F238E27FC236}">
                  <a16:creationId xmlns:a16="http://schemas.microsoft.com/office/drawing/2014/main" id="{DA2735D9-1E70-4099-6873-93067431DE0E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8500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27" name="TextBox 226">
              <a:extLst>
                <a:ext uri="{FF2B5EF4-FFF2-40B4-BE49-F238E27FC236}">
                  <a16:creationId xmlns:a16="http://schemas.microsoft.com/office/drawing/2014/main" id="{A04713D6-69D0-7D5D-EB0F-5E18BC45E66F}"/>
                </a:ext>
              </a:extLst>
            </p:cNvPr>
            <p:cNvSpPr txBox="1"/>
            <p:nvPr/>
          </p:nvSpPr>
          <p:spPr>
            <a:xfrm>
              <a:off x="5470529" y="6223137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C49542F4-6481-AC73-70B7-883DACF4C159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29" name="TextBox 228">
              <a:extLst>
                <a:ext uri="{FF2B5EF4-FFF2-40B4-BE49-F238E27FC236}">
                  <a16:creationId xmlns:a16="http://schemas.microsoft.com/office/drawing/2014/main" id="{2AFBC2BF-4871-2B58-6D95-3DF2832DD9B4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1A9EEB4A-E7C8-0E89-1782-CFE7E5D14FAB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1" name="Oval 230">
              <a:extLst>
                <a:ext uri="{FF2B5EF4-FFF2-40B4-BE49-F238E27FC236}">
                  <a16:creationId xmlns:a16="http://schemas.microsoft.com/office/drawing/2014/main" id="{BC0665EF-6C50-2DB3-2A88-6946E9D54891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7EA0F312-0981-F23B-6F66-1AA6E1902B38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86BB8A84-851D-D930-C97C-7AFA57D3A31F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B44D68EB-002D-5A74-F6BA-7D6C6484FD73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4F1E542E-509A-AF04-7E8E-387D6BE9A819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236" name="Straight Connector 235">
            <a:extLst>
              <a:ext uri="{FF2B5EF4-FFF2-40B4-BE49-F238E27FC236}">
                <a16:creationId xmlns:a16="http://schemas.microsoft.com/office/drawing/2014/main" id="{66296A3A-EBBD-EEFD-25A5-2CBAFD8FBC0C}"/>
              </a:ext>
            </a:extLst>
          </p:cNvPr>
          <p:cNvCxnSpPr>
            <a:cxnSpLocks/>
          </p:cNvCxnSpPr>
          <p:nvPr/>
        </p:nvCxnSpPr>
        <p:spPr>
          <a:xfrm>
            <a:off x="5088490" y="5392667"/>
            <a:ext cx="6748622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Arrow Connector 236">
            <a:extLst>
              <a:ext uri="{FF2B5EF4-FFF2-40B4-BE49-F238E27FC236}">
                <a16:creationId xmlns:a16="http://schemas.microsoft.com/office/drawing/2014/main" id="{A381C974-1D90-3778-90D7-DB2F3BB75157}"/>
              </a:ext>
            </a:extLst>
          </p:cNvPr>
          <p:cNvCxnSpPr>
            <a:cxnSpLocks/>
            <a:stCxn id="210" idx="3"/>
            <a:endCxn id="250" idx="0"/>
          </p:cNvCxnSpPr>
          <p:nvPr/>
        </p:nvCxnSpPr>
        <p:spPr>
          <a:xfrm flipH="1">
            <a:off x="5632133" y="4455898"/>
            <a:ext cx="454041" cy="3139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Arrow Connector 237">
            <a:extLst>
              <a:ext uri="{FF2B5EF4-FFF2-40B4-BE49-F238E27FC236}">
                <a16:creationId xmlns:a16="http://schemas.microsoft.com/office/drawing/2014/main" id="{414A1DB7-A65F-8CD5-1B6D-FCC8A41FAB93}"/>
              </a:ext>
            </a:extLst>
          </p:cNvPr>
          <p:cNvCxnSpPr>
            <a:cxnSpLocks/>
            <a:stCxn id="209" idx="3"/>
            <a:endCxn id="267" idx="0"/>
          </p:cNvCxnSpPr>
          <p:nvPr/>
        </p:nvCxnSpPr>
        <p:spPr>
          <a:xfrm>
            <a:off x="6352916" y="4455898"/>
            <a:ext cx="410185" cy="3139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Arrow Connector 238">
            <a:extLst>
              <a:ext uri="{FF2B5EF4-FFF2-40B4-BE49-F238E27FC236}">
                <a16:creationId xmlns:a16="http://schemas.microsoft.com/office/drawing/2014/main" id="{6FCD0D38-292D-0F2D-A3F4-302C5C01C2E2}"/>
              </a:ext>
            </a:extLst>
          </p:cNvPr>
          <p:cNvCxnSpPr>
            <a:cxnSpLocks/>
            <a:stCxn id="211" idx="4"/>
            <a:endCxn id="278" idx="0"/>
          </p:cNvCxnSpPr>
          <p:nvPr/>
        </p:nvCxnSpPr>
        <p:spPr>
          <a:xfrm>
            <a:off x="6635143" y="4462593"/>
            <a:ext cx="1258926" cy="3072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0" name="Group 239">
            <a:extLst>
              <a:ext uri="{FF2B5EF4-FFF2-40B4-BE49-F238E27FC236}">
                <a16:creationId xmlns:a16="http://schemas.microsoft.com/office/drawing/2014/main" id="{2035B3A4-D01A-1E35-2675-143EEC7A722A}"/>
              </a:ext>
            </a:extLst>
          </p:cNvPr>
          <p:cNvGrpSpPr/>
          <p:nvPr/>
        </p:nvGrpSpPr>
        <p:grpSpPr>
          <a:xfrm>
            <a:off x="5135259" y="4769819"/>
            <a:ext cx="993747" cy="869149"/>
            <a:chOff x="5052318" y="4843825"/>
            <a:chExt cx="993747" cy="869149"/>
          </a:xfrm>
        </p:grpSpPr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48599D1C-979B-77C2-EC9E-5A3DD25D2D82}"/>
                </a:ext>
              </a:extLst>
            </p:cNvPr>
            <p:cNvGrpSpPr/>
            <p:nvPr/>
          </p:nvGrpSpPr>
          <p:grpSpPr>
            <a:xfrm>
              <a:off x="5052319" y="4843825"/>
              <a:ext cx="993746" cy="451735"/>
              <a:chOff x="5157513" y="6223139"/>
              <a:chExt cx="993746" cy="451735"/>
            </a:xfrm>
          </p:grpSpPr>
          <p:sp>
            <p:nvSpPr>
              <p:cNvPr id="246" name="TextBox 245">
                <a:extLst>
                  <a:ext uri="{FF2B5EF4-FFF2-40B4-BE49-F238E27FC236}">
                    <a16:creationId xmlns:a16="http://schemas.microsoft.com/office/drawing/2014/main" id="{B8D278CA-DB42-6C20-2DCA-C01DE71B2AC0}"/>
                  </a:ext>
                </a:extLst>
              </p:cNvPr>
              <p:cNvSpPr txBox="1"/>
              <p:nvPr/>
            </p:nvSpPr>
            <p:spPr>
              <a:xfrm>
                <a:off x="5203787" y="6224874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tIns="4680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4123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47" name="TextBox 246">
                <a:extLst>
                  <a:ext uri="{FF2B5EF4-FFF2-40B4-BE49-F238E27FC236}">
                    <a16:creationId xmlns:a16="http://schemas.microsoft.com/office/drawing/2014/main" id="{48AC517A-C94F-8360-92A2-B2BF208303CD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4450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48" name="TextBox 247">
                <a:extLst>
                  <a:ext uri="{FF2B5EF4-FFF2-40B4-BE49-F238E27FC236}">
                    <a16:creationId xmlns:a16="http://schemas.microsoft.com/office/drawing/2014/main" id="{8B59F9B6-6FFB-EBD1-985F-C8D7F65B1180}"/>
                  </a:ext>
                </a:extLst>
              </p:cNvPr>
              <p:cNvSpPr txBox="1"/>
              <p:nvPr/>
            </p:nvSpPr>
            <p:spPr>
              <a:xfrm>
                <a:off x="5655389" y="622342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4528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49" name="TextBox 248">
                <a:extLst>
                  <a:ext uri="{FF2B5EF4-FFF2-40B4-BE49-F238E27FC236}">
                    <a16:creationId xmlns:a16="http://schemas.microsoft.com/office/drawing/2014/main" id="{4F71D07F-2A1A-11E8-550E-B07C723D0AC9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50" name="Rectangle 249">
                <a:extLst>
                  <a:ext uri="{FF2B5EF4-FFF2-40B4-BE49-F238E27FC236}">
                    <a16:creationId xmlns:a16="http://schemas.microsoft.com/office/drawing/2014/main" id="{62BBDB36-EE37-CCBE-564C-796C7D6F87B5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242" name="Straight Arrow Connector 241">
              <a:extLst>
                <a:ext uri="{FF2B5EF4-FFF2-40B4-BE49-F238E27FC236}">
                  <a16:creationId xmlns:a16="http://schemas.microsoft.com/office/drawing/2014/main" id="{6D0E4B32-481B-A62E-D5B1-66695774C963}"/>
                </a:ext>
              </a:extLst>
            </p:cNvPr>
            <p:cNvCxnSpPr>
              <a:cxnSpLocks/>
              <a:stCxn id="246" idx="2"/>
            </p:cNvCxnSpPr>
            <p:nvPr/>
          </p:nvCxnSpPr>
          <p:spPr>
            <a:xfrm flipH="1">
              <a:off x="5052318" y="5295560"/>
              <a:ext cx="159675" cy="41741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Arrow Connector 242">
              <a:extLst>
                <a:ext uri="{FF2B5EF4-FFF2-40B4-BE49-F238E27FC236}">
                  <a16:creationId xmlns:a16="http://schemas.microsoft.com/office/drawing/2014/main" id="{847B2AF3-8D52-91EA-F2F4-B7DD52CB6A6E}"/>
                </a:ext>
              </a:extLst>
            </p:cNvPr>
            <p:cNvCxnSpPr>
              <a:cxnSpLocks/>
              <a:stCxn id="247" idx="2"/>
            </p:cNvCxnSpPr>
            <p:nvPr/>
          </p:nvCxnSpPr>
          <p:spPr>
            <a:xfrm flipH="1">
              <a:off x="5434681" y="5294671"/>
              <a:ext cx="3113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Arrow Connector 243">
              <a:extLst>
                <a:ext uri="{FF2B5EF4-FFF2-40B4-BE49-F238E27FC236}">
                  <a16:creationId xmlns:a16="http://schemas.microsoft.com/office/drawing/2014/main" id="{6E04E32C-2DDB-7992-7C33-C4DF07A4AE17}"/>
                </a:ext>
              </a:extLst>
            </p:cNvPr>
            <p:cNvCxnSpPr>
              <a:cxnSpLocks/>
              <a:stCxn id="248" idx="2"/>
            </p:cNvCxnSpPr>
            <p:nvPr/>
          </p:nvCxnSpPr>
          <p:spPr>
            <a:xfrm>
              <a:off x="5662726" y="5294111"/>
              <a:ext cx="100838" cy="41523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1" name="Straight Arrow Connector 250">
            <a:extLst>
              <a:ext uri="{FF2B5EF4-FFF2-40B4-BE49-F238E27FC236}">
                <a16:creationId xmlns:a16="http://schemas.microsoft.com/office/drawing/2014/main" id="{009C8484-4A38-68A2-A1F4-9590181B51BD}"/>
              </a:ext>
            </a:extLst>
          </p:cNvPr>
          <p:cNvCxnSpPr>
            <a:cxnSpLocks/>
            <a:stCxn id="221" idx="4"/>
            <a:endCxn id="289" idx="0"/>
          </p:cNvCxnSpPr>
          <p:nvPr/>
        </p:nvCxnSpPr>
        <p:spPr>
          <a:xfrm flipH="1">
            <a:off x="9025037" y="4462594"/>
            <a:ext cx="582539" cy="3072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>
            <a:extLst>
              <a:ext uri="{FF2B5EF4-FFF2-40B4-BE49-F238E27FC236}">
                <a16:creationId xmlns:a16="http://schemas.microsoft.com/office/drawing/2014/main" id="{1B035EA3-5C39-4612-7AB9-FF73F9A952FA}"/>
              </a:ext>
            </a:extLst>
          </p:cNvPr>
          <p:cNvCxnSpPr>
            <a:cxnSpLocks/>
            <a:stCxn id="220" idx="5"/>
            <a:endCxn id="300" idx="0"/>
          </p:cNvCxnSpPr>
          <p:nvPr/>
        </p:nvCxnSpPr>
        <p:spPr>
          <a:xfrm>
            <a:off x="9890641" y="4455899"/>
            <a:ext cx="265364" cy="3139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Arrow Connector 252">
            <a:extLst>
              <a:ext uri="{FF2B5EF4-FFF2-40B4-BE49-F238E27FC236}">
                <a16:creationId xmlns:a16="http://schemas.microsoft.com/office/drawing/2014/main" id="{B1276AB0-320C-F80E-E50B-4AC8D15264D5}"/>
              </a:ext>
            </a:extLst>
          </p:cNvPr>
          <p:cNvCxnSpPr>
            <a:cxnSpLocks/>
            <a:stCxn id="222" idx="5"/>
            <a:endCxn id="311" idx="0"/>
          </p:cNvCxnSpPr>
          <p:nvPr/>
        </p:nvCxnSpPr>
        <p:spPr>
          <a:xfrm>
            <a:off x="10156544" y="4455899"/>
            <a:ext cx="1130428" cy="3139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Arrow Connector 253">
            <a:extLst>
              <a:ext uri="{FF2B5EF4-FFF2-40B4-BE49-F238E27FC236}">
                <a16:creationId xmlns:a16="http://schemas.microsoft.com/office/drawing/2014/main" id="{AAA41AA1-E7A3-42BE-5759-D1C805A28C10}"/>
              </a:ext>
            </a:extLst>
          </p:cNvPr>
          <p:cNvCxnSpPr>
            <a:cxnSpLocks/>
            <a:stCxn id="232" idx="3"/>
            <a:endCxn id="207" idx="0"/>
          </p:cNvCxnSpPr>
          <p:nvPr/>
        </p:nvCxnSpPr>
        <p:spPr>
          <a:xfrm flipH="1">
            <a:off x="7036094" y="3681112"/>
            <a:ext cx="866804" cy="3085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Arrow Connector 254">
            <a:extLst>
              <a:ext uri="{FF2B5EF4-FFF2-40B4-BE49-F238E27FC236}">
                <a16:creationId xmlns:a16="http://schemas.microsoft.com/office/drawing/2014/main" id="{C7A11B58-7B7B-ED2A-F232-3CE1BB2D55F1}"/>
              </a:ext>
            </a:extLst>
          </p:cNvPr>
          <p:cNvCxnSpPr>
            <a:cxnSpLocks/>
            <a:stCxn id="231" idx="4"/>
            <a:endCxn id="215" idx="0"/>
          </p:cNvCxnSpPr>
          <p:nvPr/>
        </p:nvCxnSpPr>
        <p:spPr>
          <a:xfrm>
            <a:off x="8185964" y="3687807"/>
            <a:ext cx="1554983" cy="3018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" name="TextBox 255">
            <a:extLst>
              <a:ext uri="{FF2B5EF4-FFF2-40B4-BE49-F238E27FC236}">
                <a16:creationId xmlns:a16="http://schemas.microsoft.com/office/drawing/2014/main" id="{E5692CC3-ECDF-5E80-1232-E12BE7C9E161}"/>
              </a:ext>
            </a:extLst>
          </p:cNvPr>
          <p:cNvSpPr txBox="1"/>
          <p:nvPr/>
        </p:nvSpPr>
        <p:spPr>
          <a:xfrm>
            <a:off x="10699181" y="3099455"/>
            <a:ext cx="11332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Indexseiten</a:t>
            </a:r>
          </a:p>
        </p:txBody>
      </p: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16FDBF30-7AA0-529A-28B6-CEEDC76826D0}"/>
              </a:ext>
            </a:extLst>
          </p:cNvPr>
          <p:cNvGrpSpPr/>
          <p:nvPr/>
        </p:nvGrpSpPr>
        <p:grpSpPr>
          <a:xfrm>
            <a:off x="6266227" y="4769819"/>
            <a:ext cx="995204" cy="858262"/>
            <a:chOff x="6249191" y="4843824"/>
            <a:chExt cx="995204" cy="858262"/>
          </a:xfrm>
        </p:grpSpPr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DF0B5795-2218-16AE-D4A4-0C067A2D7285}"/>
                </a:ext>
              </a:extLst>
            </p:cNvPr>
            <p:cNvGrpSpPr/>
            <p:nvPr/>
          </p:nvGrpSpPr>
          <p:grpSpPr>
            <a:xfrm>
              <a:off x="6249192" y="4843824"/>
              <a:ext cx="993746" cy="451405"/>
              <a:chOff x="5157513" y="6223139"/>
              <a:chExt cx="993746" cy="451405"/>
            </a:xfrm>
          </p:grpSpPr>
          <p:sp>
            <p:nvSpPr>
              <p:cNvPr id="263" name="TextBox 262">
                <a:extLst>
                  <a:ext uri="{FF2B5EF4-FFF2-40B4-BE49-F238E27FC236}">
                    <a16:creationId xmlns:a16="http://schemas.microsoft.com/office/drawing/2014/main" id="{FCC6FEF9-BDA0-0CA6-A0A7-B7EEF80D4F8F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5012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4" name="TextBox 263">
                <a:extLst>
                  <a:ext uri="{FF2B5EF4-FFF2-40B4-BE49-F238E27FC236}">
                    <a16:creationId xmlns:a16="http://schemas.microsoft.com/office/drawing/2014/main" id="{BE43DF19-14F3-A946-FB68-7E89C84E303E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6423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5" name="TextBox 264">
                <a:extLst>
                  <a:ext uri="{FF2B5EF4-FFF2-40B4-BE49-F238E27FC236}">
                    <a16:creationId xmlns:a16="http://schemas.microsoft.com/office/drawing/2014/main" id="{A2074252-29C2-AAF1-BCE8-F33268EC27FF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8050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6" name="TextBox 265">
                <a:extLst>
                  <a:ext uri="{FF2B5EF4-FFF2-40B4-BE49-F238E27FC236}">
                    <a16:creationId xmlns:a16="http://schemas.microsoft.com/office/drawing/2014/main" id="{5CB6A096-8F1D-A114-D85E-1C2AE88D5A27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8105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7" name="Rectangle 266">
                <a:extLst>
                  <a:ext uri="{FF2B5EF4-FFF2-40B4-BE49-F238E27FC236}">
                    <a16:creationId xmlns:a16="http://schemas.microsoft.com/office/drawing/2014/main" id="{F8412A1B-91B2-7F52-D50B-DB9B3A77FB4D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259" name="Straight Arrow Connector 258">
              <a:extLst>
                <a:ext uri="{FF2B5EF4-FFF2-40B4-BE49-F238E27FC236}">
                  <a16:creationId xmlns:a16="http://schemas.microsoft.com/office/drawing/2014/main" id="{163F6DA3-5F30-037B-F9B0-8FE5FFE4C799}"/>
                </a:ext>
              </a:extLst>
            </p:cNvPr>
            <p:cNvCxnSpPr>
              <a:cxnSpLocks/>
              <a:stCxn id="263" idx="2"/>
            </p:cNvCxnSpPr>
            <p:nvPr/>
          </p:nvCxnSpPr>
          <p:spPr>
            <a:xfrm flipH="1">
              <a:off x="6249191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Arrow Connector 259">
              <a:extLst>
                <a:ext uri="{FF2B5EF4-FFF2-40B4-BE49-F238E27FC236}">
                  <a16:creationId xmlns:a16="http://schemas.microsoft.com/office/drawing/2014/main" id="{79AAC818-D9A7-B5F1-B90B-2AD093E8346C}"/>
                </a:ext>
              </a:extLst>
            </p:cNvPr>
            <p:cNvCxnSpPr>
              <a:cxnSpLocks/>
              <a:stCxn id="264" idx="2"/>
            </p:cNvCxnSpPr>
            <p:nvPr/>
          </p:nvCxnSpPr>
          <p:spPr>
            <a:xfrm flipH="1">
              <a:off x="6631554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Arrow Connector 260">
              <a:extLst>
                <a:ext uri="{FF2B5EF4-FFF2-40B4-BE49-F238E27FC236}">
                  <a16:creationId xmlns:a16="http://schemas.microsoft.com/office/drawing/2014/main" id="{8A9D38D7-E461-0A5B-706F-455ED6F459AB}"/>
                </a:ext>
              </a:extLst>
            </p:cNvPr>
            <p:cNvCxnSpPr>
              <a:cxnSpLocks/>
              <a:stCxn id="265" idx="2"/>
            </p:cNvCxnSpPr>
            <p:nvPr/>
          </p:nvCxnSpPr>
          <p:spPr>
            <a:xfrm>
              <a:off x="6859599" y="5294670"/>
              <a:ext cx="100838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Arrow Connector 261">
              <a:extLst>
                <a:ext uri="{FF2B5EF4-FFF2-40B4-BE49-F238E27FC236}">
                  <a16:creationId xmlns:a16="http://schemas.microsoft.com/office/drawing/2014/main" id="{A2FB758D-FA6E-77FB-DAFD-E7E6DB592A65}"/>
                </a:ext>
              </a:extLst>
            </p:cNvPr>
            <p:cNvCxnSpPr>
              <a:cxnSpLocks/>
              <a:stCxn id="266" idx="2"/>
            </p:cNvCxnSpPr>
            <p:nvPr/>
          </p:nvCxnSpPr>
          <p:spPr>
            <a:xfrm>
              <a:off x="7085399" y="5294670"/>
              <a:ext cx="15899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8" name="Group 267">
            <a:extLst>
              <a:ext uri="{FF2B5EF4-FFF2-40B4-BE49-F238E27FC236}">
                <a16:creationId xmlns:a16="http://schemas.microsoft.com/office/drawing/2014/main" id="{451E56D4-01EC-8A23-BBF0-274C32112004}"/>
              </a:ext>
            </a:extLst>
          </p:cNvPr>
          <p:cNvGrpSpPr/>
          <p:nvPr/>
        </p:nvGrpSpPr>
        <p:grpSpPr>
          <a:xfrm>
            <a:off x="7397195" y="4769819"/>
            <a:ext cx="993747" cy="858262"/>
            <a:chOff x="7442670" y="4843824"/>
            <a:chExt cx="993747" cy="858262"/>
          </a:xfrm>
        </p:grpSpPr>
        <p:grpSp>
          <p:nvGrpSpPr>
            <p:cNvPr id="269" name="Group 268">
              <a:extLst>
                <a:ext uri="{FF2B5EF4-FFF2-40B4-BE49-F238E27FC236}">
                  <a16:creationId xmlns:a16="http://schemas.microsoft.com/office/drawing/2014/main" id="{AFD5B869-91C6-F4DE-F0F1-1A8BA2E65EDC}"/>
                </a:ext>
              </a:extLst>
            </p:cNvPr>
            <p:cNvGrpSpPr/>
            <p:nvPr/>
          </p:nvGrpSpPr>
          <p:grpSpPr>
            <a:xfrm>
              <a:off x="7442671" y="4843824"/>
              <a:ext cx="993746" cy="451405"/>
              <a:chOff x="5157513" y="6223139"/>
              <a:chExt cx="993746" cy="451405"/>
            </a:xfrm>
          </p:grpSpPr>
          <p:sp>
            <p:nvSpPr>
              <p:cNvPr id="274" name="TextBox 273">
                <a:extLst>
                  <a:ext uri="{FF2B5EF4-FFF2-40B4-BE49-F238E27FC236}">
                    <a16:creationId xmlns:a16="http://schemas.microsoft.com/office/drawing/2014/main" id="{2DE4E0AB-0FE2-3DE4-F243-47FB476B03F5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8280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5" name="TextBox 274">
                <a:extLst>
                  <a:ext uri="{FF2B5EF4-FFF2-40B4-BE49-F238E27FC236}">
                    <a16:creationId xmlns:a16="http://schemas.microsoft.com/office/drawing/2014/main" id="{7EFD8A24-FBD8-8572-CCA7-F0B4DDBB8367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8404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6" name="TextBox 275">
                <a:extLst>
                  <a:ext uri="{FF2B5EF4-FFF2-40B4-BE49-F238E27FC236}">
                    <a16:creationId xmlns:a16="http://schemas.microsoft.com/office/drawing/2014/main" id="{7C324C51-0EE5-1196-D7A9-1478573EC1DC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7" name="TextBox 276">
                <a:extLst>
                  <a:ext uri="{FF2B5EF4-FFF2-40B4-BE49-F238E27FC236}">
                    <a16:creationId xmlns:a16="http://schemas.microsoft.com/office/drawing/2014/main" id="{7B128738-0DE8-6AC6-449C-3D07069E4F72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8B80FFD6-EED9-F46C-97C9-EE8F049C6B1F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270" name="Straight Arrow Connector 269">
              <a:extLst>
                <a:ext uri="{FF2B5EF4-FFF2-40B4-BE49-F238E27FC236}">
                  <a16:creationId xmlns:a16="http://schemas.microsoft.com/office/drawing/2014/main" id="{158D040F-EDF3-D646-189C-E63D498FD7BB}"/>
                </a:ext>
              </a:extLst>
            </p:cNvPr>
            <p:cNvCxnSpPr>
              <a:cxnSpLocks/>
              <a:stCxn id="274" idx="2"/>
            </p:cNvCxnSpPr>
            <p:nvPr/>
          </p:nvCxnSpPr>
          <p:spPr>
            <a:xfrm flipH="1">
              <a:off x="7442670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Arrow Connector 270">
              <a:extLst>
                <a:ext uri="{FF2B5EF4-FFF2-40B4-BE49-F238E27FC236}">
                  <a16:creationId xmlns:a16="http://schemas.microsoft.com/office/drawing/2014/main" id="{71EBF8A2-81EA-EAA3-CB95-AAC30CBD2030}"/>
                </a:ext>
              </a:extLst>
            </p:cNvPr>
            <p:cNvCxnSpPr>
              <a:cxnSpLocks/>
              <a:stCxn id="275" idx="2"/>
            </p:cNvCxnSpPr>
            <p:nvPr/>
          </p:nvCxnSpPr>
          <p:spPr>
            <a:xfrm flipH="1">
              <a:off x="7825033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9" name="Group 278">
            <a:extLst>
              <a:ext uri="{FF2B5EF4-FFF2-40B4-BE49-F238E27FC236}">
                <a16:creationId xmlns:a16="http://schemas.microsoft.com/office/drawing/2014/main" id="{3D4969DA-7D6D-4CBE-36F4-2A4C1E592070}"/>
              </a:ext>
            </a:extLst>
          </p:cNvPr>
          <p:cNvGrpSpPr/>
          <p:nvPr/>
        </p:nvGrpSpPr>
        <p:grpSpPr>
          <a:xfrm>
            <a:off x="8528163" y="4769819"/>
            <a:ext cx="993747" cy="858262"/>
            <a:chOff x="8165885" y="4843825"/>
            <a:chExt cx="993747" cy="858262"/>
          </a:xfrm>
        </p:grpSpPr>
        <p:grpSp>
          <p:nvGrpSpPr>
            <p:cNvPr id="280" name="Group 279">
              <a:extLst>
                <a:ext uri="{FF2B5EF4-FFF2-40B4-BE49-F238E27FC236}">
                  <a16:creationId xmlns:a16="http://schemas.microsoft.com/office/drawing/2014/main" id="{214727E8-1136-5871-058C-E42729E0C221}"/>
                </a:ext>
              </a:extLst>
            </p:cNvPr>
            <p:cNvGrpSpPr/>
            <p:nvPr/>
          </p:nvGrpSpPr>
          <p:grpSpPr>
            <a:xfrm>
              <a:off x="8165886" y="4843825"/>
              <a:ext cx="993746" cy="451405"/>
              <a:chOff x="5157513" y="6223139"/>
              <a:chExt cx="993746" cy="451405"/>
            </a:xfrm>
          </p:grpSpPr>
          <p:sp>
            <p:nvSpPr>
              <p:cNvPr id="285" name="TextBox 284">
                <a:extLst>
                  <a:ext uri="{FF2B5EF4-FFF2-40B4-BE49-F238E27FC236}">
                    <a16:creationId xmlns:a16="http://schemas.microsoft.com/office/drawing/2014/main" id="{073786D4-6791-AF5C-EA0D-1988E17F60A4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8500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6" name="TextBox 285">
                <a:extLst>
                  <a:ext uri="{FF2B5EF4-FFF2-40B4-BE49-F238E27FC236}">
                    <a16:creationId xmlns:a16="http://schemas.microsoft.com/office/drawing/2014/main" id="{003DFE13-26D2-FF88-7C46-65807DC05932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8570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7" name="TextBox 286">
                <a:extLst>
                  <a:ext uri="{FF2B5EF4-FFF2-40B4-BE49-F238E27FC236}">
                    <a16:creationId xmlns:a16="http://schemas.microsoft.com/office/drawing/2014/main" id="{50E34D8D-AE0A-389D-0840-50F6F3BDE9BB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8604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8" name="TextBox 287">
                <a:extLst>
                  <a:ext uri="{FF2B5EF4-FFF2-40B4-BE49-F238E27FC236}">
                    <a16:creationId xmlns:a16="http://schemas.microsoft.com/office/drawing/2014/main" id="{B0740F3B-24EF-2420-0A6C-835F662CC220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9" name="Rectangle 288">
                <a:extLst>
                  <a:ext uri="{FF2B5EF4-FFF2-40B4-BE49-F238E27FC236}">
                    <a16:creationId xmlns:a16="http://schemas.microsoft.com/office/drawing/2014/main" id="{D239230C-21AB-7FE3-4E85-87B2F6A67432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281" name="Straight Arrow Connector 280">
              <a:extLst>
                <a:ext uri="{FF2B5EF4-FFF2-40B4-BE49-F238E27FC236}">
                  <a16:creationId xmlns:a16="http://schemas.microsoft.com/office/drawing/2014/main" id="{297A2A1B-478D-E427-7536-FDA2840601AA}"/>
                </a:ext>
              </a:extLst>
            </p:cNvPr>
            <p:cNvCxnSpPr>
              <a:cxnSpLocks/>
              <a:stCxn id="285" idx="2"/>
            </p:cNvCxnSpPr>
            <p:nvPr/>
          </p:nvCxnSpPr>
          <p:spPr>
            <a:xfrm flipH="1">
              <a:off x="8165885" y="5294671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Straight Arrow Connector 281">
              <a:extLst>
                <a:ext uri="{FF2B5EF4-FFF2-40B4-BE49-F238E27FC236}">
                  <a16:creationId xmlns:a16="http://schemas.microsoft.com/office/drawing/2014/main" id="{2F4EE743-35F2-707B-4FAD-1A3E0E6AA34F}"/>
                </a:ext>
              </a:extLst>
            </p:cNvPr>
            <p:cNvCxnSpPr>
              <a:cxnSpLocks/>
              <a:stCxn id="286" idx="2"/>
            </p:cNvCxnSpPr>
            <p:nvPr/>
          </p:nvCxnSpPr>
          <p:spPr>
            <a:xfrm flipH="1">
              <a:off x="8548248" y="5294671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Arrow Connector 282">
              <a:extLst>
                <a:ext uri="{FF2B5EF4-FFF2-40B4-BE49-F238E27FC236}">
                  <a16:creationId xmlns:a16="http://schemas.microsoft.com/office/drawing/2014/main" id="{1498F2B6-8BB7-CC46-F17C-D0A70CC24AED}"/>
                </a:ext>
              </a:extLst>
            </p:cNvPr>
            <p:cNvCxnSpPr>
              <a:cxnSpLocks/>
              <a:stCxn id="287" idx="2"/>
            </p:cNvCxnSpPr>
            <p:nvPr/>
          </p:nvCxnSpPr>
          <p:spPr>
            <a:xfrm>
              <a:off x="8776293" y="5294671"/>
              <a:ext cx="100838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0" name="Group 289">
            <a:extLst>
              <a:ext uri="{FF2B5EF4-FFF2-40B4-BE49-F238E27FC236}">
                <a16:creationId xmlns:a16="http://schemas.microsoft.com/office/drawing/2014/main" id="{F2E40A0D-E971-B9AD-B780-5E0A6F174DA4}"/>
              </a:ext>
            </a:extLst>
          </p:cNvPr>
          <p:cNvGrpSpPr/>
          <p:nvPr/>
        </p:nvGrpSpPr>
        <p:grpSpPr>
          <a:xfrm>
            <a:off x="9659131" y="4769819"/>
            <a:ext cx="993747" cy="858262"/>
            <a:chOff x="9362758" y="4843824"/>
            <a:chExt cx="993747" cy="858262"/>
          </a:xfrm>
        </p:grpSpPr>
        <p:grpSp>
          <p:nvGrpSpPr>
            <p:cNvPr id="291" name="Group 290">
              <a:extLst>
                <a:ext uri="{FF2B5EF4-FFF2-40B4-BE49-F238E27FC236}">
                  <a16:creationId xmlns:a16="http://schemas.microsoft.com/office/drawing/2014/main" id="{BFAE5B63-0127-96F9-8E5B-E509610B98DC}"/>
                </a:ext>
              </a:extLst>
            </p:cNvPr>
            <p:cNvGrpSpPr/>
            <p:nvPr/>
          </p:nvGrpSpPr>
          <p:grpSpPr>
            <a:xfrm>
              <a:off x="9362759" y="4843824"/>
              <a:ext cx="993746" cy="451405"/>
              <a:chOff x="5157513" y="6223139"/>
              <a:chExt cx="993746" cy="451405"/>
            </a:xfrm>
          </p:grpSpPr>
          <p:sp>
            <p:nvSpPr>
              <p:cNvPr id="296" name="TextBox 295">
                <a:extLst>
                  <a:ext uri="{FF2B5EF4-FFF2-40B4-BE49-F238E27FC236}">
                    <a16:creationId xmlns:a16="http://schemas.microsoft.com/office/drawing/2014/main" id="{8E055388-A8D1-82FF-5E2E-D19E62622D5A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8700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7" name="TextBox 296">
                <a:extLst>
                  <a:ext uri="{FF2B5EF4-FFF2-40B4-BE49-F238E27FC236}">
                    <a16:creationId xmlns:a16="http://schemas.microsoft.com/office/drawing/2014/main" id="{8C460348-82E4-E1A6-9ABC-A39A96563E2C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8808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8" name="TextBox 297">
                <a:extLst>
                  <a:ext uri="{FF2B5EF4-FFF2-40B4-BE49-F238E27FC236}">
                    <a16:creationId xmlns:a16="http://schemas.microsoft.com/office/drawing/2014/main" id="{1DFE1F6A-0CE2-779C-1009-C50CC632B507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8887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9" name="TextBox 298">
                <a:extLst>
                  <a:ext uri="{FF2B5EF4-FFF2-40B4-BE49-F238E27FC236}">
                    <a16:creationId xmlns:a16="http://schemas.microsoft.com/office/drawing/2014/main" id="{21A56DD5-368D-A2E5-9F0D-9A654C0D9F62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0" name="Rectangle 299">
                <a:extLst>
                  <a:ext uri="{FF2B5EF4-FFF2-40B4-BE49-F238E27FC236}">
                    <a16:creationId xmlns:a16="http://schemas.microsoft.com/office/drawing/2014/main" id="{EBDE3F9D-A991-1CE6-11C6-5D2269AF3F3E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292" name="Straight Arrow Connector 291">
              <a:extLst>
                <a:ext uri="{FF2B5EF4-FFF2-40B4-BE49-F238E27FC236}">
                  <a16:creationId xmlns:a16="http://schemas.microsoft.com/office/drawing/2014/main" id="{F4B33D46-09B9-CE0A-50BA-DF4959543BB9}"/>
                </a:ext>
              </a:extLst>
            </p:cNvPr>
            <p:cNvCxnSpPr>
              <a:cxnSpLocks/>
              <a:stCxn id="296" idx="2"/>
            </p:cNvCxnSpPr>
            <p:nvPr/>
          </p:nvCxnSpPr>
          <p:spPr>
            <a:xfrm flipH="1">
              <a:off x="9362758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Arrow Connector 292">
              <a:extLst>
                <a:ext uri="{FF2B5EF4-FFF2-40B4-BE49-F238E27FC236}">
                  <a16:creationId xmlns:a16="http://schemas.microsoft.com/office/drawing/2014/main" id="{05386E8A-0A3D-2BDD-1A4A-D5FFF652EEBE}"/>
                </a:ext>
              </a:extLst>
            </p:cNvPr>
            <p:cNvCxnSpPr>
              <a:cxnSpLocks/>
              <a:stCxn id="297" idx="2"/>
            </p:cNvCxnSpPr>
            <p:nvPr/>
          </p:nvCxnSpPr>
          <p:spPr>
            <a:xfrm flipH="1">
              <a:off x="9745121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Arrow Connector 293">
              <a:extLst>
                <a:ext uri="{FF2B5EF4-FFF2-40B4-BE49-F238E27FC236}">
                  <a16:creationId xmlns:a16="http://schemas.microsoft.com/office/drawing/2014/main" id="{0883D79C-4B0F-F447-557B-5473BBF8AAE2}"/>
                </a:ext>
              </a:extLst>
            </p:cNvPr>
            <p:cNvCxnSpPr>
              <a:cxnSpLocks/>
              <a:stCxn id="298" idx="2"/>
            </p:cNvCxnSpPr>
            <p:nvPr/>
          </p:nvCxnSpPr>
          <p:spPr>
            <a:xfrm>
              <a:off x="9973166" y="5294670"/>
              <a:ext cx="100838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1" name="Group 300">
            <a:extLst>
              <a:ext uri="{FF2B5EF4-FFF2-40B4-BE49-F238E27FC236}">
                <a16:creationId xmlns:a16="http://schemas.microsoft.com/office/drawing/2014/main" id="{ED96D67A-2BED-25C8-6DF7-D0B6D7E3722D}"/>
              </a:ext>
            </a:extLst>
          </p:cNvPr>
          <p:cNvGrpSpPr/>
          <p:nvPr/>
        </p:nvGrpSpPr>
        <p:grpSpPr>
          <a:xfrm>
            <a:off x="10790098" y="4769819"/>
            <a:ext cx="993747" cy="851004"/>
            <a:chOff x="10556237" y="4843824"/>
            <a:chExt cx="993747" cy="851004"/>
          </a:xfrm>
        </p:grpSpPr>
        <p:grpSp>
          <p:nvGrpSpPr>
            <p:cNvPr id="302" name="Group 301">
              <a:extLst>
                <a:ext uri="{FF2B5EF4-FFF2-40B4-BE49-F238E27FC236}">
                  <a16:creationId xmlns:a16="http://schemas.microsoft.com/office/drawing/2014/main" id="{DE5C3583-8322-6059-7798-2CE9A874DC33}"/>
                </a:ext>
              </a:extLst>
            </p:cNvPr>
            <p:cNvGrpSpPr/>
            <p:nvPr/>
          </p:nvGrpSpPr>
          <p:grpSpPr>
            <a:xfrm>
              <a:off x="10556238" y="4843824"/>
              <a:ext cx="993746" cy="451406"/>
              <a:chOff x="5157513" y="6223139"/>
              <a:chExt cx="993746" cy="451406"/>
            </a:xfrm>
          </p:grpSpPr>
          <p:sp>
            <p:nvSpPr>
              <p:cNvPr id="307" name="TextBox 306">
                <a:extLst>
                  <a:ext uri="{FF2B5EF4-FFF2-40B4-BE49-F238E27FC236}">
                    <a16:creationId xmlns:a16="http://schemas.microsoft.com/office/drawing/2014/main" id="{939ACC4E-533F-9018-1372-DC3B57527AC7}"/>
                  </a:ext>
                </a:extLst>
              </p:cNvPr>
              <p:cNvSpPr txBox="1"/>
              <p:nvPr/>
            </p:nvSpPr>
            <p:spPr>
              <a:xfrm>
                <a:off x="5203787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9016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8" name="TextBox 307">
                <a:extLst>
                  <a:ext uri="{FF2B5EF4-FFF2-40B4-BE49-F238E27FC236}">
                    <a16:creationId xmlns:a16="http://schemas.microsoft.com/office/drawing/2014/main" id="{A2207BA4-5E3C-EA82-7A27-64FC9BA2F28B}"/>
                  </a:ext>
                </a:extLst>
              </p:cNvPr>
              <p:cNvSpPr txBox="1"/>
              <p:nvPr/>
            </p:nvSpPr>
            <p:spPr>
              <a:xfrm>
                <a:off x="5429588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9200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9" name="TextBox 308">
                <a:extLst>
                  <a:ext uri="{FF2B5EF4-FFF2-40B4-BE49-F238E27FC236}">
                    <a16:creationId xmlns:a16="http://schemas.microsoft.com/office/drawing/2014/main" id="{352FEF64-1DD1-AF73-E279-A96F70C1E7F2}"/>
                  </a:ext>
                </a:extLst>
              </p:cNvPr>
              <p:cNvSpPr txBox="1"/>
              <p:nvPr/>
            </p:nvSpPr>
            <p:spPr>
              <a:xfrm>
                <a:off x="5655389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0" name="TextBox 309">
                <a:extLst>
                  <a:ext uri="{FF2B5EF4-FFF2-40B4-BE49-F238E27FC236}">
                    <a16:creationId xmlns:a16="http://schemas.microsoft.com/office/drawing/2014/main" id="{405DE376-5A0F-C50E-443E-A96BBF281817}"/>
                  </a:ext>
                </a:extLst>
              </p:cNvPr>
              <p:cNvSpPr txBox="1"/>
              <p:nvPr/>
            </p:nvSpPr>
            <p:spPr>
              <a:xfrm>
                <a:off x="5881189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1" name="Rectangle 310">
                <a:extLst>
                  <a:ext uri="{FF2B5EF4-FFF2-40B4-BE49-F238E27FC236}">
                    <a16:creationId xmlns:a16="http://schemas.microsoft.com/office/drawing/2014/main" id="{3B0F4BAE-9641-B61F-99A4-880938945D83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303" name="Straight Arrow Connector 302">
              <a:extLst>
                <a:ext uri="{FF2B5EF4-FFF2-40B4-BE49-F238E27FC236}">
                  <a16:creationId xmlns:a16="http://schemas.microsoft.com/office/drawing/2014/main" id="{851E1CA3-F8B2-070C-BC54-1CB348BECD76}"/>
                </a:ext>
              </a:extLst>
            </p:cNvPr>
            <p:cNvCxnSpPr>
              <a:cxnSpLocks/>
              <a:stCxn id="307" idx="2"/>
            </p:cNvCxnSpPr>
            <p:nvPr/>
          </p:nvCxnSpPr>
          <p:spPr>
            <a:xfrm flipH="1">
              <a:off x="10556237" y="5295230"/>
              <a:ext cx="156562" cy="3995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Arrow Connector 303">
              <a:extLst>
                <a:ext uri="{FF2B5EF4-FFF2-40B4-BE49-F238E27FC236}">
                  <a16:creationId xmlns:a16="http://schemas.microsoft.com/office/drawing/2014/main" id="{FA0AADFC-97EB-67BD-DC84-AAF252C376D8}"/>
                </a:ext>
              </a:extLst>
            </p:cNvPr>
            <p:cNvCxnSpPr>
              <a:cxnSpLocks/>
              <a:stCxn id="308" idx="2"/>
            </p:cNvCxnSpPr>
            <p:nvPr/>
          </p:nvCxnSpPr>
          <p:spPr>
            <a:xfrm>
              <a:off x="10938600" y="5295230"/>
              <a:ext cx="0" cy="3995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2" name="Freeform 311">
            <a:extLst>
              <a:ext uri="{FF2B5EF4-FFF2-40B4-BE49-F238E27FC236}">
                <a16:creationId xmlns:a16="http://schemas.microsoft.com/office/drawing/2014/main" id="{41DED1B6-8811-0127-2FF1-047994628B4F}"/>
              </a:ext>
            </a:extLst>
          </p:cNvPr>
          <p:cNvSpPr/>
          <p:nvPr/>
        </p:nvSpPr>
        <p:spPr>
          <a:xfrm>
            <a:off x="6127894" y="4703484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3" name="Freeform 312">
            <a:extLst>
              <a:ext uri="{FF2B5EF4-FFF2-40B4-BE49-F238E27FC236}">
                <a16:creationId xmlns:a16="http://schemas.microsoft.com/office/drawing/2014/main" id="{A306E6EE-257B-E9B7-715A-0CE2EC8CA939}"/>
              </a:ext>
            </a:extLst>
          </p:cNvPr>
          <p:cNvSpPr/>
          <p:nvPr/>
        </p:nvSpPr>
        <p:spPr>
          <a:xfrm>
            <a:off x="7263657" y="4714858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4" name="Freeform 313">
            <a:extLst>
              <a:ext uri="{FF2B5EF4-FFF2-40B4-BE49-F238E27FC236}">
                <a16:creationId xmlns:a16="http://schemas.microsoft.com/office/drawing/2014/main" id="{2AE8B6E8-6CA7-540E-17D2-C01CD506375B}"/>
              </a:ext>
            </a:extLst>
          </p:cNvPr>
          <p:cNvSpPr/>
          <p:nvPr/>
        </p:nvSpPr>
        <p:spPr>
          <a:xfrm>
            <a:off x="8399649" y="4708771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5" name="Freeform 314">
            <a:extLst>
              <a:ext uri="{FF2B5EF4-FFF2-40B4-BE49-F238E27FC236}">
                <a16:creationId xmlns:a16="http://schemas.microsoft.com/office/drawing/2014/main" id="{766A0928-8D82-A7CD-AC77-2EE0DC5D9F2C}"/>
              </a:ext>
            </a:extLst>
          </p:cNvPr>
          <p:cNvSpPr/>
          <p:nvPr/>
        </p:nvSpPr>
        <p:spPr>
          <a:xfrm>
            <a:off x="9525593" y="4710068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6" name="Freeform 315">
            <a:extLst>
              <a:ext uri="{FF2B5EF4-FFF2-40B4-BE49-F238E27FC236}">
                <a16:creationId xmlns:a16="http://schemas.microsoft.com/office/drawing/2014/main" id="{C051A0F3-FA43-6C75-3962-2E62E226E6AC}"/>
              </a:ext>
            </a:extLst>
          </p:cNvPr>
          <p:cNvSpPr/>
          <p:nvPr/>
        </p:nvSpPr>
        <p:spPr>
          <a:xfrm>
            <a:off x="10652249" y="4710068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7" name="Freeform 316">
            <a:extLst>
              <a:ext uri="{FF2B5EF4-FFF2-40B4-BE49-F238E27FC236}">
                <a16:creationId xmlns:a16="http://schemas.microsoft.com/office/drawing/2014/main" id="{4B8E6E51-E5A8-4B7E-606E-4844D40DF833}"/>
              </a:ext>
            </a:extLst>
          </p:cNvPr>
          <p:cNvSpPr/>
          <p:nvPr/>
        </p:nvSpPr>
        <p:spPr>
          <a:xfrm flipH="1" flipV="1">
            <a:off x="10653706" y="5216937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8" name="Freeform 317">
            <a:extLst>
              <a:ext uri="{FF2B5EF4-FFF2-40B4-BE49-F238E27FC236}">
                <a16:creationId xmlns:a16="http://schemas.microsoft.com/office/drawing/2014/main" id="{A3F87A62-DC22-2227-E277-57BF878B869F}"/>
              </a:ext>
            </a:extLst>
          </p:cNvPr>
          <p:cNvSpPr/>
          <p:nvPr/>
        </p:nvSpPr>
        <p:spPr>
          <a:xfrm flipH="1" flipV="1">
            <a:off x="9528848" y="5216937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9" name="Freeform 318">
            <a:extLst>
              <a:ext uri="{FF2B5EF4-FFF2-40B4-BE49-F238E27FC236}">
                <a16:creationId xmlns:a16="http://schemas.microsoft.com/office/drawing/2014/main" id="{F9A4ECDF-DBD5-B53C-4415-435BF4A20C7B}"/>
              </a:ext>
            </a:extLst>
          </p:cNvPr>
          <p:cNvSpPr/>
          <p:nvPr/>
        </p:nvSpPr>
        <p:spPr>
          <a:xfrm flipH="1" flipV="1">
            <a:off x="8393876" y="5222111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0" name="Freeform 319">
            <a:extLst>
              <a:ext uri="{FF2B5EF4-FFF2-40B4-BE49-F238E27FC236}">
                <a16:creationId xmlns:a16="http://schemas.microsoft.com/office/drawing/2014/main" id="{C95E63E6-6F9A-8A9D-8B1D-1B5B80560AE6}"/>
              </a:ext>
            </a:extLst>
          </p:cNvPr>
          <p:cNvSpPr/>
          <p:nvPr/>
        </p:nvSpPr>
        <p:spPr>
          <a:xfrm flipH="1" flipV="1">
            <a:off x="7259011" y="5216222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1" name="Freeform 320">
            <a:extLst>
              <a:ext uri="{FF2B5EF4-FFF2-40B4-BE49-F238E27FC236}">
                <a16:creationId xmlns:a16="http://schemas.microsoft.com/office/drawing/2014/main" id="{CBCD43C0-B6CA-426D-604B-3A4807ECA6A2}"/>
              </a:ext>
            </a:extLst>
          </p:cNvPr>
          <p:cNvSpPr/>
          <p:nvPr/>
        </p:nvSpPr>
        <p:spPr>
          <a:xfrm flipH="1" flipV="1">
            <a:off x="6124039" y="5221396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28" name="Straight Arrow Connector 327">
            <a:extLst>
              <a:ext uri="{FF2B5EF4-FFF2-40B4-BE49-F238E27FC236}">
                <a16:creationId xmlns:a16="http://schemas.microsoft.com/office/drawing/2014/main" id="{EE0C2CF1-0C5E-E324-5EDB-16D8B23018C8}"/>
              </a:ext>
            </a:extLst>
          </p:cNvPr>
          <p:cNvCxnSpPr>
            <a:cxnSpLocks/>
          </p:cNvCxnSpPr>
          <p:nvPr/>
        </p:nvCxnSpPr>
        <p:spPr>
          <a:xfrm flipH="1">
            <a:off x="5635933" y="4453937"/>
            <a:ext cx="454041" cy="3139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9" name="Straight Arrow Connector 328">
            <a:extLst>
              <a:ext uri="{FF2B5EF4-FFF2-40B4-BE49-F238E27FC236}">
                <a16:creationId xmlns:a16="http://schemas.microsoft.com/office/drawing/2014/main" id="{6E4DAC42-A0EC-A8CD-1C3B-FCB68B638101}"/>
              </a:ext>
            </a:extLst>
          </p:cNvPr>
          <p:cNvCxnSpPr>
            <a:cxnSpLocks/>
          </p:cNvCxnSpPr>
          <p:nvPr/>
        </p:nvCxnSpPr>
        <p:spPr>
          <a:xfrm flipH="1">
            <a:off x="7039894" y="3679151"/>
            <a:ext cx="866804" cy="3085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6736026-1224-53E3-D007-56AF0D4D7FD0}"/>
                  </a:ext>
                </a:extLst>
              </p:cNvPr>
              <p:cNvSpPr txBox="1"/>
              <p:nvPr/>
            </p:nvSpPr>
            <p:spPr>
              <a:xfrm>
                <a:off x="8422520" y="1670940"/>
                <a:ext cx="3410677" cy="1477328"/>
              </a:xfrm>
              <a:prstGeom prst="rec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de-DE" b="1" dirty="0"/>
                  <a:t>function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dirty="0" smtClean="0">
                        <a:latin typeface="Cambria Math" panose="02040503050406030204" pitchFamily="18" charset="0"/>
                      </a:rPr>
                      <m:t>s</m:t>
                    </m:r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earch</m:t>
                    </m:r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endParaRPr lang="de-DE" b="0" dirty="0"/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de-DE" dirty="0"/>
                  <a:t>	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</m:oMath>
                </a14:m>
                <a:r>
                  <a:rPr lang="de-DE" b="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dirty="0">
                            <a:latin typeface="Cambria Math" panose="02040503050406030204" pitchFamily="18" charset="0"/>
                          </a:rPr>
                          <m:t>binarySearc</m:t>
                        </m:r>
                        <m:r>
                          <m:rPr>
                            <m:sty m:val="p"/>
                          </m:rPr>
                          <a:rPr lang="de-DE" i="0" dirty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endParaRPr lang="de-DE" b="0" dirty="0"/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de-DE" dirty="0"/>
                  <a:t>	</a:t>
                </a:r>
                <a:r>
                  <a:rPr lang="de-DE" b="1" dirty="0" err="1"/>
                  <a:t>if</a:t>
                </a:r>
                <a:r>
                  <a:rPr lang="de-DE" b="0" dirty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de-DE" dirty="0"/>
                  <a:t> </a:t>
                </a:r>
                <a:r>
                  <a:rPr lang="de-DE" dirty="0" err="1"/>
                  <a:t>refers</a:t>
                </a:r>
                <a:r>
                  <a:rPr lang="de-DE" dirty="0"/>
                  <a:t> </a:t>
                </a:r>
                <a:r>
                  <a:rPr lang="de-DE" dirty="0" err="1"/>
                  <a:t>to</a:t>
                </a:r>
                <a:r>
                  <a:rPr lang="de-DE" dirty="0"/>
                  <a:t> </a:t>
                </a:r>
                <a:r>
                  <a:rPr lang="de-DE" dirty="0" err="1"/>
                  <a:t>index</a:t>
                </a:r>
                <a:r>
                  <a:rPr lang="de-DE" dirty="0"/>
                  <a:t> </a:t>
                </a:r>
                <a:r>
                  <a:rPr lang="de-DE" dirty="0" err="1"/>
                  <a:t>leaf</a:t>
                </a:r>
                <a:r>
                  <a:rPr lang="de-DE" dirty="0"/>
                  <a:t> </a:t>
                </a:r>
                <a:r>
                  <a:rPr lang="de-DE" b="1" dirty="0" err="1"/>
                  <a:t>then</a:t>
                </a:r>
                <a:endParaRPr lang="de-DE" b="1" dirty="0"/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de-DE" b="1" dirty="0"/>
                  <a:t>		</a:t>
                </a:r>
                <a:r>
                  <a:rPr lang="de-DE" b="1" dirty="0" err="1"/>
                  <a:t>return</a:t>
                </a:r>
                <a:r>
                  <a:rPr lang="de-DE" b="1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binarySearch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endParaRPr lang="de-DE" b="1" dirty="0"/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  <a:tab pos="3420000" algn="r"/>
                  </a:tabLst>
                </a:pPr>
                <a:r>
                  <a:rPr lang="de-DE" dirty="0"/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dirty="0" smtClean="0">
                        <a:latin typeface="Cambria Math" panose="02040503050406030204" pitchFamily="18" charset="0"/>
                      </a:rPr>
                      <m:t>s</m:t>
                    </m:r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earc</m:t>
                    </m:r>
                    <m:r>
                      <m:rPr>
                        <m:sty m:val="p"/>
                      </m:rPr>
                      <a:rPr lang="de-DE" i="0" dirty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endParaRPr lang="en-DE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6736026-1224-53E3-D007-56AF0D4D7F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2520" y="1670940"/>
                <a:ext cx="3410677" cy="147732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09382B9-8776-637A-6A2F-966768B7FA5B}"/>
                  </a:ext>
                </a:extLst>
              </p:cNvPr>
              <p:cNvSpPr txBox="1"/>
              <p:nvPr/>
            </p:nvSpPr>
            <p:spPr>
              <a:xfrm>
                <a:off x="3074404" y="6173683"/>
                <a:ext cx="695962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de-DE" sz="1400" i="1" dirty="0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sz="1400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binarySearch</m:t>
                        </m:r>
                      </m:e>
                      <m:sup>
                        <m:r>
                          <a:rPr lang="de-DE" sz="1400" b="0" i="1" dirty="0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DE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 setzt eine Binärsuche nach </a:t>
                </a:r>
                <a14:m>
                  <m:oMath xmlns:m="http://schemas.openxmlformats.org/officeDocument/2006/math">
                    <m:r>
                      <a:rPr lang="de-DE" sz="1400" i="1" dirty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DE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 um, wie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400" dirty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binarySearch</m:t>
                    </m:r>
                  </m:oMath>
                </a14:m>
                <a:r>
                  <a:rPr lang="en-DE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, berücksichtigt aber die Separatoren bei der Berechnung der Positionen und gibt den passenden Separator zurück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09382B9-8776-637A-6A2F-966768B7FA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4404" y="6173683"/>
                <a:ext cx="6959626" cy="523220"/>
              </a:xfrm>
              <a:prstGeom prst="rect">
                <a:avLst/>
              </a:prstGeom>
              <a:blipFill>
                <a:blip r:embed="rId5"/>
                <a:stretch>
                  <a:fillRect l="-182" t="-2381" r="-364" b="-1190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0627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" grpId="0" animBg="1"/>
      <p:bldP spid="194" grpId="0" animBg="1"/>
      <p:bldP spid="19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</a:t>
            </a:r>
            <a:r>
              <a:rPr lang="de-DE" baseline="30000" dirty="0"/>
              <a:t>+</a:t>
            </a:r>
            <a:r>
              <a:rPr lang="de-DE" dirty="0"/>
              <a:t>-Bäume: Einfügen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B</a:t>
                </a:r>
                <a:r>
                  <a:rPr lang="de-DE" baseline="30000" dirty="0"/>
                  <a:t>+</a:t>
                </a:r>
                <a:r>
                  <a:rPr lang="de-DE" dirty="0"/>
                  <a:t>-Baum soll nach Einfügung </a:t>
                </a:r>
                <a:r>
                  <a:rPr lang="de-DE" dirty="0">
                    <a:solidFill>
                      <a:srgbClr val="FFC000"/>
                    </a:solidFill>
                  </a:rPr>
                  <a:t>balanciert bleiben</a:t>
                </a:r>
                <a:r>
                  <a:rPr lang="de-DE" dirty="0"/>
                  <a:t>, i.e., keine Überlauf-Seiten</a:t>
                </a:r>
              </a:p>
              <a:p>
                <a:r>
                  <a:rPr lang="de-DE" dirty="0"/>
                  <a:t>Überblick über Vorgehen zum Einfügen mit Eingaben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𝑟𝑖𝑑</m:t>
                    </m:r>
                  </m:oMath>
                </a14:m>
                <a:r>
                  <a:rPr lang="de-DE" dirty="0"/>
                  <a:t>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insert</m:t>
                    </m:r>
                    <m:d>
                      <m:dPr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err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 dirty="0" err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𝑟𝑖𝑑</m:t>
                        </m:r>
                      </m:e>
                    </m:d>
                  </m:oMath>
                </a14:m>
                <a:r>
                  <a:rPr lang="de-DE" dirty="0"/>
                  <a:t>):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>
                    <a:solidFill>
                      <a:schemeClr val="tx1"/>
                    </a:solidFill>
                  </a:rPr>
                  <a:t>Suche Blattseite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, in der der Eintrag für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sein kann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>
                    <a:solidFill>
                      <a:schemeClr val="tx1"/>
                    </a:solidFill>
                  </a:rPr>
                  <a:t>Falls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genug Platz hat (höchstens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de-DE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de-DE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Einträge): Füge Eintrag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 dirty="0" err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𝑟𝑖𝑑</m:t>
                        </m:r>
                      </m:e>
                    </m:d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in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ein</a:t>
                </a:r>
              </a:p>
              <a:p>
                <a:pPr marL="875772" lvl="2" indent="-342900"/>
                <a:r>
                  <a:rPr lang="de-DE" dirty="0">
                    <a:solidFill>
                      <a:schemeClr val="tx1"/>
                    </a:solidFill>
                  </a:rPr>
                  <a:t>Suche nach passender Position mittels Binärsuche</a:t>
                </a:r>
              </a:p>
              <a:p>
                <a:pPr marL="726810" lvl="1" indent="-457200">
                  <a:buFont typeface="+mj-lt"/>
                  <a:buAutoNum type="arabicPeriod"/>
                </a:pPr>
                <a:r>
                  <a:rPr lang="de-DE" dirty="0">
                    <a:solidFill>
                      <a:schemeClr val="tx1"/>
                    </a:solidFill>
                  </a:rPr>
                  <a:t>Sonst: Teile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auf in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und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inklusive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 dirty="0" err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𝑟𝑖𝑑</m:t>
                        </m:r>
                      </m:e>
                    </m:d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und füge neuen Eintrag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in Elternknoten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von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ein, wobei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als Separator für die Referenz auf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steht und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der kleinste Schlüssel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ist</a:t>
                </a:r>
              </a:p>
              <a:p>
                <a:pPr lvl="2"/>
                <a:r>
                  <a:rPr lang="de-DE" dirty="0"/>
                  <a:t>Wenn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de-DE" dirty="0"/>
                  <a:t> keinen Platz mehr hat (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de-DE" dirty="0"/>
                  <a:t> Einträge), muss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</a:t>
                </a:r>
                <a:r>
                  <a:rPr lang="de-DE" dirty="0"/>
                  <a:t>ebenfalls aufgeteilt werden</a:t>
                </a:r>
                <a:endParaRPr lang="de-DE" dirty="0">
                  <a:solidFill>
                    <a:schemeClr val="accent1"/>
                  </a:solidFill>
                </a:endParaRPr>
              </a:p>
              <a:p>
                <a:pPr marL="883709" lvl="2" indent="-355600">
                  <a:buFont typeface="Zapf Dingbats"/>
                  <a:buChar char="➝"/>
                </a:pPr>
                <a:r>
                  <a:rPr lang="de-DE" dirty="0"/>
                  <a:t>Aufspaltung kann sich rekursiv nach oben fortsetzen, eventuell bis zur Wurzel</a:t>
                </a:r>
              </a:p>
              <a:p>
                <a:pPr lvl="3"/>
                <a:r>
                  <a:rPr lang="de-DE" dirty="0"/>
                  <a:t>Wenn die Wurzel aufgeteilt wird, wird ein neuer Wurzelknoten als Elternknoten eingeführt (Baum erhöht sich)</a:t>
                </a:r>
              </a:p>
              <a:p>
                <a:pPr lvl="3"/>
                <a:r>
                  <a:rPr lang="de-DE" dirty="0"/>
                  <a:t>Wurzel kann unter 50% gefüllt sein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 r="-188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CFAC7F-A4C2-1EB5-6464-E6D5CD61FC1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1A108A-D7BE-E202-14DE-4232E71A17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70621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</a:t>
            </a:r>
            <a:r>
              <a:rPr lang="de-DE" baseline="30000" dirty="0"/>
              <a:t>+</a:t>
            </a:r>
            <a:r>
              <a:rPr lang="de-DE" dirty="0"/>
              <a:t>-Bäume: Einfügen – Beispiel ohne Aufspaltung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/>
                  <a:t>Einfügen eines Eintrags mit Schlüssel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4222</m:t>
                    </m:r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Suche führt zu erstem Blattknoten in der verketteten Liste (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3&lt;2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−1,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de-DE" dirty="0"/>
                  <a:t>)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Blattknoten hat genug Platz (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−1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de-DE" dirty="0"/>
                  <a:t>), von daher einfach einfügen</a:t>
                </a:r>
              </a:p>
              <a:p>
                <a:pPr lvl="2"/>
                <a:r>
                  <a:rPr lang="de-DE" dirty="0"/>
                  <a:t>Erhalte </a:t>
                </a:r>
                <a:r>
                  <a:rPr lang="de-DE" dirty="0">
                    <a:solidFill>
                      <a:srgbClr val="FFC000"/>
                    </a:solidFill>
                  </a:rPr>
                  <a:t>Sortierung innerhalb der Knoten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7F5DAD92-CF59-C092-6EF7-E62AFA16F27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89A6D078-6083-7FA5-F54C-1BF723E1C9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</a:t>
            </a:r>
            <a:r>
              <a:rPr lang="en-GB" dirty="0" err="1"/>
              <a:t>Datenbanken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57</a:t>
            </a:fld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3FE1EF-41A2-A3B0-1685-C947ADC5F4E3}"/>
              </a:ext>
            </a:extLst>
          </p:cNvPr>
          <p:cNvSpPr/>
          <p:nvPr/>
        </p:nvSpPr>
        <p:spPr>
          <a:xfrm>
            <a:off x="5083053" y="5392667"/>
            <a:ext cx="6748622" cy="5121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8DAB9E-DE0C-C8B5-EC48-B994D3C5BC1C}"/>
              </a:ext>
            </a:extLst>
          </p:cNvPr>
          <p:cNvSpPr txBox="1"/>
          <p:nvPr/>
        </p:nvSpPr>
        <p:spPr>
          <a:xfrm>
            <a:off x="10807782" y="5569113"/>
            <a:ext cx="10598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Datenseiten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4D55FF-5D03-505A-FFC2-809F612D3B91}"/>
              </a:ext>
            </a:extLst>
          </p:cNvPr>
          <p:cNvSpPr/>
          <p:nvPr/>
        </p:nvSpPr>
        <p:spPr>
          <a:xfrm>
            <a:off x="5083053" y="3113855"/>
            <a:ext cx="6748622" cy="22845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CF5750-C6A8-05C8-DE86-345351313C86}"/>
              </a:ext>
            </a:extLst>
          </p:cNvPr>
          <p:cNvSpPr/>
          <p:nvPr/>
        </p:nvSpPr>
        <p:spPr>
          <a:xfrm>
            <a:off x="5410903" y="4769647"/>
            <a:ext cx="219734" cy="4501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712D17C-766E-BA89-3E10-B6E65F2BE4E7}"/>
              </a:ext>
            </a:extLst>
          </p:cNvPr>
          <p:cNvSpPr/>
          <p:nvPr/>
        </p:nvSpPr>
        <p:spPr>
          <a:xfrm>
            <a:off x="6129889" y="3989625"/>
            <a:ext cx="219734" cy="4501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ACF8F72-A681-314E-D38C-E6964EF76550}"/>
              </a:ext>
            </a:extLst>
          </p:cNvPr>
          <p:cNvSpPr/>
          <p:nvPr/>
        </p:nvSpPr>
        <p:spPr>
          <a:xfrm>
            <a:off x="7942368" y="3215486"/>
            <a:ext cx="219734" cy="4501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D1332CB-98B9-0471-6383-2B92761CEDF0}"/>
              </a:ext>
            </a:extLst>
          </p:cNvPr>
          <p:cNvCxnSpPr>
            <a:cxnSpLocks/>
            <a:endCxn id="25" idx="0"/>
          </p:cNvCxnSpPr>
          <p:nvPr/>
        </p:nvCxnSpPr>
        <p:spPr>
          <a:xfrm flipH="1">
            <a:off x="7036094" y="3687807"/>
            <a:ext cx="857975" cy="30181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chemeClr val="accent3">
                <a:lumMod val="60000"/>
                <a:lumOff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E8E90A0-96E2-91A1-38DA-9FF253548B61}"/>
              </a:ext>
            </a:extLst>
          </p:cNvPr>
          <p:cNvCxnSpPr>
            <a:cxnSpLocks/>
            <a:stCxn id="33" idx="3"/>
            <a:endCxn id="118" idx="0"/>
          </p:cNvCxnSpPr>
          <p:nvPr/>
        </p:nvCxnSpPr>
        <p:spPr>
          <a:xfrm flipH="1">
            <a:off x="5632133" y="4455898"/>
            <a:ext cx="454041" cy="3139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chemeClr val="accent3">
                <a:lumMod val="60000"/>
                <a:lumOff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6D2E130-0C0F-6ED2-3150-982295186E96}"/>
              </a:ext>
            </a:extLst>
          </p:cNvPr>
          <p:cNvGrpSpPr/>
          <p:nvPr/>
        </p:nvGrpSpPr>
        <p:grpSpPr>
          <a:xfrm>
            <a:off x="6079307" y="3989626"/>
            <a:ext cx="1118027" cy="472967"/>
            <a:chOff x="5157512" y="6223139"/>
            <a:chExt cx="1118027" cy="47296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C8C70CE-B892-FF82-1353-5E7143478745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5012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8A02C53-8BBB-5EBE-A818-A09902A7F4D0}"/>
                </a:ext>
              </a:extLst>
            </p:cNvPr>
            <p:cNvSpPr txBox="1"/>
            <p:nvPr/>
          </p:nvSpPr>
          <p:spPr>
            <a:xfrm>
              <a:off x="5470529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8280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2C24421-5B74-9838-FD0F-420AAE6F7179}"/>
                </a:ext>
              </a:extLst>
            </p:cNvPr>
            <p:cNvSpPr txBox="1"/>
            <p:nvPr/>
          </p:nvSpPr>
          <p:spPr>
            <a:xfrm>
              <a:off x="5737271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8DC037E-6357-A15C-3741-FF1266533A4A}"/>
                </a:ext>
              </a:extLst>
            </p:cNvPr>
            <p:cNvSpPr txBox="1"/>
            <p:nvPr/>
          </p:nvSpPr>
          <p:spPr>
            <a:xfrm>
              <a:off x="6004012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7809DBC-7C6E-030E-957A-568F5504B35D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3DCDDCD-C15F-4F97-4D4E-70CFEEF27519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0D8BABA9-06C2-3C6F-CC61-4D3B26431FD9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EF7A6F6D-CD85-5653-F758-50780FFA5A27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CC3F7AC8-70F5-369D-2082-49211D489E99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E94D100E-8F98-C0F0-0897-76AD789127F5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EB48166-6FDB-2CFB-2A96-726D2AAA138F}"/>
              </a:ext>
            </a:extLst>
          </p:cNvPr>
          <p:cNvGrpSpPr/>
          <p:nvPr/>
        </p:nvGrpSpPr>
        <p:grpSpPr>
          <a:xfrm>
            <a:off x="9584385" y="3989626"/>
            <a:ext cx="1118027" cy="472968"/>
            <a:chOff x="5157512" y="6223138"/>
            <a:chExt cx="1118027" cy="472968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94DF13E-223E-CC44-616D-64B01806E493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8700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AAFE963-8C45-FE34-16CD-52D96390076D}"/>
                </a:ext>
              </a:extLst>
            </p:cNvPr>
            <p:cNvSpPr txBox="1"/>
            <p:nvPr/>
          </p:nvSpPr>
          <p:spPr>
            <a:xfrm>
              <a:off x="5470529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9016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0AC4EAA-CEFB-CA69-2B45-B90BC514634F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1D94741F-ED17-FD36-E3CC-7D57F92D76FD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D8418A8A-5A99-F051-4A9A-B4A35C13140B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7F86A79D-66EB-9A20-8521-D619ADDADC07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AEE68EAA-9671-0AA2-1704-E8338FD36D33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F8D16B6D-049B-2301-A622-837C75B7E278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22A969BD-184D-6DAE-0B98-6F2C5C9821C0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0C78CF57-90B7-B004-937A-D350D880B753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E80B8A75-619A-8260-891E-B67B6C0A7DDC}"/>
              </a:ext>
            </a:extLst>
          </p:cNvPr>
          <p:cNvGrpSpPr/>
          <p:nvPr/>
        </p:nvGrpSpPr>
        <p:grpSpPr>
          <a:xfrm>
            <a:off x="7896031" y="3214838"/>
            <a:ext cx="1118027" cy="472969"/>
            <a:chOff x="5157512" y="6223137"/>
            <a:chExt cx="1118027" cy="472969"/>
          </a:xfrm>
        </p:grpSpPr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A8DC21C1-7887-569D-7763-83E330731725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8500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34262C4B-1A0D-438C-0F39-61EB00685B94}"/>
                </a:ext>
              </a:extLst>
            </p:cNvPr>
            <p:cNvSpPr txBox="1"/>
            <p:nvPr/>
          </p:nvSpPr>
          <p:spPr>
            <a:xfrm>
              <a:off x="5470529" y="6223137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08094F28-594A-2EE8-6860-D07E33ABF5C1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A69719E3-5E8B-3F17-A0E9-464B0F1D3BAD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F97CD2D0-4E3F-4DD6-C735-172FB6D52671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A73CEC90-1E9C-AF13-E8E1-7F6A5325A6C3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B8FD8133-B25E-6D18-DC60-B498BE7AB75A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4ADF2412-EB98-1361-FC20-AAB87012555E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6AC8BE74-6786-6639-1F28-C9D5716CFCD7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0BA3FACC-696B-D598-6B9F-81F11BDF3D0C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C199E916-206B-C6F4-D4C4-73ADBA5A4238}"/>
              </a:ext>
            </a:extLst>
          </p:cNvPr>
          <p:cNvCxnSpPr>
            <a:cxnSpLocks/>
          </p:cNvCxnSpPr>
          <p:nvPr/>
        </p:nvCxnSpPr>
        <p:spPr>
          <a:xfrm>
            <a:off x="5088490" y="5392667"/>
            <a:ext cx="6748622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Rectangle 188">
            <a:extLst>
              <a:ext uri="{FF2B5EF4-FFF2-40B4-BE49-F238E27FC236}">
                <a16:creationId xmlns:a16="http://schemas.microsoft.com/office/drawing/2014/main" id="{0EFF98F5-AAB4-CA3D-F449-FDD494517A43}"/>
              </a:ext>
            </a:extLst>
          </p:cNvPr>
          <p:cNvSpPr/>
          <p:nvPr/>
        </p:nvSpPr>
        <p:spPr>
          <a:xfrm>
            <a:off x="5182403" y="4773259"/>
            <a:ext cx="219734" cy="4501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8C363449-76F1-CFC2-EBCE-591652E2F24C}"/>
              </a:ext>
            </a:extLst>
          </p:cNvPr>
          <p:cNvCxnSpPr>
            <a:cxnSpLocks/>
            <a:stCxn id="27" idx="3"/>
            <a:endCxn id="134" idx="0"/>
          </p:cNvCxnSpPr>
          <p:nvPr/>
        </p:nvCxnSpPr>
        <p:spPr>
          <a:xfrm>
            <a:off x="6352916" y="4455898"/>
            <a:ext cx="410185" cy="3139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A4E91D72-6431-7DB5-DD15-B6E5C435B96A}"/>
              </a:ext>
            </a:extLst>
          </p:cNvPr>
          <p:cNvCxnSpPr>
            <a:cxnSpLocks/>
            <a:stCxn id="43" idx="4"/>
            <a:endCxn id="145" idx="0"/>
          </p:cNvCxnSpPr>
          <p:nvPr/>
        </p:nvCxnSpPr>
        <p:spPr>
          <a:xfrm>
            <a:off x="6635143" y="4462593"/>
            <a:ext cx="1258926" cy="3072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814BD010-0F34-4756-12E6-0749C6945B05}"/>
              </a:ext>
            </a:extLst>
          </p:cNvPr>
          <p:cNvGrpSpPr/>
          <p:nvPr/>
        </p:nvGrpSpPr>
        <p:grpSpPr>
          <a:xfrm>
            <a:off x="5135259" y="4769819"/>
            <a:ext cx="993747" cy="869149"/>
            <a:chOff x="5052318" y="4843825"/>
            <a:chExt cx="993747" cy="869149"/>
          </a:xfrm>
        </p:grpSpPr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9D736ACC-8C48-2941-95A0-3DE24C1FC3A7}"/>
                </a:ext>
              </a:extLst>
            </p:cNvPr>
            <p:cNvGrpSpPr/>
            <p:nvPr/>
          </p:nvGrpSpPr>
          <p:grpSpPr>
            <a:xfrm>
              <a:off x="5052319" y="4843825"/>
              <a:ext cx="993746" cy="451735"/>
              <a:chOff x="5157513" y="6223139"/>
              <a:chExt cx="993746" cy="451735"/>
            </a:xfrm>
          </p:grpSpPr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33141F3C-6134-0323-65AF-835121C1D7D3}"/>
                  </a:ext>
                </a:extLst>
              </p:cNvPr>
              <p:cNvSpPr txBox="1"/>
              <p:nvPr/>
            </p:nvSpPr>
            <p:spPr>
              <a:xfrm>
                <a:off x="5203787" y="6224874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tIns="4680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4123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4E870E36-5D9D-E303-0B1F-19FBFDD2E2BF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4450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B3FCFF61-76B5-5509-D1A8-922587A0B6AD}"/>
                  </a:ext>
                </a:extLst>
              </p:cNvPr>
              <p:cNvSpPr txBox="1"/>
              <p:nvPr/>
            </p:nvSpPr>
            <p:spPr>
              <a:xfrm>
                <a:off x="5655389" y="622342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4528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8A7C394C-FE0D-A378-E24F-ABC3BD448001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F5D2B513-2E28-84A3-A4FE-72F76E61BDC6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417040B9-36ED-8B15-E6DF-CC9A1C033475}"/>
                </a:ext>
              </a:extLst>
            </p:cNvPr>
            <p:cNvCxnSpPr>
              <a:cxnSpLocks/>
              <a:stCxn id="114" idx="2"/>
            </p:cNvCxnSpPr>
            <p:nvPr/>
          </p:nvCxnSpPr>
          <p:spPr>
            <a:xfrm flipH="1">
              <a:off x="5052318" y="5295560"/>
              <a:ext cx="159675" cy="41741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E19F4D8E-D8FF-FBB6-E612-CBE10A95F484}"/>
                </a:ext>
              </a:extLst>
            </p:cNvPr>
            <p:cNvCxnSpPr>
              <a:cxnSpLocks/>
              <a:stCxn id="115" idx="2"/>
            </p:cNvCxnSpPr>
            <p:nvPr/>
          </p:nvCxnSpPr>
          <p:spPr>
            <a:xfrm flipH="1">
              <a:off x="5434681" y="5294671"/>
              <a:ext cx="3113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A1F5A68A-6509-290F-2340-14B2DEB5C634}"/>
                </a:ext>
              </a:extLst>
            </p:cNvPr>
            <p:cNvCxnSpPr>
              <a:cxnSpLocks/>
              <a:stCxn id="116" idx="2"/>
            </p:cNvCxnSpPr>
            <p:nvPr/>
          </p:nvCxnSpPr>
          <p:spPr>
            <a:xfrm>
              <a:off x="5662726" y="5294111"/>
              <a:ext cx="100838" cy="41523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8C0D2724-72C9-315C-7734-CD2982D62D45}"/>
              </a:ext>
            </a:extLst>
          </p:cNvPr>
          <p:cNvCxnSpPr>
            <a:cxnSpLocks/>
            <a:stCxn id="81" idx="4"/>
            <a:endCxn id="156" idx="0"/>
          </p:cNvCxnSpPr>
          <p:nvPr/>
        </p:nvCxnSpPr>
        <p:spPr>
          <a:xfrm flipH="1">
            <a:off x="9025037" y="4462594"/>
            <a:ext cx="582539" cy="3072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F596CA53-29DB-1BAE-A62E-53FB906D6CDA}"/>
              </a:ext>
            </a:extLst>
          </p:cNvPr>
          <p:cNvCxnSpPr>
            <a:cxnSpLocks/>
            <a:stCxn id="80" idx="5"/>
            <a:endCxn id="167" idx="0"/>
          </p:cNvCxnSpPr>
          <p:nvPr/>
        </p:nvCxnSpPr>
        <p:spPr>
          <a:xfrm>
            <a:off x="9890641" y="4455899"/>
            <a:ext cx="265364" cy="3139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1317E07E-0D58-639F-8059-2F8232E42B13}"/>
              </a:ext>
            </a:extLst>
          </p:cNvPr>
          <p:cNvCxnSpPr>
            <a:cxnSpLocks/>
            <a:stCxn id="90" idx="5"/>
            <a:endCxn id="178" idx="0"/>
          </p:cNvCxnSpPr>
          <p:nvPr/>
        </p:nvCxnSpPr>
        <p:spPr>
          <a:xfrm>
            <a:off x="10156544" y="4455899"/>
            <a:ext cx="1130428" cy="3139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8FF08335-D8A3-CB12-AA0A-8C480619E05A}"/>
              </a:ext>
            </a:extLst>
          </p:cNvPr>
          <p:cNvCxnSpPr>
            <a:cxnSpLocks/>
            <a:stCxn id="100" idx="4"/>
            <a:endCxn id="53" idx="0"/>
          </p:cNvCxnSpPr>
          <p:nvPr/>
        </p:nvCxnSpPr>
        <p:spPr>
          <a:xfrm>
            <a:off x="8185964" y="3687807"/>
            <a:ext cx="1554983" cy="3018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Box 122">
            <a:extLst>
              <a:ext uri="{FF2B5EF4-FFF2-40B4-BE49-F238E27FC236}">
                <a16:creationId xmlns:a16="http://schemas.microsoft.com/office/drawing/2014/main" id="{AA62EAB5-D8AB-6F54-B890-456BAAB82FFA}"/>
              </a:ext>
            </a:extLst>
          </p:cNvPr>
          <p:cNvSpPr txBox="1"/>
          <p:nvPr/>
        </p:nvSpPr>
        <p:spPr>
          <a:xfrm>
            <a:off x="10699181" y="3099455"/>
            <a:ext cx="11332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Indexseiten</a:t>
            </a:r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AA2B7357-34D7-0B86-FFB2-30755D2041D0}"/>
              </a:ext>
            </a:extLst>
          </p:cNvPr>
          <p:cNvGrpSpPr/>
          <p:nvPr/>
        </p:nvGrpSpPr>
        <p:grpSpPr>
          <a:xfrm>
            <a:off x="6266227" y="4769819"/>
            <a:ext cx="995204" cy="858262"/>
            <a:chOff x="6249191" y="4843824"/>
            <a:chExt cx="995204" cy="858262"/>
          </a:xfrm>
        </p:grpSpPr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55A5DA46-2E2A-EEA7-F515-DDE389DC68AD}"/>
                </a:ext>
              </a:extLst>
            </p:cNvPr>
            <p:cNvGrpSpPr/>
            <p:nvPr/>
          </p:nvGrpSpPr>
          <p:grpSpPr>
            <a:xfrm>
              <a:off x="6249192" y="4843824"/>
              <a:ext cx="993746" cy="451405"/>
              <a:chOff x="5157513" y="6223139"/>
              <a:chExt cx="993746" cy="451405"/>
            </a:xfrm>
          </p:grpSpPr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AB64B15D-E3AA-FD96-A4E3-77DC77E3ACB6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5012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17F1FF12-B5D3-6AA0-C04F-C22DB4DA5C98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6423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5C7C54CD-A47C-7518-DBBF-0E0E13EFBC4D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8050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A6560318-63AE-A8AD-45C8-FB03AA3CC2F0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8105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B829DD75-0E4E-04D9-8CA2-DA2D06867F4E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26" name="Straight Arrow Connector 125">
              <a:extLst>
                <a:ext uri="{FF2B5EF4-FFF2-40B4-BE49-F238E27FC236}">
                  <a16:creationId xmlns:a16="http://schemas.microsoft.com/office/drawing/2014/main" id="{35485ECE-B9B1-8490-ED05-8C35D422F4CA}"/>
                </a:ext>
              </a:extLst>
            </p:cNvPr>
            <p:cNvCxnSpPr>
              <a:cxnSpLocks/>
              <a:stCxn id="130" idx="2"/>
            </p:cNvCxnSpPr>
            <p:nvPr/>
          </p:nvCxnSpPr>
          <p:spPr>
            <a:xfrm flipH="1">
              <a:off x="6249191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Arrow Connector 126">
              <a:extLst>
                <a:ext uri="{FF2B5EF4-FFF2-40B4-BE49-F238E27FC236}">
                  <a16:creationId xmlns:a16="http://schemas.microsoft.com/office/drawing/2014/main" id="{5A8F669F-7867-C5C6-DB2C-6E1E359A335D}"/>
                </a:ext>
              </a:extLst>
            </p:cNvPr>
            <p:cNvCxnSpPr>
              <a:cxnSpLocks/>
              <a:stCxn id="131" idx="2"/>
            </p:cNvCxnSpPr>
            <p:nvPr/>
          </p:nvCxnSpPr>
          <p:spPr>
            <a:xfrm flipH="1">
              <a:off x="6631554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>
              <a:extLst>
                <a:ext uri="{FF2B5EF4-FFF2-40B4-BE49-F238E27FC236}">
                  <a16:creationId xmlns:a16="http://schemas.microsoft.com/office/drawing/2014/main" id="{EFEB8328-A1B6-0CCB-8E46-5B72E6D9BCB1}"/>
                </a:ext>
              </a:extLst>
            </p:cNvPr>
            <p:cNvCxnSpPr>
              <a:cxnSpLocks/>
              <a:stCxn id="132" idx="2"/>
            </p:cNvCxnSpPr>
            <p:nvPr/>
          </p:nvCxnSpPr>
          <p:spPr>
            <a:xfrm>
              <a:off x="6859599" y="5294670"/>
              <a:ext cx="100838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8DE4A59C-6ABB-DA92-B7D1-58712BBBA42B}"/>
                </a:ext>
              </a:extLst>
            </p:cNvPr>
            <p:cNvCxnSpPr>
              <a:cxnSpLocks/>
              <a:stCxn id="133" idx="2"/>
            </p:cNvCxnSpPr>
            <p:nvPr/>
          </p:nvCxnSpPr>
          <p:spPr>
            <a:xfrm>
              <a:off x="7085399" y="5294670"/>
              <a:ext cx="15899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5BA489C9-3028-4ED5-4FA4-0BC1E1C79AEF}"/>
              </a:ext>
            </a:extLst>
          </p:cNvPr>
          <p:cNvGrpSpPr/>
          <p:nvPr/>
        </p:nvGrpSpPr>
        <p:grpSpPr>
          <a:xfrm>
            <a:off x="7397195" y="4769819"/>
            <a:ext cx="993747" cy="858262"/>
            <a:chOff x="7442670" y="4843824"/>
            <a:chExt cx="993747" cy="858262"/>
          </a:xfrm>
        </p:grpSpPr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CF20856C-ECBE-98CB-41CD-E79AAF7F178F}"/>
                </a:ext>
              </a:extLst>
            </p:cNvPr>
            <p:cNvGrpSpPr/>
            <p:nvPr/>
          </p:nvGrpSpPr>
          <p:grpSpPr>
            <a:xfrm>
              <a:off x="7442671" y="4843824"/>
              <a:ext cx="993746" cy="451405"/>
              <a:chOff x="5157513" y="6223139"/>
              <a:chExt cx="993746" cy="451405"/>
            </a:xfrm>
          </p:grpSpPr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781A3902-A846-86F3-C1B9-748D7294D702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8280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AFEF4604-212D-9AE2-A564-F078BA0EC2CD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8404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CA525584-47E2-BA42-A2BA-A723B3A46837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23DF7EBE-3FDE-C5AA-1A3C-D81CFD2A86F0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0C40F020-B300-DFDC-EED5-475F72446A54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4CBC8E39-0A15-D8EF-3FFA-F6C918983BE8}"/>
                </a:ext>
              </a:extLst>
            </p:cNvPr>
            <p:cNvCxnSpPr>
              <a:cxnSpLocks/>
              <a:stCxn id="141" idx="2"/>
            </p:cNvCxnSpPr>
            <p:nvPr/>
          </p:nvCxnSpPr>
          <p:spPr>
            <a:xfrm flipH="1">
              <a:off x="7442670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id="{EFB0042E-D130-1514-5ACC-BFC012C841FD}"/>
                </a:ext>
              </a:extLst>
            </p:cNvPr>
            <p:cNvCxnSpPr>
              <a:cxnSpLocks/>
              <a:stCxn id="142" idx="2"/>
            </p:cNvCxnSpPr>
            <p:nvPr/>
          </p:nvCxnSpPr>
          <p:spPr>
            <a:xfrm flipH="1">
              <a:off x="7825033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B79E7183-8981-B2B6-9F14-CF0F039D86EB}"/>
              </a:ext>
            </a:extLst>
          </p:cNvPr>
          <p:cNvGrpSpPr/>
          <p:nvPr/>
        </p:nvGrpSpPr>
        <p:grpSpPr>
          <a:xfrm>
            <a:off x="8528163" y="4769819"/>
            <a:ext cx="993747" cy="858262"/>
            <a:chOff x="8165885" y="4843825"/>
            <a:chExt cx="993747" cy="858262"/>
          </a:xfrm>
        </p:grpSpPr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A15BCFAA-8CF4-CDAF-D277-92D8A3B52E8E}"/>
                </a:ext>
              </a:extLst>
            </p:cNvPr>
            <p:cNvGrpSpPr/>
            <p:nvPr/>
          </p:nvGrpSpPr>
          <p:grpSpPr>
            <a:xfrm>
              <a:off x="8165886" y="4843825"/>
              <a:ext cx="993746" cy="451405"/>
              <a:chOff x="5157513" y="6223139"/>
              <a:chExt cx="993746" cy="451405"/>
            </a:xfrm>
          </p:grpSpPr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BCCE3278-1B45-1D9E-F9BE-AA01A712EF4A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8500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9F8FDEF4-C593-4390-CBBA-873A1FB63E9B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8570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FB96CB9F-0A47-489F-52E2-BEC02D702352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8604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5" name="TextBox 154">
                <a:extLst>
                  <a:ext uri="{FF2B5EF4-FFF2-40B4-BE49-F238E27FC236}">
                    <a16:creationId xmlns:a16="http://schemas.microsoft.com/office/drawing/2014/main" id="{1AB0A00A-000F-F777-ABBA-7655108E62D2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93BCC97E-3E45-72CC-EACC-A2DD72BA57D3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48" name="Straight Arrow Connector 147">
              <a:extLst>
                <a:ext uri="{FF2B5EF4-FFF2-40B4-BE49-F238E27FC236}">
                  <a16:creationId xmlns:a16="http://schemas.microsoft.com/office/drawing/2014/main" id="{4A6FEA43-9ED3-6EC4-213E-2B1FAB407D56}"/>
                </a:ext>
              </a:extLst>
            </p:cNvPr>
            <p:cNvCxnSpPr>
              <a:cxnSpLocks/>
              <a:stCxn id="152" idx="2"/>
            </p:cNvCxnSpPr>
            <p:nvPr/>
          </p:nvCxnSpPr>
          <p:spPr>
            <a:xfrm flipH="1">
              <a:off x="8165885" y="5294671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Arrow Connector 148">
              <a:extLst>
                <a:ext uri="{FF2B5EF4-FFF2-40B4-BE49-F238E27FC236}">
                  <a16:creationId xmlns:a16="http://schemas.microsoft.com/office/drawing/2014/main" id="{A343A65A-1C55-C952-868C-6F73172D1BD8}"/>
                </a:ext>
              </a:extLst>
            </p:cNvPr>
            <p:cNvCxnSpPr>
              <a:cxnSpLocks/>
              <a:stCxn id="153" idx="2"/>
            </p:cNvCxnSpPr>
            <p:nvPr/>
          </p:nvCxnSpPr>
          <p:spPr>
            <a:xfrm flipH="1">
              <a:off x="8548248" y="5294671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Arrow Connector 149">
              <a:extLst>
                <a:ext uri="{FF2B5EF4-FFF2-40B4-BE49-F238E27FC236}">
                  <a16:creationId xmlns:a16="http://schemas.microsoft.com/office/drawing/2014/main" id="{F34CB0B5-3831-4FE2-3186-705EF3A5D085}"/>
                </a:ext>
              </a:extLst>
            </p:cNvPr>
            <p:cNvCxnSpPr>
              <a:cxnSpLocks/>
              <a:stCxn id="154" idx="2"/>
            </p:cNvCxnSpPr>
            <p:nvPr/>
          </p:nvCxnSpPr>
          <p:spPr>
            <a:xfrm>
              <a:off x="8776293" y="5294671"/>
              <a:ext cx="100838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E2C1E1E8-0B77-7D98-AC4C-8324318A0691}"/>
              </a:ext>
            </a:extLst>
          </p:cNvPr>
          <p:cNvGrpSpPr/>
          <p:nvPr/>
        </p:nvGrpSpPr>
        <p:grpSpPr>
          <a:xfrm>
            <a:off x="9659131" y="4769819"/>
            <a:ext cx="993747" cy="858262"/>
            <a:chOff x="9362758" y="4843824"/>
            <a:chExt cx="993747" cy="858262"/>
          </a:xfrm>
        </p:grpSpPr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EBF1571B-7F6E-FD83-8249-40F61D8D5148}"/>
                </a:ext>
              </a:extLst>
            </p:cNvPr>
            <p:cNvGrpSpPr/>
            <p:nvPr/>
          </p:nvGrpSpPr>
          <p:grpSpPr>
            <a:xfrm>
              <a:off x="9362759" y="4843824"/>
              <a:ext cx="993746" cy="451405"/>
              <a:chOff x="5157513" y="6223139"/>
              <a:chExt cx="993746" cy="451405"/>
            </a:xfrm>
          </p:grpSpPr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F6F35C03-2B50-F5F8-F4A2-6323262AB211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8700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FFC0286A-5D90-B85D-AB1A-EA789776D579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8808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88F3A477-F00B-C528-E7B2-2152E5A4A633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8887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1181CCFD-34D1-17A7-8CC9-202DA3495C3F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EC8DDBEF-212F-21E9-8F01-1087FBF7E8E7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59" name="Straight Arrow Connector 158">
              <a:extLst>
                <a:ext uri="{FF2B5EF4-FFF2-40B4-BE49-F238E27FC236}">
                  <a16:creationId xmlns:a16="http://schemas.microsoft.com/office/drawing/2014/main" id="{FB059387-5DC4-ADA8-2191-737063500D47}"/>
                </a:ext>
              </a:extLst>
            </p:cNvPr>
            <p:cNvCxnSpPr>
              <a:cxnSpLocks/>
              <a:stCxn id="163" idx="2"/>
            </p:cNvCxnSpPr>
            <p:nvPr/>
          </p:nvCxnSpPr>
          <p:spPr>
            <a:xfrm flipH="1">
              <a:off x="9362758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Arrow Connector 159">
              <a:extLst>
                <a:ext uri="{FF2B5EF4-FFF2-40B4-BE49-F238E27FC236}">
                  <a16:creationId xmlns:a16="http://schemas.microsoft.com/office/drawing/2014/main" id="{8CB899E4-CEE1-5210-8249-6E6661FDFE59}"/>
                </a:ext>
              </a:extLst>
            </p:cNvPr>
            <p:cNvCxnSpPr>
              <a:cxnSpLocks/>
              <a:stCxn id="164" idx="2"/>
            </p:cNvCxnSpPr>
            <p:nvPr/>
          </p:nvCxnSpPr>
          <p:spPr>
            <a:xfrm flipH="1">
              <a:off x="9745121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Arrow Connector 160">
              <a:extLst>
                <a:ext uri="{FF2B5EF4-FFF2-40B4-BE49-F238E27FC236}">
                  <a16:creationId xmlns:a16="http://schemas.microsoft.com/office/drawing/2014/main" id="{70437DF7-7191-D75F-CEE5-66688285002D}"/>
                </a:ext>
              </a:extLst>
            </p:cNvPr>
            <p:cNvCxnSpPr>
              <a:cxnSpLocks/>
              <a:stCxn id="165" idx="2"/>
            </p:cNvCxnSpPr>
            <p:nvPr/>
          </p:nvCxnSpPr>
          <p:spPr>
            <a:xfrm>
              <a:off x="9973166" y="5294670"/>
              <a:ext cx="100838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60BF702D-9671-C42A-0255-CF445D4C9A7C}"/>
              </a:ext>
            </a:extLst>
          </p:cNvPr>
          <p:cNvGrpSpPr/>
          <p:nvPr/>
        </p:nvGrpSpPr>
        <p:grpSpPr>
          <a:xfrm>
            <a:off x="10790098" y="4769819"/>
            <a:ext cx="993747" cy="851004"/>
            <a:chOff x="10556237" y="4843824"/>
            <a:chExt cx="993747" cy="851004"/>
          </a:xfrm>
        </p:grpSpPr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2308AD0A-A5BE-22C6-23F0-C0067D0CE7C3}"/>
                </a:ext>
              </a:extLst>
            </p:cNvPr>
            <p:cNvGrpSpPr/>
            <p:nvPr/>
          </p:nvGrpSpPr>
          <p:grpSpPr>
            <a:xfrm>
              <a:off x="10556238" y="4843824"/>
              <a:ext cx="993746" cy="451406"/>
              <a:chOff x="5157513" y="6223139"/>
              <a:chExt cx="993746" cy="451406"/>
            </a:xfrm>
          </p:grpSpPr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5A0AD99E-0F29-1285-7966-ADF55BCDC4F7}"/>
                  </a:ext>
                </a:extLst>
              </p:cNvPr>
              <p:cNvSpPr txBox="1"/>
              <p:nvPr/>
            </p:nvSpPr>
            <p:spPr>
              <a:xfrm>
                <a:off x="5203787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9016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id="{3D676C44-D0F9-0BB8-4DC0-9DA0FE498099}"/>
                  </a:ext>
                </a:extLst>
              </p:cNvPr>
              <p:cNvSpPr txBox="1"/>
              <p:nvPr/>
            </p:nvSpPr>
            <p:spPr>
              <a:xfrm>
                <a:off x="5429588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9200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A3294D8D-5F43-005C-7633-0543E6EBAE08}"/>
                  </a:ext>
                </a:extLst>
              </p:cNvPr>
              <p:cNvSpPr txBox="1"/>
              <p:nvPr/>
            </p:nvSpPr>
            <p:spPr>
              <a:xfrm>
                <a:off x="5655389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7" name="TextBox 176">
                <a:extLst>
                  <a:ext uri="{FF2B5EF4-FFF2-40B4-BE49-F238E27FC236}">
                    <a16:creationId xmlns:a16="http://schemas.microsoft.com/office/drawing/2014/main" id="{CA8BCD41-8320-5793-22B4-B571D22EE308}"/>
                  </a:ext>
                </a:extLst>
              </p:cNvPr>
              <p:cNvSpPr txBox="1"/>
              <p:nvPr/>
            </p:nvSpPr>
            <p:spPr>
              <a:xfrm>
                <a:off x="5881189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14EBEE69-0916-BC37-01AB-7C79F1A4BD4C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70" name="Straight Arrow Connector 169">
              <a:extLst>
                <a:ext uri="{FF2B5EF4-FFF2-40B4-BE49-F238E27FC236}">
                  <a16:creationId xmlns:a16="http://schemas.microsoft.com/office/drawing/2014/main" id="{CE04D320-184E-ED68-0D71-BD2DAFB2DB64}"/>
                </a:ext>
              </a:extLst>
            </p:cNvPr>
            <p:cNvCxnSpPr>
              <a:cxnSpLocks/>
              <a:stCxn id="174" idx="2"/>
            </p:cNvCxnSpPr>
            <p:nvPr/>
          </p:nvCxnSpPr>
          <p:spPr>
            <a:xfrm flipH="1">
              <a:off x="10556237" y="5295230"/>
              <a:ext cx="156562" cy="3995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Arrow Connector 170">
              <a:extLst>
                <a:ext uri="{FF2B5EF4-FFF2-40B4-BE49-F238E27FC236}">
                  <a16:creationId xmlns:a16="http://schemas.microsoft.com/office/drawing/2014/main" id="{37B41BD7-99F4-0803-9502-B62BABAF90F2}"/>
                </a:ext>
              </a:extLst>
            </p:cNvPr>
            <p:cNvCxnSpPr>
              <a:cxnSpLocks/>
              <a:stCxn id="175" idx="2"/>
            </p:cNvCxnSpPr>
            <p:nvPr/>
          </p:nvCxnSpPr>
          <p:spPr>
            <a:xfrm>
              <a:off x="10938600" y="5295230"/>
              <a:ext cx="0" cy="3995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Arrow Connector 171">
              <a:extLst>
                <a:ext uri="{FF2B5EF4-FFF2-40B4-BE49-F238E27FC236}">
                  <a16:creationId xmlns:a16="http://schemas.microsoft.com/office/drawing/2014/main" id="{DE4CDD81-9EBA-6099-5B4C-90DC59859D8F}"/>
                </a:ext>
              </a:extLst>
            </p:cNvPr>
            <p:cNvCxnSpPr>
              <a:cxnSpLocks/>
              <a:stCxn id="176" idx="2"/>
            </p:cNvCxnSpPr>
            <p:nvPr/>
          </p:nvCxnSpPr>
          <p:spPr>
            <a:xfrm>
              <a:off x="11164401" y="5295230"/>
              <a:ext cx="103082" cy="3995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9" name="Freeform 178">
            <a:extLst>
              <a:ext uri="{FF2B5EF4-FFF2-40B4-BE49-F238E27FC236}">
                <a16:creationId xmlns:a16="http://schemas.microsoft.com/office/drawing/2014/main" id="{E029411D-1A77-A9C4-BAEE-026C62C6F146}"/>
              </a:ext>
            </a:extLst>
          </p:cNvPr>
          <p:cNvSpPr/>
          <p:nvPr/>
        </p:nvSpPr>
        <p:spPr>
          <a:xfrm>
            <a:off x="6127894" y="4703484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0" name="Freeform 179">
            <a:extLst>
              <a:ext uri="{FF2B5EF4-FFF2-40B4-BE49-F238E27FC236}">
                <a16:creationId xmlns:a16="http://schemas.microsoft.com/office/drawing/2014/main" id="{D8CB4C11-30DD-25E4-5663-5FBA075AA5D3}"/>
              </a:ext>
            </a:extLst>
          </p:cNvPr>
          <p:cNvSpPr/>
          <p:nvPr/>
        </p:nvSpPr>
        <p:spPr>
          <a:xfrm>
            <a:off x="7263657" y="4714858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1" name="Freeform 180">
            <a:extLst>
              <a:ext uri="{FF2B5EF4-FFF2-40B4-BE49-F238E27FC236}">
                <a16:creationId xmlns:a16="http://schemas.microsoft.com/office/drawing/2014/main" id="{CA1DBAF0-46D0-0FD5-C481-18123A3F6A96}"/>
              </a:ext>
            </a:extLst>
          </p:cNvPr>
          <p:cNvSpPr/>
          <p:nvPr/>
        </p:nvSpPr>
        <p:spPr>
          <a:xfrm>
            <a:off x="8399649" y="4708771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2" name="Freeform 181">
            <a:extLst>
              <a:ext uri="{FF2B5EF4-FFF2-40B4-BE49-F238E27FC236}">
                <a16:creationId xmlns:a16="http://schemas.microsoft.com/office/drawing/2014/main" id="{61DB7282-D063-5039-F963-D966E2948CF4}"/>
              </a:ext>
            </a:extLst>
          </p:cNvPr>
          <p:cNvSpPr/>
          <p:nvPr/>
        </p:nvSpPr>
        <p:spPr>
          <a:xfrm>
            <a:off x="9525593" y="4710068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3" name="Freeform 182">
            <a:extLst>
              <a:ext uri="{FF2B5EF4-FFF2-40B4-BE49-F238E27FC236}">
                <a16:creationId xmlns:a16="http://schemas.microsoft.com/office/drawing/2014/main" id="{BE576EC7-55A4-261F-9590-48A8C56EA04A}"/>
              </a:ext>
            </a:extLst>
          </p:cNvPr>
          <p:cNvSpPr/>
          <p:nvPr/>
        </p:nvSpPr>
        <p:spPr>
          <a:xfrm>
            <a:off x="10652249" y="4710068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4" name="Freeform 183">
            <a:extLst>
              <a:ext uri="{FF2B5EF4-FFF2-40B4-BE49-F238E27FC236}">
                <a16:creationId xmlns:a16="http://schemas.microsoft.com/office/drawing/2014/main" id="{5F10126D-99BA-B4C0-9481-453187F27A04}"/>
              </a:ext>
            </a:extLst>
          </p:cNvPr>
          <p:cNvSpPr/>
          <p:nvPr/>
        </p:nvSpPr>
        <p:spPr>
          <a:xfrm flipH="1" flipV="1">
            <a:off x="10653706" y="5216937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5" name="Freeform 184">
            <a:extLst>
              <a:ext uri="{FF2B5EF4-FFF2-40B4-BE49-F238E27FC236}">
                <a16:creationId xmlns:a16="http://schemas.microsoft.com/office/drawing/2014/main" id="{BE70E8B0-51F8-C865-70C3-BFC501E8480B}"/>
              </a:ext>
            </a:extLst>
          </p:cNvPr>
          <p:cNvSpPr/>
          <p:nvPr/>
        </p:nvSpPr>
        <p:spPr>
          <a:xfrm flipH="1" flipV="1">
            <a:off x="9528848" y="5216937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6" name="Freeform 185">
            <a:extLst>
              <a:ext uri="{FF2B5EF4-FFF2-40B4-BE49-F238E27FC236}">
                <a16:creationId xmlns:a16="http://schemas.microsoft.com/office/drawing/2014/main" id="{6610AFFB-E611-E84D-36B2-C18CC5EB5DBB}"/>
              </a:ext>
            </a:extLst>
          </p:cNvPr>
          <p:cNvSpPr/>
          <p:nvPr/>
        </p:nvSpPr>
        <p:spPr>
          <a:xfrm flipH="1" flipV="1">
            <a:off x="8393876" y="5222111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7" name="Freeform 186">
            <a:extLst>
              <a:ext uri="{FF2B5EF4-FFF2-40B4-BE49-F238E27FC236}">
                <a16:creationId xmlns:a16="http://schemas.microsoft.com/office/drawing/2014/main" id="{0CE1E9D4-923E-F2E2-D632-492FF0BD970D}"/>
              </a:ext>
            </a:extLst>
          </p:cNvPr>
          <p:cNvSpPr/>
          <p:nvPr/>
        </p:nvSpPr>
        <p:spPr>
          <a:xfrm flipH="1" flipV="1">
            <a:off x="7259011" y="5216222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8" name="Freeform 187">
            <a:extLst>
              <a:ext uri="{FF2B5EF4-FFF2-40B4-BE49-F238E27FC236}">
                <a16:creationId xmlns:a16="http://schemas.microsoft.com/office/drawing/2014/main" id="{FB305D7B-749C-49FC-0687-1CDEC32D1E83}"/>
              </a:ext>
            </a:extLst>
          </p:cNvPr>
          <p:cNvSpPr/>
          <p:nvPr/>
        </p:nvSpPr>
        <p:spPr>
          <a:xfrm flipH="1" flipV="1">
            <a:off x="6124039" y="5221396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0" name="Straight Arrow Connector 189">
            <a:extLst>
              <a:ext uri="{FF2B5EF4-FFF2-40B4-BE49-F238E27FC236}">
                <a16:creationId xmlns:a16="http://schemas.microsoft.com/office/drawing/2014/main" id="{609341CA-3A70-FDBC-0242-C264258B8FED}"/>
              </a:ext>
            </a:extLst>
          </p:cNvPr>
          <p:cNvCxnSpPr>
            <a:cxnSpLocks/>
          </p:cNvCxnSpPr>
          <p:nvPr/>
        </p:nvCxnSpPr>
        <p:spPr>
          <a:xfrm flipH="1">
            <a:off x="5632133" y="4455898"/>
            <a:ext cx="454041" cy="3139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44A5CA18-75D6-635B-357A-27E692C97B0E}"/>
              </a:ext>
            </a:extLst>
          </p:cNvPr>
          <p:cNvCxnSpPr>
            <a:cxnSpLocks/>
          </p:cNvCxnSpPr>
          <p:nvPr/>
        </p:nvCxnSpPr>
        <p:spPr>
          <a:xfrm flipH="1">
            <a:off x="7036094" y="3681112"/>
            <a:ext cx="866804" cy="3085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149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8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</a:t>
            </a:r>
            <a:r>
              <a:rPr lang="de-DE" baseline="30000" dirty="0"/>
              <a:t>+</a:t>
            </a:r>
            <a:r>
              <a:rPr lang="de-DE" dirty="0"/>
              <a:t>-Bäume: Einfügen – Beispiel ohne Aufspaltung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/>
                  <a:t>Einfügen eines Eintrags mit Schlüssel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4222</m:t>
                    </m:r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Suche führt zu erstem Blattknoten in der verketteten Liste (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3&lt;2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−1,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de-DE" dirty="0"/>
                  <a:t>)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Blattknoten hat genug Platz (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−1,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de-DE" dirty="0"/>
                  <a:t>), von daher einfach einfügen</a:t>
                </a:r>
              </a:p>
              <a:p>
                <a:pPr lvl="2"/>
                <a:r>
                  <a:rPr lang="de-DE" dirty="0"/>
                  <a:t>Erhalte </a:t>
                </a:r>
                <a:r>
                  <a:rPr lang="de-DE" dirty="0">
                    <a:solidFill>
                      <a:srgbClr val="FFC000"/>
                    </a:solidFill>
                  </a:rPr>
                  <a:t>Sortierung innerhalb der Knoten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7F5DAD92-CF59-C092-6EF7-E62AFA16F27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89A6D078-6083-7FA5-F54C-1BF723E1C9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</a:t>
            </a:r>
            <a:r>
              <a:rPr lang="en-GB" dirty="0" err="1"/>
              <a:t>Datenbanken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58</a:t>
            </a:fld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3FE1EF-41A2-A3B0-1685-C947ADC5F4E3}"/>
              </a:ext>
            </a:extLst>
          </p:cNvPr>
          <p:cNvSpPr/>
          <p:nvPr/>
        </p:nvSpPr>
        <p:spPr>
          <a:xfrm>
            <a:off x="5083053" y="5392667"/>
            <a:ext cx="6748622" cy="5121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8DAB9E-DE0C-C8B5-EC48-B994D3C5BC1C}"/>
              </a:ext>
            </a:extLst>
          </p:cNvPr>
          <p:cNvSpPr txBox="1"/>
          <p:nvPr/>
        </p:nvSpPr>
        <p:spPr>
          <a:xfrm>
            <a:off x="10807782" y="5569113"/>
            <a:ext cx="10598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Datenseiten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4D55FF-5D03-505A-FFC2-809F612D3B91}"/>
              </a:ext>
            </a:extLst>
          </p:cNvPr>
          <p:cNvSpPr/>
          <p:nvPr/>
        </p:nvSpPr>
        <p:spPr>
          <a:xfrm>
            <a:off x="5083053" y="3113855"/>
            <a:ext cx="6748622" cy="22845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6D2E130-0C0F-6ED2-3150-982295186E96}"/>
              </a:ext>
            </a:extLst>
          </p:cNvPr>
          <p:cNvGrpSpPr/>
          <p:nvPr/>
        </p:nvGrpSpPr>
        <p:grpSpPr>
          <a:xfrm>
            <a:off x="6079307" y="3989626"/>
            <a:ext cx="1118027" cy="472967"/>
            <a:chOff x="5157512" y="6223139"/>
            <a:chExt cx="1118027" cy="47296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C8C70CE-B892-FF82-1353-5E7143478745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5012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8A02C53-8BBB-5EBE-A818-A09902A7F4D0}"/>
                </a:ext>
              </a:extLst>
            </p:cNvPr>
            <p:cNvSpPr txBox="1"/>
            <p:nvPr/>
          </p:nvSpPr>
          <p:spPr>
            <a:xfrm>
              <a:off x="5470529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8280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2C24421-5B74-9838-FD0F-420AAE6F7179}"/>
                </a:ext>
              </a:extLst>
            </p:cNvPr>
            <p:cNvSpPr txBox="1"/>
            <p:nvPr/>
          </p:nvSpPr>
          <p:spPr>
            <a:xfrm>
              <a:off x="5737271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8DC037E-6357-A15C-3741-FF1266533A4A}"/>
                </a:ext>
              </a:extLst>
            </p:cNvPr>
            <p:cNvSpPr txBox="1"/>
            <p:nvPr/>
          </p:nvSpPr>
          <p:spPr>
            <a:xfrm>
              <a:off x="6004012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7809DBC-7C6E-030E-957A-568F5504B35D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3DCDDCD-C15F-4F97-4D4E-70CFEEF27519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0D8BABA9-06C2-3C6F-CC61-4D3B26431FD9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EF7A6F6D-CD85-5653-F758-50780FFA5A27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CC3F7AC8-70F5-369D-2082-49211D489E99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E94D100E-8F98-C0F0-0897-76AD789127F5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EB48166-6FDB-2CFB-2A96-726D2AAA138F}"/>
              </a:ext>
            </a:extLst>
          </p:cNvPr>
          <p:cNvGrpSpPr/>
          <p:nvPr/>
        </p:nvGrpSpPr>
        <p:grpSpPr>
          <a:xfrm>
            <a:off x="9584385" y="3989626"/>
            <a:ext cx="1118027" cy="472968"/>
            <a:chOff x="5157512" y="6223138"/>
            <a:chExt cx="1118027" cy="472968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94DF13E-223E-CC44-616D-64B01806E493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8700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AAFE963-8C45-FE34-16CD-52D96390076D}"/>
                </a:ext>
              </a:extLst>
            </p:cNvPr>
            <p:cNvSpPr txBox="1"/>
            <p:nvPr/>
          </p:nvSpPr>
          <p:spPr>
            <a:xfrm>
              <a:off x="5470529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9016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0AC4EAA-CEFB-CA69-2B45-B90BC514634F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1D94741F-ED17-FD36-E3CC-7D57F92D76FD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D8418A8A-5A99-F051-4A9A-B4A35C13140B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7F86A79D-66EB-9A20-8521-D619ADDADC07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AEE68EAA-9671-0AA2-1704-E8338FD36D33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F8D16B6D-049B-2301-A622-837C75B7E278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22A969BD-184D-6DAE-0B98-6F2C5C9821C0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0C78CF57-90B7-B004-937A-D350D880B753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E80B8A75-619A-8260-891E-B67B6C0A7DDC}"/>
              </a:ext>
            </a:extLst>
          </p:cNvPr>
          <p:cNvGrpSpPr/>
          <p:nvPr/>
        </p:nvGrpSpPr>
        <p:grpSpPr>
          <a:xfrm>
            <a:off x="7896031" y="3214838"/>
            <a:ext cx="1118027" cy="472969"/>
            <a:chOff x="5157512" y="6223137"/>
            <a:chExt cx="1118027" cy="472969"/>
          </a:xfrm>
        </p:grpSpPr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A8DC21C1-7887-569D-7763-83E330731725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8500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34262C4B-1A0D-438C-0F39-61EB00685B94}"/>
                </a:ext>
              </a:extLst>
            </p:cNvPr>
            <p:cNvSpPr txBox="1"/>
            <p:nvPr/>
          </p:nvSpPr>
          <p:spPr>
            <a:xfrm>
              <a:off x="5470529" y="6223137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08094F28-594A-2EE8-6860-D07E33ABF5C1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A69719E3-5E8B-3F17-A0E9-464B0F1D3BAD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F97CD2D0-4E3F-4DD6-C735-172FB6D52671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A73CEC90-1E9C-AF13-E8E1-7F6A5325A6C3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B8FD8133-B25E-6D18-DC60-B498BE7AB75A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4ADF2412-EB98-1361-FC20-AAB87012555E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6AC8BE74-6786-6639-1F28-C9D5716CFCD7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0BA3FACC-696B-D598-6B9F-81F11BDF3D0C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C199E916-206B-C6F4-D4C4-73ADBA5A4238}"/>
              </a:ext>
            </a:extLst>
          </p:cNvPr>
          <p:cNvCxnSpPr>
            <a:cxnSpLocks/>
          </p:cNvCxnSpPr>
          <p:nvPr/>
        </p:nvCxnSpPr>
        <p:spPr>
          <a:xfrm>
            <a:off x="5088490" y="5392667"/>
            <a:ext cx="6748622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8C363449-76F1-CFC2-EBCE-591652E2F24C}"/>
              </a:ext>
            </a:extLst>
          </p:cNvPr>
          <p:cNvCxnSpPr>
            <a:cxnSpLocks/>
            <a:stCxn id="27" idx="3"/>
            <a:endCxn id="134" idx="0"/>
          </p:cNvCxnSpPr>
          <p:nvPr/>
        </p:nvCxnSpPr>
        <p:spPr>
          <a:xfrm>
            <a:off x="6352916" y="4455898"/>
            <a:ext cx="410185" cy="3139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A4E91D72-6431-7DB5-DD15-B6E5C435B96A}"/>
              </a:ext>
            </a:extLst>
          </p:cNvPr>
          <p:cNvCxnSpPr>
            <a:cxnSpLocks/>
            <a:stCxn id="43" idx="4"/>
            <a:endCxn id="145" idx="0"/>
          </p:cNvCxnSpPr>
          <p:nvPr/>
        </p:nvCxnSpPr>
        <p:spPr>
          <a:xfrm>
            <a:off x="6635143" y="4462593"/>
            <a:ext cx="1258926" cy="3072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814BD010-0F34-4756-12E6-0749C6945B05}"/>
              </a:ext>
            </a:extLst>
          </p:cNvPr>
          <p:cNvGrpSpPr/>
          <p:nvPr/>
        </p:nvGrpSpPr>
        <p:grpSpPr>
          <a:xfrm>
            <a:off x="5135259" y="4769819"/>
            <a:ext cx="995204" cy="869149"/>
            <a:chOff x="5052318" y="4843825"/>
            <a:chExt cx="995204" cy="869149"/>
          </a:xfrm>
        </p:grpSpPr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9D736ACC-8C48-2941-95A0-3DE24C1FC3A7}"/>
                </a:ext>
              </a:extLst>
            </p:cNvPr>
            <p:cNvGrpSpPr/>
            <p:nvPr/>
          </p:nvGrpSpPr>
          <p:grpSpPr>
            <a:xfrm>
              <a:off x="5052319" y="4843825"/>
              <a:ext cx="993746" cy="451735"/>
              <a:chOff x="5157513" y="6223139"/>
              <a:chExt cx="993746" cy="451735"/>
            </a:xfrm>
          </p:grpSpPr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33141F3C-6134-0323-65AF-835121C1D7D3}"/>
                  </a:ext>
                </a:extLst>
              </p:cNvPr>
              <p:cNvSpPr txBox="1"/>
              <p:nvPr/>
            </p:nvSpPr>
            <p:spPr>
              <a:xfrm>
                <a:off x="5203787" y="6224874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tIns="4680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4123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4E870E36-5D9D-E303-0B1F-19FBFDD2E2BF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>
                    <a:solidFill>
                      <a:schemeClr val="accent1"/>
                    </a:solidFill>
                  </a:rPr>
                  <a:t>4222</a:t>
                </a:r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B3FCFF61-76B5-5509-D1A8-922587A0B6AD}"/>
                  </a:ext>
                </a:extLst>
              </p:cNvPr>
              <p:cNvSpPr txBox="1"/>
              <p:nvPr/>
            </p:nvSpPr>
            <p:spPr>
              <a:xfrm>
                <a:off x="5655389" y="622342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4450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8A7C394C-FE0D-A378-E24F-ABC3BD448001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4528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F5D2B513-2E28-84A3-A4FE-72F76E61BDC6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417040B9-36ED-8B15-E6DF-CC9A1C033475}"/>
                </a:ext>
              </a:extLst>
            </p:cNvPr>
            <p:cNvCxnSpPr>
              <a:cxnSpLocks/>
              <a:stCxn id="114" idx="2"/>
            </p:cNvCxnSpPr>
            <p:nvPr/>
          </p:nvCxnSpPr>
          <p:spPr>
            <a:xfrm flipH="1">
              <a:off x="5052318" y="5295560"/>
              <a:ext cx="159675" cy="41741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E19F4D8E-D8FF-FBB6-E612-CBE10A95F484}"/>
                </a:ext>
              </a:extLst>
            </p:cNvPr>
            <p:cNvCxnSpPr>
              <a:cxnSpLocks/>
              <a:stCxn id="115" idx="2"/>
            </p:cNvCxnSpPr>
            <p:nvPr/>
          </p:nvCxnSpPr>
          <p:spPr>
            <a:xfrm flipH="1">
              <a:off x="5434681" y="5294671"/>
              <a:ext cx="3113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A1F5A68A-6509-290F-2340-14B2DEB5C634}"/>
                </a:ext>
              </a:extLst>
            </p:cNvPr>
            <p:cNvCxnSpPr>
              <a:cxnSpLocks/>
              <a:stCxn id="116" idx="2"/>
            </p:cNvCxnSpPr>
            <p:nvPr/>
          </p:nvCxnSpPr>
          <p:spPr>
            <a:xfrm>
              <a:off x="5662726" y="5294111"/>
              <a:ext cx="100838" cy="41523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4BE64E85-B366-AFA2-4BC3-A4BEF93C0745}"/>
                </a:ext>
              </a:extLst>
            </p:cNvPr>
            <p:cNvCxnSpPr>
              <a:cxnSpLocks/>
              <a:stCxn id="117" idx="2"/>
            </p:cNvCxnSpPr>
            <p:nvPr/>
          </p:nvCxnSpPr>
          <p:spPr>
            <a:xfrm>
              <a:off x="5889395" y="5294671"/>
              <a:ext cx="158127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8C0D2724-72C9-315C-7734-CD2982D62D45}"/>
              </a:ext>
            </a:extLst>
          </p:cNvPr>
          <p:cNvCxnSpPr>
            <a:cxnSpLocks/>
            <a:stCxn id="81" idx="4"/>
            <a:endCxn id="156" idx="0"/>
          </p:cNvCxnSpPr>
          <p:nvPr/>
        </p:nvCxnSpPr>
        <p:spPr>
          <a:xfrm flipH="1">
            <a:off x="9025037" y="4462594"/>
            <a:ext cx="582539" cy="3072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F596CA53-29DB-1BAE-A62E-53FB906D6CDA}"/>
              </a:ext>
            </a:extLst>
          </p:cNvPr>
          <p:cNvCxnSpPr>
            <a:cxnSpLocks/>
            <a:stCxn id="80" idx="5"/>
            <a:endCxn id="167" idx="0"/>
          </p:cNvCxnSpPr>
          <p:nvPr/>
        </p:nvCxnSpPr>
        <p:spPr>
          <a:xfrm>
            <a:off x="9890641" y="4455899"/>
            <a:ext cx="265364" cy="3139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1317E07E-0D58-639F-8059-2F8232E42B13}"/>
              </a:ext>
            </a:extLst>
          </p:cNvPr>
          <p:cNvCxnSpPr>
            <a:cxnSpLocks/>
            <a:stCxn id="90" idx="5"/>
            <a:endCxn id="178" idx="0"/>
          </p:cNvCxnSpPr>
          <p:nvPr/>
        </p:nvCxnSpPr>
        <p:spPr>
          <a:xfrm>
            <a:off x="10156544" y="4455899"/>
            <a:ext cx="1130428" cy="3139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8FF08335-D8A3-CB12-AA0A-8C480619E05A}"/>
              </a:ext>
            </a:extLst>
          </p:cNvPr>
          <p:cNvCxnSpPr>
            <a:cxnSpLocks/>
            <a:stCxn id="100" idx="4"/>
            <a:endCxn id="53" idx="0"/>
          </p:cNvCxnSpPr>
          <p:nvPr/>
        </p:nvCxnSpPr>
        <p:spPr>
          <a:xfrm>
            <a:off x="8185964" y="3687807"/>
            <a:ext cx="1554983" cy="3018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Box 122">
            <a:extLst>
              <a:ext uri="{FF2B5EF4-FFF2-40B4-BE49-F238E27FC236}">
                <a16:creationId xmlns:a16="http://schemas.microsoft.com/office/drawing/2014/main" id="{AA62EAB5-D8AB-6F54-B890-456BAAB82FFA}"/>
              </a:ext>
            </a:extLst>
          </p:cNvPr>
          <p:cNvSpPr txBox="1"/>
          <p:nvPr/>
        </p:nvSpPr>
        <p:spPr>
          <a:xfrm>
            <a:off x="10699181" y="3099455"/>
            <a:ext cx="11332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Indexseiten</a:t>
            </a:r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AA2B7357-34D7-0B86-FFB2-30755D2041D0}"/>
              </a:ext>
            </a:extLst>
          </p:cNvPr>
          <p:cNvGrpSpPr/>
          <p:nvPr/>
        </p:nvGrpSpPr>
        <p:grpSpPr>
          <a:xfrm>
            <a:off x="6266227" y="4769819"/>
            <a:ext cx="995204" cy="858262"/>
            <a:chOff x="6249191" y="4843824"/>
            <a:chExt cx="995204" cy="858262"/>
          </a:xfrm>
        </p:grpSpPr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55A5DA46-2E2A-EEA7-F515-DDE389DC68AD}"/>
                </a:ext>
              </a:extLst>
            </p:cNvPr>
            <p:cNvGrpSpPr/>
            <p:nvPr/>
          </p:nvGrpSpPr>
          <p:grpSpPr>
            <a:xfrm>
              <a:off x="6249192" y="4843824"/>
              <a:ext cx="993746" cy="451405"/>
              <a:chOff x="5157513" y="6223139"/>
              <a:chExt cx="993746" cy="451405"/>
            </a:xfrm>
          </p:grpSpPr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AB64B15D-E3AA-FD96-A4E3-77DC77E3ACB6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5012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17F1FF12-B5D3-6AA0-C04F-C22DB4DA5C98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6423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5C7C54CD-A47C-7518-DBBF-0E0E13EFBC4D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8050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A6560318-63AE-A8AD-45C8-FB03AA3CC2F0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8105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B829DD75-0E4E-04D9-8CA2-DA2D06867F4E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26" name="Straight Arrow Connector 125">
              <a:extLst>
                <a:ext uri="{FF2B5EF4-FFF2-40B4-BE49-F238E27FC236}">
                  <a16:creationId xmlns:a16="http://schemas.microsoft.com/office/drawing/2014/main" id="{35485ECE-B9B1-8490-ED05-8C35D422F4CA}"/>
                </a:ext>
              </a:extLst>
            </p:cNvPr>
            <p:cNvCxnSpPr>
              <a:cxnSpLocks/>
              <a:stCxn id="130" idx="2"/>
            </p:cNvCxnSpPr>
            <p:nvPr/>
          </p:nvCxnSpPr>
          <p:spPr>
            <a:xfrm flipH="1">
              <a:off x="6249191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Arrow Connector 126">
              <a:extLst>
                <a:ext uri="{FF2B5EF4-FFF2-40B4-BE49-F238E27FC236}">
                  <a16:creationId xmlns:a16="http://schemas.microsoft.com/office/drawing/2014/main" id="{5A8F669F-7867-C5C6-DB2C-6E1E359A335D}"/>
                </a:ext>
              </a:extLst>
            </p:cNvPr>
            <p:cNvCxnSpPr>
              <a:cxnSpLocks/>
              <a:stCxn id="131" idx="2"/>
            </p:cNvCxnSpPr>
            <p:nvPr/>
          </p:nvCxnSpPr>
          <p:spPr>
            <a:xfrm flipH="1">
              <a:off x="6631554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>
              <a:extLst>
                <a:ext uri="{FF2B5EF4-FFF2-40B4-BE49-F238E27FC236}">
                  <a16:creationId xmlns:a16="http://schemas.microsoft.com/office/drawing/2014/main" id="{EFEB8328-A1B6-0CCB-8E46-5B72E6D9BCB1}"/>
                </a:ext>
              </a:extLst>
            </p:cNvPr>
            <p:cNvCxnSpPr>
              <a:cxnSpLocks/>
              <a:stCxn id="132" idx="2"/>
            </p:cNvCxnSpPr>
            <p:nvPr/>
          </p:nvCxnSpPr>
          <p:spPr>
            <a:xfrm>
              <a:off x="6859599" y="5294670"/>
              <a:ext cx="100838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8DE4A59C-6ABB-DA92-B7D1-58712BBBA42B}"/>
                </a:ext>
              </a:extLst>
            </p:cNvPr>
            <p:cNvCxnSpPr>
              <a:cxnSpLocks/>
              <a:stCxn id="133" idx="2"/>
            </p:cNvCxnSpPr>
            <p:nvPr/>
          </p:nvCxnSpPr>
          <p:spPr>
            <a:xfrm>
              <a:off x="7085399" y="5294670"/>
              <a:ext cx="15899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5BA489C9-3028-4ED5-4FA4-0BC1E1C79AEF}"/>
              </a:ext>
            </a:extLst>
          </p:cNvPr>
          <p:cNvGrpSpPr/>
          <p:nvPr/>
        </p:nvGrpSpPr>
        <p:grpSpPr>
          <a:xfrm>
            <a:off x="7397195" y="4769819"/>
            <a:ext cx="993747" cy="858262"/>
            <a:chOff x="7442670" y="4843824"/>
            <a:chExt cx="993747" cy="858262"/>
          </a:xfrm>
        </p:grpSpPr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CF20856C-ECBE-98CB-41CD-E79AAF7F178F}"/>
                </a:ext>
              </a:extLst>
            </p:cNvPr>
            <p:cNvGrpSpPr/>
            <p:nvPr/>
          </p:nvGrpSpPr>
          <p:grpSpPr>
            <a:xfrm>
              <a:off x="7442671" y="4843824"/>
              <a:ext cx="993746" cy="451405"/>
              <a:chOff x="5157513" y="6223139"/>
              <a:chExt cx="993746" cy="451405"/>
            </a:xfrm>
          </p:grpSpPr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781A3902-A846-86F3-C1B9-748D7294D702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8280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AFEF4604-212D-9AE2-A564-F078BA0EC2CD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8404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CA525584-47E2-BA42-A2BA-A723B3A46837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23DF7EBE-3FDE-C5AA-1A3C-D81CFD2A86F0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0C40F020-B300-DFDC-EED5-475F72446A54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4CBC8E39-0A15-D8EF-3FFA-F6C918983BE8}"/>
                </a:ext>
              </a:extLst>
            </p:cNvPr>
            <p:cNvCxnSpPr>
              <a:cxnSpLocks/>
              <a:stCxn id="141" idx="2"/>
            </p:cNvCxnSpPr>
            <p:nvPr/>
          </p:nvCxnSpPr>
          <p:spPr>
            <a:xfrm flipH="1">
              <a:off x="7442670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id="{EFB0042E-D130-1514-5ACC-BFC012C841FD}"/>
                </a:ext>
              </a:extLst>
            </p:cNvPr>
            <p:cNvCxnSpPr>
              <a:cxnSpLocks/>
              <a:stCxn id="142" idx="2"/>
            </p:cNvCxnSpPr>
            <p:nvPr/>
          </p:nvCxnSpPr>
          <p:spPr>
            <a:xfrm flipH="1">
              <a:off x="7825033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B79E7183-8981-B2B6-9F14-CF0F039D86EB}"/>
              </a:ext>
            </a:extLst>
          </p:cNvPr>
          <p:cNvGrpSpPr/>
          <p:nvPr/>
        </p:nvGrpSpPr>
        <p:grpSpPr>
          <a:xfrm>
            <a:off x="8528163" y="4769819"/>
            <a:ext cx="993747" cy="858262"/>
            <a:chOff x="8165885" y="4843825"/>
            <a:chExt cx="993747" cy="858262"/>
          </a:xfrm>
        </p:grpSpPr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A15BCFAA-8CF4-CDAF-D277-92D8A3B52E8E}"/>
                </a:ext>
              </a:extLst>
            </p:cNvPr>
            <p:cNvGrpSpPr/>
            <p:nvPr/>
          </p:nvGrpSpPr>
          <p:grpSpPr>
            <a:xfrm>
              <a:off x="8165886" y="4843825"/>
              <a:ext cx="993746" cy="451405"/>
              <a:chOff x="5157513" y="6223139"/>
              <a:chExt cx="993746" cy="451405"/>
            </a:xfrm>
          </p:grpSpPr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BCCE3278-1B45-1D9E-F9BE-AA01A712EF4A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8500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9F8FDEF4-C593-4390-CBBA-873A1FB63E9B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8570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FB96CB9F-0A47-489F-52E2-BEC02D702352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8604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5" name="TextBox 154">
                <a:extLst>
                  <a:ext uri="{FF2B5EF4-FFF2-40B4-BE49-F238E27FC236}">
                    <a16:creationId xmlns:a16="http://schemas.microsoft.com/office/drawing/2014/main" id="{1AB0A00A-000F-F777-ABBA-7655108E62D2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93BCC97E-3E45-72CC-EACC-A2DD72BA57D3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48" name="Straight Arrow Connector 147">
              <a:extLst>
                <a:ext uri="{FF2B5EF4-FFF2-40B4-BE49-F238E27FC236}">
                  <a16:creationId xmlns:a16="http://schemas.microsoft.com/office/drawing/2014/main" id="{4A6FEA43-9ED3-6EC4-213E-2B1FAB407D56}"/>
                </a:ext>
              </a:extLst>
            </p:cNvPr>
            <p:cNvCxnSpPr>
              <a:cxnSpLocks/>
              <a:stCxn id="152" idx="2"/>
            </p:cNvCxnSpPr>
            <p:nvPr/>
          </p:nvCxnSpPr>
          <p:spPr>
            <a:xfrm flipH="1">
              <a:off x="8165885" y="5294671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Arrow Connector 148">
              <a:extLst>
                <a:ext uri="{FF2B5EF4-FFF2-40B4-BE49-F238E27FC236}">
                  <a16:creationId xmlns:a16="http://schemas.microsoft.com/office/drawing/2014/main" id="{A343A65A-1C55-C952-868C-6F73172D1BD8}"/>
                </a:ext>
              </a:extLst>
            </p:cNvPr>
            <p:cNvCxnSpPr>
              <a:cxnSpLocks/>
              <a:stCxn id="153" idx="2"/>
            </p:cNvCxnSpPr>
            <p:nvPr/>
          </p:nvCxnSpPr>
          <p:spPr>
            <a:xfrm flipH="1">
              <a:off x="8548248" y="5294671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Arrow Connector 149">
              <a:extLst>
                <a:ext uri="{FF2B5EF4-FFF2-40B4-BE49-F238E27FC236}">
                  <a16:creationId xmlns:a16="http://schemas.microsoft.com/office/drawing/2014/main" id="{F34CB0B5-3831-4FE2-3186-705EF3A5D085}"/>
                </a:ext>
              </a:extLst>
            </p:cNvPr>
            <p:cNvCxnSpPr>
              <a:cxnSpLocks/>
              <a:stCxn id="154" idx="2"/>
            </p:cNvCxnSpPr>
            <p:nvPr/>
          </p:nvCxnSpPr>
          <p:spPr>
            <a:xfrm>
              <a:off x="8776293" y="5294671"/>
              <a:ext cx="100838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E2C1E1E8-0B77-7D98-AC4C-8324318A0691}"/>
              </a:ext>
            </a:extLst>
          </p:cNvPr>
          <p:cNvGrpSpPr/>
          <p:nvPr/>
        </p:nvGrpSpPr>
        <p:grpSpPr>
          <a:xfrm>
            <a:off x="9659131" y="4769819"/>
            <a:ext cx="993747" cy="858262"/>
            <a:chOff x="9362758" y="4843824"/>
            <a:chExt cx="993747" cy="858262"/>
          </a:xfrm>
        </p:grpSpPr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EBF1571B-7F6E-FD83-8249-40F61D8D5148}"/>
                </a:ext>
              </a:extLst>
            </p:cNvPr>
            <p:cNvGrpSpPr/>
            <p:nvPr/>
          </p:nvGrpSpPr>
          <p:grpSpPr>
            <a:xfrm>
              <a:off x="9362759" y="4843824"/>
              <a:ext cx="993746" cy="451405"/>
              <a:chOff x="5157513" y="6223139"/>
              <a:chExt cx="993746" cy="451405"/>
            </a:xfrm>
          </p:grpSpPr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F6F35C03-2B50-F5F8-F4A2-6323262AB211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8700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FFC0286A-5D90-B85D-AB1A-EA789776D579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8808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88F3A477-F00B-C528-E7B2-2152E5A4A633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8887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1181CCFD-34D1-17A7-8CC9-202DA3495C3F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EC8DDBEF-212F-21E9-8F01-1087FBF7E8E7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59" name="Straight Arrow Connector 158">
              <a:extLst>
                <a:ext uri="{FF2B5EF4-FFF2-40B4-BE49-F238E27FC236}">
                  <a16:creationId xmlns:a16="http://schemas.microsoft.com/office/drawing/2014/main" id="{FB059387-5DC4-ADA8-2191-737063500D47}"/>
                </a:ext>
              </a:extLst>
            </p:cNvPr>
            <p:cNvCxnSpPr>
              <a:cxnSpLocks/>
              <a:stCxn id="163" idx="2"/>
            </p:cNvCxnSpPr>
            <p:nvPr/>
          </p:nvCxnSpPr>
          <p:spPr>
            <a:xfrm flipH="1">
              <a:off x="9362758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Arrow Connector 159">
              <a:extLst>
                <a:ext uri="{FF2B5EF4-FFF2-40B4-BE49-F238E27FC236}">
                  <a16:creationId xmlns:a16="http://schemas.microsoft.com/office/drawing/2014/main" id="{8CB899E4-CEE1-5210-8249-6E6661FDFE59}"/>
                </a:ext>
              </a:extLst>
            </p:cNvPr>
            <p:cNvCxnSpPr>
              <a:cxnSpLocks/>
              <a:stCxn id="164" idx="2"/>
            </p:cNvCxnSpPr>
            <p:nvPr/>
          </p:nvCxnSpPr>
          <p:spPr>
            <a:xfrm flipH="1">
              <a:off x="9745121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Arrow Connector 160">
              <a:extLst>
                <a:ext uri="{FF2B5EF4-FFF2-40B4-BE49-F238E27FC236}">
                  <a16:creationId xmlns:a16="http://schemas.microsoft.com/office/drawing/2014/main" id="{70437DF7-7191-D75F-CEE5-66688285002D}"/>
                </a:ext>
              </a:extLst>
            </p:cNvPr>
            <p:cNvCxnSpPr>
              <a:cxnSpLocks/>
              <a:stCxn id="165" idx="2"/>
            </p:cNvCxnSpPr>
            <p:nvPr/>
          </p:nvCxnSpPr>
          <p:spPr>
            <a:xfrm>
              <a:off x="9973166" y="5294670"/>
              <a:ext cx="100838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60BF702D-9671-C42A-0255-CF445D4C9A7C}"/>
              </a:ext>
            </a:extLst>
          </p:cNvPr>
          <p:cNvGrpSpPr/>
          <p:nvPr/>
        </p:nvGrpSpPr>
        <p:grpSpPr>
          <a:xfrm>
            <a:off x="10790098" y="4769819"/>
            <a:ext cx="993747" cy="851004"/>
            <a:chOff x="10556237" y="4843824"/>
            <a:chExt cx="993747" cy="851004"/>
          </a:xfrm>
        </p:grpSpPr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2308AD0A-A5BE-22C6-23F0-C0067D0CE7C3}"/>
                </a:ext>
              </a:extLst>
            </p:cNvPr>
            <p:cNvGrpSpPr/>
            <p:nvPr/>
          </p:nvGrpSpPr>
          <p:grpSpPr>
            <a:xfrm>
              <a:off x="10556238" y="4843824"/>
              <a:ext cx="993746" cy="451406"/>
              <a:chOff x="5157513" y="6223139"/>
              <a:chExt cx="993746" cy="451406"/>
            </a:xfrm>
          </p:grpSpPr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5A0AD99E-0F29-1285-7966-ADF55BCDC4F7}"/>
                  </a:ext>
                </a:extLst>
              </p:cNvPr>
              <p:cNvSpPr txBox="1"/>
              <p:nvPr/>
            </p:nvSpPr>
            <p:spPr>
              <a:xfrm>
                <a:off x="5203787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9016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id="{3D676C44-D0F9-0BB8-4DC0-9DA0FE498099}"/>
                  </a:ext>
                </a:extLst>
              </p:cNvPr>
              <p:cNvSpPr txBox="1"/>
              <p:nvPr/>
            </p:nvSpPr>
            <p:spPr>
              <a:xfrm>
                <a:off x="5429588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9200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A3294D8D-5F43-005C-7633-0543E6EBAE08}"/>
                  </a:ext>
                </a:extLst>
              </p:cNvPr>
              <p:cNvSpPr txBox="1"/>
              <p:nvPr/>
            </p:nvSpPr>
            <p:spPr>
              <a:xfrm>
                <a:off x="5655389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7" name="TextBox 176">
                <a:extLst>
                  <a:ext uri="{FF2B5EF4-FFF2-40B4-BE49-F238E27FC236}">
                    <a16:creationId xmlns:a16="http://schemas.microsoft.com/office/drawing/2014/main" id="{CA8BCD41-8320-5793-22B4-B571D22EE308}"/>
                  </a:ext>
                </a:extLst>
              </p:cNvPr>
              <p:cNvSpPr txBox="1"/>
              <p:nvPr/>
            </p:nvSpPr>
            <p:spPr>
              <a:xfrm>
                <a:off x="5881189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14EBEE69-0916-BC37-01AB-7C79F1A4BD4C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70" name="Straight Arrow Connector 169">
              <a:extLst>
                <a:ext uri="{FF2B5EF4-FFF2-40B4-BE49-F238E27FC236}">
                  <a16:creationId xmlns:a16="http://schemas.microsoft.com/office/drawing/2014/main" id="{CE04D320-184E-ED68-0D71-BD2DAFB2DB64}"/>
                </a:ext>
              </a:extLst>
            </p:cNvPr>
            <p:cNvCxnSpPr>
              <a:cxnSpLocks/>
              <a:stCxn id="174" idx="2"/>
            </p:cNvCxnSpPr>
            <p:nvPr/>
          </p:nvCxnSpPr>
          <p:spPr>
            <a:xfrm flipH="1">
              <a:off x="10556237" y="5295230"/>
              <a:ext cx="156562" cy="3995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Arrow Connector 170">
              <a:extLst>
                <a:ext uri="{FF2B5EF4-FFF2-40B4-BE49-F238E27FC236}">
                  <a16:creationId xmlns:a16="http://schemas.microsoft.com/office/drawing/2014/main" id="{37B41BD7-99F4-0803-9502-B62BABAF90F2}"/>
                </a:ext>
              </a:extLst>
            </p:cNvPr>
            <p:cNvCxnSpPr>
              <a:cxnSpLocks/>
              <a:stCxn id="175" idx="2"/>
            </p:cNvCxnSpPr>
            <p:nvPr/>
          </p:nvCxnSpPr>
          <p:spPr>
            <a:xfrm>
              <a:off x="10938600" y="5295230"/>
              <a:ext cx="0" cy="3995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Arrow Connector 171">
              <a:extLst>
                <a:ext uri="{FF2B5EF4-FFF2-40B4-BE49-F238E27FC236}">
                  <a16:creationId xmlns:a16="http://schemas.microsoft.com/office/drawing/2014/main" id="{DE4CDD81-9EBA-6099-5B4C-90DC59859D8F}"/>
                </a:ext>
              </a:extLst>
            </p:cNvPr>
            <p:cNvCxnSpPr>
              <a:cxnSpLocks/>
              <a:stCxn id="176" idx="2"/>
            </p:cNvCxnSpPr>
            <p:nvPr/>
          </p:nvCxnSpPr>
          <p:spPr>
            <a:xfrm>
              <a:off x="11164401" y="5295230"/>
              <a:ext cx="103082" cy="3995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9" name="Freeform 178">
            <a:extLst>
              <a:ext uri="{FF2B5EF4-FFF2-40B4-BE49-F238E27FC236}">
                <a16:creationId xmlns:a16="http://schemas.microsoft.com/office/drawing/2014/main" id="{E029411D-1A77-A9C4-BAEE-026C62C6F146}"/>
              </a:ext>
            </a:extLst>
          </p:cNvPr>
          <p:cNvSpPr/>
          <p:nvPr/>
        </p:nvSpPr>
        <p:spPr>
          <a:xfrm>
            <a:off x="6127894" y="4703484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0" name="Freeform 179">
            <a:extLst>
              <a:ext uri="{FF2B5EF4-FFF2-40B4-BE49-F238E27FC236}">
                <a16:creationId xmlns:a16="http://schemas.microsoft.com/office/drawing/2014/main" id="{D8CB4C11-30DD-25E4-5663-5FBA075AA5D3}"/>
              </a:ext>
            </a:extLst>
          </p:cNvPr>
          <p:cNvSpPr/>
          <p:nvPr/>
        </p:nvSpPr>
        <p:spPr>
          <a:xfrm>
            <a:off x="7263657" y="4714858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1" name="Freeform 180">
            <a:extLst>
              <a:ext uri="{FF2B5EF4-FFF2-40B4-BE49-F238E27FC236}">
                <a16:creationId xmlns:a16="http://schemas.microsoft.com/office/drawing/2014/main" id="{CA1DBAF0-46D0-0FD5-C481-18123A3F6A96}"/>
              </a:ext>
            </a:extLst>
          </p:cNvPr>
          <p:cNvSpPr/>
          <p:nvPr/>
        </p:nvSpPr>
        <p:spPr>
          <a:xfrm>
            <a:off x="8399649" y="4708771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2" name="Freeform 181">
            <a:extLst>
              <a:ext uri="{FF2B5EF4-FFF2-40B4-BE49-F238E27FC236}">
                <a16:creationId xmlns:a16="http://schemas.microsoft.com/office/drawing/2014/main" id="{61DB7282-D063-5039-F963-D966E2948CF4}"/>
              </a:ext>
            </a:extLst>
          </p:cNvPr>
          <p:cNvSpPr/>
          <p:nvPr/>
        </p:nvSpPr>
        <p:spPr>
          <a:xfrm>
            <a:off x="9525593" y="4710068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3" name="Freeform 182">
            <a:extLst>
              <a:ext uri="{FF2B5EF4-FFF2-40B4-BE49-F238E27FC236}">
                <a16:creationId xmlns:a16="http://schemas.microsoft.com/office/drawing/2014/main" id="{BE576EC7-55A4-261F-9590-48A8C56EA04A}"/>
              </a:ext>
            </a:extLst>
          </p:cNvPr>
          <p:cNvSpPr/>
          <p:nvPr/>
        </p:nvSpPr>
        <p:spPr>
          <a:xfrm>
            <a:off x="10652249" y="4710068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4" name="Freeform 183">
            <a:extLst>
              <a:ext uri="{FF2B5EF4-FFF2-40B4-BE49-F238E27FC236}">
                <a16:creationId xmlns:a16="http://schemas.microsoft.com/office/drawing/2014/main" id="{5F10126D-99BA-B4C0-9481-453187F27A04}"/>
              </a:ext>
            </a:extLst>
          </p:cNvPr>
          <p:cNvSpPr/>
          <p:nvPr/>
        </p:nvSpPr>
        <p:spPr>
          <a:xfrm flipH="1" flipV="1">
            <a:off x="10653706" y="5216937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5" name="Freeform 184">
            <a:extLst>
              <a:ext uri="{FF2B5EF4-FFF2-40B4-BE49-F238E27FC236}">
                <a16:creationId xmlns:a16="http://schemas.microsoft.com/office/drawing/2014/main" id="{BE70E8B0-51F8-C865-70C3-BFC501E8480B}"/>
              </a:ext>
            </a:extLst>
          </p:cNvPr>
          <p:cNvSpPr/>
          <p:nvPr/>
        </p:nvSpPr>
        <p:spPr>
          <a:xfrm flipH="1" flipV="1">
            <a:off x="9528848" y="5216937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6" name="Freeform 185">
            <a:extLst>
              <a:ext uri="{FF2B5EF4-FFF2-40B4-BE49-F238E27FC236}">
                <a16:creationId xmlns:a16="http://schemas.microsoft.com/office/drawing/2014/main" id="{6610AFFB-E611-E84D-36B2-C18CC5EB5DBB}"/>
              </a:ext>
            </a:extLst>
          </p:cNvPr>
          <p:cNvSpPr/>
          <p:nvPr/>
        </p:nvSpPr>
        <p:spPr>
          <a:xfrm flipH="1" flipV="1">
            <a:off x="8393876" y="5222111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7" name="Freeform 186">
            <a:extLst>
              <a:ext uri="{FF2B5EF4-FFF2-40B4-BE49-F238E27FC236}">
                <a16:creationId xmlns:a16="http://schemas.microsoft.com/office/drawing/2014/main" id="{0CE1E9D4-923E-F2E2-D632-492FF0BD970D}"/>
              </a:ext>
            </a:extLst>
          </p:cNvPr>
          <p:cNvSpPr/>
          <p:nvPr/>
        </p:nvSpPr>
        <p:spPr>
          <a:xfrm flipH="1" flipV="1">
            <a:off x="7259011" y="5216222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8" name="Freeform 187">
            <a:extLst>
              <a:ext uri="{FF2B5EF4-FFF2-40B4-BE49-F238E27FC236}">
                <a16:creationId xmlns:a16="http://schemas.microsoft.com/office/drawing/2014/main" id="{FB305D7B-749C-49FC-0687-1CDEC32D1E83}"/>
              </a:ext>
            </a:extLst>
          </p:cNvPr>
          <p:cNvSpPr/>
          <p:nvPr/>
        </p:nvSpPr>
        <p:spPr>
          <a:xfrm flipH="1" flipV="1">
            <a:off x="6124039" y="5221396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0" name="Straight Arrow Connector 189">
            <a:extLst>
              <a:ext uri="{FF2B5EF4-FFF2-40B4-BE49-F238E27FC236}">
                <a16:creationId xmlns:a16="http://schemas.microsoft.com/office/drawing/2014/main" id="{609341CA-3A70-FDBC-0242-C264258B8FED}"/>
              </a:ext>
            </a:extLst>
          </p:cNvPr>
          <p:cNvCxnSpPr>
            <a:cxnSpLocks/>
          </p:cNvCxnSpPr>
          <p:nvPr/>
        </p:nvCxnSpPr>
        <p:spPr>
          <a:xfrm flipH="1">
            <a:off x="5632133" y="4455898"/>
            <a:ext cx="454041" cy="3139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44A5CA18-75D6-635B-357A-27E692C97B0E}"/>
              </a:ext>
            </a:extLst>
          </p:cNvPr>
          <p:cNvCxnSpPr>
            <a:cxnSpLocks/>
          </p:cNvCxnSpPr>
          <p:nvPr/>
        </p:nvCxnSpPr>
        <p:spPr>
          <a:xfrm flipH="1">
            <a:off x="7036094" y="3681112"/>
            <a:ext cx="866804" cy="3085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896681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</a:t>
            </a:r>
            <a:r>
              <a:rPr lang="de-DE" baseline="30000" dirty="0"/>
              <a:t>+</a:t>
            </a:r>
            <a:r>
              <a:rPr lang="de-DE" dirty="0"/>
              <a:t>-Bäume: Einfügen – Beispiel mit Aufspaltung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/>
                  <a:t>Einfügen eines Eintrags mit Schlüssel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6330</m:t>
                    </m:r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Suche führt zu zweitem Blattknoten in verketteter Liste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Blattknoten hat nicht mehr genug Platz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Index anpassen</a:t>
                </a:r>
              </a:p>
              <a:p>
                <a:pPr lvl="2"/>
                <a:r>
                  <a:rPr lang="de-DE" dirty="0"/>
                  <a:t>Erste Hälfe (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de-DE" dirty="0"/>
                  <a:t> Einträge) bleibt in </a:t>
                </a:r>
                <a:br>
                  <a:rPr lang="de-DE" dirty="0"/>
                </a:br>
                <a:r>
                  <a:rPr lang="de-DE" dirty="0"/>
                  <a:t>Knoten</a:t>
                </a:r>
              </a:p>
              <a:p>
                <a:pPr lvl="2"/>
                <a:r>
                  <a:rPr lang="de-DE" dirty="0"/>
                  <a:t>Zweite Hälfte (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de-DE" dirty="0"/>
                  <a:t> Einträg) geht </a:t>
                </a:r>
                <a:br>
                  <a:rPr lang="de-DE" dirty="0"/>
                </a:br>
                <a:r>
                  <a:rPr lang="de-DE" dirty="0"/>
                  <a:t>in neuen Knoten</a:t>
                </a:r>
              </a:p>
              <a:p>
                <a:pPr lvl="2"/>
                <a:r>
                  <a:rPr lang="de-DE" dirty="0"/>
                  <a:t>Neuer Eintrag in Elternknoten</a:t>
                </a:r>
              </a:p>
              <a:p>
                <a:pPr lvl="3"/>
                <a:r>
                  <a:rPr lang="de-DE" dirty="0"/>
                  <a:t>Kleinster Eintrag im neuen Knoten: </a:t>
                </a:r>
                <a:br>
                  <a:rPr lang="de-DE" dirty="0"/>
                </a:b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6423</m:t>
                    </m:r>
                  </m:oMath>
                </a14:m>
                <a:r>
                  <a:rPr lang="de-DE" dirty="0"/>
                  <a:t> </a:t>
                </a:r>
              </a:p>
              <a:p>
                <a:pPr lvl="3"/>
                <a:r>
                  <a:rPr lang="de-DE" dirty="0"/>
                  <a:t>Platz in Elternknoten, daher direkt </a:t>
                </a:r>
                <a:br>
                  <a:rPr lang="de-DE" dirty="0"/>
                </a:br>
                <a:r>
                  <a:rPr lang="de-DE" dirty="0"/>
                  <a:t>einfügen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BCF841B-000C-85F2-98BC-E31E5FFC099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28F31EB-7840-521B-AA0E-AB713870D4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59</a:t>
            </a:fld>
            <a:endParaRPr lang="de-DE"/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642BA802-652B-E7E3-AE61-262E6D683935}"/>
              </a:ext>
            </a:extLst>
          </p:cNvPr>
          <p:cNvSpPr txBox="1"/>
          <p:nvPr/>
        </p:nvSpPr>
        <p:spPr>
          <a:xfrm>
            <a:off x="8022445" y="1510246"/>
            <a:ext cx="1476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N</a:t>
            </a:r>
            <a:r>
              <a:rPr lang="en-DE" dirty="0">
                <a:solidFill>
                  <a:schemeClr val="accent1"/>
                </a:solidFill>
              </a:rPr>
              <a:t>euer Eintrag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DE17DC00-E22E-15D0-960D-08873ED3A6CE}"/>
              </a:ext>
            </a:extLst>
          </p:cNvPr>
          <p:cNvSpPr txBox="1"/>
          <p:nvPr/>
        </p:nvSpPr>
        <p:spPr>
          <a:xfrm>
            <a:off x="8390942" y="732264"/>
            <a:ext cx="1733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N</a:t>
            </a:r>
            <a:r>
              <a:rPr lang="en-DE" dirty="0">
                <a:solidFill>
                  <a:schemeClr val="accent1"/>
                </a:solidFill>
              </a:rPr>
              <a:t>euer Separator</a:t>
            </a:r>
          </a:p>
        </p:txBody>
      </p: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739A023A-B6B7-44CE-2C44-7D77BE6F8996}"/>
              </a:ext>
            </a:extLst>
          </p:cNvPr>
          <p:cNvCxnSpPr>
            <a:cxnSpLocks/>
            <a:stCxn id="140" idx="2"/>
          </p:cNvCxnSpPr>
          <p:nvPr/>
        </p:nvCxnSpPr>
        <p:spPr>
          <a:xfrm>
            <a:off x="8760564" y="1879578"/>
            <a:ext cx="339164" cy="2606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720F597E-0163-3049-3B9E-ADCC64FCBB12}"/>
              </a:ext>
            </a:extLst>
          </p:cNvPr>
          <p:cNvCxnSpPr>
            <a:cxnSpLocks/>
            <a:stCxn id="141" idx="2"/>
          </p:cNvCxnSpPr>
          <p:nvPr/>
        </p:nvCxnSpPr>
        <p:spPr>
          <a:xfrm>
            <a:off x="9257782" y="1101596"/>
            <a:ext cx="599341" cy="4058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Rectangle 198">
            <a:extLst>
              <a:ext uri="{FF2B5EF4-FFF2-40B4-BE49-F238E27FC236}">
                <a16:creationId xmlns:a16="http://schemas.microsoft.com/office/drawing/2014/main" id="{B2F1DFB3-9135-95EB-56BF-0542FC3C0D95}"/>
              </a:ext>
            </a:extLst>
          </p:cNvPr>
          <p:cNvSpPr/>
          <p:nvPr/>
        </p:nvSpPr>
        <p:spPr>
          <a:xfrm>
            <a:off x="5083053" y="5392667"/>
            <a:ext cx="6748622" cy="5121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7CA677EE-366A-0516-F5E9-9BB8832ED014}"/>
              </a:ext>
            </a:extLst>
          </p:cNvPr>
          <p:cNvSpPr txBox="1"/>
          <p:nvPr/>
        </p:nvSpPr>
        <p:spPr>
          <a:xfrm>
            <a:off x="10807782" y="5569113"/>
            <a:ext cx="10598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Datenseiten</a:t>
            </a:r>
          </a:p>
        </p:txBody>
      </p:sp>
      <p:sp>
        <p:nvSpPr>
          <p:cNvPr id="201" name="Rectangle 200">
            <a:extLst>
              <a:ext uri="{FF2B5EF4-FFF2-40B4-BE49-F238E27FC236}">
                <a16:creationId xmlns:a16="http://schemas.microsoft.com/office/drawing/2014/main" id="{6219117C-7EC6-AC08-B3BE-C088FF26E375}"/>
              </a:ext>
            </a:extLst>
          </p:cNvPr>
          <p:cNvSpPr/>
          <p:nvPr/>
        </p:nvSpPr>
        <p:spPr>
          <a:xfrm>
            <a:off x="5083053" y="3113855"/>
            <a:ext cx="6748622" cy="22845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3" name="Rectangle 322">
            <a:extLst>
              <a:ext uri="{FF2B5EF4-FFF2-40B4-BE49-F238E27FC236}">
                <a16:creationId xmlns:a16="http://schemas.microsoft.com/office/drawing/2014/main" id="{839E6F59-2DD1-CF1A-F261-92823138EDD1}"/>
              </a:ext>
            </a:extLst>
          </p:cNvPr>
          <p:cNvSpPr/>
          <p:nvPr/>
        </p:nvSpPr>
        <p:spPr>
          <a:xfrm>
            <a:off x="6395020" y="3990273"/>
            <a:ext cx="219734" cy="4501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24" name="Rectangle 323">
            <a:extLst>
              <a:ext uri="{FF2B5EF4-FFF2-40B4-BE49-F238E27FC236}">
                <a16:creationId xmlns:a16="http://schemas.microsoft.com/office/drawing/2014/main" id="{3DF158AC-49EB-2603-1583-BA44AFBB2036}"/>
              </a:ext>
            </a:extLst>
          </p:cNvPr>
          <p:cNvSpPr/>
          <p:nvPr/>
        </p:nvSpPr>
        <p:spPr>
          <a:xfrm>
            <a:off x="6124132" y="3984011"/>
            <a:ext cx="219734" cy="4501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25" name="Rectangle 324">
            <a:extLst>
              <a:ext uri="{FF2B5EF4-FFF2-40B4-BE49-F238E27FC236}">
                <a16:creationId xmlns:a16="http://schemas.microsoft.com/office/drawing/2014/main" id="{14A509DB-A63E-8F34-D4D9-E7C18F38E5BA}"/>
              </a:ext>
            </a:extLst>
          </p:cNvPr>
          <p:cNvSpPr/>
          <p:nvPr/>
        </p:nvSpPr>
        <p:spPr>
          <a:xfrm>
            <a:off x="7941271" y="3213921"/>
            <a:ext cx="219734" cy="4501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326" name="Straight Arrow Connector 325">
            <a:extLst>
              <a:ext uri="{FF2B5EF4-FFF2-40B4-BE49-F238E27FC236}">
                <a16:creationId xmlns:a16="http://schemas.microsoft.com/office/drawing/2014/main" id="{E4DAEEF0-8213-5AD1-7720-09ADC7E77A78}"/>
              </a:ext>
            </a:extLst>
          </p:cNvPr>
          <p:cNvCxnSpPr>
            <a:cxnSpLocks/>
            <a:stCxn id="231" idx="3"/>
            <a:endCxn id="206" idx="0"/>
          </p:cNvCxnSpPr>
          <p:nvPr/>
        </p:nvCxnSpPr>
        <p:spPr>
          <a:xfrm flipH="1">
            <a:off x="7036094" y="3681112"/>
            <a:ext cx="866804" cy="3085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chemeClr val="accent3">
                <a:lumMod val="60000"/>
                <a:lumOff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Straight Arrow Connector 326">
            <a:extLst>
              <a:ext uri="{FF2B5EF4-FFF2-40B4-BE49-F238E27FC236}">
                <a16:creationId xmlns:a16="http://schemas.microsoft.com/office/drawing/2014/main" id="{82A03894-5FEB-4289-4759-4E6734B32B38}"/>
              </a:ext>
            </a:extLst>
          </p:cNvPr>
          <p:cNvCxnSpPr>
            <a:cxnSpLocks/>
            <a:stCxn id="208" idx="3"/>
            <a:endCxn id="264" idx="0"/>
          </p:cNvCxnSpPr>
          <p:nvPr/>
        </p:nvCxnSpPr>
        <p:spPr>
          <a:xfrm>
            <a:off x="6352916" y="4455898"/>
            <a:ext cx="410185" cy="3139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chemeClr val="accent3">
                <a:lumMod val="60000"/>
                <a:lumOff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9903D636-ABF0-FB87-4806-A69683F0258A}"/>
              </a:ext>
            </a:extLst>
          </p:cNvPr>
          <p:cNvGrpSpPr/>
          <p:nvPr/>
        </p:nvGrpSpPr>
        <p:grpSpPr>
          <a:xfrm>
            <a:off x="6079307" y="3989626"/>
            <a:ext cx="1118027" cy="472967"/>
            <a:chOff x="5157512" y="6223139"/>
            <a:chExt cx="1118027" cy="472967"/>
          </a:xfrm>
        </p:grpSpPr>
        <p:sp>
          <p:nvSpPr>
            <p:cNvPr id="203" name="TextBox 202">
              <a:extLst>
                <a:ext uri="{FF2B5EF4-FFF2-40B4-BE49-F238E27FC236}">
                  <a16:creationId xmlns:a16="http://schemas.microsoft.com/office/drawing/2014/main" id="{5697DCE0-CC2A-02B5-56F6-790E3561B499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5012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04" name="TextBox 203">
              <a:extLst>
                <a:ext uri="{FF2B5EF4-FFF2-40B4-BE49-F238E27FC236}">
                  <a16:creationId xmlns:a16="http://schemas.microsoft.com/office/drawing/2014/main" id="{23313978-04BE-4238-B01B-69B18B7E5313}"/>
                </a:ext>
              </a:extLst>
            </p:cNvPr>
            <p:cNvSpPr txBox="1"/>
            <p:nvPr/>
          </p:nvSpPr>
          <p:spPr>
            <a:xfrm>
              <a:off x="5470529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8280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5DAB8EC4-3920-12B7-6876-BD5E1ACAE6EF}"/>
                </a:ext>
              </a:extLst>
            </p:cNvPr>
            <p:cNvSpPr txBox="1"/>
            <p:nvPr/>
          </p:nvSpPr>
          <p:spPr>
            <a:xfrm>
              <a:off x="5737271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C5868CDB-C355-4BC6-C9E1-8017D38DD516}"/>
                </a:ext>
              </a:extLst>
            </p:cNvPr>
            <p:cNvSpPr txBox="1"/>
            <p:nvPr/>
          </p:nvSpPr>
          <p:spPr>
            <a:xfrm>
              <a:off x="6004012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AD46AFD4-7DF8-5F3B-340D-74889D4B936C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85D61648-4D17-97FD-7E96-5A549D37E976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F8BC8B26-046D-DB34-BA4C-B58900503953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5C8942CE-2AB0-C1B7-4F04-194BF6E63956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A1D1B991-E18C-2DB7-A7B0-7B7C7076840F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C172B465-55BE-E34C-B53F-090D65686D73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E3887770-7648-142D-8F5B-C31FBC192418}"/>
              </a:ext>
            </a:extLst>
          </p:cNvPr>
          <p:cNvGrpSpPr/>
          <p:nvPr/>
        </p:nvGrpSpPr>
        <p:grpSpPr>
          <a:xfrm>
            <a:off x="9584385" y="3989626"/>
            <a:ext cx="1118027" cy="472968"/>
            <a:chOff x="5157512" y="6223138"/>
            <a:chExt cx="1118027" cy="472968"/>
          </a:xfrm>
        </p:grpSpPr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FA1B255C-56F7-D696-FA75-39884EA161D3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8700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3B3DC5C5-76C1-8212-797E-3AB0E7A4485D}"/>
                </a:ext>
              </a:extLst>
            </p:cNvPr>
            <p:cNvSpPr txBox="1"/>
            <p:nvPr/>
          </p:nvSpPr>
          <p:spPr>
            <a:xfrm>
              <a:off x="5470529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9016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16" name="TextBox 215">
              <a:extLst>
                <a:ext uri="{FF2B5EF4-FFF2-40B4-BE49-F238E27FC236}">
                  <a16:creationId xmlns:a16="http://schemas.microsoft.com/office/drawing/2014/main" id="{1D65CBD4-79B1-CB67-9FB4-E8864ED6BC2D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17" name="TextBox 216">
              <a:extLst>
                <a:ext uri="{FF2B5EF4-FFF2-40B4-BE49-F238E27FC236}">
                  <a16:creationId xmlns:a16="http://schemas.microsoft.com/office/drawing/2014/main" id="{669FB0C3-E7A7-EEE5-DBFB-A0600C912387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6856BCCC-110E-7CAB-A23C-DED077207DD3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D9597E72-7B87-182C-7EBB-0896CAF22E14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257EF7D6-DFA5-43BE-1E14-E09734608BBE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40491C05-FC5A-7D03-D532-9512EE350D44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9C740754-76E7-D77C-B54C-4BD31C0CC927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3" name="Oval 222">
              <a:extLst>
                <a:ext uri="{FF2B5EF4-FFF2-40B4-BE49-F238E27FC236}">
                  <a16:creationId xmlns:a16="http://schemas.microsoft.com/office/drawing/2014/main" id="{D9A69C3D-0526-2D06-F4FC-B60485076DCD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2A18890E-80F9-8008-FACC-D28BF14F5964}"/>
              </a:ext>
            </a:extLst>
          </p:cNvPr>
          <p:cNvGrpSpPr/>
          <p:nvPr/>
        </p:nvGrpSpPr>
        <p:grpSpPr>
          <a:xfrm>
            <a:off x="7896031" y="3214839"/>
            <a:ext cx="1118027" cy="472968"/>
            <a:chOff x="5157512" y="6223138"/>
            <a:chExt cx="1118027" cy="472968"/>
          </a:xfrm>
        </p:grpSpPr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93EA04DB-173B-E31B-451C-A32BF3751678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8500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27" name="TextBox 226">
              <a:extLst>
                <a:ext uri="{FF2B5EF4-FFF2-40B4-BE49-F238E27FC236}">
                  <a16:creationId xmlns:a16="http://schemas.microsoft.com/office/drawing/2014/main" id="{0B873065-B7EC-7205-9130-54B4AA806D45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207F28F8-D55E-5296-CA7F-C6CEAEF4704C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3B607793-B802-50F5-CD18-E93AA4408DC7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9DEE4C1A-72C2-E558-66D7-156715C8B511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1" name="Oval 230">
              <a:extLst>
                <a:ext uri="{FF2B5EF4-FFF2-40B4-BE49-F238E27FC236}">
                  <a16:creationId xmlns:a16="http://schemas.microsoft.com/office/drawing/2014/main" id="{E7ECB2A4-D925-0766-9353-6DAC6E584F04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B8C577CB-8B11-26D4-1278-17B8D0B201F0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8B9EED5E-DDC9-67F5-A94F-376D8CBC8F19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1B5BCB17-FA8E-D317-B4DB-E1C8039CBDE9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235" name="Straight Connector 234">
            <a:extLst>
              <a:ext uri="{FF2B5EF4-FFF2-40B4-BE49-F238E27FC236}">
                <a16:creationId xmlns:a16="http://schemas.microsoft.com/office/drawing/2014/main" id="{8B97A326-CDFD-4C2C-EDAF-293DA0887331}"/>
              </a:ext>
            </a:extLst>
          </p:cNvPr>
          <p:cNvCxnSpPr>
            <a:cxnSpLocks/>
          </p:cNvCxnSpPr>
          <p:nvPr/>
        </p:nvCxnSpPr>
        <p:spPr>
          <a:xfrm>
            <a:off x="5088490" y="5392667"/>
            <a:ext cx="6748622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Arrow Connector 235">
            <a:extLst>
              <a:ext uri="{FF2B5EF4-FFF2-40B4-BE49-F238E27FC236}">
                <a16:creationId xmlns:a16="http://schemas.microsoft.com/office/drawing/2014/main" id="{7789044E-218A-1A13-D894-8CB8852A3B33}"/>
              </a:ext>
            </a:extLst>
          </p:cNvPr>
          <p:cNvCxnSpPr>
            <a:cxnSpLocks/>
            <a:stCxn id="208" idx="3"/>
            <a:endCxn id="264" idx="0"/>
          </p:cNvCxnSpPr>
          <p:nvPr/>
        </p:nvCxnSpPr>
        <p:spPr>
          <a:xfrm>
            <a:off x="6352916" y="4455898"/>
            <a:ext cx="410185" cy="3139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Arrow Connector 236">
            <a:extLst>
              <a:ext uri="{FF2B5EF4-FFF2-40B4-BE49-F238E27FC236}">
                <a16:creationId xmlns:a16="http://schemas.microsoft.com/office/drawing/2014/main" id="{BB822E7C-CF6F-47CF-A848-834F49ABB599}"/>
              </a:ext>
            </a:extLst>
          </p:cNvPr>
          <p:cNvCxnSpPr>
            <a:cxnSpLocks/>
            <a:stCxn id="210" idx="4"/>
            <a:endCxn id="275" idx="0"/>
          </p:cNvCxnSpPr>
          <p:nvPr/>
        </p:nvCxnSpPr>
        <p:spPr>
          <a:xfrm>
            <a:off x="6635143" y="4462593"/>
            <a:ext cx="1258926" cy="3072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8" name="Group 237">
            <a:extLst>
              <a:ext uri="{FF2B5EF4-FFF2-40B4-BE49-F238E27FC236}">
                <a16:creationId xmlns:a16="http://schemas.microsoft.com/office/drawing/2014/main" id="{E9D05EB3-1762-5D6F-BBC1-03C79CE65536}"/>
              </a:ext>
            </a:extLst>
          </p:cNvPr>
          <p:cNvGrpSpPr/>
          <p:nvPr/>
        </p:nvGrpSpPr>
        <p:grpSpPr>
          <a:xfrm>
            <a:off x="5135259" y="4769819"/>
            <a:ext cx="995204" cy="869149"/>
            <a:chOff x="5052318" y="4843825"/>
            <a:chExt cx="995204" cy="869149"/>
          </a:xfrm>
        </p:grpSpPr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66C9ADAA-DE0F-FCCB-1BD0-149D1E03D049}"/>
                </a:ext>
              </a:extLst>
            </p:cNvPr>
            <p:cNvGrpSpPr/>
            <p:nvPr/>
          </p:nvGrpSpPr>
          <p:grpSpPr>
            <a:xfrm>
              <a:off x="5052319" y="4843825"/>
              <a:ext cx="993746" cy="451735"/>
              <a:chOff x="5157513" y="6223139"/>
              <a:chExt cx="993746" cy="451735"/>
            </a:xfrm>
          </p:grpSpPr>
          <p:sp>
            <p:nvSpPr>
              <p:cNvPr id="244" name="TextBox 243">
                <a:extLst>
                  <a:ext uri="{FF2B5EF4-FFF2-40B4-BE49-F238E27FC236}">
                    <a16:creationId xmlns:a16="http://schemas.microsoft.com/office/drawing/2014/main" id="{52172A4C-2D88-BC04-7931-5B1111C50352}"/>
                  </a:ext>
                </a:extLst>
              </p:cNvPr>
              <p:cNvSpPr txBox="1"/>
              <p:nvPr/>
            </p:nvSpPr>
            <p:spPr>
              <a:xfrm>
                <a:off x="5203787" y="6224874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tIns="4680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4123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45" name="TextBox 244">
                <a:extLst>
                  <a:ext uri="{FF2B5EF4-FFF2-40B4-BE49-F238E27FC236}">
                    <a16:creationId xmlns:a16="http://schemas.microsoft.com/office/drawing/2014/main" id="{104D0998-B532-9277-31E7-8C34BAA3D456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4222</a:t>
                </a:r>
              </a:p>
            </p:txBody>
          </p:sp>
          <p:sp>
            <p:nvSpPr>
              <p:cNvPr id="246" name="TextBox 245">
                <a:extLst>
                  <a:ext uri="{FF2B5EF4-FFF2-40B4-BE49-F238E27FC236}">
                    <a16:creationId xmlns:a16="http://schemas.microsoft.com/office/drawing/2014/main" id="{01E9F481-9F1C-9A90-353F-2D322D3F69C5}"/>
                  </a:ext>
                </a:extLst>
              </p:cNvPr>
              <p:cNvSpPr txBox="1"/>
              <p:nvPr/>
            </p:nvSpPr>
            <p:spPr>
              <a:xfrm>
                <a:off x="5655389" y="622342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4450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47" name="TextBox 246">
                <a:extLst>
                  <a:ext uri="{FF2B5EF4-FFF2-40B4-BE49-F238E27FC236}">
                    <a16:creationId xmlns:a16="http://schemas.microsoft.com/office/drawing/2014/main" id="{538E46EC-5021-F0CF-4D59-9109A9171969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4528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48" name="Rectangle 247">
                <a:extLst>
                  <a:ext uri="{FF2B5EF4-FFF2-40B4-BE49-F238E27FC236}">
                    <a16:creationId xmlns:a16="http://schemas.microsoft.com/office/drawing/2014/main" id="{1199933B-CF3D-7E56-E310-A5755F77388F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240" name="Straight Arrow Connector 239">
              <a:extLst>
                <a:ext uri="{FF2B5EF4-FFF2-40B4-BE49-F238E27FC236}">
                  <a16:creationId xmlns:a16="http://schemas.microsoft.com/office/drawing/2014/main" id="{1774CC9F-CC35-D939-67F7-C58668AFE7FF}"/>
                </a:ext>
              </a:extLst>
            </p:cNvPr>
            <p:cNvCxnSpPr>
              <a:cxnSpLocks/>
              <a:stCxn id="244" idx="2"/>
            </p:cNvCxnSpPr>
            <p:nvPr/>
          </p:nvCxnSpPr>
          <p:spPr>
            <a:xfrm flipH="1">
              <a:off x="5052318" y="5295560"/>
              <a:ext cx="159675" cy="41741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Arrow Connector 240">
              <a:extLst>
                <a:ext uri="{FF2B5EF4-FFF2-40B4-BE49-F238E27FC236}">
                  <a16:creationId xmlns:a16="http://schemas.microsoft.com/office/drawing/2014/main" id="{B88D8F4B-FFD2-4B9F-055C-24382534FC34}"/>
                </a:ext>
              </a:extLst>
            </p:cNvPr>
            <p:cNvCxnSpPr>
              <a:cxnSpLocks/>
              <a:stCxn id="245" idx="2"/>
            </p:cNvCxnSpPr>
            <p:nvPr/>
          </p:nvCxnSpPr>
          <p:spPr>
            <a:xfrm flipH="1">
              <a:off x="5434681" y="5294671"/>
              <a:ext cx="3113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Arrow Connector 241">
              <a:extLst>
                <a:ext uri="{FF2B5EF4-FFF2-40B4-BE49-F238E27FC236}">
                  <a16:creationId xmlns:a16="http://schemas.microsoft.com/office/drawing/2014/main" id="{A5F5ED13-CE1C-0C9F-8084-776B9A0089B9}"/>
                </a:ext>
              </a:extLst>
            </p:cNvPr>
            <p:cNvCxnSpPr>
              <a:cxnSpLocks/>
              <a:stCxn id="246" idx="2"/>
            </p:cNvCxnSpPr>
            <p:nvPr/>
          </p:nvCxnSpPr>
          <p:spPr>
            <a:xfrm>
              <a:off x="5662726" y="5294111"/>
              <a:ext cx="100838" cy="41523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Arrow Connector 242">
              <a:extLst>
                <a:ext uri="{FF2B5EF4-FFF2-40B4-BE49-F238E27FC236}">
                  <a16:creationId xmlns:a16="http://schemas.microsoft.com/office/drawing/2014/main" id="{E1D411F0-360B-9426-CC05-912AEA5C133D}"/>
                </a:ext>
              </a:extLst>
            </p:cNvPr>
            <p:cNvCxnSpPr>
              <a:cxnSpLocks/>
              <a:stCxn id="247" idx="2"/>
            </p:cNvCxnSpPr>
            <p:nvPr/>
          </p:nvCxnSpPr>
          <p:spPr>
            <a:xfrm>
              <a:off x="5889395" y="5294671"/>
              <a:ext cx="158127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9" name="Straight Arrow Connector 248">
            <a:extLst>
              <a:ext uri="{FF2B5EF4-FFF2-40B4-BE49-F238E27FC236}">
                <a16:creationId xmlns:a16="http://schemas.microsoft.com/office/drawing/2014/main" id="{2F43AC38-7B1F-4FA4-739F-756B755F85F3}"/>
              </a:ext>
            </a:extLst>
          </p:cNvPr>
          <p:cNvCxnSpPr>
            <a:cxnSpLocks/>
            <a:stCxn id="220" idx="4"/>
            <a:endCxn id="286" idx="0"/>
          </p:cNvCxnSpPr>
          <p:nvPr/>
        </p:nvCxnSpPr>
        <p:spPr>
          <a:xfrm flipH="1">
            <a:off x="9025037" y="4462594"/>
            <a:ext cx="582539" cy="3072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Arrow Connector 249">
            <a:extLst>
              <a:ext uri="{FF2B5EF4-FFF2-40B4-BE49-F238E27FC236}">
                <a16:creationId xmlns:a16="http://schemas.microsoft.com/office/drawing/2014/main" id="{F78CADFE-3EF2-2474-550A-9EA03AE923E3}"/>
              </a:ext>
            </a:extLst>
          </p:cNvPr>
          <p:cNvCxnSpPr>
            <a:cxnSpLocks/>
            <a:stCxn id="219" idx="5"/>
            <a:endCxn id="297" idx="0"/>
          </p:cNvCxnSpPr>
          <p:nvPr/>
        </p:nvCxnSpPr>
        <p:spPr>
          <a:xfrm>
            <a:off x="9890641" y="4455899"/>
            <a:ext cx="265364" cy="3139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Arrow Connector 250">
            <a:extLst>
              <a:ext uri="{FF2B5EF4-FFF2-40B4-BE49-F238E27FC236}">
                <a16:creationId xmlns:a16="http://schemas.microsoft.com/office/drawing/2014/main" id="{D26445FC-5CA7-031C-7920-0A29AFB41ED6}"/>
              </a:ext>
            </a:extLst>
          </p:cNvPr>
          <p:cNvCxnSpPr>
            <a:cxnSpLocks/>
            <a:stCxn id="221" idx="5"/>
            <a:endCxn id="308" idx="0"/>
          </p:cNvCxnSpPr>
          <p:nvPr/>
        </p:nvCxnSpPr>
        <p:spPr>
          <a:xfrm>
            <a:off x="10156544" y="4455899"/>
            <a:ext cx="1130428" cy="3139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>
            <a:extLst>
              <a:ext uri="{FF2B5EF4-FFF2-40B4-BE49-F238E27FC236}">
                <a16:creationId xmlns:a16="http://schemas.microsoft.com/office/drawing/2014/main" id="{02270189-B77A-091A-E031-5BC550F73D31}"/>
              </a:ext>
            </a:extLst>
          </p:cNvPr>
          <p:cNvCxnSpPr>
            <a:cxnSpLocks/>
            <a:stCxn id="230" idx="4"/>
            <a:endCxn id="214" idx="0"/>
          </p:cNvCxnSpPr>
          <p:nvPr/>
        </p:nvCxnSpPr>
        <p:spPr>
          <a:xfrm>
            <a:off x="8185964" y="3687807"/>
            <a:ext cx="1554983" cy="3018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3" name="TextBox 252">
            <a:extLst>
              <a:ext uri="{FF2B5EF4-FFF2-40B4-BE49-F238E27FC236}">
                <a16:creationId xmlns:a16="http://schemas.microsoft.com/office/drawing/2014/main" id="{9C8C2F26-3FED-8785-E82A-E815D4D28ECF}"/>
              </a:ext>
            </a:extLst>
          </p:cNvPr>
          <p:cNvSpPr txBox="1"/>
          <p:nvPr/>
        </p:nvSpPr>
        <p:spPr>
          <a:xfrm>
            <a:off x="10699181" y="3099455"/>
            <a:ext cx="11332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Indexseiten</a:t>
            </a:r>
          </a:p>
        </p:txBody>
      </p: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AACF773C-CC00-572C-FB84-3908DC6AA24B}"/>
              </a:ext>
            </a:extLst>
          </p:cNvPr>
          <p:cNvGrpSpPr/>
          <p:nvPr/>
        </p:nvGrpSpPr>
        <p:grpSpPr>
          <a:xfrm>
            <a:off x="6266227" y="4769819"/>
            <a:ext cx="995204" cy="858262"/>
            <a:chOff x="6249191" y="4843824"/>
            <a:chExt cx="995204" cy="858262"/>
          </a:xfrm>
        </p:grpSpPr>
        <p:grpSp>
          <p:nvGrpSpPr>
            <p:cNvPr id="255" name="Group 254">
              <a:extLst>
                <a:ext uri="{FF2B5EF4-FFF2-40B4-BE49-F238E27FC236}">
                  <a16:creationId xmlns:a16="http://schemas.microsoft.com/office/drawing/2014/main" id="{9FC4AA54-549C-D3CD-038E-FC6219157C6A}"/>
                </a:ext>
              </a:extLst>
            </p:cNvPr>
            <p:cNvGrpSpPr/>
            <p:nvPr/>
          </p:nvGrpSpPr>
          <p:grpSpPr>
            <a:xfrm>
              <a:off x="6249192" y="4843824"/>
              <a:ext cx="993746" cy="451405"/>
              <a:chOff x="5157513" y="6223139"/>
              <a:chExt cx="993746" cy="451405"/>
            </a:xfrm>
          </p:grpSpPr>
          <p:sp>
            <p:nvSpPr>
              <p:cNvPr id="260" name="TextBox 259">
                <a:extLst>
                  <a:ext uri="{FF2B5EF4-FFF2-40B4-BE49-F238E27FC236}">
                    <a16:creationId xmlns:a16="http://schemas.microsoft.com/office/drawing/2014/main" id="{4ACDE7D3-6552-49CC-010E-D0894D5CCA6E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5012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1" name="TextBox 260">
                <a:extLst>
                  <a:ext uri="{FF2B5EF4-FFF2-40B4-BE49-F238E27FC236}">
                    <a16:creationId xmlns:a16="http://schemas.microsoft.com/office/drawing/2014/main" id="{6AAC7699-D68B-7E6F-509D-1DD5B68F7858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6423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2" name="TextBox 261">
                <a:extLst>
                  <a:ext uri="{FF2B5EF4-FFF2-40B4-BE49-F238E27FC236}">
                    <a16:creationId xmlns:a16="http://schemas.microsoft.com/office/drawing/2014/main" id="{AFE5FD0C-2861-644A-9382-B7FCF85CB3C2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8050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3" name="TextBox 262">
                <a:extLst>
                  <a:ext uri="{FF2B5EF4-FFF2-40B4-BE49-F238E27FC236}">
                    <a16:creationId xmlns:a16="http://schemas.microsoft.com/office/drawing/2014/main" id="{2139AB60-CA14-821A-8FFD-92A36E0B538D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8105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37F12E0D-0AB9-127C-EF42-889C8601EDBA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256" name="Straight Arrow Connector 255">
              <a:extLst>
                <a:ext uri="{FF2B5EF4-FFF2-40B4-BE49-F238E27FC236}">
                  <a16:creationId xmlns:a16="http://schemas.microsoft.com/office/drawing/2014/main" id="{4707A66B-89AA-510C-E5A2-CA4D539E102B}"/>
                </a:ext>
              </a:extLst>
            </p:cNvPr>
            <p:cNvCxnSpPr>
              <a:cxnSpLocks/>
              <a:stCxn id="260" idx="2"/>
            </p:cNvCxnSpPr>
            <p:nvPr/>
          </p:nvCxnSpPr>
          <p:spPr>
            <a:xfrm flipH="1">
              <a:off x="6249191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Arrow Connector 256">
              <a:extLst>
                <a:ext uri="{FF2B5EF4-FFF2-40B4-BE49-F238E27FC236}">
                  <a16:creationId xmlns:a16="http://schemas.microsoft.com/office/drawing/2014/main" id="{5375C1D7-8554-F85B-51F7-F27443B9EC68}"/>
                </a:ext>
              </a:extLst>
            </p:cNvPr>
            <p:cNvCxnSpPr>
              <a:cxnSpLocks/>
              <a:stCxn id="261" idx="2"/>
            </p:cNvCxnSpPr>
            <p:nvPr/>
          </p:nvCxnSpPr>
          <p:spPr>
            <a:xfrm flipH="1">
              <a:off x="6631554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Arrow Connector 257">
              <a:extLst>
                <a:ext uri="{FF2B5EF4-FFF2-40B4-BE49-F238E27FC236}">
                  <a16:creationId xmlns:a16="http://schemas.microsoft.com/office/drawing/2014/main" id="{EC5FC80A-CBC9-AB6A-B0D8-8AB64384C8EA}"/>
                </a:ext>
              </a:extLst>
            </p:cNvPr>
            <p:cNvCxnSpPr>
              <a:cxnSpLocks/>
              <a:stCxn id="262" idx="2"/>
            </p:cNvCxnSpPr>
            <p:nvPr/>
          </p:nvCxnSpPr>
          <p:spPr>
            <a:xfrm>
              <a:off x="6859599" y="5294670"/>
              <a:ext cx="100838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Arrow Connector 258">
              <a:extLst>
                <a:ext uri="{FF2B5EF4-FFF2-40B4-BE49-F238E27FC236}">
                  <a16:creationId xmlns:a16="http://schemas.microsoft.com/office/drawing/2014/main" id="{80DAC2BC-7805-9C16-A5C7-93AA12B1F108}"/>
                </a:ext>
              </a:extLst>
            </p:cNvPr>
            <p:cNvCxnSpPr>
              <a:cxnSpLocks/>
              <a:stCxn id="263" idx="2"/>
            </p:cNvCxnSpPr>
            <p:nvPr/>
          </p:nvCxnSpPr>
          <p:spPr>
            <a:xfrm>
              <a:off x="7085399" y="5294670"/>
              <a:ext cx="15899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5" name="Group 264">
            <a:extLst>
              <a:ext uri="{FF2B5EF4-FFF2-40B4-BE49-F238E27FC236}">
                <a16:creationId xmlns:a16="http://schemas.microsoft.com/office/drawing/2014/main" id="{8C04E690-A610-9DE8-8172-2E6BB92615E1}"/>
              </a:ext>
            </a:extLst>
          </p:cNvPr>
          <p:cNvGrpSpPr/>
          <p:nvPr/>
        </p:nvGrpSpPr>
        <p:grpSpPr>
          <a:xfrm>
            <a:off x="7397195" y="4769819"/>
            <a:ext cx="993747" cy="858262"/>
            <a:chOff x="7442670" y="4843824"/>
            <a:chExt cx="993747" cy="858262"/>
          </a:xfrm>
        </p:grpSpPr>
        <p:grpSp>
          <p:nvGrpSpPr>
            <p:cNvPr id="266" name="Group 265">
              <a:extLst>
                <a:ext uri="{FF2B5EF4-FFF2-40B4-BE49-F238E27FC236}">
                  <a16:creationId xmlns:a16="http://schemas.microsoft.com/office/drawing/2014/main" id="{82F0D813-B870-48BE-7724-880A7B99056D}"/>
                </a:ext>
              </a:extLst>
            </p:cNvPr>
            <p:cNvGrpSpPr/>
            <p:nvPr/>
          </p:nvGrpSpPr>
          <p:grpSpPr>
            <a:xfrm>
              <a:off x="7442671" y="4843824"/>
              <a:ext cx="993746" cy="451405"/>
              <a:chOff x="5157513" y="6223139"/>
              <a:chExt cx="993746" cy="451405"/>
            </a:xfrm>
          </p:grpSpPr>
          <p:sp>
            <p:nvSpPr>
              <p:cNvPr id="271" name="TextBox 270">
                <a:extLst>
                  <a:ext uri="{FF2B5EF4-FFF2-40B4-BE49-F238E27FC236}">
                    <a16:creationId xmlns:a16="http://schemas.microsoft.com/office/drawing/2014/main" id="{D0CD877D-83F6-C0D1-7EB9-78C3FA77E934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8280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2" name="TextBox 271">
                <a:extLst>
                  <a:ext uri="{FF2B5EF4-FFF2-40B4-BE49-F238E27FC236}">
                    <a16:creationId xmlns:a16="http://schemas.microsoft.com/office/drawing/2014/main" id="{E0AFB496-FF53-CC2E-F21D-49FA72B63A5B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8404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3" name="TextBox 272">
                <a:extLst>
                  <a:ext uri="{FF2B5EF4-FFF2-40B4-BE49-F238E27FC236}">
                    <a16:creationId xmlns:a16="http://schemas.microsoft.com/office/drawing/2014/main" id="{FE3AD96E-82FB-DCDF-A41E-558A6EB03AD1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4" name="TextBox 273">
                <a:extLst>
                  <a:ext uri="{FF2B5EF4-FFF2-40B4-BE49-F238E27FC236}">
                    <a16:creationId xmlns:a16="http://schemas.microsoft.com/office/drawing/2014/main" id="{4B9B4501-2C42-51E2-3BD3-3CADAF63C12F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5" name="Rectangle 274">
                <a:extLst>
                  <a:ext uri="{FF2B5EF4-FFF2-40B4-BE49-F238E27FC236}">
                    <a16:creationId xmlns:a16="http://schemas.microsoft.com/office/drawing/2014/main" id="{5DD0A5CC-43DD-E1A2-F41A-14086D2BD5B0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267" name="Straight Arrow Connector 266">
              <a:extLst>
                <a:ext uri="{FF2B5EF4-FFF2-40B4-BE49-F238E27FC236}">
                  <a16:creationId xmlns:a16="http://schemas.microsoft.com/office/drawing/2014/main" id="{3DDF42DF-0F54-078C-A7E5-944BEDC7689D}"/>
                </a:ext>
              </a:extLst>
            </p:cNvPr>
            <p:cNvCxnSpPr>
              <a:cxnSpLocks/>
              <a:stCxn id="271" idx="2"/>
            </p:cNvCxnSpPr>
            <p:nvPr/>
          </p:nvCxnSpPr>
          <p:spPr>
            <a:xfrm flipH="1">
              <a:off x="7442670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Arrow Connector 267">
              <a:extLst>
                <a:ext uri="{FF2B5EF4-FFF2-40B4-BE49-F238E27FC236}">
                  <a16:creationId xmlns:a16="http://schemas.microsoft.com/office/drawing/2014/main" id="{5899D10E-BE4B-9BBC-BC21-C519A8E27C65}"/>
                </a:ext>
              </a:extLst>
            </p:cNvPr>
            <p:cNvCxnSpPr>
              <a:cxnSpLocks/>
              <a:stCxn id="272" idx="2"/>
            </p:cNvCxnSpPr>
            <p:nvPr/>
          </p:nvCxnSpPr>
          <p:spPr>
            <a:xfrm flipH="1">
              <a:off x="7825033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6" name="Group 275">
            <a:extLst>
              <a:ext uri="{FF2B5EF4-FFF2-40B4-BE49-F238E27FC236}">
                <a16:creationId xmlns:a16="http://schemas.microsoft.com/office/drawing/2014/main" id="{384AD39A-ED1A-1728-A949-10A703AC9789}"/>
              </a:ext>
            </a:extLst>
          </p:cNvPr>
          <p:cNvGrpSpPr/>
          <p:nvPr/>
        </p:nvGrpSpPr>
        <p:grpSpPr>
          <a:xfrm>
            <a:off x="8528163" y="4769819"/>
            <a:ext cx="993747" cy="858262"/>
            <a:chOff x="8165885" y="4843825"/>
            <a:chExt cx="993747" cy="858262"/>
          </a:xfrm>
        </p:grpSpPr>
        <p:grpSp>
          <p:nvGrpSpPr>
            <p:cNvPr id="277" name="Group 276">
              <a:extLst>
                <a:ext uri="{FF2B5EF4-FFF2-40B4-BE49-F238E27FC236}">
                  <a16:creationId xmlns:a16="http://schemas.microsoft.com/office/drawing/2014/main" id="{B29973BF-BABC-F4DC-71C8-547F85925D48}"/>
                </a:ext>
              </a:extLst>
            </p:cNvPr>
            <p:cNvGrpSpPr/>
            <p:nvPr/>
          </p:nvGrpSpPr>
          <p:grpSpPr>
            <a:xfrm>
              <a:off x="8165886" y="4843825"/>
              <a:ext cx="993746" cy="451405"/>
              <a:chOff x="5157513" y="6223139"/>
              <a:chExt cx="993746" cy="451405"/>
            </a:xfrm>
          </p:grpSpPr>
          <p:sp>
            <p:nvSpPr>
              <p:cNvPr id="282" name="TextBox 281">
                <a:extLst>
                  <a:ext uri="{FF2B5EF4-FFF2-40B4-BE49-F238E27FC236}">
                    <a16:creationId xmlns:a16="http://schemas.microsoft.com/office/drawing/2014/main" id="{26A3637A-876F-7271-13F6-A844D6ED632E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8500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3" name="TextBox 282">
                <a:extLst>
                  <a:ext uri="{FF2B5EF4-FFF2-40B4-BE49-F238E27FC236}">
                    <a16:creationId xmlns:a16="http://schemas.microsoft.com/office/drawing/2014/main" id="{CCEC37B9-1137-14FE-32AD-1D7592A773C0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8570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4" name="TextBox 283">
                <a:extLst>
                  <a:ext uri="{FF2B5EF4-FFF2-40B4-BE49-F238E27FC236}">
                    <a16:creationId xmlns:a16="http://schemas.microsoft.com/office/drawing/2014/main" id="{9C8549F4-849F-2A98-299A-4591CB525902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8604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5" name="TextBox 284">
                <a:extLst>
                  <a:ext uri="{FF2B5EF4-FFF2-40B4-BE49-F238E27FC236}">
                    <a16:creationId xmlns:a16="http://schemas.microsoft.com/office/drawing/2014/main" id="{B7FCC0E9-B99C-A684-848E-AB593ADFB8D3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6" name="Rectangle 285">
                <a:extLst>
                  <a:ext uri="{FF2B5EF4-FFF2-40B4-BE49-F238E27FC236}">
                    <a16:creationId xmlns:a16="http://schemas.microsoft.com/office/drawing/2014/main" id="{566907F0-5C12-C889-B817-59D938D755F5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278" name="Straight Arrow Connector 277">
              <a:extLst>
                <a:ext uri="{FF2B5EF4-FFF2-40B4-BE49-F238E27FC236}">
                  <a16:creationId xmlns:a16="http://schemas.microsoft.com/office/drawing/2014/main" id="{598197D5-2740-BD8A-90F5-005D7AA52ED7}"/>
                </a:ext>
              </a:extLst>
            </p:cNvPr>
            <p:cNvCxnSpPr>
              <a:cxnSpLocks/>
              <a:stCxn id="282" idx="2"/>
            </p:cNvCxnSpPr>
            <p:nvPr/>
          </p:nvCxnSpPr>
          <p:spPr>
            <a:xfrm flipH="1">
              <a:off x="8165885" y="5294671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Arrow Connector 278">
              <a:extLst>
                <a:ext uri="{FF2B5EF4-FFF2-40B4-BE49-F238E27FC236}">
                  <a16:creationId xmlns:a16="http://schemas.microsoft.com/office/drawing/2014/main" id="{957BB76A-4483-296D-78FF-FE3D6630A9E7}"/>
                </a:ext>
              </a:extLst>
            </p:cNvPr>
            <p:cNvCxnSpPr>
              <a:cxnSpLocks/>
              <a:stCxn id="283" idx="2"/>
            </p:cNvCxnSpPr>
            <p:nvPr/>
          </p:nvCxnSpPr>
          <p:spPr>
            <a:xfrm flipH="1">
              <a:off x="8548248" y="5294671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Arrow Connector 279">
              <a:extLst>
                <a:ext uri="{FF2B5EF4-FFF2-40B4-BE49-F238E27FC236}">
                  <a16:creationId xmlns:a16="http://schemas.microsoft.com/office/drawing/2014/main" id="{C198C9A4-803F-CB46-282A-EE33E981EA3D}"/>
                </a:ext>
              </a:extLst>
            </p:cNvPr>
            <p:cNvCxnSpPr>
              <a:cxnSpLocks/>
              <a:stCxn id="284" idx="2"/>
            </p:cNvCxnSpPr>
            <p:nvPr/>
          </p:nvCxnSpPr>
          <p:spPr>
            <a:xfrm>
              <a:off x="8776293" y="5294671"/>
              <a:ext cx="100838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7" name="Group 286">
            <a:extLst>
              <a:ext uri="{FF2B5EF4-FFF2-40B4-BE49-F238E27FC236}">
                <a16:creationId xmlns:a16="http://schemas.microsoft.com/office/drawing/2014/main" id="{6E4415AB-C6C6-7AA2-0197-1996EB75C4B9}"/>
              </a:ext>
            </a:extLst>
          </p:cNvPr>
          <p:cNvGrpSpPr/>
          <p:nvPr/>
        </p:nvGrpSpPr>
        <p:grpSpPr>
          <a:xfrm>
            <a:off x="9659131" y="4769819"/>
            <a:ext cx="993747" cy="858262"/>
            <a:chOff x="9362758" y="4843824"/>
            <a:chExt cx="993747" cy="858262"/>
          </a:xfrm>
        </p:grpSpPr>
        <p:grpSp>
          <p:nvGrpSpPr>
            <p:cNvPr id="288" name="Group 287">
              <a:extLst>
                <a:ext uri="{FF2B5EF4-FFF2-40B4-BE49-F238E27FC236}">
                  <a16:creationId xmlns:a16="http://schemas.microsoft.com/office/drawing/2014/main" id="{4F4D8F6B-9496-4D06-131A-1CA74816C4DC}"/>
                </a:ext>
              </a:extLst>
            </p:cNvPr>
            <p:cNvGrpSpPr/>
            <p:nvPr/>
          </p:nvGrpSpPr>
          <p:grpSpPr>
            <a:xfrm>
              <a:off x="9362759" y="4843824"/>
              <a:ext cx="993746" cy="451405"/>
              <a:chOff x="5157513" y="6223139"/>
              <a:chExt cx="993746" cy="451405"/>
            </a:xfrm>
          </p:grpSpPr>
          <p:sp>
            <p:nvSpPr>
              <p:cNvPr id="293" name="TextBox 292">
                <a:extLst>
                  <a:ext uri="{FF2B5EF4-FFF2-40B4-BE49-F238E27FC236}">
                    <a16:creationId xmlns:a16="http://schemas.microsoft.com/office/drawing/2014/main" id="{669BAA5F-39ED-B735-3BB7-5FF1ECB2C121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8700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4" name="TextBox 293">
                <a:extLst>
                  <a:ext uri="{FF2B5EF4-FFF2-40B4-BE49-F238E27FC236}">
                    <a16:creationId xmlns:a16="http://schemas.microsoft.com/office/drawing/2014/main" id="{2847BDA7-35F3-40D4-534A-55B0629C1DF9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8808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5" name="TextBox 294">
                <a:extLst>
                  <a:ext uri="{FF2B5EF4-FFF2-40B4-BE49-F238E27FC236}">
                    <a16:creationId xmlns:a16="http://schemas.microsoft.com/office/drawing/2014/main" id="{411FA038-E027-4679-863F-A56BF3404FFA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8887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6" name="TextBox 295">
                <a:extLst>
                  <a:ext uri="{FF2B5EF4-FFF2-40B4-BE49-F238E27FC236}">
                    <a16:creationId xmlns:a16="http://schemas.microsoft.com/office/drawing/2014/main" id="{B30CDEFB-FF85-DB6B-14C3-4D91C8833AAD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7" name="Rectangle 296">
                <a:extLst>
                  <a:ext uri="{FF2B5EF4-FFF2-40B4-BE49-F238E27FC236}">
                    <a16:creationId xmlns:a16="http://schemas.microsoft.com/office/drawing/2014/main" id="{3B224262-C3EE-69C9-E0CB-93691DD7C257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289" name="Straight Arrow Connector 288">
              <a:extLst>
                <a:ext uri="{FF2B5EF4-FFF2-40B4-BE49-F238E27FC236}">
                  <a16:creationId xmlns:a16="http://schemas.microsoft.com/office/drawing/2014/main" id="{1BD96F28-26FC-3341-376D-1FEFF4FB7CB6}"/>
                </a:ext>
              </a:extLst>
            </p:cNvPr>
            <p:cNvCxnSpPr>
              <a:cxnSpLocks/>
              <a:stCxn id="293" idx="2"/>
            </p:cNvCxnSpPr>
            <p:nvPr/>
          </p:nvCxnSpPr>
          <p:spPr>
            <a:xfrm flipH="1">
              <a:off x="9362758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Arrow Connector 289">
              <a:extLst>
                <a:ext uri="{FF2B5EF4-FFF2-40B4-BE49-F238E27FC236}">
                  <a16:creationId xmlns:a16="http://schemas.microsoft.com/office/drawing/2014/main" id="{0956325E-703B-EF99-DABF-43EC9DA050F4}"/>
                </a:ext>
              </a:extLst>
            </p:cNvPr>
            <p:cNvCxnSpPr>
              <a:cxnSpLocks/>
              <a:stCxn id="294" idx="2"/>
            </p:cNvCxnSpPr>
            <p:nvPr/>
          </p:nvCxnSpPr>
          <p:spPr>
            <a:xfrm flipH="1">
              <a:off x="9745121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Straight Arrow Connector 290">
              <a:extLst>
                <a:ext uri="{FF2B5EF4-FFF2-40B4-BE49-F238E27FC236}">
                  <a16:creationId xmlns:a16="http://schemas.microsoft.com/office/drawing/2014/main" id="{43C71115-DDFC-30E1-B430-6C7F12B2E591}"/>
                </a:ext>
              </a:extLst>
            </p:cNvPr>
            <p:cNvCxnSpPr>
              <a:cxnSpLocks/>
              <a:stCxn id="295" idx="2"/>
            </p:cNvCxnSpPr>
            <p:nvPr/>
          </p:nvCxnSpPr>
          <p:spPr>
            <a:xfrm>
              <a:off x="9973166" y="5294670"/>
              <a:ext cx="100838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8" name="Group 297">
            <a:extLst>
              <a:ext uri="{FF2B5EF4-FFF2-40B4-BE49-F238E27FC236}">
                <a16:creationId xmlns:a16="http://schemas.microsoft.com/office/drawing/2014/main" id="{093AFBA2-EC54-0938-A2D4-66BA25552E4E}"/>
              </a:ext>
            </a:extLst>
          </p:cNvPr>
          <p:cNvGrpSpPr/>
          <p:nvPr/>
        </p:nvGrpSpPr>
        <p:grpSpPr>
          <a:xfrm>
            <a:off x="10790098" y="4769819"/>
            <a:ext cx="993747" cy="851004"/>
            <a:chOff x="10556237" y="4843824"/>
            <a:chExt cx="993747" cy="851004"/>
          </a:xfrm>
        </p:grpSpPr>
        <p:grpSp>
          <p:nvGrpSpPr>
            <p:cNvPr id="299" name="Group 298">
              <a:extLst>
                <a:ext uri="{FF2B5EF4-FFF2-40B4-BE49-F238E27FC236}">
                  <a16:creationId xmlns:a16="http://schemas.microsoft.com/office/drawing/2014/main" id="{7756E898-AEF9-9DE8-F00B-3D04D9EA14B0}"/>
                </a:ext>
              </a:extLst>
            </p:cNvPr>
            <p:cNvGrpSpPr/>
            <p:nvPr/>
          </p:nvGrpSpPr>
          <p:grpSpPr>
            <a:xfrm>
              <a:off x="10556238" y="4843824"/>
              <a:ext cx="993746" cy="451406"/>
              <a:chOff x="5157513" y="6223139"/>
              <a:chExt cx="993746" cy="451406"/>
            </a:xfrm>
          </p:grpSpPr>
          <p:sp>
            <p:nvSpPr>
              <p:cNvPr id="304" name="TextBox 303">
                <a:extLst>
                  <a:ext uri="{FF2B5EF4-FFF2-40B4-BE49-F238E27FC236}">
                    <a16:creationId xmlns:a16="http://schemas.microsoft.com/office/drawing/2014/main" id="{1A02CDE9-8761-2B8F-5A4B-E5A3B8A624D8}"/>
                  </a:ext>
                </a:extLst>
              </p:cNvPr>
              <p:cNvSpPr txBox="1"/>
              <p:nvPr/>
            </p:nvSpPr>
            <p:spPr>
              <a:xfrm>
                <a:off x="5203787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9016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5" name="TextBox 304">
                <a:extLst>
                  <a:ext uri="{FF2B5EF4-FFF2-40B4-BE49-F238E27FC236}">
                    <a16:creationId xmlns:a16="http://schemas.microsoft.com/office/drawing/2014/main" id="{3B584A84-BF25-C5C6-7F63-EE1284FCF3BD}"/>
                  </a:ext>
                </a:extLst>
              </p:cNvPr>
              <p:cNvSpPr txBox="1"/>
              <p:nvPr/>
            </p:nvSpPr>
            <p:spPr>
              <a:xfrm>
                <a:off x="5429588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9200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6" name="TextBox 305">
                <a:extLst>
                  <a:ext uri="{FF2B5EF4-FFF2-40B4-BE49-F238E27FC236}">
                    <a16:creationId xmlns:a16="http://schemas.microsoft.com/office/drawing/2014/main" id="{D771C5B9-D763-8476-EA81-EC0E650E3A95}"/>
                  </a:ext>
                </a:extLst>
              </p:cNvPr>
              <p:cNvSpPr txBox="1"/>
              <p:nvPr/>
            </p:nvSpPr>
            <p:spPr>
              <a:xfrm>
                <a:off x="5655389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7" name="TextBox 306">
                <a:extLst>
                  <a:ext uri="{FF2B5EF4-FFF2-40B4-BE49-F238E27FC236}">
                    <a16:creationId xmlns:a16="http://schemas.microsoft.com/office/drawing/2014/main" id="{4B7E2965-7E23-9BC1-5308-E92457E1C172}"/>
                  </a:ext>
                </a:extLst>
              </p:cNvPr>
              <p:cNvSpPr txBox="1"/>
              <p:nvPr/>
            </p:nvSpPr>
            <p:spPr>
              <a:xfrm>
                <a:off x="5881189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8" name="Rectangle 307">
                <a:extLst>
                  <a:ext uri="{FF2B5EF4-FFF2-40B4-BE49-F238E27FC236}">
                    <a16:creationId xmlns:a16="http://schemas.microsoft.com/office/drawing/2014/main" id="{95819382-6C6F-5EB0-AA6C-2E6F9F7B3FA0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300" name="Straight Arrow Connector 299">
              <a:extLst>
                <a:ext uri="{FF2B5EF4-FFF2-40B4-BE49-F238E27FC236}">
                  <a16:creationId xmlns:a16="http://schemas.microsoft.com/office/drawing/2014/main" id="{C97F697A-D97A-829C-8569-79A29863C2E9}"/>
                </a:ext>
              </a:extLst>
            </p:cNvPr>
            <p:cNvCxnSpPr>
              <a:cxnSpLocks/>
              <a:stCxn id="304" idx="2"/>
            </p:cNvCxnSpPr>
            <p:nvPr/>
          </p:nvCxnSpPr>
          <p:spPr>
            <a:xfrm flipH="1">
              <a:off x="10556237" y="5295230"/>
              <a:ext cx="156562" cy="3995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Straight Arrow Connector 300">
              <a:extLst>
                <a:ext uri="{FF2B5EF4-FFF2-40B4-BE49-F238E27FC236}">
                  <a16:creationId xmlns:a16="http://schemas.microsoft.com/office/drawing/2014/main" id="{250BE854-CCC9-841D-4028-F4AEC283DFEB}"/>
                </a:ext>
              </a:extLst>
            </p:cNvPr>
            <p:cNvCxnSpPr>
              <a:cxnSpLocks/>
              <a:stCxn id="305" idx="2"/>
            </p:cNvCxnSpPr>
            <p:nvPr/>
          </p:nvCxnSpPr>
          <p:spPr>
            <a:xfrm>
              <a:off x="10938600" y="5295230"/>
              <a:ext cx="0" cy="3995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Arrow Connector 301">
              <a:extLst>
                <a:ext uri="{FF2B5EF4-FFF2-40B4-BE49-F238E27FC236}">
                  <a16:creationId xmlns:a16="http://schemas.microsoft.com/office/drawing/2014/main" id="{0370362A-6A96-2A58-D300-C6E072DBD879}"/>
                </a:ext>
              </a:extLst>
            </p:cNvPr>
            <p:cNvCxnSpPr>
              <a:cxnSpLocks/>
              <a:stCxn id="306" idx="2"/>
            </p:cNvCxnSpPr>
            <p:nvPr/>
          </p:nvCxnSpPr>
          <p:spPr>
            <a:xfrm>
              <a:off x="11164401" y="5295230"/>
              <a:ext cx="103082" cy="3995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9" name="Freeform 308">
            <a:extLst>
              <a:ext uri="{FF2B5EF4-FFF2-40B4-BE49-F238E27FC236}">
                <a16:creationId xmlns:a16="http://schemas.microsoft.com/office/drawing/2014/main" id="{282068B2-2577-934E-EABA-4D207A094844}"/>
              </a:ext>
            </a:extLst>
          </p:cNvPr>
          <p:cNvSpPr/>
          <p:nvPr/>
        </p:nvSpPr>
        <p:spPr>
          <a:xfrm>
            <a:off x="6127894" y="4703484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0" name="Freeform 309">
            <a:extLst>
              <a:ext uri="{FF2B5EF4-FFF2-40B4-BE49-F238E27FC236}">
                <a16:creationId xmlns:a16="http://schemas.microsoft.com/office/drawing/2014/main" id="{16400C7E-7EDA-1892-49C3-2E89E140AC13}"/>
              </a:ext>
            </a:extLst>
          </p:cNvPr>
          <p:cNvSpPr/>
          <p:nvPr/>
        </p:nvSpPr>
        <p:spPr>
          <a:xfrm>
            <a:off x="7263657" y="4714858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1" name="Freeform 310">
            <a:extLst>
              <a:ext uri="{FF2B5EF4-FFF2-40B4-BE49-F238E27FC236}">
                <a16:creationId xmlns:a16="http://schemas.microsoft.com/office/drawing/2014/main" id="{EEFF8D64-7BEF-8EB3-BB1F-B1CF2FFE87E8}"/>
              </a:ext>
            </a:extLst>
          </p:cNvPr>
          <p:cNvSpPr/>
          <p:nvPr/>
        </p:nvSpPr>
        <p:spPr>
          <a:xfrm>
            <a:off x="8399649" y="4708771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2" name="Freeform 311">
            <a:extLst>
              <a:ext uri="{FF2B5EF4-FFF2-40B4-BE49-F238E27FC236}">
                <a16:creationId xmlns:a16="http://schemas.microsoft.com/office/drawing/2014/main" id="{8DC720E0-DEA1-EE2B-519A-99D18C916B52}"/>
              </a:ext>
            </a:extLst>
          </p:cNvPr>
          <p:cNvSpPr/>
          <p:nvPr/>
        </p:nvSpPr>
        <p:spPr>
          <a:xfrm>
            <a:off x="9525593" y="4710068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3" name="Freeform 312">
            <a:extLst>
              <a:ext uri="{FF2B5EF4-FFF2-40B4-BE49-F238E27FC236}">
                <a16:creationId xmlns:a16="http://schemas.microsoft.com/office/drawing/2014/main" id="{F66BE000-AE1F-9A6A-665A-F0839DCEA02F}"/>
              </a:ext>
            </a:extLst>
          </p:cNvPr>
          <p:cNvSpPr/>
          <p:nvPr/>
        </p:nvSpPr>
        <p:spPr>
          <a:xfrm>
            <a:off x="10652249" y="4710068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4" name="Freeform 313">
            <a:extLst>
              <a:ext uri="{FF2B5EF4-FFF2-40B4-BE49-F238E27FC236}">
                <a16:creationId xmlns:a16="http://schemas.microsoft.com/office/drawing/2014/main" id="{B9BE5A27-02CD-7ECF-B772-8E144D8A98E5}"/>
              </a:ext>
            </a:extLst>
          </p:cNvPr>
          <p:cNvSpPr/>
          <p:nvPr/>
        </p:nvSpPr>
        <p:spPr>
          <a:xfrm flipH="1" flipV="1">
            <a:off x="10653706" y="5216937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5" name="Freeform 314">
            <a:extLst>
              <a:ext uri="{FF2B5EF4-FFF2-40B4-BE49-F238E27FC236}">
                <a16:creationId xmlns:a16="http://schemas.microsoft.com/office/drawing/2014/main" id="{BA59558A-7F0B-BCDF-0564-634F9CDEBFBB}"/>
              </a:ext>
            </a:extLst>
          </p:cNvPr>
          <p:cNvSpPr/>
          <p:nvPr/>
        </p:nvSpPr>
        <p:spPr>
          <a:xfrm flipH="1" flipV="1">
            <a:off x="9528848" y="5216937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6" name="Freeform 315">
            <a:extLst>
              <a:ext uri="{FF2B5EF4-FFF2-40B4-BE49-F238E27FC236}">
                <a16:creationId xmlns:a16="http://schemas.microsoft.com/office/drawing/2014/main" id="{FAF46174-A4FF-60B0-039E-5405B1776BFC}"/>
              </a:ext>
            </a:extLst>
          </p:cNvPr>
          <p:cNvSpPr/>
          <p:nvPr/>
        </p:nvSpPr>
        <p:spPr>
          <a:xfrm flipH="1" flipV="1">
            <a:off x="8393876" y="5222111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7" name="Freeform 316">
            <a:extLst>
              <a:ext uri="{FF2B5EF4-FFF2-40B4-BE49-F238E27FC236}">
                <a16:creationId xmlns:a16="http://schemas.microsoft.com/office/drawing/2014/main" id="{BC2635BC-0E6E-4484-3CEA-A9CE409833F9}"/>
              </a:ext>
            </a:extLst>
          </p:cNvPr>
          <p:cNvSpPr/>
          <p:nvPr/>
        </p:nvSpPr>
        <p:spPr>
          <a:xfrm flipH="1" flipV="1">
            <a:off x="7259011" y="5216222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8" name="Freeform 317">
            <a:extLst>
              <a:ext uri="{FF2B5EF4-FFF2-40B4-BE49-F238E27FC236}">
                <a16:creationId xmlns:a16="http://schemas.microsoft.com/office/drawing/2014/main" id="{9BADB625-0B50-772A-5249-23CA7D34848C}"/>
              </a:ext>
            </a:extLst>
          </p:cNvPr>
          <p:cNvSpPr/>
          <p:nvPr/>
        </p:nvSpPr>
        <p:spPr>
          <a:xfrm flipH="1" flipV="1">
            <a:off x="6124039" y="5221396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19" name="Straight Arrow Connector 318">
            <a:extLst>
              <a:ext uri="{FF2B5EF4-FFF2-40B4-BE49-F238E27FC236}">
                <a16:creationId xmlns:a16="http://schemas.microsoft.com/office/drawing/2014/main" id="{6F971760-B386-74DF-ACC9-43446C0B8C17}"/>
              </a:ext>
            </a:extLst>
          </p:cNvPr>
          <p:cNvCxnSpPr>
            <a:cxnSpLocks/>
          </p:cNvCxnSpPr>
          <p:nvPr/>
        </p:nvCxnSpPr>
        <p:spPr>
          <a:xfrm flipH="1">
            <a:off x="5632133" y="4455898"/>
            <a:ext cx="454041" cy="3139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0" name="Straight Arrow Connector 319">
            <a:extLst>
              <a:ext uri="{FF2B5EF4-FFF2-40B4-BE49-F238E27FC236}">
                <a16:creationId xmlns:a16="http://schemas.microsoft.com/office/drawing/2014/main" id="{BAD0F42E-B774-3E70-F3BA-236B3B499474}"/>
              </a:ext>
            </a:extLst>
          </p:cNvPr>
          <p:cNvCxnSpPr>
            <a:cxnSpLocks/>
          </p:cNvCxnSpPr>
          <p:nvPr/>
        </p:nvCxnSpPr>
        <p:spPr>
          <a:xfrm flipH="1">
            <a:off x="7036094" y="3681112"/>
            <a:ext cx="866804" cy="3085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4" name="Group 333">
            <a:extLst>
              <a:ext uri="{FF2B5EF4-FFF2-40B4-BE49-F238E27FC236}">
                <a16:creationId xmlns:a16="http://schemas.microsoft.com/office/drawing/2014/main" id="{89E7D6CF-6802-4C08-9242-0710F6040BB2}"/>
              </a:ext>
            </a:extLst>
          </p:cNvPr>
          <p:cNvGrpSpPr/>
          <p:nvPr/>
        </p:nvGrpSpPr>
        <p:grpSpPr>
          <a:xfrm>
            <a:off x="8719268" y="2140215"/>
            <a:ext cx="993747" cy="858262"/>
            <a:chOff x="6249191" y="4843824"/>
            <a:chExt cx="993747" cy="858262"/>
          </a:xfrm>
        </p:grpSpPr>
        <p:grpSp>
          <p:nvGrpSpPr>
            <p:cNvPr id="335" name="Group 334">
              <a:extLst>
                <a:ext uri="{FF2B5EF4-FFF2-40B4-BE49-F238E27FC236}">
                  <a16:creationId xmlns:a16="http://schemas.microsoft.com/office/drawing/2014/main" id="{1D2F3DED-1F85-1C0D-94F6-6E793D49E129}"/>
                </a:ext>
              </a:extLst>
            </p:cNvPr>
            <p:cNvGrpSpPr/>
            <p:nvPr/>
          </p:nvGrpSpPr>
          <p:grpSpPr>
            <a:xfrm>
              <a:off x="6249192" y="4843824"/>
              <a:ext cx="993746" cy="451405"/>
              <a:chOff x="5157513" y="6223139"/>
              <a:chExt cx="993746" cy="451405"/>
            </a:xfrm>
          </p:grpSpPr>
          <p:sp>
            <p:nvSpPr>
              <p:cNvPr id="340" name="TextBox 339">
                <a:extLst>
                  <a:ext uri="{FF2B5EF4-FFF2-40B4-BE49-F238E27FC236}">
                    <a16:creationId xmlns:a16="http://schemas.microsoft.com/office/drawing/2014/main" id="{E26B1F89-AEF4-1831-B4ED-8DC7AED076ED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5012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1" name="TextBox 340">
                <a:extLst>
                  <a:ext uri="{FF2B5EF4-FFF2-40B4-BE49-F238E27FC236}">
                    <a16:creationId xmlns:a16="http://schemas.microsoft.com/office/drawing/2014/main" id="{603F3FC1-0917-B698-6CBB-01060B1C75A2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>
                    <a:solidFill>
                      <a:schemeClr val="accent1"/>
                    </a:solidFill>
                  </a:rPr>
                  <a:t>6330</a:t>
                </a:r>
              </a:p>
            </p:txBody>
          </p:sp>
          <p:sp>
            <p:nvSpPr>
              <p:cNvPr id="342" name="TextBox 341">
                <a:extLst>
                  <a:ext uri="{FF2B5EF4-FFF2-40B4-BE49-F238E27FC236}">
                    <a16:creationId xmlns:a16="http://schemas.microsoft.com/office/drawing/2014/main" id="{1E7A3EDD-0A3D-3C83-8595-E184B7D83D1A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3" name="TextBox 342">
                <a:extLst>
                  <a:ext uri="{FF2B5EF4-FFF2-40B4-BE49-F238E27FC236}">
                    <a16:creationId xmlns:a16="http://schemas.microsoft.com/office/drawing/2014/main" id="{C4A8C9DF-34E0-050E-578D-48EE60243A7F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4" name="Rectangle 343">
                <a:extLst>
                  <a:ext uri="{FF2B5EF4-FFF2-40B4-BE49-F238E27FC236}">
                    <a16:creationId xmlns:a16="http://schemas.microsoft.com/office/drawing/2014/main" id="{E763CE66-5C37-25A1-A621-78AB19EBC068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336" name="Straight Arrow Connector 335">
              <a:extLst>
                <a:ext uri="{FF2B5EF4-FFF2-40B4-BE49-F238E27FC236}">
                  <a16:creationId xmlns:a16="http://schemas.microsoft.com/office/drawing/2014/main" id="{E873AD15-4909-482D-1348-B5767D609773}"/>
                </a:ext>
              </a:extLst>
            </p:cNvPr>
            <p:cNvCxnSpPr>
              <a:cxnSpLocks/>
              <a:stCxn id="340" idx="2"/>
            </p:cNvCxnSpPr>
            <p:nvPr/>
          </p:nvCxnSpPr>
          <p:spPr>
            <a:xfrm flipH="1">
              <a:off x="6249191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Straight Arrow Connector 336">
              <a:extLst>
                <a:ext uri="{FF2B5EF4-FFF2-40B4-BE49-F238E27FC236}">
                  <a16:creationId xmlns:a16="http://schemas.microsoft.com/office/drawing/2014/main" id="{0E32AD6F-3937-0379-99B2-55E0DB44EE4B}"/>
                </a:ext>
              </a:extLst>
            </p:cNvPr>
            <p:cNvCxnSpPr>
              <a:cxnSpLocks/>
              <a:stCxn id="341" idx="2"/>
            </p:cNvCxnSpPr>
            <p:nvPr/>
          </p:nvCxnSpPr>
          <p:spPr>
            <a:xfrm flipH="1">
              <a:off x="6631554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5" name="Group 344">
            <a:extLst>
              <a:ext uri="{FF2B5EF4-FFF2-40B4-BE49-F238E27FC236}">
                <a16:creationId xmlns:a16="http://schemas.microsoft.com/office/drawing/2014/main" id="{AC72247E-74B7-7749-DEA5-A8EEF6FE4EB0}"/>
              </a:ext>
            </a:extLst>
          </p:cNvPr>
          <p:cNvGrpSpPr/>
          <p:nvPr/>
        </p:nvGrpSpPr>
        <p:grpSpPr>
          <a:xfrm>
            <a:off x="9850236" y="2140215"/>
            <a:ext cx="993747" cy="858262"/>
            <a:chOff x="7442670" y="4843824"/>
            <a:chExt cx="993747" cy="858262"/>
          </a:xfrm>
        </p:grpSpPr>
        <p:grpSp>
          <p:nvGrpSpPr>
            <p:cNvPr id="346" name="Group 345">
              <a:extLst>
                <a:ext uri="{FF2B5EF4-FFF2-40B4-BE49-F238E27FC236}">
                  <a16:creationId xmlns:a16="http://schemas.microsoft.com/office/drawing/2014/main" id="{7479DF29-F6A2-C9CB-2F50-593607298F38}"/>
                </a:ext>
              </a:extLst>
            </p:cNvPr>
            <p:cNvGrpSpPr/>
            <p:nvPr/>
          </p:nvGrpSpPr>
          <p:grpSpPr>
            <a:xfrm>
              <a:off x="7442671" y="4843824"/>
              <a:ext cx="993746" cy="451405"/>
              <a:chOff x="5157513" y="6223139"/>
              <a:chExt cx="993746" cy="451405"/>
            </a:xfrm>
          </p:grpSpPr>
          <p:sp>
            <p:nvSpPr>
              <p:cNvPr id="351" name="TextBox 350">
                <a:extLst>
                  <a:ext uri="{FF2B5EF4-FFF2-40B4-BE49-F238E27FC236}">
                    <a16:creationId xmlns:a16="http://schemas.microsoft.com/office/drawing/2014/main" id="{0746F7FE-2042-D8FD-BA74-3A806E7745BB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6423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52" name="TextBox 351">
                <a:extLst>
                  <a:ext uri="{FF2B5EF4-FFF2-40B4-BE49-F238E27FC236}">
                    <a16:creationId xmlns:a16="http://schemas.microsoft.com/office/drawing/2014/main" id="{3E8498E0-FA6E-870F-4516-B1AB6A47677C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8050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53" name="TextBox 352">
                <a:extLst>
                  <a:ext uri="{FF2B5EF4-FFF2-40B4-BE49-F238E27FC236}">
                    <a16:creationId xmlns:a16="http://schemas.microsoft.com/office/drawing/2014/main" id="{3391A5B2-B615-FFBA-302A-C398E35645E8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8105</a:t>
                </a:r>
              </a:p>
            </p:txBody>
          </p:sp>
          <p:sp>
            <p:nvSpPr>
              <p:cNvPr id="354" name="TextBox 353">
                <a:extLst>
                  <a:ext uri="{FF2B5EF4-FFF2-40B4-BE49-F238E27FC236}">
                    <a16:creationId xmlns:a16="http://schemas.microsoft.com/office/drawing/2014/main" id="{5C9DD49B-9B5E-B0F0-E98D-D91677EBEFBA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55" name="Rectangle 354">
                <a:extLst>
                  <a:ext uri="{FF2B5EF4-FFF2-40B4-BE49-F238E27FC236}">
                    <a16:creationId xmlns:a16="http://schemas.microsoft.com/office/drawing/2014/main" id="{C722DB23-8519-E5D2-5DA7-CAFB762F267A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347" name="Straight Arrow Connector 346">
              <a:extLst>
                <a:ext uri="{FF2B5EF4-FFF2-40B4-BE49-F238E27FC236}">
                  <a16:creationId xmlns:a16="http://schemas.microsoft.com/office/drawing/2014/main" id="{5E433510-5DF1-A007-265F-E843A40460F6}"/>
                </a:ext>
              </a:extLst>
            </p:cNvPr>
            <p:cNvCxnSpPr>
              <a:cxnSpLocks/>
              <a:stCxn id="351" idx="2"/>
            </p:cNvCxnSpPr>
            <p:nvPr/>
          </p:nvCxnSpPr>
          <p:spPr>
            <a:xfrm flipH="1">
              <a:off x="7442670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Arrow Connector 347">
              <a:extLst>
                <a:ext uri="{FF2B5EF4-FFF2-40B4-BE49-F238E27FC236}">
                  <a16:creationId xmlns:a16="http://schemas.microsoft.com/office/drawing/2014/main" id="{302850B6-4E0E-87E6-52A6-8AEB3ECC2105}"/>
                </a:ext>
              </a:extLst>
            </p:cNvPr>
            <p:cNvCxnSpPr>
              <a:cxnSpLocks/>
              <a:stCxn id="352" idx="2"/>
            </p:cNvCxnSpPr>
            <p:nvPr/>
          </p:nvCxnSpPr>
          <p:spPr>
            <a:xfrm flipH="1">
              <a:off x="7825033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Arrow Connector 348">
              <a:extLst>
                <a:ext uri="{FF2B5EF4-FFF2-40B4-BE49-F238E27FC236}">
                  <a16:creationId xmlns:a16="http://schemas.microsoft.com/office/drawing/2014/main" id="{11AFD1AB-E580-AB9D-D514-8B077E191431}"/>
                </a:ext>
              </a:extLst>
            </p:cNvPr>
            <p:cNvCxnSpPr>
              <a:cxnSpLocks/>
              <a:stCxn id="353" idx="2"/>
            </p:cNvCxnSpPr>
            <p:nvPr/>
          </p:nvCxnSpPr>
          <p:spPr>
            <a:xfrm>
              <a:off x="8053078" y="5294670"/>
              <a:ext cx="100838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6" name="Freeform 355">
            <a:extLst>
              <a:ext uri="{FF2B5EF4-FFF2-40B4-BE49-F238E27FC236}">
                <a16:creationId xmlns:a16="http://schemas.microsoft.com/office/drawing/2014/main" id="{22FBE850-5956-57E1-9971-B85B7BB06BE4}"/>
              </a:ext>
            </a:extLst>
          </p:cNvPr>
          <p:cNvSpPr/>
          <p:nvPr/>
        </p:nvSpPr>
        <p:spPr>
          <a:xfrm>
            <a:off x="9716698" y="2085254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7" name="Freeform 356">
            <a:extLst>
              <a:ext uri="{FF2B5EF4-FFF2-40B4-BE49-F238E27FC236}">
                <a16:creationId xmlns:a16="http://schemas.microsoft.com/office/drawing/2014/main" id="{36241665-859D-2138-1644-4E0E3774FD52}"/>
              </a:ext>
            </a:extLst>
          </p:cNvPr>
          <p:cNvSpPr/>
          <p:nvPr/>
        </p:nvSpPr>
        <p:spPr>
          <a:xfrm flipH="1" flipV="1">
            <a:off x="9712052" y="2586618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9F68F3-854B-F951-0F3C-F05476B26DE7}"/>
              </a:ext>
            </a:extLst>
          </p:cNvPr>
          <p:cNvSpPr txBox="1"/>
          <p:nvPr/>
        </p:nvSpPr>
        <p:spPr>
          <a:xfrm>
            <a:off x="9939053" y="1282464"/>
            <a:ext cx="225062" cy="4500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vert="vert270" wrap="none" lIns="0" r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6423</a:t>
            </a:r>
            <a:endParaRPr lang="de-DE" sz="1400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6067E2-36FE-740E-8644-94F10493E05A}"/>
              </a:ext>
            </a:extLst>
          </p:cNvPr>
          <p:cNvCxnSpPr>
            <a:cxnSpLocks/>
            <a:stCxn id="14" idx="4"/>
            <a:endCxn id="351" idx="0"/>
          </p:cNvCxnSpPr>
          <p:nvPr/>
        </p:nvCxnSpPr>
        <p:spPr>
          <a:xfrm flipH="1">
            <a:off x="10009042" y="1754658"/>
            <a:ext cx="174341" cy="386403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436DD37A-0BF6-DB98-5D61-0484F9610675}"/>
              </a:ext>
            </a:extLst>
          </p:cNvPr>
          <p:cNvSpPr/>
          <p:nvPr/>
        </p:nvSpPr>
        <p:spPr>
          <a:xfrm>
            <a:off x="10160298" y="1708939"/>
            <a:ext cx="46169" cy="45719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15C77E5-B9C0-8B40-26F6-24E4B661A9AF}"/>
              </a:ext>
            </a:extLst>
          </p:cNvPr>
          <p:cNvSpPr/>
          <p:nvPr/>
        </p:nvSpPr>
        <p:spPr>
          <a:xfrm>
            <a:off x="9939054" y="1279927"/>
            <a:ext cx="267414" cy="451405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6A97F65-8D83-EF7B-FC0A-CE4858D6424F}"/>
              </a:ext>
            </a:extLst>
          </p:cNvPr>
          <p:cNvSpPr/>
          <p:nvPr/>
        </p:nvSpPr>
        <p:spPr>
          <a:xfrm>
            <a:off x="6195530" y="4703484"/>
            <a:ext cx="1142717" cy="581986"/>
          </a:xfrm>
          <a:prstGeom prst="ellipse">
            <a:avLst/>
          </a:prstGeom>
          <a:solidFill>
            <a:srgbClr val="FFC000">
              <a:alpha val="20000"/>
            </a:srgb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25373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0"/>
      <p:bldP spid="141" grpId="0"/>
      <p:bldP spid="323" grpId="0" animBg="1"/>
      <p:bldP spid="324" grpId="0" animBg="1"/>
      <p:bldP spid="325" grpId="0" animBg="1"/>
      <p:bldP spid="356" grpId="0" animBg="1"/>
      <p:bldP spid="357" grpId="0" animBg="1"/>
      <p:bldP spid="8" grpId="0" animBg="1"/>
      <p:bldP spid="14" grpId="0" animBg="1"/>
      <p:bldP spid="15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Architektur eines DBMS</a:t>
            </a:r>
          </a:p>
        </p:txBody>
      </p:sp>
      <p:sp>
        <p:nvSpPr>
          <p:cNvPr id="102" name="Content Placeholder 101">
            <a:extLst>
              <a:ext uri="{FF2B5EF4-FFF2-40B4-BE49-F238E27FC236}">
                <a16:creationId xmlns:a16="http://schemas.microsoft.com/office/drawing/2014/main" id="{8EB4AD40-2F5D-7D4D-AEFF-045D420C5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25" y="1665066"/>
            <a:ext cx="4649803" cy="4240848"/>
          </a:xfrm>
        </p:spPr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Speicherung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Speichermedien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Verwaltung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Puffer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Zugriff</a:t>
            </a:r>
          </a:p>
          <a:p>
            <a:r>
              <a:rPr lang="de-DE" dirty="0">
                <a:solidFill>
                  <a:schemeClr val="accent1"/>
                </a:solidFill>
              </a:rPr>
              <a:t>Anfrageverarbeitung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Operator-</a:t>
            </a:r>
            <a:r>
              <a:rPr lang="de-DE" dirty="0" err="1">
                <a:solidFill>
                  <a:schemeClr val="accent1"/>
                </a:solidFill>
              </a:rPr>
              <a:t>Evaluierer</a:t>
            </a:r>
            <a:endParaRPr lang="de-DE" dirty="0">
              <a:solidFill>
                <a:schemeClr val="accent1"/>
              </a:solidFill>
            </a:endParaRPr>
          </a:p>
          <a:p>
            <a:pPr lvl="1"/>
            <a:r>
              <a:rPr lang="de-DE" dirty="0">
                <a:solidFill>
                  <a:schemeClr val="accent1"/>
                </a:solidFill>
              </a:rPr>
              <a:t>Optimierer</a:t>
            </a:r>
          </a:p>
          <a:p>
            <a:r>
              <a:rPr lang="de-D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Transaktionsmanagement</a:t>
            </a:r>
          </a:p>
          <a:p>
            <a:pPr lvl="1"/>
            <a:r>
              <a:rPr lang="de-D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Transaktionsverwaltung</a:t>
            </a:r>
          </a:p>
          <a:p>
            <a:pPr lvl="1"/>
            <a:r>
              <a:rPr lang="de-D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Sperrverwaltung</a:t>
            </a:r>
          </a:p>
          <a:p>
            <a:pPr lvl="1"/>
            <a:r>
              <a:rPr lang="de-D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Wiederherstellungsverwaltung</a:t>
            </a:r>
          </a:p>
        </p:txBody>
      </p:sp>
      <p:sp>
        <p:nvSpPr>
          <p:cNvPr id="103" name="Date Placeholder 102">
            <a:extLst>
              <a:ext uri="{FF2B5EF4-FFF2-40B4-BE49-F238E27FC236}">
                <a16:creationId xmlns:a16="http://schemas.microsoft.com/office/drawing/2014/main" id="{90C5FEAE-3F21-F644-A153-EF4F40E96C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104" name="Footer Placeholder 103">
            <a:extLst>
              <a:ext uri="{FF2B5EF4-FFF2-40B4-BE49-F238E27FC236}">
                <a16:creationId xmlns:a16="http://schemas.microsoft.com/office/drawing/2014/main" id="{813E491A-AC8B-F14F-BF15-9D7154E15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2D718B86-E120-CC49-B377-6F6F971F3889}"/>
              </a:ext>
            </a:extLst>
          </p:cNvPr>
          <p:cNvGrpSpPr/>
          <p:nvPr/>
        </p:nvGrpSpPr>
        <p:grpSpPr>
          <a:xfrm>
            <a:off x="4999802" y="1554563"/>
            <a:ext cx="6831873" cy="4351351"/>
            <a:chOff x="2598918" y="1518533"/>
            <a:chExt cx="6831873" cy="435135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0D92ECD-3E93-3640-8082-69E20F1C0266}"/>
                </a:ext>
              </a:extLst>
            </p:cNvPr>
            <p:cNvSpPr/>
            <p:nvPr/>
          </p:nvSpPr>
          <p:spPr>
            <a:xfrm>
              <a:off x="6049152" y="2623286"/>
              <a:ext cx="2090551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Parser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091CBAA-9212-444C-9668-0F15529B0F42}"/>
                </a:ext>
              </a:extLst>
            </p:cNvPr>
            <p:cNvSpPr/>
            <p:nvPr/>
          </p:nvSpPr>
          <p:spPr>
            <a:xfrm>
              <a:off x="3768141" y="2618218"/>
              <a:ext cx="2090551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Ausführer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56EAB54-324D-1B44-B7F9-90DE9740FCA2}"/>
                </a:ext>
              </a:extLst>
            </p:cNvPr>
            <p:cNvSpPr/>
            <p:nvPr/>
          </p:nvSpPr>
          <p:spPr>
            <a:xfrm>
              <a:off x="6049152" y="3076907"/>
              <a:ext cx="2090551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Optimierer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F4B99C4-E1FA-E44A-BA9E-74EB8722A524}"/>
                </a:ext>
              </a:extLst>
            </p:cNvPr>
            <p:cNvSpPr/>
            <p:nvPr/>
          </p:nvSpPr>
          <p:spPr>
            <a:xfrm>
              <a:off x="3768141" y="3071839"/>
              <a:ext cx="2090551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Operator-Evaluierer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A260C7E-5987-C948-A539-CD10576BD8F4}"/>
                </a:ext>
              </a:extLst>
            </p:cNvPr>
            <p:cNvSpPr/>
            <p:nvPr/>
          </p:nvSpPr>
          <p:spPr>
            <a:xfrm>
              <a:off x="3655876" y="2568662"/>
              <a:ext cx="4588922" cy="8759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D193E2B-16E2-C445-AFAC-73970C17F80B}"/>
                </a:ext>
              </a:extLst>
            </p:cNvPr>
            <p:cNvSpPr/>
            <p:nvPr/>
          </p:nvSpPr>
          <p:spPr>
            <a:xfrm>
              <a:off x="4360780" y="3622766"/>
              <a:ext cx="3185296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Dateiverwaltungs- und Zugriffsmethoden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13F904E-F888-9844-BF56-6868521B7332}"/>
                </a:ext>
              </a:extLst>
            </p:cNvPr>
            <p:cNvSpPr/>
            <p:nvPr/>
          </p:nvSpPr>
          <p:spPr>
            <a:xfrm>
              <a:off x="4360428" y="4116080"/>
              <a:ext cx="3186000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Puffer-Verwalter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6F3DA6F-BE9D-3B43-9DBC-9528DE4140B8}"/>
                </a:ext>
              </a:extLst>
            </p:cNvPr>
            <p:cNvSpPr/>
            <p:nvPr/>
          </p:nvSpPr>
          <p:spPr>
            <a:xfrm>
              <a:off x="4360428" y="4599690"/>
              <a:ext cx="3186000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Verwalter für externen Speicher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C6AC8CC-1676-AD4B-8500-674B7E6AFFE8}"/>
                </a:ext>
              </a:extLst>
            </p:cNvPr>
            <p:cNvSpPr/>
            <p:nvPr/>
          </p:nvSpPr>
          <p:spPr>
            <a:xfrm>
              <a:off x="2860610" y="3622767"/>
              <a:ext cx="1234685" cy="619061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Transaktions-Verwalter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2966A0B-0E00-0745-8B65-351669E53741}"/>
                </a:ext>
              </a:extLst>
            </p:cNvPr>
            <p:cNvSpPr/>
            <p:nvPr/>
          </p:nvSpPr>
          <p:spPr>
            <a:xfrm>
              <a:off x="2860610" y="4304024"/>
              <a:ext cx="1234685" cy="603443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Sperr</a:t>
              </a:r>
            </a:p>
            <a:p>
              <a:pPr algn="ctr"/>
              <a:r>
                <a:rPr lang="de-DE" sz="1400">
                  <a:solidFill>
                    <a:schemeClr val="tx2"/>
                  </a:solidFill>
                </a:rPr>
                <a:t>-Verwalter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47461BA-A741-2B49-8965-B70252A09318}"/>
                </a:ext>
              </a:extLst>
            </p:cNvPr>
            <p:cNvSpPr/>
            <p:nvPr/>
          </p:nvSpPr>
          <p:spPr>
            <a:xfrm>
              <a:off x="7740510" y="3577182"/>
              <a:ext cx="1363720" cy="1388111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Wieder-herstellungs-Verwalter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292EFF6-BC60-664D-A814-90D343742CE9}"/>
                </a:ext>
              </a:extLst>
            </p:cNvPr>
            <p:cNvSpPr/>
            <p:nvPr/>
          </p:nvSpPr>
          <p:spPr>
            <a:xfrm>
              <a:off x="2598918" y="2507134"/>
              <a:ext cx="6702838" cy="250179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C04A032E-3442-3943-950D-6B02B82917D9}"/>
                </a:ext>
              </a:extLst>
            </p:cNvPr>
            <p:cNvSpPr/>
            <p:nvPr/>
          </p:nvSpPr>
          <p:spPr>
            <a:xfrm>
              <a:off x="3011213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Webformulare</a:t>
              </a: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F0BDEF42-E94E-0145-8500-9988AC420FA2}"/>
                </a:ext>
              </a:extLst>
            </p:cNvPr>
            <p:cNvSpPr/>
            <p:nvPr/>
          </p:nvSpPr>
          <p:spPr>
            <a:xfrm>
              <a:off x="5096372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Anwendungen</a:t>
              </a:r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1CDCB60D-9948-D74E-9E92-47D56BF4CDCA}"/>
                </a:ext>
              </a:extLst>
            </p:cNvPr>
            <p:cNvSpPr/>
            <p:nvPr/>
          </p:nvSpPr>
          <p:spPr>
            <a:xfrm>
              <a:off x="7185467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SQL-Schnittstelle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2241047-35BF-9547-A823-E1DE0DC003EF}"/>
                </a:ext>
              </a:extLst>
            </p:cNvPr>
            <p:cNvSpPr txBox="1"/>
            <p:nvPr/>
          </p:nvSpPr>
          <p:spPr>
            <a:xfrm>
              <a:off x="5519193" y="2045468"/>
              <a:ext cx="8622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Anfragen</a:t>
              </a:r>
            </a:p>
          </p:txBody>
        </p:sp>
        <p:sp>
          <p:nvSpPr>
            <p:cNvPr id="19" name="Can 18">
              <a:extLst>
                <a:ext uri="{FF2B5EF4-FFF2-40B4-BE49-F238E27FC236}">
                  <a16:creationId xmlns:a16="http://schemas.microsoft.com/office/drawing/2014/main" id="{EAE531D7-AEC7-FD46-8042-B56D678A9A87}"/>
                </a:ext>
              </a:extLst>
            </p:cNvPr>
            <p:cNvSpPr/>
            <p:nvPr/>
          </p:nvSpPr>
          <p:spPr>
            <a:xfrm>
              <a:off x="4357337" y="5166846"/>
              <a:ext cx="3186000" cy="703038"/>
            </a:xfrm>
            <a:prstGeom prst="can">
              <a:avLst/>
            </a:prstGeom>
            <a:solidFill>
              <a:schemeClr val="accent2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Dateien für Daten und Indices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4419B48-6675-4F46-AE08-F3649E76D5E0}"/>
                </a:ext>
              </a:extLst>
            </p:cNvPr>
            <p:cNvSpPr txBox="1"/>
            <p:nvPr/>
          </p:nvSpPr>
          <p:spPr>
            <a:xfrm>
              <a:off x="7539894" y="5423045"/>
              <a:ext cx="9983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/>
                <a:t>Datenbank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AEC00F1-A740-3C4B-BB67-C345EC71AD87}"/>
                </a:ext>
              </a:extLst>
            </p:cNvPr>
            <p:cNvSpPr txBox="1"/>
            <p:nvPr/>
          </p:nvSpPr>
          <p:spPr>
            <a:xfrm>
              <a:off x="8463860" y="4973381"/>
              <a:ext cx="9669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/>
                <a:t>DBMS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872BF7A-8470-A044-8B73-87B797F66F65}"/>
                </a:ext>
              </a:extLst>
            </p:cNvPr>
            <p:cNvCxnSpPr>
              <a:cxnSpLocks/>
              <a:stCxn id="32" idx="2"/>
              <a:endCxn id="33" idx="0"/>
            </p:cNvCxnSpPr>
            <p:nvPr/>
          </p:nvCxnSpPr>
          <p:spPr>
            <a:xfrm>
              <a:off x="5950337" y="3444572"/>
              <a:ext cx="3091" cy="17819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9A2081F5-4E65-6743-A681-BDB066615640}"/>
                </a:ext>
              </a:extLst>
            </p:cNvPr>
            <p:cNvCxnSpPr>
              <a:cxnSpLocks/>
              <a:stCxn id="33" idx="2"/>
              <a:endCxn id="34" idx="0"/>
            </p:cNvCxnSpPr>
            <p:nvPr/>
          </p:nvCxnSpPr>
          <p:spPr>
            <a:xfrm>
              <a:off x="5953428" y="3930543"/>
              <a:ext cx="0" cy="18553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004D6E7F-EFA7-B644-8B9C-7BF185722FCA}"/>
                </a:ext>
              </a:extLst>
            </p:cNvPr>
            <p:cNvCxnSpPr>
              <a:cxnSpLocks/>
              <a:stCxn id="34" idx="2"/>
              <a:endCxn id="35" idx="0"/>
            </p:cNvCxnSpPr>
            <p:nvPr/>
          </p:nvCxnSpPr>
          <p:spPr>
            <a:xfrm>
              <a:off x="5953428" y="4423857"/>
              <a:ext cx="0" cy="17583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2B587B9F-FE63-2A4C-89C5-A524696F985E}"/>
                </a:ext>
              </a:extLst>
            </p:cNvPr>
            <p:cNvCxnSpPr>
              <a:cxnSpLocks/>
              <a:stCxn id="16" idx="2"/>
              <a:endCxn id="39" idx="0"/>
            </p:cNvCxnSpPr>
            <p:nvPr/>
          </p:nvCxnSpPr>
          <p:spPr>
            <a:xfrm>
              <a:off x="5950337" y="2353245"/>
              <a:ext cx="0" cy="15388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0F03D292-3A44-7546-B32F-E910B2B1829C}"/>
                </a:ext>
              </a:extLst>
            </p:cNvPr>
            <p:cNvCxnSpPr>
              <a:cxnSpLocks/>
              <a:stCxn id="41" idx="2"/>
              <a:endCxn id="16" idx="1"/>
            </p:cNvCxnSpPr>
            <p:nvPr/>
          </p:nvCxnSpPr>
          <p:spPr>
            <a:xfrm>
              <a:off x="3865179" y="1879888"/>
              <a:ext cx="1654014" cy="3194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05994152-717F-1247-8328-69E8039292DC}"/>
                </a:ext>
              </a:extLst>
            </p:cNvPr>
            <p:cNvCxnSpPr>
              <a:cxnSpLocks/>
              <a:stCxn id="42" idx="2"/>
              <a:endCxn id="16" idx="0"/>
            </p:cNvCxnSpPr>
            <p:nvPr/>
          </p:nvCxnSpPr>
          <p:spPr>
            <a:xfrm flipH="1">
              <a:off x="5950337" y="1879888"/>
              <a:ext cx="1" cy="16558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86E6F66A-0BCE-474B-927A-3421ABC06F10}"/>
                </a:ext>
              </a:extLst>
            </p:cNvPr>
            <p:cNvCxnSpPr>
              <a:cxnSpLocks/>
              <a:stCxn id="43" idx="2"/>
              <a:endCxn id="16" idx="3"/>
            </p:cNvCxnSpPr>
            <p:nvPr/>
          </p:nvCxnSpPr>
          <p:spPr>
            <a:xfrm flipH="1">
              <a:off x="6381480" y="1879888"/>
              <a:ext cx="1657953" cy="3194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A1213287-8BC5-AC40-BA30-C4AD36EADE97}"/>
                </a:ext>
              </a:extLst>
            </p:cNvPr>
            <p:cNvCxnSpPr>
              <a:cxnSpLocks/>
              <a:stCxn id="35" idx="2"/>
              <a:endCxn id="19" idx="1"/>
            </p:cNvCxnSpPr>
            <p:nvPr/>
          </p:nvCxnSpPr>
          <p:spPr>
            <a:xfrm flipH="1">
              <a:off x="5950337" y="4907467"/>
              <a:ext cx="3091" cy="25937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AF823C6F-1772-9B48-B93E-9991EC2E6E78}"/>
                </a:ext>
              </a:extLst>
            </p:cNvPr>
            <p:cNvCxnSpPr>
              <a:cxnSpLocks/>
              <a:stCxn id="38" idx="1"/>
              <a:endCxn id="34" idx="3"/>
            </p:cNvCxnSpPr>
            <p:nvPr/>
          </p:nvCxnSpPr>
          <p:spPr>
            <a:xfrm flipH="1" flipV="1">
              <a:off x="7546428" y="4269969"/>
              <a:ext cx="194082" cy="126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6FB26EF1-9574-924E-A362-B1BDD7E6480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39894" y="3778820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E88349B6-9F15-8B43-96C1-F36EA213291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43337" y="4753578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46C812B4-66F9-7F4D-A2AC-6150ABA4A9F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63255" y="4263970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92B37593-535E-5A4B-A533-3663E187258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59812" y="3773024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ED0CE984-B3CE-2143-ACB3-B4B6C560A2E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63255" y="4747782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D8DE8B6D-FB52-A945-9735-F450A14B9016}"/>
                </a:ext>
              </a:extLst>
            </p:cNvPr>
            <p:cNvSpPr/>
            <p:nvPr/>
          </p:nvSpPr>
          <p:spPr>
            <a:xfrm>
              <a:off x="2799535" y="3581552"/>
              <a:ext cx="1363720" cy="138811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008327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</a:t>
            </a:r>
            <a:r>
              <a:rPr lang="de-DE" baseline="30000" dirty="0"/>
              <a:t>+</a:t>
            </a:r>
            <a:r>
              <a:rPr lang="de-DE" dirty="0"/>
              <a:t>-Bäume: Einfügen – Beispiel mit Aufspaltung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/>
                  <a:t>Einfügen eines Eintrags mit Schlüssel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6330</m:t>
                    </m:r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Suche führt zu zweitem Blattknoten in verketteter Liste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Blattknoten hat nicht mehr genug Platz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Index anpassen</a:t>
                </a:r>
              </a:p>
              <a:p>
                <a:pPr lvl="2"/>
                <a:r>
                  <a:rPr lang="de-DE" dirty="0"/>
                  <a:t>Angepasster Index:</a:t>
                </a:r>
              </a:p>
              <a:p>
                <a:pPr lvl="2"/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BCF841B-000C-85F2-98BC-E31E5FFC099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28F31EB-7840-521B-AA0E-AB713870D4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60</a:t>
            </a:fld>
            <a:endParaRPr lang="de-D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E69C90-C2BC-A891-59F5-B2A0EC77C2EE}"/>
              </a:ext>
            </a:extLst>
          </p:cNvPr>
          <p:cNvSpPr/>
          <p:nvPr/>
        </p:nvSpPr>
        <p:spPr>
          <a:xfrm>
            <a:off x="3975361" y="5392667"/>
            <a:ext cx="7856314" cy="5121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379AF0-BAB7-A71F-4AB1-2CD5BE8FA2FC}"/>
              </a:ext>
            </a:extLst>
          </p:cNvPr>
          <p:cNvSpPr txBox="1"/>
          <p:nvPr/>
        </p:nvSpPr>
        <p:spPr>
          <a:xfrm>
            <a:off x="10807782" y="5569113"/>
            <a:ext cx="10598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Datenseiten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B2FC81-CECE-2F17-F435-70A18E2FC7EA}"/>
              </a:ext>
            </a:extLst>
          </p:cNvPr>
          <p:cNvSpPr/>
          <p:nvPr/>
        </p:nvSpPr>
        <p:spPr>
          <a:xfrm>
            <a:off x="3975361" y="3113855"/>
            <a:ext cx="7856314" cy="22845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1D7F6FF-8F23-E975-1F4D-9A9BCE541676}"/>
              </a:ext>
            </a:extLst>
          </p:cNvPr>
          <p:cNvGrpSpPr/>
          <p:nvPr/>
        </p:nvGrpSpPr>
        <p:grpSpPr>
          <a:xfrm>
            <a:off x="6079307" y="3989626"/>
            <a:ext cx="1118027" cy="472967"/>
            <a:chOff x="5157512" y="6223139"/>
            <a:chExt cx="1118027" cy="47296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55754C0-222A-9210-F881-6B772CF3145E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5012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D3485B9-56C5-DC9F-47F7-E06184FA1E4B}"/>
                </a:ext>
              </a:extLst>
            </p:cNvPr>
            <p:cNvSpPr txBox="1"/>
            <p:nvPr/>
          </p:nvSpPr>
          <p:spPr>
            <a:xfrm>
              <a:off x="5470529" y="6223139"/>
              <a:ext cx="225126" cy="451406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>
                  <a:solidFill>
                    <a:schemeClr val="accent1"/>
                  </a:solidFill>
                </a:rPr>
                <a:t>6423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C2D57BF-AD65-94F0-4467-B5F508366ED8}"/>
                </a:ext>
              </a:extLst>
            </p:cNvPr>
            <p:cNvSpPr txBox="1"/>
            <p:nvPr/>
          </p:nvSpPr>
          <p:spPr>
            <a:xfrm>
              <a:off x="5737271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8280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6554275-E599-88D9-6DDB-2852628C034D}"/>
                </a:ext>
              </a:extLst>
            </p:cNvPr>
            <p:cNvSpPr txBox="1"/>
            <p:nvPr/>
          </p:nvSpPr>
          <p:spPr>
            <a:xfrm>
              <a:off x="6004012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1B08C15-7FDA-975D-715B-B4F038542D2B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6FC519B-3C0E-4137-3FED-65964D856A43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BF70052-0DC6-36DA-9BE1-6B94CE79475E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634225D-FDB4-4736-9995-0568C2B5868C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0692105-7DC2-F62D-9FE8-66AED2E55B82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C90F1BB-2918-8C18-37A1-EB794475EEA7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50FBB87-2EF3-9933-C87E-EE2AFBB5015E}"/>
              </a:ext>
            </a:extLst>
          </p:cNvPr>
          <p:cNvGrpSpPr/>
          <p:nvPr/>
        </p:nvGrpSpPr>
        <p:grpSpPr>
          <a:xfrm>
            <a:off x="9584385" y="3989626"/>
            <a:ext cx="1118027" cy="472968"/>
            <a:chOff x="5157512" y="6223138"/>
            <a:chExt cx="1118027" cy="472968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FC0CEBD-1529-775C-23FC-94F3AACBDA2F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8700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77432DE-12D8-9911-B0A4-7B7305D9AFB6}"/>
                </a:ext>
              </a:extLst>
            </p:cNvPr>
            <p:cNvSpPr txBox="1"/>
            <p:nvPr/>
          </p:nvSpPr>
          <p:spPr>
            <a:xfrm>
              <a:off x="5470529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9016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12DC495-DAB9-5C72-7A0E-2DF0DAEE7E48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D0D0FE9-2A75-F611-D83F-4CC3934187D4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412566E-5065-F38E-0C24-DB9F12FB991F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7C11694C-390E-E019-A672-F674714B063E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B983AC33-4580-6951-1314-8A14BDC049B2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4789B9AD-C161-1D2A-61E5-AFB44AC91E61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EEE240D-4B5D-56DD-6F06-75A2AA324923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1E25158-8D6B-01C3-F272-1D7EB9519BA8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5475FE2-8EAB-509B-6F53-F02E7AE52E4C}"/>
              </a:ext>
            </a:extLst>
          </p:cNvPr>
          <p:cNvGrpSpPr/>
          <p:nvPr/>
        </p:nvGrpSpPr>
        <p:grpSpPr>
          <a:xfrm>
            <a:off x="7896031" y="3214839"/>
            <a:ext cx="1118027" cy="472968"/>
            <a:chOff x="5157512" y="6223138"/>
            <a:chExt cx="1118027" cy="472968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A9A5130-F993-44B0-D247-AEDB9F8FD94F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8500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35D50E3-B8C8-AEA6-3C31-9FE2A7001C13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B4818C6-1D3B-F06D-21A6-18E2DD5D99A1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138E001-6366-0A37-E0EE-3AEA46EF8B81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48E99329-D5E5-765F-559A-F76675269C4A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8AAE7C11-951A-ACF6-DE9E-7083EDCB8F34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E4E3B7C0-FEC6-53B5-5C67-6F6CE89B11D7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B124C8C4-832C-DC1E-3841-92F3C103F09D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BC7E2464-E9AE-2247-1B75-C47A0D7D05AF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ADA7292-D92A-2D89-901C-7B79A64000DB}"/>
              </a:ext>
            </a:extLst>
          </p:cNvPr>
          <p:cNvCxnSpPr>
            <a:cxnSpLocks/>
          </p:cNvCxnSpPr>
          <p:nvPr/>
        </p:nvCxnSpPr>
        <p:spPr>
          <a:xfrm>
            <a:off x="3975361" y="5392667"/>
            <a:ext cx="7861751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2E5451FE-6F7D-7983-EB6B-D107915B1153}"/>
              </a:ext>
            </a:extLst>
          </p:cNvPr>
          <p:cNvCxnSpPr>
            <a:cxnSpLocks/>
            <a:stCxn id="22" idx="3"/>
            <a:endCxn id="77" idx="0"/>
          </p:cNvCxnSpPr>
          <p:nvPr/>
        </p:nvCxnSpPr>
        <p:spPr>
          <a:xfrm flipH="1">
            <a:off x="5637689" y="4455898"/>
            <a:ext cx="715227" cy="3139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3A4614F-2D72-ACDD-F076-64F52E411E52}"/>
              </a:ext>
            </a:extLst>
          </p:cNvPr>
          <p:cNvCxnSpPr>
            <a:cxnSpLocks/>
            <a:stCxn id="25" idx="4"/>
            <a:endCxn id="142" idx="0"/>
          </p:cNvCxnSpPr>
          <p:nvPr/>
        </p:nvCxnSpPr>
        <p:spPr>
          <a:xfrm>
            <a:off x="6901885" y="4462593"/>
            <a:ext cx="992184" cy="3072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A9A8997-A529-9E28-EA50-CBC13B50AF17}"/>
              </a:ext>
            </a:extLst>
          </p:cNvPr>
          <p:cNvGrpSpPr/>
          <p:nvPr/>
        </p:nvGrpSpPr>
        <p:grpSpPr>
          <a:xfrm>
            <a:off x="4009847" y="4769819"/>
            <a:ext cx="995204" cy="869149"/>
            <a:chOff x="5052318" y="4843825"/>
            <a:chExt cx="995204" cy="869149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3985D0AF-95C9-947F-5965-0696DA0147DC}"/>
                </a:ext>
              </a:extLst>
            </p:cNvPr>
            <p:cNvGrpSpPr/>
            <p:nvPr/>
          </p:nvGrpSpPr>
          <p:grpSpPr>
            <a:xfrm>
              <a:off x="5052319" y="4843825"/>
              <a:ext cx="993746" cy="451735"/>
              <a:chOff x="5157513" y="6223139"/>
              <a:chExt cx="993746" cy="451735"/>
            </a:xfrm>
          </p:grpSpPr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C4C28B22-A87E-914D-2B7C-B718620DBC43}"/>
                  </a:ext>
                </a:extLst>
              </p:cNvPr>
              <p:cNvSpPr txBox="1"/>
              <p:nvPr/>
            </p:nvSpPr>
            <p:spPr>
              <a:xfrm>
                <a:off x="5203787" y="6224874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tIns="4680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4123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EE48EC2-61C8-5C0A-E077-2E42D36D596B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4222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9DEDD0DB-9906-9C3E-ED9B-F724A63D2C97}"/>
                  </a:ext>
                </a:extLst>
              </p:cNvPr>
              <p:cNvSpPr txBox="1"/>
              <p:nvPr/>
            </p:nvSpPr>
            <p:spPr>
              <a:xfrm>
                <a:off x="5655389" y="622342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4450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6A974E1F-7BD7-1952-D2DC-F3A3E74D40F6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4528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6507023C-A00D-DE7C-9F6D-793C75A9B0AF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F0CDFADD-AB95-B9D8-5E7F-738968FEAFCB}"/>
                </a:ext>
              </a:extLst>
            </p:cNvPr>
            <p:cNvCxnSpPr>
              <a:cxnSpLocks/>
              <a:stCxn id="57" idx="2"/>
            </p:cNvCxnSpPr>
            <p:nvPr/>
          </p:nvCxnSpPr>
          <p:spPr>
            <a:xfrm flipH="1">
              <a:off x="5052318" y="5295560"/>
              <a:ext cx="159675" cy="41741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0CA2EAC5-33F0-DA3E-54A6-F21E15C12438}"/>
                </a:ext>
              </a:extLst>
            </p:cNvPr>
            <p:cNvCxnSpPr>
              <a:cxnSpLocks/>
              <a:stCxn id="58" idx="2"/>
            </p:cNvCxnSpPr>
            <p:nvPr/>
          </p:nvCxnSpPr>
          <p:spPr>
            <a:xfrm flipH="1">
              <a:off x="5434681" y="5294671"/>
              <a:ext cx="3113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14CB0F6E-F300-7E22-6BC0-C5B6FE62D947}"/>
                </a:ext>
              </a:extLst>
            </p:cNvPr>
            <p:cNvCxnSpPr>
              <a:cxnSpLocks/>
              <a:stCxn id="59" idx="2"/>
            </p:cNvCxnSpPr>
            <p:nvPr/>
          </p:nvCxnSpPr>
          <p:spPr>
            <a:xfrm>
              <a:off x="5662726" y="5294111"/>
              <a:ext cx="100838" cy="41523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7305AD8C-FC6E-3943-2A31-489B3B569DD0}"/>
                </a:ext>
              </a:extLst>
            </p:cNvPr>
            <p:cNvCxnSpPr>
              <a:cxnSpLocks/>
              <a:stCxn id="60" idx="2"/>
            </p:cNvCxnSpPr>
            <p:nvPr/>
          </p:nvCxnSpPr>
          <p:spPr>
            <a:xfrm>
              <a:off x="5889395" y="5294671"/>
              <a:ext cx="158127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7DABFFB8-5BE1-98D0-CD2C-489EE86B4633}"/>
              </a:ext>
            </a:extLst>
          </p:cNvPr>
          <p:cNvCxnSpPr>
            <a:cxnSpLocks/>
            <a:stCxn id="34" idx="4"/>
            <a:endCxn id="152" idx="0"/>
          </p:cNvCxnSpPr>
          <p:nvPr/>
        </p:nvCxnSpPr>
        <p:spPr>
          <a:xfrm flipH="1">
            <a:off x="9025037" y="4462594"/>
            <a:ext cx="582539" cy="3072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C7C906D1-DC2B-4BF1-1DC3-4F86EDCBE15F}"/>
              </a:ext>
            </a:extLst>
          </p:cNvPr>
          <p:cNvCxnSpPr>
            <a:cxnSpLocks/>
            <a:stCxn id="33" idx="5"/>
            <a:endCxn id="164" idx="0"/>
          </p:cNvCxnSpPr>
          <p:nvPr/>
        </p:nvCxnSpPr>
        <p:spPr>
          <a:xfrm>
            <a:off x="9890641" y="4455899"/>
            <a:ext cx="265364" cy="3139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E3E74E57-8019-13D0-15D6-9A3F3870D450}"/>
              </a:ext>
            </a:extLst>
          </p:cNvPr>
          <p:cNvCxnSpPr>
            <a:cxnSpLocks/>
            <a:stCxn id="35" idx="5"/>
            <a:endCxn id="174" idx="0"/>
          </p:cNvCxnSpPr>
          <p:nvPr/>
        </p:nvCxnSpPr>
        <p:spPr>
          <a:xfrm>
            <a:off x="10156544" y="4455899"/>
            <a:ext cx="1130428" cy="3139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0F1A1C56-97ED-F0F9-5022-BE6FE8025F35}"/>
              </a:ext>
            </a:extLst>
          </p:cNvPr>
          <p:cNvCxnSpPr>
            <a:cxnSpLocks/>
            <a:stCxn id="43" idx="4"/>
            <a:endCxn id="28" idx="0"/>
          </p:cNvCxnSpPr>
          <p:nvPr/>
        </p:nvCxnSpPr>
        <p:spPr>
          <a:xfrm>
            <a:off x="8185964" y="3687807"/>
            <a:ext cx="1554983" cy="3018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29A4398B-E5E1-A836-4833-BFF623254983}"/>
              </a:ext>
            </a:extLst>
          </p:cNvPr>
          <p:cNvSpPr txBox="1"/>
          <p:nvPr/>
        </p:nvSpPr>
        <p:spPr>
          <a:xfrm>
            <a:off x="10699181" y="3099455"/>
            <a:ext cx="11332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Indexseiten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05DC2146-9F72-F550-26CB-03E2BF7A3B88}"/>
              </a:ext>
            </a:extLst>
          </p:cNvPr>
          <p:cNvGrpSpPr/>
          <p:nvPr/>
        </p:nvGrpSpPr>
        <p:grpSpPr>
          <a:xfrm>
            <a:off x="5140815" y="4769819"/>
            <a:ext cx="993747" cy="858262"/>
            <a:chOff x="6249191" y="4843824"/>
            <a:chExt cx="993747" cy="858262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C85AA037-3053-9236-088A-5C01BAAF46E7}"/>
                </a:ext>
              </a:extLst>
            </p:cNvPr>
            <p:cNvGrpSpPr/>
            <p:nvPr/>
          </p:nvGrpSpPr>
          <p:grpSpPr>
            <a:xfrm>
              <a:off x="6249192" y="4843824"/>
              <a:ext cx="993746" cy="451405"/>
              <a:chOff x="5157513" y="6223139"/>
              <a:chExt cx="993746" cy="451405"/>
            </a:xfrm>
          </p:grpSpPr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7EC944A5-C87D-8A0B-DDD6-6FCFC300F10F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5012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F68BBF6C-F1F1-7435-4B69-AC7D35AB5945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>
                    <a:solidFill>
                      <a:schemeClr val="accent1"/>
                    </a:solidFill>
                  </a:rPr>
                  <a:t>6330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F9C8C8FF-60DD-7C1E-23A8-7F8FD8025E95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49314111-9C1D-0B4F-545B-783642854270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0A51CEAE-234E-D05A-1052-054B2295A351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85481B51-E304-9128-7EE7-AB6C6A77C174}"/>
                </a:ext>
              </a:extLst>
            </p:cNvPr>
            <p:cNvCxnSpPr>
              <a:cxnSpLocks/>
              <a:stCxn id="73" idx="2"/>
            </p:cNvCxnSpPr>
            <p:nvPr/>
          </p:nvCxnSpPr>
          <p:spPr>
            <a:xfrm flipH="1">
              <a:off x="6249191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A83FC983-D4F0-2BE6-BE38-91663B02878D}"/>
                </a:ext>
              </a:extLst>
            </p:cNvPr>
            <p:cNvCxnSpPr>
              <a:cxnSpLocks/>
              <a:stCxn id="74" idx="2"/>
            </p:cNvCxnSpPr>
            <p:nvPr/>
          </p:nvCxnSpPr>
          <p:spPr>
            <a:xfrm flipH="1">
              <a:off x="6631554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79226160-EAA5-24F4-D839-DDF6D9A79072}"/>
              </a:ext>
            </a:extLst>
          </p:cNvPr>
          <p:cNvGrpSpPr/>
          <p:nvPr/>
        </p:nvGrpSpPr>
        <p:grpSpPr>
          <a:xfrm>
            <a:off x="7397195" y="4769819"/>
            <a:ext cx="993747" cy="858262"/>
            <a:chOff x="7442670" y="4843824"/>
            <a:chExt cx="993747" cy="858262"/>
          </a:xfrm>
        </p:grpSpPr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CF3610DB-2391-00DF-0E8B-9FDE1EFA1414}"/>
                </a:ext>
              </a:extLst>
            </p:cNvPr>
            <p:cNvGrpSpPr/>
            <p:nvPr/>
          </p:nvGrpSpPr>
          <p:grpSpPr>
            <a:xfrm>
              <a:off x="7442671" y="4843824"/>
              <a:ext cx="993746" cy="451405"/>
              <a:chOff x="5157513" y="6223139"/>
              <a:chExt cx="993746" cy="451405"/>
            </a:xfrm>
          </p:grpSpPr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E45AFF81-B7B5-070D-3069-A644F9A3205C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8280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9AFE276A-420B-0183-59E3-1CC109E1BF6A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8404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E27DB423-308E-EBB7-0257-AF51DCFBBFDF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CBF7B404-4A1C-3F45-66D4-76820E7EFF3A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A04CE060-466C-A439-1BE5-0A8BED1E2F8B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34" name="Straight Arrow Connector 133">
              <a:extLst>
                <a:ext uri="{FF2B5EF4-FFF2-40B4-BE49-F238E27FC236}">
                  <a16:creationId xmlns:a16="http://schemas.microsoft.com/office/drawing/2014/main" id="{C94C56CA-6D65-52CB-985D-F30A944E7A03}"/>
                </a:ext>
              </a:extLst>
            </p:cNvPr>
            <p:cNvCxnSpPr>
              <a:cxnSpLocks/>
              <a:stCxn id="138" idx="2"/>
            </p:cNvCxnSpPr>
            <p:nvPr/>
          </p:nvCxnSpPr>
          <p:spPr>
            <a:xfrm flipH="1">
              <a:off x="7442670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CF0A0E74-AD11-F209-3D82-6863CFD63CEC}"/>
                </a:ext>
              </a:extLst>
            </p:cNvPr>
            <p:cNvCxnSpPr>
              <a:cxnSpLocks/>
              <a:stCxn id="139" idx="2"/>
            </p:cNvCxnSpPr>
            <p:nvPr/>
          </p:nvCxnSpPr>
          <p:spPr>
            <a:xfrm flipH="1">
              <a:off x="7825033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2CC6FF4F-0D67-1391-F37A-78BB5A24004F}"/>
              </a:ext>
            </a:extLst>
          </p:cNvPr>
          <p:cNvGrpSpPr/>
          <p:nvPr/>
        </p:nvGrpSpPr>
        <p:grpSpPr>
          <a:xfrm>
            <a:off x="8528163" y="4769819"/>
            <a:ext cx="993747" cy="858262"/>
            <a:chOff x="8165885" y="4843825"/>
            <a:chExt cx="993747" cy="858262"/>
          </a:xfrm>
        </p:grpSpPr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A3F1B587-27F8-62A0-065D-ACD51CFD4859}"/>
                </a:ext>
              </a:extLst>
            </p:cNvPr>
            <p:cNvGrpSpPr/>
            <p:nvPr/>
          </p:nvGrpSpPr>
          <p:grpSpPr>
            <a:xfrm>
              <a:off x="8165886" y="4843825"/>
              <a:ext cx="993746" cy="451405"/>
              <a:chOff x="5157513" y="6223139"/>
              <a:chExt cx="993746" cy="451405"/>
            </a:xfrm>
          </p:grpSpPr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0ADA7740-5490-56D1-47B7-8B9827EEB066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8500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E502EFE8-236E-C9AC-D78C-2B0AA06351A5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8570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60854FDC-FC68-90A5-4DB6-A54AE55A9137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8604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78FC0E78-B519-56BF-F000-3A405AA2519F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620C574D-94F4-731D-4732-A41A7ABFC0A7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45" name="Straight Arrow Connector 144">
              <a:extLst>
                <a:ext uri="{FF2B5EF4-FFF2-40B4-BE49-F238E27FC236}">
                  <a16:creationId xmlns:a16="http://schemas.microsoft.com/office/drawing/2014/main" id="{81B8A627-7ADF-1A20-EDBD-305F0869304F}"/>
                </a:ext>
              </a:extLst>
            </p:cNvPr>
            <p:cNvCxnSpPr>
              <a:cxnSpLocks/>
              <a:stCxn id="148" idx="2"/>
            </p:cNvCxnSpPr>
            <p:nvPr/>
          </p:nvCxnSpPr>
          <p:spPr>
            <a:xfrm flipH="1">
              <a:off x="8165885" y="5294671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Arrow Connector 145">
              <a:extLst>
                <a:ext uri="{FF2B5EF4-FFF2-40B4-BE49-F238E27FC236}">
                  <a16:creationId xmlns:a16="http://schemas.microsoft.com/office/drawing/2014/main" id="{CCBE421E-88C0-B7A1-2785-E539BCB5B309}"/>
                </a:ext>
              </a:extLst>
            </p:cNvPr>
            <p:cNvCxnSpPr>
              <a:cxnSpLocks/>
              <a:stCxn id="149" idx="2"/>
            </p:cNvCxnSpPr>
            <p:nvPr/>
          </p:nvCxnSpPr>
          <p:spPr>
            <a:xfrm flipH="1">
              <a:off x="8548248" y="5294671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Arrow Connector 146">
              <a:extLst>
                <a:ext uri="{FF2B5EF4-FFF2-40B4-BE49-F238E27FC236}">
                  <a16:creationId xmlns:a16="http://schemas.microsoft.com/office/drawing/2014/main" id="{A3A8A298-30BB-E81D-5544-610C192F5B74}"/>
                </a:ext>
              </a:extLst>
            </p:cNvPr>
            <p:cNvCxnSpPr>
              <a:cxnSpLocks/>
              <a:stCxn id="150" idx="2"/>
            </p:cNvCxnSpPr>
            <p:nvPr/>
          </p:nvCxnSpPr>
          <p:spPr>
            <a:xfrm>
              <a:off x="8776293" y="5294671"/>
              <a:ext cx="100838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7BC5E7CB-244F-9855-38EB-F5E19F328216}"/>
              </a:ext>
            </a:extLst>
          </p:cNvPr>
          <p:cNvGrpSpPr/>
          <p:nvPr/>
        </p:nvGrpSpPr>
        <p:grpSpPr>
          <a:xfrm>
            <a:off x="9659131" y="4769819"/>
            <a:ext cx="993747" cy="858262"/>
            <a:chOff x="9362758" y="4843824"/>
            <a:chExt cx="993747" cy="858262"/>
          </a:xfrm>
        </p:grpSpPr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CF888268-469B-4B7E-C24B-F408AC5EB93A}"/>
                </a:ext>
              </a:extLst>
            </p:cNvPr>
            <p:cNvGrpSpPr/>
            <p:nvPr/>
          </p:nvGrpSpPr>
          <p:grpSpPr>
            <a:xfrm>
              <a:off x="9362759" y="4843824"/>
              <a:ext cx="993746" cy="451405"/>
              <a:chOff x="5157513" y="6223139"/>
              <a:chExt cx="993746" cy="451405"/>
            </a:xfrm>
          </p:grpSpPr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EFA7F396-FD55-5580-83DC-B6D00552A017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8700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7670BE6C-F6F1-2163-3E13-BD5DDDF5C0B7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8808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2" name="TextBox 161">
                <a:extLst>
                  <a:ext uri="{FF2B5EF4-FFF2-40B4-BE49-F238E27FC236}">
                    <a16:creationId xmlns:a16="http://schemas.microsoft.com/office/drawing/2014/main" id="{6F8C0134-14ED-DCDE-8C35-9E23DB725892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8887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33AFBAFE-67CC-50E3-317F-65234121C938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23BC200A-2DE3-154A-AFBD-E553826D2E34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55" name="Straight Arrow Connector 154">
              <a:extLst>
                <a:ext uri="{FF2B5EF4-FFF2-40B4-BE49-F238E27FC236}">
                  <a16:creationId xmlns:a16="http://schemas.microsoft.com/office/drawing/2014/main" id="{E730638F-62C4-A47F-1F14-317E0A975B7A}"/>
                </a:ext>
              </a:extLst>
            </p:cNvPr>
            <p:cNvCxnSpPr>
              <a:cxnSpLocks/>
              <a:stCxn id="160" idx="2"/>
            </p:cNvCxnSpPr>
            <p:nvPr/>
          </p:nvCxnSpPr>
          <p:spPr>
            <a:xfrm flipH="1">
              <a:off x="9362758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Arrow Connector 156">
              <a:extLst>
                <a:ext uri="{FF2B5EF4-FFF2-40B4-BE49-F238E27FC236}">
                  <a16:creationId xmlns:a16="http://schemas.microsoft.com/office/drawing/2014/main" id="{0E6AA027-66CA-185F-5867-91DC4C0BDFED}"/>
                </a:ext>
              </a:extLst>
            </p:cNvPr>
            <p:cNvCxnSpPr>
              <a:cxnSpLocks/>
              <a:stCxn id="161" idx="2"/>
            </p:cNvCxnSpPr>
            <p:nvPr/>
          </p:nvCxnSpPr>
          <p:spPr>
            <a:xfrm flipH="1">
              <a:off x="9745121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Arrow Connector 158">
              <a:extLst>
                <a:ext uri="{FF2B5EF4-FFF2-40B4-BE49-F238E27FC236}">
                  <a16:creationId xmlns:a16="http://schemas.microsoft.com/office/drawing/2014/main" id="{CE117AE4-9AC1-EC70-6474-079FA29A7897}"/>
                </a:ext>
              </a:extLst>
            </p:cNvPr>
            <p:cNvCxnSpPr>
              <a:cxnSpLocks/>
              <a:stCxn id="162" idx="2"/>
            </p:cNvCxnSpPr>
            <p:nvPr/>
          </p:nvCxnSpPr>
          <p:spPr>
            <a:xfrm>
              <a:off x="9973166" y="5294670"/>
              <a:ext cx="100838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3213F4A5-6031-DD2B-EEF0-3234AE544131}"/>
              </a:ext>
            </a:extLst>
          </p:cNvPr>
          <p:cNvGrpSpPr/>
          <p:nvPr/>
        </p:nvGrpSpPr>
        <p:grpSpPr>
          <a:xfrm>
            <a:off x="10790098" y="4769819"/>
            <a:ext cx="993747" cy="851004"/>
            <a:chOff x="10556237" y="4843824"/>
            <a:chExt cx="993747" cy="851004"/>
          </a:xfrm>
        </p:grpSpPr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C04BADD8-F37B-359B-DC8B-9A41DB98EA18}"/>
                </a:ext>
              </a:extLst>
            </p:cNvPr>
            <p:cNvGrpSpPr/>
            <p:nvPr/>
          </p:nvGrpSpPr>
          <p:grpSpPr>
            <a:xfrm>
              <a:off x="10556238" y="4843824"/>
              <a:ext cx="993746" cy="451406"/>
              <a:chOff x="5157513" y="6223139"/>
              <a:chExt cx="993746" cy="451406"/>
            </a:xfrm>
          </p:grpSpPr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83BA3A8C-6279-9535-3320-F2951B597B9B}"/>
                  </a:ext>
                </a:extLst>
              </p:cNvPr>
              <p:cNvSpPr txBox="1"/>
              <p:nvPr/>
            </p:nvSpPr>
            <p:spPr>
              <a:xfrm>
                <a:off x="5203787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9016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59B30FE8-DAAE-11AB-0714-135CEE470C0F}"/>
                  </a:ext>
                </a:extLst>
              </p:cNvPr>
              <p:cNvSpPr txBox="1"/>
              <p:nvPr/>
            </p:nvSpPr>
            <p:spPr>
              <a:xfrm>
                <a:off x="5429588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9200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7358BF99-3E83-EF8E-6B8C-2A60CA141D02}"/>
                  </a:ext>
                </a:extLst>
              </p:cNvPr>
              <p:cNvSpPr txBox="1"/>
              <p:nvPr/>
            </p:nvSpPr>
            <p:spPr>
              <a:xfrm>
                <a:off x="5655389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CACC1C90-C026-8E9D-62BD-A2FDE85FC7E7}"/>
                  </a:ext>
                </a:extLst>
              </p:cNvPr>
              <p:cNvSpPr txBox="1"/>
              <p:nvPr/>
            </p:nvSpPr>
            <p:spPr>
              <a:xfrm>
                <a:off x="5881189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4" name="Rectangle 173">
                <a:extLst>
                  <a:ext uri="{FF2B5EF4-FFF2-40B4-BE49-F238E27FC236}">
                    <a16:creationId xmlns:a16="http://schemas.microsoft.com/office/drawing/2014/main" id="{CA19326D-F248-4818-E6FF-AD41A3E13397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67" name="Straight Arrow Connector 166">
              <a:extLst>
                <a:ext uri="{FF2B5EF4-FFF2-40B4-BE49-F238E27FC236}">
                  <a16:creationId xmlns:a16="http://schemas.microsoft.com/office/drawing/2014/main" id="{96E5568C-EB97-A1CF-54B4-7EFB142C6275}"/>
                </a:ext>
              </a:extLst>
            </p:cNvPr>
            <p:cNvCxnSpPr>
              <a:cxnSpLocks/>
              <a:stCxn id="170" idx="2"/>
            </p:cNvCxnSpPr>
            <p:nvPr/>
          </p:nvCxnSpPr>
          <p:spPr>
            <a:xfrm flipH="1">
              <a:off x="10556237" y="5295230"/>
              <a:ext cx="156562" cy="3995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Arrow Connector 167">
              <a:extLst>
                <a:ext uri="{FF2B5EF4-FFF2-40B4-BE49-F238E27FC236}">
                  <a16:creationId xmlns:a16="http://schemas.microsoft.com/office/drawing/2014/main" id="{32E3E718-B3F2-6C79-0C06-8A072683B1B1}"/>
                </a:ext>
              </a:extLst>
            </p:cNvPr>
            <p:cNvCxnSpPr>
              <a:cxnSpLocks/>
              <a:stCxn id="171" idx="2"/>
            </p:cNvCxnSpPr>
            <p:nvPr/>
          </p:nvCxnSpPr>
          <p:spPr>
            <a:xfrm>
              <a:off x="10938600" y="5295230"/>
              <a:ext cx="0" cy="3995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Arrow Connector 168">
              <a:extLst>
                <a:ext uri="{FF2B5EF4-FFF2-40B4-BE49-F238E27FC236}">
                  <a16:creationId xmlns:a16="http://schemas.microsoft.com/office/drawing/2014/main" id="{6BE3ADCD-8241-E275-34E0-B886814DA4B2}"/>
                </a:ext>
              </a:extLst>
            </p:cNvPr>
            <p:cNvCxnSpPr>
              <a:cxnSpLocks/>
              <a:stCxn id="172" idx="2"/>
            </p:cNvCxnSpPr>
            <p:nvPr/>
          </p:nvCxnSpPr>
          <p:spPr>
            <a:xfrm>
              <a:off x="11164401" y="5295230"/>
              <a:ext cx="103082" cy="3995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5" name="Freeform 174">
            <a:extLst>
              <a:ext uri="{FF2B5EF4-FFF2-40B4-BE49-F238E27FC236}">
                <a16:creationId xmlns:a16="http://schemas.microsoft.com/office/drawing/2014/main" id="{A1F23493-C2DA-055C-D4C6-DCABE7A9C1D0}"/>
              </a:ext>
            </a:extLst>
          </p:cNvPr>
          <p:cNvSpPr/>
          <p:nvPr/>
        </p:nvSpPr>
        <p:spPr>
          <a:xfrm>
            <a:off x="5002482" y="4703484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6" name="Freeform 175">
            <a:extLst>
              <a:ext uri="{FF2B5EF4-FFF2-40B4-BE49-F238E27FC236}">
                <a16:creationId xmlns:a16="http://schemas.microsoft.com/office/drawing/2014/main" id="{C288CE06-5E74-9FD5-9537-E410489F6A07}"/>
              </a:ext>
            </a:extLst>
          </p:cNvPr>
          <p:cNvSpPr/>
          <p:nvPr/>
        </p:nvSpPr>
        <p:spPr>
          <a:xfrm>
            <a:off x="7263657" y="4714858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7" name="Freeform 176">
            <a:extLst>
              <a:ext uri="{FF2B5EF4-FFF2-40B4-BE49-F238E27FC236}">
                <a16:creationId xmlns:a16="http://schemas.microsoft.com/office/drawing/2014/main" id="{81BE2294-F465-3845-2394-CE72D0AC9679}"/>
              </a:ext>
            </a:extLst>
          </p:cNvPr>
          <p:cNvSpPr/>
          <p:nvPr/>
        </p:nvSpPr>
        <p:spPr>
          <a:xfrm>
            <a:off x="8399649" y="4708771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8" name="Freeform 177">
            <a:extLst>
              <a:ext uri="{FF2B5EF4-FFF2-40B4-BE49-F238E27FC236}">
                <a16:creationId xmlns:a16="http://schemas.microsoft.com/office/drawing/2014/main" id="{3728CAE3-CA64-A29D-E3C7-0C2E39E29EEF}"/>
              </a:ext>
            </a:extLst>
          </p:cNvPr>
          <p:cNvSpPr/>
          <p:nvPr/>
        </p:nvSpPr>
        <p:spPr>
          <a:xfrm>
            <a:off x="9525593" y="4710068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9" name="Freeform 178">
            <a:extLst>
              <a:ext uri="{FF2B5EF4-FFF2-40B4-BE49-F238E27FC236}">
                <a16:creationId xmlns:a16="http://schemas.microsoft.com/office/drawing/2014/main" id="{7C0BCD3A-E9D9-0D5C-A820-6E4032DD24B5}"/>
              </a:ext>
            </a:extLst>
          </p:cNvPr>
          <p:cNvSpPr/>
          <p:nvPr/>
        </p:nvSpPr>
        <p:spPr>
          <a:xfrm>
            <a:off x="10652249" y="4710068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0" name="Freeform 179">
            <a:extLst>
              <a:ext uri="{FF2B5EF4-FFF2-40B4-BE49-F238E27FC236}">
                <a16:creationId xmlns:a16="http://schemas.microsoft.com/office/drawing/2014/main" id="{A49FC513-B6DB-E9AA-0C03-36E70BC5624D}"/>
              </a:ext>
            </a:extLst>
          </p:cNvPr>
          <p:cNvSpPr/>
          <p:nvPr/>
        </p:nvSpPr>
        <p:spPr>
          <a:xfrm flipH="1" flipV="1">
            <a:off x="10653706" y="5216937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1" name="Freeform 180">
            <a:extLst>
              <a:ext uri="{FF2B5EF4-FFF2-40B4-BE49-F238E27FC236}">
                <a16:creationId xmlns:a16="http://schemas.microsoft.com/office/drawing/2014/main" id="{C9F3B129-0C22-DA01-6ACF-E174261E3CFA}"/>
              </a:ext>
            </a:extLst>
          </p:cNvPr>
          <p:cNvSpPr/>
          <p:nvPr/>
        </p:nvSpPr>
        <p:spPr>
          <a:xfrm flipH="1" flipV="1">
            <a:off x="9528848" y="5216937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2" name="Freeform 181">
            <a:extLst>
              <a:ext uri="{FF2B5EF4-FFF2-40B4-BE49-F238E27FC236}">
                <a16:creationId xmlns:a16="http://schemas.microsoft.com/office/drawing/2014/main" id="{BB0DC7E0-7AEF-9EEC-F4F9-88B583BF4414}"/>
              </a:ext>
            </a:extLst>
          </p:cNvPr>
          <p:cNvSpPr/>
          <p:nvPr/>
        </p:nvSpPr>
        <p:spPr>
          <a:xfrm flipH="1" flipV="1">
            <a:off x="8393876" y="5222111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3" name="Freeform 182">
            <a:extLst>
              <a:ext uri="{FF2B5EF4-FFF2-40B4-BE49-F238E27FC236}">
                <a16:creationId xmlns:a16="http://schemas.microsoft.com/office/drawing/2014/main" id="{6C4E2A90-11FD-0435-914D-1FB4C6E382E0}"/>
              </a:ext>
            </a:extLst>
          </p:cNvPr>
          <p:cNvSpPr/>
          <p:nvPr/>
        </p:nvSpPr>
        <p:spPr>
          <a:xfrm flipH="1" flipV="1">
            <a:off x="7259011" y="5216222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4" name="Freeform 183">
            <a:extLst>
              <a:ext uri="{FF2B5EF4-FFF2-40B4-BE49-F238E27FC236}">
                <a16:creationId xmlns:a16="http://schemas.microsoft.com/office/drawing/2014/main" id="{D78FDBA3-554B-1972-6C1A-ED6813254487}"/>
              </a:ext>
            </a:extLst>
          </p:cNvPr>
          <p:cNvSpPr/>
          <p:nvPr/>
        </p:nvSpPr>
        <p:spPr>
          <a:xfrm flipH="1" flipV="1">
            <a:off x="4998627" y="5221396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D9E07D28-2978-DA05-8C92-6F9F8CACAFE5}"/>
              </a:ext>
            </a:extLst>
          </p:cNvPr>
          <p:cNvCxnSpPr>
            <a:cxnSpLocks/>
            <a:stCxn id="23" idx="4"/>
            <a:endCxn id="61" idx="0"/>
          </p:cNvCxnSpPr>
          <p:nvPr/>
        </p:nvCxnSpPr>
        <p:spPr>
          <a:xfrm flipH="1">
            <a:off x="4506721" y="4462593"/>
            <a:ext cx="1595777" cy="3072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>
            <a:extLst>
              <a:ext uri="{FF2B5EF4-FFF2-40B4-BE49-F238E27FC236}">
                <a16:creationId xmlns:a16="http://schemas.microsoft.com/office/drawing/2014/main" id="{7AB794D4-A709-6184-7D45-7738A398FEC7}"/>
              </a:ext>
            </a:extLst>
          </p:cNvPr>
          <p:cNvCxnSpPr>
            <a:cxnSpLocks/>
          </p:cNvCxnSpPr>
          <p:nvPr/>
        </p:nvCxnSpPr>
        <p:spPr>
          <a:xfrm flipH="1">
            <a:off x="7036094" y="3681112"/>
            <a:ext cx="866804" cy="3085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Oval 186">
            <a:extLst>
              <a:ext uri="{FF2B5EF4-FFF2-40B4-BE49-F238E27FC236}">
                <a16:creationId xmlns:a16="http://schemas.microsoft.com/office/drawing/2014/main" id="{0B1F164F-98E6-7A12-F6ED-3CECC0FF138D}"/>
              </a:ext>
            </a:extLst>
          </p:cNvPr>
          <p:cNvSpPr/>
          <p:nvPr/>
        </p:nvSpPr>
        <p:spPr>
          <a:xfrm>
            <a:off x="5028137" y="4640621"/>
            <a:ext cx="2387100" cy="746271"/>
          </a:xfrm>
          <a:prstGeom prst="ellipse">
            <a:avLst/>
          </a:prstGeom>
          <a:solidFill>
            <a:srgbClr val="FFC000">
              <a:alpha val="20000"/>
            </a:srgb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4E544683-8FF0-00CF-9346-B16670C20513}"/>
              </a:ext>
            </a:extLst>
          </p:cNvPr>
          <p:cNvGrpSpPr/>
          <p:nvPr/>
        </p:nvGrpSpPr>
        <p:grpSpPr>
          <a:xfrm>
            <a:off x="6266937" y="4763234"/>
            <a:ext cx="993747" cy="858262"/>
            <a:chOff x="7442670" y="4843824"/>
            <a:chExt cx="993747" cy="858262"/>
          </a:xfrm>
        </p:grpSpPr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A7E4FA18-4071-A134-A55E-81B008EAF070}"/>
                </a:ext>
              </a:extLst>
            </p:cNvPr>
            <p:cNvGrpSpPr/>
            <p:nvPr/>
          </p:nvGrpSpPr>
          <p:grpSpPr>
            <a:xfrm>
              <a:off x="7442671" y="4843824"/>
              <a:ext cx="993746" cy="451405"/>
              <a:chOff x="5157513" y="6223139"/>
              <a:chExt cx="993746" cy="451405"/>
            </a:xfrm>
          </p:grpSpPr>
          <p:sp>
            <p:nvSpPr>
              <p:cNvPr id="193" name="TextBox 192">
                <a:extLst>
                  <a:ext uri="{FF2B5EF4-FFF2-40B4-BE49-F238E27FC236}">
                    <a16:creationId xmlns:a16="http://schemas.microsoft.com/office/drawing/2014/main" id="{6511CAB6-81C2-B4AC-CBE6-E6FF34942C3E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6423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DE131DCC-4A04-50B1-DD09-15D344F73576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8050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5" name="TextBox 194">
                <a:extLst>
                  <a:ext uri="{FF2B5EF4-FFF2-40B4-BE49-F238E27FC236}">
                    <a16:creationId xmlns:a16="http://schemas.microsoft.com/office/drawing/2014/main" id="{82299032-A5F0-D1EE-8646-EC3A7F44DB9E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8105</a:t>
                </a:r>
              </a:p>
            </p:txBody>
          </p:sp>
          <p:sp>
            <p:nvSpPr>
              <p:cNvPr id="196" name="TextBox 195">
                <a:extLst>
                  <a:ext uri="{FF2B5EF4-FFF2-40B4-BE49-F238E27FC236}">
                    <a16:creationId xmlns:a16="http://schemas.microsoft.com/office/drawing/2014/main" id="{642DA9BE-DE84-26D2-C43D-0E2499EE04CB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DB60AA49-2462-A34B-9833-633E88B2F8C2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90" name="Straight Arrow Connector 189">
              <a:extLst>
                <a:ext uri="{FF2B5EF4-FFF2-40B4-BE49-F238E27FC236}">
                  <a16:creationId xmlns:a16="http://schemas.microsoft.com/office/drawing/2014/main" id="{D193D0B9-78BE-AF77-4511-B9D020C3273D}"/>
                </a:ext>
              </a:extLst>
            </p:cNvPr>
            <p:cNvCxnSpPr>
              <a:cxnSpLocks/>
              <a:stCxn id="193" idx="2"/>
            </p:cNvCxnSpPr>
            <p:nvPr/>
          </p:nvCxnSpPr>
          <p:spPr>
            <a:xfrm flipH="1">
              <a:off x="7442670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Arrow Connector 190">
              <a:extLst>
                <a:ext uri="{FF2B5EF4-FFF2-40B4-BE49-F238E27FC236}">
                  <a16:creationId xmlns:a16="http://schemas.microsoft.com/office/drawing/2014/main" id="{30E88805-9F3C-2855-6DD7-B6A5BB71E98B}"/>
                </a:ext>
              </a:extLst>
            </p:cNvPr>
            <p:cNvCxnSpPr>
              <a:cxnSpLocks/>
              <a:stCxn id="194" idx="2"/>
            </p:cNvCxnSpPr>
            <p:nvPr/>
          </p:nvCxnSpPr>
          <p:spPr>
            <a:xfrm flipH="1">
              <a:off x="7825033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Arrow Connector 191">
              <a:extLst>
                <a:ext uri="{FF2B5EF4-FFF2-40B4-BE49-F238E27FC236}">
                  <a16:creationId xmlns:a16="http://schemas.microsoft.com/office/drawing/2014/main" id="{EDCB400B-2571-B01B-3041-1F81D598B8D8}"/>
                </a:ext>
              </a:extLst>
            </p:cNvPr>
            <p:cNvCxnSpPr>
              <a:cxnSpLocks/>
              <a:stCxn id="195" idx="2"/>
            </p:cNvCxnSpPr>
            <p:nvPr/>
          </p:nvCxnSpPr>
          <p:spPr>
            <a:xfrm>
              <a:off x="8053078" y="5294670"/>
              <a:ext cx="100838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8" name="Freeform 197">
            <a:extLst>
              <a:ext uri="{FF2B5EF4-FFF2-40B4-BE49-F238E27FC236}">
                <a16:creationId xmlns:a16="http://schemas.microsoft.com/office/drawing/2014/main" id="{6EF90EDF-5C5E-5A95-000E-734959E609BD}"/>
              </a:ext>
            </a:extLst>
          </p:cNvPr>
          <p:cNvSpPr/>
          <p:nvPr/>
        </p:nvSpPr>
        <p:spPr>
          <a:xfrm>
            <a:off x="6133399" y="4708273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9" name="Freeform 198">
            <a:extLst>
              <a:ext uri="{FF2B5EF4-FFF2-40B4-BE49-F238E27FC236}">
                <a16:creationId xmlns:a16="http://schemas.microsoft.com/office/drawing/2014/main" id="{27164D4D-5CA2-0F6E-449B-7685F2CB7CCB}"/>
              </a:ext>
            </a:extLst>
          </p:cNvPr>
          <p:cNvSpPr/>
          <p:nvPr/>
        </p:nvSpPr>
        <p:spPr>
          <a:xfrm flipH="1" flipV="1">
            <a:off x="6128753" y="5209637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04" name="Straight Arrow Connector 203">
            <a:extLst>
              <a:ext uri="{FF2B5EF4-FFF2-40B4-BE49-F238E27FC236}">
                <a16:creationId xmlns:a16="http://schemas.microsoft.com/office/drawing/2014/main" id="{CDFEAF0C-A6EB-3D01-3B53-4B219A1CFBA0}"/>
              </a:ext>
            </a:extLst>
          </p:cNvPr>
          <p:cNvCxnSpPr>
            <a:cxnSpLocks/>
            <a:stCxn id="24" idx="4"/>
          </p:cNvCxnSpPr>
          <p:nvPr/>
        </p:nvCxnSpPr>
        <p:spPr>
          <a:xfrm>
            <a:off x="6635143" y="4462593"/>
            <a:ext cx="120392" cy="308071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62722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</a:t>
            </a:r>
            <a:r>
              <a:rPr lang="de-DE" baseline="30000" dirty="0"/>
              <a:t>+</a:t>
            </a:r>
            <a:r>
              <a:rPr lang="de-DE" dirty="0"/>
              <a:t>-Bäume: Insert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insert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err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 dirty="0" err="1">
                            <a:latin typeface="Cambria Math" panose="02040503050406030204" pitchFamily="18" charset="0"/>
                          </a:rPr>
                          <m:t>𝑟𝑖𝑑</m:t>
                        </m:r>
                      </m:e>
                    </m:d>
                  </m:oMath>
                </a14:m>
                <a:r>
                  <a:rPr lang="de-DE" dirty="0"/>
                  <a:t> wird von außen aufgerufen</a:t>
                </a:r>
              </a:p>
              <a:p>
                <a:r>
                  <a:rPr lang="de-DE" dirty="0"/>
                  <a:t>Blattknoten enthalten </a:t>
                </a:r>
                <a:r>
                  <a:rPr lang="de-DE" dirty="0" err="1"/>
                  <a:t>rids</a:t>
                </a:r>
                <a:r>
                  <a:rPr lang="de-DE" dirty="0"/>
                  <a:t>, innere Knoten enthalten Zeiger auf andere B</a:t>
                </a:r>
                <a:r>
                  <a:rPr lang="de-DE" baseline="30000" dirty="0"/>
                  <a:t>+</a:t>
                </a:r>
                <a:r>
                  <a:rPr lang="de-DE" dirty="0"/>
                  <a:t>-Baum-Knoten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1932A3AD-1641-9BAA-FDF9-FBD2240C830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189AF5E-6792-249C-CC4F-229727EA04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61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149B5D5-42BA-B30A-D067-7775D315224A}"/>
                  </a:ext>
                </a:extLst>
              </p:cNvPr>
              <p:cNvSpPr txBox="1"/>
              <p:nvPr/>
            </p:nvSpPr>
            <p:spPr>
              <a:xfrm>
                <a:off x="1763342" y="2908327"/>
                <a:ext cx="8664616" cy="1754326"/>
              </a:xfrm>
              <a:prstGeom prst="rec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en-GB" b="1" dirty="0"/>
                  <a:t>function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insert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𝑟𝑖𝑑</m:t>
                        </m:r>
                      </m:e>
                    </m:d>
                  </m:oMath>
                </a14:m>
                <a:endParaRPr lang="en-GB" b="0" dirty="0"/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en-GB" dirty="0"/>
                  <a:t>	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𝑘𝑒𝑦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𝑝𝑡𝑟</m:t>
                        </m:r>
                      </m:e>
                    </m:d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treeInsert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𝑟𝑖𝑑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𝑟𝑜𝑜𝑡</m:t>
                        </m:r>
                      </m:e>
                    </m:d>
                  </m:oMath>
                </a14:m>
                <a:r>
                  <a:rPr lang="en-GB" b="0" dirty="0"/>
                  <a:t>	▹root contains the root of the index tree</a:t>
                </a:r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en-GB" dirty="0"/>
                  <a:t>	</a:t>
                </a:r>
                <a:r>
                  <a:rPr lang="en-GB" b="1" dirty="0"/>
                  <a:t>if</a:t>
                </a:r>
                <a:r>
                  <a:rPr lang="en-GB" b="0" dirty="0"/>
                  <a:t>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𝑘𝑒𝑦</m:t>
                    </m:r>
                  </m:oMath>
                </a14:m>
                <a:r>
                  <a:rPr lang="en-GB" dirty="0"/>
                  <a:t> is not </a:t>
                </a:r>
                <a:r>
                  <a:rPr lang="en-GB" b="1" dirty="0"/>
                  <a:t>null</a:t>
                </a:r>
                <a:r>
                  <a:rPr lang="en-GB" dirty="0"/>
                  <a:t> </a:t>
                </a:r>
                <a:r>
                  <a:rPr lang="en-GB" b="1" dirty="0"/>
                  <a:t>then</a:t>
                </a:r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en-GB" dirty="0"/>
                  <a:t>		Allocate new root page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endParaRPr lang="en-GB" dirty="0"/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en-GB" dirty="0"/>
                  <a:t>		Populate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GB" dirty="0"/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𝑟𝑜𝑜𝑡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𝑘𝑒𝑦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𝑝𝑡𝑟</m:t>
                    </m:r>
                  </m:oMath>
                </a14:m>
                <a:endParaRPr lang="en-GB" dirty="0"/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en-GB" dirty="0"/>
                  <a:t>		</a:t>
                </a:r>
                <a:r>
                  <a:rPr lang="en-GB" b="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𝑟𝑜𝑜𝑡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149B5D5-42BA-B30A-D067-7775D31522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342" y="2908327"/>
                <a:ext cx="8664616" cy="175432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288183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</a:t>
            </a:r>
            <a:r>
              <a:rPr lang="de-DE" baseline="30000" dirty="0"/>
              <a:t>+</a:t>
            </a:r>
            <a:r>
              <a:rPr lang="de-DE" dirty="0"/>
              <a:t>-Bäume: </a:t>
            </a:r>
            <a:r>
              <a:rPr lang="de-DE" dirty="0" err="1"/>
              <a:t>Tree</a:t>
            </a:r>
            <a:r>
              <a:rPr lang="de-DE" dirty="0"/>
              <a:t>-Insert für Insert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3540B1A-B642-114A-8BBF-B8B889EC45C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36267"/>
                <a:ext cx="11472051" cy="4240848"/>
              </a:xfrm>
            </p:spPr>
            <p:txBody>
              <a:bodyPr/>
              <a:lstStyle/>
              <a:p>
                <a:r>
                  <a:rPr lang="de-DE" b="0" dirty="0">
                    <a:ea typeface="Cambria Math" panose="02040503050406030204" pitchFamily="18" charset="0"/>
                  </a:rPr>
                  <a:t>Einträge pro Seite maximal: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3540B1A-B642-114A-8BBF-B8B889EC45C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36267"/>
                <a:ext cx="11472051" cy="4240848"/>
              </a:xfrm>
              <a:blipFill>
                <a:blip r:embed="rId3"/>
                <a:stretch>
                  <a:fillRect l="-1549" t="-268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2EED12-7B79-77CD-CAA4-68F72BD5427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60B708C-13A2-4029-08F0-14F1EE1CF1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62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459441E-2E2D-8EF7-BC63-1479A39812AA}"/>
                  </a:ext>
                </a:extLst>
              </p:cNvPr>
              <p:cNvSpPr txBox="1"/>
              <p:nvPr/>
            </p:nvSpPr>
            <p:spPr>
              <a:xfrm>
                <a:off x="2257131" y="1935596"/>
                <a:ext cx="7677038" cy="3970318"/>
              </a:xfrm>
              <a:prstGeom prst="rec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en-GB" b="1" dirty="0"/>
                  <a:t>function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treeInsert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𝑟𝑖𝑑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𝑛𝑜𝑑𝑒</m:t>
                        </m:r>
                      </m:e>
                    </m:d>
                  </m:oMath>
                </a14:m>
                <a:endParaRPr lang="en-GB" b="0" dirty="0"/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en-GB" dirty="0"/>
                  <a:t>	</a:t>
                </a:r>
                <a:r>
                  <a:rPr lang="en-GB" b="1" dirty="0"/>
                  <a:t>if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𝑛𝑜𝑑𝑒</m:t>
                    </m:r>
                  </m:oMath>
                </a14:m>
                <a:r>
                  <a:rPr lang="en-GB" dirty="0"/>
                  <a:t> is leaf </a:t>
                </a:r>
                <a:r>
                  <a:rPr lang="en-GB" b="1" dirty="0"/>
                  <a:t>then</a:t>
                </a:r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en-GB" dirty="0"/>
                  <a:t>		</a:t>
                </a:r>
                <a:r>
                  <a:rPr lang="en-GB" b="1" dirty="0"/>
                  <a:t>return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leafInsert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𝑟𝑖𝑑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𝑛𝑜𝑑𝑒</m:t>
                        </m:r>
                      </m:e>
                    </m:d>
                  </m:oMath>
                </a14:m>
                <a:endParaRPr lang="en-GB" b="0" dirty="0"/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en-GB" dirty="0"/>
                  <a:t>	</a:t>
                </a:r>
                <a:r>
                  <a:rPr lang="en-GB" b="1" dirty="0"/>
                  <a:t>if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b="0" dirty="0"/>
                  <a:t> </a:t>
                </a:r>
                <a:r>
                  <a:rPr lang="en-GB" b="1" dirty="0"/>
                  <a:t>then</a:t>
                </a:r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en-GB" dirty="0"/>
                  <a:t>		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endParaRPr lang="en-GB" b="0" dirty="0"/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en-GB" b="0" dirty="0"/>
                  <a:t>	</a:t>
                </a:r>
                <a:r>
                  <a:rPr lang="en-GB" b="1" dirty="0"/>
                  <a:t>else</a:t>
                </a:r>
                <a:r>
                  <a:rPr lang="en-GB" b="0" dirty="0"/>
                  <a:t> </a:t>
                </a:r>
                <a:r>
                  <a:rPr lang="en-GB" b="1" dirty="0"/>
                  <a:t>if</a:t>
                </a:r>
                <a:r>
                  <a:rPr lang="en-GB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GB" b="0" dirty="0"/>
                  <a:t> </a:t>
                </a:r>
                <a:r>
                  <a:rPr lang="en-GB" b="1" dirty="0"/>
                  <a:t>then</a:t>
                </a:r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en-GB" dirty="0"/>
                  <a:t>		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endParaRPr lang="en-GB" b="0" dirty="0"/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en-GB" dirty="0"/>
                  <a:t>	</a:t>
                </a:r>
                <a:r>
                  <a:rPr lang="en-GB" b="1" dirty="0"/>
                  <a:t>else</a:t>
                </a:r>
                <a:r>
                  <a:rPr lang="en-GB" dirty="0"/>
                  <a:t> </a:t>
                </a:r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en-GB" dirty="0"/>
                  <a:t>		Find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GB" b="0" dirty="0"/>
                  <a:t> such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GB" dirty="0"/>
                  <a:t>	▹Use binary search</a:t>
                </a:r>
                <a:endParaRPr lang="en-GB" b="0" dirty="0"/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en-GB" dirty="0"/>
                  <a:t>	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𝑠𝑒𝑝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𝑝𝑡𝑟</m:t>
                        </m:r>
                      </m:e>
                    </m:d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treeInsert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𝑟𝑖𝑑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b="0" dirty="0"/>
                  <a:t>	▹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b="0" dirty="0"/>
                  <a:t> contains the reference to next node</a:t>
                </a:r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en-GB" dirty="0"/>
                  <a:t>	</a:t>
                </a:r>
                <a:r>
                  <a:rPr lang="en-GB" b="1" dirty="0"/>
                  <a:t>if</a:t>
                </a:r>
                <a:r>
                  <a:rPr lang="en-GB" b="0" dirty="0"/>
                  <a:t>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𝑠𝑒𝑝</m:t>
                    </m:r>
                  </m:oMath>
                </a14:m>
                <a:r>
                  <a:rPr lang="en-GB" dirty="0"/>
                  <a:t> is </a:t>
                </a:r>
                <a:r>
                  <a:rPr lang="en-GB" b="1" dirty="0"/>
                  <a:t>null</a:t>
                </a:r>
                <a:r>
                  <a:rPr lang="en-GB" dirty="0"/>
                  <a:t> </a:t>
                </a:r>
                <a:r>
                  <a:rPr lang="en-GB" b="1" dirty="0"/>
                  <a:t>then</a:t>
                </a:r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en-GB" dirty="0"/>
                  <a:t>		</a:t>
                </a:r>
                <a:r>
                  <a:rPr lang="en-GB" b="1" dirty="0"/>
                  <a:t>return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𝑛𝑢𝑙𝑙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𝑛𝑢𝑙𝑙</m:t>
                        </m:r>
                      </m:e>
                    </m:d>
                  </m:oMath>
                </a14:m>
                <a:endParaRPr lang="en-GB" dirty="0"/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en-GB" dirty="0"/>
                  <a:t>	</a:t>
                </a:r>
                <a:r>
                  <a:rPr lang="en-GB" b="1" dirty="0"/>
                  <a:t>else</a:t>
                </a:r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en-GB" dirty="0"/>
                  <a:t>		</a:t>
                </a:r>
                <a:r>
                  <a:rPr lang="en-GB" b="1" dirty="0"/>
                  <a:t>return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split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𝑠𝑒𝑝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𝑝𝑡𝑟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𝑛𝑜𝑑𝑒</m:t>
                        </m:r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459441E-2E2D-8EF7-BC63-1479A39812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7131" y="1935596"/>
                <a:ext cx="7677038" cy="397031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431479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</a:t>
            </a:r>
            <a:r>
              <a:rPr lang="de-DE" baseline="30000"/>
              <a:t>+</a:t>
            </a:r>
            <a:r>
              <a:rPr lang="de-DE"/>
              <a:t>-Bäume: Leaf-Insert für Insert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DE906ABE-1E02-4548-8006-3A204CA8B59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b="0">
                    <a:ea typeface="Cambria Math" panose="02040503050406030204" pitchFamily="18" charset="0"/>
                  </a:rPr>
                  <a:t>Einträge pro Seite maximal: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</m:oMath>
                </a14:m>
                <a:endParaRPr lang="de-DE"/>
              </a:p>
              <a:p>
                <a:r>
                  <a:rPr lang="de-DE"/>
                  <a:t>Einträge auf Seite: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𝑟𝑖𝑑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,…,</m:t>
                        </m:r>
                        <m:d>
                          <m:dPr>
                            <m:begChr m:val="⟨"/>
                            <m:endChr m:val="⟩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𝑟𝑖𝑑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de-DE"/>
              </a:p>
              <a:p>
                <a:endParaRPr lang="de-DE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DE906ABE-1E02-4548-8006-3A204CA8B5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CE47C5E-5DA7-D729-826C-F73A54DF54A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2E05858-F946-6D05-B2FC-B04D1ECE15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63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9895FE1-A58E-29C0-035E-020ACC995D44}"/>
                  </a:ext>
                </a:extLst>
              </p:cNvPr>
              <p:cNvSpPr txBox="1"/>
              <p:nvPr/>
            </p:nvSpPr>
            <p:spPr>
              <a:xfrm>
                <a:off x="2098690" y="2779658"/>
                <a:ext cx="7993920" cy="2585323"/>
              </a:xfrm>
              <a:prstGeom prst="rec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en-GB" b="1" dirty="0"/>
                  <a:t>function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leaf</m:t>
                    </m:r>
                    <m:r>
                      <m:rPr>
                        <m:sty m:val="p"/>
                      </m:rP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Insert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𝑟𝑖𝑑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𝑙𝑒𝑎𝑓</m:t>
                        </m:r>
                      </m:e>
                    </m:d>
                  </m:oMath>
                </a14:m>
                <a:endParaRPr lang="en-GB" b="0" dirty="0"/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en-GB" dirty="0"/>
                  <a:t>	</a:t>
                </a:r>
                <a:r>
                  <a:rPr lang="en-GB" b="1" dirty="0"/>
                  <a:t>if </a:t>
                </a:r>
                <a:r>
                  <a:rPr lang="en-GB" dirty="0"/>
                  <a:t>another entry fits into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𝑙𝑒𝑎𝑓</m:t>
                    </m:r>
                  </m:oMath>
                </a14:m>
                <a:r>
                  <a:rPr lang="en-GB" b="1" dirty="0"/>
                  <a:t> then</a:t>
                </a:r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en-GB" dirty="0"/>
                  <a:t>		Insert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𝑟𝑖𝑑</m:t>
                        </m:r>
                      </m:e>
                    </m:d>
                  </m:oMath>
                </a14:m>
                <a:r>
                  <a:rPr lang="en-GB" dirty="0"/>
                  <a:t> into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𝑙𝑒𝑎𝑓</m:t>
                    </m:r>
                  </m:oMath>
                </a14:m>
                <a:endParaRPr lang="en-GB" dirty="0"/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en-GB" dirty="0"/>
                  <a:t>		</a:t>
                </a:r>
                <a:r>
                  <a:rPr lang="en-GB" b="1" dirty="0"/>
                  <a:t>return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𝑛𝑢𝑙𝑙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𝑛𝑢𝑙𝑙</m:t>
                        </m:r>
                      </m:e>
                    </m:d>
                  </m:oMath>
                </a14:m>
                <a:endParaRPr lang="en-GB" b="0" dirty="0"/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en-GB" dirty="0"/>
                  <a:t>	Allocate new leaf node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endParaRPr lang="en-GB" dirty="0"/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en-GB" dirty="0"/>
                  <a:t>	Let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𝑟𝑖𝑑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</m:e>
                        </m:d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,…,</m:t>
                        </m:r>
                        <m:d>
                          <m:dPr>
                            <m:begChr m:val="⟨"/>
                            <m:endChr m:val="⟩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sub>
                              <m:sup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𝑟𝑖𝑑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sub>
                              <m:sup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</m:e>
                        </m:d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d>
                      <m:dPr>
                        <m:begChr m:val="{"/>
                        <m:endChr m:val="}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𝑟𝑖𝑑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en-GB" i="1">
                            <a:latin typeface="Cambria Math" panose="02040503050406030204" pitchFamily="18" charset="0"/>
                          </a:rPr>
                          <m:t>,…,</m:t>
                        </m:r>
                        <m:d>
                          <m:dPr>
                            <m:begChr m:val="⟨"/>
                            <m:endChr m:val="⟩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sub>
                            </m:s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𝑟𝑖𝑑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𝑟𝑖𝑑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en-GB" dirty="0"/>
                  <a:t>	Store entries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𝑟𝑖𝑑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,…,</m:t>
                    </m:r>
                    <m:d>
                      <m:dPr>
                        <m:begChr m:val="⟨"/>
                        <m:endChr m:val="⟩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𝑟𝑖𝑑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GB" dirty="0"/>
                  <a:t> in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𝑙𝑒𝑎𝑓</m:t>
                    </m:r>
                  </m:oMath>
                </a14:m>
                <a:endParaRPr lang="en-GB" dirty="0"/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en-GB" dirty="0"/>
                  <a:t>	Store entries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𝑟𝑖𝑑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,…,</m:t>
                    </m:r>
                    <m:d>
                      <m:dPr>
                        <m:begChr m:val="⟨"/>
                        <m:endChr m:val="⟩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𝑟𝑖𝑑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GB" dirty="0"/>
                  <a:t> in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endParaRPr lang="en-GB" dirty="0"/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en-GB" dirty="0"/>
                  <a:t>	</a:t>
                </a:r>
                <a:r>
                  <a:rPr lang="en-GB" b="1" dirty="0"/>
                  <a:t>return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9895FE1-A58E-29C0-035E-020ACC995D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8690" y="2779658"/>
                <a:ext cx="7993920" cy="25853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452759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</a:t>
            </a:r>
            <a:r>
              <a:rPr lang="de-DE" baseline="30000"/>
              <a:t>+</a:t>
            </a:r>
            <a:r>
              <a:rPr lang="de-DE"/>
              <a:t>-Bäume: Split für Insert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6907487B-C444-4343-9311-9C415FB0875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b="0">
                    <a:ea typeface="Cambria Math" panose="02040503050406030204" pitchFamily="18" charset="0"/>
                  </a:rPr>
                  <a:t>Einträge pro Seite maximal: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</m:oMath>
                </a14:m>
                <a:endParaRPr lang="de-DE"/>
              </a:p>
              <a:p>
                <a:r>
                  <a:rPr lang="de-DE"/>
                  <a:t>Einträge auf Seite: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,…,</m:t>
                        </m:r>
                        <m:d>
                          <m:dPr>
                            <m:begChr m:val="⟨"/>
                            <m:endChr m:val="⟩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de-DE"/>
                  <a:t>, dazu noch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de-DE"/>
              </a:p>
              <a:p>
                <a:endParaRPr lang="de-DE"/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6907487B-C444-4343-9311-9C415FB0875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18AD04D-57A7-515D-6603-54B7C01678D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7FBDBA2-C4F0-C50F-9633-4A973C5DB9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64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1A3DDCB-42F1-8FF8-771C-63C4625CEABD}"/>
                  </a:ext>
                </a:extLst>
              </p:cNvPr>
              <p:cNvSpPr txBox="1"/>
              <p:nvPr/>
            </p:nvSpPr>
            <p:spPr>
              <a:xfrm>
                <a:off x="2483122" y="2738627"/>
                <a:ext cx="7225055" cy="2909451"/>
              </a:xfrm>
              <a:prstGeom prst="rec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en-GB" b="1" dirty="0"/>
                  <a:t>function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split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𝑝𝑡𝑟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𝑛𝑜𝑑𝑒</m:t>
                        </m:r>
                      </m:e>
                    </m:d>
                  </m:oMath>
                </a14:m>
                <a:endParaRPr lang="en-GB" b="0" dirty="0"/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en-GB" dirty="0"/>
                  <a:t>	</a:t>
                </a:r>
                <a:r>
                  <a:rPr lang="en-GB" b="1" dirty="0"/>
                  <a:t>if </a:t>
                </a:r>
                <a:r>
                  <a:rPr lang="en-GB" dirty="0"/>
                  <a:t>another entry fits into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𝑛𝑜𝑑𝑒</m:t>
                    </m:r>
                  </m:oMath>
                </a14:m>
                <a:r>
                  <a:rPr lang="en-GB" b="1" dirty="0"/>
                  <a:t> then</a:t>
                </a:r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en-GB" dirty="0"/>
                  <a:t>		Insert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𝑝𝑡𝑟</m:t>
                        </m:r>
                      </m:e>
                    </m:d>
                  </m:oMath>
                </a14:m>
                <a:r>
                  <a:rPr lang="en-GB" dirty="0"/>
                  <a:t> into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𝑛𝑜𝑑𝑒</m:t>
                    </m:r>
                  </m:oMath>
                </a14:m>
                <a:endParaRPr lang="en-GB" dirty="0"/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en-GB" dirty="0"/>
                  <a:t>		</a:t>
                </a:r>
                <a:r>
                  <a:rPr lang="en-GB" b="1" dirty="0"/>
                  <a:t>return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𝑛𝑢𝑙𝑙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𝑛𝑢𝑙𝑙</m:t>
                        </m:r>
                      </m:e>
                    </m:d>
                  </m:oMath>
                </a14:m>
                <a:endParaRPr lang="en-GB" b="0" dirty="0"/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en-GB" dirty="0"/>
                  <a:t>	Allocate new node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GB" dirty="0"/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en-GB" dirty="0"/>
                  <a:t>	Let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</m:e>
                        </m:d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,…,</m:t>
                        </m:r>
                        <m:d>
                          <m:dPr>
                            <m:begChr m:val="⟨"/>
                            <m:endChr m:val="⟩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sub>
                              <m:sup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sub>
                              <m:sup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</m:e>
                        </m:d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d>
                      <m:dPr>
                        <m:begChr m:val="{"/>
                        <m:endChr m:val="}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en-GB" i="1">
                            <a:latin typeface="Cambria Math" panose="02040503050406030204" pitchFamily="18" charset="0"/>
                          </a:rPr>
                          <m:t>,…,</m:t>
                        </m:r>
                        <m:d>
                          <m:dPr>
                            <m:begChr m:val="⟨"/>
                            <m:endChr m:val="⟩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sub>
                            </m:s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𝑝𝑡𝑟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en-GB" dirty="0"/>
                  <a:t>	Store entries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,…,</m:t>
                    </m:r>
                    <m:d>
                      <m:dPr>
                        <m:begChr m:val="⟨"/>
                        <m:endChr m:val="⟩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GB" dirty="0"/>
                  <a:t> in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𝑛𝑜𝑑𝑒</m:t>
                    </m:r>
                  </m:oMath>
                </a14:m>
                <a:r>
                  <a:rPr lang="en-GB" dirty="0"/>
                  <a:t>, keeping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 dirty="0"/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en-GB" dirty="0"/>
                  <a:t>	Store entries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+2</m:t>
                            </m:r>
                          </m:sub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+2</m:t>
                            </m:r>
                          </m:sub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,…,</m:t>
                    </m:r>
                    <m:d>
                      <m:dPr>
                        <m:begChr m:val="⟨"/>
                        <m:endChr m:val="⟩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GB" dirty="0"/>
                  <a:t> in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GB" dirty="0"/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en-GB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Sup>
                      <m:sSubSup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b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GB" dirty="0"/>
                  <a:t> in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GB" dirty="0"/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en-GB" dirty="0"/>
                  <a:t>	</a:t>
                </a:r>
                <a:r>
                  <a:rPr lang="en-GB" b="1" dirty="0"/>
                  <a:t>return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1A3DDCB-42F1-8FF8-771C-63C4625CEA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3122" y="2738627"/>
                <a:ext cx="7225055" cy="290945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077501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</a:t>
            </a:r>
            <a:r>
              <a:rPr lang="de-DE" baseline="30000" dirty="0"/>
              <a:t>+</a:t>
            </a:r>
            <a:r>
              <a:rPr lang="de-DE" dirty="0"/>
              <a:t>-Baum: Löschen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B</a:t>
                </a:r>
                <a:r>
                  <a:rPr lang="de-DE" baseline="30000" dirty="0"/>
                  <a:t>+</a:t>
                </a:r>
                <a:r>
                  <a:rPr lang="de-DE" dirty="0"/>
                  <a:t>-Baum soll nach Löschung </a:t>
                </a:r>
                <a:r>
                  <a:rPr lang="de-DE" dirty="0">
                    <a:solidFill>
                      <a:schemeClr val="accent1"/>
                    </a:solidFill>
                  </a:rPr>
                  <a:t>balanciert bleiben</a:t>
                </a:r>
              </a:p>
              <a:p>
                <a:pPr lvl="1"/>
                <a:r>
                  <a:rPr lang="de-DE" dirty="0"/>
                  <a:t>Wenn Löschen nicht für einen Unterlauf sorgt (min.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de-DE" dirty="0"/>
                  <a:t> Einträge), einfach löschen</a:t>
                </a:r>
              </a:p>
              <a:p>
                <a:pPr lvl="2"/>
                <a:r>
                  <a:rPr lang="de-DE" dirty="0"/>
                  <a:t>Innere Knoten können dann alte Schlüssel enthalten ➝ ist ok, da die Ordnung erhalten bleibt</a:t>
                </a:r>
              </a:p>
              <a:p>
                <a:pPr lvl="1"/>
                <a:r>
                  <a:rPr lang="de-DE" dirty="0"/>
                  <a:t>Sonst, d.h., wenn nach löschen nur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de-DE" dirty="0"/>
                  <a:t> Einträge übrig bleiben: Index wieder balancieren</a:t>
                </a:r>
              </a:p>
              <a:p>
                <a:r>
                  <a:rPr lang="de-DE" dirty="0"/>
                  <a:t>Beispiel:</a:t>
                </a:r>
              </a:p>
              <a:p>
                <a:pPr lvl="1"/>
                <a:r>
                  <a:rPr lang="de-DE" dirty="0"/>
                  <a:t>Löschen eines Eintrags</a:t>
                </a:r>
                <a:br>
                  <a:rPr lang="de-DE" dirty="0"/>
                </a:br>
                <a:r>
                  <a:rPr lang="de-DE" dirty="0"/>
                  <a:t>mit Suchschlüssel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8105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45123C-68DA-3096-BF8F-47D99910C25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F40BB6-CF91-0DB3-32E8-DDC194A31B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65</a:t>
            </a:fld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A9AC25-77E8-0367-4280-51208DFBB1C5}"/>
              </a:ext>
            </a:extLst>
          </p:cNvPr>
          <p:cNvSpPr/>
          <p:nvPr/>
        </p:nvSpPr>
        <p:spPr>
          <a:xfrm>
            <a:off x="3975361" y="5392667"/>
            <a:ext cx="7856314" cy="5121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74FE8C-9144-68C4-3CE8-641D0CA81C01}"/>
              </a:ext>
            </a:extLst>
          </p:cNvPr>
          <p:cNvSpPr txBox="1"/>
          <p:nvPr/>
        </p:nvSpPr>
        <p:spPr>
          <a:xfrm>
            <a:off x="10807782" y="5569113"/>
            <a:ext cx="10598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Datenseiten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787951-9176-AD01-9F25-BC90F1CFA20A}"/>
              </a:ext>
            </a:extLst>
          </p:cNvPr>
          <p:cNvSpPr/>
          <p:nvPr/>
        </p:nvSpPr>
        <p:spPr>
          <a:xfrm>
            <a:off x="3975361" y="3113855"/>
            <a:ext cx="7856314" cy="22845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5BF35203-4271-FB69-02FC-B41605209168}"/>
              </a:ext>
            </a:extLst>
          </p:cNvPr>
          <p:cNvSpPr/>
          <p:nvPr/>
        </p:nvSpPr>
        <p:spPr>
          <a:xfrm>
            <a:off x="6395020" y="3990273"/>
            <a:ext cx="219734" cy="4501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5849C3CD-5D37-EC06-2898-549E52C60A11}"/>
              </a:ext>
            </a:extLst>
          </p:cNvPr>
          <p:cNvSpPr/>
          <p:nvPr/>
        </p:nvSpPr>
        <p:spPr>
          <a:xfrm>
            <a:off x="6124132" y="3989726"/>
            <a:ext cx="219734" cy="4501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5240BB6B-D9F6-D6A8-A5C8-7E7F782D931B}"/>
              </a:ext>
            </a:extLst>
          </p:cNvPr>
          <p:cNvSpPr/>
          <p:nvPr/>
        </p:nvSpPr>
        <p:spPr>
          <a:xfrm>
            <a:off x="7941271" y="3213921"/>
            <a:ext cx="219734" cy="4501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5913A5AA-3209-50EA-0770-3670BFAC51A8}"/>
              </a:ext>
            </a:extLst>
          </p:cNvPr>
          <p:cNvSpPr/>
          <p:nvPr/>
        </p:nvSpPr>
        <p:spPr>
          <a:xfrm>
            <a:off x="6658529" y="3993956"/>
            <a:ext cx="219734" cy="4501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4A2E7B0A-6739-5606-C4A2-6F6DD57C53F1}"/>
              </a:ext>
            </a:extLst>
          </p:cNvPr>
          <p:cNvSpPr/>
          <p:nvPr/>
        </p:nvSpPr>
        <p:spPr>
          <a:xfrm>
            <a:off x="6768462" y="4762104"/>
            <a:ext cx="219734" cy="4501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175" name="Straight Arrow Connector 174">
            <a:extLst>
              <a:ext uri="{FF2B5EF4-FFF2-40B4-BE49-F238E27FC236}">
                <a16:creationId xmlns:a16="http://schemas.microsoft.com/office/drawing/2014/main" id="{9D750CF0-F30D-6810-A74E-0A2A4BE5A66A}"/>
              </a:ext>
            </a:extLst>
          </p:cNvPr>
          <p:cNvCxnSpPr>
            <a:cxnSpLocks/>
          </p:cNvCxnSpPr>
          <p:nvPr/>
        </p:nvCxnSpPr>
        <p:spPr>
          <a:xfrm flipH="1">
            <a:off x="7036094" y="3681112"/>
            <a:ext cx="866804" cy="3085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chemeClr val="accent3">
                <a:lumMod val="60000"/>
                <a:lumOff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>
            <a:extLst>
              <a:ext uri="{FF2B5EF4-FFF2-40B4-BE49-F238E27FC236}">
                <a16:creationId xmlns:a16="http://schemas.microsoft.com/office/drawing/2014/main" id="{0AA1A0B9-5924-A8DE-3DCE-26FB92A08AD6}"/>
              </a:ext>
            </a:extLst>
          </p:cNvPr>
          <p:cNvCxnSpPr>
            <a:cxnSpLocks/>
          </p:cNvCxnSpPr>
          <p:nvPr/>
        </p:nvCxnSpPr>
        <p:spPr>
          <a:xfrm>
            <a:off x="6634120" y="4471719"/>
            <a:ext cx="128981" cy="2981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chemeClr val="accent3">
                <a:lumMod val="60000"/>
                <a:lumOff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9E89A1A8-F402-5AC4-2230-76BEFB2F8824}"/>
              </a:ext>
            </a:extLst>
          </p:cNvPr>
          <p:cNvGrpSpPr/>
          <p:nvPr/>
        </p:nvGrpSpPr>
        <p:grpSpPr>
          <a:xfrm>
            <a:off x="6079307" y="3983214"/>
            <a:ext cx="1118027" cy="479379"/>
            <a:chOff x="5157512" y="6216727"/>
            <a:chExt cx="1118027" cy="47937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1CF2C49-CDF7-F0B9-2EF4-36D7DB74DFC5}"/>
                </a:ext>
              </a:extLst>
            </p:cNvPr>
            <p:cNvSpPr txBox="1"/>
            <p:nvPr/>
          </p:nvSpPr>
          <p:spPr>
            <a:xfrm>
              <a:off x="5203787" y="6216727"/>
              <a:ext cx="225126" cy="45781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5012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C5DB6FB-F9FA-6910-7DAF-30A6291B0644}"/>
                </a:ext>
              </a:extLst>
            </p:cNvPr>
            <p:cNvSpPr txBox="1"/>
            <p:nvPr/>
          </p:nvSpPr>
          <p:spPr>
            <a:xfrm>
              <a:off x="5470529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6423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3296AF4-9142-25B1-417E-ECCF897163AD}"/>
                </a:ext>
              </a:extLst>
            </p:cNvPr>
            <p:cNvSpPr txBox="1"/>
            <p:nvPr/>
          </p:nvSpPr>
          <p:spPr>
            <a:xfrm>
              <a:off x="5737271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8280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173DE5E-B07E-DB8C-BB61-CF763C347473}"/>
                </a:ext>
              </a:extLst>
            </p:cNvPr>
            <p:cNvSpPr txBox="1"/>
            <p:nvPr/>
          </p:nvSpPr>
          <p:spPr>
            <a:xfrm>
              <a:off x="6004012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7C0F019-0310-26ED-F51B-66A5DD89147D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1D52815-EEB7-262A-AC33-6A331D3FF535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67FDE54-E812-E13F-C67C-73BDAB131094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8AA117C-AD7B-FB3F-3E7C-EE326CF6042E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AF5E771-CF49-3A0E-F21F-4D001C66E13F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15FE3EE-3BD0-5B7C-4D89-41EE0ED8375F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76AA271-D2E2-C883-566F-CC2833E43F7A}"/>
              </a:ext>
            </a:extLst>
          </p:cNvPr>
          <p:cNvGrpSpPr/>
          <p:nvPr/>
        </p:nvGrpSpPr>
        <p:grpSpPr>
          <a:xfrm>
            <a:off x="9584385" y="3989626"/>
            <a:ext cx="1118027" cy="472968"/>
            <a:chOff x="5157512" y="6223138"/>
            <a:chExt cx="1118027" cy="472968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6C36D61-A790-C11B-1D3C-1D0BDFACA3B2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8700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07C3659-88C8-D415-308F-AEE0C7797878}"/>
                </a:ext>
              </a:extLst>
            </p:cNvPr>
            <p:cNvSpPr txBox="1"/>
            <p:nvPr/>
          </p:nvSpPr>
          <p:spPr>
            <a:xfrm>
              <a:off x="5470529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9016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EC6EFD8-B925-7D05-2D2A-8EB2221129EE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F9B9B6B-1AF9-77FB-711B-FB18A92A447D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2C72D8C-C2E0-85E5-3BE6-0670C689FB0C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3D4DDB1-BB50-9276-2F77-5BFCF9F28B8D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5A96A11-B55A-BD5B-1FBD-179C1E226E4A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D901BE4-87BC-683A-F3E8-FA9611F86B15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070C2D7-F1D8-8134-F760-C698AAB53FC1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E0E39FA-2578-B018-6D28-C2CC2157F473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4C2BAD6-5A63-70B6-BA67-3EEB0EBFD3F7}"/>
              </a:ext>
            </a:extLst>
          </p:cNvPr>
          <p:cNvGrpSpPr/>
          <p:nvPr/>
        </p:nvGrpSpPr>
        <p:grpSpPr>
          <a:xfrm>
            <a:off x="7896031" y="3214839"/>
            <a:ext cx="1118027" cy="472968"/>
            <a:chOff x="5157512" y="6223138"/>
            <a:chExt cx="1118027" cy="472968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6BEE7E5-2B72-44D6-7465-7B901DAAD8C2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8500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C37E974-2A4B-27FF-A0B5-E32130252576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F8CDC40-2784-4A7F-D0D3-6D8A32DB86F2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EBDBF95-E0E9-2FDB-7111-EEE45829719A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DC404C8-6456-8D09-2D69-0DA4FD8ADD54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9333A141-0B90-0DCE-F738-39E07C0F0DAA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6940398-D53B-C52D-F9AE-1D8B61C6F430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939894BD-E159-42B2-F6CE-DFBC5FF69FA7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850F43C-9BCE-1BDC-8775-285E6DE09487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56C766E3-DBFE-CB6C-CC7E-0C83ECD831C1}"/>
              </a:ext>
            </a:extLst>
          </p:cNvPr>
          <p:cNvCxnSpPr>
            <a:cxnSpLocks/>
            <a:stCxn id="16" idx="3"/>
            <a:endCxn id="107" idx="0"/>
          </p:cNvCxnSpPr>
          <p:nvPr/>
        </p:nvCxnSpPr>
        <p:spPr>
          <a:xfrm flipH="1">
            <a:off x="5637689" y="4455898"/>
            <a:ext cx="715227" cy="3139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EC44D6D6-C93C-E354-0B97-ED18190BDF1F}"/>
              </a:ext>
            </a:extLst>
          </p:cNvPr>
          <p:cNvCxnSpPr>
            <a:cxnSpLocks/>
            <a:stCxn id="19" idx="4"/>
            <a:endCxn id="116" idx="0"/>
          </p:cNvCxnSpPr>
          <p:nvPr/>
        </p:nvCxnSpPr>
        <p:spPr>
          <a:xfrm>
            <a:off x="6901885" y="4462593"/>
            <a:ext cx="992184" cy="3072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7BDB160-C248-2511-8BA7-72770AB1CD12}"/>
              </a:ext>
            </a:extLst>
          </p:cNvPr>
          <p:cNvGrpSpPr/>
          <p:nvPr/>
        </p:nvGrpSpPr>
        <p:grpSpPr>
          <a:xfrm>
            <a:off x="4009847" y="4769819"/>
            <a:ext cx="995204" cy="869149"/>
            <a:chOff x="5052318" y="4843825"/>
            <a:chExt cx="995204" cy="869149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26C6E094-9FC1-9C1E-C06A-E7F7581EE7D5}"/>
                </a:ext>
              </a:extLst>
            </p:cNvPr>
            <p:cNvGrpSpPr/>
            <p:nvPr/>
          </p:nvGrpSpPr>
          <p:grpSpPr>
            <a:xfrm>
              <a:off x="5052319" y="4843825"/>
              <a:ext cx="993746" cy="451735"/>
              <a:chOff x="5157513" y="6223139"/>
              <a:chExt cx="993746" cy="451735"/>
            </a:xfrm>
          </p:grpSpPr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678F3D6-329E-6725-21B6-BDA8E252B46E}"/>
                  </a:ext>
                </a:extLst>
              </p:cNvPr>
              <p:cNvSpPr txBox="1"/>
              <p:nvPr/>
            </p:nvSpPr>
            <p:spPr>
              <a:xfrm>
                <a:off x="5203787" y="6224874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tIns="4680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4123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9D5720D-4F79-EB95-7698-9F95D2771988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4222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3DD6D826-07B7-D5F8-7327-C8C2AB4A2747}"/>
                  </a:ext>
                </a:extLst>
              </p:cNvPr>
              <p:cNvSpPr txBox="1"/>
              <p:nvPr/>
            </p:nvSpPr>
            <p:spPr>
              <a:xfrm>
                <a:off x="5655389" y="622342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4450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1FC9B65-9258-DA5F-8A40-5D73373FCD5B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4528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E11FF45C-D418-B78A-8ABE-6FBF9160AA77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0330F3CD-9853-CE15-8800-7AC5BF360342}"/>
                </a:ext>
              </a:extLst>
            </p:cNvPr>
            <p:cNvCxnSpPr>
              <a:cxnSpLocks/>
              <a:stCxn id="51" idx="2"/>
            </p:cNvCxnSpPr>
            <p:nvPr/>
          </p:nvCxnSpPr>
          <p:spPr>
            <a:xfrm flipH="1">
              <a:off x="5052318" y="5295560"/>
              <a:ext cx="159675" cy="41741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E4DC7EC0-ACCE-D6B6-ED81-C536811C5013}"/>
                </a:ext>
              </a:extLst>
            </p:cNvPr>
            <p:cNvCxnSpPr>
              <a:cxnSpLocks/>
              <a:stCxn id="52" idx="2"/>
            </p:cNvCxnSpPr>
            <p:nvPr/>
          </p:nvCxnSpPr>
          <p:spPr>
            <a:xfrm flipH="1">
              <a:off x="5434681" y="5294671"/>
              <a:ext cx="3113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0C8B839F-127E-5D97-96C6-34476793BFEB}"/>
                </a:ext>
              </a:extLst>
            </p:cNvPr>
            <p:cNvCxnSpPr>
              <a:cxnSpLocks/>
              <a:stCxn id="53" idx="2"/>
            </p:cNvCxnSpPr>
            <p:nvPr/>
          </p:nvCxnSpPr>
          <p:spPr>
            <a:xfrm>
              <a:off x="5662726" y="5294111"/>
              <a:ext cx="100838" cy="41523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A6D77841-7A57-5FE6-9E75-6FB110B61F4C}"/>
                </a:ext>
              </a:extLst>
            </p:cNvPr>
            <p:cNvCxnSpPr>
              <a:cxnSpLocks/>
              <a:stCxn id="54" idx="2"/>
            </p:cNvCxnSpPr>
            <p:nvPr/>
          </p:nvCxnSpPr>
          <p:spPr>
            <a:xfrm>
              <a:off x="5889395" y="5294671"/>
              <a:ext cx="158127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FF01F41-5DE4-EAD5-CB81-303310EBFBE0}"/>
              </a:ext>
            </a:extLst>
          </p:cNvPr>
          <p:cNvCxnSpPr>
            <a:cxnSpLocks/>
            <a:stCxn id="28" idx="4"/>
            <a:endCxn id="126" idx="0"/>
          </p:cNvCxnSpPr>
          <p:nvPr/>
        </p:nvCxnSpPr>
        <p:spPr>
          <a:xfrm flipH="1">
            <a:off x="9025037" y="4462594"/>
            <a:ext cx="582539" cy="3072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4866A453-4E9C-B682-DD0E-B98362120FCE}"/>
              </a:ext>
            </a:extLst>
          </p:cNvPr>
          <p:cNvCxnSpPr>
            <a:cxnSpLocks/>
            <a:stCxn id="27" idx="5"/>
            <a:endCxn id="136" idx="0"/>
          </p:cNvCxnSpPr>
          <p:nvPr/>
        </p:nvCxnSpPr>
        <p:spPr>
          <a:xfrm>
            <a:off x="9890641" y="4455899"/>
            <a:ext cx="265364" cy="3139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52E49763-5BDC-EBD6-B4E8-3897ED8F23B3}"/>
              </a:ext>
            </a:extLst>
          </p:cNvPr>
          <p:cNvCxnSpPr>
            <a:cxnSpLocks/>
            <a:stCxn id="29" idx="5"/>
            <a:endCxn id="146" idx="0"/>
          </p:cNvCxnSpPr>
          <p:nvPr/>
        </p:nvCxnSpPr>
        <p:spPr>
          <a:xfrm>
            <a:off x="10156544" y="4455899"/>
            <a:ext cx="1130428" cy="3139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8AC68017-89B4-1978-E9BA-8F359561D8A2}"/>
              </a:ext>
            </a:extLst>
          </p:cNvPr>
          <p:cNvCxnSpPr>
            <a:cxnSpLocks/>
            <a:stCxn id="37" idx="4"/>
            <a:endCxn id="22" idx="0"/>
          </p:cNvCxnSpPr>
          <p:nvPr/>
        </p:nvCxnSpPr>
        <p:spPr>
          <a:xfrm>
            <a:off x="8185964" y="3687807"/>
            <a:ext cx="1554983" cy="3018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D5E8EDFA-DC8E-684E-4AE1-E003E34CFD2A}"/>
              </a:ext>
            </a:extLst>
          </p:cNvPr>
          <p:cNvSpPr txBox="1"/>
          <p:nvPr/>
        </p:nvSpPr>
        <p:spPr>
          <a:xfrm>
            <a:off x="10699181" y="3099455"/>
            <a:ext cx="11332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Indexseiten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C6007F4A-673D-D4E5-8EA7-4DA6E0A389D1}"/>
              </a:ext>
            </a:extLst>
          </p:cNvPr>
          <p:cNvGrpSpPr/>
          <p:nvPr/>
        </p:nvGrpSpPr>
        <p:grpSpPr>
          <a:xfrm>
            <a:off x="5140815" y="4769819"/>
            <a:ext cx="993747" cy="858262"/>
            <a:chOff x="6249191" y="4843824"/>
            <a:chExt cx="993747" cy="858262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78C5A17C-8C12-32A5-C256-CE65CF51D341}"/>
                </a:ext>
              </a:extLst>
            </p:cNvPr>
            <p:cNvGrpSpPr/>
            <p:nvPr/>
          </p:nvGrpSpPr>
          <p:grpSpPr>
            <a:xfrm>
              <a:off x="6249192" y="4843824"/>
              <a:ext cx="993746" cy="451405"/>
              <a:chOff x="5157513" y="6223139"/>
              <a:chExt cx="993746" cy="451405"/>
            </a:xfrm>
          </p:grpSpPr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4DEFDDEE-33C4-D2E0-E350-5330B8AB6BD4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5012</a:t>
                </a:r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F09C7670-A5A5-53F1-E982-02A255AD4B71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6330</a:t>
                </a:r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59C193F1-550E-73C8-A9FE-329171F9FE46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/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C203AC28-65F6-3CDB-2AEA-6990FCE02FCB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DF381CE4-7C2D-6C5B-495C-92DBBB97B7BB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A90195CD-E1DE-9C20-4BAB-0024D7E17E89}"/>
                </a:ext>
              </a:extLst>
            </p:cNvPr>
            <p:cNvCxnSpPr>
              <a:cxnSpLocks/>
              <a:stCxn id="103" idx="2"/>
            </p:cNvCxnSpPr>
            <p:nvPr/>
          </p:nvCxnSpPr>
          <p:spPr>
            <a:xfrm flipH="1">
              <a:off x="6249191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34A3064E-DAA7-B636-4FB7-D6B390CAADC5}"/>
                </a:ext>
              </a:extLst>
            </p:cNvPr>
            <p:cNvCxnSpPr>
              <a:cxnSpLocks/>
              <a:stCxn id="104" idx="2"/>
            </p:cNvCxnSpPr>
            <p:nvPr/>
          </p:nvCxnSpPr>
          <p:spPr>
            <a:xfrm flipH="1">
              <a:off x="6631554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C5E7C24F-1AE0-353F-2AFD-D439BFA10D18}"/>
              </a:ext>
            </a:extLst>
          </p:cNvPr>
          <p:cNvGrpSpPr/>
          <p:nvPr/>
        </p:nvGrpSpPr>
        <p:grpSpPr>
          <a:xfrm>
            <a:off x="7397195" y="4769819"/>
            <a:ext cx="993747" cy="858262"/>
            <a:chOff x="7442670" y="4843824"/>
            <a:chExt cx="993747" cy="858262"/>
          </a:xfrm>
        </p:grpSpPr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9F7AF3AA-F2A9-F8B3-0BBD-59E119AD3125}"/>
                </a:ext>
              </a:extLst>
            </p:cNvPr>
            <p:cNvGrpSpPr/>
            <p:nvPr/>
          </p:nvGrpSpPr>
          <p:grpSpPr>
            <a:xfrm>
              <a:off x="7442671" y="4843824"/>
              <a:ext cx="993746" cy="451405"/>
              <a:chOff x="5157513" y="6223139"/>
              <a:chExt cx="993746" cy="451405"/>
            </a:xfrm>
          </p:grpSpPr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2BC12D00-A290-96E2-00A6-3C387D51361F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8280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12EFD15A-BF46-54E3-9C78-0082B3A086A5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8404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39E3BC93-7D5A-F935-7FFA-25CC366F4DDC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016CE4C2-87CB-E6A3-E47D-37A2D24F40A3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8D371BF2-42BA-9D21-B97B-6059EFF002BB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24453E44-023D-2CEA-F3AC-C26D553DB9C4}"/>
                </a:ext>
              </a:extLst>
            </p:cNvPr>
            <p:cNvCxnSpPr>
              <a:cxnSpLocks/>
              <a:stCxn id="112" idx="2"/>
            </p:cNvCxnSpPr>
            <p:nvPr/>
          </p:nvCxnSpPr>
          <p:spPr>
            <a:xfrm flipH="1">
              <a:off x="7442670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916526B9-9ECF-19B3-7B2A-1D4293FDC92D}"/>
                </a:ext>
              </a:extLst>
            </p:cNvPr>
            <p:cNvCxnSpPr>
              <a:cxnSpLocks/>
              <a:stCxn id="113" idx="2"/>
            </p:cNvCxnSpPr>
            <p:nvPr/>
          </p:nvCxnSpPr>
          <p:spPr>
            <a:xfrm flipH="1">
              <a:off x="7825033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07085313-610B-6146-301A-74CFD4EBA868}"/>
              </a:ext>
            </a:extLst>
          </p:cNvPr>
          <p:cNvGrpSpPr/>
          <p:nvPr/>
        </p:nvGrpSpPr>
        <p:grpSpPr>
          <a:xfrm>
            <a:off x="8528163" y="4769819"/>
            <a:ext cx="993747" cy="858262"/>
            <a:chOff x="8165885" y="4843825"/>
            <a:chExt cx="993747" cy="858262"/>
          </a:xfrm>
        </p:grpSpPr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31427CDC-330B-2B3B-9BC1-178EE4EF9C59}"/>
                </a:ext>
              </a:extLst>
            </p:cNvPr>
            <p:cNvGrpSpPr/>
            <p:nvPr/>
          </p:nvGrpSpPr>
          <p:grpSpPr>
            <a:xfrm>
              <a:off x="8165886" y="4843825"/>
              <a:ext cx="993746" cy="451405"/>
              <a:chOff x="5157513" y="6223139"/>
              <a:chExt cx="993746" cy="451405"/>
            </a:xfrm>
          </p:grpSpPr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9641F116-FC6D-EC8A-9AFF-3515F12E31CB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8500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39E52693-AB16-8B46-87AA-269BF6C4037C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8570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9E8FDCE8-10CA-E566-522C-6DD1BF50C2A1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8604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872EB4EC-3C91-25C3-0512-62D5C0F992D2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F5F788AE-DB31-74D6-EB17-32B5731FB4F2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4F99D98B-F341-29CA-4DF7-C490F92501A0}"/>
                </a:ext>
              </a:extLst>
            </p:cNvPr>
            <p:cNvCxnSpPr>
              <a:cxnSpLocks/>
              <a:stCxn id="122" idx="2"/>
            </p:cNvCxnSpPr>
            <p:nvPr/>
          </p:nvCxnSpPr>
          <p:spPr>
            <a:xfrm flipH="1">
              <a:off x="8165885" y="5294671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id="{95A6144F-0B2F-5FD6-4B70-EDE119E0AF44}"/>
                </a:ext>
              </a:extLst>
            </p:cNvPr>
            <p:cNvCxnSpPr>
              <a:cxnSpLocks/>
              <a:stCxn id="123" idx="2"/>
            </p:cNvCxnSpPr>
            <p:nvPr/>
          </p:nvCxnSpPr>
          <p:spPr>
            <a:xfrm flipH="1">
              <a:off x="8548248" y="5294671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AA2DCFA2-D030-03FE-F3B1-CC4EE997B6BE}"/>
                </a:ext>
              </a:extLst>
            </p:cNvPr>
            <p:cNvCxnSpPr>
              <a:cxnSpLocks/>
              <a:stCxn id="124" idx="2"/>
            </p:cNvCxnSpPr>
            <p:nvPr/>
          </p:nvCxnSpPr>
          <p:spPr>
            <a:xfrm>
              <a:off x="8776293" y="5294671"/>
              <a:ext cx="100838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8C34FF4B-75DE-5FFE-985B-E5B5A226FDF0}"/>
              </a:ext>
            </a:extLst>
          </p:cNvPr>
          <p:cNvGrpSpPr/>
          <p:nvPr/>
        </p:nvGrpSpPr>
        <p:grpSpPr>
          <a:xfrm>
            <a:off x="9659131" y="4769819"/>
            <a:ext cx="993747" cy="858262"/>
            <a:chOff x="9362758" y="4843824"/>
            <a:chExt cx="993747" cy="858262"/>
          </a:xfrm>
        </p:grpSpPr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1491AE4C-78AF-F541-4AC9-784EC7CEBEA2}"/>
                </a:ext>
              </a:extLst>
            </p:cNvPr>
            <p:cNvGrpSpPr/>
            <p:nvPr/>
          </p:nvGrpSpPr>
          <p:grpSpPr>
            <a:xfrm>
              <a:off x="9362759" y="4843824"/>
              <a:ext cx="993746" cy="451405"/>
              <a:chOff x="5157513" y="6223139"/>
              <a:chExt cx="993746" cy="451405"/>
            </a:xfrm>
          </p:grpSpPr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3373CD70-C148-8242-AF39-A64F917DB754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8700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17025372-8392-F922-E2D4-51139E6238BF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8808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2599C40E-C66D-7BA1-9A5C-FE5DB1B4579B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8887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D812F8DD-580F-E695-E5B6-F336CD48FC90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599C7B70-BC22-6708-B050-3DE774C23AEC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A113C4E3-6F57-50C5-53E1-890E59CC0364}"/>
                </a:ext>
              </a:extLst>
            </p:cNvPr>
            <p:cNvCxnSpPr>
              <a:cxnSpLocks/>
              <a:stCxn id="132" idx="2"/>
            </p:cNvCxnSpPr>
            <p:nvPr/>
          </p:nvCxnSpPr>
          <p:spPr>
            <a:xfrm flipH="1">
              <a:off x="9362758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ADCCA1BF-DDB5-F53B-8B19-F15716C12BE9}"/>
                </a:ext>
              </a:extLst>
            </p:cNvPr>
            <p:cNvCxnSpPr>
              <a:cxnSpLocks/>
              <a:stCxn id="133" idx="2"/>
            </p:cNvCxnSpPr>
            <p:nvPr/>
          </p:nvCxnSpPr>
          <p:spPr>
            <a:xfrm flipH="1">
              <a:off x="9745121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D5485CE7-BED9-6B9E-A749-D8DC75EDE969}"/>
                </a:ext>
              </a:extLst>
            </p:cNvPr>
            <p:cNvCxnSpPr>
              <a:cxnSpLocks/>
              <a:stCxn id="134" idx="2"/>
            </p:cNvCxnSpPr>
            <p:nvPr/>
          </p:nvCxnSpPr>
          <p:spPr>
            <a:xfrm>
              <a:off x="9973166" y="5294670"/>
              <a:ext cx="100838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0EF084BB-CF81-B8F5-63DA-9E48DE31076E}"/>
              </a:ext>
            </a:extLst>
          </p:cNvPr>
          <p:cNvGrpSpPr/>
          <p:nvPr/>
        </p:nvGrpSpPr>
        <p:grpSpPr>
          <a:xfrm>
            <a:off x="10790098" y="4769819"/>
            <a:ext cx="993747" cy="851004"/>
            <a:chOff x="10556237" y="4843824"/>
            <a:chExt cx="993747" cy="851004"/>
          </a:xfrm>
        </p:grpSpPr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E0653DAC-2DE1-50AC-0502-A0FD803D280D}"/>
                </a:ext>
              </a:extLst>
            </p:cNvPr>
            <p:cNvGrpSpPr/>
            <p:nvPr/>
          </p:nvGrpSpPr>
          <p:grpSpPr>
            <a:xfrm>
              <a:off x="10556238" y="4843824"/>
              <a:ext cx="993746" cy="451406"/>
              <a:chOff x="5157513" y="6223139"/>
              <a:chExt cx="993746" cy="451406"/>
            </a:xfrm>
          </p:grpSpPr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149B5387-9375-689D-2A6D-5772F26FE958}"/>
                  </a:ext>
                </a:extLst>
              </p:cNvPr>
              <p:cNvSpPr txBox="1"/>
              <p:nvPr/>
            </p:nvSpPr>
            <p:spPr>
              <a:xfrm>
                <a:off x="5203787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9016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8C2D846D-8725-AB9B-A211-57E1B126B776}"/>
                  </a:ext>
                </a:extLst>
              </p:cNvPr>
              <p:cNvSpPr txBox="1"/>
              <p:nvPr/>
            </p:nvSpPr>
            <p:spPr>
              <a:xfrm>
                <a:off x="5429588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9200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7E49B797-9987-6523-D158-5EC6C818CEBB}"/>
                  </a:ext>
                </a:extLst>
              </p:cNvPr>
              <p:cNvSpPr txBox="1"/>
              <p:nvPr/>
            </p:nvSpPr>
            <p:spPr>
              <a:xfrm>
                <a:off x="5655389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96BDECD7-96EC-FB45-B9D8-CFB408C246F6}"/>
                  </a:ext>
                </a:extLst>
              </p:cNvPr>
              <p:cNvSpPr txBox="1"/>
              <p:nvPr/>
            </p:nvSpPr>
            <p:spPr>
              <a:xfrm>
                <a:off x="5881189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85809C18-3651-A624-79D9-B33383C32FF0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499794D8-FBC4-0C82-E8FA-1703858E964F}"/>
                </a:ext>
              </a:extLst>
            </p:cNvPr>
            <p:cNvCxnSpPr>
              <a:cxnSpLocks/>
              <a:stCxn id="142" idx="2"/>
            </p:cNvCxnSpPr>
            <p:nvPr/>
          </p:nvCxnSpPr>
          <p:spPr>
            <a:xfrm flipH="1">
              <a:off x="10556237" y="5295230"/>
              <a:ext cx="156562" cy="3995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id="{492686F6-EEC8-03F6-11A1-9646C0FE06DA}"/>
                </a:ext>
              </a:extLst>
            </p:cNvPr>
            <p:cNvCxnSpPr>
              <a:cxnSpLocks/>
              <a:stCxn id="143" idx="2"/>
            </p:cNvCxnSpPr>
            <p:nvPr/>
          </p:nvCxnSpPr>
          <p:spPr>
            <a:xfrm>
              <a:off x="10938600" y="5295230"/>
              <a:ext cx="0" cy="3995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Arrow Connector 140">
              <a:extLst>
                <a:ext uri="{FF2B5EF4-FFF2-40B4-BE49-F238E27FC236}">
                  <a16:creationId xmlns:a16="http://schemas.microsoft.com/office/drawing/2014/main" id="{DD5E9A11-2A4E-1CAB-3A51-5B6B553A2306}"/>
                </a:ext>
              </a:extLst>
            </p:cNvPr>
            <p:cNvCxnSpPr>
              <a:cxnSpLocks/>
              <a:stCxn id="144" idx="2"/>
            </p:cNvCxnSpPr>
            <p:nvPr/>
          </p:nvCxnSpPr>
          <p:spPr>
            <a:xfrm>
              <a:off x="11164401" y="5295230"/>
              <a:ext cx="103082" cy="3995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7" name="Freeform 146">
            <a:extLst>
              <a:ext uri="{FF2B5EF4-FFF2-40B4-BE49-F238E27FC236}">
                <a16:creationId xmlns:a16="http://schemas.microsoft.com/office/drawing/2014/main" id="{8EBC21FB-D445-9FE3-B039-F122E4E2E784}"/>
              </a:ext>
            </a:extLst>
          </p:cNvPr>
          <p:cNvSpPr/>
          <p:nvPr/>
        </p:nvSpPr>
        <p:spPr>
          <a:xfrm>
            <a:off x="5002482" y="4703484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8" name="Freeform 147">
            <a:extLst>
              <a:ext uri="{FF2B5EF4-FFF2-40B4-BE49-F238E27FC236}">
                <a16:creationId xmlns:a16="http://schemas.microsoft.com/office/drawing/2014/main" id="{B5D788C6-9C26-4306-6E04-57007143C740}"/>
              </a:ext>
            </a:extLst>
          </p:cNvPr>
          <p:cNvSpPr/>
          <p:nvPr/>
        </p:nvSpPr>
        <p:spPr>
          <a:xfrm>
            <a:off x="7263657" y="4714858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9" name="Freeform 148">
            <a:extLst>
              <a:ext uri="{FF2B5EF4-FFF2-40B4-BE49-F238E27FC236}">
                <a16:creationId xmlns:a16="http://schemas.microsoft.com/office/drawing/2014/main" id="{0C33E911-81E1-492C-A005-5B41FF493B7B}"/>
              </a:ext>
            </a:extLst>
          </p:cNvPr>
          <p:cNvSpPr/>
          <p:nvPr/>
        </p:nvSpPr>
        <p:spPr>
          <a:xfrm>
            <a:off x="8399649" y="4708771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" name="Freeform 149">
            <a:extLst>
              <a:ext uri="{FF2B5EF4-FFF2-40B4-BE49-F238E27FC236}">
                <a16:creationId xmlns:a16="http://schemas.microsoft.com/office/drawing/2014/main" id="{3CCBF232-1E4E-95FA-2F62-31DFEF6C5911}"/>
              </a:ext>
            </a:extLst>
          </p:cNvPr>
          <p:cNvSpPr/>
          <p:nvPr/>
        </p:nvSpPr>
        <p:spPr>
          <a:xfrm>
            <a:off x="9525593" y="4710068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1" name="Freeform 150">
            <a:extLst>
              <a:ext uri="{FF2B5EF4-FFF2-40B4-BE49-F238E27FC236}">
                <a16:creationId xmlns:a16="http://schemas.microsoft.com/office/drawing/2014/main" id="{19D2BA66-78EF-2440-9AB0-36C2BC8DADBE}"/>
              </a:ext>
            </a:extLst>
          </p:cNvPr>
          <p:cNvSpPr/>
          <p:nvPr/>
        </p:nvSpPr>
        <p:spPr>
          <a:xfrm>
            <a:off x="10652249" y="4710068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2" name="Freeform 151">
            <a:extLst>
              <a:ext uri="{FF2B5EF4-FFF2-40B4-BE49-F238E27FC236}">
                <a16:creationId xmlns:a16="http://schemas.microsoft.com/office/drawing/2014/main" id="{3F514FD9-68DE-DE49-A0AF-6FA074795C39}"/>
              </a:ext>
            </a:extLst>
          </p:cNvPr>
          <p:cNvSpPr/>
          <p:nvPr/>
        </p:nvSpPr>
        <p:spPr>
          <a:xfrm flipH="1" flipV="1">
            <a:off x="10653706" y="5216937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3" name="Freeform 152">
            <a:extLst>
              <a:ext uri="{FF2B5EF4-FFF2-40B4-BE49-F238E27FC236}">
                <a16:creationId xmlns:a16="http://schemas.microsoft.com/office/drawing/2014/main" id="{9A7BA4BE-5ADD-694B-A616-58FC430381C8}"/>
              </a:ext>
            </a:extLst>
          </p:cNvPr>
          <p:cNvSpPr/>
          <p:nvPr/>
        </p:nvSpPr>
        <p:spPr>
          <a:xfrm flipH="1" flipV="1">
            <a:off x="9528848" y="5216937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4" name="Freeform 153">
            <a:extLst>
              <a:ext uri="{FF2B5EF4-FFF2-40B4-BE49-F238E27FC236}">
                <a16:creationId xmlns:a16="http://schemas.microsoft.com/office/drawing/2014/main" id="{EB6BF05F-AD80-281A-CD59-AD0D292EE032}"/>
              </a:ext>
            </a:extLst>
          </p:cNvPr>
          <p:cNvSpPr/>
          <p:nvPr/>
        </p:nvSpPr>
        <p:spPr>
          <a:xfrm flipH="1" flipV="1">
            <a:off x="8393876" y="5222111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5" name="Freeform 154">
            <a:extLst>
              <a:ext uri="{FF2B5EF4-FFF2-40B4-BE49-F238E27FC236}">
                <a16:creationId xmlns:a16="http://schemas.microsoft.com/office/drawing/2014/main" id="{2C89F48F-4CA4-017D-3206-62844FBCB3B6}"/>
              </a:ext>
            </a:extLst>
          </p:cNvPr>
          <p:cNvSpPr/>
          <p:nvPr/>
        </p:nvSpPr>
        <p:spPr>
          <a:xfrm flipH="1" flipV="1">
            <a:off x="7259011" y="5216222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6" name="Freeform 155">
            <a:extLst>
              <a:ext uri="{FF2B5EF4-FFF2-40B4-BE49-F238E27FC236}">
                <a16:creationId xmlns:a16="http://schemas.microsoft.com/office/drawing/2014/main" id="{63E0E0E3-7E44-9496-FFA8-E491EA94DCB8}"/>
              </a:ext>
            </a:extLst>
          </p:cNvPr>
          <p:cNvSpPr/>
          <p:nvPr/>
        </p:nvSpPr>
        <p:spPr>
          <a:xfrm flipH="1" flipV="1">
            <a:off x="4998627" y="5221396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C2397EEA-AAB4-A0B5-3DE3-DF2FBDDE2DF3}"/>
              </a:ext>
            </a:extLst>
          </p:cNvPr>
          <p:cNvCxnSpPr>
            <a:cxnSpLocks/>
            <a:stCxn id="17" idx="4"/>
            <a:endCxn id="55" idx="0"/>
          </p:cNvCxnSpPr>
          <p:nvPr/>
        </p:nvCxnSpPr>
        <p:spPr>
          <a:xfrm flipH="1">
            <a:off x="4506721" y="4462593"/>
            <a:ext cx="1595777" cy="3072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6D9A6465-E7AA-9AF9-3AE6-42B9BE63CAD2}"/>
              </a:ext>
            </a:extLst>
          </p:cNvPr>
          <p:cNvCxnSpPr>
            <a:cxnSpLocks/>
          </p:cNvCxnSpPr>
          <p:nvPr/>
        </p:nvCxnSpPr>
        <p:spPr>
          <a:xfrm flipH="1">
            <a:off x="7036094" y="3681112"/>
            <a:ext cx="866804" cy="3085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F53E8459-BBF8-018A-BD31-B571D8C0DD3D}"/>
              </a:ext>
            </a:extLst>
          </p:cNvPr>
          <p:cNvGrpSpPr/>
          <p:nvPr/>
        </p:nvGrpSpPr>
        <p:grpSpPr>
          <a:xfrm>
            <a:off x="6266937" y="4763234"/>
            <a:ext cx="993747" cy="858262"/>
            <a:chOff x="7442670" y="4843824"/>
            <a:chExt cx="993747" cy="858262"/>
          </a:xfrm>
        </p:grpSpPr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9BEFC4D3-EE71-2AE9-EE6E-3B225FA1BC47}"/>
                </a:ext>
              </a:extLst>
            </p:cNvPr>
            <p:cNvGrpSpPr/>
            <p:nvPr/>
          </p:nvGrpSpPr>
          <p:grpSpPr>
            <a:xfrm>
              <a:off x="7442671" y="4843824"/>
              <a:ext cx="993746" cy="451405"/>
              <a:chOff x="5157513" y="6223139"/>
              <a:chExt cx="993746" cy="451405"/>
            </a:xfrm>
          </p:grpSpPr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E045D5FD-6853-C3AA-8403-49010E84155D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6423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7F77AE05-657D-16B5-5214-FC71BE9BC769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8050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CDA7CF16-FBC8-EC94-568B-2AA65C8B7E0C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8105</a:t>
                </a:r>
              </a:p>
            </p:txBody>
          </p:sp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14061A1B-DADD-786F-0B73-117615A63407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46D1431B-8062-D56C-5D02-2D4ED1A59D8A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61" name="Straight Arrow Connector 160">
              <a:extLst>
                <a:ext uri="{FF2B5EF4-FFF2-40B4-BE49-F238E27FC236}">
                  <a16:creationId xmlns:a16="http://schemas.microsoft.com/office/drawing/2014/main" id="{600D3281-4A4D-DAC9-9952-79F023CBE9AC}"/>
                </a:ext>
              </a:extLst>
            </p:cNvPr>
            <p:cNvCxnSpPr>
              <a:cxnSpLocks/>
              <a:stCxn id="164" idx="2"/>
            </p:cNvCxnSpPr>
            <p:nvPr/>
          </p:nvCxnSpPr>
          <p:spPr>
            <a:xfrm flipH="1">
              <a:off x="7442670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Arrow Connector 161">
              <a:extLst>
                <a:ext uri="{FF2B5EF4-FFF2-40B4-BE49-F238E27FC236}">
                  <a16:creationId xmlns:a16="http://schemas.microsoft.com/office/drawing/2014/main" id="{D259827B-B070-EF12-FC67-E39059BC4244}"/>
                </a:ext>
              </a:extLst>
            </p:cNvPr>
            <p:cNvCxnSpPr>
              <a:cxnSpLocks/>
              <a:stCxn id="165" idx="2"/>
            </p:cNvCxnSpPr>
            <p:nvPr/>
          </p:nvCxnSpPr>
          <p:spPr>
            <a:xfrm flipH="1">
              <a:off x="7825033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Arrow Connector 162">
              <a:extLst>
                <a:ext uri="{FF2B5EF4-FFF2-40B4-BE49-F238E27FC236}">
                  <a16:creationId xmlns:a16="http://schemas.microsoft.com/office/drawing/2014/main" id="{AA3F711E-9A56-174D-F1FF-2E3E8CEF5068}"/>
                </a:ext>
              </a:extLst>
            </p:cNvPr>
            <p:cNvCxnSpPr>
              <a:cxnSpLocks/>
              <a:stCxn id="166" idx="2"/>
            </p:cNvCxnSpPr>
            <p:nvPr/>
          </p:nvCxnSpPr>
          <p:spPr>
            <a:xfrm>
              <a:off x="8053078" y="5294670"/>
              <a:ext cx="100838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9" name="Freeform 168">
            <a:extLst>
              <a:ext uri="{FF2B5EF4-FFF2-40B4-BE49-F238E27FC236}">
                <a16:creationId xmlns:a16="http://schemas.microsoft.com/office/drawing/2014/main" id="{2125A888-189E-25C6-E383-8C90E09BACD7}"/>
              </a:ext>
            </a:extLst>
          </p:cNvPr>
          <p:cNvSpPr/>
          <p:nvPr/>
        </p:nvSpPr>
        <p:spPr>
          <a:xfrm>
            <a:off x="6133399" y="4708273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0" name="Freeform 169">
            <a:extLst>
              <a:ext uri="{FF2B5EF4-FFF2-40B4-BE49-F238E27FC236}">
                <a16:creationId xmlns:a16="http://schemas.microsoft.com/office/drawing/2014/main" id="{AF01E730-F97F-BC72-AD52-BC3E26735BBD}"/>
              </a:ext>
            </a:extLst>
          </p:cNvPr>
          <p:cNvSpPr/>
          <p:nvPr/>
        </p:nvSpPr>
        <p:spPr>
          <a:xfrm flipH="1" flipV="1">
            <a:off x="6128753" y="5209637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1" name="Straight Arrow Connector 170">
            <a:extLst>
              <a:ext uri="{FF2B5EF4-FFF2-40B4-BE49-F238E27FC236}">
                <a16:creationId xmlns:a16="http://schemas.microsoft.com/office/drawing/2014/main" id="{8AD3DD9C-6A9D-439D-98C3-CC44D045D0F4}"/>
              </a:ext>
            </a:extLst>
          </p:cNvPr>
          <p:cNvCxnSpPr>
            <a:cxnSpLocks/>
            <a:stCxn id="18" idx="4"/>
          </p:cNvCxnSpPr>
          <p:nvPr/>
        </p:nvCxnSpPr>
        <p:spPr>
          <a:xfrm>
            <a:off x="6635143" y="4462593"/>
            <a:ext cx="120392" cy="3080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82E80D88-D0A6-9188-68DD-46DD718EB9CD}"/>
              </a:ext>
            </a:extLst>
          </p:cNvPr>
          <p:cNvCxnSpPr>
            <a:cxnSpLocks/>
          </p:cNvCxnSpPr>
          <p:nvPr/>
        </p:nvCxnSpPr>
        <p:spPr>
          <a:xfrm>
            <a:off x="3975361" y="5392667"/>
            <a:ext cx="7861751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6365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" grpId="0" animBg="1"/>
      <p:bldP spid="173" grpId="0" animBg="1"/>
      <p:bldP spid="174" grpId="0" animBg="1"/>
      <p:bldP spid="177" grpId="0" animBg="1"/>
      <p:bldP spid="179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</a:t>
            </a:r>
            <a:r>
              <a:rPr lang="de-DE" baseline="30000" dirty="0"/>
              <a:t>+</a:t>
            </a:r>
            <a:r>
              <a:rPr lang="de-DE" dirty="0"/>
              <a:t>-Baum: Löschen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B</a:t>
                </a:r>
                <a:r>
                  <a:rPr lang="de-DE" baseline="30000" dirty="0"/>
                  <a:t>+</a:t>
                </a:r>
                <a:r>
                  <a:rPr lang="de-DE" dirty="0"/>
                  <a:t>-Baum soll nach Löschung </a:t>
                </a:r>
                <a:r>
                  <a:rPr lang="de-DE" dirty="0">
                    <a:solidFill>
                      <a:schemeClr val="accent1"/>
                    </a:solidFill>
                  </a:rPr>
                  <a:t>balanciert bleiben</a:t>
                </a:r>
              </a:p>
              <a:p>
                <a:pPr lvl="1"/>
                <a:r>
                  <a:rPr lang="de-DE" dirty="0"/>
                  <a:t>Wenn Löschen nicht für einen Unterlauf sorgt (min.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de-DE" dirty="0"/>
                  <a:t> Einträge), einfach löschen</a:t>
                </a:r>
              </a:p>
              <a:p>
                <a:pPr lvl="2"/>
                <a:r>
                  <a:rPr lang="de-DE" dirty="0"/>
                  <a:t>Innere Knoten können dann alte Schlüssel enthalten ➝ ist ok, da die Ordnung erhalten bleibt</a:t>
                </a:r>
              </a:p>
              <a:p>
                <a:pPr lvl="1"/>
                <a:r>
                  <a:rPr lang="de-DE" dirty="0"/>
                  <a:t>Sonst, d.h., wenn nach löschen nur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de-DE" dirty="0"/>
                  <a:t> Einträge übrig bleiben: Index wieder balancieren</a:t>
                </a:r>
              </a:p>
              <a:p>
                <a:r>
                  <a:rPr lang="de-DE" dirty="0"/>
                  <a:t>Beispiel:</a:t>
                </a:r>
              </a:p>
              <a:p>
                <a:pPr lvl="1"/>
                <a:r>
                  <a:rPr lang="de-DE" dirty="0"/>
                  <a:t>Löschen eines Eintrags</a:t>
                </a:r>
                <a:br>
                  <a:rPr lang="de-DE" dirty="0"/>
                </a:br>
                <a:r>
                  <a:rPr lang="de-DE" dirty="0"/>
                  <a:t>mit Suchschlüssel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8105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Anschließendes Löschen</a:t>
                </a:r>
                <a:br>
                  <a:rPr lang="de-DE" dirty="0"/>
                </a:br>
                <a:r>
                  <a:rPr lang="de-DE" dirty="0"/>
                  <a:t>eines Eintrags mit </a:t>
                </a:r>
                <a:br>
                  <a:rPr lang="de-DE" dirty="0"/>
                </a:br>
                <a:r>
                  <a:rPr lang="de-DE" dirty="0"/>
                  <a:t>Suchschlüssel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6330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45123C-68DA-3096-BF8F-47D99910C25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F40BB6-CF91-0DB3-32E8-DDC194A31B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66</a:t>
            </a:fld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A9AC25-77E8-0367-4280-51208DFBB1C5}"/>
              </a:ext>
            </a:extLst>
          </p:cNvPr>
          <p:cNvSpPr/>
          <p:nvPr/>
        </p:nvSpPr>
        <p:spPr>
          <a:xfrm>
            <a:off x="3975361" y="5392667"/>
            <a:ext cx="7856314" cy="5121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74FE8C-9144-68C4-3CE8-641D0CA81C01}"/>
              </a:ext>
            </a:extLst>
          </p:cNvPr>
          <p:cNvSpPr txBox="1"/>
          <p:nvPr/>
        </p:nvSpPr>
        <p:spPr>
          <a:xfrm>
            <a:off x="10807782" y="5569113"/>
            <a:ext cx="10598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Datenseiten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787951-9176-AD01-9F25-BC90F1CFA20A}"/>
              </a:ext>
            </a:extLst>
          </p:cNvPr>
          <p:cNvSpPr/>
          <p:nvPr/>
        </p:nvSpPr>
        <p:spPr>
          <a:xfrm>
            <a:off x="3975361" y="3113855"/>
            <a:ext cx="7856314" cy="22845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5BF35203-4271-FB69-02FC-B41605209168}"/>
              </a:ext>
            </a:extLst>
          </p:cNvPr>
          <p:cNvSpPr/>
          <p:nvPr/>
        </p:nvSpPr>
        <p:spPr>
          <a:xfrm>
            <a:off x="6395020" y="3990273"/>
            <a:ext cx="219734" cy="4501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5849C3CD-5D37-EC06-2898-549E52C60A11}"/>
              </a:ext>
            </a:extLst>
          </p:cNvPr>
          <p:cNvSpPr/>
          <p:nvPr/>
        </p:nvSpPr>
        <p:spPr>
          <a:xfrm>
            <a:off x="6124132" y="3984011"/>
            <a:ext cx="219734" cy="4501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5240BB6B-D9F6-D6A8-A5C8-7E7F782D931B}"/>
              </a:ext>
            </a:extLst>
          </p:cNvPr>
          <p:cNvSpPr/>
          <p:nvPr/>
        </p:nvSpPr>
        <p:spPr>
          <a:xfrm>
            <a:off x="7941271" y="3213921"/>
            <a:ext cx="219734" cy="4501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4A2E7B0A-6739-5606-C4A2-6F6DD57C53F1}"/>
              </a:ext>
            </a:extLst>
          </p:cNvPr>
          <p:cNvSpPr/>
          <p:nvPr/>
        </p:nvSpPr>
        <p:spPr>
          <a:xfrm>
            <a:off x="5414598" y="4770565"/>
            <a:ext cx="219734" cy="4501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175" name="Straight Arrow Connector 174">
            <a:extLst>
              <a:ext uri="{FF2B5EF4-FFF2-40B4-BE49-F238E27FC236}">
                <a16:creationId xmlns:a16="http://schemas.microsoft.com/office/drawing/2014/main" id="{9D750CF0-F30D-6810-A74E-0A2A4BE5A66A}"/>
              </a:ext>
            </a:extLst>
          </p:cNvPr>
          <p:cNvCxnSpPr>
            <a:cxnSpLocks/>
          </p:cNvCxnSpPr>
          <p:nvPr/>
        </p:nvCxnSpPr>
        <p:spPr>
          <a:xfrm flipH="1">
            <a:off x="7036094" y="3681112"/>
            <a:ext cx="866804" cy="3085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chemeClr val="accent3">
                <a:lumMod val="60000"/>
                <a:lumOff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>
            <a:extLst>
              <a:ext uri="{FF2B5EF4-FFF2-40B4-BE49-F238E27FC236}">
                <a16:creationId xmlns:a16="http://schemas.microsoft.com/office/drawing/2014/main" id="{0AA1A0B9-5924-A8DE-3DCE-26FB92A08AD6}"/>
              </a:ext>
            </a:extLst>
          </p:cNvPr>
          <p:cNvCxnSpPr>
            <a:cxnSpLocks/>
            <a:stCxn id="16" idx="3"/>
            <a:endCxn id="107" idx="0"/>
          </p:cNvCxnSpPr>
          <p:nvPr/>
        </p:nvCxnSpPr>
        <p:spPr>
          <a:xfrm flipH="1">
            <a:off x="5637689" y="4455898"/>
            <a:ext cx="715227" cy="3139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chemeClr val="accent3">
                <a:lumMod val="60000"/>
                <a:lumOff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9E89A1A8-F402-5AC4-2230-76BEFB2F8824}"/>
              </a:ext>
            </a:extLst>
          </p:cNvPr>
          <p:cNvGrpSpPr/>
          <p:nvPr/>
        </p:nvGrpSpPr>
        <p:grpSpPr>
          <a:xfrm>
            <a:off x="6079307" y="3989626"/>
            <a:ext cx="1118027" cy="472967"/>
            <a:chOff x="5157512" y="6223139"/>
            <a:chExt cx="1118027" cy="47296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1CF2C49-CDF7-F0B9-2EF4-36D7DB74DFC5}"/>
                </a:ext>
              </a:extLst>
            </p:cNvPr>
            <p:cNvSpPr txBox="1"/>
            <p:nvPr/>
          </p:nvSpPr>
          <p:spPr>
            <a:xfrm>
              <a:off x="5203787" y="6227359"/>
              <a:ext cx="225126" cy="45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5012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C5DB6FB-F9FA-6910-7DAF-30A6291B0644}"/>
                </a:ext>
              </a:extLst>
            </p:cNvPr>
            <p:cNvSpPr txBox="1"/>
            <p:nvPr/>
          </p:nvSpPr>
          <p:spPr>
            <a:xfrm>
              <a:off x="5470529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6423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3296AF4-9142-25B1-417E-ECCF897163AD}"/>
                </a:ext>
              </a:extLst>
            </p:cNvPr>
            <p:cNvSpPr txBox="1"/>
            <p:nvPr/>
          </p:nvSpPr>
          <p:spPr>
            <a:xfrm>
              <a:off x="5737271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8280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173DE5E-B07E-DB8C-BB61-CF763C347473}"/>
                </a:ext>
              </a:extLst>
            </p:cNvPr>
            <p:cNvSpPr txBox="1"/>
            <p:nvPr/>
          </p:nvSpPr>
          <p:spPr>
            <a:xfrm>
              <a:off x="6004012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7C0F019-0310-26ED-F51B-66A5DD89147D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1D52815-EEB7-262A-AC33-6A331D3FF535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67FDE54-E812-E13F-C67C-73BDAB131094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8AA117C-AD7B-FB3F-3E7C-EE326CF6042E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AF5E771-CF49-3A0E-F21F-4D001C66E13F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15FE3EE-3BD0-5B7C-4D89-41EE0ED8375F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76AA271-D2E2-C883-566F-CC2833E43F7A}"/>
              </a:ext>
            </a:extLst>
          </p:cNvPr>
          <p:cNvGrpSpPr/>
          <p:nvPr/>
        </p:nvGrpSpPr>
        <p:grpSpPr>
          <a:xfrm>
            <a:off x="9584385" y="3989626"/>
            <a:ext cx="1118027" cy="472968"/>
            <a:chOff x="5157512" y="6223138"/>
            <a:chExt cx="1118027" cy="472968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6C36D61-A790-C11B-1D3C-1D0BDFACA3B2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8700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07C3659-88C8-D415-308F-AEE0C7797878}"/>
                </a:ext>
              </a:extLst>
            </p:cNvPr>
            <p:cNvSpPr txBox="1"/>
            <p:nvPr/>
          </p:nvSpPr>
          <p:spPr>
            <a:xfrm>
              <a:off x="5470529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9016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EC6EFD8-B925-7D05-2D2A-8EB2221129EE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F9B9B6B-1AF9-77FB-711B-FB18A92A447D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2C72D8C-C2E0-85E5-3BE6-0670C689FB0C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3D4DDB1-BB50-9276-2F77-5BFCF9F28B8D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5A96A11-B55A-BD5B-1FBD-179C1E226E4A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D901BE4-87BC-683A-F3E8-FA9611F86B15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070C2D7-F1D8-8134-F760-C698AAB53FC1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E0E39FA-2578-B018-6D28-C2CC2157F473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4C2BAD6-5A63-70B6-BA67-3EEB0EBFD3F7}"/>
              </a:ext>
            </a:extLst>
          </p:cNvPr>
          <p:cNvGrpSpPr/>
          <p:nvPr/>
        </p:nvGrpSpPr>
        <p:grpSpPr>
          <a:xfrm>
            <a:off x="7896031" y="3214839"/>
            <a:ext cx="1118027" cy="472968"/>
            <a:chOff x="5157512" y="6223138"/>
            <a:chExt cx="1118027" cy="472968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6BEE7E5-2B72-44D6-7465-7B901DAAD8C2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8500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C37E974-2A4B-27FF-A0B5-E32130252576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F8CDC40-2784-4A7F-D0D3-6D8A32DB86F2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EBDBF95-E0E9-2FDB-7111-EEE45829719A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DC404C8-6456-8D09-2D69-0DA4FD8ADD54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9333A141-0B90-0DCE-F738-39E07C0F0DAA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6940398-D53B-C52D-F9AE-1D8B61C6F430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939894BD-E159-42B2-F6CE-DFBC5FF69FA7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850F43C-9BCE-1BDC-8775-285E6DE09487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56C766E3-DBFE-CB6C-CC7E-0C83ECD831C1}"/>
              </a:ext>
            </a:extLst>
          </p:cNvPr>
          <p:cNvCxnSpPr>
            <a:cxnSpLocks/>
            <a:stCxn id="16" idx="3"/>
            <a:endCxn id="107" idx="0"/>
          </p:cNvCxnSpPr>
          <p:nvPr/>
        </p:nvCxnSpPr>
        <p:spPr>
          <a:xfrm flipH="1">
            <a:off x="5637689" y="4455898"/>
            <a:ext cx="715227" cy="3139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EC44D6D6-C93C-E354-0B97-ED18190BDF1F}"/>
              </a:ext>
            </a:extLst>
          </p:cNvPr>
          <p:cNvCxnSpPr>
            <a:cxnSpLocks/>
            <a:stCxn id="19" idx="4"/>
            <a:endCxn id="116" idx="0"/>
          </p:cNvCxnSpPr>
          <p:nvPr/>
        </p:nvCxnSpPr>
        <p:spPr>
          <a:xfrm>
            <a:off x="6901885" y="4462593"/>
            <a:ext cx="992184" cy="3072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7BDB160-C248-2511-8BA7-72770AB1CD12}"/>
              </a:ext>
            </a:extLst>
          </p:cNvPr>
          <p:cNvGrpSpPr/>
          <p:nvPr/>
        </p:nvGrpSpPr>
        <p:grpSpPr>
          <a:xfrm>
            <a:off x="4009847" y="4769819"/>
            <a:ext cx="995204" cy="869149"/>
            <a:chOff x="5052318" y="4843825"/>
            <a:chExt cx="995204" cy="869149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26C6E094-9FC1-9C1E-C06A-E7F7581EE7D5}"/>
                </a:ext>
              </a:extLst>
            </p:cNvPr>
            <p:cNvGrpSpPr/>
            <p:nvPr/>
          </p:nvGrpSpPr>
          <p:grpSpPr>
            <a:xfrm>
              <a:off x="5052319" y="4843825"/>
              <a:ext cx="993746" cy="451735"/>
              <a:chOff x="5157513" y="6223139"/>
              <a:chExt cx="993746" cy="451735"/>
            </a:xfrm>
          </p:grpSpPr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678F3D6-329E-6725-21B6-BDA8E252B46E}"/>
                  </a:ext>
                </a:extLst>
              </p:cNvPr>
              <p:cNvSpPr txBox="1"/>
              <p:nvPr/>
            </p:nvSpPr>
            <p:spPr>
              <a:xfrm>
                <a:off x="5203787" y="6224874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tIns="4680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4123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9D5720D-4F79-EB95-7698-9F95D2771988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4222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3DD6D826-07B7-D5F8-7327-C8C2AB4A2747}"/>
                  </a:ext>
                </a:extLst>
              </p:cNvPr>
              <p:cNvSpPr txBox="1"/>
              <p:nvPr/>
            </p:nvSpPr>
            <p:spPr>
              <a:xfrm>
                <a:off x="5655389" y="622342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4450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1FC9B65-9258-DA5F-8A40-5D73373FCD5B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4528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E11FF45C-D418-B78A-8ABE-6FBF9160AA77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0330F3CD-9853-CE15-8800-7AC5BF360342}"/>
                </a:ext>
              </a:extLst>
            </p:cNvPr>
            <p:cNvCxnSpPr>
              <a:cxnSpLocks/>
              <a:stCxn id="51" idx="2"/>
            </p:cNvCxnSpPr>
            <p:nvPr/>
          </p:nvCxnSpPr>
          <p:spPr>
            <a:xfrm flipH="1">
              <a:off x="5052318" y="5295560"/>
              <a:ext cx="159675" cy="41741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E4DC7EC0-ACCE-D6B6-ED81-C536811C5013}"/>
                </a:ext>
              </a:extLst>
            </p:cNvPr>
            <p:cNvCxnSpPr>
              <a:cxnSpLocks/>
              <a:stCxn id="52" idx="2"/>
            </p:cNvCxnSpPr>
            <p:nvPr/>
          </p:nvCxnSpPr>
          <p:spPr>
            <a:xfrm flipH="1">
              <a:off x="5434681" y="5294671"/>
              <a:ext cx="3113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0C8B839F-127E-5D97-96C6-34476793BFEB}"/>
                </a:ext>
              </a:extLst>
            </p:cNvPr>
            <p:cNvCxnSpPr>
              <a:cxnSpLocks/>
              <a:stCxn id="53" idx="2"/>
            </p:cNvCxnSpPr>
            <p:nvPr/>
          </p:nvCxnSpPr>
          <p:spPr>
            <a:xfrm>
              <a:off x="5662726" y="5294111"/>
              <a:ext cx="100838" cy="41523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A6D77841-7A57-5FE6-9E75-6FB110B61F4C}"/>
                </a:ext>
              </a:extLst>
            </p:cNvPr>
            <p:cNvCxnSpPr>
              <a:cxnSpLocks/>
              <a:stCxn id="54" idx="2"/>
            </p:cNvCxnSpPr>
            <p:nvPr/>
          </p:nvCxnSpPr>
          <p:spPr>
            <a:xfrm>
              <a:off x="5889395" y="5294671"/>
              <a:ext cx="158127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FF01F41-5DE4-EAD5-CB81-303310EBFBE0}"/>
              </a:ext>
            </a:extLst>
          </p:cNvPr>
          <p:cNvCxnSpPr>
            <a:cxnSpLocks/>
            <a:stCxn id="28" idx="4"/>
            <a:endCxn id="126" idx="0"/>
          </p:cNvCxnSpPr>
          <p:nvPr/>
        </p:nvCxnSpPr>
        <p:spPr>
          <a:xfrm flipH="1">
            <a:off x="9025037" y="4462594"/>
            <a:ext cx="582539" cy="3072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4866A453-4E9C-B682-DD0E-B98362120FCE}"/>
              </a:ext>
            </a:extLst>
          </p:cNvPr>
          <p:cNvCxnSpPr>
            <a:cxnSpLocks/>
            <a:stCxn id="27" idx="5"/>
            <a:endCxn id="136" idx="0"/>
          </p:cNvCxnSpPr>
          <p:nvPr/>
        </p:nvCxnSpPr>
        <p:spPr>
          <a:xfrm>
            <a:off x="9890641" y="4455899"/>
            <a:ext cx="265364" cy="3139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52E49763-5BDC-EBD6-B4E8-3897ED8F23B3}"/>
              </a:ext>
            </a:extLst>
          </p:cNvPr>
          <p:cNvCxnSpPr>
            <a:cxnSpLocks/>
            <a:stCxn id="29" idx="5"/>
            <a:endCxn id="146" idx="0"/>
          </p:cNvCxnSpPr>
          <p:nvPr/>
        </p:nvCxnSpPr>
        <p:spPr>
          <a:xfrm>
            <a:off x="10156544" y="4455899"/>
            <a:ext cx="1130428" cy="3139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8AC68017-89B4-1978-E9BA-8F359561D8A2}"/>
              </a:ext>
            </a:extLst>
          </p:cNvPr>
          <p:cNvCxnSpPr>
            <a:cxnSpLocks/>
            <a:stCxn id="37" idx="4"/>
            <a:endCxn id="22" idx="0"/>
          </p:cNvCxnSpPr>
          <p:nvPr/>
        </p:nvCxnSpPr>
        <p:spPr>
          <a:xfrm>
            <a:off x="8185964" y="3687807"/>
            <a:ext cx="1554983" cy="3018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D5E8EDFA-DC8E-684E-4AE1-E003E34CFD2A}"/>
              </a:ext>
            </a:extLst>
          </p:cNvPr>
          <p:cNvSpPr txBox="1"/>
          <p:nvPr/>
        </p:nvSpPr>
        <p:spPr>
          <a:xfrm>
            <a:off x="10699181" y="3099455"/>
            <a:ext cx="11332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Indexseiten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C6007F4A-673D-D4E5-8EA7-4DA6E0A389D1}"/>
              </a:ext>
            </a:extLst>
          </p:cNvPr>
          <p:cNvGrpSpPr/>
          <p:nvPr/>
        </p:nvGrpSpPr>
        <p:grpSpPr>
          <a:xfrm>
            <a:off x="5140815" y="4769819"/>
            <a:ext cx="993747" cy="858262"/>
            <a:chOff x="6249191" y="4843824"/>
            <a:chExt cx="993747" cy="858262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78C5A17C-8C12-32A5-C256-CE65CF51D341}"/>
                </a:ext>
              </a:extLst>
            </p:cNvPr>
            <p:cNvGrpSpPr/>
            <p:nvPr/>
          </p:nvGrpSpPr>
          <p:grpSpPr>
            <a:xfrm>
              <a:off x="6249192" y="4843824"/>
              <a:ext cx="993746" cy="451405"/>
              <a:chOff x="5157513" y="6223139"/>
              <a:chExt cx="993746" cy="451405"/>
            </a:xfrm>
          </p:grpSpPr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4DEFDDEE-33C4-D2E0-E350-5330B8AB6BD4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5012</a:t>
                </a:r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F09C7670-A5A5-53F1-E982-02A255AD4B71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6330</a:t>
                </a:r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59C193F1-550E-73C8-A9FE-329171F9FE46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/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C203AC28-65F6-3CDB-2AEA-6990FCE02FCB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DF381CE4-7C2D-6C5B-495C-92DBBB97B7BB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A90195CD-E1DE-9C20-4BAB-0024D7E17E89}"/>
                </a:ext>
              </a:extLst>
            </p:cNvPr>
            <p:cNvCxnSpPr>
              <a:cxnSpLocks/>
              <a:stCxn id="103" idx="2"/>
            </p:cNvCxnSpPr>
            <p:nvPr/>
          </p:nvCxnSpPr>
          <p:spPr>
            <a:xfrm flipH="1">
              <a:off x="6249191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34A3064E-DAA7-B636-4FB7-D6B390CAADC5}"/>
                </a:ext>
              </a:extLst>
            </p:cNvPr>
            <p:cNvCxnSpPr>
              <a:cxnSpLocks/>
              <a:stCxn id="104" idx="2"/>
            </p:cNvCxnSpPr>
            <p:nvPr/>
          </p:nvCxnSpPr>
          <p:spPr>
            <a:xfrm flipH="1">
              <a:off x="6631554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C5E7C24F-1AE0-353F-2AFD-D439BFA10D18}"/>
              </a:ext>
            </a:extLst>
          </p:cNvPr>
          <p:cNvGrpSpPr/>
          <p:nvPr/>
        </p:nvGrpSpPr>
        <p:grpSpPr>
          <a:xfrm>
            <a:off x="7397195" y="4769819"/>
            <a:ext cx="993747" cy="858262"/>
            <a:chOff x="7442670" y="4843824"/>
            <a:chExt cx="993747" cy="858262"/>
          </a:xfrm>
        </p:grpSpPr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9F7AF3AA-F2A9-F8B3-0BBD-59E119AD3125}"/>
                </a:ext>
              </a:extLst>
            </p:cNvPr>
            <p:cNvGrpSpPr/>
            <p:nvPr/>
          </p:nvGrpSpPr>
          <p:grpSpPr>
            <a:xfrm>
              <a:off x="7442671" y="4843824"/>
              <a:ext cx="993746" cy="451405"/>
              <a:chOff x="5157513" y="6223139"/>
              <a:chExt cx="993746" cy="451405"/>
            </a:xfrm>
          </p:grpSpPr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2BC12D00-A290-96E2-00A6-3C387D51361F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8280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12EFD15A-BF46-54E3-9C78-0082B3A086A5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8404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39E3BC93-7D5A-F935-7FFA-25CC366F4DDC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016CE4C2-87CB-E6A3-E47D-37A2D24F40A3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8D371BF2-42BA-9D21-B97B-6059EFF002BB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24453E44-023D-2CEA-F3AC-C26D553DB9C4}"/>
                </a:ext>
              </a:extLst>
            </p:cNvPr>
            <p:cNvCxnSpPr>
              <a:cxnSpLocks/>
              <a:stCxn id="112" idx="2"/>
            </p:cNvCxnSpPr>
            <p:nvPr/>
          </p:nvCxnSpPr>
          <p:spPr>
            <a:xfrm flipH="1">
              <a:off x="7442670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916526B9-9ECF-19B3-7B2A-1D4293FDC92D}"/>
                </a:ext>
              </a:extLst>
            </p:cNvPr>
            <p:cNvCxnSpPr>
              <a:cxnSpLocks/>
              <a:stCxn id="113" idx="2"/>
            </p:cNvCxnSpPr>
            <p:nvPr/>
          </p:nvCxnSpPr>
          <p:spPr>
            <a:xfrm flipH="1">
              <a:off x="7825033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07085313-610B-6146-301A-74CFD4EBA868}"/>
              </a:ext>
            </a:extLst>
          </p:cNvPr>
          <p:cNvGrpSpPr/>
          <p:nvPr/>
        </p:nvGrpSpPr>
        <p:grpSpPr>
          <a:xfrm>
            <a:off x="8528163" y="4769819"/>
            <a:ext cx="993747" cy="858262"/>
            <a:chOff x="8165885" y="4843825"/>
            <a:chExt cx="993747" cy="858262"/>
          </a:xfrm>
        </p:grpSpPr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31427CDC-330B-2B3B-9BC1-178EE4EF9C59}"/>
                </a:ext>
              </a:extLst>
            </p:cNvPr>
            <p:cNvGrpSpPr/>
            <p:nvPr/>
          </p:nvGrpSpPr>
          <p:grpSpPr>
            <a:xfrm>
              <a:off x="8165886" y="4843825"/>
              <a:ext cx="993746" cy="451405"/>
              <a:chOff x="5157513" y="6223139"/>
              <a:chExt cx="993746" cy="451405"/>
            </a:xfrm>
          </p:grpSpPr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9641F116-FC6D-EC8A-9AFF-3515F12E31CB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8500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39E52693-AB16-8B46-87AA-269BF6C4037C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8570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9E8FDCE8-10CA-E566-522C-6DD1BF50C2A1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8604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872EB4EC-3C91-25C3-0512-62D5C0F992D2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F5F788AE-DB31-74D6-EB17-32B5731FB4F2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4F99D98B-F341-29CA-4DF7-C490F92501A0}"/>
                </a:ext>
              </a:extLst>
            </p:cNvPr>
            <p:cNvCxnSpPr>
              <a:cxnSpLocks/>
              <a:stCxn id="122" idx="2"/>
            </p:cNvCxnSpPr>
            <p:nvPr/>
          </p:nvCxnSpPr>
          <p:spPr>
            <a:xfrm flipH="1">
              <a:off x="8165885" y="5294671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id="{95A6144F-0B2F-5FD6-4B70-EDE119E0AF44}"/>
                </a:ext>
              </a:extLst>
            </p:cNvPr>
            <p:cNvCxnSpPr>
              <a:cxnSpLocks/>
              <a:stCxn id="123" idx="2"/>
            </p:cNvCxnSpPr>
            <p:nvPr/>
          </p:nvCxnSpPr>
          <p:spPr>
            <a:xfrm flipH="1">
              <a:off x="8548248" y="5294671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AA2DCFA2-D030-03FE-F3B1-CC4EE997B6BE}"/>
                </a:ext>
              </a:extLst>
            </p:cNvPr>
            <p:cNvCxnSpPr>
              <a:cxnSpLocks/>
              <a:stCxn id="124" idx="2"/>
            </p:cNvCxnSpPr>
            <p:nvPr/>
          </p:nvCxnSpPr>
          <p:spPr>
            <a:xfrm>
              <a:off x="8776293" y="5294671"/>
              <a:ext cx="100838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8C34FF4B-75DE-5FFE-985B-E5B5A226FDF0}"/>
              </a:ext>
            </a:extLst>
          </p:cNvPr>
          <p:cNvGrpSpPr/>
          <p:nvPr/>
        </p:nvGrpSpPr>
        <p:grpSpPr>
          <a:xfrm>
            <a:off x="9659131" y="4769819"/>
            <a:ext cx="993747" cy="858262"/>
            <a:chOff x="9362758" y="4843824"/>
            <a:chExt cx="993747" cy="858262"/>
          </a:xfrm>
        </p:grpSpPr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1491AE4C-78AF-F541-4AC9-784EC7CEBEA2}"/>
                </a:ext>
              </a:extLst>
            </p:cNvPr>
            <p:cNvGrpSpPr/>
            <p:nvPr/>
          </p:nvGrpSpPr>
          <p:grpSpPr>
            <a:xfrm>
              <a:off x="9362759" y="4843824"/>
              <a:ext cx="993746" cy="451405"/>
              <a:chOff x="5157513" y="6223139"/>
              <a:chExt cx="993746" cy="451405"/>
            </a:xfrm>
          </p:grpSpPr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3373CD70-C148-8242-AF39-A64F917DB754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8700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17025372-8392-F922-E2D4-51139E6238BF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8808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2599C40E-C66D-7BA1-9A5C-FE5DB1B4579B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8887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D812F8DD-580F-E695-E5B6-F336CD48FC90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599C7B70-BC22-6708-B050-3DE774C23AEC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A113C4E3-6F57-50C5-53E1-890E59CC0364}"/>
                </a:ext>
              </a:extLst>
            </p:cNvPr>
            <p:cNvCxnSpPr>
              <a:cxnSpLocks/>
              <a:stCxn id="132" idx="2"/>
            </p:cNvCxnSpPr>
            <p:nvPr/>
          </p:nvCxnSpPr>
          <p:spPr>
            <a:xfrm flipH="1">
              <a:off x="9362758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ADCCA1BF-DDB5-F53B-8B19-F15716C12BE9}"/>
                </a:ext>
              </a:extLst>
            </p:cNvPr>
            <p:cNvCxnSpPr>
              <a:cxnSpLocks/>
              <a:stCxn id="133" idx="2"/>
            </p:cNvCxnSpPr>
            <p:nvPr/>
          </p:nvCxnSpPr>
          <p:spPr>
            <a:xfrm flipH="1">
              <a:off x="9745121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D5485CE7-BED9-6B9E-A749-D8DC75EDE969}"/>
                </a:ext>
              </a:extLst>
            </p:cNvPr>
            <p:cNvCxnSpPr>
              <a:cxnSpLocks/>
              <a:stCxn id="134" idx="2"/>
            </p:cNvCxnSpPr>
            <p:nvPr/>
          </p:nvCxnSpPr>
          <p:spPr>
            <a:xfrm>
              <a:off x="9973166" y="5294670"/>
              <a:ext cx="100838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0EF084BB-CF81-B8F5-63DA-9E48DE31076E}"/>
              </a:ext>
            </a:extLst>
          </p:cNvPr>
          <p:cNvGrpSpPr/>
          <p:nvPr/>
        </p:nvGrpSpPr>
        <p:grpSpPr>
          <a:xfrm>
            <a:off x="10790098" y="4769819"/>
            <a:ext cx="993747" cy="851004"/>
            <a:chOff x="10556237" y="4843824"/>
            <a:chExt cx="993747" cy="851004"/>
          </a:xfrm>
        </p:grpSpPr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E0653DAC-2DE1-50AC-0502-A0FD803D280D}"/>
                </a:ext>
              </a:extLst>
            </p:cNvPr>
            <p:cNvGrpSpPr/>
            <p:nvPr/>
          </p:nvGrpSpPr>
          <p:grpSpPr>
            <a:xfrm>
              <a:off x="10556238" y="4843824"/>
              <a:ext cx="993746" cy="451406"/>
              <a:chOff x="5157513" y="6223139"/>
              <a:chExt cx="993746" cy="451406"/>
            </a:xfrm>
          </p:grpSpPr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149B5387-9375-689D-2A6D-5772F26FE958}"/>
                  </a:ext>
                </a:extLst>
              </p:cNvPr>
              <p:cNvSpPr txBox="1"/>
              <p:nvPr/>
            </p:nvSpPr>
            <p:spPr>
              <a:xfrm>
                <a:off x="5203787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9016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8C2D846D-8725-AB9B-A211-57E1B126B776}"/>
                  </a:ext>
                </a:extLst>
              </p:cNvPr>
              <p:cNvSpPr txBox="1"/>
              <p:nvPr/>
            </p:nvSpPr>
            <p:spPr>
              <a:xfrm>
                <a:off x="5429588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9200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7E49B797-9987-6523-D158-5EC6C818CEBB}"/>
                  </a:ext>
                </a:extLst>
              </p:cNvPr>
              <p:cNvSpPr txBox="1"/>
              <p:nvPr/>
            </p:nvSpPr>
            <p:spPr>
              <a:xfrm>
                <a:off x="5655389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96BDECD7-96EC-FB45-B9D8-CFB408C246F6}"/>
                  </a:ext>
                </a:extLst>
              </p:cNvPr>
              <p:cNvSpPr txBox="1"/>
              <p:nvPr/>
            </p:nvSpPr>
            <p:spPr>
              <a:xfrm>
                <a:off x="5881189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85809C18-3651-A624-79D9-B33383C32FF0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499794D8-FBC4-0C82-E8FA-1703858E964F}"/>
                </a:ext>
              </a:extLst>
            </p:cNvPr>
            <p:cNvCxnSpPr>
              <a:cxnSpLocks/>
              <a:stCxn id="142" idx="2"/>
            </p:cNvCxnSpPr>
            <p:nvPr/>
          </p:nvCxnSpPr>
          <p:spPr>
            <a:xfrm flipH="1">
              <a:off x="10556237" y="5295230"/>
              <a:ext cx="156562" cy="3995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id="{492686F6-EEC8-03F6-11A1-9646C0FE06DA}"/>
                </a:ext>
              </a:extLst>
            </p:cNvPr>
            <p:cNvCxnSpPr>
              <a:cxnSpLocks/>
              <a:stCxn id="143" idx="2"/>
            </p:cNvCxnSpPr>
            <p:nvPr/>
          </p:nvCxnSpPr>
          <p:spPr>
            <a:xfrm>
              <a:off x="10938600" y="5295230"/>
              <a:ext cx="0" cy="3995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Arrow Connector 140">
              <a:extLst>
                <a:ext uri="{FF2B5EF4-FFF2-40B4-BE49-F238E27FC236}">
                  <a16:creationId xmlns:a16="http://schemas.microsoft.com/office/drawing/2014/main" id="{DD5E9A11-2A4E-1CAB-3A51-5B6B553A2306}"/>
                </a:ext>
              </a:extLst>
            </p:cNvPr>
            <p:cNvCxnSpPr>
              <a:cxnSpLocks/>
              <a:stCxn id="144" idx="2"/>
            </p:cNvCxnSpPr>
            <p:nvPr/>
          </p:nvCxnSpPr>
          <p:spPr>
            <a:xfrm>
              <a:off x="11164401" y="5295230"/>
              <a:ext cx="103082" cy="3995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7" name="Freeform 146">
            <a:extLst>
              <a:ext uri="{FF2B5EF4-FFF2-40B4-BE49-F238E27FC236}">
                <a16:creationId xmlns:a16="http://schemas.microsoft.com/office/drawing/2014/main" id="{8EBC21FB-D445-9FE3-B039-F122E4E2E784}"/>
              </a:ext>
            </a:extLst>
          </p:cNvPr>
          <p:cNvSpPr/>
          <p:nvPr/>
        </p:nvSpPr>
        <p:spPr>
          <a:xfrm>
            <a:off x="5002482" y="4703484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8" name="Freeform 147">
            <a:extLst>
              <a:ext uri="{FF2B5EF4-FFF2-40B4-BE49-F238E27FC236}">
                <a16:creationId xmlns:a16="http://schemas.microsoft.com/office/drawing/2014/main" id="{B5D788C6-9C26-4306-6E04-57007143C740}"/>
              </a:ext>
            </a:extLst>
          </p:cNvPr>
          <p:cNvSpPr/>
          <p:nvPr/>
        </p:nvSpPr>
        <p:spPr>
          <a:xfrm>
            <a:off x="7263657" y="4714858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9" name="Freeform 148">
            <a:extLst>
              <a:ext uri="{FF2B5EF4-FFF2-40B4-BE49-F238E27FC236}">
                <a16:creationId xmlns:a16="http://schemas.microsoft.com/office/drawing/2014/main" id="{0C33E911-81E1-492C-A005-5B41FF493B7B}"/>
              </a:ext>
            </a:extLst>
          </p:cNvPr>
          <p:cNvSpPr/>
          <p:nvPr/>
        </p:nvSpPr>
        <p:spPr>
          <a:xfrm>
            <a:off x="8399649" y="4708771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" name="Freeform 149">
            <a:extLst>
              <a:ext uri="{FF2B5EF4-FFF2-40B4-BE49-F238E27FC236}">
                <a16:creationId xmlns:a16="http://schemas.microsoft.com/office/drawing/2014/main" id="{3CCBF232-1E4E-95FA-2F62-31DFEF6C5911}"/>
              </a:ext>
            </a:extLst>
          </p:cNvPr>
          <p:cNvSpPr/>
          <p:nvPr/>
        </p:nvSpPr>
        <p:spPr>
          <a:xfrm>
            <a:off x="9525593" y="4710068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1" name="Freeform 150">
            <a:extLst>
              <a:ext uri="{FF2B5EF4-FFF2-40B4-BE49-F238E27FC236}">
                <a16:creationId xmlns:a16="http://schemas.microsoft.com/office/drawing/2014/main" id="{19D2BA66-78EF-2440-9AB0-36C2BC8DADBE}"/>
              </a:ext>
            </a:extLst>
          </p:cNvPr>
          <p:cNvSpPr/>
          <p:nvPr/>
        </p:nvSpPr>
        <p:spPr>
          <a:xfrm>
            <a:off x="10652249" y="4710068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2" name="Freeform 151">
            <a:extLst>
              <a:ext uri="{FF2B5EF4-FFF2-40B4-BE49-F238E27FC236}">
                <a16:creationId xmlns:a16="http://schemas.microsoft.com/office/drawing/2014/main" id="{3F514FD9-68DE-DE49-A0AF-6FA074795C39}"/>
              </a:ext>
            </a:extLst>
          </p:cNvPr>
          <p:cNvSpPr/>
          <p:nvPr/>
        </p:nvSpPr>
        <p:spPr>
          <a:xfrm flipH="1" flipV="1">
            <a:off x="10653706" y="5216937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3" name="Freeform 152">
            <a:extLst>
              <a:ext uri="{FF2B5EF4-FFF2-40B4-BE49-F238E27FC236}">
                <a16:creationId xmlns:a16="http://schemas.microsoft.com/office/drawing/2014/main" id="{9A7BA4BE-5ADD-694B-A616-58FC430381C8}"/>
              </a:ext>
            </a:extLst>
          </p:cNvPr>
          <p:cNvSpPr/>
          <p:nvPr/>
        </p:nvSpPr>
        <p:spPr>
          <a:xfrm flipH="1" flipV="1">
            <a:off x="9528848" y="5216937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4" name="Freeform 153">
            <a:extLst>
              <a:ext uri="{FF2B5EF4-FFF2-40B4-BE49-F238E27FC236}">
                <a16:creationId xmlns:a16="http://schemas.microsoft.com/office/drawing/2014/main" id="{EB6BF05F-AD80-281A-CD59-AD0D292EE032}"/>
              </a:ext>
            </a:extLst>
          </p:cNvPr>
          <p:cNvSpPr/>
          <p:nvPr/>
        </p:nvSpPr>
        <p:spPr>
          <a:xfrm flipH="1" flipV="1">
            <a:off x="8393876" y="5222111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5" name="Freeform 154">
            <a:extLst>
              <a:ext uri="{FF2B5EF4-FFF2-40B4-BE49-F238E27FC236}">
                <a16:creationId xmlns:a16="http://schemas.microsoft.com/office/drawing/2014/main" id="{2C89F48F-4CA4-017D-3206-62844FBCB3B6}"/>
              </a:ext>
            </a:extLst>
          </p:cNvPr>
          <p:cNvSpPr/>
          <p:nvPr/>
        </p:nvSpPr>
        <p:spPr>
          <a:xfrm flipH="1" flipV="1">
            <a:off x="7259011" y="5216222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6" name="Freeform 155">
            <a:extLst>
              <a:ext uri="{FF2B5EF4-FFF2-40B4-BE49-F238E27FC236}">
                <a16:creationId xmlns:a16="http://schemas.microsoft.com/office/drawing/2014/main" id="{63E0E0E3-7E44-9496-FFA8-E491EA94DCB8}"/>
              </a:ext>
            </a:extLst>
          </p:cNvPr>
          <p:cNvSpPr/>
          <p:nvPr/>
        </p:nvSpPr>
        <p:spPr>
          <a:xfrm flipH="1" flipV="1">
            <a:off x="4998627" y="5221396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C2397EEA-AAB4-A0B5-3DE3-DF2FBDDE2DF3}"/>
              </a:ext>
            </a:extLst>
          </p:cNvPr>
          <p:cNvCxnSpPr>
            <a:cxnSpLocks/>
            <a:stCxn id="17" idx="4"/>
            <a:endCxn id="55" idx="0"/>
          </p:cNvCxnSpPr>
          <p:nvPr/>
        </p:nvCxnSpPr>
        <p:spPr>
          <a:xfrm flipH="1">
            <a:off x="4506721" y="4462593"/>
            <a:ext cx="1595777" cy="3072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6D9A6465-E7AA-9AF9-3AE6-42B9BE63CAD2}"/>
              </a:ext>
            </a:extLst>
          </p:cNvPr>
          <p:cNvCxnSpPr>
            <a:cxnSpLocks/>
          </p:cNvCxnSpPr>
          <p:nvPr/>
        </p:nvCxnSpPr>
        <p:spPr>
          <a:xfrm flipH="1">
            <a:off x="7036094" y="3681112"/>
            <a:ext cx="866804" cy="3085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F53E8459-BBF8-018A-BD31-B571D8C0DD3D}"/>
              </a:ext>
            </a:extLst>
          </p:cNvPr>
          <p:cNvGrpSpPr/>
          <p:nvPr/>
        </p:nvGrpSpPr>
        <p:grpSpPr>
          <a:xfrm>
            <a:off x="6266937" y="4763234"/>
            <a:ext cx="993747" cy="858262"/>
            <a:chOff x="7442670" y="4843824"/>
            <a:chExt cx="993747" cy="858262"/>
          </a:xfrm>
        </p:grpSpPr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9BEFC4D3-EE71-2AE9-EE6E-3B225FA1BC47}"/>
                </a:ext>
              </a:extLst>
            </p:cNvPr>
            <p:cNvGrpSpPr/>
            <p:nvPr/>
          </p:nvGrpSpPr>
          <p:grpSpPr>
            <a:xfrm>
              <a:off x="7442671" y="4843824"/>
              <a:ext cx="993746" cy="451405"/>
              <a:chOff x="5157513" y="6223139"/>
              <a:chExt cx="993746" cy="451405"/>
            </a:xfrm>
          </p:grpSpPr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E045D5FD-6853-C3AA-8403-49010E84155D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6423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7F77AE05-657D-16B5-5214-FC71BE9BC769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8050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CDA7CF16-FBC8-EC94-568B-2AA65C8B7E0C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/>
              </a:p>
            </p:txBody>
          </p:sp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14061A1B-DADD-786F-0B73-117615A63407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46D1431B-8062-D56C-5D02-2D4ED1A59D8A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61" name="Straight Arrow Connector 160">
              <a:extLst>
                <a:ext uri="{FF2B5EF4-FFF2-40B4-BE49-F238E27FC236}">
                  <a16:creationId xmlns:a16="http://schemas.microsoft.com/office/drawing/2014/main" id="{600D3281-4A4D-DAC9-9952-79F023CBE9AC}"/>
                </a:ext>
              </a:extLst>
            </p:cNvPr>
            <p:cNvCxnSpPr>
              <a:cxnSpLocks/>
              <a:stCxn id="164" idx="2"/>
            </p:cNvCxnSpPr>
            <p:nvPr/>
          </p:nvCxnSpPr>
          <p:spPr>
            <a:xfrm flipH="1">
              <a:off x="7442670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Arrow Connector 161">
              <a:extLst>
                <a:ext uri="{FF2B5EF4-FFF2-40B4-BE49-F238E27FC236}">
                  <a16:creationId xmlns:a16="http://schemas.microsoft.com/office/drawing/2014/main" id="{D259827B-B070-EF12-FC67-E39059BC4244}"/>
                </a:ext>
              </a:extLst>
            </p:cNvPr>
            <p:cNvCxnSpPr>
              <a:cxnSpLocks/>
              <a:stCxn id="165" idx="2"/>
            </p:cNvCxnSpPr>
            <p:nvPr/>
          </p:nvCxnSpPr>
          <p:spPr>
            <a:xfrm flipH="1">
              <a:off x="7825033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9" name="Freeform 168">
            <a:extLst>
              <a:ext uri="{FF2B5EF4-FFF2-40B4-BE49-F238E27FC236}">
                <a16:creationId xmlns:a16="http://schemas.microsoft.com/office/drawing/2014/main" id="{2125A888-189E-25C6-E383-8C90E09BACD7}"/>
              </a:ext>
            </a:extLst>
          </p:cNvPr>
          <p:cNvSpPr/>
          <p:nvPr/>
        </p:nvSpPr>
        <p:spPr>
          <a:xfrm>
            <a:off x="6133399" y="4708273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0" name="Freeform 169">
            <a:extLst>
              <a:ext uri="{FF2B5EF4-FFF2-40B4-BE49-F238E27FC236}">
                <a16:creationId xmlns:a16="http://schemas.microsoft.com/office/drawing/2014/main" id="{AF01E730-F97F-BC72-AD52-BC3E26735BBD}"/>
              </a:ext>
            </a:extLst>
          </p:cNvPr>
          <p:cNvSpPr/>
          <p:nvPr/>
        </p:nvSpPr>
        <p:spPr>
          <a:xfrm flipH="1" flipV="1">
            <a:off x="6128753" y="5209637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1" name="Straight Arrow Connector 170">
            <a:extLst>
              <a:ext uri="{FF2B5EF4-FFF2-40B4-BE49-F238E27FC236}">
                <a16:creationId xmlns:a16="http://schemas.microsoft.com/office/drawing/2014/main" id="{8AD3DD9C-6A9D-439D-98C3-CC44D045D0F4}"/>
              </a:ext>
            </a:extLst>
          </p:cNvPr>
          <p:cNvCxnSpPr>
            <a:cxnSpLocks/>
            <a:stCxn id="18" idx="4"/>
          </p:cNvCxnSpPr>
          <p:nvPr/>
        </p:nvCxnSpPr>
        <p:spPr>
          <a:xfrm>
            <a:off x="6635143" y="4462593"/>
            <a:ext cx="120392" cy="3080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B86736F7-10F5-908F-6642-2942AEC638AC}"/>
              </a:ext>
            </a:extLst>
          </p:cNvPr>
          <p:cNvCxnSpPr>
            <a:cxnSpLocks/>
          </p:cNvCxnSpPr>
          <p:nvPr/>
        </p:nvCxnSpPr>
        <p:spPr>
          <a:xfrm>
            <a:off x="3975361" y="5392667"/>
            <a:ext cx="7861751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9349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" grpId="0" animBg="1"/>
      <p:bldP spid="173" grpId="0" animBg="1"/>
      <p:bldP spid="174" grpId="0" animBg="1"/>
      <p:bldP spid="179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</a:t>
            </a:r>
            <a:r>
              <a:rPr lang="de-DE" baseline="30000" dirty="0"/>
              <a:t>+</a:t>
            </a:r>
            <a:r>
              <a:rPr lang="de-DE" dirty="0"/>
              <a:t>-Baum: Löschen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B</a:t>
                </a:r>
                <a:r>
                  <a:rPr lang="de-DE" baseline="30000" dirty="0"/>
                  <a:t>+</a:t>
                </a:r>
                <a:r>
                  <a:rPr lang="de-DE" dirty="0"/>
                  <a:t>-Baum soll nach Löschung </a:t>
                </a:r>
                <a:r>
                  <a:rPr lang="de-DE" dirty="0">
                    <a:solidFill>
                      <a:schemeClr val="accent1"/>
                    </a:solidFill>
                  </a:rPr>
                  <a:t>balanciert bleiben</a:t>
                </a:r>
              </a:p>
              <a:p>
                <a:pPr lvl="1"/>
                <a:r>
                  <a:rPr lang="de-DE" dirty="0"/>
                  <a:t>Wenn Löschen nicht für einen Unterlauf sorgt (min.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de-DE" dirty="0"/>
                  <a:t> Einträge), einfach löschen</a:t>
                </a:r>
              </a:p>
              <a:p>
                <a:pPr lvl="2"/>
                <a:r>
                  <a:rPr lang="de-DE" dirty="0"/>
                  <a:t>Innere Knoten können dann alte Schlüssel enthalten ➝ ist ok, da die Ordnung erhalten bleibt</a:t>
                </a:r>
              </a:p>
              <a:p>
                <a:pPr lvl="1"/>
                <a:r>
                  <a:rPr lang="de-DE" dirty="0"/>
                  <a:t>Sonst, d.h., wenn nach löschen nur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de-DE" dirty="0"/>
                  <a:t> Einträge übrig bleiben: Index wieder balancieren</a:t>
                </a:r>
              </a:p>
              <a:p>
                <a:r>
                  <a:rPr lang="de-DE" dirty="0"/>
                  <a:t>Beispiel:</a:t>
                </a:r>
              </a:p>
              <a:p>
                <a:pPr lvl="1"/>
                <a:r>
                  <a:rPr lang="de-DE" dirty="0"/>
                  <a:t>Löschen eines Eintrags</a:t>
                </a:r>
                <a:br>
                  <a:rPr lang="de-DE" dirty="0"/>
                </a:br>
                <a:r>
                  <a:rPr lang="de-DE" dirty="0"/>
                  <a:t>mit Suchschlüssel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8105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Anschließendes Löschen</a:t>
                </a:r>
                <a:br>
                  <a:rPr lang="de-DE" dirty="0"/>
                </a:br>
                <a:r>
                  <a:rPr lang="de-DE" dirty="0"/>
                  <a:t>eines Eintrags mit </a:t>
                </a:r>
                <a:br>
                  <a:rPr lang="de-DE" dirty="0"/>
                </a:br>
                <a:r>
                  <a:rPr lang="de-DE" dirty="0"/>
                  <a:t>Suchschlüssel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6330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45123C-68DA-3096-BF8F-47D99910C25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F40BB6-CF91-0DB3-32E8-DDC194A31B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67</a:t>
            </a:fld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A9AC25-77E8-0367-4280-51208DFBB1C5}"/>
              </a:ext>
            </a:extLst>
          </p:cNvPr>
          <p:cNvSpPr/>
          <p:nvPr/>
        </p:nvSpPr>
        <p:spPr>
          <a:xfrm>
            <a:off x="3975361" y="5392667"/>
            <a:ext cx="7856314" cy="5121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74FE8C-9144-68C4-3CE8-641D0CA81C01}"/>
              </a:ext>
            </a:extLst>
          </p:cNvPr>
          <p:cNvSpPr txBox="1"/>
          <p:nvPr/>
        </p:nvSpPr>
        <p:spPr>
          <a:xfrm>
            <a:off x="10807782" y="5569113"/>
            <a:ext cx="10598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Datenseiten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787951-9176-AD01-9F25-BC90F1CFA20A}"/>
              </a:ext>
            </a:extLst>
          </p:cNvPr>
          <p:cNvSpPr/>
          <p:nvPr/>
        </p:nvSpPr>
        <p:spPr>
          <a:xfrm>
            <a:off x="3975361" y="3113855"/>
            <a:ext cx="7856314" cy="22845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5BF35203-4271-FB69-02FC-B41605209168}"/>
              </a:ext>
            </a:extLst>
          </p:cNvPr>
          <p:cNvSpPr/>
          <p:nvPr/>
        </p:nvSpPr>
        <p:spPr>
          <a:xfrm>
            <a:off x="6395020" y="3990273"/>
            <a:ext cx="219734" cy="4501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5849C3CD-5D37-EC06-2898-549E52C60A11}"/>
              </a:ext>
            </a:extLst>
          </p:cNvPr>
          <p:cNvSpPr/>
          <p:nvPr/>
        </p:nvSpPr>
        <p:spPr>
          <a:xfrm>
            <a:off x="6124132" y="3984011"/>
            <a:ext cx="219734" cy="4501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5240BB6B-D9F6-D6A8-A5C8-7E7F782D931B}"/>
              </a:ext>
            </a:extLst>
          </p:cNvPr>
          <p:cNvSpPr/>
          <p:nvPr/>
        </p:nvSpPr>
        <p:spPr>
          <a:xfrm>
            <a:off x="7941271" y="3213921"/>
            <a:ext cx="219734" cy="4501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4A2E7B0A-6739-5606-C4A2-6F6DD57C53F1}"/>
              </a:ext>
            </a:extLst>
          </p:cNvPr>
          <p:cNvSpPr/>
          <p:nvPr/>
        </p:nvSpPr>
        <p:spPr>
          <a:xfrm>
            <a:off x="5414598" y="4770565"/>
            <a:ext cx="219734" cy="4501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175" name="Straight Arrow Connector 174">
            <a:extLst>
              <a:ext uri="{FF2B5EF4-FFF2-40B4-BE49-F238E27FC236}">
                <a16:creationId xmlns:a16="http://schemas.microsoft.com/office/drawing/2014/main" id="{9D750CF0-F30D-6810-A74E-0A2A4BE5A66A}"/>
              </a:ext>
            </a:extLst>
          </p:cNvPr>
          <p:cNvCxnSpPr>
            <a:cxnSpLocks/>
          </p:cNvCxnSpPr>
          <p:nvPr/>
        </p:nvCxnSpPr>
        <p:spPr>
          <a:xfrm flipH="1">
            <a:off x="7036094" y="3681112"/>
            <a:ext cx="866804" cy="3085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chemeClr val="accent3">
                <a:lumMod val="60000"/>
                <a:lumOff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>
            <a:extLst>
              <a:ext uri="{FF2B5EF4-FFF2-40B4-BE49-F238E27FC236}">
                <a16:creationId xmlns:a16="http://schemas.microsoft.com/office/drawing/2014/main" id="{0AA1A0B9-5924-A8DE-3DCE-26FB92A08AD6}"/>
              </a:ext>
            </a:extLst>
          </p:cNvPr>
          <p:cNvCxnSpPr>
            <a:cxnSpLocks/>
            <a:stCxn id="16" idx="3"/>
            <a:endCxn id="107" idx="0"/>
          </p:cNvCxnSpPr>
          <p:nvPr/>
        </p:nvCxnSpPr>
        <p:spPr>
          <a:xfrm flipH="1">
            <a:off x="5637689" y="4455898"/>
            <a:ext cx="715227" cy="3139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chemeClr val="accent3">
                <a:lumMod val="60000"/>
                <a:lumOff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9E89A1A8-F402-5AC4-2230-76BEFB2F8824}"/>
              </a:ext>
            </a:extLst>
          </p:cNvPr>
          <p:cNvGrpSpPr/>
          <p:nvPr/>
        </p:nvGrpSpPr>
        <p:grpSpPr>
          <a:xfrm>
            <a:off x="6079307" y="3989626"/>
            <a:ext cx="1118027" cy="472967"/>
            <a:chOff x="5157512" y="6223139"/>
            <a:chExt cx="1118027" cy="47296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1CF2C49-CDF7-F0B9-2EF4-36D7DB74DFC5}"/>
                </a:ext>
              </a:extLst>
            </p:cNvPr>
            <p:cNvSpPr txBox="1"/>
            <p:nvPr/>
          </p:nvSpPr>
          <p:spPr>
            <a:xfrm>
              <a:off x="5203787" y="6227359"/>
              <a:ext cx="225126" cy="45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5012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C5DB6FB-F9FA-6910-7DAF-30A6291B0644}"/>
                </a:ext>
              </a:extLst>
            </p:cNvPr>
            <p:cNvSpPr txBox="1"/>
            <p:nvPr/>
          </p:nvSpPr>
          <p:spPr>
            <a:xfrm>
              <a:off x="5470529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6423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3296AF4-9142-25B1-417E-ECCF897163AD}"/>
                </a:ext>
              </a:extLst>
            </p:cNvPr>
            <p:cNvSpPr txBox="1"/>
            <p:nvPr/>
          </p:nvSpPr>
          <p:spPr>
            <a:xfrm>
              <a:off x="5737271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8280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173DE5E-B07E-DB8C-BB61-CF763C347473}"/>
                </a:ext>
              </a:extLst>
            </p:cNvPr>
            <p:cNvSpPr txBox="1"/>
            <p:nvPr/>
          </p:nvSpPr>
          <p:spPr>
            <a:xfrm>
              <a:off x="6004012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7C0F019-0310-26ED-F51B-66A5DD89147D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1D52815-EEB7-262A-AC33-6A331D3FF535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67FDE54-E812-E13F-C67C-73BDAB131094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8AA117C-AD7B-FB3F-3E7C-EE326CF6042E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AF5E771-CF49-3A0E-F21F-4D001C66E13F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15FE3EE-3BD0-5B7C-4D89-41EE0ED8375F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76AA271-D2E2-C883-566F-CC2833E43F7A}"/>
              </a:ext>
            </a:extLst>
          </p:cNvPr>
          <p:cNvGrpSpPr/>
          <p:nvPr/>
        </p:nvGrpSpPr>
        <p:grpSpPr>
          <a:xfrm>
            <a:off x="9584385" y="3989626"/>
            <a:ext cx="1118027" cy="472968"/>
            <a:chOff x="5157512" y="6223138"/>
            <a:chExt cx="1118027" cy="472968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6C36D61-A790-C11B-1D3C-1D0BDFACA3B2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8700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07C3659-88C8-D415-308F-AEE0C7797878}"/>
                </a:ext>
              </a:extLst>
            </p:cNvPr>
            <p:cNvSpPr txBox="1"/>
            <p:nvPr/>
          </p:nvSpPr>
          <p:spPr>
            <a:xfrm>
              <a:off x="5470529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9016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EC6EFD8-B925-7D05-2D2A-8EB2221129EE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F9B9B6B-1AF9-77FB-711B-FB18A92A447D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2C72D8C-C2E0-85E5-3BE6-0670C689FB0C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3D4DDB1-BB50-9276-2F77-5BFCF9F28B8D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5A96A11-B55A-BD5B-1FBD-179C1E226E4A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D901BE4-87BC-683A-F3E8-FA9611F86B15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070C2D7-F1D8-8134-F760-C698AAB53FC1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E0E39FA-2578-B018-6D28-C2CC2157F473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4C2BAD6-5A63-70B6-BA67-3EEB0EBFD3F7}"/>
              </a:ext>
            </a:extLst>
          </p:cNvPr>
          <p:cNvGrpSpPr/>
          <p:nvPr/>
        </p:nvGrpSpPr>
        <p:grpSpPr>
          <a:xfrm>
            <a:off x="7896031" y="3214839"/>
            <a:ext cx="1118027" cy="472968"/>
            <a:chOff x="5157512" y="6223138"/>
            <a:chExt cx="1118027" cy="472968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6BEE7E5-2B72-44D6-7465-7B901DAAD8C2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8500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C37E974-2A4B-27FF-A0B5-E32130252576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F8CDC40-2784-4A7F-D0D3-6D8A32DB86F2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EBDBF95-E0E9-2FDB-7111-EEE45829719A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DC404C8-6456-8D09-2D69-0DA4FD8ADD54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9333A141-0B90-0DCE-F738-39E07C0F0DAA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6940398-D53B-C52D-F9AE-1D8B61C6F430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939894BD-E159-42B2-F6CE-DFBC5FF69FA7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850F43C-9BCE-1BDC-8775-285E6DE09487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56C766E3-DBFE-CB6C-CC7E-0C83ECD831C1}"/>
              </a:ext>
            </a:extLst>
          </p:cNvPr>
          <p:cNvCxnSpPr>
            <a:cxnSpLocks/>
            <a:stCxn id="16" idx="3"/>
            <a:endCxn id="107" idx="0"/>
          </p:cNvCxnSpPr>
          <p:nvPr/>
        </p:nvCxnSpPr>
        <p:spPr>
          <a:xfrm flipH="1">
            <a:off x="5637689" y="4455898"/>
            <a:ext cx="715227" cy="3139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EC44D6D6-C93C-E354-0B97-ED18190BDF1F}"/>
              </a:ext>
            </a:extLst>
          </p:cNvPr>
          <p:cNvCxnSpPr>
            <a:cxnSpLocks/>
            <a:stCxn id="19" idx="4"/>
            <a:endCxn id="116" idx="0"/>
          </p:cNvCxnSpPr>
          <p:nvPr/>
        </p:nvCxnSpPr>
        <p:spPr>
          <a:xfrm>
            <a:off x="6901885" y="4462593"/>
            <a:ext cx="992184" cy="3072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7BDB160-C248-2511-8BA7-72770AB1CD12}"/>
              </a:ext>
            </a:extLst>
          </p:cNvPr>
          <p:cNvGrpSpPr/>
          <p:nvPr/>
        </p:nvGrpSpPr>
        <p:grpSpPr>
          <a:xfrm>
            <a:off x="4009847" y="4769819"/>
            <a:ext cx="995204" cy="869149"/>
            <a:chOff x="5052318" y="4843825"/>
            <a:chExt cx="995204" cy="869149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26C6E094-9FC1-9C1E-C06A-E7F7581EE7D5}"/>
                </a:ext>
              </a:extLst>
            </p:cNvPr>
            <p:cNvGrpSpPr/>
            <p:nvPr/>
          </p:nvGrpSpPr>
          <p:grpSpPr>
            <a:xfrm>
              <a:off x="5052319" y="4843825"/>
              <a:ext cx="993746" cy="451735"/>
              <a:chOff x="5157513" y="6223139"/>
              <a:chExt cx="993746" cy="451735"/>
            </a:xfrm>
          </p:grpSpPr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678F3D6-329E-6725-21B6-BDA8E252B46E}"/>
                  </a:ext>
                </a:extLst>
              </p:cNvPr>
              <p:cNvSpPr txBox="1"/>
              <p:nvPr/>
            </p:nvSpPr>
            <p:spPr>
              <a:xfrm>
                <a:off x="5203787" y="6224874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tIns="4680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4123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9D5720D-4F79-EB95-7698-9F95D2771988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4222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3DD6D826-07B7-D5F8-7327-C8C2AB4A2747}"/>
                  </a:ext>
                </a:extLst>
              </p:cNvPr>
              <p:cNvSpPr txBox="1"/>
              <p:nvPr/>
            </p:nvSpPr>
            <p:spPr>
              <a:xfrm>
                <a:off x="5655389" y="622342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4450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1FC9B65-9258-DA5F-8A40-5D73373FCD5B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4528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E11FF45C-D418-B78A-8ABE-6FBF9160AA77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0330F3CD-9853-CE15-8800-7AC5BF360342}"/>
                </a:ext>
              </a:extLst>
            </p:cNvPr>
            <p:cNvCxnSpPr>
              <a:cxnSpLocks/>
              <a:stCxn id="51" idx="2"/>
            </p:cNvCxnSpPr>
            <p:nvPr/>
          </p:nvCxnSpPr>
          <p:spPr>
            <a:xfrm flipH="1">
              <a:off x="5052318" y="5295560"/>
              <a:ext cx="159675" cy="41741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E4DC7EC0-ACCE-D6B6-ED81-C536811C5013}"/>
                </a:ext>
              </a:extLst>
            </p:cNvPr>
            <p:cNvCxnSpPr>
              <a:cxnSpLocks/>
              <a:stCxn id="52" idx="2"/>
            </p:cNvCxnSpPr>
            <p:nvPr/>
          </p:nvCxnSpPr>
          <p:spPr>
            <a:xfrm flipH="1">
              <a:off x="5434681" y="5294671"/>
              <a:ext cx="3113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0C8B839F-127E-5D97-96C6-34476793BFEB}"/>
                </a:ext>
              </a:extLst>
            </p:cNvPr>
            <p:cNvCxnSpPr>
              <a:cxnSpLocks/>
              <a:stCxn id="53" idx="2"/>
            </p:cNvCxnSpPr>
            <p:nvPr/>
          </p:nvCxnSpPr>
          <p:spPr>
            <a:xfrm>
              <a:off x="5662726" y="5294111"/>
              <a:ext cx="100838" cy="41523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A6D77841-7A57-5FE6-9E75-6FB110B61F4C}"/>
                </a:ext>
              </a:extLst>
            </p:cNvPr>
            <p:cNvCxnSpPr>
              <a:cxnSpLocks/>
              <a:stCxn id="54" idx="2"/>
            </p:cNvCxnSpPr>
            <p:nvPr/>
          </p:nvCxnSpPr>
          <p:spPr>
            <a:xfrm>
              <a:off x="5889395" y="5294671"/>
              <a:ext cx="158127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FF01F41-5DE4-EAD5-CB81-303310EBFBE0}"/>
              </a:ext>
            </a:extLst>
          </p:cNvPr>
          <p:cNvCxnSpPr>
            <a:cxnSpLocks/>
            <a:stCxn id="28" idx="4"/>
            <a:endCxn id="126" idx="0"/>
          </p:cNvCxnSpPr>
          <p:nvPr/>
        </p:nvCxnSpPr>
        <p:spPr>
          <a:xfrm flipH="1">
            <a:off x="9025037" y="4462594"/>
            <a:ext cx="582539" cy="3072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4866A453-4E9C-B682-DD0E-B98362120FCE}"/>
              </a:ext>
            </a:extLst>
          </p:cNvPr>
          <p:cNvCxnSpPr>
            <a:cxnSpLocks/>
            <a:stCxn id="27" idx="5"/>
            <a:endCxn id="136" idx="0"/>
          </p:cNvCxnSpPr>
          <p:nvPr/>
        </p:nvCxnSpPr>
        <p:spPr>
          <a:xfrm>
            <a:off x="9890641" y="4455899"/>
            <a:ext cx="265364" cy="3139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52E49763-5BDC-EBD6-B4E8-3897ED8F23B3}"/>
              </a:ext>
            </a:extLst>
          </p:cNvPr>
          <p:cNvCxnSpPr>
            <a:cxnSpLocks/>
            <a:stCxn id="29" idx="5"/>
            <a:endCxn id="146" idx="0"/>
          </p:cNvCxnSpPr>
          <p:nvPr/>
        </p:nvCxnSpPr>
        <p:spPr>
          <a:xfrm>
            <a:off x="10156544" y="4455899"/>
            <a:ext cx="1130428" cy="3139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8AC68017-89B4-1978-E9BA-8F359561D8A2}"/>
              </a:ext>
            </a:extLst>
          </p:cNvPr>
          <p:cNvCxnSpPr>
            <a:cxnSpLocks/>
            <a:stCxn id="37" idx="4"/>
            <a:endCxn id="22" idx="0"/>
          </p:cNvCxnSpPr>
          <p:nvPr/>
        </p:nvCxnSpPr>
        <p:spPr>
          <a:xfrm>
            <a:off x="8185964" y="3687807"/>
            <a:ext cx="1554983" cy="3018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D5E8EDFA-DC8E-684E-4AE1-E003E34CFD2A}"/>
              </a:ext>
            </a:extLst>
          </p:cNvPr>
          <p:cNvSpPr txBox="1"/>
          <p:nvPr/>
        </p:nvSpPr>
        <p:spPr>
          <a:xfrm>
            <a:off x="10699181" y="3099455"/>
            <a:ext cx="11332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Indexseiten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C6007F4A-673D-D4E5-8EA7-4DA6E0A389D1}"/>
              </a:ext>
            </a:extLst>
          </p:cNvPr>
          <p:cNvGrpSpPr/>
          <p:nvPr/>
        </p:nvGrpSpPr>
        <p:grpSpPr>
          <a:xfrm>
            <a:off x="5140815" y="4769819"/>
            <a:ext cx="993747" cy="858262"/>
            <a:chOff x="6249191" y="4843824"/>
            <a:chExt cx="993747" cy="858262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78C5A17C-8C12-32A5-C256-CE65CF51D341}"/>
                </a:ext>
              </a:extLst>
            </p:cNvPr>
            <p:cNvGrpSpPr/>
            <p:nvPr/>
          </p:nvGrpSpPr>
          <p:grpSpPr>
            <a:xfrm>
              <a:off x="6249192" y="4843824"/>
              <a:ext cx="993746" cy="451405"/>
              <a:chOff x="5157513" y="6223139"/>
              <a:chExt cx="993746" cy="451405"/>
            </a:xfrm>
          </p:grpSpPr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4DEFDDEE-33C4-D2E0-E350-5330B8AB6BD4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5012</a:t>
                </a:r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F09C7670-A5A5-53F1-E982-02A255AD4B71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/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59C193F1-550E-73C8-A9FE-329171F9FE46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/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C203AC28-65F6-3CDB-2AEA-6990FCE02FCB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DF381CE4-7C2D-6C5B-495C-92DBBB97B7BB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A90195CD-E1DE-9C20-4BAB-0024D7E17E89}"/>
                </a:ext>
              </a:extLst>
            </p:cNvPr>
            <p:cNvCxnSpPr>
              <a:cxnSpLocks/>
              <a:stCxn id="103" idx="2"/>
            </p:cNvCxnSpPr>
            <p:nvPr/>
          </p:nvCxnSpPr>
          <p:spPr>
            <a:xfrm flipH="1">
              <a:off x="6249191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C5E7C24F-1AE0-353F-2AFD-D439BFA10D18}"/>
              </a:ext>
            </a:extLst>
          </p:cNvPr>
          <p:cNvGrpSpPr/>
          <p:nvPr/>
        </p:nvGrpSpPr>
        <p:grpSpPr>
          <a:xfrm>
            <a:off x="7397195" y="4769819"/>
            <a:ext cx="993747" cy="858262"/>
            <a:chOff x="7442670" y="4843824"/>
            <a:chExt cx="993747" cy="858262"/>
          </a:xfrm>
        </p:grpSpPr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9F7AF3AA-F2A9-F8B3-0BBD-59E119AD3125}"/>
                </a:ext>
              </a:extLst>
            </p:cNvPr>
            <p:cNvGrpSpPr/>
            <p:nvPr/>
          </p:nvGrpSpPr>
          <p:grpSpPr>
            <a:xfrm>
              <a:off x="7442671" y="4843824"/>
              <a:ext cx="993746" cy="451405"/>
              <a:chOff x="5157513" y="6223139"/>
              <a:chExt cx="993746" cy="451405"/>
            </a:xfrm>
          </p:grpSpPr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2BC12D00-A290-96E2-00A6-3C387D51361F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8280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12EFD15A-BF46-54E3-9C78-0082B3A086A5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8404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39E3BC93-7D5A-F935-7FFA-25CC366F4DDC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016CE4C2-87CB-E6A3-E47D-37A2D24F40A3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8D371BF2-42BA-9D21-B97B-6059EFF002BB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24453E44-023D-2CEA-F3AC-C26D553DB9C4}"/>
                </a:ext>
              </a:extLst>
            </p:cNvPr>
            <p:cNvCxnSpPr>
              <a:cxnSpLocks/>
              <a:stCxn id="112" idx="2"/>
            </p:cNvCxnSpPr>
            <p:nvPr/>
          </p:nvCxnSpPr>
          <p:spPr>
            <a:xfrm flipH="1">
              <a:off x="7442670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916526B9-9ECF-19B3-7B2A-1D4293FDC92D}"/>
                </a:ext>
              </a:extLst>
            </p:cNvPr>
            <p:cNvCxnSpPr>
              <a:cxnSpLocks/>
              <a:stCxn id="113" idx="2"/>
            </p:cNvCxnSpPr>
            <p:nvPr/>
          </p:nvCxnSpPr>
          <p:spPr>
            <a:xfrm flipH="1">
              <a:off x="7825033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07085313-610B-6146-301A-74CFD4EBA868}"/>
              </a:ext>
            </a:extLst>
          </p:cNvPr>
          <p:cNvGrpSpPr/>
          <p:nvPr/>
        </p:nvGrpSpPr>
        <p:grpSpPr>
          <a:xfrm>
            <a:off x="8528163" y="4769819"/>
            <a:ext cx="993747" cy="858262"/>
            <a:chOff x="8165885" y="4843825"/>
            <a:chExt cx="993747" cy="858262"/>
          </a:xfrm>
        </p:grpSpPr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31427CDC-330B-2B3B-9BC1-178EE4EF9C59}"/>
                </a:ext>
              </a:extLst>
            </p:cNvPr>
            <p:cNvGrpSpPr/>
            <p:nvPr/>
          </p:nvGrpSpPr>
          <p:grpSpPr>
            <a:xfrm>
              <a:off x="8165886" y="4843825"/>
              <a:ext cx="993746" cy="451405"/>
              <a:chOff x="5157513" y="6223139"/>
              <a:chExt cx="993746" cy="451405"/>
            </a:xfrm>
          </p:grpSpPr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9641F116-FC6D-EC8A-9AFF-3515F12E31CB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8500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39E52693-AB16-8B46-87AA-269BF6C4037C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8570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9E8FDCE8-10CA-E566-522C-6DD1BF50C2A1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8604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872EB4EC-3C91-25C3-0512-62D5C0F992D2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F5F788AE-DB31-74D6-EB17-32B5731FB4F2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4F99D98B-F341-29CA-4DF7-C490F92501A0}"/>
                </a:ext>
              </a:extLst>
            </p:cNvPr>
            <p:cNvCxnSpPr>
              <a:cxnSpLocks/>
              <a:stCxn id="122" idx="2"/>
            </p:cNvCxnSpPr>
            <p:nvPr/>
          </p:nvCxnSpPr>
          <p:spPr>
            <a:xfrm flipH="1">
              <a:off x="8165885" y="5294671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id="{95A6144F-0B2F-5FD6-4B70-EDE119E0AF44}"/>
                </a:ext>
              </a:extLst>
            </p:cNvPr>
            <p:cNvCxnSpPr>
              <a:cxnSpLocks/>
              <a:stCxn id="123" idx="2"/>
            </p:cNvCxnSpPr>
            <p:nvPr/>
          </p:nvCxnSpPr>
          <p:spPr>
            <a:xfrm flipH="1">
              <a:off x="8548248" y="5294671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AA2DCFA2-D030-03FE-F3B1-CC4EE997B6BE}"/>
                </a:ext>
              </a:extLst>
            </p:cNvPr>
            <p:cNvCxnSpPr>
              <a:cxnSpLocks/>
              <a:stCxn id="124" idx="2"/>
            </p:cNvCxnSpPr>
            <p:nvPr/>
          </p:nvCxnSpPr>
          <p:spPr>
            <a:xfrm>
              <a:off x="8776293" y="5294671"/>
              <a:ext cx="100838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8C34FF4B-75DE-5FFE-985B-E5B5A226FDF0}"/>
              </a:ext>
            </a:extLst>
          </p:cNvPr>
          <p:cNvGrpSpPr/>
          <p:nvPr/>
        </p:nvGrpSpPr>
        <p:grpSpPr>
          <a:xfrm>
            <a:off x="9659131" y="4769819"/>
            <a:ext cx="993747" cy="858262"/>
            <a:chOff x="9362758" y="4843824"/>
            <a:chExt cx="993747" cy="858262"/>
          </a:xfrm>
        </p:grpSpPr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1491AE4C-78AF-F541-4AC9-784EC7CEBEA2}"/>
                </a:ext>
              </a:extLst>
            </p:cNvPr>
            <p:cNvGrpSpPr/>
            <p:nvPr/>
          </p:nvGrpSpPr>
          <p:grpSpPr>
            <a:xfrm>
              <a:off x="9362759" y="4843824"/>
              <a:ext cx="993746" cy="451405"/>
              <a:chOff x="5157513" y="6223139"/>
              <a:chExt cx="993746" cy="451405"/>
            </a:xfrm>
          </p:grpSpPr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3373CD70-C148-8242-AF39-A64F917DB754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8700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17025372-8392-F922-E2D4-51139E6238BF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8808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2599C40E-C66D-7BA1-9A5C-FE5DB1B4579B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8887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D812F8DD-580F-E695-E5B6-F336CD48FC90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599C7B70-BC22-6708-B050-3DE774C23AEC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A113C4E3-6F57-50C5-53E1-890E59CC0364}"/>
                </a:ext>
              </a:extLst>
            </p:cNvPr>
            <p:cNvCxnSpPr>
              <a:cxnSpLocks/>
              <a:stCxn id="132" idx="2"/>
            </p:cNvCxnSpPr>
            <p:nvPr/>
          </p:nvCxnSpPr>
          <p:spPr>
            <a:xfrm flipH="1">
              <a:off x="9362758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ADCCA1BF-DDB5-F53B-8B19-F15716C12BE9}"/>
                </a:ext>
              </a:extLst>
            </p:cNvPr>
            <p:cNvCxnSpPr>
              <a:cxnSpLocks/>
              <a:stCxn id="133" idx="2"/>
            </p:cNvCxnSpPr>
            <p:nvPr/>
          </p:nvCxnSpPr>
          <p:spPr>
            <a:xfrm flipH="1">
              <a:off x="9745121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D5485CE7-BED9-6B9E-A749-D8DC75EDE969}"/>
                </a:ext>
              </a:extLst>
            </p:cNvPr>
            <p:cNvCxnSpPr>
              <a:cxnSpLocks/>
              <a:stCxn id="134" idx="2"/>
            </p:cNvCxnSpPr>
            <p:nvPr/>
          </p:nvCxnSpPr>
          <p:spPr>
            <a:xfrm>
              <a:off x="9973166" y="5294670"/>
              <a:ext cx="100838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0EF084BB-CF81-B8F5-63DA-9E48DE31076E}"/>
              </a:ext>
            </a:extLst>
          </p:cNvPr>
          <p:cNvGrpSpPr/>
          <p:nvPr/>
        </p:nvGrpSpPr>
        <p:grpSpPr>
          <a:xfrm>
            <a:off x="10790098" y="4769819"/>
            <a:ext cx="993747" cy="851004"/>
            <a:chOff x="10556237" y="4843824"/>
            <a:chExt cx="993747" cy="851004"/>
          </a:xfrm>
        </p:grpSpPr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E0653DAC-2DE1-50AC-0502-A0FD803D280D}"/>
                </a:ext>
              </a:extLst>
            </p:cNvPr>
            <p:cNvGrpSpPr/>
            <p:nvPr/>
          </p:nvGrpSpPr>
          <p:grpSpPr>
            <a:xfrm>
              <a:off x="10556238" y="4843824"/>
              <a:ext cx="993746" cy="451406"/>
              <a:chOff x="5157513" y="6223139"/>
              <a:chExt cx="993746" cy="451406"/>
            </a:xfrm>
          </p:grpSpPr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149B5387-9375-689D-2A6D-5772F26FE958}"/>
                  </a:ext>
                </a:extLst>
              </p:cNvPr>
              <p:cNvSpPr txBox="1"/>
              <p:nvPr/>
            </p:nvSpPr>
            <p:spPr>
              <a:xfrm>
                <a:off x="5203787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9016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8C2D846D-8725-AB9B-A211-57E1B126B776}"/>
                  </a:ext>
                </a:extLst>
              </p:cNvPr>
              <p:cNvSpPr txBox="1"/>
              <p:nvPr/>
            </p:nvSpPr>
            <p:spPr>
              <a:xfrm>
                <a:off x="5429588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9200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7E49B797-9987-6523-D158-5EC6C818CEBB}"/>
                  </a:ext>
                </a:extLst>
              </p:cNvPr>
              <p:cNvSpPr txBox="1"/>
              <p:nvPr/>
            </p:nvSpPr>
            <p:spPr>
              <a:xfrm>
                <a:off x="5655389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96BDECD7-96EC-FB45-B9D8-CFB408C246F6}"/>
                  </a:ext>
                </a:extLst>
              </p:cNvPr>
              <p:cNvSpPr txBox="1"/>
              <p:nvPr/>
            </p:nvSpPr>
            <p:spPr>
              <a:xfrm>
                <a:off x="5881189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85809C18-3651-A624-79D9-B33383C32FF0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499794D8-FBC4-0C82-E8FA-1703858E964F}"/>
                </a:ext>
              </a:extLst>
            </p:cNvPr>
            <p:cNvCxnSpPr>
              <a:cxnSpLocks/>
              <a:stCxn id="142" idx="2"/>
            </p:cNvCxnSpPr>
            <p:nvPr/>
          </p:nvCxnSpPr>
          <p:spPr>
            <a:xfrm flipH="1">
              <a:off x="10556237" y="5295230"/>
              <a:ext cx="156562" cy="3995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id="{492686F6-EEC8-03F6-11A1-9646C0FE06DA}"/>
                </a:ext>
              </a:extLst>
            </p:cNvPr>
            <p:cNvCxnSpPr>
              <a:cxnSpLocks/>
              <a:stCxn id="143" idx="2"/>
            </p:cNvCxnSpPr>
            <p:nvPr/>
          </p:nvCxnSpPr>
          <p:spPr>
            <a:xfrm>
              <a:off x="10938600" y="5295230"/>
              <a:ext cx="0" cy="3995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Arrow Connector 140">
              <a:extLst>
                <a:ext uri="{FF2B5EF4-FFF2-40B4-BE49-F238E27FC236}">
                  <a16:creationId xmlns:a16="http://schemas.microsoft.com/office/drawing/2014/main" id="{DD5E9A11-2A4E-1CAB-3A51-5B6B553A2306}"/>
                </a:ext>
              </a:extLst>
            </p:cNvPr>
            <p:cNvCxnSpPr>
              <a:cxnSpLocks/>
              <a:stCxn id="144" idx="2"/>
            </p:cNvCxnSpPr>
            <p:nvPr/>
          </p:nvCxnSpPr>
          <p:spPr>
            <a:xfrm>
              <a:off x="11164401" y="5295230"/>
              <a:ext cx="103082" cy="3995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7" name="Freeform 146">
            <a:extLst>
              <a:ext uri="{FF2B5EF4-FFF2-40B4-BE49-F238E27FC236}">
                <a16:creationId xmlns:a16="http://schemas.microsoft.com/office/drawing/2014/main" id="{8EBC21FB-D445-9FE3-B039-F122E4E2E784}"/>
              </a:ext>
            </a:extLst>
          </p:cNvPr>
          <p:cNvSpPr/>
          <p:nvPr/>
        </p:nvSpPr>
        <p:spPr>
          <a:xfrm>
            <a:off x="5002482" y="4703484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8" name="Freeform 147">
            <a:extLst>
              <a:ext uri="{FF2B5EF4-FFF2-40B4-BE49-F238E27FC236}">
                <a16:creationId xmlns:a16="http://schemas.microsoft.com/office/drawing/2014/main" id="{B5D788C6-9C26-4306-6E04-57007143C740}"/>
              </a:ext>
            </a:extLst>
          </p:cNvPr>
          <p:cNvSpPr/>
          <p:nvPr/>
        </p:nvSpPr>
        <p:spPr>
          <a:xfrm>
            <a:off x="7263657" y="4714858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9" name="Freeform 148">
            <a:extLst>
              <a:ext uri="{FF2B5EF4-FFF2-40B4-BE49-F238E27FC236}">
                <a16:creationId xmlns:a16="http://schemas.microsoft.com/office/drawing/2014/main" id="{0C33E911-81E1-492C-A005-5B41FF493B7B}"/>
              </a:ext>
            </a:extLst>
          </p:cNvPr>
          <p:cNvSpPr/>
          <p:nvPr/>
        </p:nvSpPr>
        <p:spPr>
          <a:xfrm>
            <a:off x="8399649" y="4708771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" name="Freeform 149">
            <a:extLst>
              <a:ext uri="{FF2B5EF4-FFF2-40B4-BE49-F238E27FC236}">
                <a16:creationId xmlns:a16="http://schemas.microsoft.com/office/drawing/2014/main" id="{3CCBF232-1E4E-95FA-2F62-31DFEF6C5911}"/>
              </a:ext>
            </a:extLst>
          </p:cNvPr>
          <p:cNvSpPr/>
          <p:nvPr/>
        </p:nvSpPr>
        <p:spPr>
          <a:xfrm>
            <a:off x="9525593" y="4710068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1" name="Freeform 150">
            <a:extLst>
              <a:ext uri="{FF2B5EF4-FFF2-40B4-BE49-F238E27FC236}">
                <a16:creationId xmlns:a16="http://schemas.microsoft.com/office/drawing/2014/main" id="{19D2BA66-78EF-2440-9AB0-36C2BC8DADBE}"/>
              </a:ext>
            </a:extLst>
          </p:cNvPr>
          <p:cNvSpPr/>
          <p:nvPr/>
        </p:nvSpPr>
        <p:spPr>
          <a:xfrm>
            <a:off x="10652249" y="4710068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2" name="Freeform 151">
            <a:extLst>
              <a:ext uri="{FF2B5EF4-FFF2-40B4-BE49-F238E27FC236}">
                <a16:creationId xmlns:a16="http://schemas.microsoft.com/office/drawing/2014/main" id="{3F514FD9-68DE-DE49-A0AF-6FA074795C39}"/>
              </a:ext>
            </a:extLst>
          </p:cNvPr>
          <p:cNvSpPr/>
          <p:nvPr/>
        </p:nvSpPr>
        <p:spPr>
          <a:xfrm flipH="1" flipV="1">
            <a:off x="10653706" y="5216937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3" name="Freeform 152">
            <a:extLst>
              <a:ext uri="{FF2B5EF4-FFF2-40B4-BE49-F238E27FC236}">
                <a16:creationId xmlns:a16="http://schemas.microsoft.com/office/drawing/2014/main" id="{9A7BA4BE-5ADD-694B-A616-58FC430381C8}"/>
              </a:ext>
            </a:extLst>
          </p:cNvPr>
          <p:cNvSpPr/>
          <p:nvPr/>
        </p:nvSpPr>
        <p:spPr>
          <a:xfrm flipH="1" flipV="1">
            <a:off x="9528848" y="5216937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4" name="Freeform 153">
            <a:extLst>
              <a:ext uri="{FF2B5EF4-FFF2-40B4-BE49-F238E27FC236}">
                <a16:creationId xmlns:a16="http://schemas.microsoft.com/office/drawing/2014/main" id="{EB6BF05F-AD80-281A-CD59-AD0D292EE032}"/>
              </a:ext>
            </a:extLst>
          </p:cNvPr>
          <p:cNvSpPr/>
          <p:nvPr/>
        </p:nvSpPr>
        <p:spPr>
          <a:xfrm flipH="1" flipV="1">
            <a:off x="8393876" y="5222111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5" name="Freeform 154">
            <a:extLst>
              <a:ext uri="{FF2B5EF4-FFF2-40B4-BE49-F238E27FC236}">
                <a16:creationId xmlns:a16="http://schemas.microsoft.com/office/drawing/2014/main" id="{2C89F48F-4CA4-017D-3206-62844FBCB3B6}"/>
              </a:ext>
            </a:extLst>
          </p:cNvPr>
          <p:cNvSpPr/>
          <p:nvPr/>
        </p:nvSpPr>
        <p:spPr>
          <a:xfrm flipH="1" flipV="1">
            <a:off x="7259011" y="5216222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6" name="Freeform 155">
            <a:extLst>
              <a:ext uri="{FF2B5EF4-FFF2-40B4-BE49-F238E27FC236}">
                <a16:creationId xmlns:a16="http://schemas.microsoft.com/office/drawing/2014/main" id="{63E0E0E3-7E44-9496-FFA8-E491EA94DCB8}"/>
              </a:ext>
            </a:extLst>
          </p:cNvPr>
          <p:cNvSpPr/>
          <p:nvPr/>
        </p:nvSpPr>
        <p:spPr>
          <a:xfrm flipH="1" flipV="1">
            <a:off x="4998627" y="5221396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C2397EEA-AAB4-A0B5-3DE3-DF2FBDDE2DF3}"/>
              </a:ext>
            </a:extLst>
          </p:cNvPr>
          <p:cNvCxnSpPr>
            <a:cxnSpLocks/>
            <a:stCxn id="17" idx="4"/>
            <a:endCxn id="55" idx="0"/>
          </p:cNvCxnSpPr>
          <p:nvPr/>
        </p:nvCxnSpPr>
        <p:spPr>
          <a:xfrm flipH="1">
            <a:off x="4506721" y="4462593"/>
            <a:ext cx="1595777" cy="3072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6D9A6465-E7AA-9AF9-3AE6-42B9BE63CAD2}"/>
              </a:ext>
            </a:extLst>
          </p:cNvPr>
          <p:cNvCxnSpPr>
            <a:cxnSpLocks/>
          </p:cNvCxnSpPr>
          <p:nvPr/>
        </p:nvCxnSpPr>
        <p:spPr>
          <a:xfrm flipH="1">
            <a:off x="7036094" y="3681112"/>
            <a:ext cx="866804" cy="3085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F53E8459-BBF8-018A-BD31-B571D8C0DD3D}"/>
              </a:ext>
            </a:extLst>
          </p:cNvPr>
          <p:cNvGrpSpPr/>
          <p:nvPr/>
        </p:nvGrpSpPr>
        <p:grpSpPr>
          <a:xfrm>
            <a:off x="6266937" y="4763234"/>
            <a:ext cx="993747" cy="858262"/>
            <a:chOff x="7442670" y="4843824"/>
            <a:chExt cx="993747" cy="858262"/>
          </a:xfrm>
        </p:grpSpPr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9BEFC4D3-EE71-2AE9-EE6E-3B225FA1BC47}"/>
                </a:ext>
              </a:extLst>
            </p:cNvPr>
            <p:cNvGrpSpPr/>
            <p:nvPr/>
          </p:nvGrpSpPr>
          <p:grpSpPr>
            <a:xfrm>
              <a:off x="7442671" y="4843824"/>
              <a:ext cx="993746" cy="451405"/>
              <a:chOff x="5157513" y="6223139"/>
              <a:chExt cx="993746" cy="451405"/>
            </a:xfrm>
          </p:grpSpPr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E045D5FD-6853-C3AA-8403-49010E84155D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6423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7F77AE05-657D-16B5-5214-FC71BE9BC769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8050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CDA7CF16-FBC8-EC94-568B-2AA65C8B7E0C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/>
              </a:p>
            </p:txBody>
          </p:sp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14061A1B-DADD-786F-0B73-117615A63407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46D1431B-8062-D56C-5D02-2D4ED1A59D8A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61" name="Straight Arrow Connector 160">
              <a:extLst>
                <a:ext uri="{FF2B5EF4-FFF2-40B4-BE49-F238E27FC236}">
                  <a16:creationId xmlns:a16="http://schemas.microsoft.com/office/drawing/2014/main" id="{600D3281-4A4D-DAC9-9952-79F023CBE9AC}"/>
                </a:ext>
              </a:extLst>
            </p:cNvPr>
            <p:cNvCxnSpPr>
              <a:cxnSpLocks/>
              <a:stCxn id="164" idx="2"/>
            </p:cNvCxnSpPr>
            <p:nvPr/>
          </p:nvCxnSpPr>
          <p:spPr>
            <a:xfrm flipH="1">
              <a:off x="7442670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Arrow Connector 161">
              <a:extLst>
                <a:ext uri="{FF2B5EF4-FFF2-40B4-BE49-F238E27FC236}">
                  <a16:creationId xmlns:a16="http://schemas.microsoft.com/office/drawing/2014/main" id="{D259827B-B070-EF12-FC67-E39059BC4244}"/>
                </a:ext>
              </a:extLst>
            </p:cNvPr>
            <p:cNvCxnSpPr>
              <a:cxnSpLocks/>
              <a:stCxn id="165" idx="2"/>
            </p:cNvCxnSpPr>
            <p:nvPr/>
          </p:nvCxnSpPr>
          <p:spPr>
            <a:xfrm flipH="1">
              <a:off x="7825033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9" name="Freeform 168">
            <a:extLst>
              <a:ext uri="{FF2B5EF4-FFF2-40B4-BE49-F238E27FC236}">
                <a16:creationId xmlns:a16="http://schemas.microsoft.com/office/drawing/2014/main" id="{2125A888-189E-25C6-E383-8C90E09BACD7}"/>
              </a:ext>
            </a:extLst>
          </p:cNvPr>
          <p:cNvSpPr/>
          <p:nvPr/>
        </p:nvSpPr>
        <p:spPr>
          <a:xfrm>
            <a:off x="6133399" y="4708273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0" name="Freeform 169">
            <a:extLst>
              <a:ext uri="{FF2B5EF4-FFF2-40B4-BE49-F238E27FC236}">
                <a16:creationId xmlns:a16="http://schemas.microsoft.com/office/drawing/2014/main" id="{AF01E730-F97F-BC72-AD52-BC3E26735BBD}"/>
              </a:ext>
            </a:extLst>
          </p:cNvPr>
          <p:cNvSpPr/>
          <p:nvPr/>
        </p:nvSpPr>
        <p:spPr>
          <a:xfrm flipH="1" flipV="1">
            <a:off x="6128753" y="5209637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1" name="Straight Arrow Connector 170">
            <a:extLst>
              <a:ext uri="{FF2B5EF4-FFF2-40B4-BE49-F238E27FC236}">
                <a16:creationId xmlns:a16="http://schemas.microsoft.com/office/drawing/2014/main" id="{8AD3DD9C-6A9D-439D-98C3-CC44D045D0F4}"/>
              </a:ext>
            </a:extLst>
          </p:cNvPr>
          <p:cNvCxnSpPr>
            <a:cxnSpLocks/>
            <a:stCxn id="18" idx="4"/>
          </p:cNvCxnSpPr>
          <p:nvPr/>
        </p:nvCxnSpPr>
        <p:spPr>
          <a:xfrm>
            <a:off x="6635143" y="4462593"/>
            <a:ext cx="120392" cy="3080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1BE9689-E087-D948-AFA7-AF681F4B43D5}"/>
              </a:ext>
            </a:extLst>
          </p:cNvPr>
          <p:cNvGrpSpPr/>
          <p:nvPr/>
        </p:nvGrpSpPr>
        <p:grpSpPr>
          <a:xfrm>
            <a:off x="2015901" y="5334510"/>
            <a:ext cx="1160505" cy="386762"/>
            <a:chOff x="7270209" y="1033994"/>
            <a:chExt cx="1160505" cy="386762"/>
          </a:xfrm>
        </p:grpSpPr>
        <p:sp>
          <p:nvSpPr>
            <p:cNvPr id="65" name="Cloud Callout 64">
              <a:extLst>
                <a:ext uri="{FF2B5EF4-FFF2-40B4-BE49-F238E27FC236}">
                  <a16:creationId xmlns:a16="http://schemas.microsoft.com/office/drawing/2014/main" id="{EA5F1285-0151-706A-4DF5-82729FACF3BB}"/>
                </a:ext>
              </a:extLst>
            </p:cNvPr>
            <p:cNvSpPr/>
            <p:nvPr/>
          </p:nvSpPr>
          <p:spPr>
            <a:xfrm>
              <a:off x="7270209" y="1033994"/>
              <a:ext cx="1160505" cy="386762"/>
            </a:xfrm>
            <a:prstGeom prst="cloudCallout">
              <a:avLst>
                <a:gd name="adj1" fmla="val -25832"/>
                <a:gd name="adj2" fmla="val -100651"/>
              </a:avLst>
            </a:prstGeom>
            <a:solidFill>
              <a:srgbClr val="FFC00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36000" rIns="36000">
              <a:noAutofit/>
            </a:bodyPr>
            <a:lstStyle/>
            <a:p>
              <a:pPr algn="ctr"/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84274DD9-2F44-17B2-8F3A-F4939965E85E}"/>
                </a:ext>
              </a:extLst>
            </p:cNvPr>
            <p:cNvSpPr/>
            <p:nvPr/>
          </p:nvSpPr>
          <p:spPr>
            <a:xfrm>
              <a:off x="7300457" y="1040862"/>
              <a:ext cx="111802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</a:rPr>
                <a:t>Was nun?</a:t>
              </a:r>
            </a:p>
          </p:txBody>
        </p:sp>
      </p:grp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AB4062E8-A632-41F4-B607-523B3EF9278E}"/>
              </a:ext>
            </a:extLst>
          </p:cNvPr>
          <p:cNvCxnSpPr>
            <a:cxnSpLocks/>
          </p:cNvCxnSpPr>
          <p:nvPr/>
        </p:nvCxnSpPr>
        <p:spPr>
          <a:xfrm>
            <a:off x="3975361" y="5392667"/>
            <a:ext cx="7861751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836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</a:t>
            </a:r>
            <a:r>
              <a:rPr lang="de-DE" baseline="30000" dirty="0"/>
              <a:t>+</a:t>
            </a:r>
            <a:r>
              <a:rPr lang="de-DE" dirty="0"/>
              <a:t>-Baum: Löschen – Unterlauf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Vorgehen, wenn eines der Nachbarblätter genug Einträge (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de-DE" dirty="0"/>
                  <a:t>) hat</a:t>
                </a:r>
              </a:p>
              <a:p>
                <a:pPr lvl="1"/>
                <a:r>
                  <a:rPr lang="de-DE" dirty="0"/>
                  <a:t>Blatt mit Eintrag aus Nachbarknoten auffüllen und Indexeintrag in Vorfahrknoten aktualisieren</a:t>
                </a:r>
              </a:p>
              <a:p>
                <a:pPr lvl="2"/>
                <a:r>
                  <a:rPr lang="de-DE" dirty="0"/>
                  <a:t>Wenn Nachbarblatt gleichen Elternknoten wie unterlaufener Knoten hat, dann Elternknoten anpassen, sonst nächsten gemeinsamen Vorfahrknoten anpassen</a:t>
                </a:r>
              </a:p>
              <a:p>
                <a:r>
                  <a:rPr lang="de-DE" dirty="0"/>
                  <a:t>Beispiel:</a:t>
                </a:r>
              </a:p>
              <a:p>
                <a:pPr lvl="1"/>
                <a:r>
                  <a:rPr lang="de-DE" dirty="0"/>
                  <a:t>Löschen eines Eintrags mit </a:t>
                </a:r>
                <a:br>
                  <a:rPr lang="de-DE" dirty="0"/>
                </a:br>
                <a:r>
                  <a:rPr lang="de-DE" dirty="0"/>
                  <a:t>Suchschlüssel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6330 </m:t>
                    </m:r>
                  </m:oMath>
                </a14:m>
                <a:r>
                  <a:rPr lang="de-DE" dirty="0"/>
                  <a:t>führt</a:t>
                </a:r>
                <a:br>
                  <a:rPr lang="de-DE" dirty="0"/>
                </a:br>
                <a:r>
                  <a:rPr lang="de-DE" dirty="0"/>
                  <a:t>zu Unterlauf, welcher mit </a:t>
                </a:r>
                <a:br>
                  <a:rPr lang="de-DE" dirty="0"/>
                </a:br>
                <a:r>
                  <a:rPr lang="de-DE" dirty="0"/>
                  <a:t>Nachbar-Eintrag aufgefüllt</a:t>
                </a:r>
                <a:br>
                  <a:rPr lang="de-DE" dirty="0"/>
                </a:br>
                <a:r>
                  <a:rPr lang="de-DE" dirty="0"/>
                  <a:t>werden kann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 r="-99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45123C-68DA-3096-BF8F-47D99910C25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F40BB6-CF91-0DB3-32E8-DDC194A31B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68</a:t>
            </a:fld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A9AC25-77E8-0367-4280-51208DFBB1C5}"/>
              </a:ext>
            </a:extLst>
          </p:cNvPr>
          <p:cNvSpPr/>
          <p:nvPr/>
        </p:nvSpPr>
        <p:spPr>
          <a:xfrm>
            <a:off x="3975361" y="5392667"/>
            <a:ext cx="7856314" cy="5121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74FE8C-9144-68C4-3CE8-641D0CA81C01}"/>
              </a:ext>
            </a:extLst>
          </p:cNvPr>
          <p:cNvSpPr txBox="1"/>
          <p:nvPr/>
        </p:nvSpPr>
        <p:spPr>
          <a:xfrm>
            <a:off x="10807782" y="5569113"/>
            <a:ext cx="10598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Datenseiten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787951-9176-AD01-9F25-BC90F1CFA20A}"/>
              </a:ext>
            </a:extLst>
          </p:cNvPr>
          <p:cNvSpPr/>
          <p:nvPr/>
        </p:nvSpPr>
        <p:spPr>
          <a:xfrm>
            <a:off x="3975361" y="3113855"/>
            <a:ext cx="7856314" cy="22845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5849C3CD-5D37-EC06-2898-549E52C60A11}"/>
              </a:ext>
            </a:extLst>
          </p:cNvPr>
          <p:cNvSpPr/>
          <p:nvPr/>
        </p:nvSpPr>
        <p:spPr>
          <a:xfrm>
            <a:off x="6124132" y="3984011"/>
            <a:ext cx="219734" cy="45010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5240BB6B-D9F6-D6A8-A5C8-7E7F782D931B}"/>
              </a:ext>
            </a:extLst>
          </p:cNvPr>
          <p:cNvSpPr/>
          <p:nvPr/>
        </p:nvSpPr>
        <p:spPr>
          <a:xfrm>
            <a:off x="5190480" y="4771115"/>
            <a:ext cx="219734" cy="45010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C5749CD-8B86-D9CB-1931-A1FDA124F18E}"/>
              </a:ext>
            </a:extLst>
          </p:cNvPr>
          <p:cNvSpPr/>
          <p:nvPr/>
        </p:nvSpPr>
        <p:spPr>
          <a:xfrm>
            <a:off x="4738153" y="4769647"/>
            <a:ext cx="219734" cy="45010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176" name="Straight Arrow Connector 175">
            <a:extLst>
              <a:ext uri="{FF2B5EF4-FFF2-40B4-BE49-F238E27FC236}">
                <a16:creationId xmlns:a16="http://schemas.microsoft.com/office/drawing/2014/main" id="{0AA1A0B9-5924-A8DE-3DCE-26FB92A08AD6}"/>
              </a:ext>
            </a:extLst>
          </p:cNvPr>
          <p:cNvCxnSpPr>
            <a:cxnSpLocks/>
            <a:stCxn id="16" idx="3"/>
            <a:endCxn id="107" idx="0"/>
          </p:cNvCxnSpPr>
          <p:nvPr/>
        </p:nvCxnSpPr>
        <p:spPr>
          <a:xfrm flipH="1">
            <a:off x="5637689" y="4455898"/>
            <a:ext cx="715227" cy="3139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C000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9E89A1A8-F402-5AC4-2230-76BEFB2F8824}"/>
              </a:ext>
            </a:extLst>
          </p:cNvPr>
          <p:cNvGrpSpPr/>
          <p:nvPr/>
        </p:nvGrpSpPr>
        <p:grpSpPr>
          <a:xfrm>
            <a:off x="6079307" y="3989626"/>
            <a:ext cx="1118027" cy="472967"/>
            <a:chOff x="5157512" y="6223139"/>
            <a:chExt cx="1118027" cy="47296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1CF2C49-CDF7-F0B9-2EF4-36D7DB74DFC5}"/>
                </a:ext>
              </a:extLst>
            </p:cNvPr>
            <p:cNvSpPr txBox="1"/>
            <p:nvPr/>
          </p:nvSpPr>
          <p:spPr>
            <a:xfrm>
              <a:off x="5203787" y="6227359"/>
              <a:ext cx="225126" cy="45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4528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C5DB6FB-F9FA-6910-7DAF-30A6291B0644}"/>
                </a:ext>
              </a:extLst>
            </p:cNvPr>
            <p:cNvSpPr txBox="1"/>
            <p:nvPr/>
          </p:nvSpPr>
          <p:spPr>
            <a:xfrm>
              <a:off x="5470529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6423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3296AF4-9142-25B1-417E-ECCF897163AD}"/>
                </a:ext>
              </a:extLst>
            </p:cNvPr>
            <p:cNvSpPr txBox="1"/>
            <p:nvPr/>
          </p:nvSpPr>
          <p:spPr>
            <a:xfrm>
              <a:off x="5737271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8280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173DE5E-B07E-DB8C-BB61-CF763C347473}"/>
                </a:ext>
              </a:extLst>
            </p:cNvPr>
            <p:cNvSpPr txBox="1"/>
            <p:nvPr/>
          </p:nvSpPr>
          <p:spPr>
            <a:xfrm>
              <a:off x="6004012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7C0F019-0310-26ED-F51B-66A5DD89147D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1D52815-EEB7-262A-AC33-6A331D3FF535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67FDE54-E812-E13F-C67C-73BDAB131094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8AA117C-AD7B-FB3F-3E7C-EE326CF6042E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AF5E771-CF49-3A0E-F21F-4D001C66E13F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15FE3EE-3BD0-5B7C-4D89-41EE0ED8375F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76AA271-D2E2-C883-566F-CC2833E43F7A}"/>
              </a:ext>
            </a:extLst>
          </p:cNvPr>
          <p:cNvGrpSpPr/>
          <p:nvPr/>
        </p:nvGrpSpPr>
        <p:grpSpPr>
          <a:xfrm>
            <a:off x="9584385" y="3989626"/>
            <a:ext cx="1118027" cy="472968"/>
            <a:chOff x="5157512" y="6223138"/>
            <a:chExt cx="1118027" cy="472968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6C36D61-A790-C11B-1D3C-1D0BDFACA3B2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8700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07C3659-88C8-D415-308F-AEE0C7797878}"/>
                </a:ext>
              </a:extLst>
            </p:cNvPr>
            <p:cNvSpPr txBox="1"/>
            <p:nvPr/>
          </p:nvSpPr>
          <p:spPr>
            <a:xfrm>
              <a:off x="5470529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9016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EC6EFD8-B925-7D05-2D2A-8EB2221129EE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F9B9B6B-1AF9-77FB-711B-FB18A92A447D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2C72D8C-C2E0-85E5-3BE6-0670C689FB0C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3D4DDB1-BB50-9276-2F77-5BFCF9F28B8D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5A96A11-B55A-BD5B-1FBD-179C1E226E4A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D901BE4-87BC-683A-F3E8-FA9611F86B15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070C2D7-F1D8-8134-F760-C698AAB53FC1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E0E39FA-2578-B018-6D28-C2CC2157F473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4C2BAD6-5A63-70B6-BA67-3EEB0EBFD3F7}"/>
              </a:ext>
            </a:extLst>
          </p:cNvPr>
          <p:cNvGrpSpPr/>
          <p:nvPr/>
        </p:nvGrpSpPr>
        <p:grpSpPr>
          <a:xfrm>
            <a:off x="7896031" y="3214839"/>
            <a:ext cx="1118027" cy="472968"/>
            <a:chOff x="5157512" y="6223138"/>
            <a:chExt cx="1118027" cy="472968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6BEE7E5-2B72-44D6-7465-7B901DAAD8C2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8500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C37E974-2A4B-27FF-A0B5-E32130252576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F8CDC40-2784-4A7F-D0D3-6D8A32DB86F2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EBDBF95-E0E9-2FDB-7111-EEE45829719A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DC404C8-6456-8D09-2D69-0DA4FD8ADD54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9333A141-0B90-0DCE-F738-39E07C0F0DAA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6940398-D53B-C52D-F9AE-1D8B61C6F430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939894BD-E159-42B2-F6CE-DFBC5FF69FA7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850F43C-9BCE-1BDC-8775-285E6DE09487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56C766E3-DBFE-CB6C-CC7E-0C83ECD831C1}"/>
              </a:ext>
            </a:extLst>
          </p:cNvPr>
          <p:cNvCxnSpPr>
            <a:cxnSpLocks/>
            <a:stCxn id="16" idx="3"/>
            <a:endCxn id="107" idx="0"/>
          </p:cNvCxnSpPr>
          <p:nvPr/>
        </p:nvCxnSpPr>
        <p:spPr>
          <a:xfrm flipH="1">
            <a:off x="5637689" y="4455898"/>
            <a:ext cx="715227" cy="3139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EC44D6D6-C93C-E354-0B97-ED18190BDF1F}"/>
              </a:ext>
            </a:extLst>
          </p:cNvPr>
          <p:cNvCxnSpPr>
            <a:cxnSpLocks/>
            <a:stCxn id="19" idx="4"/>
            <a:endCxn id="116" idx="0"/>
          </p:cNvCxnSpPr>
          <p:nvPr/>
        </p:nvCxnSpPr>
        <p:spPr>
          <a:xfrm>
            <a:off x="6901885" y="4462593"/>
            <a:ext cx="992184" cy="3072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7BDB160-C248-2511-8BA7-72770AB1CD12}"/>
              </a:ext>
            </a:extLst>
          </p:cNvPr>
          <p:cNvGrpSpPr/>
          <p:nvPr/>
        </p:nvGrpSpPr>
        <p:grpSpPr>
          <a:xfrm>
            <a:off x="4009847" y="4769819"/>
            <a:ext cx="993747" cy="869149"/>
            <a:chOff x="5052318" y="4843825"/>
            <a:chExt cx="993747" cy="869149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26C6E094-9FC1-9C1E-C06A-E7F7581EE7D5}"/>
                </a:ext>
              </a:extLst>
            </p:cNvPr>
            <p:cNvGrpSpPr/>
            <p:nvPr/>
          </p:nvGrpSpPr>
          <p:grpSpPr>
            <a:xfrm>
              <a:off x="5052319" y="4843825"/>
              <a:ext cx="993746" cy="451735"/>
              <a:chOff x="5157513" y="6223139"/>
              <a:chExt cx="993746" cy="451735"/>
            </a:xfrm>
          </p:grpSpPr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678F3D6-329E-6725-21B6-BDA8E252B46E}"/>
                  </a:ext>
                </a:extLst>
              </p:cNvPr>
              <p:cNvSpPr txBox="1"/>
              <p:nvPr/>
            </p:nvSpPr>
            <p:spPr>
              <a:xfrm>
                <a:off x="5203787" y="6224874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tIns="4680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4123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9D5720D-4F79-EB95-7698-9F95D2771988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4222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3DD6D826-07B7-D5F8-7327-C8C2AB4A2747}"/>
                  </a:ext>
                </a:extLst>
              </p:cNvPr>
              <p:cNvSpPr txBox="1"/>
              <p:nvPr/>
            </p:nvSpPr>
            <p:spPr>
              <a:xfrm>
                <a:off x="5655389" y="622342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4450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1FC9B65-9258-DA5F-8A40-5D73373FCD5B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E11FF45C-D418-B78A-8ABE-6FBF9160AA77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0330F3CD-9853-CE15-8800-7AC5BF360342}"/>
                </a:ext>
              </a:extLst>
            </p:cNvPr>
            <p:cNvCxnSpPr>
              <a:cxnSpLocks/>
              <a:stCxn id="51" idx="2"/>
            </p:cNvCxnSpPr>
            <p:nvPr/>
          </p:nvCxnSpPr>
          <p:spPr>
            <a:xfrm flipH="1">
              <a:off x="5052318" y="5295560"/>
              <a:ext cx="159675" cy="41741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E4DC7EC0-ACCE-D6B6-ED81-C536811C5013}"/>
                </a:ext>
              </a:extLst>
            </p:cNvPr>
            <p:cNvCxnSpPr>
              <a:cxnSpLocks/>
              <a:stCxn id="52" idx="2"/>
            </p:cNvCxnSpPr>
            <p:nvPr/>
          </p:nvCxnSpPr>
          <p:spPr>
            <a:xfrm flipH="1">
              <a:off x="5434681" y="5294671"/>
              <a:ext cx="3113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0C8B839F-127E-5D97-96C6-34476793BFEB}"/>
                </a:ext>
              </a:extLst>
            </p:cNvPr>
            <p:cNvCxnSpPr>
              <a:cxnSpLocks/>
              <a:stCxn id="53" idx="2"/>
            </p:cNvCxnSpPr>
            <p:nvPr/>
          </p:nvCxnSpPr>
          <p:spPr>
            <a:xfrm>
              <a:off x="5662726" y="5294111"/>
              <a:ext cx="100838" cy="41523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FF01F41-5DE4-EAD5-CB81-303310EBFBE0}"/>
              </a:ext>
            </a:extLst>
          </p:cNvPr>
          <p:cNvCxnSpPr>
            <a:cxnSpLocks/>
            <a:stCxn id="28" idx="4"/>
            <a:endCxn id="126" idx="0"/>
          </p:cNvCxnSpPr>
          <p:nvPr/>
        </p:nvCxnSpPr>
        <p:spPr>
          <a:xfrm flipH="1">
            <a:off x="9025037" y="4462594"/>
            <a:ext cx="582539" cy="3072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4866A453-4E9C-B682-DD0E-B98362120FCE}"/>
              </a:ext>
            </a:extLst>
          </p:cNvPr>
          <p:cNvCxnSpPr>
            <a:cxnSpLocks/>
            <a:stCxn id="27" idx="5"/>
            <a:endCxn id="136" idx="0"/>
          </p:cNvCxnSpPr>
          <p:nvPr/>
        </p:nvCxnSpPr>
        <p:spPr>
          <a:xfrm>
            <a:off x="9890641" y="4455899"/>
            <a:ext cx="265364" cy="3139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52E49763-5BDC-EBD6-B4E8-3897ED8F23B3}"/>
              </a:ext>
            </a:extLst>
          </p:cNvPr>
          <p:cNvCxnSpPr>
            <a:cxnSpLocks/>
            <a:stCxn id="29" idx="5"/>
            <a:endCxn id="146" idx="0"/>
          </p:cNvCxnSpPr>
          <p:nvPr/>
        </p:nvCxnSpPr>
        <p:spPr>
          <a:xfrm>
            <a:off x="10156544" y="4455899"/>
            <a:ext cx="1130428" cy="3139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8AC68017-89B4-1978-E9BA-8F359561D8A2}"/>
              </a:ext>
            </a:extLst>
          </p:cNvPr>
          <p:cNvCxnSpPr>
            <a:cxnSpLocks/>
            <a:stCxn id="37" idx="4"/>
            <a:endCxn id="22" idx="0"/>
          </p:cNvCxnSpPr>
          <p:nvPr/>
        </p:nvCxnSpPr>
        <p:spPr>
          <a:xfrm>
            <a:off x="8185964" y="3687807"/>
            <a:ext cx="1554983" cy="3018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D5E8EDFA-DC8E-684E-4AE1-E003E34CFD2A}"/>
              </a:ext>
            </a:extLst>
          </p:cNvPr>
          <p:cNvSpPr txBox="1"/>
          <p:nvPr/>
        </p:nvSpPr>
        <p:spPr>
          <a:xfrm>
            <a:off x="10699181" y="3099455"/>
            <a:ext cx="11332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Indexseiten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C6007F4A-673D-D4E5-8EA7-4DA6E0A389D1}"/>
              </a:ext>
            </a:extLst>
          </p:cNvPr>
          <p:cNvGrpSpPr/>
          <p:nvPr/>
        </p:nvGrpSpPr>
        <p:grpSpPr>
          <a:xfrm>
            <a:off x="5140815" y="4769819"/>
            <a:ext cx="993747" cy="858262"/>
            <a:chOff x="6249191" y="4843824"/>
            <a:chExt cx="993747" cy="858262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78C5A17C-8C12-32A5-C256-CE65CF51D341}"/>
                </a:ext>
              </a:extLst>
            </p:cNvPr>
            <p:cNvGrpSpPr/>
            <p:nvPr/>
          </p:nvGrpSpPr>
          <p:grpSpPr>
            <a:xfrm>
              <a:off x="6249192" y="4843824"/>
              <a:ext cx="993746" cy="451405"/>
              <a:chOff x="5157513" y="6223139"/>
              <a:chExt cx="993746" cy="451405"/>
            </a:xfrm>
          </p:grpSpPr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4DEFDDEE-33C4-D2E0-E350-5330B8AB6BD4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4528</a:t>
                </a:r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F09C7670-A5A5-53F1-E982-02A255AD4B71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5012</a:t>
                </a:r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59C193F1-550E-73C8-A9FE-329171F9FE46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/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C203AC28-65F6-3CDB-2AEA-6990FCE02FCB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DF381CE4-7C2D-6C5B-495C-92DBBB97B7BB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A90195CD-E1DE-9C20-4BAB-0024D7E17E89}"/>
                </a:ext>
              </a:extLst>
            </p:cNvPr>
            <p:cNvCxnSpPr>
              <a:cxnSpLocks/>
              <a:stCxn id="103" idx="2"/>
            </p:cNvCxnSpPr>
            <p:nvPr/>
          </p:nvCxnSpPr>
          <p:spPr>
            <a:xfrm flipH="1">
              <a:off x="6249191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34A3064E-DAA7-B636-4FB7-D6B390CAADC5}"/>
                </a:ext>
              </a:extLst>
            </p:cNvPr>
            <p:cNvCxnSpPr>
              <a:cxnSpLocks/>
              <a:stCxn id="104" idx="2"/>
            </p:cNvCxnSpPr>
            <p:nvPr/>
          </p:nvCxnSpPr>
          <p:spPr>
            <a:xfrm flipH="1">
              <a:off x="6631554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C5E7C24F-1AE0-353F-2AFD-D439BFA10D18}"/>
              </a:ext>
            </a:extLst>
          </p:cNvPr>
          <p:cNvGrpSpPr/>
          <p:nvPr/>
        </p:nvGrpSpPr>
        <p:grpSpPr>
          <a:xfrm>
            <a:off x="7397195" y="4769819"/>
            <a:ext cx="993747" cy="858262"/>
            <a:chOff x="7442670" y="4843824"/>
            <a:chExt cx="993747" cy="858262"/>
          </a:xfrm>
        </p:grpSpPr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9F7AF3AA-F2A9-F8B3-0BBD-59E119AD3125}"/>
                </a:ext>
              </a:extLst>
            </p:cNvPr>
            <p:cNvGrpSpPr/>
            <p:nvPr/>
          </p:nvGrpSpPr>
          <p:grpSpPr>
            <a:xfrm>
              <a:off x="7442671" y="4843824"/>
              <a:ext cx="993746" cy="451405"/>
              <a:chOff x="5157513" y="6223139"/>
              <a:chExt cx="993746" cy="451405"/>
            </a:xfrm>
          </p:grpSpPr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2BC12D00-A290-96E2-00A6-3C387D51361F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8280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12EFD15A-BF46-54E3-9C78-0082B3A086A5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8404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39E3BC93-7D5A-F935-7FFA-25CC366F4DDC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016CE4C2-87CB-E6A3-E47D-37A2D24F40A3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8D371BF2-42BA-9D21-B97B-6059EFF002BB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24453E44-023D-2CEA-F3AC-C26D553DB9C4}"/>
                </a:ext>
              </a:extLst>
            </p:cNvPr>
            <p:cNvCxnSpPr>
              <a:cxnSpLocks/>
              <a:stCxn id="112" idx="2"/>
            </p:cNvCxnSpPr>
            <p:nvPr/>
          </p:nvCxnSpPr>
          <p:spPr>
            <a:xfrm flipH="1">
              <a:off x="7442670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916526B9-9ECF-19B3-7B2A-1D4293FDC92D}"/>
                </a:ext>
              </a:extLst>
            </p:cNvPr>
            <p:cNvCxnSpPr>
              <a:cxnSpLocks/>
              <a:stCxn id="113" idx="2"/>
            </p:cNvCxnSpPr>
            <p:nvPr/>
          </p:nvCxnSpPr>
          <p:spPr>
            <a:xfrm flipH="1">
              <a:off x="7825033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07085313-610B-6146-301A-74CFD4EBA868}"/>
              </a:ext>
            </a:extLst>
          </p:cNvPr>
          <p:cNvGrpSpPr/>
          <p:nvPr/>
        </p:nvGrpSpPr>
        <p:grpSpPr>
          <a:xfrm>
            <a:off x="8528163" y="4769819"/>
            <a:ext cx="993747" cy="858262"/>
            <a:chOff x="8165885" y="4843825"/>
            <a:chExt cx="993747" cy="858262"/>
          </a:xfrm>
        </p:grpSpPr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31427CDC-330B-2B3B-9BC1-178EE4EF9C59}"/>
                </a:ext>
              </a:extLst>
            </p:cNvPr>
            <p:cNvGrpSpPr/>
            <p:nvPr/>
          </p:nvGrpSpPr>
          <p:grpSpPr>
            <a:xfrm>
              <a:off x="8165886" y="4843825"/>
              <a:ext cx="993746" cy="451405"/>
              <a:chOff x="5157513" y="6223139"/>
              <a:chExt cx="993746" cy="451405"/>
            </a:xfrm>
          </p:grpSpPr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9641F116-FC6D-EC8A-9AFF-3515F12E31CB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8500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39E52693-AB16-8B46-87AA-269BF6C4037C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8570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9E8FDCE8-10CA-E566-522C-6DD1BF50C2A1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8604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872EB4EC-3C91-25C3-0512-62D5C0F992D2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F5F788AE-DB31-74D6-EB17-32B5731FB4F2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4F99D98B-F341-29CA-4DF7-C490F92501A0}"/>
                </a:ext>
              </a:extLst>
            </p:cNvPr>
            <p:cNvCxnSpPr>
              <a:cxnSpLocks/>
              <a:stCxn id="122" idx="2"/>
            </p:cNvCxnSpPr>
            <p:nvPr/>
          </p:nvCxnSpPr>
          <p:spPr>
            <a:xfrm flipH="1">
              <a:off x="8165885" y="5294671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id="{95A6144F-0B2F-5FD6-4B70-EDE119E0AF44}"/>
                </a:ext>
              </a:extLst>
            </p:cNvPr>
            <p:cNvCxnSpPr>
              <a:cxnSpLocks/>
              <a:stCxn id="123" idx="2"/>
            </p:cNvCxnSpPr>
            <p:nvPr/>
          </p:nvCxnSpPr>
          <p:spPr>
            <a:xfrm flipH="1">
              <a:off x="8548248" y="5294671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AA2DCFA2-D030-03FE-F3B1-CC4EE997B6BE}"/>
                </a:ext>
              </a:extLst>
            </p:cNvPr>
            <p:cNvCxnSpPr>
              <a:cxnSpLocks/>
              <a:stCxn id="124" idx="2"/>
            </p:cNvCxnSpPr>
            <p:nvPr/>
          </p:nvCxnSpPr>
          <p:spPr>
            <a:xfrm>
              <a:off x="8776293" y="5294671"/>
              <a:ext cx="100838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8C34FF4B-75DE-5FFE-985B-E5B5A226FDF0}"/>
              </a:ext>
            </a:extLst>
          </p:cNvPr>
          <p:cNvGrpSpPr/>
          <p:nvPr/>
        </p:nvGrpSpPr>
        <p:grpSpPr>
          <a:xfrm>
            <a:off x="9659131" y="4769819"/>
            <a:ext cx="993747" cy="858262"/>
            <a:chOff x="9362758" y="4843824"/>
            <a:chExt cx="993747" cy="858262"/>
          </a:xfrm>
        </p:grpSpPr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1491AE4C-78AF-F541-4AC9-784EC7CEBEA2}"/>
                </a:ext>
              </a:extLst>
            </p:cNvPr>
            <p:cNvGrpSpPr/>
            <p:nvPr/>
          </p:nvGrpSpPr>
          <p:grpSpPr>
            <a:xfrm>
              <a:off x="9362759" y="4843824"/>
              <a:ext cx="993746" cy="451405"/>
              <a:chOff x="5157513" y="6223139"/>
              <a:chExt cx="993746" cy="451405"/>
            </a:xfrm>
          </p:grpSpPr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3373CD70-C148-8242-AF39-A64F917DB754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8700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17025372-8392-F922-E2D4-51139E6238BF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8808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2599C40E-C66D-7BA1-9A5C-FE5DB1B4579B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8887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D812F8DD-580F-E695-E5B6-F336CD48FC90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599C7B70-BC22-6708-B050-3DE774C23AEC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A113C4E3-6F57-50C5-53E1-890E59CC0364}"/>
                </a:ext>
              </a:extLst>
            </p:cNvPr>
            <p:cNvCxnSpPr>
              <a:cxnSpLocks/>
              <a:stCxn id="132" idx="2"/>
            </p:cNvCxnSpPr>
            <p:nvPr/>
          </p:nvCxnSpPr>
          <p:spPr>
            <a:xfrm flipH="1">
              <a:off x="9362758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ADCCA1BF-DDB5-F53B-8B19-F15716C12BE9}"/>
                </a:ext>
              </a:extLst>
            </p:cNvPr>
            <p:cNvCxnSpPr>
              <a:cxnSpLocks/>
              <a:stCxn id="133" idx="2"/>
            </p:cNvCxnSpPr>
            <p:nvPr/>
          </p:nvCxnSpPr>
          <p:spPr>
            <a:xfrm flipH="1">
              <a:off x="9745121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D5485CE7-BED9-6B9E-A749-D8DC75EDE969}"/>
                </a:ext>
              </a:extLst>
            </p:cNvPr>
            <p:cNvCxnSpPr>
              <a:cxnSpLocks/>
              <a:stCxn id="134" idx="2"/>
            </p:cNvCxnSpPr>
            <p:nvPr/>
          </p:nvCxnSpPr>
          <p:spPr>
            <a:xfrm>
              <a:off x="9973166" y="5294670"/>
              <a:ext cx="100838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0EF084BB-CF81-B8F5-63DA-9E48DE31076E}"/>
              </a:ext>
            </a:extLst>
          </p:cNvPr>
          <p:cNvGrpSpPr/>
          <p:nvPr/>
        </p:nvGrpSpPr>
        <p:grpSpPr>
          <a:xfrm>
            <a:off x="10790098" y="4769819"/>
            <a:ext cx="993747" cy="851004"/>
            <a:chOff x="10556237" y="4843824"/>
            <a:chExt cx="993747" cy="851004"/>
          </a:xfrm>
        </p:grpSpPr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E0653DAC-2DE1-50AC-0502-A0FD803D280D}"/>
                </a:ext>
              </a:extLst>
            </p:cNvPr>
            <p:cNvGrpSpPr/>
            <p:nvPr/>
          </p:nvGrpSpPr>
          <p:grpSpPr>
            <a:xfrm>
              <a:off x="10556238" y="4843824"/>
              <a:ext cx="993746" cy="451406"/>
              <a:chOff x="5157513" y="6223139"/>
              <a:chExt cx="993746" cy="451406"/>
            </a:xfrm>
          </p:grpSpPr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149B5387-9375-689D-2A6D-5772F26FE958}"/>
                  </a:ext>
                </a:extLst>
              </p:cNvPr>
              <p:cNvSpPr txBox="1"/>
              <p:nvPr/>
            </p:nvSpPr>
            <p:spPr>
              <a:xfrm>
                <a:off x="5203787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9016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8C2D846D-8725-AB9B-A211-57E1B126B776}"/>
                  </a:ext>
                </a:extLst>
              </p:cNvPr>
              <p:cNvSpPr txBox="1"/>
              <p:nvPr/>
            </p:nvSpPr>
            <p:spPr>
              <a:xfrm>
                <a:off x="5429588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9200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7E49B797-9987-6523-D158-5EC6C818CEBB}"/>
                  </a:ext>
                </a:extLst>
              </p:cNvPr>
              <p:cNvSpPr txBox="1"/>
              <p:nvPr/>
            </p:nvSpPr>
            <p:spPr>
              <a:xfrm>
                <a:off x="5655389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96BDECD7-96EC-FB45-B9D8-CFB408C246F6}"/>
                  </a:ext>
                </a:extLst>
              </p:cNvPr>
              <p:cNvSpPr txBox="1"/>
              <p:nvPr/>
            </p:nvSpPr>
            <p:spPr>
              <a:xfrm>
                <a:off x="5881189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85809C18-3651-A624-79D9-B33383C32FF0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499794D8-FBC4-0C82-E8FA-1703858E964F}"/>
                </a:ext>
              </a:extLst>
            </p:cNvPr>
            <p:cNvCxnSpPr>
              <a:cxnSpLocks/>
              <a:stCxn id="142" idx="2"/>
            </p:cNvCxnSpPr>
            <p:nvPr/>
          </p:nvCxnSpPr>
          <p:spPr>
            <a:xfrm flipH="1">
              <a:off x="10556237" y="5295230"/>
              <a:ext cx="156562" cy="3995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id="{492686F6-EEC8-03F6-11A1-9646C0FE06DA}"/>
                </a:ext>
              </a:extLst>
            </p:cNvPr>
            <p:cNvCxnSpPr>
              <a:cxnSpLocks/>
              <a:stCxn id="143" idx="2"/>
            </p:cNvCxnSpPr>
            <p:nvPr/>
          </p:nvCxnSpPr>
          <p:spPr>
            <a:xfrm>
              <a:off x="10938600" y="5295230"/>
              <a:ext cx="0" cy="3995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Arrow Connector 140">
              <a:extLst>
                <a:ext uri="{FF2B5EF4-FFF2-40B4-BE49-F238E27FC236}">
                  <a16:creationId xmlns:a16="http://schemas.microsoft.com/office/drawing/2014/main" id="{DD5E9A11-2A4E-1CAB-3A51-5B6B553A2306}"/>
                </a:ext>
              </a:extLst>
            </p:cNvPr>
            <p:cNvCxnSpPr>
              <a:cxnSpLocks/>
              <a:stCxn id="144" idx="2"/>
            </p:cNvCxnSpPr>
            <p:nvPr/>
          </p:nvCxnSpPr>
          <p:spPr>
            <a:xfrm>
              <a:off x="11164401" y="5295230"/>
              <a:ext cx="103082" cy="3995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7" name="Freeform 146">
            <a:extLst>
              <a:ext uri="{FF2B5EF4-FFF2-40B4-BE49-F238E27FC236}">
                <a16:creationId xmlns:a16="http://schemas.microsoft.com/office/drawing/2014/main" id="{8EBC21FB-D445-9FE3-B039-F122E4E2E784}"/>
              </a:ext>
            </a:extLst>
          </p:cNvPr>
          <p:cNvSpPr/>
          <p:nvPr/>
        </p:nvSpPr>
        <p:spPr>
          <a:xfrm>
            <a:off x="5002482" y="4703484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8" name="Freeform 147">
            <a:extLst>
              <a:ext uri="{FF2B5EF4-FFF2-40B4-BE49-F238E27FC236}">
                <a16:creationId xmlns:a16="http://schemas.microsoft.com/office/drawing/2014/main" id="{B5D788C6-9C26-4306-6E04-57007143C740}"/>
              </a:ext>
            </a:extLst>
          </p:cNvPr>
          <p:cNvSpPr/>
          <p:nvPr/>
        </p:nvSpPr>
        <p:spPr>
          <a:xfrm>
            <a:off x="7263657" y="4714858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9" name="Freeform 148">
            <a:extLst>
              <a:ext uri="{FF2B5EF4-FFF2-40B4-BE49-F238E27FC236}">
                <a16:creationId xmlns:a16="http://schemas.microsoft.com/office/drawing/2014/main" id="{0C33E911-81E1-492C-A005-5B41FF493B7B}"/>
              </a:ext>
            </a:extLst>
          </p:cNvPr>
          <p:cNvSpPr/>
          <p:nvPr/>
        </p:nvSpPr>
        <p:spPr>
          <a:xfrm>
            <a:off x="8399649" y="4708771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" name="Freeform 149">
            <a:extLst>
              <a:ext uri="{FF2B5EF4-FFF2-40B4-BE49-F238E27FC236}">
                <a16:creationId xmlns:a16="http://schemas.microsoft.com/office/drawing/2014/main" id="{3CCBF232-1E4E-95FA-2F62-31DFEF6C5911}"/>
              </a:ext>
            </a:extLst>
          </p:cNvPr>
          <p:cNvSpPr/>
          <p:nvPr/>
        </p:nvSpPr>
        <p:spPr>
          <a:xfrm>
            <a:off x="9525593" y="4710068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1" name="Freeform 150">
            <a:extLst>
              <a:ext uri="{FF2B5EF4-FFF2-40B4-BE49-F238E27FC236}">
                <a16:creationId xmlns:a16="http://schemas.microsoft.com/office/drawing/2014/main" id="{19D2BA66-78EF-2440-9AB0-36C2BC8DADBE}"/>
              </a:ext>
            </a:extLst>
          </p:cNvPr>
          <p:cNvSpPr/>
          <p:nvPr/>
        </p:nvSpPr>
        <p:spPr>
          <a:xfrm>
            <a:off x="10652249" y="4710068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2" name="Freeform 151">
            <a:extLst>
              <a:ext uri="{FF2B5EF4-FFF2-40B4-BE49-F238E27FC236}">
                <a16:creationId xmlns:a16="http://schemas.microsoft.com/office/drawing/2014/main" id="{3F514FD9-68DE-DE49-A0AF-6FA074795C39}"/>
              </a:ext>
            </a:extLst>
          </p:cNvPr>
          <p:cNvSpPr/>
          <p:nvPr/>
        </p:nvSpPr>
        <p:spPr>
          <a:xfrm flipH="1" flipV="1">
            <a:off x="10653706" y="5216937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3" name="Freeform 152">
            <a:extLst>
              <a:ext uri="{FF2B5EF4-FFF2-40B4-BE49-F238E27FC236}">
                <a16:creationId xmlns:a16="http://schemas.microsoft.com/office/drawing/2014/main" id="{9A7BA4BE-5ADD-694B-A616-58FC430381C8}"/>
              </a:ext>
            </a:extLst>
          </p:cNvPr>
          <p:cNvSpPr/>
          <p:nvPr/>
        </p:nvSpPr>
        <p:spPr>
          <a:xfrm flipH="1" flipV="1">
            <a:off x="9528848" y="5216937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4" name="Freeform 153">
            <a:extLst>
              <a:ext uri="{FF2B5EF4-FFF2-40B4-BE49-F238E27FC236}">
                <a16:creationId xmlns:a16="http://schemas.microsoft.com/office/drawing/2014/main" id="{EB6BF05F-AD80-281A-CD59-AD0D292EE032}"/>
              </a:ext>
            </a:extLst>
          </p:cNvPr>
          <p:cNvSpPr/>
          <p:nvPr/>
        </p:nvSpPr>
        <p:spPr>
          <a:xfrm flipH="1" flipV="1">
            <a:off x="8393876" y="5222111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5" name="Freeform 154">
            <a:extLst>
              <a:ext uri="{FF2B5EF4-FFF2-40B4-BE49-F238E27FC236}">
                <a16:creationId xmlns:a16="http://schemas.microsoft.com/office/drawing/2014/main" id="{2C89F48F-4CA4-017D-3206-62844FBCB3B6}"/>
              </a:ext>
            </a:extLst>
          </p:cNvPr>
          <p:cNvSpPr/>
          <p:nvPr/>
        </p:nvSpPr>
        <p:spPr>
          <a:xfrm flipH="1" flipV="1">
            <a:off x="7259011" y="5216222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6" name="Freeform 155">
            <a:extLst>
              <a:ext uri="{FF2B5EF4-FFF2-40B4-BE49-F238E27FC236}">
                <a16:creationId xmlns:a16="http://schemas.microsoft.com/office/drawing/2014/main" id="{63E0E0E3-7E44-9496-FFA8-E491EA94DCB8}"/>
              </a:ext>
            </a:extLst>
          </p:cNvPr>
          <p:cNvSpPr/>
          <p:nvPr/>
        </p:nvSpPr>
        <p:spPr>
          <a:xfrm flipH="1" flipV="1">
            <a:off x="4998627" y="5221396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C2397EEA-AAB4-A0B5-3DE3-DF2FBDDE2DF3}"/>
              </a:ext>
            </a:extLst>
          </p:cNvPr>
          <p:cNvCxnSpPr>
            <a:cxnSpLocks/>
            <a:stCxn id="17" idx="4"/>
            <a:endCxn id="55" idx="0"/>
          </p:cNvCxnSpPr>
          <p:nvPr/>
        </p:nvCxnSpPr>
        <p:spPr>
          <a:xfrm flipH="1">
            <a:off x="4506721" y="4462593"/>
            <a:ext cx="1595777" cy="3072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6D9A6465-E7AA-9AF9-3AE6-42B9BE63CAD2}"/>
              </a:ext>
            </a:extLst>
          </p:cNvPr>
          <p:cNvCxnSpPr>
            <a:cxnSpLocks/>
          </p:cNvCxnSpPr>
          <p:nvPr/>
        </p:nvCxnSpPr>
        <p:spPr>
          <a:xfrm flipH="1">
            <a:off x="7036094" y="3681112"/>
            <a:ext cx="866804" cy="3085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F53E8459-BBF8-018A-BD31-B571D8C0DD3D}"/>
              </a:ext>
            </a:extLst>
          </p:cNvPr>
          <p:cNvGrpSpPr/>
          <p:nvPr/>
        </p:nvGrpSpPr>
        <p:grpSpPr>
          <a:xfrm>
            <a:off x="6266937" y="4763234"/>
            <a:ext cx="993747" cy="858262"/>
            <a:chOff x="7442670" y="4843824"/>
            <a:chExt cx="993747" cy="858262"/>
          </a:xfrm>
        </p:grpSpPr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9BEFC4D3-EE71-2AE9-EE6E-3B225FA1BC47}"/>
                </a:ext>
              </a:extLst>
            </p:cNvPr>
            <p:cNvGrpSpPr/>
            <p:nvPr/>
          </p:nvGrpSpPr>
          <p:grpSpPr>
            <a:xfrm>
              <a:off x="7442671" y="4843824"/>
              <a:ext cx="993746" cy="451405"/>
              <a:chOff x="5157513" y="6223139"/>
              <a:chExt cx="993746" cy="451405"/>
            </a:xfrm>
          </p:grpSpPr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E045D5FD-6853-C3AA-8403-49010E84155D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6423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7F77AE05-657D-16B5-5214-FC71BE9BC769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8050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CDA7CF16-FBC8-EC94-568B-2AA65C8B7E0C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/>
              </a:p>
            </p:txBody>
          </p:sp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14061A1B-DADD-786F-0B73-117615A63407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46D1431B-8062-D56C-5D02-2D4ED1A59D8A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61" name="Straight Arrow Connector 160">
              <a:extLst>
                <a:ext uri="{FF2B5EF4-FFF2-40B4-BE49-F238E27FC236}">
                  <a16:creationId xmlns:a16="http://schemas.microsoft.com/office/drawing/2014/main" id="{600D3281-4A4D-DAC9-9952-79F023CBE9AC}"/>
                </a:ext>
              </a:extLst>
            </p:cNvPr>
            <p:cNvCxnSpPr>
              <a:cxnSpLocks/>
              <a:stCxn id="164" idx="2"/>
            </p:cNvCxnSpPr>
            <p:nvPr/>
          </p:nvCxnSpPr>
          <p:spPr>
            <a:xfrm flipH="1">
              <a:off x="7442670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Arrow Connector 161">
              <a:extLst>
                <a:ext uri="{FF2B5EF4-FFF2-40B4-BE49-F238E27FC236}">
                  <a16:creationId xmlns:a16="http://schemas.microsoft.com/office/drawing/2014/main" id="{D259827B-B070-EF12-FC67-E39059BC4244}"/>
                </a:ext>
              </a:extLst>
            </p:cNvPr>
            <p:cNvCxnSpPr>
              <a:cxnSpLocks/>
              <a:stCxn id="165" idx="2"/>
            </p:cNvCxnSpPr>
            <p:nvPr/>
          </p:nvCxnSpPr>
          <p:spPr>
            <a:xfrm flipH="1">
              <a:off x="7825033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9" name="Freeform 168">
            <a:extLst>
              <a:ext uri="{FF2B5EF4-FFF2-40B4-BE49-F238E27FC236}">
                <a16:creationId xmlns:a16="http://schemas.microsoft.com/office/drawing/2014/main" id="{2125A888-189E-25C6-E383-8C90E09BACD7}"/>
              </a:ext>
            </a:extLst>
          </p:cNvPr>
          <p:cNvSpPr/>
          <p:nvPr/>
        </p:nvSpPr>
        <p:spPr>
          <a:xfrm>
            <a:off x="6133399" y="4708273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0" name="Freeform 169">
            <a:extLst>
              <a:ext uri="{FF2B5EF4-FFF2-40B4-BE49-F238E27FC236}">
                <a16:creationId xmlns:a16="http://schemas.microsoft.com/office/drawing/2014/main" id="{AF01E730-F97F-BC72-AD52-BC3E26735BBD}"/>
              </a:ext>
            </a:extLst>
          </p:cNvPr>
          <p:cNvSpPr/>
          <p:nvPr/>
        </p:nvSpPr>
        <p:spPr>
          <a:xfrm flipH="1" flipV="1">
            <a:off x="6128753" y="5209637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1" name="Straight Arrow Connector 170">
            <a:extLst>
              <a:ext uri="{FF2B5EF4-FFF2-40B4-BE49-F238E27FC236}">
                <a16:creationId xmlns:a16="http://schemas.microsoft.com/office/drawing/2014/main" id="{8AD3DD9C-6A9D-439D-98C3-CC44D045D0F4}"/>
              </a:ext>
            </a:extLst>
          </p:cNvPr>
          <p:cNvCxnSpPr>
            <a:cxnSpLocks/>
            <a:stCxn id="18" idx="4"/>
          </p:cNvCxnSpPr>
          <p:nvPr/>
        </p:nvCxnSpPr>
        <p:spPr>
          <a:xfrm>
            <a:off x="6635143" y="4462593"/>
            <a:ext cx="120392" cy="3080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773F614-79B4-16E6-F553-4E702AEC5BD0}"/>
              </a:ext>
            </a:extLst>
          </p:cNvPr>
          <p:cNvCxnSpPr>
            <a:cxnSpLocks/>
          </p:cNvCxnSpPr>
          <p:nvPr/>
        </p:nvCxnSpPr>
        <p:spPr>
          <a:xfrm>
            <a:off x="3975361" y="5392667"/>
            <a:ext cx="7861751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929484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</a:t>
            </a:r>
            <a:r>
              <a:rPr lang="de-DE" baseline="30000" dirty="0"/>
              <a:t>+</a:t>
            </a:r>
            <a:r>
              <a:rPr lang="de-DE" dirty="0"/>
              <a:t>-Baum: Löschen – Unterlauf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Vorgehen, wenn eines der Nachbarblätter genug Einträge (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de-DE" dirty="0"/>
                  <a:t>) hat</a:t>
                </a:r>
              </a:p>
              <a:p>
                <a:pPr lvl="1"/>
                <a:r>
                  <a:rPr lang="de-DE" dirty="0"/>
                  <a:t>Blatt mit Eintrag aus Nachbarknoten auffüllen und Indexeintrag in Vorfahrknoten aktualisieren</a:t>
                </a:r>
              </a:p>
              <a:p>
                <a:pPr lvl="2"/>
                <a:r>
                  <a:rPr lang="de-DE" dirty="0"/>
                  <a:t>Wenn Nachbarblatt gleichen Elternknoten wie unterlaufener Knoten hat, dann Elternknoten anpassen, sonst Großelternknoten anpassen</a:t>
                </a:r>
              </a:p>
              <a:p>
                <a:r>
                  <a:rPr lang="de-DE" dirty="0"/>
                  <a:t>Beispiel:</a:t>
                </a:r>
              </a:p>
              <a:p>
                <a:pPr lvl="1"/>
                <a:r>
                  <a:rPr lang="de-DE" dirty="0"/>
                  <a:t>Löschen eines Eintrags mit </a:t>
                </a:r>
                <a:br>
                  <a:rPr lang="de-DE" dirty="0"/>
                </a:br>
                <a:r>
                  <a:rPr lang="de-DE" dirty="0"/>
                  <a:t>Suchschlüssel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6330 </m:t>
                    </m:r>
                  </m:oMath>
                </a14:m>
                <a:r>
                  <a:rPr lang="de-DE" dirty="0"/>
                  <a:t>führt</a:t>
                </a:r>
                <a:br>
                  <a:rPr lang="de-DE" dirty="0"/>
                </a:br>
                <a:r>
                  <a:rPr lang="de-DE" dirty="0"/>
                  <a:t>zu Unterlauf, welcher mit </a:t>
                </a:r>
                <a:br>
                  <a:rPr lang="de-DE" dirty="0"/>
                </a:br>
                <a:r>
                  <a:rPr lang="de-DE" dirty="0"/>
                  <a:t>Nachbar-Eintrag aufgefüllt</a:t>
                </a:r>
                <a:br>
                  <a:rPr lang="de-DE" dirty="0"/>
                </a:br>
                <a:r>
                  <a:rPr lang="de-DE" dirty="0"/>
                  <a:t>werden kann </a:t>
                </a:r>
              </a:p>
              <a:p>
                <a:pPr lvl="1"/>
                <a:r>
                  <a:rPr lang="de-DE" dirty="0"/>
                  <a:t>Anschließendes Löschen</a:t>
                </a:r>
                <a:br>
                  <a:rPr lang="de-DE" dirty="0"/>
                </a:br>
                <a:r>
                  <a:rPr lang="de-DE" dirty="0"/>
                  <a:t>eines Eintrags mit </a:t>
                </a:r>
                <a:br>
                  <a:rPr lang="de-DE" dirty="0"/>
                </a:br>
                <a:r>
                  <a:rPr lang="de-DE" dirty="0"/>
                  <a:t>Suchschlüssel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8050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 r="-996" b="-388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45123C-68DA-3096-BF8F-47D99910C25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F40BB6-CF91-0DB3-32E8-DDC194A31B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69</a:t>
            </a:fld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A9AC25-77E8-0367-4280-51208DFBB1C5}"/>
              </a:ext>
            </a:extLst>
          </p:cNvPr>
          <p:cNvSpPr/>
          <p:nvPr/>
        </p:nvSpPr>
        <p:spPr>
          <a:xfrm>
            <a:off x="3975361" y="5392667"/>
            <a:ext cx="7856314" cy="5121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74FE8C-9144-68C4-3CE8-641D0CA81C01}"/>
              </a:ext>
            </a:extLst>
          </p:cNvPr>
          <p:cNvSpPr txBox="1"/>
          <p:nvPr/>
        </p:nvSpPr>
        <p:spPr>
          <a:xfrm>
            <a:off x="10807782" y="5569113"/>
            <a:ext cx="10598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Datenseiten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787951-9176-AD01-9F25-BC90F1CFA20A}"/>
              </a:ext>
            </a:extLst>
          </p:cNvPr>
          <p:cNvSpPr/>
          <p:nvPr/>
        </p:nvSpPr>
        <p:spPr>
          <a:xfrm>
            <a:off x="3975361" y="3113855"/>
            <a:ext cx="7856314" cy="22845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5849C3CD-5D37-EC06-2898-549E52C60A11}"/>
              </a:ext>
            </a:extLst>
          </p:cNvPr>
          <p:cNvSpPr/>
          <p:nvPr/>
        </p:nvSpPr>
        <p:spPr>
          <a:xfrm>
            <a:off x="6124132" y="3984011"/>
            <a:ext cx="219734" cy="45010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F36024D7-7743-5AFB-EA2B-0712D78515E1}"/>
              </a:ext>
            </a:extLst>
          </p:cNvPr>
          <p:cNvSpPr/>
          <p:nvPr/>
        </p:nvSpPr>
        <p:spPr>
          <a:xfrm>
            <a:off x="6395020" y="3990273"/>
            <a:ext cx="219734" cy="4501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938AE19-C827-2504-3225-99B7DAB87421}"/>
              </a:ext>
            </a:extLst>
          </p:cNvPr>
          <p:cNvSpPr/>
          <p:nvPr/>
        </p:nvSpPr>
        <p:spPr>
          <a:xfrm>
            <a:off x="6124132" y="3984011"/>
            <a:ext cx="219734" cy="4501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681A624C-1E0A-1D6E-BCC0-7AAC6E26AD1B}"/>
              </a:ext>
            </a:extLst>
          </p:cNvPr>
          <p:cNvSpPr/>
          <p:nvPr/>
        </p:nvSpPr>
        <p:spPr>
          <a:xfrm>
            <a:off x="7941271" y="3213921"/>
            <a:ext cx="219734" cy="4501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2FC582A1-FF3F-3C5E-9180-4E501E2FF11A}"/>
              </a:ext>
            </a:extLst>
          </p:cNvPr>
          <p:cNvSpPr/>
          <p:nvPr/>
        </p:nvSpPr>
        <p:spPr>
          <a:xfrm>
            <a:off x="6658529" y="3993956"/>
            <a:ext cx="219734" cy="4501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B9793DB6-9294-53EB-1F73-D1A0B1CDDE8B}"/>
              </a:ext>
            </a:extLst>
          </p:cNvPr>
          <p:cNvSpPr/>
          <p:nvPr/>
        </p:nvSpPr>
        <p:spPr>
          <a:xfrm>
            <a:off x="6541635" y="4756389"/>
            <a:ext cx="219734" cy="4501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042326BC-1113-D388-048D-4D1FF7653071}"/>
              </a:ext>
            </a:extLst>
          </p:cNvPr>
          <p:cNvCxnSpPr>
            <a:cxnSpLocks/>
          </p:cNvCxnSpPr>
          <p:nvPr/>
        </p:nvCxnSpPr>
        <p:spPr>
          <a:xfrm flipH="1">
            <a:off x="7036094" y="3681112"/>
            <a:ext cx="866804" cy="3085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chemeClr val="accent3">
                <a:lumMod val="60000"/>
                <a:lumOff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9C4D769D-23FB-6AA4-287A-56CD6514E514}"/>
              </a:ext>
            </a:extLst>
          </p:cNvPr>
          <p:cNvCxnSpPr>
            <a:cxnSpLocks/>
          </p:cNvCxnSpPr>
          <p:nvPr/>
        </p:nvCxnSpPr>
        <p:spPr>
          <a:xfrm>
            <a:off x="6634120" y="4471719"/>
            <a:ext cx="128981" cy="2981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chemeClr val="accent3">
                <a:lumMod val="60000"/>
                <a:lumOff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9E89A1A8-F402-5AC4-2230-76BEFB2F8824}"/>
              </a:ext>
            </a:extLst>
          </p:cNvPr>
          <p:cNvGrpSpPr/>
          <p:nvPr/>
        </p:nvGrpSpPr>
        <p:grpSpPr>
          <a:xfrm>
            <a:off x="6079307" y="3989626"/>
            <a:ext cx="1118027" cy="472967"/>
            <a:chOff x="5157512" y="6223139"/>
            <a:chExt cx="1118027" cy="47296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1CF2C49-CDF7-F0B9-2EF4-36D7DB74DFC5}"/>
                </a:ext>
              </a:extLst>
            </p:cNvPr>
            <p:cNvSpPr txBox="1"/>
            <p:nvPr/>
          </p:nvSpPr>
          <p:spPr>
            <a:xfrm>
              <a:off x="5203787" y="6227359"/>
              <a:ext cx="225126" cy="45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4528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C5DB6FB-F9FA-6910-7DAF-30A6291B0644}"/>
                </a:ext>
              </a:extLst>
            </p:cNvPr>
            <p:cNvSpPr txBox="1"/>
            <p:nvPr/>
          </p:nvSpPr>
          <p:spPr>
            <a:xfrm>
              <a:off x="5470529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6423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3296AF4-9142-25B1-417E-ECCF897163AD}"/>
                </a:ext>
              </a:extLst>
            </p:cNvPr>
            <p:cNvSpPr txBox="1"/>
            <p:nvPr/>
          </p:nvSpPr>
          <p:spPr>
            <a:xfrm>
              <a:off x="5737271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8280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173DE5E-B07E-DB8C-BB61-CF763C347473}"/>
                </a:ext>
              </a:extLst>
            </p:cNvPr>
            <p:cNvSpPr txBox="1"/>
            <p:nvPr/>
          </p:nvSpPr>
          <p:spPr>
            <a:xfrm>
              <a:off x="6004012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7C0F019-0310-26ED-F51B-66A5DD89147D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1D52815-EEB7-262A-AC33-6A331D3FF535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67FDE54-E812-E13F-C67C-73BDAB131094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8AA117C-AD7B-FB3F-3E7C-EE326CF6042E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AF5E771-CF49-3A0E-F21F-4D001C66E13F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15FE3EE-3BD0-5B7C-4D89-41EE0ED8375F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76AA271-D2E2-C883-566F-CC2833E43F7A}"/>
              </a:ext>
            </a:extLst>
          </p:cNvPr>
          <p:cNvGrpSpPr/>
          <p:nvPr/>
        </p:nvGrpSpPr>
        <p:grpSpPr>
          <a:xfrm>
            <a:off x="9584385" y="3989626"/>
            <a:ext cx="1118027" cy="472968"/>
            <a:chOff x="5157512" y="6223138"/>
            <a:chExt cx="1118027" cy="472968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6C36D61-A790-C11B-1D3C-1D0BDFACA3B2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8700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07C3659-88C8-D415-308F-AEE0C7797878}"/>
                </a:ext>
              </a:extLst>
            </p:cNvPr>
            <p:cNvSpPr txBox="1"/>
            <p:nvPr/>
          </p:nvSpPr>
          <p:spPr>
            <a:xfrm>
              <a:off x="5470529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9016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EC6EFD8-B925-7D05-2D2A-8EB2221129EE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F9B9B6B-1AF9-77FB-711B-FB18A92A447D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2C72D8C-C2E0-85E5-3BE6-0670C689FB0C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3D4DDB1-BB50-9276-2F77-5BFCF9F28B8D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5A96A11-B55A-BD5B-1FBD-179C1E226E4A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D901BE4-87BC-683A-F3E8-FA9611F86B15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070C2D7-F1D8-8134-F760-C698AAB53FC1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E0E39FA-2578-B018-6D28-C2CC2157F473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4C2BAD6-5A63-70B6-BA67-3EEB0EBFD3F7}"/>
              </a:ext>
            </a:extLst>
          </p:cNvPr>
          <p:cNvGrpSpPr/>
          <p:nvPr/>
        </p:nvGrpSpPr>
        <p:grpSpPr>
          <a:xfrm>
            <a:off x="7896031" y="3214839"/>
            <a:ext cx="1118027" cy="472968"/>
            <a:chOff x="5157512" y="6223138"/>
            <a:chExt cx="1118027" cy="472968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6BEE7E5-2B72-44D6-7465-7B901DAAD8C2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8500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C37E974-2A4B-27FF-A0B5-E32130252576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F8CDC40-2784-4A7F-D0D3-6D8A32DB86F2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EBDBF95-E0E9-2FDB-7111-EEE45829719A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DC404C8-6456-8D09-2D69-0DA4FD8ADD54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9333A141-0B90-0DCE-F738-39E07C0F0DAA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6940398-D53B-C52D-F9AE-1D8B61C6F430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939894BD-E159-42B2-F6CE-DFBC5FF69FA7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850F43C-9BCE-1BDC-8775-285E6DE09487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56C766E3-DBFE-CB6C-CC7E-0C83ECD831C1}"/>
              </a:ext>
            </a:extLst>
          </p:cNvPr>
          <p:cNvCxnSpPr>
            <a:cxnSpLocks/>
            <a:stCxn id="16" idx="3"/>
            <a:endCxn id="107" idx="0"/>
          </p:cNvCxnSpPr>
          <p:nvPr/>
        </p:nvCxnSpPr>
        <p:spPr>
          <a:xfrm flipH="1">
            <a:off x="5637689" y="4455898"/>
            <a:ext cx="715227" cy="3139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EC44D6D6-C93C-E354-0B97-ED18190BDF1F}"/>
              </a:ext>
            </a:extLst>
          </p:cNvPr>
          <p:cNvCxnSpPr>
            <a:cxnSpLocks/>
            <a:stCxn id="19" idx="4"/>
            <a:endCxn id="116" idx="0"/>
          </p:cNvCxnSpPr>
          <p:nvPr/>
        </p:nvCxnSpPr>
        <p:spPr>
          <a:xfrm>
            <a:off x="6901885" y="4462593"/>
            <a:ext cx="992184" cy="3072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7BDB160-C248-2511-8BA7-72770AB1CD12}"/>
              </a:ext>
            </a:extLst>
          </p:cNvPr>
          <p:cNvGrpSpPr/>
          <p:nvPr/>
        </p:nvGrpSpPr>
        <p:grpSpPr>
          <a:xfrm>
            <a:off x="4009847" y="4769819"/>
            <a:ext cx="993747" cy="869149"/>
            <a:chOff x="5052318" y="4843825"/>
            <a:chExt cx="993747" cy="869149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26C6E094-9FC1-9C1E-C06A-E7F7581EE7D5}"/>
                </a:ext>
              </a:extLst>
            </p:cNvPr>
            <p:cNvGrpSpPr/>
            <p:nvPr/>
          </p:nvGrpSpPr>
          <p:grpSpPr>
            <a:xfrm>
              <a:off x="5052319" y="4843825"/>
              <a:ext cx="993746" cy="451735"/>
              <a:chOff x="5157513" y="6223139"/>
              <a:chExt cx="993746" cy="451735"/>
            </a:xfrm>
          </p:grpSpPr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678F3D6-329E-6725-21B6-BDA8E252B46E}"/>
                  </a:ext>
                </a:extLst>
              </p:cNvPr>
              <p:cNvSpPr txBox="1"/>
              <p:nvPr/>
            </p:nvSpPr>
            <p:spPr>
              <a:xfrm>
                <a:off x="5203787" y="6224874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tIns="4680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4123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9D5720D-4F79-EB95-7698-9F95D2771988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4222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3DD6D826-07B7-D5F8-7327-C8C2AB4A2747}"/>
                  </a:ext>
                </a:extLst>
              </p:cNvPr>
              <p:cNvSpPr txBox="1"/>
              <p:nvPr/>
            </p:nvSpPr>
            <p:spPr>
              <a:xfrm>
                <a:off x="5655389" y="622342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4450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1FC9B65-9258-DA5F-8A40-5D73373FCD5B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E11FF45C-D418-B78A-8ABE-6FBF9160AA77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0330F3CD-9853-CE15-8800-7AC5BF360342}"/>
                </a:ext>
              </a:extLst>
            </p:cNvPr>
            <p:cNvCxnSpPr>
              <a:cxnSpLocks/>
              <a:stCxn id="51" idx="2"/>
            </p:cNvCxnSpPr>
            <p:nvPr/>
          </p:nvCxnSpPr>
          <p:spPr>
            <a:xfrm flipH="1">
              <a:off x="5052318" y="5295560"/>
              <a:ext cx="159675" cy="41741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E4DC7EC0-ACCE-D6B6-ED81-C536811C5013}"/>
                </a:ext>
              </a:extLst>
            </p:cNvPr>
            <p:cNvCxnSpPr>
              <a:cxnSpLocks/>
              <a:stCxn id="52" idx="2"/>
            </p:cNvCxnSpPr>
            <p:nvPr/>
          </p:nvCxnSpPr>
          <p:spPr>
            <a:xfrm flipH="1">
              <a:off x="5434681" y="5294671"/>
              <a:ext cx="3113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0C8B839F-127E-5D97-96C6-34476793BFEB}"/>
                </a:ext>
              </a:extLst>
            </p:cNvPr>
            <p:cNvCxnSpPr>
              <a:cxnSpLocks/>
              <a:stCxn id="53" idx="2"/>
            </p:cNvCxnSpPr>
            <p:nvPr/>
          </p:nvCxnSpPr>
          <p:spPr>
            <a:xfrm>
              <a:off x="5662726" y="5294111"/>
              <a:ext cx="100838" cy="41523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FF01F41-5DE4-EAD5-CB81-303310EBFBE0}"/>
              </a:ext>
            </a:extLst>
          </p:cNvPr>
          <p:cNvCxnSpPr>
            <a:cxnSpLocks/>
            <a:stCxn id="28" idx="4"/>
            <a:endCxn id="126" idx="0"/>
          </p:cNvCxnSpPr>
          <p:nvPr/>
        </p:nvCxnSpPr>
        <p:spPr>
          <a:xfrm flipH="1">
            <a:off x="9025037" y="4462594"/>
            <a:ext cx="582539" cy="3072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4866A453-4E9C-B682-DD0E-B98362120FCE}"/>
              </a:ext>
            </a:extLst>
          </p:cNvPr>
          <p:cNvCxnSpPr>
            <a:cxnSpLocks/>
            <a:stCxn id="27" idx="5"/>
            <a:endCxn id="136" idx="0"/>
          </p:cNvCxnSpPr>
          <p:nvPr/>
        </p:nvCxnSpPr>
        <p:spPr>
          <a:xfrm>
            <a:off x="9890641" y="4455899"/>
            <a:ext cx="265364" cy="3139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52E49763-5BDC-EBD6-B4E8-3897ED8F23B3}"/>
              </a:ext>
            </a:extLst>
          </p:cNvPr>
          <p:cNvCxnSpPr>
            <a:cxnSpLocks/>
            <a:stCxn id="29" idx="5"/>
            <a:endCxn id="146" idx="0"/>
          </p:cNvCxnSpPr>
          <p:nvPr/>
        </p:nvCxnSpPr>
        <p:spPr>
          <a:xfrm>
            <a:off x="10156544" y="4455899"/>
            <a:ext cx="1130428" cy="3139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8AC68017-89B4-1978-E9BA-8F359561D8A2}"/>
              </a:ext>
            </a:extLst>
          </p:cNvPr>
          <p:cNvCxnSpPr>
            <a:cxnSpLocks/>
            <a:stCxn id="37" idx="4"/>
            <a:endCxn id="22" idx="0"/>
          </p:cNvCxnSpPr>
          <p:nvPr/>
        </p:nvCxnSpPr>
        <p:spPr>
          <a:xfrm>
            <a:off x="8185964" y="3687807"/>
            <a:ext cx="1554983" cy="3018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D5E8EDFA-DC8E-684E-4AE1-E003E34CFD2A}"/>
              </a:ext>
            </a:extLst>
          </p:cNvPr>
          <p:cNvSpPr txBox="1"/>
          <p:nvPr/>
        </p:nvSpPr>
        <p:spPr>
          <a:xfrm>
            <a:off x="10699181" y="3099455"/>
            <a:ext cx="11332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Indexseiten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C6007F4A-673D-D4E5-8EA7-4DA6E0A389D1}"/>
              </a:ext>
            </a:extLst>
          </p:cNvPr>
          <p:cNvGrpSpPr/>
          <p:nvPr/>
        </p:nvGrpSpPr>
        <p:grpSpPr>
          <a:xfrm>
            <a:off x="5140815" y="4769819"/>
            <a:ext cx="993747" cy="858262"/>
            <a:chOff x="6249191" y="4843824"/>
            <a:chExt cx="993747" cy="858262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78C5A17C-8C12-32A5-C256-CE65CF51D341}"/>
                </a:ext>
              </a:extLst>
            </p:cNvPr>
            <p:cNvGrpSpPr/>
            <p:nvPr/>
          </p:nvGrpSpPr>
          <p:grpSpPr>
            <a:xfrm>
              <a:off x="6249192" y="4843824"/>
              <a:ext cx="993746" cy="451405"/>
              <a:chOff x="5157513" y="6223139"/>
              <a:chExt cx="993746" cy="451405"/>
            </a:xfrm>
          </p:grpSpPr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4DEFDDEE-33C4-D2E0-E350-5330B8AB6BD4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4528</a:t>
                </a:r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F09C7670-A5A5-53F1-E982-02A255AD4B71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5012</a:t>
                </a:r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59C193F1-550E-73C8-A9FE-329171F9FE46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/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C203AC28-65F6-3CDB-2AEA-6990FCE02FCB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DF381CE4-7C2D-6C5B-495C-92DBBB97B7BB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A90195CD-E1DE-9C20-4BAB-0024D7E17E89}"/>
                </a:ext>
              </a:extLst>
            </p:cNvPr>
            <p:cNvCxnSpPr>
              <a:cxnSpLocks/>
              <a:stCxn id="103" idx="2"/>
            </p:cNvCxnSpPr>
            <p:nvPr/>
          </p:nvCxnSpPr>
          <p:spPr>
            <a:xfrm flipH="1">
              <a:off x="6249191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34A3064E-DAA7-B636-4FB7-D6B390CAADC5}"/>
                </a:ext>
              </a:extLst>
            </p:cNvPr>
            <p:cNvCxnSpPr>
              <a:cxnSpLocks/>
              <a:stCxn id="104" idx="2"/>
            </p:cNvCxnSpPr>
            <p:nvPr/>
          </p:nvCxnSpPr>
          <p:spPr>
            <a:xfrm flipH="1">
              <a:off x="6631554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C5E7C24F-1AE0-353F-2AFD-D439BFA10D18}"/>
              </a:ext>
            </a:extLst>
          </p:cNvPr>
          <p:cNvGrpSpPr/>
          <p:nvPr/>
        </p:nvGrpSpPr>
        <p:grpSpPr>
          <a:xfrm>
            <a:off x="7397195" y="4769819"/>
            <a:ext cx="993747" cy="858262"/>
            <a:chOff x="7442670" y="4843824"/>
            <a:chExt cx="993747" cy="858262"/>
          </a:xfrm>
        </p:grpSpPr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9F7AF3AA-F2A9-F8B3-0BBD-59E119AD3125}"/>
                </a:ext>
              </a:extLst>
            </p:cNvPr>
            <p:cNvGrpSpPr/>
            <p:nvPr/>
          </p:nvGrpSpPr>
          <p:grpSpPr>
            <a:xfrm>
              <a:off x="7442671" y="4843824"/>
              <a:ext cx="993746" cy="451405"/>
              <a:chOff x="5157513" y="6223139"/>
              <a:chExt cx="993746" cy="451405"/>
            </a:xfrm>
          </p:grpSpPr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2BC12D00-A290-96E2-00A6-3C387D51361F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8280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12EFD15A-BF46-54E3-9C78-0082B3A086A5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8404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39E3BC93-7D5A-F935-7FFA-25CC366F4DDC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016CE4C2-87CB-E6A3-E47D-37A2D24F40A3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8D371BF2-42BA-9D21-B97B-6059EFF002BB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24453E44-023D-2CEA-F3AC-C26D553DB9C4}"/>
                </a:ext>
              </a:extLst>
            </p:cNvPr>
            <p:cNvCxnSpPr>
              <a:cxnSpLocks/>
              <a:stCxn id="112" idx="2"/>
            </p:cNvCxnSpPr>
            <p:nvPr/>
          </p:nvCxnSpPr>
          <p:spPr>
            <a:xfrm flipH="1">
              <a:off x="7442670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916526B9-9ECF-19B3-7B2A-1D4293FDC92D}"/>
                </a:ext>
              </a:extLst>
            </p:cNvPr>
            <p:cNvCxnSpPr>
              <a:cxnSpLocks/>
              <a:stCxn id="113" idx="2"/>
            </p:cNvCxnSpPr>
            <p:nvPr/>
          </p:nvCxnSpPr>
          <p:spPr>
            <a:xfrm flipH="1">
              <a:off x="7825033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07085313-610B-6146-301A-74CFD4EBA868}"/>
              </a:ext>
            </a:extLst>
          </p:cNvPr>
          <p:cNvGrpSpPr/>
          <p:nvPr/>
        </p:nvGrpSpPr>
        <p:grpSpPr>
          <a:xfrm>
            <a:off x="8528163" y="4769819"/>
            <a:ext cx="993747" cy="858262"/>
            <a:chOff x="8165885" y="4843825"/>
            <a:chExt cx="993747" cy="858262"/>
          </a:xfrm>
        </p:grpSpPr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31427CDC-330B-2B3B-9BC1-178EE4EF9C59}"/>
                </a:ext>
              </a:extLst>
            </p:cNvPr>
            <p:cNvGrpSpPr/>
            <p:nvPr/>
          </p:nvGrpSpPr>
          <p:grpSpPr>
            <a:xfrm>
              <a:off x="8165886" y="4843825"/>
              <a:ext cx="993746" cy="451405"/>
              <a:chOff x="5157513" y="6223139"/>
              <a:chExt cx="993746" cy="451405"/>
            </a:xfrm>
          </p:grpSpPr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9641F116-FC6D-EC8A-9AFF-3515F12E31CB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8500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39E52693-AB16-8B46-87AA-269BF6C4037C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8570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9E8FDCE8-10CA-E566-522C-6DD1BF50C2A1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8604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872EB4EC-3C91-25C3-0512-62D5C0F992D2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F5F788AE-DB31-74D6-EB17-32B5731FB4F2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4F99D98B-F341-29CA-4DF7-C490F92501A0}"/>
                </a:ext>
              </a:extLst>
            </p:cNvPr>
            <p:cNvCxnSpPr>
              <a:cxnSpLocks/>
              <a:stCxn id="122" idx="2"/>
            </p:cNvCxnSpPr>
            <p:nvPr/>
          </p:nvCxnSpPr>
          <p:spPr>
            <a:xfrm flipH="1">
              <a:off x="8165885" y="5294671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id="{95A6144F-0B2F-5FD6-4B70-EDE119E0AF44}"/>
                </a:ext>
              </a:extLst>
            </p:cNvPr>
            <p:cNvCxnSpPr>
              <a:cxnSpLocks/>
              <a:stCxn id="123" idx="2"/>
            </p:cNvCxnSpPr>
            <p:nvPr/>
          </p:nvCxnSpPr>
          <p:spPr>
            <a:xfrm flipH="1">
              <a:off x="8548248" y="5294671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AA2DCFA2-D030-03FE-F3B1-CC4EE997B6BE}"/>
                </a:ext>
              </a:extLst>
            </p:cNvPr>
            <p:cNvCxnSpPr>
              <a:cxnSpLocks/>
              <a:stCxn id="124" idx="2"/>
            </p:cNvCxnSpPr>
            <p:nvPr/>
          </p:nvCxnSpPr>
          <p:spPr>
            <a:xfrm>
              <a:off x="8776293" y="5294671"/>
              <a:ext cx="100838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8C34FF4B-75DE-5FFE-985B-E5B5A226FDF0}"/>
              </a:ext>
            </a:extLst>
          </p:cNvPr>
          <p:cNvGrpSpPr/>
          <p:nvPr/>
        </p:nvGrpSpPr>
        <p:grpSpPr>
          <a:xfrm>
            <a:off x="9659131" y="4769819"/>
            <a:ext cx="993747" cy="858262"/>
            <a:chOff x="9362758" y="4843824"/>
            <a:chExt cx="993747" cy="858262"/>
          </a:xfrm>
        </p:grpSpPr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1491AE4C-78AF-F541-4AC9-784EC7CEBEA2}"/>
                </a:ext>
              </a:extLst>
            </p:cNvPr>
            <p:cNvGrpSpPr/>
            <p:nvPr/>
          </p:nvGrpSpPr>
          <p:grpSpPr>
            <a:xfrm>
              <a:off x="9362759" y="4843824"/>
              <a:ext cx="993746" cy="451405"/>
              <a:chOff x="5157513" y="6223139"/>
              <a:chExt cx="993746" cy="451405"/>
            </a:xfrm>
          </p:grpSpPr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3373CD70-C148-8242-AF39-A64F917DB754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8700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17025372-8392-F922-E2D4-51139E6238BF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8808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2599C40E-C66D-7BA1-9A5C-FE5DB1B4579B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8887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D812F8DD-580F-E695-E5B6-F336CD48FC90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599C7B70-BC22-6708-B050-3DE774C23AEC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A113C4E3-6F57-50C5-53E1-890E59CC0364}"/>
                </a:ext>
              </a:extLst>
            </p:cNvPr>
            <p:cNvCxnSpPr>
              <a:cxnSpLocks/>
              <a:stCxn id="132" idx="2"/>
            </p:cNvCxnSpPr>
            <p:nvPr/>
          </p:nvCxnSpPr>
          <p:spPr>
            <a:xfrm flipH="1">
              <a:off x="9362758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ADCCA1BF-DDB5-F53B-8B19-F15716C12BE9}"/>
                </a:ext>
              </a:extLst>
            </p:cNvPr>
            <p:cNvCxnSpPr>
              <a:cxnSpLocks/>
              <a:stCxn id="133" idx="2"/>
            </p:cNvCxnSpPr>
            <p:nvPr/>
          </p:nvCxnSpPr>
          <p:spPr>
            <a:xfrm flipH="1">
              <a:off x="9745121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D5485CE7-BED9-6B9E-A749-D8DC75EDE969}"/>
                </a:ext>
              </a:extLst>
            </p:cNvPr>
            <p:cNvCxnSpPr>
              <a:cxnSpLocks/>
              <a:stCxn id="134" idx="2"/>
            </p:cNvCxnSpPr>
            <p:nvPr/>
          </p:nvCxnSpPr>
          <p:spPr>
            <a:xfrm>
              <a:off x="9973166" y="5294670"/>
              <a:ext cx="100838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0EF084BB-CF81-B8F5-63DA-9E48DE31076E}"/>
              </a:ext>
            </a:extLst>
          </p:cNvPr>
          <p:cNvGrpSpPr/>
          <p:nvPr/>
        </p:nvGrpSpPr>
        <p:grpSpPr>
          <a:xfrm>
            <a:off x="10790098" y="4769819"/>
            <a:ext cx="993747" cy="851004"/>
            <a:chOff x="10556237" y="4843824"/>
            <a:chExt cx="993747" cy="851004"/>
          </a:xfrm>
        </p:grpSpPr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E0653DAC-2DE1-50AC-0502-A0FD803D280D}"/>
                </a:ext>
              </a:extLst>
            </p:cNvPr>
            <p:cNvGrpSpPr/>
            <p:nvPr/>
          </p:nvGrpSpPr>
          <p:grpSpPr>
            <a:xfrm>
              <a:off x="10556238" y="4843824"/>
              <a:ext cx="993746" cy="451406"/>
              <a:chOff x="5157513" y="6223139"/>
              <a:chExt cx="993746" cy="451406"/>
            </a:xfrm>
          </p:grpSpPr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149B5387-9375-689D-2A6D-5772F26FE958}"/>
                  </a:ext>
                </a:extLst>
              </p:cNvPr>
              <p:cNvSpPr txBox="1"/>
              <p:nvPr/>
            </p:nvSpPr>
            <p:spPr>
              <a:xfrm>
                <a:off x="5203787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9016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8C2D846D-8725-AB9B-A211-57E1B126B776}"/>
                  </a:ext>
                </a:extLst>
              </p:cNvPr>
              <p:cNvSpPr txBox="1"/>
              <p:nvPr/>
            </p:nvSpPr>
            <p:spPr>
              <a:xfrm>
                <a:off x="5429588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9200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7E49B797-9987-6523-D158-5EC6C818CEBB}"/>
                  </a:ext>
                </a:extLst>
              </p:cNvPr>
              <p:cNvSpPr txBox="1"/>
              <p:nvPr/>
            </p:nvSpPr>
            <p:spPr>
              <a:xfrm>
                <a:off x="5655389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96BDECD7-96EC-FB45-B9D8-CFB408C246F6}"/>
                  </a:ext>
                </a:extLst>
              </p:cNvPr>
              <p:cNvSpPr txBox="1"/>
              <p:nvPr/>
            </p:nvSpPr>
            <p:spPr>
              <a:xfrm>
                <a:off x="5881189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85809C18-3651-A624-79D9-B33383C32FF0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499794D8-FBC4-0C82-E8FA-1703858E964F}"/>
                </a:ext>
              </a:extLst>
            </p:cNvPr>
            <p:cNvCxnSpPr>
              <a:cxnSpLocks/>
              <a:stCxn id="142" idx="2"/>
            </p:cNvCxnSpPr>
            <p:nvPr/>
          </p:nvCxnSpPr>
          <p:spPr>
            <a:xfrm flipH="1">
              <a:off x="10556237" y="5295230"/>
              <a:ext cx="156562" cy="3995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id="{492686F6-EEC8-03F6-11A1-9646C0FE06DA}"/>
                </a:ext>
              </a:extLst>
            </p:cNvPr>
            <p:cNvCxnSpPr>
              <a:cxnSpLocks/>
              <a:stCxn id="143" idx="2"/>
            </p:cNvCxnSpPr>
            <p:nvPr/>
          </p:nvCxnSpPr>
          <p:spPr>
            <a:xfrm>
              <a:off x="10938600" y="5295230"/>
              <a:ext cx="0" cy="3995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Arrow Connector 140">
              <a:extLst>
                <a:ext uri="{FF2B5EF4-FFF2-40B4-BE49-F238E27FC236}">
                  <a16:creationId xmlns:a16="http://schemas.microsoft.com/office/drawing/2014/main" id="{DD5E9A11-2A4E-1CAB-3A51-5B6B553A2306}"/>
                </a:ext>
              </a:extLst>
            </p:cNvPr>
            <p:cNvCxnSpPr>
              <a:cxnSpLocks/>
              <a:stCxn id="144" idx="2"/>
            </p:cNvCxnSpPr>
            <p:nvPr/>
          </p:nvCxnSpPr>
          <p:spPr>
            <a:xfrm>
              <a:off x="11164401" y="5295230"/>
              <a:ext cx="103082" cy="3995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7" name="Freeform 146">
            <a:extLst>
              <a:ext uri="{FF2B5EF4-FFF2-40B4-BE49-F238E27FC236}">
                <a16:creationId xmlns:a16="http://schemas.microsoft.com/office/drawing/2014/main" id="{8EBC21FB-D445-9FE3-B039-F122E4E2E784}"/>
              </a:ext>
            </a:extLst>
          </p:cNvPr>
          <p:cNvSpPr/>
          <p:nvPr/>
        </p:nvSpPr>
        <p:spPr>
          <a:xfrm>
            <a:off x="5002482" y="4703484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8" name="Freeform 147">
            <a:extLst>
              <a:ext uri="{FF2B5EF4-FFF2-40B4-BE49-F238E27FC236}">
                <a16:creationId xmlns:a16="http://schemas.microsoft.com/office/drawing/2014/main" id="{B5D788C6-9C26-4306-6E04-57007143C740}"/>
              </a:ext>
            </a:extLst>
          </p:cNvPr>
          <p:cNvSpPr/>
          <p:nvPr/>
        </p:nvSpPr>
        <p:spPr>
          <a:xfrm>
            <a:off x="7263657" y="4714858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9" name="Freeform 148">
            <a:extLst>
              <a:ext uri="{FF2B5EF4-FFF2-40B4-BE49-F238E27FC236}">
                <a16:creationId xmlns:a16="http://schemas.microsoft.com/office/drawing/2014/main" id="{0C33E911-81E1-492C-A005-5B41FF493B7B}"/>
              </a:ext>
            </a:extLst>
          </p:cNvPr>
          <p:cNvSpPr/>
          <p:nvPr/>
        </p:nvSpPr>
        <p:spPr>
          <a:xfrm>
            <a:off x="8399649" y="4708771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" name="Freeform 149">
            <a:extLst>
              <a:ext uri="{FF2B5EF4-FFF2-40B4-BE49-F238E27FC236}">
                <a16:creationId xmlns:a16="http://schemas.microsoft.com/office/drawing/2014/main" id="{3CCBF232-1E4E-95FA-2F62-31DFEF6C5911}"/>
              </a:ext>
            </a:extLst>
          </p:cNvPr>
          <p:cNvSpPr/>
          <p:nvPr/>
        </p:nvSpPr>
        <p:spPr>
          <a:xfrm>
            <a:off x="9525593" y="4710068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1" name="Freeform 150">
            <a:extLst>
              <a:ext uri="{FF2B5EF4-FFF2-40B4-BE49-F238E27FC236}">
                <a16:creationId xmlns:a16="http://schemas.microsoft.com/office/drawing/2014/main" id="{19D2BA66-78EF-2440-9AB0-36C2BC8DADBE}"/>
              </a:ext>
            </a:extLst>
          </p:cNvPr>
          <p:cNvSpPr/>
          <p:nvPr/>
        </p:nvSpPr>
        <p:spPr>
          <a:xfrm>
            <a:off x="10652249" y="4710068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2" name="Freeform 151">
            <a:extLst>
              <a:ext uri="{FF2B5EF4-FFF2-40B4-BE49-F238E27FC236}">
                <a16:creationId xmlns:a16="http://schemas.microsoft.com/office/drawing/2014/main" id="{3F514FD9-68DE-DE49-A0AF-6FA074795C39}"/>
              </a:ext>
            </a:extLst>
          </p:cNvPr>
          <p:cNvSpPr/>
          <p:nvPr/>
        </p:nvSpPr>
        <p:spPr>
          <a:xfrm flipH="1" flipV="1">
            <a:off x="10653706" y="5216937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3" name="Freeform 152">
            <a:extLst>
              <a:ext uri="{FF2B5EF4-FFF2-40B4-BE49-F238E27FC236}">
                <a16:creationId xmlns:a16="http://schemas.microsoft.com/office/drawing/2014/main" id="{9A7BA4BE-5ADD-694B-A616-58FC430381C8}"/>
              </a:ext>
            </a:extLst>
          </p:cNvPr>
          <p:cNvSpPr/>
          <p:nvPr/>
        </p:nvSpPr>
        <p:spPr>
          <a:xfrm flipH="1" flipV="1">
            <a:off x="9528848" y="5216937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4" name="Freeform 153">
            <a:extLst>
              <a:ext uri="{FF2B5EF4-FFF2-40B4-BE49-F238E27FC236}">
                <a16:creationId xmlns:a16="http://schemas.microsoft.com/office/drawing/2014/main" id="{EB6BF05F-AD80-281A-CD59-AD0D292EE032}"/>
              </a:ext>
            </a:extLst>
          </p:cNvPr>
          <p:cNvSpPr/>
          <p:nvPr/>
        </p:nvSpPr>
        <p:spPr>
          <a:xfrm flipH="1" flipV="1">
            <a:off x="8393876" y="5222111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5" name="Freeform 154">
            <a:extLst>
              <a:ext uri="{FF2B5EF4-FFF2-40B4-BE49-F238E27FC236}">
                <a16:creationId xmlns:a16="http://schemas.microsoft.com/office/drawing/2014/main" id="{2C89F48F-4CA4-017D-3206-62844FBCB3B6}"/>
              </a:ext>
            </a:extLst>
          </p:cNvPr>
          <p:cNvSpPr/>
          <p:nvPr/>
        </p:nvSpPr>
        <p:spPr>
          <a:xfrm flipH="1" flipV="1">
            <a:off x="7259011" y="5216222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6" name="Freeform 155">
            <a:extLst>
              <a:ext uri="{FF2B5EF4-FFF2-40B4-BE49-F238E27FC236}">
                <a16:creationId xmlns:a16="http://schemas.microsoft.com/office/drawing/2014/main" id="{63E0E0E3-7E44-9496-FFA8-E491EA94DCB8}"/>
              </a:ext>
            </a:extLst>
          </p:cNvPr>
          <p:cNvSpPr/>
          <p:nvPr/>
        </p:nvSpPr>
        <p:spPr>
          <a:xfrm flipH="1" flipV="1">
            <a:off x="4998627" y="5221396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C2397EEA-AAB4-A0B5-3DE3-DF2FBDDE2DF3}"/>
              </a:ext>
            </a:extLst>
          </p:cNvPr>
          <p:cNvCxnSpPr>
            <a:cxnSpLocks/>
            <a:stCxn id="17" idx="4"/>
            <a:endCxn id="55" idx="0"/>
          </p:cNvCxnSpPr>
          <p:nvPr/>
        </p:nvCxnSpPr>
        <p:spPr>
          <a:xfrm flipH="1">
            <a:off x="4506721" y="4462593"/>
            <a:ext cx="1595777" cy="3072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6D9A6465-E7AA-9AF9-3AE6-42B9BE63CAD2}"/>
              </a:ext>
            </a:extLst>
          </p:cNvPr>
          <p:cNvCxnSpPr>
            <a:cxnSpLocks/>
          </p:cNvCxnSpPr>
          <p:nvPr/>
        </p:nvCxnSpPr>
        <p:spPr>
          <a:xfrm flipH="1">
            <a:off x="7036094" y="3681112"/>
            <a:ext cx="866804" cy="3085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F53E8459-BBF8-018A-BD31-B571D8C0DD3D}"/>
              </a:ext>
            </a:extLst>
          </p:cNvPr>
          <p:cNvGrpSpPr/>
          <p:nvPr/>
        </p:nvGrpSpPr>
        <p:grpSpPr>
          <a:xfrm>
            <a:off x="6266937" y="4763234"/>
            <a:ext cx="993747" cy="858262"/>
            <a:chOff x="7442670" y="4843824"/>
            <a:chExt cx="993747" cy="858262"/>
          </a:xfrm>
        </p:grpSpPr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9BEFC4D3-EE71-2AE9-EE6E-3B225FA1BC47}"/>
                </a:ext>
              </a:extLst>
            </p:cNvPr>
            <p:cNvGrpSpPr/>
            <p:nvPr/>
          </p:nvGrpSpPr>
          <p:grpSpPr>
            <a:xfrm>
              <a:off x="7442671" y="4843824"/>
              <a:ext cx="993746" cy="451405"/>
              <a:chOff x="5157513" y="6223139"/>
              <a:chExt cx="993746" cy="451405"/>
            </a:xfrm>
          </p:grpSpPr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E045D5FD-6853-C3AA-8403-49010E84155D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6423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7F77AE05-657D-16B5-5214-FC71BE9BC769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8050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CDA7CF16-FBC8-EC94-568B-2AA65C8B7E0C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/>
              </a:p>
            </p:txBody>
          </p:sp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14061A1B-DADD-786F-0B73-117615A63407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46D1431B-8062-D56C-5D02-2D4ED1A59D8A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61" name="Straight Arrow Connector 160">
              <a:extLst>
                <a:ext uri="{FF2B5EF4-FFF2-40B4-BE49-F238E27FC236}">
                  <a16:creationId xmlns:a16="http://schemas.microsoft.com/office/drawing/2014/main" id="{600D3281-4A4D-DAC9-9952-79F023CBE9AC}"/>
                </a:ext>
              </a:extLst>
            </p:cNvPr>
            <p:cNvCxnSpPr>
              <a:cxnSpLocks/>
              <a:stCxn id="164" idx="2"/>
            </p:cNvCxnSpPr>
            <p:nvPr/>
          </p:nvCxnSpPr>
          <p:spPr>
            <a:xfrm flipH="1">
              <a:off x="7442670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Arrow Connector 161">
              <a:extLst>
                <a:ext uri="{FF2B5EF4-FFF2-40B4-BE49-F238E27FC236}">
                  <a16:creationId xmlns:a16="http://schemas.microsoft.com/office/drawing/2014/main" id="{D259827B-B070-EF12-FC67-E39059BC4244}"/>
                </a:ext>
              </a:extLst>
            </p:cNvPr>
            <p:cNvCxnSpPr>
              <a:cxnSpLocks/>
              <a:stCxn id="165" idx="2"/>
            </p:cNvCxnSpPr>
            <p:nvPr/>
          </p:nvCxnSpPr>
          <p:spPr>
            <a:xfrm flipH="1">
              <a:off x="7825033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9" name="Freeform 168">
            <a:extLst>
              <a:ext uri="{FF2B5EF4-FFF2-40B4-BE49-F238E27FC236}">
                <a16:creationId xmlns:a16="http://schemas.microsoft.com/office/drawing/2014/main" id="{2125A888-189E-25C6-E383-8C90E09BACD7}"/>
              </a:ext>
            </a:extLst>
          </p:cNvPr>
          <p:cNvSpPr/>
          <p:nvPr/>
        </p:nvSpPr>
        <p:spPr>
          <a:xfrm>
            <a:off x="6133399" y="4708273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0" name="Freeform 169">
            <a:extLst>
              <a:ext uri="{FF2B5EF4-FFF2-40B4-BE49-F238E27FC236}">
                <a16:creationId xmlns:a16="http://schemas.microsoft.com/office/drawing/2014/main" id="{AF01E730-F97F-BC72-AD52-BC3E26735BBD}"/>
              </a:ext>
            </a:extLst>
          </p:cNvPr>
          <p:cNvSpPr/>
          <p:nvPr/>
        </p:nvSpPr>
        <p:spPr>
          <a:xfrm flipH="1" flipV="1">
            <a:off x="6128753" y="5209637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1" name="Straight Arrow Connector 170">
            <a:extLst>
              <a:ext uri="{FF2B5EF4-FFF2-40B4-BE49-F238E27FC236}">
                <a16:creationId xmlns:a16="http://schemas.microsoft.com/office/drawing/2014/main" id="{8AD3DD9C-6A9D-439D-98C3-CC44D045D0F4}"/>
              </a:ext>
            </a:extLst>
          </p:cNvPr>
          <p:cNvCxnSpPr>
            <a:cxnSpLocks/>
            <a:stCxn id="18" idx="4"/>
          </p:cNvCxnSpPr>
          <p:nvPr/>
        </p:nvCxnSpPr>
        <p:spPr>
          <a:xfrm>
            <a:off x="6635143" y="4462593"/>
            <a:ext cx="120392" cy="3080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773F614-79B4-16E6-F553-4E702AEC5BD0}"/>
              </a:ext>
            </a:extLst>
          </p:cNvPr>
          <p:cNvCxnSpPr>
            <a:cxnSpLocks/>
          </p:cNvCxnSpPr>
          <p:nvPr/>
        </p:nvCxnSpPr>
        <p:spPr>
          <a:xfrm>
            <a:off x="3975361" y="5392667"/>
            <a:ext cx="7861751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0A1DCEF-49B3-E92E-E0C7-076A144B0976}"/>
              </a:ext>
            </a:extLst>
          </p:cNvPr>
          <p:cNvGrpSpPr/>
          <p:nvPr/>
        </p:nvGrpSpPr>
        <p:grpSpPr>
          <a:xfrm>
            <a:off x="2895617" y="6063646"/>
            <a:ext cx="1160505" cy="386762"/>
            <a:chOff x="7270209" y="1033994"/>
            <a:chExt cx="1160505" cy="386762"/>
          </a:xfrm>
        </p:grpSpPr>
        <p:sp>
          <p:nvSpPr>
            <p:cNvPr id="68" name="Cloud Callout 67">
              <a:extLst>
                <a:ext uri="{FF2B5EF4-FFF2-40B4-BE49-F238E27FC236}">
                  <a16:creationId xmlns:a16="http://schemas.microsoft.com/office/drawing/2014/main" id="{8C942227-563C-2E14-DC83-E713CEC530A4}"/>
                </a:ext>
              </a:extLst>
            </p:cNvPr>
            <p:cNvSpPr/>
            <p:nvPr/>
          </p:nvSpPr>
          <p:spPr>
            <a:xfrm>
              <a:off x="7270209" y="1033994"/>
              <a:ext cx="1160505" cy="386762"/>
            </a:xfrm>
            <a:prstGeom prst="cloudCallout">
              <a:avLst>
                <a:gd name="adj1" fmla="val -25832"/>
                <a:gd name="adj2" fmla="val -100651"/>
              </a:avLst>
            </a:prstGeom>
            <a:solidFill>
              <a:srgbClr val="FFC00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36000" rIns="36000">
              <a:noAutofit/>
            </a:bodyPr>
            <a:lstStyle/>
            <a:p>
              <a:pPr algn="ctr"/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C3C64C68-C2F5-AD1C-524D-41691A53CE85}"/>
                </a:ext>
              </a:extLst>
            </p:cNvPr>
            <p:cNvSpPr/>
            <p:nvPr/>
          </p:nvSpPr>
          <p:spPr>
            <a:xfrm>
              <a:off x="7300457" y="1040862"/>
              <a:ext cx="111802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</a:rPr>
                <a:t>Und nun?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022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73" grpId="0" animBg="1"/>
      <p:bldP spid="7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70590-2DB3-8940-9F9D-EE32A03CD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Überblick: 6. Anfrageverarbeitung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1BC0C-A657-5D4F-99A9-74DEC788AC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de-DE" b="1" i="1" dirty="0">
                <a:solidFill>
                  <a:schemeClr val="accent1"/>
                </a:solidFill>
              </a:rPr>
              <a:t>Speicherung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Speichermedien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Verwaltung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Puffer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Zugriff</a:t>
            </a:r>
            <a:endParaRPr lang="de-DE" i="1" dirty="0"/>
          </a:p>
          <a:p>
            <a:pPr marL="457200" indent="-457200">
              <a:buFont typeface="+mj-lt"/>
              <a:buAutoNum type="alphaUcPeriod"/>
            </a:pPr>
            <a:r>
              <a:rPr lang="de-DE" i="1" dirty="0"/>
              <a:t>Indexierung</a:t>
            </a:r>
          </a:p>
          <a:p>
            <a:pPr lvl="1"/>
            <a:r>
              <a:rPr lang="de-DE" dirty="0"/>
              <a:t>ISAM-Index</a:t>
            </a:r>
          </a:p>
          <a:p>
            <a:pPr lvl="1"/>
            <a:r>
              <a:rPr lang="de-DE" dirty="0"/>
              <a:t>B</a:t>
            </a:r>
            <a:r>
              <a:rPr lang="de-DE" baseline="30000" dirty="0"/>
              <a:t>+</a:t>
            </a:r>
            <a:r>
              <a:rPr lang="de-DE" dirty="0"/>
              <a:t>-Bäume (B*-Bäume)</a:t>
            </a:r>
          </a:p>
          <a:p>
            <a:pPr lvl="1"/>
            <a:r>
              <a:rPr lang="de-DE" dirty="0"/>
              <a:t>Hash-basierte Indexe</a:t>
            </a:r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marL="457200" indent="-457200">
              <a:buFont typeface="+mj-lt"/>
              <a:buAutoNum type="alphaUcPeriod"/>
            </a:pPr>
            <a:r>
              <a:rPr lang="de-DE" i="1" dirty="0"/>
              <a:t>Anfragebeantwortung</a:t>
            </a:r>
            <a:endParaRPr lang="de-DE" dirty="0"/>
          </a:p>
          <a:p>
            <a:pPr lvl="1"/>
            <a:r>
              <a:rPr lang="de-DE" dirty="0"/>
              <a:t>Sortieren</a:t>
            </a:r>
          </a:p>
          <a:p>
            <a:pPr lvl="1"/>
            <a:r>
              <a:rPr lang="de-DE" dirty="0" err="1"/>
              <a:t>Join</a:t>
            </a:r>
            <a:r>
              <a:rPr lang="de-DE" dirty="0"/>
              <a:t>-Verarbeitung</a:t>
            </a:r>
          </a:p>
          <a:p>
            <a:pPr lvl="1"/>
            <a:r>
              <a:rPr lang="de-DE" dirty="0"/>
              <a:t>Weitere Operationen</a:t>
            </a:r>
          </a:p>
          <a:p>
            <a:pPr lvl="1"/>
            <a:r>
              <a:rPr lang="de-DE" dirty="0" err="1"/>
              <a:t>Pipelining</a:t>
            </a:r>
            <a:endParaRPr lang="de-DE" dirty="0"/>
          </a:p>
          <a:p>
            <a:pPr marL="457200" indent="-457200">
              <a:buFont typeface="+mj-lt"/>
              <a:buAutoNum type="alphaUcPeriod"/>
            </a:pPr>
            <a:r>
              <a:rPr lang="de-DE" i="1" dirty="0"/>
              <a:t>Anfrageoptimierung</a:t>
            </a:r>
          </a:p>
          <a:p>
            <a:pPr lvl="1"/>
            <a:r>
              <a:rPr lang="de-DE" dirty="0" err="1"/>
              <a:t>Rewriting</a:t>
            </a:r>
            <a:endParaRPr lang="de-DE" dirty="0"/>
          </a:p>
          <a:p>
            <a:pPr lvl="1"/>
            <a:r>
              <a:rPr lang="de-DE" dirty="0"/>
              <a:t>Datenabhängige Optimierung</a:t>
            </a:r>
          </a:p>
          <a:p>
            <a:pPr lvl="1"/>
            <a:endParaRPr lang="de-DE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AE5B65-EBC5-F0B6-4906-0D4E1F9CD8C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D635666-E358-8905-DF2A-94991135F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0309812-24D2-D941-99E4-2C60BEA1CB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73077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</a:t>
            </a:r>
            <a:r>
              <a:rPr lang="de-DE" baseline="30000" dirty="0"/>
              <a:t>+</a:t>
            </a:r>
            <a:r>
              <a:rPr lang="de-DE" dirty="0"/>
              <a:t>-Baum: Löschen – Unterlauf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Vorgehen, wenn kein Nachbarblatt genug Einträge hat (beide nur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de-DE" dirty="0"/>
                  <a:t> Einträge)</a:t>
                </a:r>
              </a:p>
              <a:p>
                <a:pPr lvl="1"/>
                <a:r>
                  <a:rPr lang="de-DE" dirty="0"/>
                  <a:t>Blattseite mit einem der Nachbarblätter verschmelzen und verweisenden Indexeintrag in Elternknoten löschen</a:t>
                </a:r>
              </a:p>
              <a:p>
                <a:pPr lvl="2"/>
                <a:r>
                  <a:rPr lang="de-DE" dirty="0"/>
                  <a:t>Verschmelzen bei unterschiedlichen Elternknoten: Zusätzlich Großeltern-Indexeintrag aktualisieren</a:t>
                </a:r>
              </a:p>
              <a:p>
                <a:r>
                  <a:rPr lang="de-DE" dirty="0"/>
                  <a:t>Beispiel:</a:t>
                </a:r>
              </a:p>
              <a:p>
                <a:pPr lvl="1"/>
                <a:r>
                  <a:rPr lang="de-DE" dirty="0"/>
                  <a:t>Löschen eines Eintrags mit </a:t>
                </a:r>
                <a:br>
                  <a:rPr lang="de-DE" dirty="0"/>
                </a:br>
                <a:r>
                  <a:rPr lang="de-DE" dirty="0"/>
                  <a:t>Suchschlüssel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8050</m:t>
                    </m:r>
                  </m:oMath>
                </a14:m>
                <a:r>
                  <a:rPr lang="de-DE" dirty="0"/>
                  <a:t> führt</a:t>
                </a:r>
                <a:br>
                  <a:rPr lang="de-DE" dirty="0"/>
                </a:br>
                <a:r>
                  <a:rPr lang="de-DE" dirty="0"/>
                  <a:t>zu Unterlauf</a:t>
                </a:r>
              </a:p>
              <a:p>
                <a:pPr lvl="2"/>
                <a:r>
                  <a:rPr lang="de-DE" dirty="0"/>
                  <a:t>Einträge in vorheriges</a:t>
                </a:r>
                <a:br>
                  <a:rPr lang="de-DE" dirty="0"/>
                </a:br>
                <a:r>
                  <a:rPr lang="de-DE" dirty="0"/>
                  <a:t>Blatt überführen</a:t>
                </a:r>
              </a:p>
              <a:p>
                <a:pPr lvl="2"/>
                <a:r>
                  <a:rPr lang="de-DE" dirty="0"/>
                  <a:t>Dritte Blattseite und </a:t>
                </a:r>
                <a:br>
                  <a:rPr lang="de-DE" dirty="0"/>
                </a:br>
                <a:r>
                  <a:rPr lang="de-DE" dirty="0"/>
                  <a:t>Indexeintrag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6423,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𝑙𝑒𝑎𝑓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br>
                  <a:rPr lang="de-DE" dirty="0"/>
                </a:br>
                <a:r>
                  <a:rPr lang="de-DE" dirty="0"/>
                  <a:t>löschen</a:t>
                </a:r>
              </a:p>
              <a:p>
                <a:pPr lvl="2"/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 b="-238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45123C-68DA-3096-BF8F-47D99910C25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F40BB6-CF91-0DB3-32E8-DDC194A31B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70</a:t>
            </a:fld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A9AC25-77E8-0367-4280-51208DFBB1C5}"/>
              </a:ext>
            </a:extLst>
          </p:cNvPr>
          <p:cNvSpPr/>
          <p:nvPr/>
        </p:nvSpPr>
        <p:spPr>
          <a:xfrm>
            <a:off x="3975361" y="5392667"/>
            <a:ext cx="7856314" cy="5121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74FE8C-9144-68C4-3CE8-641D0CA81C01}"/>
              </a:ext>
            </a:extLst>
          </p:cNvPr>
          <p:cNvSpPr txBox="1"/>
          <p:nvPr/>
        </p:nvSpPr>
        <p:spPr>
          <a:xfrm>
            <a:off x="10807782" y="5569113"/>
            <a:ext cx="10598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Datenseiten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787951-9176-AD01-9F25-BC90F1CFA20A}"/>
              </a:ext>
            </a:extLst>
          </p:cNvPr>
          <p:cNvSpPr/>
          <p:nvPr/>
        </p:nvSpPr>
        <p:spPr>
          <a:xfrm>
            <a:off x="3975361" y="3113855"/>
            <a:ext cx="7856314" cy="22845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32324B50-091F-C666-BBB8-688F7FDF28FE}"/>
              </a:ext>
            </a:extLst>
          </p:cNvPr>
          <p:cNvSpPr/>
          <p:nvPr/>
        </p:nvSpPr>
        <p:spPr>
          <a:xfrm>
            <a:off x="5641628" y="4774953"/>
            <a:ext cx="219734" cy="45010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112B31A4-9139-BC65-A862-D76DEC8B5EC4}"/>
              </a:ext>
            </a:extLst>
          </p:cNvPr>
          <p:cNvCxnSpPr>
            <a:cxnSpLocks/>
            <a:stCxn id="18" idx="4"/>
            <a:endCxn id="168" idx="0"/>
          </p:cNvCxnSpPr>
          <p:nvPr/>
        </p:nvCxnSpPr>
        <p:spPr>
          <a:xfrm>
            <a:off x="6635143" y="4462593"/>
            <a:ext cx="128668" cy="3006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C000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F2AD916C-C889-06A7-8A95-85A536B6EF1E}"/>
              </a:ext>
            </a:extLst>
          </p:cNvPr>
          <p:cNvSpPr/>
          <p:nvPr/>
        </p:nvSpPr>
        <p:spPr>
          <a:xfrm>
            <a:off x="6395586" y="3984759"/>
            <a:ext cx="219734" cy="45010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E89A1A8-F402-5AC4-2230-76BEFB2F8824}"/>
              </a:ext>
            </a:extLst>
          </p:cNvPr>
          <p:cNvGrpSpPr/>
          <p:nvPr/>
        </p:nvGrpSpPr>
        <p:grpSpPr>
          <a:xfrm>
            <a:off x="6079307" y="3989626"/>
            <a:ext cx="1118027" cy="472967"/>
            <a:chOff x="5157512" y="6223139"/>
            <a:chExt cx="1118027" cy="47296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1CF2C49-CDF7-F0B9-2EF4-36D7DB74DFC5}"/>
                </a:ext>
              </a:extLst>
            </p:cNvPr>
            <p:cNvSpPr txBox="1"/>
            <p:nvPr/>
          </p:nvSpPr>
          <p:spPr>
            <a:xfrm>
              <a:off x="5203787" y="6227359"/>
              <a:ext cx="225126" cy="45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4528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C5DB6FB-F9FA-6910-7DAF-30A6291B0644}"/>
                </a:ext>
              </a:extLst>
            </p:cNvPr>
            <p:cNvSpPr txBox="1"/>
            <p:nvPr/>
          </p:nvSpPr>
          <p:spPr>
            <a:xfrm>
              <a:off x="5470529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3296AF4-9142-25B1-417E-ECCF897163AD}"/>
                </a:ext>
              </a:extLst>
            </p:cNvPr>
            <p:cNvSpPr txBox="1"/>
            <p:nvPr/>
          </p:nvSpPr>
          <p:spPr>
            <a:xfrm>
              <a:off x="5737271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8280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173DE5E-B07E-DB8C-BB61-CF763C347473}"/>
                </a:ext>
              </a:extLst>
            </p:cNvPr>
            <p:cNvSpPr txBox="1"/>
            <p:nvPr/>
          </p:nvSpPr>
          <p:spPr>
            <a:xfrm>
              <a:off x="6004012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7C0F019-0310-26ED-F51B-66A5DD89147D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1D52815-EEB7-262A-AC33-6A331D3FF535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67FDE54-E812-E13F-C67C-73BDAB131094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8AA117C-AD7B-FB3F-3E7C-EE326CF6042E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AF5E771-CF49-3A0E-F21F-4D001C66E13F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15FE3EE-3BD0-5B7C-4D89-41EE0ED8375F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76AA271-D2E2-C883-566F-CC2833E43F7A}"/>
              </a:ext>
            </a:extLst>
          </p:cNvPr>
          <p:cNvGrpSpPr/>
          <p:nvPr/>
        </p:nvGrpSpPr>
        <p:grpSpPr>
          <a:xfrm>
            <a:off x="9584385" y="3989626"/>
            <a:ext cx="1118027" cy="472968"/>
            <a:chOff x="5157512" y="6223138"/>
            <a:chExt cx="1118027" cy="472968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6C36D61-A790-C11B-1D3C-1D0BDFACA3B2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8700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07C3659-88C8-D415-308F-AEE0C7797878}"/>
                </a:ext>
              </a:extLst>
            </p:cNvPr>
            <p:cNvSpPr txBox="1"/>
            <p:nvPr/>
          </p:nvSpPr>
          <p:spPr>
            <a:xfrm>
              <a:off x="5470529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9016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EC6EFD8-B925-7D05-2D2A-8EB2221129EE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F9B9B6B-1AF9-77FB-711B-FB18A92A447D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2C72D8C-C2E0-85E5-3BE6-0670C689FB0C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3D4DDB1-BB50-9276-2F77-5BFCF9F28B8D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5A96A11-B55A-BD5B-1FBD-179C1E226E4A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D901BE4-87BC-683A-F3E8-FA9611F86B15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070C2D7-F1D8-8134-F760-C698AAB53FC1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E0E39FA-2578-B018-6D28-C2CC2157F473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4C2BAD6-5A63-70B6-BA67-3EEB0EBFD3F7}"/>
              </a:ext>
            </a:extLst>
          </p:cNvPr>
          <p:cNvGrpSpPr/>
          <p:nvPr/>
        </p:nvGrpSpPr>
        <p:grpSpPr>
          <a:xfrm>
            <a:off x="7896031" y="3214839"/>
            <a:ext cx="1118027" cy="472968"/>
            <a:chOff x="5157512" y="6223138"/>
            <a:chExt cx="1118027" cy="472968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6BEE7E5-2B72-44D6-7465-7B901DAAD8C2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8500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C37E974-2A4B-27FF-A0B5-E32130252576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F8CDC40-2784-4A7F-D0D3-6D8A32DB86F2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EBDBF95-E0E9-2FDB-7111-EEE45829719A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DC404C8-6456-8D09-2D69-0DA4FD8ADD54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9333A141-0B90-0DCE-F738-39E07C0F0DAA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6940398-D53B-C52D-F9AE-1D8B61C6F430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939894BD-E159-42B2-F6CE-DFBC5FF69FA7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850F43C-9BCE-1BDC-8775-285E6DE09487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56C766E3-DBFE-CB6C-CC7E-0C83ECD831C1}"/>
              </a:ext>
            </a:extLst>
          </p:cNvPr>
          <p:cNvCxnSpPr>
            <a:cxnSpLocks/>
            <a:stCxn id="16" idx="3"/>
            <a:endCxn id="107" idx="0"/>
          </p:cNvCxnSpPr>
          <p:nvPr/>
        </p:nvCxnSpPr>
        <p:spPr>
          <a:xfrm flipH="1">
            <a:off x="5637689" y="4455898"/>
            <a:ext cx="715227" cy="3139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EC44D6D6-C93C-E354-0B97-ED18190BDF1F}"/>
              </a:ext>
            </a:extLst>
          </p:cNvPr>
          <p:cNvCxnSpPr>
            <a:cxnSpLocks/>
            <a:stCxn id="19" idx="4"/>
            <a:endCxn id="116" idx="0"/>
          </p:cNvCxnSpPr>
          <p:nvPr/>
        </p:nvCxnSpPr>
        <p:spPr>
          <a:xfrm>
            <a:off x="6901885" y="4462593"/>
            <a:ext cx="992184" cy="3072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7BDB160-C248-2511-8BA7-72770AB1CD12}"/>
              </a:ext>
            </a:extLst>
          </p:cNvPr>
          <p:cNvGrpSpPr/>
          <p:nvPr/>
        </p:nvGrpSpPr>
        <p:grpSpPr>
          <a:xfrm>
            <a:off x="4009847" y="4769819"/>
            <a:ext cx="993747" cy="869149"/>
            <a:chOff x="5052318" y="4843825"/>
            <a:chExt cx="993747" cy="869149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26C6E094-9FC1-9C1E-C06A-E7F7581EE7D5}"/>
                </a:ext>
              </a:extLst>
            </p:cNvPr>
            <p:cNvGrpSpPr/>
            <p:nvPr/>
          </p:nvGrpSpPr>
          <p:grpSpPr>
            <a:xfrm>
              <a:off x="5052319" y="4843825"/>
              <a:ext cx="993746" cy="451735"/>
              <a:chOff x="5157513" y="6223139"/>
              <a:chExt cx="993746" cy="451735"/>
            </a:xfrm>
          </p:grpSpPr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678F3D6-329E-6725-21B6-BDA8E252B46E}"/>
                  </a:ext>
                </a:extLst>
              </p:cNvPr>
              <p:cNvSpPr txBox="1"/>
              <p:nvPr/>
            </p:nvSpPr>
            <p:spPr>
              <a:xfrm>
                <a:off x="5203787" y="6224874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tIns="4680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4123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9D5720D-4F79-EB95-7698-9F95D2771988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4222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3DD6D826-07B7-D5F8-7327-C8C2AB4A2747}"/>
                  </a:ext>
                </a:extLst>
              </p:cNvPr>
              <p:cNvSpPr txBox="1"/>
              <p:nvPr/>
            </p:nvSpPr>
            <p:spPr>
              <a:xfrm>
                <a:off x="5655389" y="622342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4450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1FC9B65-9258-DA5F-8A40-5D73373FCD5B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E11FF45C-D418-B78A-8ABE-6FBF9160AA77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0330F3CD-9853-CE15-8800-7AC5BF360342}"/>
                </a:ext>
              </a:extLst>
            </p:cNvPr>
            <p:cNvCxnSpPr>
              <a:cxnSpLocks/>
              <a:stCxn id="51" idx="2"/>
            </p:cNvCxnSpPr>
            <p:nvPr/>
          </p:nvCxnSpPr>
          <p:spPr>
            <a:xfrm flipH="1">
              <a:off x="5052318" y="5295560"/>
              <a:ext cx="159675" cy="41741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E4DC7EC0-ACCE-D6B6-ED81-C536811C5013}"/>
                </a:ext>
              </a:extLst>
            </p:cNvPr>
            <p:cNvCxnSpPr>
              <a:cxnSpLocks/>
              <a:stCxn id="52" idx="2"/>
            </p:cNvCxnSpPr>
            <p:nvPr/>
          </p:nvCxnSpPr>
          <p:spPr>
            <a:xfrm flipH="1">
              <a:off x="5434681" y="5294671"/>
              <a:ext cx="3113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0C8B839F-127E-5D97-96C6-34476793BFEB}"/>
                </a:ext>
              </a:extLst>
            </p:cNvPr>
            <p:cNvCxnSpPr>
              <a:cxnSpLocks/>
              <a:stCxn id="53" idx="2"/>
            </p:cNvCxnSpPr>
            <p:nvPr/>
          </p:nvCxnSpPr>
          <p:spPr>
            <a:xfrm>
              <a:off x="5662726" y="5294111"/>
              <a:ext cx="100838" cy="41523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FF01F41-5DE4-EAD5-CB81-303310EBFBE0}"/>
              </a:ext>
            </a:extLst>
          </p:cNvPr>
          <p:cNvCxnSpPr>
            <a:cxnSpLocks/>
            <a:stCxn id="28" idx="4"/>
            <a:endCxn id="126" idx="0"/>
          </p:cNvCxnSpPr>
          <p:nvPr/>
        </p:nvCxnSpPr>
        <p:spPr>
          <a:xfrm flipH="1">
            <a:off x="9025037" y="4462594"/>
            <a:ext cx="582539" cy="3072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4866A453-4E9C-B682-DD0E-B98362120FCE}"/>
              </a:ext>
            </a:extLst>
          </p:cNvPr>
          <p:cNvCxnSpPr>
            <a:cxnSpLocks/>
            <a:stCxn id="27" idx="5"/>
            <a:endCxn id="136" idx="0"/>
          </p:cNvCxnSpPr>
          <p:nvPr/>
        </p:nvCxnSpPr>
        <p:spPr>
          <a:xfrm>
            <a:off x="9890641" y="4455899"/>
            <a:ext cx="265364" cy="3139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52E49763-5BDC-EBD6-B4E8-3897ED8F23B3}"/>
              </a:ext>
            </a:extLst>
          </p:cNvPr>
          <p:cNvCxnSpPr>
            <a:cxnSpLocks/>
            <a:stCxn id="29" idx="5"/>
            <a:endCxn id="146" idx="0"/>
          </p:cNvCxnSpPr>
          <p:nvPr/>
        </p:nvCxnSpPr>
        <p:spPr>
          <a:xfrm>
            <a:off x="10156544" y="4455899"/>
            <a:ext cx="1130428" cy="3139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8AC68017-89B4-1978-E9BA-8F359561D8A2}"/>
              </a:ext>
            </a:extLst>
          </p:cNvPr>
          <p:cNvCxnSpPr>
            <a:cxnSpLocks/>
            <a:stCxn id="37" idx="4"/>
            <a:endCxn id="22" idx="0"/>
          </p:cNvCxnSpPr>
          <p:nvPr/>
        </p:nvCxnSpPr>
        <p:spPr>
          <a:xfrm>
            <a:off x="8185964" y="3687807"/>
            <a:ext cx="1554983" cy="3018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D5E8EDFA-DC8E-684E-4AE1-E003E34CFD2A}"/>
              </a:ext>
            </a:extLst>
          </p:cNvPr>
          <p:cNvSpPr txBox="1"/>
          <p:nvPr/>
        </p:nvSpPr>
        <p:spPr>
          <a:xfrm>
            <a:off x="10699181" y="3099455"/>
            <a:ext cx="11332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Indexseiten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C6007F4A-673D-D4E5-8EA7-4DA6E0A389D1}"/>
              </a:ext>
            </a:extLst>
          </p:cNvPr>
          <p:cNvGrpSpPr/>
          <p:nvPr/>
        </p:nvGrpSpPr>
        <p:grpSpPr>
          <a:xfrm>
            <a:off x="5140815" y="4769819"/>
            <a:ext cx="993747" cy="858262"/>
            <a:chOff x="6249191" y="4843824"/>
            <a:chExt cx="993747" cy="858262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78C5A17C-8C12-32A5-C256-CE65CF51D341}"/>
                </a:ext>
              </a:extLst>
            </p:cNvPr>
            <p:cNvGrpSpPr/>
            <p:nvPr/>
          </p:nvGrpSpPr>
          <p:grpSpPr>
            <a:xfrm>
              <a:off x="6249192" y="4843824"/>
              <a:ext cx="993746" cy="451405"/>
              <a:chOff x="5157513" y="6223139"/>
              <a:chExt cx="993746" cy="451405"/>
            </a:xfrm>
          </p:grpSpPr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4DEFDDEE-33C4-D2E0-E350-5330B8AB6BD4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4528</a:t>
                </a:r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F09C7670-A5A5-53F1-E982-02A255AD4B71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5012</a:t>
                </a:r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59C193F1-550E-73C8-A9FE-329171F9FE46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6423</a:t>
                </a:r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C203AC28-65F6-3CDB-2AEA-6990FCE02FCB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DF381CE4-7C2D-6C5B-495C-92DBBB97B7BB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A90195CD-E1DE-9C20-4BAB-0024D7E17E89}"/>
                </a:ext>
              </a:extLst>
            </p:cNvPr>
            <p:cNvCxnSpPr>
              <a:cxnSpLocks/>
              <a:stCxn id="103" idx="2"/>
            </p:cNvCxnSpPr>
            <p:nvPr/>
          </p:nvCxnSpPr>
          <p:spPr>
            <a:xfrm flipH="1">
              <a:off x="6249191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34A3064E-DAA7-B636-4FB7-D6B390CAADC5}"/>
                </a:ext>
              </a:extLst>
            </p:cNvPr>
            <p:cNvCxnSpPr>
              <a:cxnSpLocks/>
              <a:stCxn id="104" idx="2"/>
            </p:cNvCxnSpPr>
            <p:nvPr/>
          </p:nvCxnSpPr>
          <p:spPr>
            <a:xfrm flipH="1">
              <a:off x="6631554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CB875183-4CA8-C436-9DD7-8B06B57C3274}"/>
                </a:ext>
              </a:extLst>
            </p:cNvPr>
            <p:cNvCxnSpPr>
              <a:cxnSpLocks/>
              <a:stCxn id="105" idx="2"/>
            </p:cNvCxnSpPr>
            <p:nvPr/>
          </p:nvCxnSpPr>
          <p:spPr>
            <a:xfrm>
              <a:off x="6859599" y="5294670"/>
              <a:ext cx="100838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C5E7C24F-1AE0-353F-2AFD-D439BFA10D18}"/>
              </a:ext>
            </a:extLst>
          </p:cNvPr>
          <p:cNvGrpSpPr/>
          <p:nvPr/>
        </p:nvGrpSpPr>
        <p:grpSpPr>
          <a:xfrm>
            <a:off x="7397195" y="4769819"/>
            <a:ext cx="993747" cy="858262"/>
            <a:chOff x="7442670" y="4843824"/>
            <a:chExt cx="993747" cy="858262"/>
          </a:xfrm>
        </p:grpSpPr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9F7AF3AA-F2A9-F8B3-0BBD-59E119AD3125}"/>
                </a:ext>
              </a:extLst>
            </p:cNvPr>
            <p:cNvGrpSpPr/>
            <p:nvPr/>
          </p:nvGrpSpPr>
          <p:grpSpPr>
            <a:xfrm>
              <a:off x="7442671" y="4843824"/>
              <a:ext cx="993746" cy="451405"/>
              <a:chOff x="5157513" y="6223139"/>
              <a:chExt cx="993746" cy="451405"/>
            </a:xfrm>
          </p:grpSpPr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2BC12D00-A290-96E2-00A6-3C387D51361F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8280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12EFD15A-BF46-54E3-9C78-0082B3A086A5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8404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39E3BC93-7D5A-F935-7FFA-25CC366F4DDC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016CE4C2-87CB-E6A3-E47D-37A2D24F40A3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8D371BF2-42BA-9D21-B97B-6059EFF002BB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24453E44-023D-2CEA-F3AC-C26D553DB9C4}"/>
                </a:ext>
              </a:extLst>
            </p:cNvPr>
            <p:cNvCxnSpPr>
              <a:cxnSpLocks/>
              <a:stCxn id="112" idx="2"/>
            </p:cNvCxnSpPr>
            <p:nvPr/>
          </p:nvCxnSpPr>
          <p:spPr>
            <a:xfrm flipH="1">
              <a:off x="7442670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916526B9-9ECF-19B3-7B2A-1D4293FDC92D}"/>
                </a:ext>
              </a:extLst>
            </p:cNvPr>
            <p:cNvCxnSpPr>
              <a:cxnSpLocks/>
              <a:stCxn id="113" idx="2"/>
            </p:cNvCxnSpPr>
            <p:nvPr/>
          </p:nvCxnSpPr>
          <p:spPr>
            <a:xfrm flipH="1">
              <a:off x="7825033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07085313-610B-6146-301A-74CFD4EBA868}"/>
              </a:ext>
            </a:extLst>
          </p:cNvPr>
          <p:cNvGrpSpPr/>
          <p:nvPr/>
        </p:nvGrpSpPr>
        <p:grpSpPr>
          <a:xfrm>
            <a:off x="8528163" y="4769819"/>
            <a:ext cx="993747" cy="858262"/>
            <a:chOff x="8165885" y="4843825"/>
            <a:chExt cx="993747" cy="858262"/>
          </a:xfrm>
        </p:grpSpPr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31427CDC-330B-2B3B-9BC1-178EE4EF9C59}"/>
                </a:ext>
              </a:extLst>
            </p:cNvPr>
            <p:cNvGrpSpPr/>
            <p:nvPr/>
          </p:nvGrpSpPr>
          <p:grpSpPr>
            <a:xfrm>
              <a:off x="8165886" y="4843825"/>
              <a:ext cx="993746" cy="451405"/>
              <a:chOff x="5157513" y="6223139"/>
              <a:chExt cx="993746" cy="451405"/>
            </a:xfrm>
          </p:grpSpPr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9641F116-FC6D-EC8A-9AFF-3515F12E31CB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8500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39E52693-AB16-8B46-87AA-269BF6C4037C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8570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9E8FDCE8-10CA-E566-522C-6DD1BF50C2A1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8604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872EB4EC-3C91-25C3-0512-62D5C0F992D2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F5F788AE-DB31-74D6-EB17-32B5731FB4F2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4F99D98B-F341-29CA-4DF7-C490F92501A0}"/>
                </a:ext>
              </a:extLst>
            </p:cNvPr>
            <p:cNvCxnSpPr>
              <a:cxnSpLocks/>
              <a:stCxn id="122" idx="2"/>
            </p:cNvCxnSpPr>
            <p:nvPr/>
          </p:nvCxnSpPr>
          <p:spPr>
            <a:xfrm flipH="1">
              <a:off x="8165885" y="5294671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id="{95A6144F-0B2F-5FD6-4B70-EDE119E0AF44}"/>
                </a:ext>
              </a:extLst>
            </p:cNvPr>
            <p:cNvCxnSpPr>
              <a:cxnSpLocks/>
              <a:stCxn id="123" idx="2"/>
            </p:cNvCxnSpPr>
            <p:nvPr/>
          </p:nvCxnSpPr>
          <p:spPr>
            <a:xfrm flipH="1">
              <a:off x="8548248" y="5294671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AA2DCFA2-D030-03FE-F3B1-CC4EE997B6BE}"/>
                </a:ext>
              </a:extLst>
            </p:cNvPr>
            <p:cNvCxnSpPr>
              <a:cxnSpLocks/>
              <a:stCxn id="124" idx="2"/>
            </p:cNvCxnSpPr>
            <p:nvPr/>
          </p:nvCxnSpPr>
          <p:spPr>
            <a:xfrm>
              <a:off x="8776293" y="5294671"/>
              <a:ext cx="100838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8C34FF4B-75DE-5FFE-985B-E5B5A226FDF0}"/>
              </a:ext>
            </a:extLst>
          </p:cNvPr>
          <p:cNvGrpSpPr/>
          <p:nvPr/>
        </p:nvGrpSpPr>
        <p:grpSpPr>
          <a:xfrm>
            <a:off x="9659131" y="4769819"/>
            <a:ext cx="993747" cy="858262"/>
            <a:chOff x="9362758" y="4843824"/>
            <a:chExt cx="993747" cy="858262"/>
          </a:xfrm>
        </p:grpSpPr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1491AE4C-78AF-F541-4AC9-784EC7CEBEA2}"/>
                </a:ext>
              </a:extLst>
            </p:cNvPr>
            <p:cNvGrpSpPr/>
            <p:nvPr/>
          </p:nvGrpSpPr>
          <p:grpSpPr>
            <a:xfrm>
              <a:off x="9362759" y="4843824"/>
              <a:ext cx="993746" cy="451405"/>
              <a:chOff x="5157513" y="6223139"/>
              <a:chExt cx="993746" cy="451405"/>
            </a:xfrm>
          </p:grpSpPr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3373CD70-C148-8242-AF39-A64F917DB754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8700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17025372-8392-F922-E2D4-51139E6238BF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8808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2599C40E-C66D-7BA1-9A5C-FE5DB1B4579B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8887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D812F8DD-580F-E695-E5B6-F336CD48FC90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599C7B70-BC22-6708-B050-3DE774C23AEC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A113C4E3-6F57-50C5-53E1-890E59CC0364}"/>
                </a:ext>
              </a:extLst>
            </p:cNvPr>
            <p:cNvCxnSpPr>
              <a:cxnSpLocks/>
              <a:stCxn id="132" idx="2"/>
            </p:cNvCxnSpPr>
            <p:nvPr/>
          </p:nvCxnSpPr>
          <p:spPr>
            <a:xfrm flipH="1">
              <a:off x="9362758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ADCCA1BF-DDB5-F53B-8B19-F15716C12BE9}"/>
                </a:ext>
              </a:extLst>
            </p:cNvPr>
            <p:cNvCxnSpPr>
              <a:cxnSpLocks/>
              <a:stCxn id="133" idx="2"/>
            </p:cNvCxnSpPr>
            <p:nvPr/>
          </p:nvCxnSpPr>
          <p:spPr>
            <a:xfrm flipH="1">
              <a:off x="9745121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D5485CE7-BED9-6B9E-A749-D8DC75EDE969}"/>
                </a:ext>
              </a:extLst>
            </p:cNvPr>
            <p:cNvCxnSpPr>
              <a:cxnSpLocks/>
              <a:stCxn id="134" idx="2"/>
            </p:cNvCxnSpPr>
            <p:nvPr/>
          </p:nvCxnSpPr>
          <p:spPr>
            <a:xfrm>
              <a:off x="9973166" y="5294670"/>
              <a:ext cx="100838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0EF084BB-CF81-B8F5-63DA-9E48DE31076E}"/>
              </a:ext>
            </a:extLst>
          </p:cNvPr>
          <p:cNvGrpSpPr/>
          <p:nvPr/>
        </p:nvGrpSpPr>
        <p:grpSpPr>
          <a:xfrm>
            <a:off x="10790098" y="4769819"/>
            <a:ext cx="993747" cy="851004"/>
            <a:chOff x="10556237" y="4843824"/>
            <a:chExt cx="993747" cy="851004"/>
          </a:xfrm>
        </p:grpSpPr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E0653DAC-2DE1-50AC-0502-A0FD803D280D}"/>
                </a:ext>
              </a:extLst>
            </p:cNvPr>
            <p:cNvGrpSpPr/>
            <p:nvPr/>
          </p:nvGrpSpPr>
          <p:grpSpPr>
            <a:xfrm>
              <a:off x="10556238" y="4843824"/>
              <a:ext cx="993746" cy="451406"/>
              <a:chOff x="5157513" y="6223139"/>
              <a:chExt cx="993746" cy="451406"/>
            </a:xfrm>
          </p:grpSpPr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149B5387-9375-689D-2A6D-5772F26FE958}"/>
                  </a:ext>
                </a:extLst>
              </p:cNvPr>
              <p:cNvSpPr txBox="1"/>
              <p:nvPr/>
            </p:nvSpPr>
            <p:spPr>
              <a:xfrm>
                <a:off x="5203787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9016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8C2D846D-8725-AB9B-A211-57E1B126B776}"/>
                  </a:ext>
                </a:extLst>
              </p:cNvPr>
              <p:cNvSpPr txBox="1"/>
              <p:nvPr/>
            </p:nvSpPr>
            <p:spPr>
              <a:xfrm>
                <a:off x="5429588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9200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7E49B797-9987-6523-D158-5EC6C818CEBB}"/>
                  </a:ext>
                </a:extLst>
              </p:cNvPr>
              <p:cNvSpPr txBox="1"/>
              <p:nvPr/>
            </p:nvSpPr>
            <p:spPr>
              <a:xfrm>
                <a:off x="5655389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96BDECD7-96EC-FB45-B9D8-CFB408C246F6}"/>
                  </a:ext>
                </a:extLst>
              </p:cNvPr>
              <p:cNvSpPr txBox="1"/>
              <p:nvPr/>
            </p:nvSpPr>
            <p:spPr>
              <a:xfrm>
                <a:off x="5881189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85809C18-3651-A624-79D9-B33383C32FF0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499794D8-FBC4-0C82-E8FA-1703858E964F}"/>
                </a:ext>
              </a:extLst>
            </p:cNvPr>
            <p:cNvCxnSpPr>
              <a:cxnSpLocks/>
              <a:stCxn id="142" idx="2"/>
            </p:cNvCxnSpPr>
            <p:nvPr/>
          </p:nvCxnSpPr>
          <p:spPr>
            <a:xfrm flipH="1">
              <a:off x="10556237" y="5295230"/>
              <a:ext cx="156562" cy="3995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id="{492686F6-EEC8-03F6-11A1-9646C0FE06DA}"/>
                </a:ext>
              </a:extLst>
            </p:cNvPr>
            <p:cNvCxnSpPr>
              <a:cxnSpLocks/>
              <a:stCxn id="143" idx="2"/>
            </p:cNvCxnSpPr>
            <p:nvPr/>
          </p:nvCxnSpPr>
          <p:spPr>
            <a:xfrm>
              <a:off x="10938600" y="5295230"/>
              <a:ext cx="0" cy="3995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Arrow Connector 140">
              <a:extLst>
                <a:ext uri="{FF2B5EF4-FFF2-40B4-BE49-F238E27FC236}">
                  <a16:creationId xmlns:a16="http://schemas.microsoft.com/office/drawing/2014/main" id="{DD5E9A11-2A4E-1CAB-3A51-5B6B553A2306}"/>
                </a:ext>
              </a:extLst>
            </p:cNvPr>
            <p:cNvCxnSpPr>
              <a:cxnSpLocks/>
              <a:stCxn id="144" idx="2"/>
            </p:cNvCxnSpPr>
            <p:nvPr/>
          </p:nvCxnSpPr>
          <p:spPr>
            <a:xfrm>
              <a:off x="11164401" y="5295230"/>
              <a:ext cx="103082" cy="3995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7" name="Freeform 146">
            <a:extLst>
              <a:ext uri="{FF2B5EF4-FFF2-40B4-BE49-F238E27FC236}">
                <a16:creationId xmlns:a16="http://schemas.microsoft.com/office/drawing/2014/main" id="{8EBC21FB-D445-9FE3-B039-F122E4E2E784}"/>
              </a:ext>
            </a:extLst>
          </p:cNvPr>
          <p:cNvSpPr/>
          <p:nvPr/>
        </p:nvSpPr>
        <p:spPr>
          <a:xfrm>
            <a:off x="5002482" y="4703484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8" name="Freeform 147">
            <a:extLst>
              <a:ext uri="{FF2B5EF4-FFF2-40B4-BE49-F238E27FC236}">
                <a16:creationId xmlns:a16="http://schemas.microsoft.com/office/drawing/2014/main" id="{B5D788C6-9C26-4306-6E04-57007143C740}"/>
              </a:ext>
            </a:extLst>
          </p:cNvPr>
          <p:cNvSpPr/>
          <p:nvPr/>
        </p:nvSpPr>
        <p:spPr>
          <a:xfrm>
            <a:off x="7263657" y="4714858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9" name="Freeform 148">
            <a:extLst>
              <a:ext uri="{FF2B5EF4-FFF2-40B4-BE49-F238E27FC236}">
                <a16:creationId xmlns:a16="http://schemas.microsoft.com/office/drawing/2014/main" id="{0C33E911-81E1-492C-A005-5B41FF493B7B}"/>
              </a:ext>
            </a:extLst>
          </p:cNvPr>
          <p:cNvSpPr/>
          <p:nvPr/>
        </p:nvSpPr>
        <p:spPr>
          <a:xfrm>
            <a:off x="8399649" y="4708771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" name="Freeform 149">
            <a:extLst>
              <a:ext uri="{FF2B5EF4-FFF2-40B4-BE49-F238E27FC236}">
                <a16:creationId xmlns:a16="http://schemas.microsoft.com/office/drawing/2014/main" id="{3CCBF232-1E4E-95FA-2F62-31DFEF6C5911}"/>
              </a:ext>
            </a:extLst>
          </p:cNvPr>
          <p:cNvSpPr/>
          <p:nvPr/>
        </p:nvSpPr>
        <p:spPr>
          <a:xfrm>
            <a:off x="9525593" y="4710068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1" name="Freeform 150">
            <a:extLst>
              <a:ext uri="{FF2B5EF4-FFF2-40B4-BE49-F238E27FC236}">
                <a16:creationId xmlns:a16="http://schemas.microsoft.com/office/drawing/2014/main" id="{19D2BA66-78EF-2440-9AB0-36C2BC8DADBE}"/>
              </a:ext>
            </a:extLst>
          </p:cNvPr>
          <p:cNvSpPr/>
          <p:nvPr/>
        </p:nvSpPr>
        <p:spPr>
          <a:xfrm>
            <a:off x="10652249" y="4710068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2" name="Freeform 151">
            <a:extLst>
              <a:ext uri="{FF2B5EF4-FFF2-40B4-BE49-F238E27FC236}">
                <a16:creationId xmlns:a16="http://schemas.microsoft.com/office/drawing/2014/main" id="{3F514FD9-68DE-DE49-A0AF-6FA074795C39}"/>
              </a:ext>
            </a:extLst>
          </p:cNvPr>
          <p:cNvSpPr/>
          <p:nvPr/>
        </p:nvSpPr>
        <p:spPr>
          <a:xfrm flipH="1" flipV="1">
            <a:off x="10653706" y="5216937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3" name="Freeform 152">
            <a:extLst>
              <a:ext uri="{FF2B5EF4-FFF2-40B4-BE49-F238E27FC236}">
                <a16:creationId xmlns:a16="http://schemas.microsoft.com/office/drawing/2014/main" id="{9A7BA4BE-5ADD-694B-A616-58FC430381C8}"/>
              </a:ext>
            </a:extLst>
          </p:cNvPr>
          <p:cNvSpPr/>
          <p:nvPr/>
        </p:nvSpPr>
        <p:spPr>
          <a:xfrm flipH="1" flipV="1">
            <a:off x="9528848" y="5216937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4" name="Freeform 153">
            <a:extLst>
              <a:ext uri="{FF2B5EF4-FFF2-40B4-BE49-F238E27FC236}">
                <a16:creationId xmlns:a16="http://schemas.microsoft.com/office/drawing/2014/main" id="{EB6BF05F-AD80-281A-CD59-AD0D292EE032}"/>
              </a:ext>
            </a:extLst>
          </p:cNvPr>
          <p:cNvSpPr/>
          <p:nvPr/>
        </p:nvSpPr>
        <p:spPr>
          <a:xfrm flipH="1" flipV="1">
            <a:off x="8393876" y="5222111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5" name="Freeform 154">
            <a:extLst>
              <a:ext uri="{FF2B5EF4-FFF2-40B4-BE49-F238E27FC236}">
                <a16:creationId xmlns:a16="http://schemas.microsoft.com/office/drawing/2014/main" id="{2C89F48F-4CA4-017D-3206-62844FBCB3B6}"/>
              </a:ext>
            </a:extLst>
          </p:cNvPr>
          <p:cNvSpPr/>
          <p:nvPr/>
        </p:nvSpPr>
        <p:spPr>
          <a:xfrm flipH="1" flipV="1">
            <a:off x="7259011" y="5216222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6" name="Freeform 155">
            <a:extLst>
              <a:ext uri="{FF2B5EF4-FFF2-40B4-BE49-F238E27FC236}">
                <a16:creationId xmlns:a16="http://schemas.microsoft.com/office/drawing/2014/main" id="{63E0E0E3-7E44-9496-FFA8-E491EA94DCB8}"/>
              </a:ext>
            </a:extLst>
          </p:cNvPr>
          <p:cNvSpPr/>
          <p:nvPr/>
        </p:nvSpPr>
        <p:spPr>
          <a:xfrm flipH="1" flipV="1">
            <a:off x="4998627" y="5221396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C2397EEA-AAB4-A0B5-3DE3-DF2FBDDE2DF3}"/>
              </a:ext>
            </a:extLst>
          </p:cNvPr>
          <p:cNvCxnSpPr>
            <a:cxnSpLocks/>
            <a:stCxn id="17" idx="4"/>
            <a:endCxn id="55" idx="0"/>
          </p:cNvCxnSpPr>
          <p:nvPr/>
        </p:nvCxnSpPr>
        <p:spPr>
          <a:xfrm flipH="1">
            <a:off x="4506721" y="4462593"/>
            <a:ext cx="1595777" cy="3072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6D9A6465-E7AA-9AF9-3AE6-42B9BE63CAD2}"/>
              </a:ext>
            </a:extLst>
          </p:cNvPr>
          <p:cNvCxnSpPr>
            <a:cxnSpLocks/>
          </p:cNvCxnSpPr>
          <p:nvPr/>
        </p:nvCxnSpPr>
        <p:spPr>
          <a:xfrm flipH="1">
            <a:off x="7036094" y="3681112"/>
            <a:ext cx="866804" cy="3085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9BEFC4D3-EE71-2AE9-EE6E-3B225FA1BC47}"/>
              </a:ext>
            </a:extLst>
          </p:cNvPr>
          <p:cNvGrpSpPr/>
          <p:nvPr/>
        </p:nvGrpSpPr>
        <p:grpSpPr>
          <a:xfrm>
            <a:off x="6266938" y="4763234"/>
            <a:ext cx="993746" cy="451405"/>
            <a:chOff x="5157513" y="6223139"/>
            <a:chExt cx="993746" cy="451405"/>
          </a:xfrm>
        </p:grpSpPr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E045D5FD-6853-C3AA-8403-49010E84155D}"/>
                </a:ext>
              </a:extLst>
            </p:cNvPr>
            <p:cNvSpPr txBox="1"/>
            <p:nvPr/>
          </p:nvSpPr>
          <p:spPr>
            <a:xfrm>
              <a:off x="5203787" y="6223985"/>
              <a:ext cx="225062" cy="450000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txBody>
            <a:bodyPr vert="vert270" wrap="none" lIns="0" rIns="0" rtlCol="0">
              <a:noAutofit/>
            </a:bodyPr>
            <a:lstStyle/>
            <a:p>
              <a:pPr>
                <a:lnSpc>
                  <a:spcPct val="110000"/>
                </a:lnSpc>
              </a:pP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7F77AE05-657D-16B5-5214-FC71BE9BC769}"/>
                </a:ext>
              </a:extLst>
            </p:cNvPr>
            <p:cNvSpPr txBox="1"/>
            <p:nvPr/>
          </p:nvSpPr>
          <p:spPr>
            <a:xfrm>
              <a:off x="5429588" y="6223985"/>
              <a:ext cx="225062" cy="450000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txBody>
            <a:bodyPr vert="vert270" wrap="none" lIns="0" rIns="0" rtlCol="0">
              <a:noAutofit/>
            </a:bodyPr>
            <a:lstStyle/>
            <a:p>
              <a:pPr>
                <a:lnSpc>
                  <a:spcPct val="110000"/>
                </a:lnSpc>
              </a:pP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CDA7CF16-FBC8-EC94-568B-2AA65C8B7E0C}"/>
                </a:ext>
              </a:extLst>
            </p:cNvPr>
            <p:cNvSpPr txBox="1"/>
            <p:nvPr/>
          </p:nvSpPr>
          <p:spPr>
            <a:xfrm>
              <a:off x="5655389" y="6223985"/>
              <a:ext cx="225062" cy="450000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txBody>
            <a:bodyPr vert="vert270" wrap="none" lIns="0" rIns="0" rtlCol="0">
              <a:noAutofit/>
            </a:bodyPr>
            <a:lstStyle/>
            <a:p>
              <a:pPr>
                <a:lnSpc>
                  <a:spcPct val="110000"/>
                </a:lnSpc>
              </a:pPr>
              <a:endParaRPr lang="de-DE" sz="1400" dirty="0"/>
            </a:p>
          </p:txBody>
        </p: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14061A1B-DADD-786F-0B73-117615A63407}"/>
                </a:ext>
              </a:extLst>
            </p:cNvPr>
            <p:cNvSpPr txBox="1"/>
            <p:nvPr/>
          </p:nvSpPr>
          <p:spPr>
            <a:xfrm>
              <a:off x="5881189" y="6223985"/>
              <a:ext cx="225062" cy="450000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txBody>
            <a:bodyPr vert="vert270" wrap="none" lIns="0" rIns="0" rtlCol="0">
              <a:noAutofit/>
            </a:bodyPr>
            <a:lstStyle/>
            <a:p>
              <a:pPr>
                <a:lnSpc>
                  <a:spcPct val="110000"/>
                </a:lnSpc>
              </a:pP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46D1431B-8062-D56C-5D02-2D4ED1A59D8A}"/>
                </a:ext>
              </a:extLst>
            </p:cNvPr>
            <p:cNvSpPr/>
            <p:nvPr/>
          </p:nvSpPr>
          <p:spPr>
            <a:xfrm>
              <a:off x="5157513" y="6223139"/>
              <a:ext cx="993746" cy="451405"/>
            </a:xfrm>
            <a:prstGeom prst="rect">
              <a:avLst/>
            </a:prstGeom>
            <a:noFill/>
            <a:ln w="952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GB"/>
            </a:p>
          </p:txBody>
        </p:sp>
      </p:grpSp>
      <p:sp>
        <p:nvSpPr>
          <p:cNvPr id="169" name="Freeform 168">
            <a:extLst>
              <a:ext uri="{FF2B5EF4-FFF2-40B4-BE49-F238E27FC236}">
                <a16:creationId xmlns:a16="http://schemas.microsoft.com/office/drawing/2014/main" id="{2125A888-189E-25C6-E383-8C90E09BACD7}"/>
              </a:ext>
            </a:extLst>
          </p:cNvPr>
          <p:cNvSpPr/>
          <p:nvPr/>
        </p:nvSpPr>
        <p:spPr>
          <a:xfrm>
            <a:off x="6133399" y="4708273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0" name="Freeform 169">
            <a:extLst>
              <a:ext uri="{FF2B5EF4-FFF2-40B4-BE49-F238E27FC236}">
                <a16:creationId xmlns:a16="http://schemas.microsoft.com/office/drawing/2014/main" id="{AF01E730-F97F-BC72-AD52-BC3E26735BBD}"/>
              </a:ext>
            </a:extLst>
          </p:cNvPr>
          <p:cNvSpPr/>
          <p:nvPr/>
        </p:nvSpPr>
        <p:spPr>
          <a:xfrm flipH="1" flipV="1">
            <a:off x="6128753" y="5209637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1" name="Straight Arrow Connector 170">
            <a:extLst>
              <a:ext uri="{FF2B5EF4-FFF2-40B4-BE49-F238E27FC236}">
                <a16:creationId xmlns:a16="http://schemas.microsoft.com/office/drawing/2014/main" id="{8AD3DD9C-6A9D-439D-98C3-CC44D045D0F4}"/>
              </a:ext>
            </a:extLst>
          </p:cNvPr>
          <p:cNvCxnSpPr>
            <a:cxnSpLocks/>
            <a:stCxn id="18" idx="4"/>
          </p:cNvCxnSpPr>
          <p:nvPr/>
        </p:nvCxnSpPr>
        <p:spPr>
          <a:xfrm>
            <a:off x="6635143" y="4462593"/>
            <a:ext cx="120392" cy="3080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773F614-79B4-16E6-F553-4E702AEC5BD0}"/>
              </a:ext>
            </a:extLst>
          </p:cNvPr>
          <p:cNvCxnSpPr>
            <a:cxnSpLocks/>
          </p:cNvCxnSpPr>
          <p:nvPr/>
        </p:nvCxnSpPr>
        <p:spPr>
          <a:xfrm>
            <a:off x="3975361" y="5392667"/>
            <a:ext cx="7861751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224336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</a:t>
            </a:r>
            <a:r>
              <a:rPr lang="de-DE" baseline="30000" dirty="0"/>
              <a:t>+</a:t>
            </a:r>
            <a:r>
              <a:rPr lang="de-DE" dirty="0"/>
              <a:t>-Baum: Löschen – Unterlauf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Vorgehen, wenn kein Nachbarblatt genug Einträge hat (beide nur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de-DE" dirty="0"/>
                  <a:t> Einträge)</a:t>
                </a:r>
              </a:p>
              <a:p>
                <a:pPr lvl="1"/>
                <a:r>
                  <a:rPr lang="de-DE" dirty="0"/>
                  <a:t>Blattseite mit einem der Nachbarblätter verschmelzen und verweisenden Indexeintrag in Elternknoten löschen</a:t>
                </a:r>
              </a:p>
              <a:p>
                <a:pPr lvl="2"/>
                <a:r>
                  <a:rPr lang="de-DE" dirty="0"/>
                  <a:t>Verschmelzen bei unterschiedlichen Elternknoten: Zusätzlich Großeltern-Indexeintrag aktualisieren</a:t>
                </a:r>
              </a:p>
              <a:p>
                <a:r>
                  <a:rPr lang="de-DE" dirty="0"/>
                  <a:t>Beispiel:</a:t>
                </a:r>
              </a:p>
              <a:p>
                <a:pPr lvl="1"/>
                <a:r>
                  <a:rPr lang="de-DE" dirty="0"/>
                  <a:t>Ergebnis</a:t>
                </a:r>
              </a:p>
              <a:p>
                <a:r>
                  <a:rPr lang="de-DE" dirty="0"/>
                  <a:t>Verbleibende Aufgabe:</a:t>
                </a:r>
                <a:br>
                  <a:rPr lang="de-DE" dirty="0"/>
                </a:br>
                <a:r>
                  <a:rPr lang="de-DE" dirty="0"/>
                  <a:t>Was machen, wenn durch</a:t>
                </a:r>
                <a:br>
                  <a:rPr lang="de-DE" dirty="0"/>
                </a:br>
                <a:r>
                  <a:rPr lang="de-DE" dirty="0"/>
                  <a:t>Löschen des Indexeintrags</a:t>
                </a:r>
                <a:br>
                  <a:rPr lang="de-DE" dirty="0"/>
                </a:br>
                <a:r>
                  <a:rPr lang="de-DE" dirty="0"/>
                  <a:t>im Elternknoten der</a:t>
                </a:r>
                <a:br>
                  <a:rPr lang="de-DE" dirty="0"/>
                </a:br>
                <a:r>
                  <a:rPr lang="de-DE" dirty="0"/>
                  <a:t>Elternknoten unterläuft?</a:t>
                </a:r>
              </a:p>
              <a:p>
                <a:pPr lvl="2"/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45123C-68DA-3096-BF8F-47D99910C25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F40BB6-CF91-0DB3-32E8-DDC194A31B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71</a:t>
            </a:fld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A9AC25-77E8-0367-4280-51208DFBB1C5}"/>
              </a:ext>
            </a:extLst>
          </p:cNvPr>
          <p:cNvSpPr/>
          <p:nvPr/>
        </p:nvSpPr>
        <p:spPr>
          <a:xfrm>
            <a:off x="3975361" y="5392667"/>
            <a:ext cx="7856314" cy="5121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74FE8C-9144-68C4-3CE8-641D0CA81C01}"/>
              </a:ext>
            </a:extLst>
          </p:cNvPr>
          <p:cNvSpPr txBox="1"/>
          <p:nvPr/>
        </p:nvSpPr>
        <p:spPr>
          <a:xfrm>
            <a:off x="10807782" y="5569113"/>
            <a:ext cx="10598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Datenseiten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787951-9176-AD01-9F25-BC90F1CFA20A}"/>
              </a:ext>
            </a:extLst>
          </p:cNvPr>
          <p:cNvSpPr/>
          <p:nvPr/>
        </p:nvSpPr>
        <p:spPr>
          <a:xfrm>
            <a:off x="3975361" y="3113855"/>
            <a:ext cx="7856314" cy="22845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32324B50-091F-C666-BBB8-688F7FDF28FE}"/>
              </a:ext>
            </a:extLst>
          </p:cNvPr>
          <p:cNvSpPr/>
          <p:nvPr/>
        </p:nvSpPr>
        <p:spPr>
          <a:xfrm>
            <a:off x="5641628" y="4774953"/>
            <a:ext cx="219734" cy="45010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F2AD916C-C889-06A7-8A95-85A536B6EF1E}"/>
              </a:ext>
            </a:extLst>
          </p:cNvPr>
          <p:cNvSpPr/>
          <p:nvPr/>
        </p:nvSpPr>
        <p:spPr>
          <a:xfrm>
            <a:off x="6395586" y="3984759"/>
            <a:ext cx="219734" cy="45010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E89A1A8-F402-5AC4-2230-76BEFB2F8824}"/>
              </a:ext>
            </a:extLst>
          </p:cNvPr>
          <p:cNvGrpSpPr/>
          <p:nvPr/>
        </p:nvGrpSpPr>
        <p:grpSpPr>
          <a:xfrm>
            <a:off x="6079307" y="3989626"/>
            <a:ext cx="1118027" cy="472967"/>
            <a:chOff x="5157512" y="6223139"/>
            <a:chExt cx="1118027" cy="47296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1CF2C49-CDF7-F0B9-2EF4-36D7DB74DFC5}"/>
                </a:ext>
              </a:extLst>
            </p:cNvPr>
            <p:cNvSpPr txBox="1"/>
            <p:nvPr/>
          </p:nvSpPr>
          <p:spPr>
            <a:xfrm>
              <a:off x="5203787" y="6227359"/>
              <a:ext cx="225126" cy="45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4528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C5DB6FB-F9FA-6910-7DAF-30A6291B0644}"/>
                </a:ext>
              </a:extLst>
            </p:cNvPr>
            <p:cNvSpPr txBox="1"/>
            <p:nvPr/>
          </p:nvSpPr>
          <p:spPr>
            <a:xfrm>
              <a:off x="5470529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8280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3296AF4-9142-25B1-417E-ECCF897163AD}"/>
                </a:ext>
              </a:extLst>
            </p:cNvPr>
            <p:cNvSpPr txBox="1"/>
            <p:nvPr/>
          </p:nvSpPr>
          <p:spPr>
            <a:xfrm>
              <a:off x="5737271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173DE5E-B07E-DB8C-BB61-CF763C347473}"/>
                </a:ext>
              </a:extLst>
            </p:cNvPr>
            <p:cNvSpPr txBox="1"/>
            <p:nvPr/>
          </p:nvSpPr>
          <p:spPr>
            <a:xfrm>
              <a:off x="6004012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7C0F019-0310-26ED-F51B-66A5DD89147D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1D52815-EEB7-262A-AC33-6A331D3FF535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67FDE54-E812-E13F-C67C-73BDAB131094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8AA117C-AD7B-FB3F-3E7C-EE326CF6042E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AF5E771-CF49-3A0E-F21F-4D001C66E13F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15FE3EE-3BD0-5B7C-4D89-41EE0ED8375F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76AA271-D2E2-C883-566F-CC2833E43F7A}"/>
              </a:ext>
            </a:extLst>
          </p:cNvPr>
          <p:cNvGrpSpPr/>
          <p:nvPr/>
        </p:nvGrpSpPr>
        <p:grpSpPr>
          <a:xfrm>
            <a:off x="9584385" y="3989626"/>
            <a:ext cx="1118027" cy="472968"/>
            <a:chOff x="5157512" y="6223138"/>
            <a:chExt cx="1118027" cy="472968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6C36D61-A790-C11B-1D3C-1D0BDFACA3B2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8700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07C3659-88C8-D415-308F-AEE0C7797878}"/>
                </a:ext>
              </a:extLst>
            </p:cNvPr>
            <p:cNvSpPr txBox="1"/>
            <p:nvPr/>
          </p:nvSpPr>
          <p:spPr>
            <a:xfrm>
              <a:off x="5470529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9016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EC6EFD8-B925-7D05-2D2A-8EB2221129EE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F9B9B6B-1AF9-77FB-711B-FB18A92A447D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2C72D8C-C2E0-85E5-3BE6-0670C689FB0C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3D4DDB1-BB50-9276-2F77-5BFCF9F28B8D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5A96A11-B55A-BD5B-1FBD-179C1E226E4A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D901BE4-87BC-683A-F3E8-FA9611F86B15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070C2D7-F1D8-8134-F760-C698AAB53FC1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E0E39FA-2578-B018-6D28-C2CC2157F473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4C2BAD6-5A63-70B6-BA67-3EEB0EBFD3F7}"/>
              </a:ext>
            </a:extLst>
          </p:cNvPr>
          <p:cNvGrpSpPr/>
          <p:nvPr/>
        </p:nvGrpSpPr>
        <p:grpSpPr>
          <a:xfrm>
            <a:off x="7896031" y="3214839"/>
            <a:ext cx="1118027" cy="472968"/>
            <a:chOff x="5157512" y="6223138"/>
            <a:chExt cx="1118027" cy="472968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6BEE7E5-2B72-44D6-7465-7B901DAAD8C2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8500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C37E974-2A4B-27FF-A0B5-E32130252576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F8CDC40-2784-4A7F-D0D3-6D8A32DB86F2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EBDBF95-E0E9-2FDB-7111-EEE45829719A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DC404C8-6456-8D09-2D69-0DA4FD8ADD54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9333A141-0B90-0DCE-F738-39E07C0F0DAA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6940398-D53B-C52D-F9AE-1D8B61C6F430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939894BD-E159-42B2-F6CE-DFBC5FF69FA7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850F43C-9BCE-1BDC-8775-285E6DE09487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56C766E3-DBFE-CB6C-CC7E-0C83ECD831C1}"/>
              </a:ext>
            </a:extLst>
          </p:cNvPr>
          <p:cNvCxnSpPr>
            <a:cxnSpLocks/>
            <a:stCxn id="16" idx="3"/>
            <a:endCxn id="107" idx="0"/>
          </p:cNvCxnSpPr>
          <p:nvPr/>
        </p:nvCxnSpPr>
        <p:spPr>
          <a:xfrm flipH="1">
            <a:off x="5637689" y="4455898"/>
            <a:ext cx="715227" cy="3139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EC44D6D6-C93C-E354-0B97-ED18190BDF1F}"/>
              </a:ext>
            </a:extLst>
          </p:cNvPr>
          <p:cNvCxnSpPr>
            <a:cxnSpLocks/>
            <a:stCxn id="18" idx="3"/>
            <a:endCxn id="116" idx="0"/>
          </p:cNvCxnSpPr>
          <p:nvPr/>
        </p:nvCxnSpPr>
        <p:spPr>
          <a:xfrm>
            <a:off x="6618819" y="4455898"/>
            <a:ext cx="1275250" cy="3139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7BDB160-C248-2511-8BA7-72770AB1CD12}"/>
              </a:ext>
            </a:extLst>
          </p:cNvPr>
          <p:cNvGrpSpPr/>
          <p:nvPr/>
        </p:nvGrpSpPr>
        <p:grpSpPr>
          <a:xfrm>
            <a:off x="4009847" y="4769819"/>
            <a:ext cx="993747" cy="869149"/>
            <a:chOff x="5052318" y="4843825"/>
            <a:chExt cx="993747" cy="869149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26C6E094-9FC1-9C1E-C06A-E7F7581EE7D5}"/>
                </a:ext>
              </a:extLst>
            </p:cNvPr>
            <p:cNvGrpSpPr/>
            <p:nvPr/>
          </p:nvGrpSpPr>
          <p:grpSpPr>
            <a:xfrm>
              <a:off x="5052319" y="4843825"/>
              <a:ext cx="993746" cy="451735"/>
              <a:chOff x="5157513" y="6223139"/>
              <a:chExt cx="993746" cy="451735"/>
            </a:xfrm>
          </p:grpSpPr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678F3D6-329E-6725-21B6-BDA8E252B46E}"/>
                  </a:ext>
                </a:extLst>
              </p:cNvPr>
              <p:cNvSpPr txBox="1"/>
              <p:nvPr/>
            </p:nvSpPr>
            <p:spPr>
              <a:xfrm>
                <a:off x="5203787" y="6224874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tIns="4680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4123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9D5720D-4F79-EB95-7698-9F95D2771988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4222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3DD6D826-07B7-D5F8-7327-C8C2AB4A2747}"/>
                  </a:ext>
                </a:extLst>
              </p:cNvPr>
              <p:cNvSpPr txBox="1"/>
              <p:nvPr/>
            </p:nvSpPr>
            <p:spPr>
              <a:xfrm>
                <a:off x="5655389" y="622342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4450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1FC9B65-9258-DA5F-8A40-5D73373FCD5B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E11FF45C-D418-B78A-8ABE-6FBF9160AA77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0330F3CD-9853-CE15-8800-7AC5BF360342}"/>
                </a:ext>
              </a:extLst>
            </p:cNvPr>
            <p:cNvCxnSpPr>
              <a:cxnSpLocks/>
              <a:stCxn id="51" idx="2"/>
            </p:cNvCxnSpPr>
            <p:nvPr/>
          </p:nvCxnSpPr>
          <p:spPr>
            <a:xfrm flipH="1">
              <a:off x="5052318" y="5295560"/>
              <a:ext cx="159675" cy="41741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E4DC7EC0-ACCE-D6B6-ED81-C536811C5013}"/>
                </a:ext>
              </a:extLst>
            </p:cNvPr>
            <p:cNvCxnSpPr>
              <a:cxnSpLocks/>
              <a:stCxn id="52" idx="2"/>
            </p:cNvCxnSpPr>
            <p:nvPr/>
          </p:nvCxnSpPr>
          <p:spPr>
            <a:xfrm flipH="1">
              <a:off x="5434681" y="5294671"/>
              <a:ext cx="3113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0C8B839F-127E-5D97-96C6-34476793BFEB}"/>
                </a:ext>
              </a:extLst>
            </p:cNvPr>
            <p:cNvCxnSpPr>
              <a:cxnSpLocks/>
              <a:stCxn id="53" idx="2"/>
            </p:cNvCxnSpPr>
            <p:nvPr/>
          </p:nvCxnSpPr>
          <p:spPr>
            <a:xfrm>
              <a:off x="5662726" y="5294111"/>
              <a:ext cx="100838" cy="41523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FF01F41-5DE4-EAD5-CB81-303310EBFBE0}"/>
              </a:ext>
            </a:extLst>
          </p:cNvPr>
          <p:cNvCxnSpPr>
            <a:cxnSpLocks/>
            <a:stCxn id="28" idx="4"/>
            <a:endCxn id="126" idx="0"/>
          </p:cNvCxnSpPr>
          <p:nvPr/>
        </p:nvCxnSpPr>
        <p:spPr>
          <a:xfrm flipH="1">
            <a:off x="9025037" y="4462594"/>
            <a:ext cx="582539" cy="3072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4866A453-4E9C-B682-DD0E-B98362120FCE}"/>
              </a:ext>
            </a:extLst>
          </p:cNvPr>
          <p:cNvCxnSpPr>
            <a:cxnSpLocks/>
            <a:stCxn id="27" idx="5"/>
            <a:endCxn id="136" idx="0"/>
          </p:cNvCxnSpPr>
          <p:nvPr/>
        </p:nvCxnSpPr>
        <p:spPr>
          <a:xfrm>
            <a:off x="9890641" y="4455899"/>
            <a:ext cx="265364" cy="3139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52E49763-5BDC-EBD6-B4E8-3897ED8F23B3}"/>
              </a:ext>
            </a:extLst>
          </p:cNvPr>
          <p:cNvCxnSpPr>
            <a:cxnSpLocks/>
            <a:stCxn id="29" idx="5"/>
            <a:endCxn id="146" idx="0"/>
          </p:cNvCxnSpPr>
          <p:nvPr/>
        </p:nvCxnSpPr>
        <p:spPr>
          <a:xfrm>
            <a:off x="10156544" y="4455899"/>
            <a:ext cx="1130428" cy="3139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8AC68017-89B4-1978-E9BA-8F359561D8A2}"/>
              </a:ext>
            </a:extLst>
          </p:cNvPr>
          <p:cNvCxnSpPr>
            <a:cxnSpLocks/>
            <a:stCxn id="37" idx="4"/>
            <a:endCxn id="22" idx="0"/>
          </p:cNvCxnSpPr>
          <p:nvPr/>
        </p:nvCxnSpPr>
        <p:spPr>
          <a:xfrm>
            <a:off x="8185964" y="3687807"/>
            <a:ext cx="1554983" cy="3018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D5E8EDFA-DC8E-684E-4AE1-E003E34CFD2A}"/>
              </a:ext>
            </a:extLst>
          </p:cNvPr>
          <p:cNvSpPr txBox="1"/>
          <p:nvPr/>
        </p:nvSpPr>
        <p:spPr>
          <a:xfrm>
            <a:off x="10699181" y="3099455"/>
            <a:ext cx="11332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Indexseiten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C6007F4A-673D-D4E5-8EA7-4DA6E0A389D1}"/>
              </a:ext>
            </a:extLst>
          </p:cNvPr>
          <p:cNvGrpSpPr/>
          <p:nvPr/>
        </p:nvGrpSpPr>
        <p:grpSpPr>
          <a:xfrm>
            <a:off x="5140815" y="4769819"/>
            <a:ext cx="993747" cy="858262"/>
            <a:chOff x="6249191" y="4843824"/>
            <a:chExt cx="993747" cy="858262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78C5A17C-8C12-32A5-C256-CE65CF51D341}"/>
                </a:ext>
              </a:extLst>
            </p:cNvPr>
            <p:cNvGrpSpPr/>
            <p:nvPr/>
          </p:nvGrpSpPr>
          <p:grpSpPr>
            <a:xfrm>
              <a:off x="6249192" y="4843824"/>
              <a:ext cx="993746" cy="451405"/>
              <a:chOff x="5157513" y="6223139"/>
              <a:chExt cx="993746" cy="451405"/>
            </a:xfrm>
          </p:grpSpPr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4DEFDDEE-33C4-D2E0-E350-5330B8AB6BD4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4528</a:t>
                </a:r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F09C7670-A5A5-53F1-E982-02A255AD4B71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5012</a:t>
                </a:r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59C193F1-550E-73C8-A9FE-329171F9FE46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6423</a:t>
                </a:r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C203AC28-65F6-3CDB-2AEA-6990FCE02FCB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DF381CE4-7C2D-6C5B-495C-92DBBB97B7BB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A90195CD-E1DE-9C20-4BAB-0024D7E17E89}"/>
                </a:ext>
              </a:extLst>
            </p:cNvPr>
            <p:cNvCxnSpPr>
              <a:cxnSpLocks/>
              <a:stCxn id="103" idx="2"/>
            </p:cNvCxnSpPr>
            <p:nvPr/>
          </p:nvCxnSpPr>
          <p:spPr>
            <a:xfrm flipH="1">
              <a:off x="6249191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34A3064E-DAA7-B636-4FB7-D6B390CAADC5}"/>
                </a:ext>
              </a:extLst>
            </p:cNvPr>
            <p:cNvCxnSpPr>
              <a:cxnSpLocks/>
              <a:stCxn id="104" idx="2"/>
            </p:cNvCxnSpPr>
            <p:nvPr/>
          </p:nvCxnSpPr>
          <p:spPr>
            <a:xfrm flipH="1">
              <a:off x="6631554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CB875183-4CA8-C436-9DD7-8B06B57C3274}"/>
                </a:ext>
              </a:extLst>
            </p:cNvPr>
            <p:cNvCxnSpPr>
              <a:cxnSpLocks/>
              <a:stCxn id="105" idx="2"/>
            </p:cNvCxnSpPr>
            <p:nvPr/>
          </p:nvCxnSpPr>
          <p:spPr>
            <a:xfrm>
              <a:off x="6859599" y="5294670"/>
              <a:ext cx="100838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C5E7C24F-1AE0-353F-2AFD-D439BFA10D18}"/>
              </a:ext>
            </a:extLst>
          </p:cNvPr>
          <p:cNvGrpSpPr/>
          <p:nvPr/>
        </p:nvGrpSpPr>
        <p:grpSpPr>
          <a:xfrm>
            <a:off x="7397195" y="4769819"/>
            <a:ext cx="993747" cy="858262"/>
            <a:chOff x="7442670" y="4843824"/>
            <a:chExt cx="993747" cy="858262"/>
          </a:xfrm>
        </p:grpSpPr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9F7AF3AA-F2A9-F8B3-0BBD-59E119AD3125}"/>
                </a:ext>
              </a:extLst>
            </p:cNvPr>
            <p:cNvGrpSpPr/>
            <p:nvPr/>
          </p:nvGrpSpPr>
          <p:grpSpPr>
            <a:xfrm>
              <a:off x="7442671" y="4843824"/>
              <a:ext cx="993746" cy="451405"/>
              <a:chOff x="5157513" y="6223139"/>
              <a:chExt cx="993746" cy="451405"/>
            </a:xfrm>
          </p:grpSpPr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2BC12D00-A290-96E2-00A6-3C387D51361F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8280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12EFD15A-BF46-54E3-9C78-0082B3A086A5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8404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39E3BC93-7D5A-F935-7FFA-25CC366F4DDC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016CE4C2-87CB-E6A3-E47D-37A2D24F40A3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8D371BF2-42BA-9D21-B97B-6059EFF002BB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24453E44-023D-2CEA-F3AC-C26D553DB9C4}"/>
                </a:ext>
              </a:extLst>
            </p:cNvPr>
            <p:cNvCxnSpPr>
              <a:cxnSpLocks/>
              <a:stCxn id="112" idx="2"/>
            </p:cNvCxnSpPr>
            <p:nvPr/>
          </p:nvCxnSpPr>
          <p:spPr>
            <a:xfrm flipH="1">
              <a:off x="7442670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916526B9-9ECF-19B3-7B2A-1D4293FDC92D}"/>
                </a:ext>
              </a:extLst>
            </p:cNvPr>
            <p:cNvCxnSpPr>
              <a:cxnSpLocks/>
              <a:stCxn id="113" idx="2"/>
            </p:cNvCxnSpPr>
            <p:nvPr/>
          </p:nvCxnSpPr>
          <p:spPr>
            <a:xfrm flipH="1">
              <a:off x="7825033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07085313-610B-6146-301A-74CFD4EBA868}"/>
              </a:ext>
            </a:extLst>
          </p:cNvPr>
          <p:cNvGrpSpPr/>
          <p:nvPr/>
        </p:nvGrpSpPr>
        <p:grpSpPr>
          <a:xfrm>
            <a:off x="8528163" y="4769819"/>
            <a:ext cx="993747" cy="858262"/>
            <a:chOff x="8165885" y="4843825"/>
            <a:chExt cx="993747" cy="858262"/>
          </a:xfrm>
        </p:grpSpPr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31427CDC-330B-2B3B-9BC1-178EE4EF9C59}"/>
                </a:ext>
              </a:extLst>
            </p:cNvPr>
            <p:cNvGrpSpPr/>
            <p:nvPr/>
          </p:nvGrpSpPr>
          <p:grpSpPr>
            <a:xfrm>
              <a:off x="8165886" y="4843825"/>
              <a:ext cx="993746" cy="451405"/>
              <a:chOff x="5157513" y="6223139"/>
              <a:chExt cx="993746" cy="451405"/>
            </a:xfrm>
          </p:grpSpPr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9641F116-FC6D-EC8A-9AFF-3515F12E31CB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8500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39E52693-AB16-8B46-87AA-269BF6C4037C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8570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9E8FDCE8-10CA-E566-522C-6DD1BF50C2A1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8604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872EB4EC-3C91-25C3-0512-62D5C0F992D2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F5F788AE-DB31-74D6-EB17-32B5731FB4F2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4F99D98B-F341-29CA-4DF7-C490F92501A0}"/>
                </a:ext>
              </a:extLst>
            </p:cNvPr>
            <p:cNvCxnSpPr>
              <a:cxnSpLocks/>
              <a:stCxn id="122" idx="2"/>
            </p:cNvCxnSpPr>
            <p:nvPr/>
          </p:nvCxnSpPr>
          <p:spPr>
            <a:xfrm flipH="1">
              <a:off x="8165885" y="5294671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id="{95A6144F-0B2F-5FD6-4B70-EDE119E0AF44}"/>
                </a:ext>
              </a:extLst>
            </p:cNvPr>
            <p:cNvCxnSpPr>
              <a:cxnSpLocks/>
              <a:stCxn id="123" idx="2"/>
            </p:cNvCxnSpPr>
            <p:nvPr/>
          </p:nvCxnSpPr>
          <p:spPr>
            <a:xfrm flipH="1">
              <a:off x="8548248" y="5294671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AA2DCFA2-D030-03FE-F3B1-CC4EE997B6BE}"/>
                </a:ext>
              </a:extLst>
            </p:cNvPr>
            <p:cNvCxnSpPr>
              <a:cxnSpLocks/>
              <a:stCxn id="124" idx="2"/>
            </p:cNvCxnSpPr>
            <p:nvPr/>
          </p:nvCxnSpPr>
          <p:spPr>
            <a:xfrm>
              <a:off x="8776293" y="5294671"/>
              <a:ext cx="100838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8C34FF4B-75DE-5FFE-985B-E5B5A226FDF0}"/>
              </a:ext>
            </a:extLst>
          </p:cNvPr>
          <p:cNvGrpSpPr/>
          <p:nvPr/>
        </p:nvGrpSpPr>
        <p:grpSpPr>
          <a:xfrm>
            <a:off x="9659131" y="4769819"/>
            <a:ext cx="993747" cy="858262"/>
            <a:chOff x="9362758" y="4843824"/>
            <a:chExt cx="993747" cy="858262"/>
          </a:xfrm>
        </p:grpSpPr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1491AE4C-78AF-F541-4AC9-784EC7CEBEA2}"/>
                </a:ext>
              </a:extLst>
            </p:cNvPr>
            <p:cNvGrpSpPr/>
            <p:nvPr/>
          </p:nvGrpSpPr>
          <p:grpSpPr>
            <a:xfrm>
              <a:off x="9362759" y="4843824"/>
              <a:ext cx="993746" cy="451405"/>
              <a:chOff x="5157513" y="6223139"/>
              <a:chExt cx="993746" cy="451405"/>
            </a:xfrm>
          </p:grpSpPr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3373CD70-C148-8242-AF39-A64F917DB754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8700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17025372-8392-F922-E2D4-51139E6238BF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8808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2599C40E-C66D-7BA1-9A5C-FE5DB1B4579B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8887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D812F8DD-580F-E695-E5B6-F336CD48FC90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599C7B70-BC22-6708-B050-3DE774C23AEC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A113C4E3-6F57-50C5-53E1-890E59CC0364}"/>
                </a:ext>
              </a:extLst>
            </p:cNvPr>
            <p:cNvCxnSpPr>
              <a:cxnSpLocks/>
              <a:stCxn id="132" idx="2"/>
            </p:cNvCxnSpPr>
            <p:nvPr/>
          </p:nvCxnSpPr>
          <p:spPr>
            <a:xfrm flipH="1">
              <a:off x="9362758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ADCCA1BF-DDB5-F53B-8B19-F15716C12BE9}"/>
                </a:ext>
              </a:extLst>
            </p:cNvPr>
            <p:cNvCxnSpPr>
              <a:cxnSpLocks/>
              <a:stCxn id="133" idx="2"/>
            </p:cNvCxnSpPr>
            <p:nvPr/>
          </p:nvCxnSpPr>
          <p:spPr>
            <a:xfrm flipH="1">
              <a:off x="9745121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D5485CE7-BED9-6B9E-A749-D8DC75EDE969}"/>
                </a:ext>
              </a:extLst>
            </p:cNvPr>
            <p:cNvCxnSpPr>
              <a:cxnSpLocks/>
              <a:stCxn id="134" idx="2"/>
            </p:cNvCxnSpPr>
            <p:nvPr/>
          </p:nvCxnSpPr>
          <p:spPr>
            <a:xfrm>
              <a:off x="9973166" y="5294670"/>
              <a:ext cx="100838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0EF084BB-CF81-B8F5-63DA-9E48DE31076E}"/>
              </a:ext>
            </a:extLst>
          </p:cNvPr>
          <p:cNvGrpSpPr/>
          <p:nvPr/>
        </p:nvGrpSpPr>
        <p:grpSpPr>
          <a:xfrm>
            <a:off x="10790098" y="4769819"/>
            <a:ext cx="993747" cy="851004"/>
            <a:chOff x="10556237" y="4843824"/>
            <a:chExt cx="993747" cy="851004"/>
          </a:xfrm>
        </p:grpSpPr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E0653DAC-2DE1-50AC-0502-A0FD803D280D}"/>
                </a:ext>
              </a:extLst>
            </p:cNvPr>
            <p:cNvGrpSpPr/>
            <p:nvPr/>
          </p:nvGrpSpPr>
          <p:grpSpPr>
            <a:xfrm>
              <a:off x="10556238" y="4843824"/>
              <a:ext cx="993746" cy="451406"/>
              <a:chOff x="5157513" y="6223139"/>
              <a:chExt cx="993746" cy="451406"/>
            </a:xfrm>
          </p:grpSpPr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149B5387-9375-689D-2A6D-5772F26FE958}"/>
                  </a:ext>
                </a:extLst>
              </p:cNvPr>
              <p:cNvSpPr txBox="1"/>
              <p:nvPr/>
            </p:nvSpPr>
            <p:spPr>
              <a:xfrm>
                <a:off x="5203787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9016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8C2D846D-8725-AB9B-A211-57E1B126B776}"/>
                  </a:ext>
                </a:extLst>
              </p:cNvPr>
              <p:cNvSpPr txBox="1"/>
              <p:nvPr/>
            </p:nvSpPr>
            <p:spPr>
              <a:xfrm>
                <a:off x="5429588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9200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7E49B797-9987-6523-D158-5EC6C818CEBB}"/>
                  </a:ext>
                </a:extLst>
              </p:cNvPr>
              <p:cNvSpPr txBox="1"/>
              <p:nvPr/>
            </p:nvSpPr>
            <p:spPr>
              <a:xfrm>
                <a:off x="5655389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96BDECD7-96EC-FB45-B9D8-CFB408C246F6}"/>
                  </a:ext>
                </a:extLst>
              </p:cNvPr>
              <p:cNvSpPr txBox="1"/>
              <p:nvPr/>
            </p:nvSpPr>
            <p:spPr>
              <a:xfrm>
                <a:off x="5881189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85809C18-3651-A624-79D9-B33383C32FF0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499794D8-FBC4-0C82-E8FA-1703858E964F}"/>
                </a:ext>
              </a:extLst>
            </p:cNvPr>
            <p:cNvCxnSpPr>
              <a:cxnSpLocks/>
              <a:stCxn id="142" idx="2"/>
            </p:cNvCxnSpPr>
            <p:nvPr/>
          </p:nvCxnSpPr>
          <p:spPr>
            <a:xfrm flipH="1">
              <a:off x="10556237" y="5295230"/>
              <a:ext cx="156562" cy="3995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id="{492686F6-EEC8-03F6-11A1-9646C0FE06DA}"/>
                </a:ext>
              </a:extLst>
            </p:cNvPr>
            <p:cNvCxnSpPr>
              <a:cxnSpLocks/>
              <a:stCxn id="143" idx="2"/>
            </p:cNvCxnSpPr>
            <p:nvPr/>
          </p:nvCxnSpPr>
          <p:spPr>
            <a:xfrm>
              <a:off x="10938600" y="5295230"/>
              <a:ext cx="0" cy="3995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Arrow Connector 140">
              <a:extLst>
                <a:ext uri="{FF2B5EF4-FFF2-40B4-BE49-F238E27FC236}">
                  <a16:creationId xmlns:a16="http://schemas.microsoft.com/office/drawing/2014/main" id="{DD5E9A11-2A4E-1CAB-3A51-5B6B553A2306}"/>
                </a:ext>
              </a:extLst>
            </p:cNvPr>
            <p:cNvCxnSpPr>
              <a:cxnSpLocks/>
              <a:stCxn id="144" idx="2"/>
            </p:cNvCxnSpPr>
            <p:nvPr/>
          </p:nvCxnSpPr>
          <p:spPr>
            <a:xfrm>
              <a:off x="11164401" y="5295230"/>
              <a:ext cx="103082" cy="3995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7" name="Freeform 146">
            <a:extLst>
              <a:ext uri="{FF2B5EF4-FFF2-40B4-BE49-F238E27FC236}">
                <a16:creationId xmlns:a16="http://schemas.microsoft.com/office/drawing/2014/main" id="{8EBC21FB-D445-9FE3-B039-F122E4E2E784}"/>
              </a:ext>
            </a:extLst>
          </p:cNvPr>
          <p:cNvSpPr/>
          <p:nvPr/>
        </p:nvSpPr>
        <p:spPr>
          <a:xfrm>
            <a:off x="5002482" y="4703484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8" name="Freeform 147">
            <a:extLst>
              <a:ext uri="{FF2B5EF4-FFF2-40B4-BE49-F238E27FC236}">
                <a16:creationId xmlns:a16="http://schemas.microsoft.com/office/drawing/2014/main" id="{B5D788C6-9C26-4306-6E04-57007143C740}"/>
              </a:ext>
            </a:extLst>
          </p:cNvPr>
          <p:cNvSpPr/>
          <p:nvPr/>
        </p:nvSpPr>
        <p:spPr>
          <a:xfrm>
            <a:off x="6136531" y="4714858"/>
            <a:ext cx="1260000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9" name="Freeform 148">
            <a:extLst>
              <a:ext uri="{FF2B5EF4-FFF2-40B4-BE49-F238E27FC236}">
                <a16:creationId xmlns:a16="http://schemas.microsoft.com/office/drawing/2014/main" id="{0C33E911-81E1-492C-A005-5B41FF493B7B}"/>
              </a:ext>
            </a:extLst>
          </p:cNvPr>
          <p:cNvSpPr/>
          <p:nvPr/>
        </p:nvSpPr>
        <p:spPr>
          <a:xfrm>
            <a:off x="8399649" y="4708771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" name="Freeform 149">
            <a:extLst>
              <a:ext uri="{FF2B5EF4-FFF2-40B4-BE49-F238E27FC236}">
                <a16:creationId xmlns:a16="http://schemas.microsoft.com/office/drawing/2014/main" id="{3CCBF232-1E4E-95FA-2F62-31DFEF6C5911}"/>
              </a:ext>
            </a:extLst>
          </p:cNvPr>
          <p:cNvSpPr/>
          <p:nvPr/>
        </p:nvSpPr>
        <p:spPr>
          <a:xfrm>
            <a:off x="9525593" y="4710068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1" name="Freeform 150">
            <a:extLst>
              <a:ext uri="{FF2B5EF4-FFF2-40B4-BE49-F238E27FC236}">
                <a16:creationId xmlns:a16="http://schemas.microsoft.com/office/drawing/2014/main" id="{19D2BA66-78EF-2440-9AB0-36C2BC8DADBE}"/>
              </a:ext>
            </a:extLst>
          </p:cNvPr>
          <p:cNvSpPr/>
          <p:nvPr/>
        </p:nvSpPr>
        <p:spPr>
          <a:xfrm>
            <a:off x="10652249" y="4710068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2" name="Freeform 151">
            <a:extLst>
              <a:ext uri="{FF2B5EF4-FFF2-40B4-BE49-F238E27FC236}">
                <a16:creationId xmlns:a16="http://schemas.microsoft.com/office/drawing/2014/main" id="{3F514FD9-68DE-DE49-A0AF-6FA074795C39}"/>
              </a:ext>
            </a:extLst>
          </p:cNvPr>
          <p:cNvSpPr/>
          <p:nvPr/>
        </p:nvSpPr>
        <p:spPr>
          <a:xfrm flipH="1" flipV="1">
            <a:off x="10653706" y="5216937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3" name="Freeform 152">
            <a:extLst>
              <a:ext uri="{FF2B5EF4-FFF2-40B4-BE49-F238E27FC236}">
                <a16:creationId xmlns:a16="http://schemas.microsoft.com/office/drawing/2014/main" id="{9A7BA4BE-5ADD-694B-A616-58FC430381C8}"/>
              </a:ext>
            </a:extLst>
          </p:cNvPr>
          <p:cNvSpPr/>
          <p:nvPr/>
        </p:nvSpPr>
        <p:spPr>
          <a:xfrm flipH="1" flipV="1">
            <a:off x="9528848" y="5216937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4" name="Freeform 153">
            <a:extLst>
              <a:ext uri="{FF2B5EF4-FFF2-40B4-BE49-F238E27FC236}">
                <a16:creationId xmlns:a16="http://schemas.microsoft.com/office/drawing/2014/main" id="{EB6BF05F-AD80-281A-CD59-AD0D292EE032}"/>
              </a:ext>
            </a:extLst>
          </p:cNvPr>
          <p:cNvSpPr/>
          <p:nvPr/>
        </p:nvSpPr>
        <p:spPr>
          <a:xfrm flipH="1" flipV="1">
            <a:off x="8393876" y="5222111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5" name="Freeform 154">
            <a:extLst>
              <a:ext uri="{FF2B5EF4-FFF2-40B4-BE49-F238E27FC236}">
                <a16:creationId xmlns:a16="http://schemas.microsoft.com/office/drawing/2014/main" id="{2C89F48F-4CA4-017D-3206-62844FBCB3B6}"/>
              </a:ext>
            </a:extLst>
          </p:cNvPr>
          <p:cNvSpPr/>
          <p:nvPr/>
        </p:nvSpPr>
        <p:spPr>
          <a:xfrm flipH="1" flipV="1">
            <a:off x="6131885" y="5216222"/>
            <a:ext cx="1260000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6" name="Freeform 155">
            <a:extLst>
              <a:ext uri="{FF2B5EF4-FFF2-40B4-BE49-F238E27FC236}">
                <a16:creationId xmlns:a16="http://schemas.microsoft.com/office/drawing/2014/main" id="{63E0E0E3-7E44-9496-FFA8-E491EA94DCB8}"/>
              </a:ext>
            </a:extLst>
          </p:cNvPr>
          <p:cNvSpPr/>
          <p:nvPr/>
        </p:nvSpPr>
        <p:spPr>
          <a:xfrm flipH="1" flipV="1">
            <a:off x="4998627" y="5221396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C2397EEA-AAB4-A0B5-3DE3-DF2FBDDE2DF3}"/>
              </a:ext>
            </a:extLst>
          </p:cNvPr>
          <p:cNvCxnSpPr>
            <a:cxnSpLocks/>
            <a:stCxn id="17" idx="4"/>
            <a:endCxn id="55" idx="0"/>
          </p:cNvCxnSpPr>
          <p:nvPr/>
        </p:nvCxnSpPr>
        <p:spPr>
          <a:xfrm flipH="1">
            <a:off x="4506721" y="4462593"/>
            <a:ext cx="1595777" cy="3072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6D9A6465-E7AA-9AF9-3AE6-42B9BE63CAD2}"/>
              </a:ext>
            </a:extLst>
          </p:cNvPr>
          <p:cNvCxnSpPr>
            <a:cxnSpLocks/>
          </p:cNvCxnSpPr>
          <p:nvPr/>
        </p:nvCxnSpPr>
        <p:spPr>
          <a:xfrm flipH="1">
            <a:off x="7036094" y="3681112"/>
            <a:ext cx="866804" cy="3085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773F614-79B4-16E6-F553-4E702AEC5BD0}"/>
              </a:ext>
            </a:extLst>
          </p:cNvPr>
          <p:cNvCxnSpPr>
            <a:cxnSpLocks/>
          </p:cNvCxnSpPr>
          <p:nvPr/>
        </p:nvCxnSpPr>
        <p:spPr>
          <a:xfrm>
            <a:off x="3975361" y="5392667"/>
            <a:ext cx="7861751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945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</a:t>
            </a:r>
            <a:r>
              <a:rPr lang="de-DE" baseline="30000" dirty="0"/>
              <a:t>+</a:t>
            </a:r>
            <a:r>
              <a:rPr lang="de-DE" dirty="0"/>
              <a:t>-Baum: Löschen – Indexeintrag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Löschen von einem Indexeintrag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de-DE" dirty="0"/>
                  <a:t> in Knoten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dirty="0"/>
                  <a:t> (ähnlich zu vorher):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Wenn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dirty="0"/>
                  <a:t> genügend Einträge (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de-DE" dirty="0"/>
                  <a:t>) hat, dann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de-DE" dirty="0"/>
                  <a:t> einfach löschen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Sonst: (Umverteilen oder verschmelzen)</a:t>
                </a:r>
              </a:p>
              <a:p>
                <a:pPr marL="990067" lvl="2" indent="-457200">
                  <a:buFont typeface="+mj-lt"/>
                  <a:buAutoNum type="alphaLcPeriod"/>
                </a:pPr>
                <a:r>
                  <a:rPr lang="de-DE" dirty="0"/>
                  <a:t>Wenn Nachbarknoten genügend Einträge (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de-DE" dirty="0"/>
                  <a:t>) hat, umverteilen:</a:t>
                </a:r>
              </a:p>
              <a:p>
                <a:pPr lvl="3"/>
                <a:r>
                  <a:rPr lang="de-DE" dirty="0"/>
                  <a:t>Rotiere Eintrag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de-DE" dirty="0"/>
                  <a:t> aus Nachbarknoten über den Elternknoten in den unterlaufenen Knoten</a:t>
                </a:r>
              </a:p>
              <a:p>
                <a:pPr marL="1199350" lvl="3" indent="-400050">
                  <a:buFont typeface="+mj-lt"/>
                  <a:buAutoNum type="romanLcPeriod"/>
                </a:pPr>
                <a:r>
                  <a:rPr lang="de-DE" dirty="0"/>
                  <a:t>Suchschlüssel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/>
                  <a:t> ersetzt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/>
                  <a:t> im Elternknoten</a:t>
                </a:r>
              </a:p>
              <a:p>
                <a:pPr marL="1199350" lvl="3" indent="-400050">
                  <a:buFont typeface="+mj-lt"/>
                  <a:buAutoNum type="romanLcPeriod"/>
                </a:pPr>
                <a:r>
                  <a:rPr lang="de-DE" dirty="0"/>
                  <a:t>Eintrag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p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de-DE" dirty="0"/>
                  <a:t> wird im unterlaufenen Knoten eingefügt</a:t>
                </a:r>
              </a:p>
              <a:p>
                <a:pPr lvl="2"/>
                <a:r>
                  <a:rPr lang="de-DE" dirty="0"/>
                  <a:t>Beispiel</a:t>
                </a:r>
              </a:p>
              <a:p>
                <a:pPr lvl="3"/>
                <a:r>
                  <a:rPr lang="de-DE" dirty="0"/>
                  <a:t>Indexeintrag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8105,</m:t>
                        </m:r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de-DE" dirty="0"/>
                  <a:t> löschen </a:t>
                </a:r>
              </a:p>
              <a:p>
                <a:pPr lvl="3"/>
                <a:r>
                  <a:rPr lang="de-DE" dirty="0"/>
                  <a:t>Rotieren des Schlüssels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5823</m:t>
                    </m:r>
                  </m:oMath>
                </a14:m>
                <a:r>
                  <a:rPr lang="de-DE" dirty="0"/>
                  <a:t> in den </a:t>
                </a:r>
                <a:br>
                  <a:rPr lang="de-DE" dirty="0"/>
                </a:br>
                <a:r>
                  <a:rPr lang="de-DE" dirty="0"/>
                  <a:t>Elternknoten mit Weiterrotation des </a:t>
                </a:r>
                <a:br>
                  <a:rPr lang="de-DE" dirty="0"/>
                </a:br>
                <a:r>
                  <a:rPr lang="de-DE" dirty="0"/>
                  <a:t>Eintrags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6423</m:t>
                    </m:r>
                  </m:oMath>
                </a14:m>
                <a:r>
                  <a:rPr lang="de-DE" dirty="0"/>
                  <a:t> im Elternknoten in den </a:t>
                </a:r>
                <a:br>
                  <a:rPr lang="de-DE" dirty="0"/>
                </a:br>
                <a:r>
                  <a:rPr lang="de-DE" dirty="0"/>
                  <a:t>unterlaufenen </a:t>
                </a:r>
                <a:r>
                  <a:rPr lang="de-DE" dirty="0" err="1"/>
                  <a:t>Kindknoten</a:t>
                </a:r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Date Placeholder 23">
            <a:extLst>
              <a:ext uri="{FF2B5EF4-FFF2-40B4-BE49-F238E27FC236}">
                <a16:creationId xmlns:a16="http://schemas.microsoft.com/office/drawing/2014/main" id="{D7C48813-1CEF-9335-6865-FAF45911AE6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25" name="Footer Placeholder 24">
            <a:extLst>
              <a:ext uri="{FF2B5EF4-FFF2-40B4-BE49-F238E27FC236}">
                <a16:creationId xmlns:a16="http://schemas.microsoft.com/office/drawing/2014/main" id="{7B608731-39C2-8BFB-96A1-1D91AC2ED7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72</a:t>
            </a:fld>
            <a:endParaRPr lang="de-DE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1859B247-7DBE-81FA-B670-51C0DFAFF028}"/>
              </a:ext>
            </a:extLst>
          </p:cNvPr>
          <p:cNvSpPr/>
          <p:nvPr/>
        </p:nvSpPr>
        <p:spPr>
          <a:xfrm>
            <a:off x="6011677" y="5081048"/>
            <a:ext cx="219734" cy="45010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8B60F5AF-277B-B8A6-300B-5BAFE0E026F7}"/>
              </a:ext>
            </a:extLst>
          </p:cNvPr>
          <p:cNvCxnSpPr>
            <a:cxnSpLocks/>
            <a:endCxn id="86" idx="0"/>
          </p:cNvCxnSpPr>
          <p:nvPr/>
        </p:nvCxnSpPr>
        <p:spPr>
          <a:xfrm>
            <a:off x="6970769" y="4773786"/>
            <a:ext cx="427233" cy="3033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C000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Rectangle 105">
            <a:extLst>
              <a:ext uri="{FF2B5EF4-FFF2-40B4-BE49-F238E27FC236}">
                <a16:creationId xmlns:a16="http://schemas.microsoft.com/office/drawing/2014/main" id="{593F5F67-E9FD-4209-9417-3CDE0BD9BF63}"/>
              </a:ext>
            </a:extLst>
          </p:cNvPr>
          <p:cNvSpPr/>
          <p:nvPr/>
        </p:nvSpPr>
        <p:spPr>
          <a:xfrm>
            <a:off x="6732635" y="4299699"/>
            <a:ext cx="219734" cy="45010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BB0D4B2F-F6E4-3D22-3DA7-DDC5E463427A}"/>
              </a:ext>
            </a:extLst>
          </p:cNvPr>
          <p:cNvSpPr/>
          <p:nvPr/>
        </p:nvSpPr>
        <p:spPr>
          <a:xfrm>
            <a:off x="6885269" y="5080313"/>
            <a:ext cx="219734" cy="4501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FBB66592-44F5-045B-2194-1CAFCABFE514}"/>
              </a:ext>
            </a:extLst>
          </p:cNvPr>
          <p:cNvCxnSpPr>
            <a:cxnSpLocks/>
            <a:stCxn id="32" idx="3"/>
            <a:endCxn id="64" idx="0"/>
          </p:cNvCxnSpPr>
          <p:nvPr/>
        </p:nvCxnSpPr>
        <p:spPr>
          <a:xfrm flipH="1">
            <a:off x="5987368" y="4764249"/>
            <a:ext cx="694554" cy="3129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C000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1B3AC84-E2C2-7253-AC1B-B8B467A8D3F0}"/>
              </a:ext>
            </a:extLst>
          </p:cNvPr>
          <p:cNvGrpSpPr/>
          <p:nvPr/>
        </p:nvGrpSpPr>
        <p:grpSpPr>
          <a:xfrm>
            <a:off x="6408313" y="4297977"/>
            <a:ext cx="1118027" cy="472967"/>
            <a:chOff x="5157512" y="6223139"/>
            <a:chExt cx="1118027" cy="472967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7146B7C-8608-E760-8415-0D504B44C5DD}"/>
                </a:ext>
              </a:extLst>
            </p:cNvPr>
            <p:cNvSpPr txBox="1"/>
            <p:nvPr/>
          </p:nvSpPr>
          <p:spPr>
            <a:xfrm>
              <a:off x="5203787" y="6225397"/>
              <a:ext cx="225126" cy="45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3460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E0B8152-96BF-6D3E-AC61-7BD2E174BF1F}"/>
                </a:ext>
              </a:extLst>
            </p:cNvPr>
            <p:cNvSpPr txBox="1"/>
            <p:nvPr/>
          </p:nvSpPr>
          <p:spPr>
            <a:xfrm>
              <a:off x="5470529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6423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4976D3C-172B-AA64-9886-ECE531ECFE00}"/>
                </a:ext>
              </a:extLst>
            </p:cNvPr>
            <p:cNvSpPr txBox="1"/>
            <p:nvPr/>
          </p:nvSpPr>
          <p:spPr>
            <a:xfrm>
              <a:off x="5737271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8500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1038A3B-43C5-DEF4-F97F-DA243F3AC57A}"/>
                </a:ext>
              </a:extLst>
            </p:cNvPr>
            <p:cNvSpPr txBox="1"/>
            <p:nvPr/>
          </p:nvSpPr>
          <p:spPr>
            <a:xfrm>
              <a:off x="6004012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71F7B47-F681-CCE0-7B38-817B2C5076D3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E147F434-3F62-F588-B490-EB80AEEC5BA3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C8F26AE0-0FD3-A935-71D5-8446061DF285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846E1F6-7F4F-F075-C32B-EBA2A4DF6406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2AC943A-793A-A985-1CBD-7CC6D66DB2AA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8648482E-5E54-F9A7-6BE6-4A430CDD3ADB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A997BCF-D439-BCD9-0C06-D646DE5EA870}"/>
              </a:ext>
            </a:extLst>
          </p:cNvPr>
          <p:cNvCxnSpPr>
            <a:cxnSpLocks/>
            <a:stCxn id="32" idx="3"/>
            <a:endCxn id="64" idx="0"/>
          </p:cNvCxnSpPr>
          <p:nvPr/>
        </p:nvCxnSpPr>
        <p:spPr>
          <a:xfrm flipH="1">
            <a:off x="5987368" y="4764249"/>
            <a:ext cx="694554" cy="3129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7A9AFC3-4670-F090-4A22-6F3073DCDDBF}"/>
              </a:ext>
            </a:extLst>
          </p:cNvPr>
          <p:cNvCxnSpPr>
            <a:cxnSpLocks/>
            <a:stCxn id="35" idx="4"/>
          </p:cNvCxnSpPr>
          <p:nvPr/>
        </p:nvCxnSpPr>
        <p:spPr>
          <a:xfrm>
            <a:off x="7230891" y="4770944"/>
            <a:ext cx="992184" cy="3072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9158FBDB-27B9-16BB-3E93-3C7D2EF469CB}"/>
              </a:ext>
            </a:extLst>
          </p:cNvPr>
          <p:cNvCxnSpPr>
            <a:cxnSpLocks/>
            <a:stCxn id="33" idx="4"/>
          </p:cNvCxnSpPr>
          <p:nvPr/>
        </p:nvCxnSpPr>
        <p:spPr>
          <a:xfrm flipH="1">
            <a:off x="5225007" y="4770944"/>
            <a:ext cx="1206497" cy="3202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5653569D-23BC-3258-C129-ACD498D555A4}"/>
              </a:ext>
            </a:extLst>
          </p:cNvPr>
          <p:cNvCxnSpPr>
            <a:cxnSpLocks/>
            <a:stCxn id="34" idx="4"/>
            <a:endCxn id="86" idx="0"/>
          </p:cNvCxnSpPr>
          <p:nvPr/>
        </p:nvCxnSpPr>
        <p:spPr>
          <a:xfrm>
            <a:off x="6964149" y="4770944"/>
            <a:ext cx="433853" cy="3062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FFB5400-9BFC-8CE3-1505-BED10B9D4A0D}"/>
              </a:ext>
            </a:extLst>
          </p:cNvPr>
          <p:cNvGrpSpPr/>
          <p:nvPr/>
        </p:nvGrpSpPr>
        <p:grpSpPr>
          <a:xfrm>
            <a:off x="5428354" y="5077157"/>
            <a:ext cx="1118027" cy="472967"/>
            <a:chOff x="5157512" y="6223139"/>
            <a:chExt cx="1118027" cy="472967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AFFB0B86-8ACD-74F0-0589-E6A288C9D70A}"/>
                </a:ext>
              </a:extLst>
            </p:cNvPr>
            <p:cNvSpPr txBox="1"/>
            <p:nvPr/>
          </p:nvSpPr>
          <p:spPr>
            <a:xfrm>
              <a:off x="5203787" y="6225397"/>
              <a:ext cx="225126" cy="45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4222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4A8E743-F728-E30F-25B3-5C3544DD34EF}"/>
                </a:ext>
              </a:extLst>
            </p:cNvPr>
            <p:cNvSpPr txBox="1"/>
            <p:nvPr/>
          </p:nvSpPr>
          <p:spPr>
            <a:xfrm>
              <a:off x="5470529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5012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EC14EDF-5E19-DC66-815D-14DFEC8FCC8A}"/>
                </a:ext>
              </a:extLst>
            </p:cNvPr>
            <p:cNvSpPr txBox="1"/>
            <p:nvPr/>
          </p:nvSpPr>
          <p:spPr>
            <a:xfrm>
              <a:off x="5737271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5823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16C1581-B8EA-9D42-F49A-DD6DD4020A48}"/>
                </a:ext>
              </a:extLst>
            </p:cNvPr>
            <p:cNvSpPr txBox="1"/>
            <p:nvPr/>
          </p:nvSpPr>
          <p:spPr>
            <a:xfrm>
              <a:off x="6004012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884E1DC-7B2E-74AC-A54E-4C297846A439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E3FB02A2-CEBF-6F7D-0D9A-5DF7F9FF6019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7D9E6C31-F488-1338-C9B6-3CAA4E6EBCE2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70880198-F7D2-864C-508F-9B8F3678F69E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8E274ED8-70E7-07F7-78FE-0A48F91EE8DB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B07D2E03-5F8C-4005-B2B6-4EBE6FB5BBAE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DC35877D-C2A9-C2B8-C1C7-40D10991BBF3}"/>
              </a:ext>
            </a:extLst>
          </p:cNvPr>
          <p:cNvCxnSpPr>
            <a:cxnSpLocks/>
            <a:stCxn id="65" idx="4"/>
          </p:cNvCxnSpPr>
          <p:nvPr/>
        </p:nvCxnSpPr>
        <p:spPr>
          <a:xfrm flipH="1">
            <a:off x="5564944" y="5550124"/>
            <a:ext cx="153343" cy="3411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6493675F-11A3-6B8F-D0E6-49C998620789}"/>
              </a:ext>
            </a:extLst>
          </p:cNvPr>
          <p:cNvCxnSpPr>
            <a:cxnSpLocks/>
            <a:stCxn id="68" idx="4"/>
          </p:cNvCxnSpPr>
          <p:nvPr/>
        </p:nvCxnSpPr>
        <p:spPr>
          <a:xfrm>
            <a:off x="6250932" y="5550124"/>
            <a:ext cx="180572" cy="3544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62BC25A2-00FA-E01F-347C-A892117C8F16}"/>
              </a:ext>
            </a:extLst>
          </p:cNvPr>
          <p:cNvCxnSpPr>
            <a:cxnSpLocks/>
            <a:stCxn id="66" idx="4"/>
          </p:cNvCxnSpPr>
          <p:nvPr/>
        </p:nvCxnSpPr>
        <p:spPr>
          <a:xfrm flipH="1">
            <a:off x="5130845" y="5550124"/>
            <a:ext cx="320700" cy="3411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C43842DC-9C33-5C7A-9DA5-ED4808B1DEF9}"/>
              </a:ext>
            </a:extLst>
          </p:cNvPr>
          <p:cNvCxnSpPr>
            <a:cxnSpLocks/>
            <a:stCxn id="67" idx="4"/>
          </p:cNvCxnSpPr>
          <p:nvPr/>
        </p:nvCxnSpPr>
        <p:spPr>
          <a:xfrm>
            <a:off x="5984190" y="5550124"/>
            <a:ext cx="46169" cy="3544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Group 80">
            <a:extLst>
              <a:ext uri="{FF2B5EF4-FFF2-40B4-BE49-F238E27FC236}">
                <a16:creationId xmlns:a16="http://schemas.microsoft.com/office/drawing/2014/main" id="{C958B82B-6B72-D667-6988-DDEF3296B78B}"/>
              </a:ext>
            </a:extLst>
          </p:cNvPr>
          <p:cNvGrpSpPr/>
          <p:nvPr/>
        </p:nvGrpSpPr>
        <p:grpSpPr>
          <a:xfrm>
            <a:off x="6838988" y="5077157"/>
            <a:ext cx="1118027" cy="472967"/>
            <a:chOff x="5157512" y="6223139"/>
            <a:chExt cx="1118027" cy="472967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2BDAC711-AB3F-3AA0-D78B-FD6AC4FA8E8F}"/>
                </a:ext>
              </a:extLst>
            </p:cNvPr>
            <p:cNvSpPr txBox="1"/>
            <p:nvPr/>
          </p:nvSpPr>
          <p:spPr>
            <a:xfrm>
              <a:off x="5203787" y="6225397"/>
              <a:ext cx="225126" cy="45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strike="sngStrike" dirty="0"/>
                <a:t>8105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687E4D97-07AB-BAD0-6231-52F4DFF619F9}"/>
                </a:ext>
              </a:extLst>
            </p:cNvPr>
            <p:cNvSpPr txBox="1"/>
            <p:nvPr/>
          </p:nvSpPr>
          <p:spPr>
            <a:xfrm>
              <a:off x="5470529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8280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CD2D6534-1551-064F-4E9F-4E3BF4715AA7}"/>
                </a:ext>
              </a:extLst>
            </p:cNvPr>
            <p:cNvSpPr txBox="1"/>
            <p:nvPr/>
          </p:nvSpPr>
          <p:spPr>
            <a:xfrm>
              <a:off x="5737271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/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886349F3-6AF0-A539-59C8-9CF7F19C287B}"/>
                </a:ext>
              </a:extLst>
            </p:cNvPr>
            <p:cNvSpPr txBox="1"/>
            <p:nvPr/>
          </p:nvSpPr>
          <p:spPr>
            <a:xfrm>
              <a:off x="6004012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1CC0DE85-1A3F-4586-451A-13193AC23AA2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2894E393-B7EC-D606-EAC7-AF94ECB06AF6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27807718-CC71-DEF5-E2FB-C060FAF3A434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C392C6FE-A5F3-31C5-E330-5EA286A4397D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C777A3AE-23D7-0A82-6766-38D965A749FC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B46E05DA-FD86-914E-4EB5-076D9BF436EE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DCA7BFC4-3014-9044-BF60-9914AEB92473}"/>
              </a:ext>
            </a:extLst>
          </p:cNvPr>
          <p:cNvCxnSpPr>
            <a:cxnSpLocks/>
            <a:stCxn id="87" idx="4"/>
          </p:cNvCxnSpPr>
          <p:nvPr/>
        </p:nvCxnSpPr>
        <p:spPr>
          <a:xfrm flipH="1">
            <a:off x="7081913" y="5550124"/>
            <a:ext cx="47008" cy="3407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84CB0A08-57C8-B30C-0B25-144A51B0536C}"/>
              </a:ext>
            </a:extLst>
          </p:cNvPr>
          <p:cNvCxnSpPr>
            <a:cxnSpLocks/>
            <a:stCxn id="88" idx="4"/>
          </p:cNvCxnSpPr>
          <p:nvPr/>
        </p:nvCxnSpPr>
        <p:spPr>
          <a:xfrm flipH="1">
            <a:off x="6752613" y="5550124"/>
            <a:ext cx="109566" cy="3532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F046EAB8-9EC7-1E43-2775-DFC3937B1D7F}"/>
              </a:ext>
            </a:extLst>
          </p:cNvPr>
          <p:cNvCxnSpPr>
            <a:cxnSpLocks/>
            <a:stCxn id="89" idx="4"/>
          </p:cNvCxnSpPr>
          <p:nvPr/>
        </p:nvCxnSpPr>
        <p:spPr>
          <a:xfrm>
            <a:off x="7394824" y="5550124"/>
            <a:ext cx="51919" cy="33920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Rectangle 161">
            <a:extLst>
              <a:ext uri="{FF2B5EF4-FFF2-40B4-BE49-F238E27FC236}">
                <a16:creationId xmlns:a16="http://schemas.microsoft.com/office/drawing/2014/main" id="{9F8B86F6-2599-6A69-67B4-9B4C53CDF663}"/>
              </a:ext>
            </a:extLst>
          </p:cNvPr>
          <p:cNvSpPr/>
          <p:nvPr/>
        </p:nvSpPr>
        <p:spPr>
          <a:xfrm>
            <a:off x="9620277" y="5081048"/>
            <a:ext cx="219734" cy="45010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B9DF238D-D098-2F6C-C334-F4463AB4B5FC}"/>
              </a:ext>
            </a:extLst>
          </p:cNvPr>
          <p:cNvCxnSpPr>
            <a:cxnSpLocks/>
            <a:endCxn id="202" idx="0"/>
          </p:cNvCxnSpPr>
          <p:nvPr/>
        </p:nvCxnSpPr>
        <p:spPr>
          <a:xfrm>
            <a:off x="10579369" y="4773786"/>
            <a:ext cx="427233" cy="3033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C000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Rectangle 163">
            <a:extLst>
              <a:ext uri="{FF2B5EF4-FFF2-40B4-BE49-F238E27FC236}">
                <a16:creationId xmlns:a16="http://schemas.microsoft.com/office/drawing/2014/main" id="{5E501C8C-3681-82E5-6E5C-D05519BF13B5}"/>
              </a:ext>
            </a:extLst>
          </p:cNvPr>
          <p:cNvSpPr/>
          <p:nvPr/>
        </p:nvSpPr>
        <p:spPr>
          <a:xfrm>
            <a:off x="10341235" y="4299699"/>
            <a:ext cx="219734" cy="45010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1453711E-DDC5-F83B-5EB8-0191E15F0A48}"/>
              </a:ext>
            </a:extLst>
          </p:cNvPr>
          <p:cNvSpPr/>
          <p:nvPr/>
        </p:nvSpPr>
        <p:spPr>
          <a:xfrm>
            <a:off x="10493869" y="5080313"/>
            <a:ext cx="219734" cy="45010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166" name="Straight Arrow Connector 165">
            <a:extLst>
              <a:ext uri="{FF2B5EF4-FFF2-40B4-BE49-F238E27FC236}">
                <a16:creationId xmlns:a16="http://schemas.microsoft.com/office/drawing/2014/main" id="{863D847F-DE91-9442-1CD8-3BC6044D883B}"/>
              </a:ext>
            </a:extLst>
          </p:cNvPr>
          <p:cNvCxnSpPr>
            <a:cxnSpLocks/>
            <a:stCxn id="173" idx="3"/>
            <a:endCxn id="187" idx="0"/>
          </p:cNvCxnSpPr>
          <p:nvPr/>
        </p:nvCxnSpPr>
        <p:spPr>
          <a:xfrm flipH="1">
            <a:off x="9595968" y="4764249"/>
            <a:ext cx="694554" cy="3129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C000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3E3315D6-F54C-647B-1520-1324108767BC}"/>
              </a:ext>
            </a:extLst>
          </p:cNvPr>
          <p:cNvGrpSpPr/>
          <p:nvPr/>
        </p:nvGrpSpPr>
        <p:grpSpPr>
          <a:xfrm>
            <a:off x="10016913" y="4297977"/>
            <a:ext cx="1118027" cy="472967"/>
            <a:chOff x="5157512" y="6223139"/>
            <a:chExt cx="1118027" cy="472967"/>
          </a:xfrm>
        </p:grpSpPr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F5A06845-BB17-9BCB-EC69-9F966A833DD1}"/>
                </a:ext>
              </a:extLst>
            </p:cNvPr>
            <p:cNvSpPr txBox="1"/>
            <p:nvPr/>
          </p:nvSpPr>
          <p:spPr>
            <a:xfrm>
              <a:off x="5203787" y="6225397"/>
              <a:ext cx="225126" cy="45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3460</a:t>
              </a:r>
            </a:p>
          </p:txBody>
        </p: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8E4D6967-05AA-21ED-B563-B8E92C78E14F}"/>
                </a:ext>
              </a:extLst>
            </p:cNvPr>
            <p:cNvSpPr txBox="1"/>
            <p:nvPr/>
          </p:nvSpPr>
          <p:spPr>
            <a:xfrm>
              <a:off x="5470529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5823</a:t>
              </a:r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F58A545F-9FB9-8452-88C4-422CA21472BD}"/>
                </a:ext>
              </a:extLst>
            </p:cNvPr>
            <p:cNvSpPr txBox="1"/>
            <p:nvPr/>
          </p:nvSpPr>
          <p:spPr>
            <a:xfrm>
              <a:off x="5737271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8500</a:t>
              </a:r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176D90B6-0551-3414-3B69-B9914FA60598}"/>
                </a:ext>
              </a:extLst>
            </p:cNvPr>
            <p:cNvSpPr txBox="1"/>
            <p:nvPr/>
          </p:nvSpPr>
          <p:spPr>
            <a:xfrm>
              <a:off x="6004012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/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FB399E64-984A-B3F5-0E2D-0ABFB57E31F6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E908F992-B172-E8CA-2234-436BC8F895DA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273275DE-FBD3-EA48-62AC-568A9D744847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C2AF74F3-48DB-E542-832D-9673828D13E5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0E465C37-C477-6F00-339C-9F8DB0C548BE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E1EE82CF-21DD-6665-6497-8960A3D19A4F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cxnSp>
        <p:nvCxnSpPr>
          <p:cNvPr id="178" name="Straight Arrow Connector 177">
            <a:extLst>
              <a:ext uri="{FF2B5EF4-FFF2-40B4-BE49-F238E27FC236}">
                <a16:creationId xmlns:a16="http://schemas.microsoft.com/office/drawing/2014/main" id="{709C9CC3-2445-D011-3011-D463358D6834}"/>
              </a:ext>
            </a:extLst>
          </p:cNvPr>
          <p:cNvCxnSpPr>
            <a:cxnSpLocks/>
            <a:stCxn id="173" idx="3"/>
            <a:endCxn id="187" idx="0"/>
          </p:cNvCxnSpPr>
          <p:nvPr/>
        </p:nvCxnSpPr>
        <p:spPr>
          <a:xfrm flipH="1">
            <a:off x="9595968" y="4764249"/>
            <a:ext cx="694554" cy="3129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>
            <a:extLst>
              <a:ext uri="{FF2B5EF4-FFF2-40B4-BE49-F238E27FC236}">
                <a16:creationId xmlns:a16="http://schemas.microsoft.com/office/drawing/2014/main" id="{927DEA8B-9466-71FA-C774-E005BC3FE6F6}"/>
              </a:ext>
            </a:extLst>
          </p:cNvPr>
          <p:cNvCxnSpPr>
            <a:cxnSpLocks/>
            <a:stCxn id="176" idx="4"/>
          </p:cNvCxnSpPr>
          <p:nvPr/>
        </p:nvCxnSpPr>
        <p:spPr>
          <a:xfrm>
            <a:off x="10839491" y="4770944"/>
            <a:ext cx="992184" cy="3072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Arrow Connector 179">
            <a:extLst>
              <a:ext uri="{FF2B5EF4-FFF2-40B4-BE49-F238E27FC236}">
                <a16:creationId xmlns:a16="http://schemas.microsoft.com/office/drawing/2014/main" id="{0CC15B48-D3B2-AC30-5E78-1E45DBF4CE1F}"/>
              </a:ext>
            </a:extLst>
          </p:cNvPr>
          <p:cNvCxnSpPr>
            <a:cxnSpLocks/>
            <a:stCxn id="174" idx="4"/>
          </p:cNvCxnSpPr>
          <p:nvPr/>
        </p:nvCxnSpPr>
        <p:spPr>
          <a:xfrm flipH="1">
            <a:off x="8813989" y="4770944"/>
            <a:ext cx="1226115" cy="3269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Arrow Connector 180">
            <a:extLst>
              <a:ext uri="{FF2B5EF4-FFF2-40B4-BE49-F238E27FC236}">
                <a16:creationId xmlns:a16="http://schemas.microsoft.com/office/drawing/2014/main" id="{E631C262-D433-771A-A161-25FE5DBE018D}"/>
              </a:ext>
            </a:extLst>
          </p:cNvPr>
          <p:cNvCxnSpPr>
            <a:cxnSpLocks/>
            <a:stCxn id="175" idx="4"/>
            <a:endCxn id="202" idx="0"/>
          </p:cNvCxnSpPr>
          <p:nvPr/>
        </p:nvCxnSpPr>
        <p:spPr>
          <a:xfrm>
            <a:off x="10572749" y="4770944"/>
            <a:ext cx="433853" cy="3062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A78F1670-F792-B0DB-4639-2511538EF8D6}"/>
              </a:ext>
            </a:extLst>
          </p:cNvPr>
          <p:cNvGrpSpPr/>
          <p:nvPr/>
        </p:nvGrpSpPr>
        <p:grpSpPr>
          <a:xfrm>
            <a:off x="9036954" y="5077157"/>
            <a:ext cx="1118027" cy="472967"/>
            <a:chOff x="5157512" y="6223139"/>
            <a:chExt cx="1118027" cy="472967"/>
          </a:xfrm>
        </p:grpSpPr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D6DDE3AE-8273-7E07-3BA0-9FEA69451099}"/>
                </a:ext>
              </a:extLst>
            </p:cNvPr>
            <p:cNvSpPr txBox="1"/>
            <p:nvPr/>
          </p:nvSpPr>
          <p:spPr>
            <a:xfrm>
              <a:off x="5203787" y="6225397"/>
              <a:ext cx="225126" cy="45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4222</a:t>
              </a:r>
            </a:p>
          </p:txBody>
        </p:sp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1512E047-9442-947A-1D12-E46BE4CBE0A8}"/>
                </a:ext>
              </a:extLst>
            </p:cNvPr>
            <p:cNvSpPr txBox="1"/>
            <p:nvPr/>
          </p:nvSpPr>
          <p:spPr>
            <a:xfrm>
              <a:off x="5470529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5012</a:t>
              </a:r>
            </a:p>
          </p:txBody>
        </p: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CD152A5E-F6EB-8CD0-E23A-EEC6D4E4BBEE}"/>
                </a:ext>
              </a:extLst>
            </p:cNvPr>
            <p:cNvSpPr txBox="1"/>
            <p:nvPr/>
          </p:nvSpPr>
          <p:spPr>
            <a:xfrm>
              <a:off x="5737271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/>
            </a:p>
          </p:txBody>
        </p: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2CD46651-B82D-5748-18B4-497771C08FD8}"/>
                </a:ext>
              </a:extLst>
            </p:cNvPr>
            <p:cNvSpPr txBox="1"/>
            <p:nvPr/>
          </p:nvSpPr>
          <p:spPr>
            <a:xfrm>
              <a:off x="6004012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/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DFDA432A-5303-21B5-42C8-814CF0CD21EC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3FF3D1A6-C29A-85CC-96A3-AF1B299CF3C4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BBAE183A-5B78-CD0D-5B61-F25EE7F4910F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E1982A6A-1DB0-86A7-A00F-CBE0F854B486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AD9C2028-1A44-8068-7D0A-483ABF153C13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5B2578F8-2630-A03D-76F3-B488C76DA17D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B7FFDFED-E1F7-6CAB-6FFB-B3D27A1F8BD9}"/>
              </a:ext>
            </a:extLst>
          </p:cNvPr>
          <p:cNvCxnSpPr>
            <a:cxnSpLocks/>
            <a:stCxn id="188" idx="4"/>
          </p:cNvCxnSpPr>
          <p:nvPr/>
        </p:nvCxnSpPr>
        <p:spPr>
          <a:xfrm flipH="1">
            <a:off x="9173544" y="5550124"/>
            <a:ext cx="153343" cy="3411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Arrow Connector 194">
            <a:extLst>
              <a:ext uri="{FF2B5EF4-FFF2-40B4-BE49-F238E27FC236}">
                <a16:creationId xmlns:a16="http://schemas.microsoft.com/office/drawing/2014/main" id="{EF52330A-A104-37C4-24B7-52F210AB0D7C}"/>
              </a:ext>
            </a:extLst>
          </p:cNvPr>
          <p:cNvCxnSpPr>
            <a:cxnSpLocks/>
            <a:stCxn id="189" idx="4"/>
          </p:cNvCxnSpPr>
          <p:nvPr/>
        </p:nvCxnSpPr>
        <p:spPr>
          <a:xfrm flipH="1">
            <a:off x="8739445" y="5550124"/>
            <a:ext cx="320700" cy="3411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Arrow Connector 195">
            <a:extLst>
              <a:ext uri="{FF2B5EF4-FFF2-40B4-BE49-F238E27FC236}">
                <a16:creationId xmlns:a16="http://schemas.microsoft.com/office/drawing/2014/main" id="{D024AE3C-BD75-A316-8C80-8DF3802F2E2A}"/>
              </a:ext>
            </a:extLst>
          </p:cNvPr>
          <p:cNvCxnSpPr>
            <a:cxnSpLocks/>
            <a:stCxn id="190" idx="4"/>
          </p:cNvCxnSpPr>
          <p:nvPr/>
        </p:nvCxnSpPr>
        <p:spPr>
          <a:xfrm>
            <a:off x="9592790" y="5550124"/>
            <a:ext cx="46169" cy="3544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06A397A4-CC5C-5497-9ACB-F20FBCD65CEF}"/>
              </a:ext>
            </a:extLst>
          </p:cNvPr>
          <p:cNvGrpSpPr/>
          <p:nvPr/>
        </p:nvGrpSpPr>
        <p:grpSpPr>
          <a:xfrm>
            <a:off x="10447588" y="5071597"/>
            <a:ext cx="1118027" cy="478527"/>
            <a:chOff x="5157512" y="6217579"/>
            <a:chExt cx="1118027" cy="478527"/>
          </a:xfrm>
        </p:grpSpPr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2C702277-F6D6-97C2-315B-C1719F2D573C}"/>
                </a:ext>
              </a:extLst>
            </p:cNvPr>
            <p:cNvSpPr txBox="1"/>
            <p:nvPr/>
          </p:nvSpPr>
          <p:spPr>
            <a:xfrm>
              <a:off x="5203787" y="6217579"/>
              <a:ext cx="225126" cy="45781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6423</a:t>
              </a:r>
            </a:p>
          </p:txBody>
        </p:sp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1543526C-7D4D-D9BF-8D07-7DBFC7972DEE}"/>
                </a:ext>
              </a:extLst>
            </p:cNvPr>
            <p:cNvSpPr txBox="1"/>
            <p:nvPr/>
          </p:nvSpPr>
          <p:spPr>
            <a:xfrm>
              <a:off x="5470529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8280</a:t>
              </a:r>
            </a:p>
          </p:txBody>
        </p:sp>
        <p:sp>
          <p:nvSpPr>
            <p:cNvPr id="200" name="TextBox 199">
              <a:extLst>
                <a:ext uri="{FF2B5EF4-FFF2-40B4-BE49-F238E27FC236}">
                  <a16:creationId xmlns:a16="http://schemas.microsoft.com/office/drawing/2014/main" id="{CA3DB53E-080B-B220-9151-FD0937A90B00}"/>
                </a:ext>
              </a:extLst>
            </p:cNvPr>
            <p:cNvSpPr txBox="1"/>
            <p:nvPr/>
          </p:nvSpPr>
          <p:spPr>
            <a:xfrm>
              <a:off x="5737271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/>
            </a:p>
          </p:txBody>
        </p: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29BFBFC7-F8F5-50AB-3EC1-6284B13A2255}"/>
                </a:ext>
              </a:extLst>
            </p:cNvPr>
            <p:cNvSpPr txBox="1"/>
            <p:nvPr/>
          </p:nvSpPr>
          <p:spPr>
            <a:xfrm>
              <a:off x="6004012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/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12A446E5-BB8B-D73E-D097-8CC75A4AE25D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1D174F9B-192A-F137-F0C8-2C309037FBD7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A5EF6800-B332-9CB8-0380-2AFDDC53C16E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379387CA-1E61-04FC-F573-2D44CC7C70E2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B56E3B79-9771-93C6-5219-C829335D9436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338F4519-2A7C-554C-3EDC-A61C640803ED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cxnSp>
        <p:nvCxnSpPr>
          <p:cNvPr id="208" name="Straight Arrow Connector 207">
            <a:extLst>
              <a:ext uri="{FF2B5EF4-FFF2-40B4-BE49-F238E27FC236}">
                <a16:creationId xmlns:a16="http://schemas.microsoft.com/office/drawing/2014/main" id="{F1E8CF70-C8A5-2B1E-DCC3-7B475EA4294B}"/>
              </a:ext>
            </a:extLst>
          </p:cNvPr>
          <p:cNvCxnSpPr>
            <a:cxnSpLocks/>
            <a:stCxn id="203" idx="4"/>
          </p:cNvCxnSpPr>
          <p:nvPr/>
        </p:nvCxnSpPr>
        <p:spPr>
          <a:xfrm flipH="1">
            <a:off x="10690513" y="5550124"/>
            <a:ext cx="47008" cy="3407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Arrow Connector 208">
            <a:extLst>
              <a:ext uri="{FF2B5EF4-FFF2-40B4-BE49-F238E27FC236}">
                <a16:creationId xmlns:a16="http://schemas.microsoft.com/office/drawing/2014/main" id="{B3E5403E-510F-6844-BD97-4CAED6962D47}"/>
              </a:ext>
            </a:extLst>
          </p:cNvPr>
          <p:cNvCxnSpPr>
            <a:cxnSpLocks/>
            <a:stCxn id="204" idx="4"/>
          </p:cNvCxnSpPr>
          <p:nvPr/>
        </p:nvCxnSpPr>
        <p:spPr>
          <a:xfrm flipH="1">
            <a:off x="10361213" y="5550124"/>
            <a:ext cx="109566" cy="3532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Arrow Connector 209">
            <a:extLst>
              <a:ext uri="{FF2B5EF4-FFF2-40B4-BE49-F238E27FC236}">
                <a16:creationId xmlns:a16="http://schemas.microsoft.com/office/drawing/2014/main" id="{66A7E3F5-B07B-36DD-74CB-B17CF61EA0DB}"/>
              </a:ext>
            </a:extLst>
          </p:cNvPr>
          <p:cNvCxnSpPr>
            <a:cxnSpLocks/>
            <a:stCxn id="205" idx="4"/>
          </p:cNvCxnSpPr>
          <p:nvPr/>
        </p:nvCxnSpPr>
        <p:spPr>
          <a:xfrm>
            <a:off x="11003424" y="5550124"/>
            <a:ext cx="51919" cy="33920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Arrow Connector 210">
            <a:extLst>
              <a:ext uri="{FF2B5EF4-FFF2-40B4-BE49-F238E27FC236}">
                <a16:creationId xmlns:a16="http://schemas.microsoft.com/office/drawing/2014/main" id="{0B00766F-26FA-7C42-AC79-ABB17C191E86}"/>
              </a:ext>
            </a:extLst>
          </p:cNvPr>
          <p:cNvCxnSpPr>
            <a:cxnSpLocks/>
            <a:stCxn id="68" idx="4"/>
          </p:cNvCxnSpPr>
          <p:nvPr/>
        </p:nvCxnSpPr>
        <p:spPr>
          <a:xfrm>
            <a:off x="6250932" y="5550124"/>
            <a:ext cx="180095" cy="35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C000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Arrow Connector 213">
            <a:extLst>
              <a:ext uri="{FF2B5EF4-FFF2-40B4-BE49-F238E27FC236}">
                <a16:creationId xmlns:a16="http://schemas.microsoft.com/office/drawing/2014/main" id="{204160E7-A528-F0AF-D786-4B5AF37123DD}"/>
              </a:ext>
            </a:extLst>
          </p:cNvPr>
          <p:cNvCxnSpPr>
            <a:cxnSpLocks/>
            <a:stCxn id="204" idx="4"/>
          </p:cNvCxnSpPr>
          <p:nvPr/>
        </p:nvCxnSpPr>
        <p:spPr>
          <a:xfrm flipH="1">
            <a:off x="10361213" y="5550124"/>
            <a:ext cx="109566" cy="3521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C000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Arrow Connector 216">
            <a:extLst>
              <a:ext uri="{FF2B5EF4-FFF2-40B4-BE49-F238E27FC236}">
                <a16:creationId xmlns:a16="http://schemas.microsoft.com/office/drawing/2014/main" id="{D1704ABD-5E8C-B613-689E-E54E9671DD7A}"/>
              </a:ext>
            </a:extLst>
          </p:cNvPr>
          <p:cNvCxnSpPr>
            <a:cxnSpLocks/>
            <a:stCxn id="87" idx="4"/>
          </p:cNvCxnSpPr>
          <p:nvPr/>
        </p:nvCxnSpPr>
        <p:spPr>
          <a:xfrm flipH="1">
            <a:off x="7081913" y="5550124"/>
            <a:ext cx="47008" cy="33920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chemeClr val="accent3">
                <a:lumMod val="60000"/>
                <a:lumOff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Arrow Connector 219">
            <a:extLst>
              <a:ext uri="{FF2B5EF4-FFF2-40B4-BE49-F238E27FC236}">
                <a16:creationId xmlns:a16="http://schemas.microsoft.com/office/drawing/2014/main" id="{0D6FA93D-CF71-31B7-54AD-244730EE9617}"/>
              </a:ext>
            </a:extLst>
          </p:cNvPr>
          <p:cNvCxnSpPr>
            <a:cxnSpLocks/>
            <a:stCxn id="88" idx="4"/>
          </p:cNvCxnSpPr>
          <p:nvPr/>
        </p:nvCxnSpPr>
        <p:spPr>
          <a:xfrm flipH="1">
            <a:off x="6752136" y="5550124"/>
            <a:ext cx="110043" cy="3557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7030A0">
                <a:alpha val="5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Arrow Connector 222">
            <a:extLst>
              <a:ext uri="{FF2B5EF4-FFF2-40B4-BE49-F238E27FC236}">
                <a16:creationId xmlns:a16="http://schemas.microsoft.com/office/drawing/2014/main" id="{197397E2-B584-A168-F697-9223EF9F78BA}"/>
              </a:ext>
            </a:extLst>
          </p:cNvPr>
          <p:cNvCxnSpPr>
            <a:cxnSpLocks/>
            <a:stCxn id="203" idx="4"/>
          </p:cNvCxnSpPr>
          <p:nvPr/>
        </p:nvCxnSpPr>
        <p:spPr>
          <a:xfrm flipH="1">
            <a:off x="10690513" y="5550124"/>
            <a:ext cx="47008" cy="33920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7030A0">
                <a:alpha val="5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8" name="Right Arrow 227">
            <a:extLst>
              <a:ext uri="{FF2B5EF4-FFF2-40B4-BE49-F238E27FC236}">
                <a16:creationId xmlns:a16="http://schemas.microsoft.com/office/drawing/2014/main" id="{FA41401E-640B-0076-78DD-CED85ECF2AF7}"/>
              </a:ext>
            </a:extLst>
          </p:cNvPr>
          <p:cNvSpPr/>
          <p:nvPr/>
        </p:nvSpPr>
        <p:spPr>
          <a:xfrm>
            <a:off x="8356600" y="4770944"/>
            <a:ext cx="382845" cy="563056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082702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" grpId="0" animBg="1"/>
      <p:bldP spid="164" grpId="0" animBg="1"/>
      <p:bldP spid="165" grpId="0" animBg="1"/>
      <p:bldP spid="228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</a:t>
            </a:r>
            <a:r>
              <a:rPr lang="de-DE" baseline="30000" dirty="0"/>
              <a:t>+</a:t>
            </a:r>
            <a:r>
              <a:rPr lang="de-DE" dirty="0"/>
              <a:t>-Baum: Löschen – Indexeintrag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Löschen von einem Indexeintrag mit Schlüssel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de-DE" dirty="0"/>
                  <a:t> in Knoten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/>
                  <a:t>ähnlich zu vorher):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Wenn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dirty="0"/>
                  <a:t> genügend Einträge (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de-DE" dirty="0"/>
                  <a:t>) hat, dann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de-DE" dirty="0"/>
                  <a:t> einfach löschen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Sonst: (Umverteilen oder verschmelzen)</a:t>
                </a:r>
              </a:p>
              <a:p>
                <a:pPr marL="990067" lvl="2" indent="-457200">
                  <a:buFont typeface="+mj-lt"/>
                  <a:buAutoNum type="alphaLcPeriod"/>
                </a:pPr>
                <a:r>
                  <a:rPr lang="de-DE" dirty="0"/>
                  <a:t>Wenn Nachbarknoten genügend Einträge (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de-DE" dirty="0"/>
                  <a:t>) hat, umverteilen:</a:t>
                </a:r>
              </a:p>
              <a:p>
                <a:pPr lvl="3"/>
                <a:r>
                  <a:rPr lang="de-DE" dirty="0"/>
                  <a:t>Rotiere Eintrag über den Elternknoten</a:t>
                </a:r>
              </a:p>
              <a:p>
                <a:pPr marL="990067" lvl="2" indent="-457200">
                  <a:buFont typeface="+mj-lt"/>
                  <a:buAutoNum type="alphaLcPeriod"/>
                </a:pPr>
                <a:r>
                  <a:rPr lang="de-DE" dirty="0"/>
                  <a:t>Sonst (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de-DE" dirty="0"/>
                  <a:t> Einträge der Nachbarknoten):</a:t>
                </a:r>
              </a:p>
              <a:p>
                <a:pPr lvl="3"/>
                <a:r>
                  <a:rPr lang="de-DE" dirty="0"/>
                  <a:t>Verschmelze Knoten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dirty="0"/>
                  <a:t> und Nachbarknoten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de-DE" dirty="0"/>
              </a:p>
              <a:p>
                <a:pPr lvl="3"/>
                <a:r>
                  <a:rPr lang="de-DE" dirty="0"/>
                  <a:t>Ziehe Schlüssel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/>
                  <a:t>, der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de-DE" dirty="0"/>
                  <a:t> getrennt hat, </a:t>
                </a:r>
                <a:br>
                  <a:rPr lang="de-DE" dirty="0"/>
                </a:br>
                <a:r>
                  <a:rPr lang="de-DE" dirty="0"/>
                  <a:t>in den verschmolzenen Knoten</a:t>
                </a:r>
              </a:p>
              <a:p>
                <a:pPr lvl="3"/>
                <a:r>
                  <a:rPr lang="de-DE" dirty="0"/>
                  <a:t>Lösche Indexeintrag</a:t>
                </a:r>
                <a:r>
                  <a:rPr lang="de-DE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de-DE" dirty="0"/>
                  <a:t> in Elternknoten</a:t>
                </a:r>
                <a:br>
                  <a:rPr lang="de-DE" dirty="0"/>
                </a:br>
                <a:r>
                  <a:rPr lang="de-DE" dirty="0"/>
                  <a:t>(rekursiver Aufruf)</a:t>
                </a: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0FC375-40A4-BDFF-73A4-676270040FE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1F6CF3-C401-1159-6B94-DF3E885136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73</a:t>
            </a:fld>
            <a:endParaRPr lang="de-DE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4BA22F1-8389-90FB-973E-82C7A818A967}"/>
              </a:ext>
            </a:extLst>
          </p:cNvPr>
          <p:cNvCxnSpPr>
            <a:cxnSpLocks/>
            <a:endCxn id="61" idx="0"/>
          </p:cNvCxnSpPr>
          <p:nvPr/>
        </p:nvCxnSpPr>
        <p:spPr>
          <a:xfrm>
            <a:off x="6970769" y="4773786"/>
            <a:ext cx="427233" cy="3033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C000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E667F95E-FA61-8522-DB45-107106339C83}"/>
              </a:ext>
            </a:extLst>
          </p:cNvPr>
          <p:cNvSpPr/>
          <p:nvPr/>
        </p:nvSpPr>
        <p:spPr>
          <a:xfrm>
            <a:off x="6732635" y="4299699"/>
            <a:ext cx="219734" cy="45010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5EAADC3-C641-DFFE-7D7D-560B531C6B6A}"/>
              </a:ext>
            </a:extLst>
          </p:cNvPr>
          <p:cNvSpPr/>
          <p:nvPr/>
        </p:nvSpPr>
        <p:spPr>
          <a:xfrm>
            <a:off x="6885269" y="5080313"/>
            <a:ext cx="219734" cy="4501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909DDF4-535F-3993-A5F8-00E136D0C078}"/>
              </a:ext>
            </a:extLst>
          </p:cNvPr>
          <p:cNvCxnSpPr>
            <a:cxnSpLocks/>
            <a:stCxn id="18" idx="3"/>
            <a:endCxn id="32" idx="0"/>
          </p:cNvCxnSpPr>
          <p:nvPr/>
        </p:nvCxnSpPr>
        <p:spPr>
          <a:xfrm flipH="1">
            <a:off x="5987368" y="4764249"/>
            <a:ext cx="694554" cy="3129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C000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E485E45-07EC-E1B9-A5ED-5536E68B96C5}"/>
              </a:ext>
            </a:extLst>
          </p:cNvPr>
          <p:cNvGrpSpPr/>
          <p:nvPr/>
        </p:nvGrpSpPr>
        <p:grpSpPr>
          <a:xfrm>
            <a:off x="6408313" y="4297977"/>
            <a:ext cx="1118027" cy="472967"/>
            <a:chOff x="5157512" y="6223139"/>
            <a:chExt cx="1118027" cy="47296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145D908-D230-438F-D6BE-D0966C2CCE9D}"/>
                </a:ext>
              </a:extLst>
            </p:cNvPr>
            <p:cNvSpPr txBox="1"/>
            <p:nvPr/>
          </p:nvSpPr>
          <p:spPr>
            <a:xfrm>
              <a:off x="5203787" y="6225397"/>
              <a:ext cx="225126" cy="45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3460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C93118C-56B6-B17F-1DE3-18A0BB8F0441}"/>
                </a:ext>
              </a:extLst>
            </p:cNvPr>
            <p:cNvSpPr txBox="1"/>
            <p:nvPr/>
          </p:nvSpPr>
          <p:spPr>
            <a:xfrm>
              <a:off x="5470529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6423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8204609-83AD-AD10-CA66-02E8CB9846F2}"/>
                </a:ext>
              </a:extLst>
            </p:cNvPr>
            <p:cNvSpPr txBox="1"/>
            <p:nvPr/>
          </p:nvSpPr>
          <p:spPr>
            <a:xfrm>
              <a:off x="5737271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8500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87A864A-0233-0710-A7E4-A79F00C6E2C8}"/>
                </a:ext>
              </a:extLst>
            </p:cNvPr>
            <p:cNvSpPr txBox="1"/>
            <p:nvPr/>
          </p:nvSpPr>
          <p:spPr>
            <a:xfrm>
              <a:off x="6004012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055F988-F40A-C185-1E72-066CAB4E0FB7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171F6AF-43B8-850D-1C01-9AD21113B22B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D9BDBDD-668E-9F1B-D015-897BCB626CEC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0370DFB-112C-7A2C-1D80-A1614B7FA929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FC7AB8E-2562-5334-B970-33B43D821E8D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AF7D352-FD06-7213-2F40-72FECDD2146B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8019F7A-0634-4AC4-3EA2-C1E03383C96C}"/>
              </a:ext>
            </a:extLst>
          </p:cNvPr>
          <p:cNvCxnSpPr>
            <a:cxnSpLocks/>
            <a:stCxn id="18" idx="3"/>
            <a:endCxn id="32" idx="0"/>
          </p:cNvCxnSpPr>
          <p:nvPr/>
        </p:nvCxnSpPr>
        <p:spPr>
          <a:xfrm flipH="1">
            <a:off x="5987368" y="4764249"/>
            <a:ext cx="694554" cy="3129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5D2598D-ADEC-6A9A-1435-27DF72674977}"/>
              </a:ext>
            </a:extLst>
          </p:cNvPr>
          <p:cNvCxnSpPr>
            <a:cxnSpLocks/>
            <a:stCxn id="21" idx="4"/>
          </p:cNvCxnSpPr>
          <p:nvPr/>
        </p:nvCxnSpPr>
        <p:spPr>
          <a:xfrm>
            <a:off x="7230891" y="4770944"/>
            <a:ext cx="992184" cy="3072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DFE0C48-2236-A39F-6103-F731BB9AF14F}"/>
              </a:ext>
            </a:extLst>
          </p:cNvPr>
          <p:cNvCxnSpPr>
            <a:cxnSpLocks/>
            <a:stCxn id="19" idx="4"/>
          </p:cNvCxnSpPr>
          <p:nvPr/>
        </p:nvCxnSpPr>
        <p:spPr>
          <a:xfrm flipH="1">
            <a:off x="5225007" y="4770944"/>
            <a:ext cx="1206497" cy="3202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35C90C7-940B-DC0E-C166-636DD076BF3F}"/>
              </a:ext>
            </a:extLst>
          </p:cNvPr>
          <p:cNvCxnSpPr>
            <a:cxnSpLocks/>
            <a:stCxn id="20" idx="4"/>
            <a:endCxn id="61" idx="0"/>
          </p:cNvCxnSpPr>
          <p:nvPr/>
        </p:nvCxnSpPr>
        <p:spPr>
          <a:xfrm>
            <a:off x="6964149" y="4770944"/>
            <a:ext cx="433853" cy="3062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EF40E30-A52B-CA51-A52D-070A0451647B}"/>
              </a:ext>
            </a:extLst>
          </p:cNvPr>
          <p:cNvGrpSpPr/>
          <p:nvPr/>
        </p:nvGrpSpPr>
        <p:grpSpPr>
          <a:xfrm>
            <a:off x="5428354" y="5077157"/>
            <a:ext cx="1118027" cy="472967"/>
            <a:chOff x="5157512" y="6223139"/>
            <a:chExt cx="1118027" cy="472967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C3CD55E-4097-B2C1-5A45-1B32D3953FC0}"/>
                </a:ext>
              </a:extLst>
            </p:cNvPr>
            <p:cNvSpPr txBox="1"/>
            <p:nvPr/>
          </p:nvSpPr>
          <p:spPr>
            <a:xfrm>
              <a:off x="5203787" y="6225397"/>
              <a:ext cx="225126" cy="45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4222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51F568D-F656-77F6-EFB2-D6E4FA5E649B}"/>
                </a:ext>
              </a:extLst>
            </p:cNvPr>
            <p:cNvSpPr txBox="1"/>
            <p:nvPr/>
          </p:nvSpPr>
          <p:spPr>
            <a:xfrm>
              <a:off x="5470529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5012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90534EA-EA10-B57F-F1A7-45BAF2CE686E}"/>
                </a:ext>
              </a:extLst>
            </p:cNvPr>
            <p:cNvSpPr txBox="1"/>
            <p:nvPr/>
          </p:nvSpPr>
          <p:spPr>
            <a:xfrm>
              <a:off x="5737271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2444D27-9093-4E7A-03A5-58861EBE7FF1}"/>
                </a:ext>
              </a:extLst>
            </p:cNvPr>
            <p:cNvSpPr txBox="1"/>
            <p:nvPr/>
          </p:nvSpPr>
          <p:spPr>
            <a:xfrm>
              <a:off x="6004012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7AA739F-7BDC-6D63-84A9-42E9DD036635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1B80D56F-DAE7-63B3-A6C1-7F3AC51C91A0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DFF0E7CF-86DA-C01C-23D0-209B29A13B88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0B67977-0B66-5D76-D1FC-6AFC6EBC1E7E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845ECBDB-DB58-3B88-12BF-D15F20E9A871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43DF183-8BDE-15CA-2B5B-A77240EAC790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165638B-45ED-F28A-BA87-670FB55EA5CF}"/>
              </a:ext>
            </a:extLst>
          </p:cNvPr>
          <p:cNvCxnSpPr>
            <a:cxnSpLocks/>
            <a:stCxn id="33" idx="4"/>
          </p:cNvCxnSpPr>
          <p:nvPr/>
        </p:nvCxnSpPr>
        <p:spPr>
          <a:xfrm flipH="1">
            <a:off x="5564944" y="5550124"/>
            <a:ext cx="153343" cy="3411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6E4A030D-F48A-A08A-E349-E320AC9EAD51}"/>
              </a:ext>
            </a:extLst>
          </p:cNvPr>
          <p:cNvCxnSpPr>
            <a:cxnSpLocks/>
            <a:stCxn id="34" idx="4"/>
          </p:cNvCxnSpPr>
          <p:nvPr/>
        </p:nvCxnSpPr>
        <p:spPr>
          <a:xfrm flipH="1">
            <a:off x="5130845" y="5550124"/>
            <a:ext cx="320700" cy="3411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7908F83B-4CFF-0E9D-A4BC-A771C1DCA24E}"/>
              </a:ext>
            </a:extLst>
          </p:cNvPr>
          <p:cNvCxnSpPr>
            <a:cxnSpLocks/>
            <a:stCxn id="35" idx="4"/>
          </p:cNvCxnSpPr>
          <p:nvPr/>
        </p:nvCxnSpPr>
        <p:spPr>
          <a:xfrm>
            <a:off x="5984190" y="5550124"/>
            <a:ext cx="46169" cy="3544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5F6D39A-614C-EFD7-CD9A-441EF8A40A5F}"/>
              </a:ext>
            </a:extLst>
          </p:cNvPr>
          <p:cNvGrpSpPr/>
          <p:nvPr/>
        </p:nvGrpSpPr>
        <p:grpSpPr>
          <a:xfrm>
            <a:off x="6838988" y="5077157"/>
            <a:ext cx="1118027" cy="472967"/>
            <a:chOff x="5157512" y="6223139"/>
            <a:chExt cx="1118027" cy="472967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D3E4B88-F2C2-FC0D-5ABF-90606D3A50BB}"/>
                </a:ext>
              </a:extLst>
            </p:cNvPr>
            <p:cNvSpPr txBox="1"/>
            <p:nvPr/>
          </p:nvSpPr>
          <p:spPr>
            <a:xfrm>
              <a:off x="5203787" y="6225397"/>
              <a:ext cx="225126" cy="45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strike="sngStrike" dirty="0"/>
                <a:t>8105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F26D2F7-6A39-5A71-10F8-A43A1F541723}"/>
                </a:ext>
              </a:extLst>
            </p:cNvPr>
            <p:cNvSpPr txBox="1"/>
            <p:nvPr/>
          </p:nvSpPr>
          <p:spPr>
            <a:xfrm>
              <a:off x="5470529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8280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C17AB2A4-CAFF-6577-42BC-1500AEB0543C}"/>
                </a:ext>
              </a:extLst>
            </p:cNvPr>
            <p:cNvSpPr txBox="1"/>
            <p:nvPr/>
          </p:nvSpPr>
          <p:spPr>
            <a:xfrm>
              <a:off x="5737271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43832BD-A88E-2536-B90A-8B7604D57A5F}"/>
                </a:ext>
              </a:extLst>
            </p:cNvPr>
            <p:cNvSpPr txBox="1"/>
            <p:nvPr/>
          </p:nvSpPr>
          <p:spPr>
            <a:xfrm>
              <a:off x="6004012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12122534-DDDE-1D8C-BC89-F1AAA2A3C36F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485DCD72-D26B-1800-B64D-D38C5CE39A7D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75C5489C-AB03-4415-3F11-CA90219C0079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C97315BF-5418-08CD-E807-3322F234DF28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692BA670-D704-2456-CE9D-F4661303D81C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8F169EA3-AA58-084E-8FB3-A8AC6A5348BB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9018616A-BD12-0887-4B73-F31C8740ADFC}"/>
              </a:ext>
            </a:extLst>
          </p:cNvPr>
          <p:cNvCxnSpPr>
            <a:cxnSpLocks/>
            <a:stCxn id="62" idx="4"/>
          </p:cNvCxnSpPr>
          <p:nvPr/>
        </p:nvCxnSpPr>
        <p:spPr>
          <a:xfrm flipH="1">
            <a:off x="7081913" y="5550124"/>
            <a:ext cx="47008" cy="3407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CA8B9CB1-7D1C-7419-43DB-49E4BB2224E0}"/>
              </a:ext>
            </a:extLst>
          </p:cNvPr>
          <p:cNvCxnSpPr>
            <a:cxnSpLocks/>
            <a:stCxn id="63" idx="4"/>
          </p:cNvCxnSpPr>
          <p:nvPr/>
        </p:nvCxnSpPr>
        <p:spPr>
          <a:xfrm flipH="1">
            <a:off x="6752613" y="5550124"/>
            <a:ext cx="109566" cy="3532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5F4DDEB4-B706-F8D4-FF41-20A5165BBE42}"/>
              </a:ext>
            </a:extLst>
          </p:cNvPr>
          <p:cNvCxnSpPr>
            <a:cxnSpLocks/>
            <a:stCxn id="64" idx="4"/>
          </p:cNvCxnSpPr>
          <p:nvPr/>
        </p:nvCxnSpPr>
        <p:spPr>
          <a:xfrm>
            <a:off x="7394824" y="5550124"/>
            <a:ext cx="51919" cy="33920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7224FD9B-94D5-C302-A833-0D18D2393C56}"/>
              </a:ext>
            </a:extLst>
          </p:cNvPr>
          <p:cNvSpPr/>
          <p:nvPr/>
        </p:nvSpPr>
        <p:spPr>
          <a:xfrm>
            <a:off x="9620277" y="5081048"/>
            <a:ext cx="219734" cy="45010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E97425EE-8728-A516-976B-0B183F05492E}"/>
              </a:ext>
            </a:extLst>
          </p:cNvPr>
          <p:cNvCxnSpPr>
            <a:cxnSpLocks/>
            <a:stCxn id="81" idx="3"/>
            <a:endCxn id="95" idx="0"/>
          </p:cNvCxnSpPr>
          <p:nvPr/>
        </p:nvCxnSpPr>
        <p:spPr>
          <a:xfrm flipH="1">
            <a:off x="9595968" y="4764249"/>
            <a:ext cx="694554" cy="3129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C000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Group 74">
            <a:extLst>
              <a:ext uri="{FF2B5EF4-FFF2-40B4-BE49-F238E27FC236}">
                <a16:creationId xmlns:a16="http://schemas.microsoft.com/office/drawing/2014/main" id="{9E93C04C-FFEC-8AFF-F7ED-CD6D29630B85}"/>
              </a:ext>
            </a:extLst>
          </p:cNvPr>
          <p:cNvGrpSpPr/>
          <p:nvPr/>
        </p:nvGrpSpPr>
        <p:grpSpPr>
          <a:xfrm>
            <a:off x="10016913" y="4297977"/>
            <a:ext cx="1118027" cy="472967"/>
            <a:chOff x="5157512" y="6223139"/>
            <a:chExt cx="1118027" cy="472967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D7AECABB-9C3E-424C-6893-96B49DBE725E}"/>
                </a:ext>
              </a:extLst>
            </p:cNvPr>
            <p:cNvSpPr txBox="1"/>
            <p:nvPr/>
          </p:nvSpPr>
          <p:spPr>
            <a:xfrm>
              <a:off x="5203787" y="6225397"/>
              <a:ext cx="225126" cy="45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3460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8F59B189-7842-9EF6-CDEF-C4AB3FA5FE9F}"/>
                </a:ext>
              </a:extLst>
            </p:cNvPr>
            <p:cNvSpPr txBox="1"/>
            <p:nvPr/>
          </p:nvSpPr>
          <p:spPr>
            <a:xfrm>
              <a:off x="5470529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8500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1927EE20-174B-6CB4-9E54-50AAB9FBA4CC}"/>
                </a:ext>
              </a:extLst>
            </p:cNvPr>
            <p:cNvSpPr txBox="1"/>
            <p:nvPr/>
          </p:nvSpPr>
          <p:spPr>
            <a:xfrm>
              <a:off x="5737271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4850CCC2-5A7C-5F53-CA69-F50EB4702A31}"/>
                </a:ext>
              </a:extLst>
            </p:cNvPr>
            <p:cNvSpPr txBox="1"/>
            <p:nvPr/>
          </p:nvSpPr>
          <p:spPr>
            <a:xfrm>
              <a:off x="6004012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16C92E7E-5FE0-CD91-B783-B00BE9566379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4989CD22-0147-B138-0C95-9F3AD3ABA64B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691C0449-B45C-F4A3-10A1-64C67FB9726E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15F3EFB3-B190-275D-2A75-9B27FF501EDB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FECDEEA9-E051-E585-FDDC-F41D6EA591C5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5CDE756F-FE8E-AF77-0943-F79A66E35493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D78B3950-B04F-9080-9FD5-6948FB0A6ADF}"/>
              </a:ext>
            </a:extLst>
          </p:cNvPr>
          <p:cNvCxnSpPr>
            <a:cxnSpLocks/>
            <a:stCxn id="81" idx="3"/>
            <a:endCxn id="95" idx="0"/>
          </p:cNvCxnSpPr>
          <p:nvPr/>
        </p:nvCxnSpPr>
        <p:spPr>
          <a:xfrm flipH="1">
            <a:off x="9595968" y="4764249"/>
            <a:ext cx="694554" cy="3129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4C56BFF6-AA9A-072E-29A3-E3C1DAC54A18}"/>
              </a:ext>
            </a:extLst>
          </p:cNvPr>
          <p:cNvCxnSpPr>
            <a:cxnSpLocks/>
            <a:stCxn id="82" idx="4"/>
          </p:cNvCxnSpPr>
          <p:nvPr/>
        </p:nvCxnSpPr>
        <p:spPr>
          <a:xfrm flipH="1">
            <a:off x="8813989" y="4770944"/>
            <a:ext cx="1226115" cy="3269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0" name="Group 89">
            <a:extLst>
              <a:ext uri="{FF2B5EF4-FFF2-40B4-BE49-F238E27FC236}">
                <a16:creationId xmlns:a16="http://schemas.microsoft.com/office/drawing/2014/main" id="{0386570A-680B-4759-E16A-372CAD870B98}"/>
              </a:ext>
            </a:extLst>
          </p:cNvPr>
          <p:cNvGrpSpPr/>
          <p:nvPr/>
        </p:nvGrpSpPr>
        <p:grpSpPr>
          <a:xfrm>
            <a:off x="9036954" y="5077157"/>
            <a:ext cx="1118027" cy="472967"/>
            <a:chOff x="5157512" y="6223139"/>
            <a:chExt cx="1118027" cy="472967"/>
          </a:xfrm>
        </p:grpSpPr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F864D400-0C28-FBD6-10F5-AF475E8A40AB}"/>
                </a:ext>
              </a:extLst>
            </p:cNvPr>
            <p:cNvSpPr txBox="1"/>
            <p:nvPr/>
          </p:nvSpPr>
          <p:spPr>
            <a:xfrm>
              <a:off x="5203787" y="6225397"/>
              <a:ext cx="225126" cy="45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4222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114B3608-8F48-39E9-E6FE-5654FBBEC3BF}"/>
                </a:ext>
              </a:extLst>
            </p:cNvPr>
            <p:cNvSpPr txBox="1"/>
            <p:nvPr/>
          </p:nvSpPr>
          <p:spPr>
            <a:xfrm>
              <a:off x="5470529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5012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DC099EAC-3832-2B4D-9955-95F2EDD1A13F}"/>
                </a:ext>
              </a:extLst>
            </p:cNvPr>
            <p:cNvSpPr txBox="1"/>
            <p:nvPr/>
          </p:nvSpPr>
          <p:spPr>
            <a:xfrm>
              <a:off x="5737271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6423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09F16A94-1140-6CCB-2E11-A3FFAEBD4AAC}"/>
                </a:ext>
              </a:extLst>
            </p:cNvPr>
            <p:cNvSpPr txBox="1"/>
            <p:nvPr/>
          </p:nvSpPr>
          <p:spPr>
            <a:xfrm>
              <a:off x="6004012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8280</a:t>
              </a: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D88B831E-BE5F-2656-FE71-3748CCF9B2AC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BC417448-557C-C877-1318-CAC3C13CF9A3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C15D7573-23CF-D43E-55EC-A73DCB07AF04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8674D699-7122-3909-539C-3E8184F60007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67B32F87-06E7-07BC-7250-86396198B1C9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13FECCA5-B560-FD9D-04DB-17095CF0791C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B80E0CA5-ECE4-4439-E339-A40A7D08C955}"/>
              </a:ext>
            </a:extLst>
          </p:cNvPr>
          <p:cNvCxnSpPr>
            <a:cxnSpLocks/>
            <a:stCxn id="96" idx="4"/>
          </p:cNvCxnSpPr>
          <p:nvPr/>
        </p:nvCxnSpPr>
        <p:spPr>
          <a:xfrm flipH="1">
            <a:off x="9173544" y="5550124"/>
            <a:ext cx="153343" cy="3411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FEE55B09-0702-8FFF-DD0C-E1FEE374F8C6}"/>
              </a:ext>
            </a:extLst>
          </p:cNvPr>
          <p:cNvCxnSpPr>
            <a:cxnSpLocks/>
            <a:stCxn id="97" idx="4"/>
          </p:cNvCxnSpPr>
          <p:nvPr/>
        </p:nvCxnSpPr>
        <p:spPr>
          <a:xfrm flipH="1">
            <a:off x="8739445" y="5550124"/>
            <a:ext cx="320700" cy="3411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7065F3A9-061D-21EE-5A50-806B3BD45278}"/>
              </a:ext>
            </a:extLst>
          </p:cNvPr>
          <p:cNvCxnSpPr>
            <a:cxnSpLocks/>
            <a:stCxn id="98" idx="4"/>
          </p:cNvCxnSpPr>
          <p:nvPr/>
        </p:nvCxnSpPr>
        <p:spPr>
          <a:xfrm>
            <a:off x="9592790" y="5550124"/>
            <a:ext cx="46169" cy="3544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092025CF-8555-EA30-CFE9-4DC4438BBEE3}"/>
              </a:ext>
            </a:extLst>
          </p:cNvPr>
          <p:cNvCxnSpPr>
            <a:cxnSpLocks/>
            <a:stCxn id="83" idx="4"/>
          </p:cNvCxnSpPr>
          <p:nvPr/>
        </p:nvCxnSpPr>
        <p:spPr>
          <a:xfrm>
            <a:off x="10572749" y="4770944"/>
            <a:ext cx="796370" cy="3269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A2EC7CF2-2BD9-88EB-6F30-E24DDD438755}"/>
              </a:ext>
            </a:extLst>
          </p:cNvPr>
          <p:cNvCxnSpPr>
            <a:cxnSpLocks/>
          </p:cNvCxnSpPr>
          <p:nvPr/>
        </p:nvCxnSpPr>
        <p:spPr>
          <a:xfrm>
            <a:off x="10140545" y="5550124"/>
            <a:ext cx="51919" cy="33920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91BB3F12-3BB8-FCA5-FA40-17D037D88E43}"/>
              </a:ext>
            </a:extLst>
          </p:cNvPr>
          <p:cNvCxnSpPr>
            <a:cxnSpLocks/>
            <a:stCxn id="62" idx="4"/>
          </p:cNvCxnSpPr>
          <p:nvPr/>
        </p:nvCxnSpPr>
        <p:spPr>
          <a:xfrm flipH="1">
            <a:off x="7081913" y="5550124"/>
            <a:ext cx="47008" cy="33920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chemeClr val="accent3">
                <a:lumMod val="60000"/>
                <a:lumOff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7962CB52-90BE-39AA-67B6-62D2AFF90674}"/>
              </a:ext>
            </a:extLst>
          </p:cNvPr>
          <p:cNvCxnSpPr>
            <a:cxnSpLocks/>
            <a:stCxn id="63" idx="4"/>
          </p:cNvCxnSpPr>
          <p:nvPr/>
        </p:nvCxnSpPr>
        <p:spPr>
          <a:xfrm flipH="1">
            <a:off x="6752136" y="5550124"/>
            <a:ext cx="110043" cy="3557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7030A0">
                <a:alpha val="5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8E8C42E2-B7D1-57F3-FA89-55FA357EEE33}"/>
              </a:ext>
            </a:extLst>
          </p:cNvPr>
          <p:cNvCxnSpPr>
            <a:cxnSpLocks/>
            <a:stCxn id="99" idx="4"/>
          </p:cNvCxnSpPr>
          <p:nvPr/>
        </p:nvCxnSpPr>
        <p:spPr>
          <a:xfrm>
            <a:off x="9859532" y="5550124"/>
            <a:ext cx="36586" cy="3521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7030A0">
                <a:alpha val="5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Right Arrow 122">
            <a:extLst>
              <a:ext uri="{FF2B5EF4-FFF2-40B4-BE49-F238E27FC236}">
                <a16:creationId xmlns:a16="http://schemas.microsoft.com/office/drawing/2014/main" id="{BDA93AF5-4C96-F251-2B09-42A522E6CCDD}"/>
              </a:ext>
            </a:extLst>
          </p:cNvPr>
          <p:cNvSpPr/>
          <p:nvPr/>
        </p:nvSpPr>
        <p:spPr>
          <a:xfrm>
            <a:off x="8356600" y="4770944"/>
            <a:ext cx="382845" cy="563056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25135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123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4556B-B2E6-8D00-4032-6742FB055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B+-Baum: Delete</a:t>
            </a:r>
            <a:endParaRPr lang="en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14467F-0640-B485-6725-08EC0AFD3010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de-DE" dirty="0"/>
                  <a:t>Eintrag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𝑟𝑖𝑑</m:t>
                        </m:r>
                      </m:e>
                    </m:d>
                  </m:oMath>
                </a14:m>
                <a:r>
                  <a:rPr lang="de-DE" dirty="0"/>
                  <a:t> löschen</a:t>
                </a:r>
              </a:p>
              <a:p>
                <a:pPr marL="722047" lvl="1" indent="-457200">
                  <a:buFont typeface="+mj-lt"/>
                  <a:buAutoNum type="arabicPeriod"/>
                </a:pPr>
                <a:r>
                  <a:rPr lang="de-DE" dirty="0"/>
                  <a:t>Finde Blattseite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de-DE" dirty="0"/>
                  <a:t>, in der Eintrag für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𝑟𝑖𝑑</m:t>
                        </m:r>
                      </m:e>
                    </m:d>
                  </m:oMath>
                </a14:m>
                <a:r>
                  <a:rPr lang="de-DE" dirty="0"/>
                  <a:t> steht</a:t>
                </a:r>
              </a:p>
              <a:p>
                <a:pPr marL="722047" lvl="1" indent="-457200">
                  <a:buFont typeface="+mj-lt"/>
                  <a:buAutoNum type="arabicPeriod"/>
                </a:pPr>
                <a:r>
                  <a:rPr lang="de-DE" dirty="0"/>
                  <a:t>Falls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de-DE" dirty="0"/>
                  <a:t> genügend gefüllt (min.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de-DE" dirty="0"/>
                  <a:t> Einträge), Eintrag löschen</a:t>
                </a:r>
              </a:p>
              <a:p>
                <a:pPr marL="722047" lvl="1" indent="-457200">
                  <a:buFont typeface="+mj-lt"/>
                  <a:buAutoNum type="arabicPeriod"/>
                </a:pPr>
                <a:r>
                  <a:rPr lang="de-DE" dirty="0"/>
                  <a:t>Sonst (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de-DE" dirty="0"/>
                  <a:t> Einträge):</a:t>
                </a:r>
              </a:p>
              <a:p>
                <a:pPr marL="978965" lvl="2" indent="-457200">
                  <a:buFont typeface="+mj-lt"/>
                  <a:buAutoNum type="alphaLcPeriod"/>
                </a:pPr>
                <a:r>
                  <a:rPr lang="de-DE" dirty="0"/>
                  <a:t>Wenn Nachbarblatt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dirty="0"/>
                  <a:t> genügend Einträge (</a:t>
                </a:r>
                <a14:m>
                  <m:oMath xmlns:m="http://schemas.openxmlformats.org/officeDocument/2006/math">
                    <m:r>
                      <a:rPr lang="de-DE" b="0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de-DE" dirty="0"/>
                  <a:t>) hat: Mit Eintrag aus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dirty="0"/>
                  <a:t> auffüllen und Indexeintrag im Vorfahren aktualisieren</a:t>
                </a:r>
              </a:p>
              <a:p>
                <a:pPr marL="978965" lvl="2" indent="-457200">
                  <a:buFont typeface="+mj-lt"/>
                  <a:buAutoNum type="alphaLcPeriod"/>
                </a:pPr>
                <a:r>
                  <a:rPr lang="de-DE" dirty="0"/>
                  <a:t>Sonst (Nachbarblätter haben auch nur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de-DE" dirty="0"/>
                  <a:t> Einträge): Nachbarblatt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de-DE" dirty="0"/>
                  <a:t> verschmelzen und Indexeintrag in Vorfahren löschen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14467F-0640-B485-6725-08EC0AFD30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3256" t="-2985" r="-46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ontent Placeholder 21">
                <a:extLst>
                  <a:ext uri="{FF2B5EF4-FFF2-40B4-BE49-F238E27FC236}">
                    <a16:creationId xmlns:a16="http://schemas.microsoft.com/office/drawing/2014/main" id="{39852EFD-9E8B-3E2B-4579-FB74727EAE87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/>
              <a:lstStyle/>
              <a:p>
                <a:r>
                  <a:rPr lang="de-DE" dirty="0"/>
                  <a:t>Indexeintrag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de-DE" dirty="0"/>
                  <a:t> in Knoten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dirty="0"/>
                  <a:t> löschen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Wenn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dirty="0"/>
                  <a:t> genügend Einträge (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de-DE" dirty="0"/>
                  <a:t>) hat, dann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de-DE" dirty="0"/>
                  <a:t> einfach löschen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Sonst: (Umverteilen oder verschmelzen)</a:t>
                </a:r>
              </a:p>
              <a:p>
                <a:pPr marL="990067" lvl="2" indent="-457200">
                  <a:buFont typeface="+mj-lt"/>
                  <a:buAutoNum type="alphaLcPeriod"/>
                </a:pPr>
                <a:r>
                  <a:rPr lang="de-DE" dirty="0"/>
                  <a:t>Wenn Nachbarknoten genügend Einträge (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de-DE" dirty="0"/>
                  <a:t>) hat, umverteilen:</a:t>
                </a:r>
              </a:p>
              <a:p>
                <a:pPr lvl="3"/>
                <a:r>
                  <a:rPr lang="de-DE" dirty="0"/>
                  <a:t>Rotiere Eintrag über den Elternknoten</a:t>
                </a:r>
              </a:p>
              <a:p>
                <a:pPr lvl="3"/>
                <a:r>
                  <a:rPr lang="de-DE" dirty="0"/>
                  <a:t>Eventuell Großelternknoten aktualisieren</a:t>
                </a:r>
              </a:p>
              <a:p>
                <a:pPr marL="990067" lvl="2" indent="-457200">
                  <a:buFont typeface="+mj-lt"/>
                  <a:buAutoNum type="alphaLcPeriod"/>
                </a:pPr>
                <a:r>
                  <a:rPr lang="de-DE" dirty="0"/>
                  <a:t>Sonst (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de-DE" dirty="0"/>
                  <a:t> Einträge der Nachbarknoten):</a:t>
                </a:r>
              </a:p>
              <a:p>
                <a:pPr lvl="3"/>
                <a:r>
                  <a:rPr lang="de-DE" dirty="0"/>
                  <a:t>Verschmelze Knoten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dirty="0"/>
                  <a:t> und Nachbarknoten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de-DE" dirty="0"/>
              </a:p>
              <a:p>
                <a:pPr lvl="3"/>
                <a:r>
                  <a:rPr lang="de-DE" dirty="0"/>
                  <a:t>Ziehe Schlüssel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/>
                  <a:t>, der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de-DE" dirty="0"/>
                  <a:t> getrennt hat, </a:t>
                </a:r>
                <a:br>
                  <a:rPr lang="de-DE" dirty="0"/>
                </a:br>
                <a:r>
                  <a:rPr lang="de-DE" dirty="0"/>
                  <a:t>in den verschmolzenen Knoten</a:t>
                </a:r>
              </a:p>
              <a:p>
                <a:pPr lvl="3"/>
                <a:r>
                  <a:rPr lang="de-DE" dirty="0"/>
                  <a:t>Lösche Indexeintrag</a:t>
                </a:r>
                <a:r>
                  <a:rPr lang="de-DE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de-DE" dirty="0"/>
                  <a:t> in Elternknoten</a:t>
                </a:r>
                <a:br>
                  <a:rPr lang="de-DE" dirty="0"/>
                </a:br>
                <a:r>
                  <a:rPr lang="de-DE" dirty="0"/>
                  <a:t>(rekursiver Aufruf)</a:t>
                </a:r>
              </a:p>
              <a:p>
                <a:pPr lvl="1"/>
                <a:endParaRPr lang="de-DE" dirty="0"/>
              </a:p>
              <a:p>
                <a:pPr lvl="1"/>
                <a:endParaRPr lang="en-DE" dirty="0"/>
              </a:p>
              <a:p>
                <a:endParaRPr lang="en-DE" dirty="0"/>
              </a:p>
            </p:txBody>
          </p:sp>
        </mc:Choice>
        <mc:Fallback xmlns="">
          <p:sp>
            <p:nvSpPr>
              <p:cNvPr id="22" name="Content Placeholder 21">
                <a:extLst>
                  <a:ext uri="{FF2B5EF4-FFF2-40B4-BE49-F238E27FC236}">
                    <a16:creationId xmlns:a16="http://schemas.microsoft.com/office/drawing/2014/main" id="{39852EFD-9E8B-3E2B-4579-FB74727EAE8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3"/>
                <a:stretch>
                  <a:fillRect l="-2955" t="-2985" r="-1136" b="-597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1E3C69-3527-AD14-2185-E4AB83943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F76D98-B5CE-7221-B447-A1975A758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</a:t>
            </a:r>
            <a:r>
              <a:rPr lang="en-GB" dirty="0" err="1"/>
              <a:t>Datenbanken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8A1D0E-CB0D-6A16-4128-A7C74E15ED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pPr/>
              <a:t>74</a:t>
            </a:fld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0EE362C-10F0-AFFF-18B1-E71E3FE8EB9C}"/>
              </a:ext>
            </a:extLst>
          </p:cNvPr>
          <p:cNvSpPr txBox="1"/>
          <p:nvPr/>
        </p:nvSpPr>
        <p:spPr>
          <a:xfrm>
            <a:off x="4409104" y="376439"/>
            <a:ext cx="5452008" cy="113877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DE" dirty="0"/>
              <a:t>Bei der Umsetzung zu beachten: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dirty="0"/>
              <a:t>Wo liegt der Nachbarknoten gemäß der Ordnung?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dirty="0"/>
              <a:t>Hat der Nachbarknoten den gleichen Elternknoten?</a:t>
            </a:r>
          </a:p>
          <a:p>
            <a:pPr algn="ctr"/>
            <a:r>
              <a:rPr lang="en-DE" sz="1400" i="1" dirty="0">
                <a:solidFill>
                  <a:srgbClr val="FFC000"/>
                </a:solidFill>
              </a:rPr>
              <a:t>Versuchen Sie sich gern selbst mal am Pseudocode dafür.</a:t>
            </a:r>
          </a:p>
        </p:txBody>
      </p:sp>
    </p:spTree>
    <p:extLst>
      <p:ext uri="{BB962C8B-B14F-4D97-AF65-F5344CB8AC3E}">
        <p14:creationId xmlns:p14="http://schemas.microsoft.com/office/powerpoint/2010/main" val="415338399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</a:t>
            </a:r>
            <a:r>
              <a:rPr lang="de-DE" baseline="30000" dirty="0"/>
              <a:t>+</a:t>
            </a:r>
            <a:r>
              <a:rPr lang="de-DE" dirty="0"/>
              <a:t>-Bäume in realen Systemen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Implementierungen verzichten auf die Kosten der Verschmelzung und der Neuverteilung und weichen die Regel der Minimumbelegung auf</a:t>
            </a:r>
          </a:p>
          <a:p>
            <a:pPr lvl="1"/>
            <a:r>
              <a:rPr lang="de-DE" dirty="0"/>
              <a:t>Beispiel: IBM DB2 UDB</a:t>
            </a:r>
          </a:p>
          <a:p>
            <a:pPr lvl="2"/>
            <a:r>
              <a:rPr lang="de-DE" dirty="0"/>
              <a:t>MIN</a:t>
            </a:r>
            <a:r>
              <a:rPr lang="de-DE" b="1" dirty="0"/>
              <a:t>PCT</a:t>
            </a:r>
            <a:r>
              <a:rPr lang="de-DE" dirty="0"/>
              <a:t>USED als Parameter zur Steuerung der Blattknotenverschmelzung (Online-Indexreorganisation)</a:t>
            </a:r>
          </a:p>
          <a:p>
            <a:pPr lvl="2"/>
            <a:r>
              <a:rPr lang="de-DE" dirty="0"/>
              <a:t>Innere Knoten werden niemals verschmolzen (nur bei Reorganisation der gesamten Tabelle)</a:t>
            </a:r>
          </a:p>
          <a:p>
            <a:r>
              <a:rPr lang="de-DE" dirty="0"/>
              <a:t>Zur Verbesserung der Nebenläufigkeit evtl. nur Markierung von Knoten als gelöscht </a:t>
            </a:r>
            <a:br>
              <a:rPr lang="de-DE" dirty="0"/>
            </a:br>
            <a:r>
              <a:rPr lang="de-DE" dirty="0"/>
              <a:t>(keine aufwendige </a:t>
            </a:r>
            <a:r>
              <a:rPr lang="de-DE" dirty="0" err="1"/>
              <a:t>Neuverzeigerung</a:t>
            </a:r>
            <a:r>
              <a:rPr lang="de-DE" dirty="0"/>
              <a:t>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C202936-FF6F-EAFA-4A47-5FF2218C88A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ECDE941-9BE4-F5EA-AFA6-F3855BED86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</a:t>
            </a:r>
            <a:r>
              <a:rPr lang="en-GB" dirty="0" err="1"/>
              <a:t>Datenbanken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75</a:t>
            </a:fld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4520891" y="5536582"/>
            <a:ext cx="31495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/>
              <a:t>PCT</a:t>
            </a:r>
            <a:r>
              <a:rPr lang="de-DE" dirty="0"/>
              <a:t> = Partition Change Tracking</a:t>
            </a:r>
          </a:p>
        </p:txBody>
      </p:sp>
    </p:spTree>
    <p:extLst>
      <p:ext uri="{BB962C8B-B14F-4D97-AF65-F5344CB8AC3E}">
        <p14:creationId xmlns:p14="http://schemas.microsoft.com/office/powerpoint/2010/main" val="147718789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C2354-7770-5147-ABEC-C444FBFA5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Erzeugung von Indexstrukturen in SQL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297CB0D-B96F-E44F-A247-870E3B5BF7C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Implizite Indexe</a:t>
                </a:r>
              </a:p>
              <a:p>
                <a:pPr lvl="1"/>
                <a:r>
                  <a:rPr lang="de-DE" dirty="0"/>
                  <a:t>Indexe automatisch erzeugt für Primärschlüssel und Unique-Integritätsbedingungen </a:t>
                </a:r>
              </a:p>
              <a:p>
                <a:pPr lvl="2"/>
                <a:r>
                  <a:rPr lang="de-DE" dirty="0"/>
                  <a:t>Werden z.B. bei </a:t>
                </a:r>
                <a:r>
                  <a:rPr lang="de-DE" dirty="0" err="1"/>
                  <a:t>Einfügeoperationen</a:t>
                </a:r>
                <a:r>
                  <a:rPr lang="de-DE" dirty="0"/>
                  <a:t> genutzt für effiziente Prüfung, ob Wert schon existiert</a:t>
                </a:r>
              </a:p>
              <a:p>
                <a:pPr lvl="3"/>
                <a:r>
                  <a:rPr lang="de-DE" dirty="0"/>
                  <a:t>Kein Zugriff auf Datensatz selbst nötig</a:t>
                </a:r>
              </a:p>
              <a:p>
                <a:pPr lvl="2"/>
                <a:r>
                  <a:rPr lang="de-DE" dirty="0"/>
                  <a:t>Schnelle Findung von Einträgen anhand des Primärschlüssels</a:t>
                </a:r>
              </a:p>
              <a:p>
                <a:r>
                  <a:rPr lang="de-DE" dirty="0"/>
                  <a:t>Explizite Indexe: </a:t>
                </a:r>
                <a:r>
                  <a:rPr lang="de-DE" dirty="0">
                    <a:solidFill>
                      <a:schemeClr val="accent1"/>
                    </a:solidFill>
                  </a:rPr>
                  <a:t>CREATE INDEX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𝑁𝑎𝑚𝑒</m:t>
                    </m:r>
                  </m:oMath>
                </a14:m>
                <a:r>
                  <a:rPr lang="de-DE" dirty="0"/>
                  <a:t> </a:t>
                </a:r>
                <a:r>
                  <a:rPr lang="de-DE" dirty="0">
                    <a:solidFill>
                      <a:schemeClr val="accent1"/>
                    </a:solidFill>
                  </a:rPr>
                  <a:t>ON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Wissen über häufige Anfragen nutzen</a:t>
                </a:r>
              </a:p>
              <a:p>
                <a:pPr lvl="1"/>
                <a:r>
                  <a:rPr lang="de-DE" dirty="0"/>
                  <a:t>Einfache Indexe über ein Attribut, zusammengesetzte Indexe (Verbundindexe) über mehrere Attribute einer Tabelle</a:t>
                </a:r>
              </a:p>
              <a:p>
                <a:pPr lvl="1"/>
                <a:r>
                  <a:rPr lang="de-DE" dirty="0"/>
                  <a:t>Beispiel</a:t>
                </a:r>
              </a:p>
              <a:p>
                <a:pPr lvl="2"/>
                <a:r>
                  <a:rPr lang="de-DE" dirty="0"/>
                  <a:t>Bei häufigen Anfragen mit Selektion der PLZ</a:t>
                </a:r>
              </a:p>
              <a:p>
                <a:pPr lvl="2"/>
                <a:r>
                  <a:rPr lang="de-DE" b="1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create</a:t>
                </a:r>
                <a:r>
                  <a:rPr lang="de-D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de-DE" b="1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index</a:t>
                </a:r>
                <a:r>
                  <a:rPr lang="de-D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de-DE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PlzIndex</a:t>
                </a:r>
                <a:br>
                  <a:rPr lang="de-D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de-DE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on</a:t>
                </a:r>
                <a:r>
                  <a:rPr lang="de-D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Kunden(</a:t>
                </a:r>
                <a:r>
                  <a:rPr lang="de-DE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Plz</a:t>
                </a:r>
                <a:r>
                  <a:rPr lang="de-D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297CB0D-B96F-E44F-A247-870E3B5BF7C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 b="-776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5FEDA1D-8AF5-FCE6-2FD0-20CADD30DE7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5AA4FC5-525D-C89C-0B21-62B6248805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</a:t>
            </a:r>
            <a:r>
              <a:rPr lang="en-GB" dirty="0" err="1"/>
              <a:t>Datenbanken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0BD1F0-94E9-3C42-A76A-A77398033C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76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F612A2-780E-2547-B8CB-996370EF5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6050" y="4455117"/>
            <a:ext cx="3215625" cy="64376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de-DE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create</a:t>
            </a:r>
            <a:r>
              <a:rPr lang="de-DE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index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IndexName</a:t>
            </a:r>
            <a:endParaRPr lang="de-DE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defRPr/>
            </a:pPr>
            <a:r>
              <a:rPr lang="de-DE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on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TableName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de-DE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Attr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A1F8F71-2990-D84E-9CC6-3A47EBDCA0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7112" y="5262724"/>
            <a:ext cx="5424563" cy="64376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de-DE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create</a:t>
            </a:r>
            <a:r>
              <a:rPr lang="de-DE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index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IndexName</a:t>
            </a:r>
            <a:endParaRPr lang="de-DE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defRPr/>
            </a:pPr>
            <a:r>
              <a:rPr lang="de-DE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on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TableName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(Attr</a:t>
            </a:r>
            <a:r>
              <a:rPr lang="de-DE" baseline="-25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Attr</a:t>
            </a:r>
            <a:r>
              <a:rPr lang="de-DE" baseline="-25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..., </a:t>
            </a:r>
            <a:r>
              <a:rPr lang="de-DE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Attr</a:t>
            </a:r>
            <a:r>
              <a:rPr lang="de-DE" baseline="-25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</p:txBody>
      </p:sp>
    </p:spTree>
    <p:extLst>
      <p:ext uri="{BB962C8B-B14F-4D97-AF65-F5344CB8AC3E}">
        <p14:creationId xmlns:p14="http://schemas.microsoft.com/office/powerpoint/2010/main" val="260730521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Indexe mit zusammengesetzten Schlüsseln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Voraussetzung: Dinge haben eine definierte </a:t>
            </a:r>
            <a:r>
              <a:rPr lang="de-DE" b="1" dirty="0"/>
              <a:t>totale Ordnung</a:t>
            </a:r>
            <a:endParaRPr lang="de-DE" dirty="0"/>
          </a:p>
          <a:p>
            <a:pPr lvl="1"/>
            <a:r>
              <a:rPr lang="de-DE" dirty="0"/>
              <a:t>Integer, Zeichenketten, Datumsangaben, ...</a:t>
            </a:r>
          </a:p>
          <a:p>
            <a:pPr lvl="2"/>
            <a:r>
              <a:rPr lang="de-DE" dirty="0"/>
              <a:t>In einigen Implementierungen können lange Zeichenketten nicht als Index verwendet werden</a:t>
            </a:r>
          </a:p>
          <a:p>
            <a:pPr lvl="1"/>
            <a:r>
              <a:rPr lang="de-DE" dirty="0"/>
              <a:t>Auch </a:t>
            </a:r>
            <a:r>
              <a:rPr lang="de-DE" dirty="0" err="1"/>
              <a:t>Hintereinandersetzung</a:t>
            </a:r>
            <a:r>
              <a:rPr lang="de-DE" dirty="0"/>
              <a:t> möglich </a:t>
            </a:r>
          </a:p>
          <a:p>
            <a:pPr lvl="2"/>
            <a:r>
              <a:rPr lang="de-DE" dirty="0"/>
              <a:t>Z.B. basierend auf einer lexikographischen Ordnung</a:t>
            </a:r>
          </a:p>
          <a:p>
            <a:r>
              <a:rPr lang="de-DE" dirty="0"/>
              <a:t>Beispiel:</a:t>
            </a:r>
          </a:p>
          <a:p>
            <a:pPr lvl="1"/>
            <a:r>
              <a:rPr lang="de-DE" dirty="0"/>
              <a:t>Bei häufigen Anfragen nach Kundennach- und –</a:t>
            </a:r>
            <a:r>
              <a:rPr lang="de-DE" dirty="0" err="1"/>
              <a:t>vornamen</a:t>
            </a:r>
            <a:r>
              <a:rPr lang="de-DE" dirty="0"/>
              <a:t> (in der Reihenfolge)</a:t>
            </a:r>
          </a:p>
          <a:p>
            <a:pPr lvl="1"/>
            <a:r>
              <a:rPr lang="de-DE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create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index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 err="1">
                <a:latin typeface="Courier New" panose="02070309020205020404" pitchFamily="49" charset="0"/>
                <a:cs typeface="Courier New" panose="02070309020205020404" pitchFamily="49" charset="0"/>
              </a:rPr>
              <a:t>idx_nname_vname</a:t>
            </a:r>
            <a:b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de-DE" b="1" dirty="0">
                <a:latin typeface="Courier New" panose="02070309020205020404" pitchFamily="49" charset="0"/>
                <a:cs typeface="Courier New" panose="02070309020205020404" pitchFamily="49" charset="0"/>
              </a:rPr>
              <a:t>on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Kunden(</a:t>
            </a:r>
            <a:r>
              <a:rPr lang="de-DE" dirty="0" err="1">
                <a:latin typeface="Courier New" panose="02070309020205020404" pitchFamily="49" charset="0"/>
                <a:cs typeface="Courier New" panose="02070309020205020404" pitchFamily="49" charset="0"/>
              </a:rPr>
              <a:t>Nachname,Vorname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7B1F430-602B-DD59-D5CA-B66684F40E3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841498-0EAE-61E1-0852-BE6A50841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</a:t>
            </a:r>
            <a:r>
              <a:rPr lang="en-GB" dirty="0" err="1"/>
              <a:t>Datenbanken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692228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</a:t>
            </a:r>
            <a:r>
              <a:rPr lang="de-DE" baseline="30000" dirty="0"/>
              <a:t>+</a:t>
            </a:r>
            <a:r>
              <a:rPr lang="de-DE" dirty="0"/>
              <a:t>-Bäume und Sortierung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Eine typische Situation mit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𝑟𝑖𝑑</m:t>
                        </m:r>
                      </m:e>
                    </m:d>
                  </m:oMath>
                </a14:m>
                <a:r>
                  <a:rPr lang="de-DE" i="1" dirty="0">
                    <a:solidFill>
                      <a:srgbClr val="3C8C93"/>
                    </a:solidFill>
                  </a:rPr>
                  <a:t> </a:t>
                </a:r>
                <a:r>
                  <a:rPr lang="de-DE" dirty="0"/>
                  <a:t>Paaren in Blättern sieht so aus:</a:t>
                </a:r>
              </a:p>
              <a:p>
                <a:pPr lvl="1"/>
                <a:endParaRPr lang="de-DE" i="1" dirty="0"/>
              </a:p>
              <a:p>
                <a:endParaRPr lang="de-DE" i="1" dirty="0"/>
              </a:p>
              <a:p>
                <a:endParaRPr lang="de-DE" i="1" dirty="0"/>
              </a:p>
              <a:p>
                <a:endParaRPr lang="de-DE" i="1" dirty="0"/>
              </a:p>
              <a:p>
                <a:endParaRPr lang="de-DE" i="1" dirty="0"/>
              </a:p>
              <a:p>
                <a:endParaRPr lang="de-DE" i="1" dirty="0"/>
              </a:p>
              <a:p>
                <a:r>
                  <a:rPr lang="de-DE" dirty="0"/>
                  <a:t>Was passiert, wenn man Folgendes ausführt?</a:t>
                </a:r>
              </a:p>
              <a:p>
                <a:pPr lvl="1"/>
                <a:r>
                  <a:rPr lang="de-DE" b="1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select</a:t>
                </a:r>
                <a:r>
                  <a:rPr lang="de-D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*</a:t>
                </a:r>
                <a:br>
                  <a:rPr lang="de-D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de-DE" b="1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from</a:t>
                </a:r>
                <a:r>
                  <a:rPr lang="de-D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Kunden</a:t>
                </a:r>
                <a:br>
                  <a:rPr lang="de-D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de-DE" b="1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where</a:t>
                </a:r>
                <a:r>
                  <a:rPr lang="de-DE" dirty="0">
                    <a:solidFill>
                      <a:srgbClr val="C0000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de-DE" dirty="0" err="1">
                    <a:solidFill>
                      <a:srgbClr val="FFC00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Plz</a:t>
                </a:r>
                <a:r>
                  <a:rPr lang="de-DE" dirty="0">
                    <a:solidFill>
                      <a:srgbClr val="FFC00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de-DE" b="1" dirty="0" err="1">
                    <a:solidFill>
                      <a:srgbClr val="FFC00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between</a:t>
                </a:r>
                <a:r>
                  <a:rPr lang="de-DE" dirty="0">
                    <a:solidFill>
                      <a:srgbClr val="FFC00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8800 </a:t>
                </a:r>
                <a:r>
                  <a:rPr lang="de-DE" b="1" dirty="0">
                    <a:solidFill>
                      <a:srgbClr val="FFC00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and</a:t>
                </a:r>
                <a:r>
                  <a:rPr lang="de-DE" dirty="0">
                    <a:solidFill>
                      <a:srgbClr val="FFC00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9099</a:t>
                </a:r>
                <a:br>
                  <a:rPr lang="de-DE" dirty="0">
                    <a:solidFill>
                      <a:srgbClr val="FFC00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de-DE" b="1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order</a:t>
                </a:r>
                <a:r>
                  <a:rPr lang="de-DE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de-DE" b="1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by</a:t>
                </a:r>
                <a:r>
                  <a:rPr lang="de-D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de-DE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Plz</a:t>
                </a:r>
                <a:r>
                  <a:rPr lang="de-D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;</a:t>
                </a:r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 b="-597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294505-401D-D71E-32A3-68CB9560257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755D63-F0AA-A0BA-413E-3579DFE11A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78</a:t>
            </a:fld>
            <a:endParaRPr lang="de-DE"/>
          </a:p>
        </p:txBody>
      </p:sp>
      <p:pic>
        <p:nvPicPr>
          <p:cNvPr id="5" name="Bild 4" descr="Pages from 06-Indexing-20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461" y="2096387"/>
            <a:ext cx="6582378" cy="21602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831488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Geclusterte</a:t>
            </a:r>
            <a:r>
              <a:rPr lang="de-DE" dirty="0"/>
              <a:t> B</a:t>
            </a:r>
            <a:r>
              <a:rPr lang="de-DE" baseline="30000" dirty="0"/>
              <a:t>+</a:t>
            </a:r>
            <a:r>
              <a:rPr lang="de-DE" dirty="0"/>
              <a:t>-Bäume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Wenn die Datei mit den Datensätzen sortiert und sequentiell gespeichert ist, erfolgt der Zugriff schneller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Ein so organisierter Index heißt </a:t>
            </a:r>
            <a:r>
              <a:rPr lang="de-DE" dirty="0">
                <a:solidFill>
                  <a:schemeClr val="accent1"/>
                </a:solidFill>
              </a:rPr>
              <a:t>geclusterter</a:t>
            </a:r>
            <a:r>
              <a:rPr lang="de-DE" dirty="0"/>
              <a:t> Index</a:t>
            </a:r>
          </a:p>
          <a:p>
            <a:pPr lvl="1"/>
            <a:r>
              <a:rPr lang="de-DE" dirty="0"/>
              <a:t>Sequentieller Zugriff während der Scan-Phase</a:t>
            </a:r>
          </a:p>
          <a:p>
            <a:pPr lvl="1"/>
            <a:r>
              <a:rPr lang="de-DE" dirty="0"/>
              <a:t>Besonders für Bereichsanfragen geeignet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0DC82F5-BF43-FD66-3F34-4D9574F3DA9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E77A082-5577-6A7B-D5D0-74B29F662E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</a:t>
            </a:r>
            <a:r>
              <a:rPr lang="en-GB" dirty="0" err="1"/>
              <a:t>Datenbanken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79</a:t>
            </a:fld>
            <a:endParaRPr lang="de-DE"/>
          </a:p>
        </p:txBody>
      </p:sp>
      <p:pic>
        <p:nvPicPr>
          <p:cNvPr id="5" name="Bild 4" descr="Pages from 06-Indexing-2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9"/>
          <a:stretch/>
        </p:blipFill>
        <p:spPr>
          <a:xfrm>
            <a:off x="3215330" y="2352087"/>
            <a:ext cx="5760640" cy="16845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C74E58D-2487-3943-A6D5-185340E84DC9}"/>
              </a:ext>
            </a:extLst>
          </p:cNvPr>
          <p:cNvGrpSpPr/>
          <p:nvPr/>
        </p:nvGrpSpPr>
        <p:grpSpPr>
          <a:xfrm>
            <a:off x="7523220" y="4592064"/>
            <a:ext cx="2084603" cy="1201740"/>
            <a:chOff x="6235791" y="1032232"/>
            <a:chExt cx="2084603" cy="1201740"/>
          </a:xfrm>
        </p:grpSpPr>
        <p:sp>
          <p:nvSpPr>
            <p:cNvPr id="9" name="Cloud Callout 8">
              <a:extLst>
                <a:ext uri="{FF2B5EF4-FFF2-40B4-BE49-F238E27FC236}">
                  <a16:creationId xmlns:a16="http://schemas.microsoft.com/office/drawing/2014/main" id="{238C2BE8-2D98-C34D-8908-B6AD68B59C0F}"/>
                </a:ext>
              </a:extLst>
            </p:cNvPr>
            <p:cNvSpPr/>
            <p:nvPr/>
          </p:nvSpPr>
          <p:spPr>
            <a:xfrm rot="231418">
              <a:off x="6235791" y="1032232"/>
              <a:ext cx="2084603" cy="1201740"/>
            </a:xfrm>
            <a:prstGeom prst="cloudCallout">
              <a:avLst>
                <a:gd name="adj1" fmla="val -68584"/>
                <a:gd name="adj2" fmla="val -32268"/>
              </a:avLst>
            </a:prstGeom>
            <a:solidFill>
              <a:srgbClr val="FFC00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36000" rIns="36000">
              <a:noAutofit/>
            </a:bodyPr>
            <a:lstStyle/>
            <a:p>
              <a:pPr algn="ctr"/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92181AD-AEE7-EF46-BDB2-60513C3448E9}"/>
                </a:ext>
              </a:extLst>
            </p:cNvPr>
            <p:cNvSpPr/>
            <p:nvPr/>
          </p:nvSpPr>
          <p:spPr>
            <a:xfrm>
              <a:off x="6292148" y="1080335"/>
              <a:ext cx="190505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</a:rPr>
                <a:t>Warum macht man Indexe nicht immer geclustert?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428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Architektur eines DBMS</a:t>
            </a:r>
          </a:p>
        </p:txBody>
      </p:sp>
      <p:sp>
        <p:nvSpPr>
          <p:cNvPr id="102" name="Content Placeholder 101">
            <a:extLst>
              <a:ext uri="{FF2B5EF4-FFF2-40B4-BE49-F238E27FC236}">
                <a16:creationId xmlns:a16="http://schemas.microsoft.com/office/drawing/2014/main" id="{8EB4AD40-2F5D-7D4D-AEFF-045D420C5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25" y="1665066"/>
            <a:ext cx="4649803" cy="4240848"/>
          </a:xfrm>
        </p:spPr>
        <p:txBody>
          <a:bodyPr/>
          <a:lstStyle/>
          <a:p>
            <a:r>
              <a:rPr lang="de-DE" dirty="0"/>
              <a:t>Speicherung</a:t>
            </a:r>
          </a:p>
          <a:p>
            <a:pPr lvl="1"/>
            <a:r>
              <a:rPr lang="de-DE" dirty="0">
                <a:solidFill>
                  <a:srgbClr val="FFC000"/>
                </a:solidFill>
              </a:rPr>
              <a:t>Speichermedien</a:t>
            </a:r>
          </a:p>
          <a:p>
            <a:pPr lvl="1"/>
            <a:r>
              <a:rPr lang="de-DE" dirty="0"/>
              <a:t>Verwaltung</a:t>
            </a:r>
          </a:p>
          <a:p>
            <a:pPr lvl="1"/>
            <a:r>
              <a:rPr lang="de-DE" dirty="0"/>
              <a:t>Puffer</a:t>
            </a:r>
          </a:p>
          <a:p>
            <a:pPr lvl="1"/>
            <a:r>
              <a:rPr lang="de-DE" dirty="0"/>
              <a:t>Zugriff</a:t>
            </a:r>
          </a:p>
          <a:p>
            <a:r>
              <a:rPr lang="de-DE" dirty="0"/>
              <a:t>Anfragebeantwortung</a:t>
            </a:r>
          </a:p>
          <a:p>
            <a:r>
              <a:rPr lang="de-D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Transaktionsmanagement</a:t>
            </a:r>
            <a:endParaRPr lang="de-DE" dirty="0"/>
          </a:p>
        </p:txBody>
      </p:sp>
      <p:sp>
        <p:nvSpPr>
          <p:cNvPr id="103" name="Date Placeholder 102">
            <a:extLst>
              <a:ext uri="{FF2B5EF4-FFF2-40B4-BE49-F238E27FC236}">
                <a16:creationId xmlns:a16="http://schemas.microsoft.com/office/drawing/2014/main" id="{90C5FEAE-3F21-F644-A153-EF4F40E96C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104" name="Footer Placeholder 103">
            <a:extLst>
              <a:ext uri="{FF2B5EF4-FFF2-40B4-BE49-F238E27FC236}">
                <a16:creationId xmlns:a16="http://schemas.microsoft.com/office/drawing/2014/main" id="{813E491A-AC8B-F14F-BF15-9D7154E15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2D718B86-E120-CC49-B377-6F6F971F3889}"/>
              </a:ext>
            </a:extLst>
          </p:cNvPr>
          <p:cNvGrpSpPr/>
          <p:nvPr/>
        </p:nvGrpSpPr>
        <p:grpSpPr>
          <a:xfrm>
            <a:off x="4999802" y="1554563"/>
            <a:ext cx="6831873" cy="4351351"/>
            <a:chOff x="2598918" y="1518533"/>
            <a:chExt cx="6831873" cy="435135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0D92ECD-3E93-3640-8082-69E20F1C0266}"/>
                </a:ext>
              </a:extLst>
            </p:cNvPr>
            <p:cNvSpPr/>
            <p:nvPr/>
          </p:nvSpPr>
          <p:spPr>
            <a:xfrm>
              <a:off x="6049152" y="2623286"/>
              <a:ext cx="2090551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Parser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091CBAA-9212-444C-9668-0F15529B0F42}"/>
                </a:ext>
              </a:extLst>
            </p:cNvPr>
            <p:cNvSpPr/>
            <p:nvPr/>
          </p:nvSpPr>
          <p:spPr>
            <a:xfrm>
              <a:off x="3768141" y="2618218"/>
              <a:ext cx="2090551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Ausführer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56EAB54-324D-1B44-B7F9-90DE9740FCA2}"/>
                </a:ext>
              </a:extLst>
            </p:cNvPr>
            <p:cNvSpPr/>
            <p:nvPr/>
          </p:nvSpPr>
          <p:spPr>
            <a:xfrm>
              <a:off x="6049152" y="3076907"/>
              <a:ext cx="2090551" cy="307777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Optimierer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F4B99C4-E1FA-E44A-BA9E-74EB8722A524}"/>
                </a:ext>
              </a:extLst>
            </p:cNvPr>
            <p:cNvSpPr/>
            <p:nvPr/>
          </p:nvSpPr>
          <p:spPr>
            <a:xfrm>
              <a:off x="3768141" y="3071839"/>
              <a:ext cx="2090551" cy="307777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Operator-Evaluierer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A260C7E-5987-C948-A539-CD10576BD8F4}"/>
                </a:ext>
              </a:extLst>
            </p:cNvPr>
            <p:cNvSpPr/>
            <p:nvPr/>
          </p:nvSpPr>
          <p:spPr>
            <a:xfrm>
              <a:off x="3655876" y="2568662"/>
              <a:ext cx="4588922" cy="8759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D193E2B-16E2-C445-AFAC-73970C17F80B}"/>
                </a:ext>
              </a:extLst>
            </p:cNvPr>
            <p:cNvSpPr/>
            <p:nvPr/>
          </p:nvSpPr>
          <p:spPr>
            <a:xfrm>
              <a:off x="4360780" y="3622766"/>
              <a:ext cx="3185296" cy="307777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Dateiverwaltungs- und Zugriffsmethoden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13F904E-F888-9844-BF56-6868521B7332}"/>
                </a:ext>
              </a:extLst>
            </p:cNvPr>
            <p:cNvSpPr/>
            <p:nvPr/>
          </p:nvSpPr>
          <p:spPr>
            <a:xfrm>
              <a:off x="4360428" y="4116080"/>
              <a:ext cx="3186000" cy="307777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Puffer-Verwalter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6F3DA6F-BE9D-3B43-9DBC-9528DE4140B8}"/>
                </a:ext>
              </a:extLst>
            </p:cNvPr>
            <p:cNvSpPr/>
            <p:nvPr/>
          </p:nvSpPr>
          <p:spPr>
            <a:xfrm>
              <a:off x="4360428" y="4599690"/>
              <a:ext cx="3186000" cy="307777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Verwalter für externen Speicher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C6AC8CC-1676-AD4B-8500-674B7E6AFFE8}"/>
                </a:ext>
              </a:extLst>
            </p:cNvPr>
            <p:cNvSpPr/>
            <p:nvPr/>
          </p:nvSpPr>
          <p:spPr>
            <a:xfrm>
              <a:off x="2860610" y="3622767"/>
              <a:ext cx="1234685" cy="619061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Transaktions-Verwalter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2966A0B-0E00-0745-8B65-351669E53741}"/>
                </a:ext>
              </a:extLst>
            </p:cNvPr>
            <p:cNvSpPr/>
            <p:nvPr/>
          </p:nvSpPr>
          <p:spPr>
            <a:xfrm>
              <a:off x="2860610" y="4304024"/>
              <a:ext cx="1234685" cy="603443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Sperr</a:t>
              </a:r>
            </a:p>
            <a:p>
              <a:pPr algn="ctr"/>
              <a:r>
                <a:rPr lang="de-DE" sz="1400">
                  <a:solidFill>
                    <a:schemeClr val="tx2"/>
                  </a:solidFill>
                </a:rPr>
                <a:t>-Verwalter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47461BA-A741-2B49-8965-B70252A09318}"/>
                </a:ext>
              </a:extLst>
            </p:cNvPr>
            <p:cNvSpPr/>
            <p:nvPr/>
          </p:nvSpPr>
          <p:spPr>
            <a:xfrm>
              <a:off x="7740510" y="3577182"/>
              <a:ext cx="1363720" cy="1388111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Wieder-herstellungs-Verwalter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292EFF6-BC60-664D-A814-90D343742CE9}"/>
                </a:ext>
              </a:extLst>
            </p:cNvPr>
            <p:cNvSpPr/>
            <p:nvPr/>
          </p:nvSpPr>
          <p:spPr>
            <a:xfrm>
              <a:off x="2598918" y="2507134"/>
              <a:ext cx="6702838" cy="250179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C04A032E-3442-3943-950D-6B02B82917D9}"/>
                </a:ext>
              </a:extLst>
            </p:cNvPr>
            <p:cNvSpPr/>
            <p:nvPr/>
          </p:nvSpPr>
          <p:spPr>
            <a:xfrm>
              <a:off x="3011213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Webformulare</a:t>
              </a: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F0BDEF42-E94E-0145-8500-9988AC420FA2}"/>
                </a:ext>
              </a:extLst>
            </p:cNvPr>
            <p:cNvSpPr/>
            <p:nvPr/>
          </p:nvSpPr>
          <p:spPr>
            <a:xfrm>
              <a:off x="5096372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Anwendungen</a:t>
              </a:r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1CDCB60D-9948-D74E-9E92-47D56BF4CDCA}"/>
                </a:ext>
              </a:extLst>
            </p:cNvPr>
            <p:cNvSpPr/>
            <p:nvPr/>
          </p:nvSpPr>
          <p:spPr>
            <a:xfrm>
              <a:off x="7185467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SQL-Schnittstelle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2241047-35BF-9547-A823-E1DE0DC003EF}"/>
                </a:ext>
              </a:extLst>
            </p:cNvPr>
            <p:cNvSpPr txBox="1"/>
            <p:nvPr/>
          </p:nvSpPr>
          <p:spPr>
            <a:xfrm>
              <a:off x="5519193" y="2045468"/>
              <a:ext cx="8622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Anfragen</a:t>
              </a:r>
            </a:p>
          </p:txBody>
        </p:sp>
        <p:sp>
          <p:nvSpPr>
            <p:cNvPr id="19" name="Can 18">
              <a:extLst>
                <a:ext uri="{FF2B5EF4-FFF2-40B4-BE49-F238E27FC236}">
                  <a16:creationId xmlns:a16="http://schemas.microsoft.com/office/drawing/2014/main" id="{EAE531D7-AEC7-FD46-8042-B56D678A9A87}"/>
                </a:ext>
              </a:extLst>
            </p:cNvPr>
            <p:cNvSpPr/>
            <p:nvPr/>
          </p:nvSpPr>
          <p:spPr>
            <a:xfrm>
              <a:off x="4357337" y="5166846"/>
              <a:ext cx="3186000" cy="703038"/>
            </a:xfrm>
            <a:prstGeom prst="can">
              <a:avLst/>
            </a:prstGeom>
            <a:solidFill>
              <a:srgbClr val="FFC000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Dateien für Daten und Indices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4419B48-6675-4F46-AE08-F3649E76D5E0}"/>
                </a:ext>
              </a:extLst>
            </p:cNvPr>
            <p:cNvSpPr txBox="1"/>
            <p:nvPr/>
          </p:nvSpPr>
          <p:spPr>
            <a:xfrm>
              <a:off x="7539894" y="5423045"/>
              <a:ext cx="9983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/>
                <a:t>Datenbank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AEC00F1-A740-3C4B-BB67-C345EC71AD87}"/>
                </a:ext>
              </a:extLst>
            </p:cNvPr>
            <p:cNvSpPr txBox="1"/>
            <p:nvPr/>
          </p:nvSpPr>
          <p:spPr>
            <a:xfrm>
              <a:off x="8463860" y="4973381"/>
              <a:ext cx="9669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/>
                <a:t>DBMS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872BF7A-8470-A044-8B73-87B797F66F65}"/>
                </a:ext>
              </a:extLst>
            </p:cNvPr>
            <p:cNvCxnSpPr>
              <a:cxnSpLocks/>
              <a:stCxn id="32" idx="2"/>
              <a:endCxn id="33" idx="0"/>
            </p:cNvCxnSpPr>
            <p:nvPr/>
          </p:nvCxnSpPr>
          <p:spPr>
            <a:xfrm>
              <a:off x="5950337" y="3444572"/>
              <a:ext cx="3091" cy="17819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9A2081F5-4E65-6743-A681-BDB066615640}"/>
                </a:ext>
              </a:extLst>
            </p:cNvPr>
            <p:cNvCxnSpPr>
              <a:cxnSpLocks/>
              <a:stCxn id="33" idx="2"/>
              <a:endCxn id="34" idx="0"/>
            </p:cNvCxnSpPr>
            <p:nvPr/>
          </p:nvCxnSpPr>
          <p:spPr>
            <a:xfrm>
              <a:off x="5953428" y="3930543"/>
              <a:ext cx="0" cy="18553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004D6E7F-EFA7-B644-8B9C-7BF185722FCA}"/>
                </a:ext>
              </a:extLst>
            </p:cNvPr>
            <p:cNvCxnSpPr>
              <a:cxnSpLocks/>
              <a:stCxn id="34" idx="2"/>
              <a:endCxn id="35" idx="0"/>
            </p:cNvCxnSpPr>
            <p:nvPr/>
          </p:nvCxnSpPr>
          <p:spPr>
            <a:xfrm>
              <a:off x="5953428" y="4423857"/>
              <a:ext cx="0" cy="17583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2B587B9F-FE63-2A4C-89C5-A524696F985E}"/>
                </a:ext>
              </a:extLst>
            </p:cNvPr>
            <p:cNvCxnSpPr>
              <a:cxnSpLocks/>
              <a:stCxn id="16" idx="2"/>
              <a:endCxn id="39" idx="0"/>
            </p:cNvCxnSpPr>
            <p:nvPr/>
          </p:nvCxnSpPr>
          <p:spPr>
            <a:xfrm>
              <a:off x="5950337" y="2353245"/>
              <a:ext cx="0" cy="15388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0F03D292-3A44-7546-B32F-E910B2B1829C}"/>
                </a:ext>
              </a:extLst>
            </p:cNvPr>
            <p:cNvCxnSpPr>
              <a:cxnSpLocks/>
              <a:stCxn id="41" idx="2"/>
              <a:endCxn id="16" idx="1"/>
            </p:cNvCxnSpPr>
            <p:nvPr/>
          </p:nvCxnSpPr>
          <p:spPr>
            <a:xfrm>
              <a:off x="3865179" y="1879888"/>
              <a:ext cx="1654014" cy="3194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05994152-717F-1247-8328-69E8039292DC}"/>
                </a:ext>
              </a:extLst>
            </p:cNvPr>
            <p:cNvCxnSpPr>
              <a:cxnSpLocks/>
              <a:stCxn id="42" idx="2"/>
              <a:endCxn id="16" idx="0"/>
            </p:cNvCxnSpPr>
            <p:nvPr/>
          </p:nvCxnSpPr>
          <p:spPr>
            <a:xfrm flipH="1">
              <a:off x="5950337" y="1879888"/>
              <a:ext cx="1" cy="16558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86E6F66A-0BCE-474B-927A-3421ABC06F10}"/>
                </a:ext>
              </a:extLst>
            </p:cNvPr>
            <p:cNvCxnSpPr>
              <a:cxnSpLocks/>
              <a:stCxn id="43" idx="2"/>
              <a:endCxn id="16" idx="3"/>
            </p:cNvCxnSpPr>
            <p:nvPr/>
          </p:nvCxnSpPr>
          <p:spPr>
            <a:xfrm flipH="1">
              <a:off x="6381480" y="1879888"/>
              <a:ext cx="1657953" cy="3194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A1213287-8BC5-AC40-BA30-C4AD36EADE97}"/>
                </a:ext>
              </a:extLst>
            </p:cNvPr>
            <p:cNvCxnSpPr>
              <a:cxnSpLocks/>
              <a:stCxn id="35" idx="2"/>
              <a:endCxn id="19" idx="1"/>
            </p:cNvCxnSpPr>
            <p:nvPr/>
          </p:nvCxnSpPr>
          <p:spPr>
            <a:xfrm flipH="1">
              <a:off x="5950337" y="4907467"/>
              <a:ext cx="3091" cy="25937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AF823C6F-1772-9B48-B93E-9991EC2E6E78}"/>
                </a:ext>
              </a:extLst>
            </p:cNvPr>
            <p:cNvCxnSpPr>
              <a:cxnSpLocks/>
              <a:stCxn id="38" idx="1"/>
              <a:endCxn id="34" idx="3"/>
            </p:cNvCxnSpPr>
            <p:nvPr/>
          </p:nvCxnSpPr>
          <p:spPr>
            <a:xfrm flipH="1" flipV="1">
              <a:off x="7546428" y="4269969"/>
              <a:ext cx="194082" cy="126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6FB26EF1-9574-924E-A362-B1BDD7E6480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39894" y="3778820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E88349B6-9F15-8B43-96C1-F36EA213291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43337" y="4753578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46C812B4-66F9-7F4D-A2AC-6150ABA4A9F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63255" y="4263970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92B37593-535E-5A4B-A533-3663E187258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59812" y="3773024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ED0CE984-B3CE-2143-ACB3-B4B6C560A2E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63255" y="4747782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D8DE8B6D-FB52-A945-9735-F450A14B9016}"/>
                </a:ext>
              </a:extLst>
            </p:cNvPr>
            <p:cNvSpPr/>
            <p:nvPr/>
          </p:nvSpPr>
          <p:spPr>
            <a:xfrm>
              <a:off x="2799535" y="3581552"/>
              <a:ext cx="1363720" cy="138811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481643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B0D10-BA62-6443-B852-28550837D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Hash-basierte Indexierung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20D7F6-089D-AFAD-DA58-B24C9739B4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Effiziente Indexierung bei </a:t>
            </a:r>
            <a:r>
              <a:rPr lang="en-DE" i="1" dirty="0"/>
              <a:t>Gleichheitsprädikaten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124570-8014-7F1F-FF12-898439A7FC0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57A51-89BC-40C5-C587-D9703408B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800C1E-8102-6CE2-4B4A-8063F67218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80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662778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Hash-basierte Indexierung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B</a:t>
                </a:r>
                <a:r>
                  <a:rPr lang="de-DE" baseline="30000" dirty="0"/>
                  <a:t>+</a:t>
                </a:r>
                <a:r>
                  <a:rPr lang="de-DE" dirty="0"/>
                  <a:t>-Bäume dominieren in Datenbanken</a:t>
                </a:r>
              </a:p>
              <a:p>
                <a:r>
                  <a:rPr lang="de-DE" dirty="0"/>
                  <a:t>Alternative: </a:t>
                </a:r>
                <a:r>
                  <a:rPr lang="de-DE" dirty="0">
                    <a:solidFill>
                      <a:schemeClr val="accent1"/>
                    </a:solidFill>
                  </a:rPr>
                  <a:t>hash-basierte Indexierung</a:t>
                </a:r>
                <a:r>
                  <a:rPr lang="de-DE" dirty="0"/>
                  <a:t> für Gleichheitsprädikate</a:t>
                </a:r>
              </a:p>
              <a:p>
                <a:pPr lvl="1"/>
                <a:r>
                  <a:rPr lang="de-DE" dirty="0"/>
                  <a:t>Aufteilung von möglichen Eingabewerten auf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dirty="0"/>
                  <a:t> </a:t>
                </a:r>
                <a:r>
                  <a:rPr lang="de-DE" dirty="0" err="1"/>
                  <a:t>Buckets</a:t>
                </a:r>
                <a:r>
                  <a:rPr lang="de-DE" dirty="0"/>
                  <a:t> mittels Hash-Funktion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endParaRPr lang="de-DE" dirty="0"/>
              </a:p>
              <a:p>
                <a:pPr lvl="2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 :</m:t>
                    </m:r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dom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𝑘𝑒𝑦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0,…,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Anzahl an </a:t>
                </a:r>
                <a:r>
                  <a:rPr lang="de-DE" dirty="0" err="1"/>
                  <a:t>Buckets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dirty="0"/>
                  <a:t>: vorher festzulegen</a:t>
                </a:r>
              </a:p>
              <a:p>
                <a:pPr lvl="3"/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≪</m:t>
                    </m:r>
                  </m:oMath>
                </a14:m>
                <a:r>
                  <a:rPr lang="de-DE" dirty="0"/>
                  <a:t> Anzahl an Eingabewerten (Werte eines Attributs </a:t>
                </a:r>
                <a:br>
                  <a:rPr lang="de-DE" dirty="0"/>
                </a:br>
                <a:r>
                  <a:rPr lang="de-DE" dirty="0"/>
                  <a:t>oder einer Kombination von Attributen)</a:t>
                </a:r>
              </a:p>
              <a:p>
                <a:pPr lvl="2"/>
                <a:r>
                  <a:rPr lang="de-DE" dirty="0"/>
                  <a:t>Inhalt </a:t>
                </a:r>
                <a:r>
                  <a:rPr lang="de-DE" dirty="0" err="1"/>
                  <a:t>Bucket</a:t>
                </a:r>
                <a:r>
                  <a:rPr lang="de-DE" dirty="0"/>
                  <a:t>-Seite: Datensätze oder </a:t>
                </a:r>
                <a:r>
                  <a:rPr lang="de-DE" dirty="0" err="1"/>
                  <a:t>rid</a:t>
                </a:r>
                <a:r>
                  <a:rPr lang="de-DE" dirty="0"/>
                  <a:t> Liste</a:t>
                </a:r>
              </a:p>
              <a:p>
                <a:pPr lvl="3"/>
                <a:r>
                  <a:rPr lang="de-DE" dirty="0"/>
                  <a:t>Wird gefüllt durch Anwendung der Hash-Funktion auf </a:t>
                </a:r>
                <a:br>
                  <a:rPr lang="de-DE" dirty="0"/>
                </a:br>
                <a:r>
                  <a:rPr lang="de-DE" dirty="0"/>
                  <a:t>Datensatz und anschließende Einsortierung in </a:t>
                </a:r>
                <a:r>
                  <a:rPr lang="de-DE" dirty="0" err="1"/>
                  <a:t>Bucket</a:t>
                </a:r>
                <a:r>
                  <a:rPr lang="de-DE" dirty="0"/>
                  <a:t> </a:t>
                </a:r>
              </a:p>
              <a:p>
                <a:pPr lvl="3"/>
                <a:r>
                  <a:rPr lang="de-DE" dirty="0">
                    <a:sym typeface="Wingdings"/>
                  </a:rPr>
                  <a:t>Wenn Seite voll: Kollisionslisten (</a:t>
                </a:r>
                <a:r>
                  <a:rPr lang="de-DE" dirty="0" err="1">
                    <a:sym typeface="Wingdings"/>
                  </a:rPr>
                  <a:t>overflow</a:t>
                </a:r>
                <a:r>
                  <a:rPr lang="de-DE" dirty="0">
                    <a:sym typeface="Wingdings"/>
                  </a:rPr>
                  <a:t> </a:t>
                </a:r>
                <a:r>
                  <a:rPr lang="de-DE" dirty="0" err="1">
                    <a:sym typeface="Wingdings"/>
                  </a:rPr>
                  <a:t>pages</a:t>
                </a:r>
                <a:r>
                  <a:rPr lang="de-DE" dirty="0">
                    <a:sym typeface="Wingdings"/>
                  </a:rPr>
                  <a:t>), </a:t>
                </a:r>
                <a:br>
                  <a:rPr lang="de-DE" dirty="0">
                    <a:sym typeface="Wingdings"/>
                  </a:rPr>
                </a:br>
                <a:r>
                  <a:rPr lang="de-DE" dirty="0">
                    <a:sym typeface="Wingdings"/>
                  </a:rPr>
                  <a:t>lineares Sondieren o.ä.</a:t>
                </a:r>
              </a:p>
              <a:p>
                <a:pPr lvl="1"/>
                <a:r>
                  <a:rPr lang="de-DE" dirty="0"/>
                  <a:t>Suche nach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de-DE" dirty="0"/>
                  <a:t>: Suche nach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de-DE" dirty="0"/>
                  <a:t> in </a:t>
                </a:r>
                <a:r>
                  <a:rPr lang="de-DE" dirty="0" err="1"/>
                  <a:t>Bucket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</m:oMath>
                </a14:m>
                <a:endParaRPr lang="de-DE" dirty="0"/>
              </a:p>
              <a:p>
                <a:pPr lvl="2"/>
                <a:endParaRPr lang="de-DE" dirty="0">
                  <a:sym typeface="Wingdings"/>
                </a:endParaRP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 b="-149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FF1E6D0-ED7C-46B0-D6D0-903F05E3DDC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C379DB0-6C91-0476-70CA-F81A94F9B3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81</a:t>
            </a:fld>
            <a:endParaRPr lang="de-DE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5CA41C3-61BA-664F-F3D5-B281ECE23BA8}"/>
              </a:ext>
            </a:extLst>
          </p:cNvPr>
          <p:cNvGrpSpPr/>
          <p:nvPr/>
        </p:nvGrpSpPr>
        <p:grpSpPr>
          <a:xfrm>
            <a:off x="7097563" y="3373228"/>
            <a:ext cx="4734112" cy="2532686"/>
            <a:chOff x="7097563" y="3373228"/>
            <a:chExt cx="4734112" cy="25326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7C0BD9B4-561A-8EDB-79DD-3CC2A527C0AB}"/>
                    </a:ext>
                  </a:extLst>
                </p:cNvPr>
                <p:cNvSpPr txBox="1"/>
                <p:nvPr/>
              </p:nvSpPr>
              <p:spPr>
                <a:xfrm>
                  <a:off x="7097563" y="3974963"/>
                  <a:ext cx="698396" cy="4775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vertJc m:val="bot"/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 panose="02040503050406030204" pitchFamily="18" charset="0"/>
                              </a:rPr>
                              <m:t>key</m:t>
                            </m:r>
                          </m:e>
                        </m:groupCh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7C0BD9B4-561A-8EDB-79DD-3CC2A527C0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97563" y="3974963"/>
                  <a:ext cx="698396" cy="47750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8773139-43F0-E6B1-2831-75872E26F251}"/>
                    </a:ext>
                  </a:extLst>
                </p:cNvPr>
                <p:cNvSpPr txBox="1"/>
                <p:nvPr/>
              </p:nvSpPr>
              <p:spPr>
                <a:xfrm>
                  <a:off x="8791104" y="3373228"/>
                  <a:ext cx="995144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rtlCol="0">
                  <a:noAutofit/>
                </a:bodyPr>
                <a:lstStyle/>
                <a:p>
                  <a:r>
                    <a:rPr lang="en-DE" dirty="0"/>
                    <a:t>bucket </a:t>
                  </a:r>
                  <a14:m>
                    <m:oMath xmlns:m="http://schemas.openxmlformats.org/officeDocument/2006/math">
                      <m:r>
                        <a:rPr lang="en-DE" i="1" dirty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8773139-43F0-E6B1-2831-75872E26F2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91104" y="3373228"/>
                  <a:ext cx="995144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3750" t="-3125" b="-21875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94FB3835-7838-36D9-5B8A-0E9E22F51871}"/>
                    </a:ext>
                  </a:extLst>
                </p:cNvPr>
                <p:cNvSpPr txBox="1"/>
                <p:nvPr/>
              </p:nvSpPr>
              <p:spPr>
                <a:xfrm>
                  <a:off x="8791104" y="3742560"/>
                  <a:ext cx="995144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rtlCol="0">
                  <a:noAutofit/>
                </a:bodyPr>
                <a:lstStyle/>
                <a:p>
                  <a:r>
                    <a:rPr lang="en-DE" dirty="0"/>
                    <a:t>bucket </a:t>
                  </a:r>
                  <a14:m>
                    <m:oMath xmlns:m="http://schemas.openxmlformats.org/officeDocument/2006/math"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94FB3835-7838-36D9-5B8A-0E9E22F518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91104" y="3742560"/>
                  <a:ext cx="995144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3750" t="-6452" b="-2258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6F7C3E0-49DC-5B30-724D-FDC52ECECFBF}"/>
                    </a:ext>
                  </a:extLst>
                </p:cNvPr>
                <p:cNvSpPr txBox="1"/>
                <p:nvPr/>
              </p:nvSpPr>
              <p:spPr>
                <a:xfrm>
                  <a:off x="8791104" y="4684870"/>
                  <a:ext cx="995144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rtlCol="0">
                  <a:noAutofit/>
                </a:bodyPr>
                <a:lstStyle/>
                <a:p>
                  <a:r>
                    <a:rPr lang="en-DE" dirty="0"/>
                    <a:t>bucket </a:t>
                  </a:r>
                  <a14:m>
                    <m:oMath xmlns:m="http://schemas.openxmlformats.org/officeDocument/2006/math"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6F7C3E0-49DC-5B30-724D-FDC52ECECF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91104" y="4684870"/>
                  <a:ext cx="995144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3750" t="-6452" b="-2258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10FCD73-E391-8300-3C7D-21E201319A5C}"/>
                </a:ext>
              </a:extLst>
            </p:cNvPr>
            <p:cNvSpPr/>
            <p:nvPr/>
          </p:nvSpPr>
          <p:spPr>
            <a:xfrm>
              <a:off x="8791104" y="3373228"/>
              <a:ext cx="995144" cy="168097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94A75EF-64F2-47B8-8D00-7E31C005F239}"/>
                </a:ext>
              </a:extLst>
            </p:cNvPr>
            <p:cNvSpPr txBox="1"/>
            <p:nvPr/>
          </p:nvSpPr>
          <p:spPr>
            <a:xfrm>
              <a:off x="10106045" y="3742560"/>
              <a:ext cx="99514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endParaRPr lang="en-DE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3F012CD-C6CE-37D9-AA61-28761BAAAFB1}"/>
                </a:ext>
              </a:extLst>
            </p:cNvPr>
            <p:cNvSpPr txBox="1"/>
            <p:nvPr/>
          </p:nvSpPr>
          <p:spPr>
            <a:xfrm>
              <a:off x="10106045" y="4684870"/>
              <a:ext cx="99514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endParaRPr lang="en-DE" dirty="0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589724C4-D92D-2822-294E-3A434C036EDA}"/>
                </a:ext>
              </a:extLst>
            </p:cNvPr>
            <p:cNvCxnSpPr>
              <a:endCxn id="10" idx="1"/>
            </p:cNvCxnSpPr>
            <p:nvPr/>
          </p:nvCxnSpPr>
          <p:spPr>
            <a:xfrm flipV="1">
              <a:off x="7795959" y="3557894"/>
              <a:ext cx="995145" cy="65582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6F39B25C-9184-C54F-FEDB-2C3B7B98910C}"/>
                </a:ext>
              </a:extLst>
            </p:cNvPr>
            <p:cNvCxnSpPr>
              <a:cxnSpLocks/>
              <a:stCxn id="9" idx="3"/>
              <a:endCxn id="11" idx="1"/>
            </p:cNvCxnSpPr>
            <p:nvPr/>
          </p:nvCxnSpPr>
          <p:spPr>
            <a:xfrm flipV="1">
              <a:off x="7795959" y="3927226"/>
              <a:ext cx="995145" cy="28648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BC5425A0-7D05-6841-9619-6252A896CCD9}"/>
                </a:ext>
              </a:extLst>
            </p:cNvPr>
            <p:cNvCxnSpPr>
              <a:cxnSpLocks/>
              <a:stCxn id="9" idx="3"/>
              <a:endCxn id="12" idx="1"/>
            </p:cNvCxnSpPr>
            <p:nvPr/>
          </p:nvCxnSpPr>
          <p:spPr>
            <a:xfrm>
              <a:off x="7795959" y="4213715"/>
              <a:ext cx="995145" cy="65582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74091ECE-A12E-6E50-140D-3D2674A255AF}"/>
                    </a:ext>
                  </a:extLst>
                </p:cNvPr>
                <p:cNvSpPr txBox="1"/>
                <p:nvPr/>
              </p:nvSpPr>
              <p:spPr>
                <a:xfrm>
                  <a:off x="9143922" y="4220345"/>
                  <a:ext cx="30970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DE" i="1" smtClean="0">
                            <a:latin typeface="Cambria Math" panose="02040503050406030204" pitchFamily="18" charset="0"/>
                          </a:rPr>
                          <m:t>⋮</m:t>
                        </m:r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74091ECE-A12E-6E50-140D-3D2674A255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43922" y="4220345"/>
                  <a:ext cx="309700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973A6B63-F482-F715-1395-A84D85E73AD8}"/>
                </a:ext>
              </a:extLst>
            </p:cNvPr>
            <p:cNvCxnSpPr>
              <a:cxnSpLocks/>
              <a:stCxn id="11" idx="3"/>
              <a:endCxn id="14" idx="1"/>
            </p:cNvCxnSpPr>
            <p:nvPr/>
          </p:nvCxnSpPr>
          <p:spPr>
            <a:xfrm>
              <a:off x="9786248" y="3927226"/>
              <a:ext cx="31979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6380736E-1E8E-029D-CFB8-69F3B5B779D0}"/>
                </a:ext>
              </a:extLst>
            </p:cNvPr>
            <p:cNvCxnSpPr>
              <a:cxnSpLocks/>
              <a:stCxn id="12" idx="3"/>
              <a:endCxn id="15" idx="1"/>
            </p:cNvCxnSpPr>
            <p:nvPr/>
          </p:nvCxnSpPr>
          <p:spPr>
            <a:xfrm>
              <a:off x="9786248" y="4869536"/>
              <a:ext cx="31979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2A3C49F6-E5E5-8E71-68BF-22E32AE01127}"/>
                </a:ext>
              </a:extLst>
            </p:cNvPr>
            <p:cNvCxnSpPr>
              <a:cxnSpLocks/>
              <a:stCxn id="14" idx="3"/>
              <a:endCxn id="33" idx="1"/>
            </p:cNvCxnSpPr>
            <p:nvPr/>
          </p:nvCxnSpPr>
          <p:spPr>
            <a:xfrm>
              <a:off x="11101189" y="3927226"/>
              <a:ext cx="31979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9F57843F-A6F8-D263-9429-E4FFF192AAC1}"/>
                    </a:ext>
                  </a:extLst>
                </p:cNvPr>
                <p:cNvSpPr txBox="1"/>
                <p:nvPr/>
              </p:nvSpPr>
              <p:spPr>
                <a:xfrm>
                  <a:off x="11420986" y="3742560"/>
                  <a:ext cx="4106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9F57843F-A6F8-D263-9429-E4FFF192AA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20986" y="3742560"/>
                  <a:ext cx="41068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Right Brace 34">
              <a:extLst>
                <a:ext uri="{FF2B5EF4-FFF2-40B4-BE49-F238E27FC236}">
                  <a16:creationId xmlns:a16="http://schemas.microsoft.com/office/drawing/2014/main" id="{9AC34205-8CAA-C9EE-08B2-E12C2704A5F1}"/>
                </a:ext>
              </a:extLst>
            </p:cNvPr>
            <p:cNvSpPr/>
            <p:nvPr/>
          </p:nvSpPr>
          <p:spPr>
            <a:xfrm rot="5400000">
              <a:off x="9201077" y="4540668"/>
              <a:ext cx="195385" cy="1243974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D5AA27C-B793-796E-C0CC-CC3173928914}"/>
                </a:ext>
              </a:extLst>
            </p:cNvPr>
            <p:cNvSpPr txBox="1"/>
            <p:nvPr/>
          </p:nvSpPr>
          <p:spPr>
            <a:xfrm>
              <a:off x="8592966" y="5259583"/>
              <a:ext cx="14116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/>
                <a:t>p</a:t>
              </a:r>
              <a:r>
                <a:rPr lang="en-DE" dirty="0"/>
                <a:t>rimary</a:t>
              </a:r>
            </a:p>
            <a:p>
              <a:pPr algn="ctr"/>
              <a:r>
                <a:rPr lang="en-DE" dirty="0"/>
                <a:t>bucket pages</a:t>
              </a:r>
            </a:p>
          </p:txBody>
        </p:sp>
        <p:sp>
          <p:nvSpPr>
            <p:cNvPr id="37" name="Right Brace 36">
              <a:extLst>
                <a:ext uri="{FF2B5EF4-FFF2-40B4-BE49-F238E27FC236}">
                  <a16:creationId xmlns:a16="http://schemas.microsoft.com/office/drawing/2014/main" id="{831611E3-DF8D-0177-6C4A-9E9D46629ECF}"/>
                </a:ext>
              </a:extLst>
            </p:cNvPr>
            <p:cNvSpPr/>
            <p:nvPr/>
          </p:nvSpPr>
          <p:spPr>
            <a:xfrm rot="5400000">
              <a:off x="10820431" y="4245184"/>
              <a:ext cx="195385" cy="1827101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059487D-F8CA-BB66-ED31-64048D44412E}"/>
                </a:ext>
              </a:extLst>
            </p:cNvPr>
            <p:cNvSpPr txBox="1"/>
            <p:nvPr/>
          </p:nvSpPr>
          <p:spPr>
            <a:xfrm>
              <a:off x="10411894" y="5256427"/>
              <a:ext cx="101245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dirty="0" err="1"/>
                <a:t>overflow</a:t>
              </a:r>
              <a:endParaRPr lang="en-DE" dirty="0"/>
            </a:p>
            <a:p>
              <a:pPr algn="ctr"/>
              <a:r>
                <a:rPr lang="en-DE" dirty="0"/>
                <a:t>pages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64544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A20F6-BBBB-284E-94E0-817C94B4D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Statisches </a:t>
            </a:r>
            <a:r>
              <a:rPr lang="de-DE" dirty="0" err="1"/>
              <a:t>Hashing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44AF02-A4A9-C34F-B628-16E08DED9F0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Relation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𝑆𝑡𝑢𝑑𝑒𝑛𝑡</m:t>
                    </m:r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𝑀𝑎𝑡𝑟𝑖𝑘𝑒𝑙𝑛𝑢𝑚𝑚𝑒𝑟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𝑁𝑎𝑚𝑒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𝑆𝑒𝑚𝑒𝑠𝑡𝑒𝑟</m:t>
                        </m:r>
                      </m:e>
                    </m:d>
                  </m:oMath>
                </a14:m>
                <a:endParaRPr lang="de-DE" dirty="0"/>
              </a:p>
              <a:p>
                <a:r>
                  <a:rPr lang="de-DE" dirty="0"/>
                  <a:t>Hashfunktion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𝑥</m:t>
                    </m:r>
                    <m:func>
                      <m:func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e-DE" b="0" i="0" dirty="0" smtClean="0">
                            <a:latin typeface="Cambria Math" panose="02040503050406030204" pitchFamily="18" charset="0"/>
                          </a:rPr>
                          <m:t>mod</m:t>
                        </m:r>
                      </m:fName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func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de-DE" dirty="0"/>
                  <a:t> Matrikelnummer </a:t>
                </a:r>
              </a:p>
              <a:p>
                <a:pPr lvl="1"/>
                <a:r>
                  <a:rPr lang="de-DE" dirty="0"/>
                  <a:t>Anzahl an </a:t>
                </a:r>
                <a:r>
                  <a:rPr lang="de-DE" dirty="0" err="1"/>
                  <a:t>Buckets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de-DE" dirty="0"/>
                  <a:t>, daher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e-DE" dirty="0">
                            <a:latin typeface="Cambria Math" panose="02040503050406030204" pitchFamily="18" charset="0"/>
                          </a:rPr>
                          <m:t>mod</m:t>
                        </m:r>
                      </m:fName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func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Kollisionsbehandlung mit Kollisionslisten</a:t>
                </a:r>
              </a:p>
              <a:p>
                <a:r>
                  <a:rPr lang="de-DE" dirty="0"/>
                  <a:t>Beispiel: </a:t>
                </a:r>
                <a:r>
                  <a:rPr lang="en-DE" dirty="0"/>
                  <a:t>(26830, ‘Aristoxenos, 8), (26120, ‘Fichte’, 10), (28106, ‘Carnap’, 3), … </a:t>
                </a:r>
                <a:r>
                  <a:rPr lang="de-DE" dirty="0"/>
                  <a:t>einfügen</a:t>
                </a:r>
                <a:endParaRPr lang="en-DE" dirty="0"/>
              </a:p>
              <a:p>
                <a:pPr lvl="2"/>
                <a:endParaRPr lang="en-DE" dirty="0"/>
              </a:p>
              <a:p>
                <a:pPr lvl="2"/>
                <a:endParaRPr lang="de-DE" dirty="0"/>
              </a:p>
              <a:p>
                <a:endParaRPr lang="de-DE" dirty="0"/>
              </a:p>
              <a:p>
                <a:endParaRPr lang="de-DE" dirty="0"/>
              </a:p>
              <a:p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44AF02-A4A9-C34F-B628-16E08DED9F0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67A04A3-6836-CE7E-0FC8-68B5DCE2FAA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DEB24F-24DF-3071-DC22-1A5A833B4A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6876A0-B8D0-D045-9618-7BB1ABB133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82</a:t>
            </a:fld>
            <a:endParaRPr lang="en-GB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F3C15FB7-78B6-A7F6-8DCA-A1BCCE0345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4241397"/>
              </p:ext>
            </p:extLst>
          </p:nvPr>
        </p:nvGraphicFramePr>
        <p:xfrm>
          <a:off x="359624" y="3680874"/>
          <a:ext cx="3435478" cy="22250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55">
                  <a:extLst>
                    <a:ext uri="{9D8B030D-6E8A-4147-A177-3AD203B41FA5}">
                      <a16:colId xmlns:a16="http://schemas.microsoft.com/office/drawing/2014/main" val="1148194954"/>
                    </a:ext>
                  </a:extLst>
                </a:gridCol>
                <a:gridCol w="2734755">
                  <a:extLst>
                    <a:ext uri="{9D8B030D-6E8A-4147-A177-3AD203B41FA5}">
                      <a16:colId xmlns:a16="http://schemas.microsoft.com/office/drawing/2014/main" val="3875153092"/>
                    </a:ext>
                  </a:extLst>
                </a:gridCol>
                <a:gridCol w="349568">
                  <a:extLst>
                    <a:ext uri="{9D8B030D-6E8A-4147-A177-3AD203B41FA5}">
                      <a16:colId xmlns:a16="http://schemas.microsoft.com/office/drawing/2014/main" val="104156541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r>
                        <a:rPr lang="en-DE" dirty="0"/>
                        <a:t>0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endParaRPr lang="en-DE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85950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5543380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en-DE" dirty="0"/>
                        <a:t>1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DE" dirty="0"/>
                        <a:t>(27550, ‘Schopenhauer’, 6)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endParaRPr lang="en-DE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509635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9862891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en-DE" dirty="0"/>
                        <a:t>2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DE" dirty="0"/>
                        <a:t>(24002, ‘Xenokrates’, 18)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lang="en-DE" dirty="0"/>
                        <a:t>•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631117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dirty="0"/>
                        <a:t>(25403, ‘Jonas’, 12)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344557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E9E5D32D-9217-0BD9-21AE-A0D69E4943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963679"/>
              </p:ext>
            </p:extLst>
          </p:nvPr>
        </p:nvGraphicFramePr>
        <p:xfrm>
          <a:off x="4280357" y="5161860"/>
          <a:ext cx="3084323" cy="741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34755">
                  <a:extLst>
                    <a:ext uri="{9D8B030D-6E8A-4147-A177-3AD203B41FA5}">
                      <a16:colId xmlns:a16="http://schemas.microsoft.com/office/drawing/2014/main" val="2295204407"/>
                    </a:ext>
                  </a:extLst>
                </a:gridCol>
                <a:gridCol w="349568">
                  <a:extLst>
                    <a:ext uri="{9D8B030D-6E8A-4147-A177-3AD203B41FA5}">
                      <a16:colId xmlns:a16="http://schemas.microsoft.com/office/drawing/2014/main" val="29056863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DE" dirty="0"/>
                        <a:t>(26120, ‘Fichte’, 10)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lang="en-DE" dirty="0"/>
                        <a:t>•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35528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5740829"/>
                  </a:ext>
                </a:extLst>
              </a:tr>
            </a:tbl>
          </a:graphicData>
        </a:graphic>
      </p:graphicFrame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EA7970D-CE2D-BC55-6D6A-169ABCBB3C31}"/>
              </a:ext>
            </a:extLst>
          </p:cNvPr>
          <p:cNvCxnSpPr/>
          <p:nvPr/>
        </p:nvCxnSpPr>
        <p:spPr>
          <a:xfrm>
            <a:off x="3588695" y="5534465"/>
            <a:ext cx="69166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739CCF0-1884-22F9-FF1A-5022830566D6}"/>
              </a:ext>
            </a:extLst>
          </p:cNvPr>
          <p:cNvCxnSpPr/>
          <p:nvPr/>
        </p:nvCxnSpPr>
        <p:spPr>
          <a:xfrm>
            <a:off x="7158370" y="5532700"/>
            <a:ext cx="69166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708C437-1020-2895-1A6A-8E33D98DE54A}"/>
              </a:ext>
            </a:extLst>
          </p:cNvPr>
          <p:cNvSpPr txBox="1"/>
          <p:nvPr/>
        </p:nvSpPr>
        <p:spPr>
          <a:xfrm>
            <a:off x="7778028" y="5270048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9E21B1-21C0-A6DD-D0DA-0991282A1AE5}"/>
              </a:ext>
            </a:extLst>
          </p:cNvPr>
          <p:cNvSpPr txBox="1"/>
          <p:nvPr/>
        </p:nvSpPr>
        <p:spPr>
          <a:xfrm>
            <a:off x="718035" y="4793394"/>
            <a:ext cx="237488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DE" dirty="0"/>
              <a:t>(26830, ‘Aristoxenos, 8)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8B1E8F-3B9E-28D4-19B2-183F75A8640F}"/>
              </a:ext>
            </a:extLst>
          </p:cNvPr>
          <p:cNvSpPr txBox="1"/>
          <p:nvPr/>
        </p:nvSpPr>
        <p:spPr>
          <a:xfrm>
            <a:off x="4280357" y="5532700"/>
            <a:ext cx="201061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DE" dirty="0"/>
              <a:t>(28106, ‘Carnap’, 3)</a:t>
            </a:r>
          </a:p>
        </p:txBody>
      </p:sp>
    </p:spTree>
    <p:extLst>
      <p:ext uri="{BB962C8B-B14F-4D97-AF65-F5344CB8AC3E}">
        <p14:creationId xmlns:p14="http://schemas.microsoft.com/office/powerpoint/2010/main" val="140790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7" grpId="0"/>
      <p:bldP spid="16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Hash-basierte Indexierung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de-DE" dirty="0"/>
              <a:t>Hash-Indexe eignen sich nur für </a:t>
            </a:r>
            <a:r>
              <a:rPr lang="de-DE" dirty="0">
                <a:solidFill>
                  <a:schemeClr val="accent1"/>
                </a:solidFill>
              </a:rPr>
              <a:t>Gleichheitsprädikate</a:t>
            </a:r>
          </a:p>
          <a:p>
            <a:pPr lvl="1"/>
            <a:r>
              <a:rPr lang="de-DE" dirty="0"/>
              <a:t>Insbesondere für (lange) Zeichenketten</a:t>
            </a:r>
          </a:p>
          <a:p>
            <a:pPr lvl="1"/>
            <a:r>
              <a:rPr lang="de-DE" dirty="0"/>
              <a:t>Beispielanfragen, für die sich ein Hash-Index lohnen könnte</a:t>
            </a:r>
          </a:p>
          <a:p>
            <a:pPr lvl="2"/>
            <a:r>
              <a:rPr lang="de-DE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*</a:t>
            </a:r>
            <a:b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de-DE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 err="1">
                <a:latin typeface="Courier New" panose="02070309020205020404" pitchFamily="49" charset="0"/>
                <a:cs typeface="Courier New" panose="02070309020205020404" pitchFamily="49" charset="0"/>
              </a:rPr>
              <a:t>AbtStandort</a:t>
            </a:r>
            <a:b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de-DE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de-DE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Standort='Stafford'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de-DE" dirty="0">
              <a:solidFill>
                <a:srgbClr val="FFC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2"/>
            <a:r>
              <a:rPr lang="de-DE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*</a:t>
            </a:r>
            <a:b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de-DE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Kunden </a:t>
            </a:r>
            <a:r>
              <a:rPr lang="de-DE" dirty="0" err="1"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de-DE" dirty="0" err="1">
                <a:latin typeface="Courier New" panose="02070309020205020404" pitchFamily="49" charset="0"/>
                <a:cs typeface="Courier New" panose="02070309020205020404" pitchFamily="49" charset="0"/>
              </a:rPr>
              <a:t>Auftraege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a</a:t>
            </a:r>
            <a:b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de-DE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de-DE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 err="1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k.Name</a:t>
            </a:r>
            <a:r>
              <a:rPr lang="de-DE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='IBM Corp.'</a:t>
            </a:r>
            <a:r>
              <a:rPr lang="de-DE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br>
              <a:rPr lang="de-DE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de-DE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</a:t>
            </a:r>
            <a:r>
              <a:rPr lang="de-DE" b="1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and</a:t>
            </a:r>
            <a:r>
              <a:rPr lang="de-DE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 err="1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k.KundenID</a:t>
            </a:r>
            <a:r>
              <a:rPr lang="de-DE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de-DE" dirty="0" err="1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a.KundenID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endParaRPr lang="de-D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EE13AF-441F-ED53-8B53-759A1EB09F9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D67BAEE-0072-595B-1CF6-58D564A3B1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83</a:t>
            </a:fld>
            <a:endParaRPr lang="de-DE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A0775EB-9DC2-4DB3-4849-FADC2076D7DC}"/>
              </a:ext>
            </a:extLst>
          </p:cNvPr>
          <p:cNvGrpSpPr/>
          <p:nvPr/>
        </p:nvGrpSpPr>
        <p:grpSpPr>
          <a:xfrm>
            <a:off x="7097563" y="3373228"/>
            <a:ext cx="4734112" cy="2532686"/>
            <a:chOff x="7097563" y="3373228"/>
            <a:chExt cx="4734112" cy="25326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E8006785-4EE0-2FC2-08A9-07C4B00C99DD}"/>
                    </a:ext>
                  </a:extLst>
                </p:cNvPr>
                <p:cNvSpPr txBox="1"/>
                <p:nvPr/>
              </p:nvSpPr>
              <p:spPr>
                <a:xfrm>
                  <a:off x="7097563" y="3974963"/>
                  <a:ext cx="698396" cy="4775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vertJc m:val="bot"/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 panose="02040503050406030204" pitchFamily="18" charset="0"/>
                              </a:rPr>
                              <m:t>key</m:t>
                            </m:r>
                          </m:e>
                        </m:groupCh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E8006785-4EE0-2FC2-08A9-07C4B00C99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97563" y="3974963"/>
                  <a:ext cx="698396" cy="47750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172A8AA-2C6D-89AB-C7DB-A08271FA917B}"/>
                    </a:ext>
                  </a:extLst>
                </p:cNvPr>
                <p:cNvSpPr txBox="1"/>
                <p:nvPr/>
              </p:nvSpPr>
              <p:spPr>
                <a:xfrm>
                  <a:off x="8791104" y="3373228"/>
                  <a:ext cx="995144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rtlCol="0">
                  <a:noAutofit/>
                </a:bodyPr>
                <a:lstStyle/>
                <a:p>
                  <a:r>
                    <a:rPr lang="en-DE" dirty="0"/>
                    <a:t>bucket </a:t>
                  </a:r>
                  <a14:m>
                    <m:oMath xmlns:m="http://schemas.openxmlformats.org/officeDocument/2006/math">
                      <m:r>
                        <a:rPr lang="en-DE" i="1" dirty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172A8AA-2C6D-89AB-C7DB-A08271FA91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91104" y="3373228"/>
                  <a:ext cx="995144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3750" t="-3125" b="-21875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17E107B8-71CB-D37E-6412-C1D578EF4E37}"/>
                    </a:ext>
                  </a:extLst>
                </p:cNvPr>
                <p:cNvSpPr txBox="1"/>
                <p:nvPr/>
              </p:nvSpPr>
              <p:spPr>
                <a:xfrm>
                  <a:off x="8791104" y="3742560"/>
                  <a:ext cx="995144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rtlCol="0">
                  <a:noAutofit/>
                </a:bodyPr>
                <a:lstStyle/>
                <a:p>
                  <a:r>
                    <a:rPr lang="en-DE" dirty="0"/>
                    <a:t>bucket </a:t>
                  </a:r>
                  <a14:m>
                    <m:oMath xmlns:m="http://schemas.openxmlformats.org/officeDocument/2006/math"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17E107B8-71CB-D37E-6412-C1D578EF4E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91104" y="3742560"/>
                  <a:ext cx="995144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3750" t="-6452" b="-2258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C4E83A30-7252-F415-D7CA-ED476E0C1851}"/>
                    </a:ext>
                  </a:extLst>
                </p:cNvPr>
                <p:cNvSpPr txBox="1"/>
                <p:nvPr/>
              </p:nvSpPr>
              <p:spPr>
                <a:xfrm>
                  <a:off x="8791104" y="4684870"/>
                  <a:ext cx="995144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rtlCol="0">
                  <a:noAutofit/>
                </a:bodyPr>
                <a:lstStyle/>
                <a:p>
                  <a:r>
                    <a:rPr lang="en-DE" dirty="0"/>
                    <a:t>bucket </a:t>
                  </a:r>
                  <a14:m>
                    <m:oMath xmlns:m="http://schemas.openxmlformats.org/officeDocument/2006/math"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C4E83A30-7252-F415-D7CA-ED476E0C18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91104" y="4684870"/>
                  <a:ext cx="995144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3750" t="-6452" b="-2258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A796652-DE4E-AE8E-C9B8-739EBE32CFB2}"/>
                </a:ext>
              </a:extLst>
            </p:cNvPr>
            <p:cNvSpPr/>
            <p:nvPr/>
          </p:nvSpPr>
          <p:spPr>
            <a:xfrm>
              <a:off x="8791104" y="3373228"/>
              <a:ext cx="995144" cy="168097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3E8F1EB-C02B-4011-642B-20111593924D}"/>
                </a:ext>
              </a:extLst>
            </p:cNvPr>
            <p:cNvSpPr txBox="1"/>
            <p:nvPr/>
          </p:nvSpPr>
          <p:spPr>
            <a:xfrm>
              <a:off x="10106045" y="3742560"/>
              <a:ext cx="99514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endParaRPr lang="en-DE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EBDB0C0-81F3-CE27-BC48-11D60CDFCD8D}"/>
                </a:ext>
              </a:extLst>
            </p:cNvPr>
            <p:cNvSpPr txBox="1"/>
            <p:nvPr/>
          </p:nvSpPr>
          <p:spPr>
            <a:xfrm>
              <a:off x="10106045" y="4684870"/>
              <a:ext cx="99514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endParaRPr lang="en-DE" dirty="0"/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DC738229-4DA5-DD1D-4341-DCC4F7118337}"/>
                </a:ext>
              </a:extLst>
            </p:cNvPr>
            <p:cNvCxnSpPr>
              <a:endCxn id="16" idx="1"/>
            </p:cNvCxnSpPr>
            <p:nvPr/>
          </p:nvCxnSpPr>
          <p:spPr>
            <a:xfrm flipV="1">
              <a:off x="7795959" y="3557894"/>
              <a:ext cx="995145" cy="65582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FE98E968-C458-6002-3D13-71870C392B8A}"/>
                </a:ext>
              </a:extLst>
            </p:cNvPr>
            <p:cNvCxnSpPr>
              <a:cxnSpLocks/>
              <a:stCxn id="15" idx="3"/>
              <a:endCxn id="17" idx="1"/>
            </p:cNvCxnSpPr>
            <p:nvPr/>
          </p:nvCxnSpPr>
          <p:spPr>
            <a:xfrm flipV="1">
              <a:off x="7795959" y="3927226"/>
              <a:ext cx="995145" cy="28648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5380692E-10F0-E06A-C0B6-B1ACD799F23E}"/>
                </a:ext>
              </a:extLst>
            </p:cNvPr>
            <p:cNvCxnSpPr>
              <a:cxnSpLocks/>
              <a:stCxn id="15" idx="3"/>
              <a:endCxn id="18" idx="1"/>
            </p:cNvCxnSpPr>
            <p:nvPr/>
          </p:nvCxnSpPr>
          <p:spPr>
            <a:xfrm>
              <a:off x="7795959" y="4213715"/>
              <a:ext cx="995145" cy="65582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FC539947-0151-7788-9477-BB049B3ED8D8}"/>
                    </a:ext>
                  </a:extLst>
                </p:cNvPr>
                <p:cNvSpPr txBox="1"/>
                <p:nvPr/>
              </p:nvSpPr>
              <p:spPr>
                <a:xfrm>
                  <a:off x="9143922" y="4220345"/>
                  <a:ext cx="30970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DE" i="1" smtClean="0">
                            <a:latin typeface="Cambria Math" panose="02040503050406030204" pitchFamily="18" charset="0"/>
                          </a:rPr>
                          <m:t>⋮</m:t>
                        </m:r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FC539947-0151-7788-9477-BB049B3ED8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43922" y="4220345"/>
                  <a:ext cx="309700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3998C1EB-7E90-68D2-CFDA-2F4837DD90CF}"/>
                </a:ext>
              </a:extLst>
            </p:cNvPr>
            <p:cNvCxnSpPr>
              <a:cxnSpLocks/>
              <a:stCxn id="17" idx="3"/>
              <a:endCxn id="20" idx="1"/>
            </p:cNvCxnSpPr>
            <p:nvPr/>
          </p:nvCxnSpPr>
          <p:spPr>
            <a:xfrm>
              <a:off x="9786248" y="3927226"/>
              <a:ext cx="31979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8F9E6613-0A43-3DA6-7B67-9FF2E4A710F7}"/>
                </a:ext>
              </a:extLst>
            </p:cNvPr>
            <p:cNvCxnSpPr>
              <a:cxnSpLocks/>
              <a:stCxn id="18" idx="3"/>
              <a:endCxn id="21" idx="1"/>
            </p:cNvCxnSpPr>
            <p:nvPr/>
          </p:nvCxnSpPr>
          <p:spPr>
            <a:xfrm>
              <a:off x="9786248" y="4869536"/>
              <a:ext cx="31979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5DB0DF09-475D-3949-D05F-9540BA19BCC2}"/>
                </a:ext>
              </a:extLst>
            </p:cNvPr>
            <p:cNvCxnSpPr>
              <a:cxnSpLocks/>
              <a:stCxn id="20" idx="3"/>
              <a:endCxn id="29" idx="1"/>
            </p:cNvCxnSpPr>
            <p:nvPr/>
          </p:nvCxnSpPr>
          <p:spPr>
            <a:xfrm>
              <a:off x="11101189" y="3927226"/>
              <a:ext cx="31979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B974AE6-835A-E920-8F4A-CD9449129365}"/>
                    </a:ext>
                  </a:extLst>
                </p:cNvPr>
                <p:cNvSpPr txBox="1"/>
                <p:nvPr/>
              </p:nvSpPr>
              <p:spPr>
                <a:xfrm>
                  <a:off x="11420986" y="3742560"/>
                  <a:ext cx="4106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B974AE6-835A-E920-8F4A-CD94491293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20986" y="3742560"/>
                  <a:ext cx="41068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Right Brace 29">
              <a:extLst>
                <a:ext uri="{FF2B5EF4-FFF2-40B4-BE49-F238E27FC236}">
                  <a16:creationId xmlns:a16="http://schemas.microsoft.com/office/drawing/2014/main" id="{CE47E208-BD57-AB37-712F-385DF8C0D7C4}"/>
                </a:ext>
              </a:extLst>
            </p:cNvPr>
            <p:cNvSpPr/>
            <p:nvPr/>
          </p:nvSpPr>
          <p:spPr>
            <a:xfrm rot="5400000">
              <a:off x="9201077" y="4540668"/>
              <a:ext cx="195385" cy="1243974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F6C5A60-2F0D-E874-5458-0480D8B0886A}"/>
                </a:ext>
              </a:extLst>
            </p:cNvPr>
            <p:cNvSpPr txBox="1"/>
            <p:nvPr/>
          </p:nvSpPr>
          <p:spPr>
            <a:xfrm>
              <a:off x="8592966" y="5259583"/>
              <a:ext cx="14116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/>
                <a:t>p</a:t>
              </a:r>
              <a:r>
                <a:rPr lang="en-DE" dirty="0"/>
                <a:t>rimary</a:t>
              </a:r>
            </a:p>
            <a:p>
              <a:pPr algn="ctr"/>
              <a:r>
                <a:rPr lang="en-DE" dirty="0"/>
                <a:t>bucket pages</a:t>
              </a:r>
            </a:p>
          </p:txBody>
        </p:sp>
        <p:sp>
          <p:nvSpPr>
            <p:cNvPr id="32" name="Right Brace 31">
              <a:extLst>
                <a:ext uri="{FF2B5EF4-FFF2-40B4-BE49-F238E27FC236}">
                  <a16:creationId xmlns:a16="http://schemas.microsoft.com/office/drawing/2014/main" id="{FA07D314-100A-0CB3-5090-6EB3CB8E527B}"/>
                </a:ext>
              </a:extLst>
            </p:cNvPr>
            <p:cNvSpPr/>
            <p:nvPr/>
          </p:nvSpPr>
          <p:spPr>
            <a:xfrm rot="5400000">
              <a:off x="10820431" y="4245184"/>
              <a:ext cx="195385" cy="1827101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8F6F3A5-EBA0-BC4D-CCE3-85BC046F2810}"/>
                </a:ext>
              </a:extLst>
            </p:cNvPr>
            <p:cNvSpPr txBox="1"/>
            <p:nvPr/>
          </p:nvSpPr>
          <p:spPr>
            <a:xfrm>
              <a:off x="10411894" y="5256427"/>
              <a:ext cx="101245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dirty="0" err="1"/>
                <a:t>overflow</a:t>
              </a:r>
              <a:endParaRPr lang="en-DE" dirty="0"/>
            </a:p>
            <a:p>
              <a:pPr algn="ctr"/>
              <a:r>
                <a:rPr lang="en-DE" dirty="0"/>
                <a:t>pages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248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Dynamisches </a:t>
            </a:r>
            <a:r>
              <a:rPr lang="de-DE" dirty="0" err="1"/>
              <a:t>Hashing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Statisches </a:t>
                </a:r>
                <a:r>
                  <a:rPr lang="de-DE" dirty="0" err="1"/>
                  <a:t>Hashing</a:t>
                </a:r>
                <a:r>
                  <a:rPr lang="de-DE" dirty="0"/>
                  <a:t> ineffizient bei unvorhersehbaren Daten und langen Kollisionslisten</a:t>
                </a:r>
                <a:endParaRPr lang="de-DE" b="1" dirty="0"/>
              </a:p>
              <a:p>
                <a:r>
                  <a:rPr lang="de-DE" dirty="0">
                    <a:solidFill>
                      <a:srgbClr val="FFC000"/>
                    </a:solidFill>
                  </a:rPr>
                  <a:t>Problem</a:t>
                </a:r>
                <a:r>
                  <a:rPr lang="de-DE" dirty="0"/>
                  <a:t>: Wie groß soll die Anzahl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dirty="0"/>
                  <a:t> der </a:t>
                </a:r>
                <a:r>
                  <a:rPr lang="de-DE" dirty="0" err="1"/>
                  <a:t>Buckets</a:t>
                </a:r>
                <a:r>
                  <a:rPr lang="de-DE" dirty="0"/>
                  <a:t> sein?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dirty="0"/>
                  <a:t> zu groß </a:t>
                </a:r>
                <a:r>
                  <a:rPr lang="de-DE" dirty="0">
                    <a:sym typeface="Wingdings"/>
                  </a:rPr>
                  <a:t>➝ schlechte Platznutzung und Lokalität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/>
                      </a:rPr>
                      <m:t>𝑛</m:t>
                    </m:r>
                  </m:oMath>
                </a14:m>
                <a:r>
                  <a:rPr lang="de-DE" dirty="0">
                    <a:sym typeface="Wingdings"/>
                  </a:rPr>
                  <a:t> zu klein ➝ viele Überlaufseiten, lange Listen</a:t>
                </a:r>
              </a:p>
              <a:p>
                <a:r>
                  <a:rPr lang="de-DE" dirty="0">
                    <a:sym typeface="Wingdings"/>
                  </a:rPr>
                  <a:t>Datenbanken verwenden daher </a:t>
                </a:r>
                <a:r>
                  <a:rPr lang="de-DE" dirty="0">
                    <a:solidFill>
                      <a:schemeClr val="accent1"/>
                    </a:solidFill>
                    <a:sym typeface="Wingdings"/>
                  </a:rPr>
                  <a:t>dynamisches </a:t>
                </a:r>
                <a:r>
                  <a:rPr lang="de-DE" dirty="0" err="1">
                    <a:solidFill>
                      <a:schemeClr val="accent1"/>
                    </a:solidFill>
                    <a:sym typeface="Wingdings"/>
                  </a:rPr>
                  <a:t>Hashen</a:t>
                </a:r>
                <a:r>
                  <a:rPr lang="de-DE" b="1" dirty="0">
                    <a:sym typeface="Wingdings"/>
                  </a:rPr>
                  <a:t> </a:t>
                </a:r>
                <a:r>
                  <a:rPr lang="de-DE" dirty="0">
                    <a:sym typeface="Wingdings"/>
                  </a:rPr>
                  <a:t>(dynamisch wachsende und schrumpfende Bildbereiche)</a:t>
                </a:r>
              </a:p>
              <a:p>
                <a:pPr lvl="1"/>
                <a:r>
                  <a:rPr lang="de-DE" dirty="0">
                    <a:solidFill>
                      <a:schemeClr val="accent1"/>
                    </a:solidFill>
                    <a:sym typeface="Wingdings"/>
                  </a:rPr>
                  <a:t>Erweiterbares</a:t>
                </a:r>
                <a:r>
                  <a:rPr lang="de-DE" dirty="0">
                    <a:sym typeface="Wingdings"/>
                  </a:rPr>
                  <a:t> </a:t>
                </a:r>
                <a:r>
                  <a:rPr lang="de-DE" dirty="0" err="1">
                    <a:sym typeface="Wingdings"/>
                  </a:rPr>
                  <a:t>Hashen</a:t>
                </a:r>
                <a:r>
                  <a:rPr lang="de-DE" dirty="0">
                    <a:sym typeface="Wingdings"/>
                  </a:rPr>
                  <a:t> </a:t>
                </a:r>
                <a:br>
                  <a:rPr lang="de-DE" dirty="0">
                    <a:sym typeface="Wingdings"/>
                  </a:rPr>
                </a:br>
                <a:r>
                  <a:rPr lang="de-DE" dirty="0">
                    <a:sym typeface="Wingdings"/>
                  </a:rPr>
                  <a:t>(Vermeidung des Umkopierens)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5061C5B-0F2C-3787-0B32-C910ABD4A33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CC1F68C-30B3-DAA6-11DA-BA81A95524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84</a:t>
            </a:fld>
            <a:endParaRPr lang="de-DE"/>
          </a:p>
        </p:txBody>
      </p:sp>
      <p:sp>
        <p:nvSpPr>
          <p:cNvPr id="5" name="Rectangle 4"/>
          <p:cNvSpPr/>
          <p:nvPr/>
        </p:nvSpPr>
        <p:spPr>
          <a:xfrm>
            <a:off x="3204731" y="6176964"/>
            <a:ext cx="578253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</a:rPr>
              <a:t>Fagin, R.;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</a:rPr>
              <a:t>Nievergelt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</a:rPr>
              <a:t>, J.;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</a:rPr>
              <a:t>Pippenger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</a:rPr>
              <a:t>, N.; Strong, H. R., Extendible Hashing - A Fast Access Method for Dynamic Files, </a:t>
            </a:r>
            <a:r>
              <a:rPr lang="en-US" sz="11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</a:rPr>
              <a:t>ACM Transactions on Database Systems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</a:rPr>
              <a:t> </a:t>
            </a:r>
            <a:r>
              <a:rPr lang="en-US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</a:rPr>
              <a:t>4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</a:rPr>
              <a:t> (3): 315–344, </a:t>
            </a:r>
            <a:r>
              <a:rPr lang="en-US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</a:rPr>
              <a:t>1979</a:t>
            </a:r>
            <a:endParaRPr lang="en-US" sz="11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07407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Vor- und Nachteile von Indices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Zugriff auf Daten von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err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de-DE" dirty="0"/>
                  <a:t> ungefähr auf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de-DE" i="1" dirty="0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de-DE" i="0" dirty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de-DE" i="1" dirty="0" err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func>
                      </m:e>
                    </m:d>
                  </m:oMath>
                </a14:m>
                <a:endParaRPr lang="de-DE" dirty="0"/>
              </a:p>
              <a:p>
                <a:r>
                  <a:rPr lang="de-DE" dirty="0"/>
                  <a:t>Kosten der Indexierung aber nicht zu vernachlässigen</a:t>
                </a:r>
              </a:p>
              <a:p>
                <a:pPr lvl="1"/>
                <a:r>
                  <a:rPr lang="de-DE" dirty="0"/>
                  <a:t>Nicht bei kleinen Tabellen</a:t>
                </a:r>
              </a:p>
              <a:p>
                <a:pPr lvl="1"/>
                <a:r>
                  <a:rPr lang="de-DE" dirty="0"/>
                  <a:t>Nicht bei häufigen Update- oder Insert-Anweisungen</a:t>
                </a:r>
              </a:p>
              <a:p>
                <a:pPr lvl="1"/>
                <a:r>
                  <a:rPr lang="de-DE" dirty="0"/>
                  <a:t>Nicht bei Spalten mit vielen Null-Werten</a:t>
                </a:r>
              </a:p>
              <a:p>
                <a:r>
                  <a:rPr lang="de-DE" dirty="0"/>
                  <a:t>Standardisierung nicht gegeben</a:t>
                </a:r>
              </a:p>
              <a:p>
                <a:pPr lvl="1"/>
                <a:r>
                  <a:rPr lang="de-DE" dirty="0"/>
                  <a:t>Die meisten Implementierungen</a:t>
                </a:r>
                <a:br>
                  <a:rPr lang="de-DE" dirty="0"/>
                </a:br>
                <a:r>
                  <a:rPr lang="de-DE" dirty="0"/>
                  <a:t>legen Indices für Schlüssel und </a:t>
                </a:r>
                <a:br>
                  <a:rPr lang="de-DE" dirty="0"/>
                </a:br>
                <a:r>
                  <a:rPr lang="de-DE" dirty="0"/>
                  <a:t>Unique-Eigenschaften zur </a:t>
                </a:r>
                <a:br>
                  <a:rPr lang="de-DE" dirty="0"/>
                </a:br>
                <a:r>
                  <a:rPr lang="de-DE" dirty="0"/>
                  <a:t>schnellen Überprüfung </a:t>
                </a:r>
                <a:br>
                  <a:rPr lang="de-DE" dirty="0"/>
                </a:br>
                <a:r>
                  <a:rPr lang="de-DE" dirty="0"/>
                  <a:t>automatisch an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3C9FB8-F597-3519-E119-0D1B961852A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76A5E5B-965D-C981-657B-04B00603C2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85</a:t>
            </a:fld>
            <a:endParaRPr lang="de-DE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811403" y="4092597"/>
            <a:ext cx="7020272" cy="181331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de-DE" sz="14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create</a:t>
            </a:r>
            <a:r>
              <a:rPr lang="de-DE" sz="14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[</a:t>
            </a:r>
            <a:r>
              <a:rPr lang="de-DE" sz="14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unique|fulltext|spatial</a:t>
            </a:r>
            <a:r>
              <a:rPr lang="de-DE" sz="14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 </a:t>
            </a:r>
            <a:r>
              <a:rPr lang="de-DE" sz="14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index</a:t>
            </a:r>
            <a:r>
              <a:rPr lang="de-DE" sz="14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index_name</a:t>
            </a:r>
            <a:r>
              <a:rPr lang="de-DE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[</a:t>
            </a:r>
            <a:r>
              <a:rPr lang="de-DE" sz="1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index_type</a:t>
            </a:r>
            <a:r>
              <a:rPr lang="de-DE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pPr>
              <a:defRPr/>
            </a:pPr>
            <a:r>
              <a:rPr lang="de-DE" sz="14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on </a:t>
            </a:r>
            <a:r>
              <a:rPr lang="de-DE" sz="1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tbl_name</a:t>
            </a:r>
            <a:r>
              <a:rPr lang="de-DE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4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de-DE" sz="1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index_col_name</a:t>
            </a:r>
            <a:r>
              <a:rPr lang="de-DE" sz="14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,...) </a:t>
            </a:r>
            <a:r>
              <a:rPr lang="de-DE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de-DE" sz="1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index_type</a:t>
            </a:r>
            <a:r>
              <a:rPr lang="de-DE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pPr>
              <a:defRPr/>
            </a:pPr>
            <a:endParaRPr lang="de-DE" sz="1400" b="1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defRPr/>
            </a:pPr>
            <a:r>
              <a:rPr lang="de-DE" sz="1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index_col_name</a:t>
            </a:r>
            <a:r>
              <a:rPr lang="de-DE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pPr>
              <a:defRPr/>
            </a:pPr>
            <a:r>
              <a:rPr lang="de-DE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de-DE" sz="1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col_name</a:t>
            </a:r>
            <a:r>
              <a:rPr lang="de-DE" sz="14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de-DE" sz="14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de-DE" sz="1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length</a:t>
            </a:r>
            <a:r>
              <a:rPr lang="de-DE" sz="14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de-DE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 [</a:t>
            </a:r>
            <a:r>
              <a:rPr lang="de-DE" sz="14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asc</a:t>
            </a:r>
            <a:r>
              <a:rPr lang="de-DE" sz="14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|</a:t>
            </a:r>
            <a:r>
              <a:rPr lang="de-DE" sz="14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4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desc</a:t>
            </a:r>
            <a:r>
              <a:rPr lang="de-DE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pPr>
              <a:defRPr/>
            </a:pPr>
            <a:endParaRPr lang="de-DE" sz="1400" b="1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defRPr/>
            </a:pPr>
            <a:r>
              <a:rPr lang="de-DE" sz="1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index_type</a:t>
            </a:r>
            <a:r>
              <a:rPr lang="de-DE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pPr>
              <a:defRPr/>
            </a:pPr>
            <a:r>
              <a:rPr lang="de-DE" sz="14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de-DE" sz="14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lang="de-DE" sz="14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  <a:r>
              <a:rPr lang="de-DE" sz="14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btree</a:t>
            </a:r>
            <a:r>
              <a:rPr lang="de-DE" sz="14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|</a:t>
            </a:r>
            <a:r>
              <a:rPr lang="de-DE" sz="14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4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hash</a:t>
            </a:r>
            <a:r>
              <a:rPr lang="de-DE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34414656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4BFC0-5CA2-3448-9DED-0102F1820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Zwischenzusammenfassung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12389-6DAF-1C45-A647-280AC2E81C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Indexierte Sequentielle Zugriffsmethode (ISAM-Index)</a:t>
            </a:r>
          </a:p>
          <a:p>
            <a:pPr lvl="1"/>
            <a:r>
              <a:rPr lang="de-DE" dirty="0"/>
              <a:t>Statisch, baum-basierte Indexstruktur</a:t>
            </a:r>
          </a:p>
          <a:p>
            <a:r>
              <a:rPr lang="de-DE" dirty="0"/>
              <a:t>B</a:t>
            </a:r>
            <a:r>
              <a:rPr lang="de-DE" baseline="30000" dirty="0"/>
              <a:t>+</a:t>
            </a:r>
            <a:r>
              <a:rPr lang="de-DE" dirty="0"/>
              <a:t>-Bäume</a:t>
            </a:r>
          </a:p>
          <a:p>
            <a:pPr lvl="1"/>
            <a:r>
              <a:rPr lang="de-DE" i="1" dirty="0"/>
              <a:t>Die</a:t>
            </a:r>
            <a:r>
              <a:rPr lang="de-DE" dirty="0"/>
              <a:t> Datenbank-Indexstruktur</a:t>
            </a:r>
          </a:p>
          <a:p>
            <a:pPr lvl="1"/>
            <a:r>
              <a:rPr lang="de-DE" dirty="0"/>
              <a:t>Auf linearer Ordnung basierend</a:t>
            </a:r>
          </a:p>
          <a:p>
            <a:pPr lvl="1"/>
            <a:r>
              <a:rPr lang="de-DE" dirty="0"/>
              <a:t>Dynamisch</a:t>
            </a:r>
          </a:p>
          <a:p>
            <a:pPr lvl="1"/>
            <a:r>
              <a:rPr lang="de-DE" dirty="0"/>
              <a:t>Kleine </a:t>
            </a:r>
            <a:r>
              <a:rPr lang="de-DE" dirty="0" err="1"/>
              <a:t>Baumhöhe</a:t>
            </a:r>
            <a:r>
              <a:rPr lang="de-DE" dirty="0"/>
              <a:t> für fokussierten Zugriff auf Bereiche</a:t>
            </a:r>
          </a:p>
          <a:p>
            <a:pPr lvl="1"/>
            <a:r>
              <a:rPr lang="de-DE" dirty="0" err="1"/>
              <a:t>Geclusterte</a:t>
            </a:r>
            <a:r>
              <a:rPr lang="de-DE" dirty="0"/>
              <a:t> vs. </a:t>
            </a:r>
            <a:r>
              <a:rPr lang="de-DE" dirty="0" err="1"/>
              <a:t>ungeclusterte</a:t>
            </a:r>
            <a:r>
              <a:rPr lang="de-DE" dirty="0"/>
              <a:t> Indexe</a:t>
            </a:r>
          </a:p>
          <a:p>
            <a:pPr lvl="2"/>
            <a:r>
              <a:rPr lang="de-DE" dirty="0"/>
              <a:t>Sequenzieller Zugriff vs. Verwaltungsaufwand</a:t>
            </a:r>
          </a:p>
          <a:p>
            <a:r>
              <a:rPr lang="de-DE" dirty="0"/>
              <a:t>Hash-basierte Indexe</a:t>
            </a:r>
          </a:p>
          <a:p>
            <a:pPr lvl="1"/>
            <a:r>
              <a:rPr lang="de-DE" dirty="0"/>
              <a:t>Gleichheitsprädikate</a:t>
            </a:r>
          </a:p>
          <a:p>
            <a:r>
              <a:rPr lang="de-DE" dirty="0"/>
              <a:t>Bei Einsatz von Indices Kosten vs. Nutzen abwägen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76D13B-ADC4-1906-1C08-BD1F8BF88E1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3D2FF7D-8111-4684-E2B9-7C4FBF181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29097C-A291-A645-AD7B-798B62758D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86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02511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70590-2DB3-8940-9F9D-EE32A03CD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Überblick: 6. Anfrageverarbeitung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1BC0C-A657-5D4F-99A9-74DEC788AC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de-DE" i="1" dirty="0"/>
              <a:t>Speicherung</a:t>
            </a:r>
          </a:p>
          <a:p>
            <a:pPr lvl="1"/>
            <a:r>
              <a:rPr lang="de-DE" dirty="0"/>
              <a:t>Speichermedien</a:t>
            </a:r>
          </a:p>
          <a:p>
            <a:pPr lvl="1"/>
            <a:r>
              <a:rPr lang="de-DE" dirty="0"/>
              <a:t>Verwaltung</a:t>
            </a:r>
          </a:p>
          <a:p>
            <a:pPr lvl="1"/>
            <a:r>
              <a:rPr lang="de-DE" dirty="0"/>
              <a:t>Puffer</a:t>
            </a:r>
          </a:p>
          <a:p>
            <a:pPr lvl="1"/>
            <a:r>
              <a:rPr lang="de-DE" dirty="0"/>
              <a:t>Zugriff</a:t>
            </a:r>
            <a:endParaRPr lang="de-DE" i="1" dirty="0"/>
          </a:p>
          <a:p>
            <a:pPr marL="457200" indent="-457200">
              <a:buFont typeface="+mj-lt"/>
              <a:buAutoNum type="alphaUcPeriod"/>
            </a:pPr>
            <a:r>
              <a:rPr lang="de-DE" i="1" dirty="0"/>
              <a:t>Indexierung</a:t>
            </a:r>
          </a:p>
          <a:p>
            <a:pPr lvl="1"/>
            <a:r>
              <a:rPr lang="de-DE" dirty="0"/>
              <a:t>ISAM-Index</a:t>
            </a:r>
          </a:p>
          <a:p>
            <a:pPr lvl="1"/>
            <a:r>
              <a:rPr lang="de-DE" dirty="0"/>
              <a:t>B</a:t>
            </a:r>
            <a:r>
              <a:rPr lang="de-DE" baseline="30000" dirty="0"/>
              <a:t>+</a:t>
            </a:r>
            <a:r>
              <a:rPr lang="de-DE" dirty="0"/>
              <a:t>-Bäume (B*-Bäume)</a:t>
            </a:r>
          </a:p>
          <a:p>
            <a:pPr lvl="1"/>
            <a:r>
              <a:rPr lang="de-DE" dirty="0"/>
              <a:t>Hash-basierte Indexe</a:t>
            </a:r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marL="457200" indent="-457200">
              <a:buFont typeface="+mj-lt"/>
              <a:buAutoNum type="alphaUcPeriod"/>
            </a:pPr>
            <a:r>
              <a:rPr lang="de-DE" b="1" i="1" dirty="0">
                <a:solidFill>
                  <a:schemeClr val="accent1"/>
                </a:solidFill>
              </a:rPr>
              <a:t>Anfragebeantwortung</a:t>
            </a:r>
            <a:endParaRPr lang="de-DE" b="1" dirty="0">
              <a:solidFill>
                <a:schemeClr val="accent1"/>
              </a:solidFill>
            </a:endParaRPr>
          </a:p>
          <a:p>
            <a:pPr lvl="1"/>
            <a:r>
              <a:rPr lang="de-DE" dirty="0">
                <a:solidFill>
                  <a:schemeClr val="accent1"/>
                </a:solidFill>
              </a:rPr>
              <a:t>Sortieren</a:t>
            </a:r>
          </a:p>
          <a:p>
            <a:pPr lvl="1"/>
            <a:r>
              <a:rPr lang="de-DE" dirty="0" err="1">
                <a:solidFill>
                  <a:schemeClr val="accent1"/>
                </a:solidFill>
              </a:rPr>
              <a:t>Join</a:t>
            </a:r>
            <a:r>
              <a:rPr lang="de-DE" dirty="0">
                <a:solidFill>
                  <a:schemeClr val="accent1"/>
                </a:solidFill>
              </a:rPr>
              <a:t>-Verarbeitung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Weitere Operationen</a:t>
            </a:r>
          </a:p>
          <a:p>
            <a:pPr lvl="1"/>
            <a:r>
              <a:rPr lang="de-DE" dirty="0" err="1">
                <a:solidFill>
                  <a:schemeClr val="accent1"/>
                </a:solidFill>
              </a:rPr>
              <a:t>Pipelining</a:t>
            </a:r>
            <a:endParaRPr lang="de-DE" dirty="0">
              <a:solidFill>
                <a:schemeClr val="accent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de-DE" i="1" dirty="0"/>
              <a:t>Anfrageoptimierung</a:t>
            </a:r>
          </a:p>
          <a:p>
            <a:pPr lvl="1"/>
            <a:r>
              <a:rPr lang="de-DE" dirty="0" err="1"/>
              <a:t>Rewriting</a:t>
            </a:r>
            <a:endParaRPr lang="de-DE" dirty="0"/>
          </a:p>
          <a:p>
            <a:pPr lvl="1"/>
            <a:r>
              <a:rPr lang="de-DE" dirty="0"/>
              <a:t>Datenabhängige Optimierung</a:t>
            </a:r>
          </a:p>
          <a:p>
            <a:pPr lvl="1"/>
            <a:endParaRPr lang="de-DE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AE5B65-EBC5-F0B6-4906-0D4E1F9CD8C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D635666-E358-8905-DF2A-94991135F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0309812-24D2-D941-99E4-2C60BEA1CB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87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31803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Architektur eines DBMS</a:t>
            </a:r>
          </a:p>
        </p:txBody>
      </p:sp>
      <p:sp>
        <p:nvSpPr>
          <p:cNvPr id="102" name="Content Placeholder 101">
            <a:extLst>
              <a:ext uri="{FF2B5EF4-FFF2-40B4-BE49-F238E27FC236}">
                <a16:creationId xmlns:a16="http://schemas.microsoft.com/office/drawing/2014/main" id="{8EB4AD40-2F5D-7D4D-AEFF-045D420C5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25" y="1665066"/>
            <a:ext cx="4649803" cy="4240848"/>
          </a:xfrm>
        </p:spPr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Speicherung</a:t>
            </a:r>
          </a:p>
          <a:p>
            <a:r>
              <a:rPr lang="de-DE" dirty="0"/>
              <a:t>Anfragebeantwortung</a:t>
            </a:r>
          </a:p>
          <a:p>
            <a:pPr lvl="1"/>
            <a:r>
              <a:rPr lang="de-DE" dirty="0">
                <a:solidFill>
                  <a:srgbClr val="FFC000"/>
                </a:solidFill>
              </a:rPr>
              <a:t>Operator-</a:t>
            </a:r>
            <a:r>
              <a:rPr lang="de-DE" dirty="0" err="1">
                <a:solidFill>
                  <a:srgbClr val="FFC000"/>
                </a:solidFill>
              </a:rPr>
              <a:t>Evaluierer</a:t>
            </a:r>
            <a:endParaRPr lang="de-DE" dirty="0">
              <a:solidFill>
                <a:srgbClr val="FFC000"/>
              </a:solidFill>
            </a:endParaRPr>
          </a:p>
          <a:p>
            <a:pPr lvl="1"/>
            <a:r>
              <a:rPr lang="de-DE" dirty="0"/>
              <a:t>Optimierer</a:t>
            </a:r>
          </a:p>
          <a:p>
            <a:r>
              <a:rPr lang="de-D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Transaktionsmanagement</a:t>
            </a:r>
            <a:endParaRPr lang="de-DE" dirty="0"/>
          </a:p>
          <a:p>
            <a:pPr lvl="2"/>
            <a:endParaRPr lang="de-DE" dirty="0"/>
          </a:p>
        </p:txBody>
      </p:sp>
      <p:sp>
        <p:nvSpPr>
          <p:cNvPr id="103" name="Date Placeholder 102">
            <a:extLst>
              <a:ext uri="{FF2B5EF4-FFF2-40B4-BE49-F238E27FC236}">
                <a16:creationId xmlns:a16="http://schemas.microsoft.com/office/drawing/2014/main" id="{90C5FEAE-3F21-F644-A153-EF4F40E96C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 dirty="0"/>
          </a:p>
        </p:txBody>
      </p:sp>
      <p:sp>
        <p:nvSpPr>
          <p:cNvPr id="104" name="Footer Placeholder 103">
            <a:extLst>
              <a:ext uri="{FF2B5EF4-FFF2-40B4-BE49-F238E27FC236}">
                <a16:creationId xmlns:a16="http://schemas.microsoft.com/office/drawing/2014/main" id="{813E491A-AC8B-F14F-BF15-9D7154E15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88</a:t>
            </a:fld>
            <a:endParaRPr lang="de-DE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2D718B86-E120-CC49-B377-6F6F971F3889}"/>
              </a:ext>
            </a:extLst>
          </p:cNvPr>
          <p:cNvGrpSpPr/>
          <p:nvPr/>
        </p:nvGrpSpPr>
        <p:grpSpPr>
          <a:xfrm>
            <a:off x="4999802" y="1554563"/>
            <a:ext cx="6831873" cy="4351351"/>
            <a:chOff x="2598918" y="1518533"/>
            <a:chExt cx="6831873" cy="435135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0D92ECD-3E93-3640-8082-69E20F1C0266}"/>
                </a:ext>
              </a:extLst>
            </p:cNvPr>
            <p:cNvSpPr/>
            <p:nvPr/>
          </p:nvSpPr>
          <p:spPr>
            <a:xfrm>
              <a:off x="6049152" y="2623286"/>
              <a:ext cx="2090551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Parser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091CBAA-9212-444C-9668-0F15529B0F42}"/>
                </a:ext>
              </a:extLst>
            </p:cNvPr>
            <p:cNvSpPr/>
            <p:nvPr/>
          </p:nvSpPr>
          <p:spPr>
            <a:xfrm>
              <a:off x="3768141" y="2618218"/>
              <a:ext cx="2090551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Ausführer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56EAB54-324D-1B44-B7F9-90DE9740FCA2}"/>
                </a:ext>
              </a:extLst>
            </p:cNvPr>
            <p:cNvSpPr/>
            <p:nvPr/>
          </p:nvSpPr>
          <p:spPr>
            <a:xfrm>
              <a:off x="6049152" y="3076907"/>
              <a:ext cx="2090551" cy="307777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Optimierer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F4B99C4-E1FA-E44A-BA9E-74EB8722A524}"/>
                </a:ext>
              </a:extLst>
            </p:cNvPr>
            <p:cNvSpPr/>
            <p:nvPr/>
          </p:nvSpPr>
          <p:spPr>
            <a:xfrm>
              <a:off x="3768141" y="3071839"/>
              <a:ext cx="2090551" cy="307777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Operator-</a:t>
              </a:r>
              <a:r>
                <a:rPr lang="de-DE" sz="1400" dirty="0" err="1">
                  <a:solidFill>
                    <a:schemeClr val="tx2"/>
                  </a:solidFill>
                </a:rPr>
                <a:t>Evaluierer</a:t>
              </a:r>
              <a:endParaRPr lang="de-DE" sz="1400" dirty="0">
                <a:solidFill>
                  <a:schemeClr val="tx2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A260C7E-5987-C948-A539-CD10576BD8F4}"/>
                </a:ext>
              </a:extLst>
            </p:cNvPr>
            <p:cNvSpPr/>
            <p:nvPr/>
          </p:nvSpPr>
          <p:spPr>
            <a:xfrm>
              <a:off x="3655876" y="2568662"/>
              <a:ext cx="4588922" cy="8759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D193E2B-16E2-C445-AFAC-73970C17F80B}"/>
                </a:ext>
              </a:extLst>
            </p:cNvPr>
            <p:cNvSpPr/>
            <p:nvPr/>
          </p:nvSpPr>
          <p:spPr>
            <a:xfrm>
              <a:off x="4360780" y="3622766"/>
              <a:ext cx="3185296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Dateiverwaltungs- und Zugriffsmethoden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13F904E-F888-9844-BF56-6868521B7332}"/>
                </a:ext>
              </a:extLst>
            </p:cNvPr>
            <p:cNvSpPr/>
            <p:nvPr/>
          </p:nvSpPr>
          <p:spPr>
            <a:xfrm>
              <a:off x="4360428" y="4116080"/>
              <a:ext cx="3186000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Puffer-Verwalter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6F3DA6F-BE9D-3B43-9DBC-9528DE4140B8}"/>
                </a:ext>
              </a:extLst>
            </p:cNvPr>
            <p:cNvSpPr/>
            <p:nvPr/>
          </p:nvSpPr>
          <p:spPr>
            <a:xfrm>
              <a:off x="4360428" y="4599690"/>
              <a:ext cx="3186000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Verwalter für externen Speicher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C6AC8CC-1676-AD4B-8500-674B7E6AFFE8}"/>
                </a:ext>
              </a:extLst>
            </p:cNvPr>
            <p:cNvSpPr/>
            <p:nvPr/>
          </p:nvSpPr>
          <p:spPr>
            <a:xfrm>
              <a:off x="2860610" y="3622767"/>
              <a:ext cx="1234685" cy="619061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Transaktions-Verwalter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2966A0B-0E00-0745-8B65-351669E53741}"/>
                </a:ext>
              </a:extLst>
            </p:cNvPr>
            <p:cNvSpPr/>
            <p:nvPr/>
          </p:nvSpPr>
          <p:spPr>
            <a:xfrm>
              <a:off x="2860610" y="4304024"/>
              <a:ext cx="1234685" cy="603443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Sperr</a:t>
              </a:r>
            </a:p>
            <a:p>
              <a:pPr algn="ctr"/>
              <a:r>
                <a:rPr lang="de-DE" sz="1400">
                  <a:solidFill>
                    <a:schemeClr val="tx2"/>
                  </a:solidFill>
                </a:rPr>
                <a:t>-Verwalter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47461BA-A741-2B49-8965-B70252A09318}"/>
                </a:ext>
              </a:extLst>
            </p:cNvPr>
            <p:cNvSpPr/>
            <p:nvPr/>
          </p:nvSpPr>
          <p:spPr>
            <a:xfrm>
              <a:off x="7740510" y="3577182"/>
              <a:ext cx="1363720" cy="1388111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Wieder-herstellungs-Verwalter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292EFF6-BC60-664D-A814-90D343742CE9}"/>
                </a:ext>
              </a:extLst>
            </p:cNvPr>
            <p:cNvSpPr/>
            <p:nvPr/>
          </p:nvSpPr>
          <p:spPr>
            <a:xfrm>
              <a:off x="2598918" y="2507134"/>
              <a:ext cx="6702838" cy="250179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C04A032E-3442-3943-950D-6B02B82917D9}"/>
                </a:ext>
              </a:extLst>
            </p:cNvPr>
            <p:cNvSpPr/>
            <p:nvPr/>
          </p:nvSpPr>
          <p:spPr>
            <a:xfrm>
              <a:off x="3011213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Webformulare</a:t>
              </a: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F0BDEF42-E94E-0145-8500-9988AC420FA2}"/>
                </a:ext>
              </a:extLst>
            </p:cNvPr>
            <p:cNvSpPr/>
            <p:nvPr/>
          </p:nvSpPr>
          <p:spPr>
            <a:xfrm>
              <a:off x="5096372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Anwendungen</a:t>
              </a:r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1CDCB60D-9948-D74E-9E92-47D56BF4CDCA}"/>
                </a:ext>
              </a:extLst>
            </p:cNvPr>
            <p:cNvSpPr/>
            <p:nvPr/>
          </p:nvSpPr>
          <p:spPr>
            <a:xfrm>
              <a:off x="7185467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SQL-Schnittstelle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2241047-35BF-9547-A823-E1DE0DC003EF}"/>
                </a:ext>
              </a:extLst>
            </p:cNvPr>
            <p:cNvSpPr txBox="1"/>
            <p:nvPr/>
          </p:nvSpPr>
          <p:spPr>
            <a:xfrm>
              <a:off x="5519193" y="2045468"/>
              <a:ext cx="8622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Anfragen</a:t>
              </a:r>
            </a:p>
          </p:txBody>
        </p:sp>
        <p:sp>
          <p:nvSpPr>
            <p:cNvPr id="19" name="Can 18">
              <a:extLst>
                <a:ext uri="{FF2B5EF4-FFF2-40B4-BE49-F238E27FC236}">
                  <a16:creationId xmlns:a16="http://schemas.microsoft.com/office/drawing/2014/main" id="{EAE531D7-AEC7-FD46-8042-B56D678A9A87}"/>
                </a:ext>
              </a:extLst>
            </p:cNvPr>
            <p:cNvSpPr/>
            <p:nvPr/>
          </p:nvSpPr>
          <p:spPr>
            <a:xfrm>
              <a:off x="4357337" y="5166846"/>
              <a:ext cx="3186000" cy="703038"/>
            </a:xfrm>
            <a:prstGeom prst="can">
              <a:avLst/>
            </a:prstGeom>
            <a:solidFill>
              <a:schemeClr val="accent2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Dateien für Daten und Indices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4419B48-6675-4F46-AE08-F3649E76D5E0}"/>
                </a:ext>
              </a:extLst>
            </p:cNvPr>
            <p:cNvSpPr txBox="1"/>
            <p:nvPr/>
          </p:nvSpPr>
          <p:spPr>
            <a:xfrm>
              <a:off x="7539894" y="5423045"/>
              <a:ext cx="9983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/>
                <a:t>Datenbank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AEC00F1-A740-3C4B-BB67-C345EC71AD87}"/>
                </a:ext>
              </a:extLst>
            </p:cNvPr>
            <p:cNvSpPr txBox="1"/>
            <p:nvPr/>
          </p:nvSpPr>
          <p:spPr>
            <a:xfrm>
              <a:off x="8463860" y="4973381"/>
              <a:ext cx="9669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/>
                <a:t>DBMS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872BF7A-8470-A044-8B73-87B797F66F65}"/>
                </a:ext>
              </a:extLst>
            </p:cNvPr>
            <p:cNvCxnSpPr>
              <a:cxnSpLocks/>
              <a:stCxn id="32" idx="2"/>
              <a:endCxn id="33" idx="0"/>
            </p:cNvCxnSpPr>
            <p:nvPr/>
          </p:nvCxnSpPr>
          <p:spPr>
            <a:xfrm>
              <a:off x="5950337" y="3444572"/>
              <a:ext cx="3091" cy="17819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9A2081F5-4E65-6743-A681-BDB066615640}"/>
                </a:ext>
              </a:extLst>
            </p:cNvPr>
            <p:cNvCxnSpPr>
              <a:cxnSpLocks/>
              <a:stCxn id="33" idx="2"/>
              <a:endCxn id="34" idx="0"/>
            </p:cNvCxnSpPr>
            <p:nvPr/>
          </p:nvCxnSpPr>
          <p:spPr>
            <a:xfrm>
              <a:off x="5953428" y="3930543"/>
              <a:ext cx="0" cy="18553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004D6E7F-EFA7-B644-8B9C-7BF185722FCA}"/>
                </a:ext>
              </a:extLst>
            </p:cNvPr>
            <p:cNvCxnSpPr>
              <a:cxnSpLocks/>
              <a:stCxn id="34" idx="2"/>
              <a:endCxn id="35" idx="0"/>
            </p:cNvCxnSpPr>
            <p:nvPr/>
          </p:nvCxnSpPr>
          <p:spPr>
            <a:xfrm>
              <a:off x="5953428" y="4423857"/>
              <a:ext cx="0" cy="17583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2B587B9F-FE63-2A4C-89C5-A524696F985E}"/>
                </a:ext>
              </a:extLst>
            </p:cNvPr>
            <p:cNvCxnSpPr>
              <a:cxnSpLocks/>
              <a:stCxn id="16" idx="2"/>
              <a:endCxn id="39" idx="0"/>
            </p:cNvCxnSpPr>
            <p:nvPr/>
          </p:nvCxnSpPr>
          <p:spPr>
            <a:xfrm>
              <a:off x="5950337" y="2353245"/>
              <a:ext cx="0" cy="15388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0F03D292-3A44-7546-B32F-E910B2B1829C}"/>
                </a:ext>
              </a:extLst>
            </p:cNvPr>
            <p:cNvCxnSpPr>
              <a:cxnSpLocks/>
              <a:stCxn id="41" idx="2"/>
              <a:endCxn id="16" idx="1"/>
            </p:cNvCxnSpPr>
            <p:nvPr/>
          </p:nvCxnSpPr>
          <p:spPr>
            <a:xfrm>
              <a:off x="3865179" y="1879888"/>
              <a:ext cx="1654014" cy="3194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05994152-717F-1247-8328-69E8039292DC}"/>
                </a:ext>
              </a:extLst>
            </p:cNvPr>
            <p:cNvCxnSpPr>
              <a:cxnSpLocks/>
              <a:stCxn id="42" idx="2"/>
              <a:endCxn id="16" idx="0"/>
            </p:cNvCxnSpPr>
            <p:nvPr/>
          </p:nvCxnSpPr>
          <p:spPr>
            <a:xfrm flipH="1">
              <a:off x="5950337" y="1879888"/>
              <a:ext cx="1" cy="16558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86E6F66A-0BCE-474B-927A-3421ABC06F10}"/>
                </a:ext>
              </a:extLst>
            </p:cNvPr>
            <p:cNvCxnSpPr>
              <a:cxnSpLocks/>
              <a:stCxn id="43" idx="2"/>
              <a:endCxn id="16" idx="3"/>
            </p:cNvCxnSpPr>
            <p:nvPr/>
          </p:nvCxnSpPr>
          <p:spPr>
            <a:xfrm flipH="1">
              <a:off x="6381480" y="1879888"/>
              <a:ext cx="1657953" cy="3194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A1213287-8BC5-AC40-BA30-C4AD36EADE97}"/>
                </a:ext>
              </a:extLst>
            </p:cNvPr>
            <p:cNvCxnSpPr>
              <a:cxnSpLocks/>
              <a:stCxn id="35" idx="2"/>
              <a:endCxn id="19" idx="1"/>
            </p:cNvCxnSpPr>
            <p:nvPr/>
          </p:nvCxnSpPr>
          <p:spPr>
            <a:xfrm flipH="1">
              <a:off x="5950337" y="4907467"/>
              <a:ext cx="3091" cy="25937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AF823C6F-1772-9B48-B93E-9991EC2E6E78}"/>
                </a:ext>
              </a:extLst>
            </p:cNvPr>
            <p:cNvCxnSpPr>
              <a:cxnSpLocks/>
              <a:stCxn id="38" idx="1"/>
              <a:endCxn id="34" idx="3"/>
            </p:cNvCxnSpPr>
            <p:nvPr/>
          </p:nvCxnSpPr>
          <p:spPr>
            <a:xfrm flipH="1" flipV="1">
              <a:off x="7546428" y="4269969"/>
              <a:ext cx="194082" cy="126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6FB26EF1-9574-924E-A362-B1BDD7E6480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39894" y="3778820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E88349B6-9F15-8B43-96C1-F36EA213291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43337" y="4753578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46C812B4-66F9-7F4D-A2AC-6150ABA4A9F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63255" y="4263970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92B37593-535E-5A4B-A533-3663E187258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59812" y="3773024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ED0CE984-B3CE-2143-ACB3-B4B6C560A2E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63255" y="4747782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D8DE8B6D-FB52-A945-9735-F450A14B9016}"/>
                </a:ext>
              </a:extLst>
            </p:cNvPr>
            <p:cNvSpPr/>
            <p:nvPr/>
          </p:nvSpPr>
          <p:spPr>
            <a:xfrm>
              <a:off x="2799535" y="3581552"/>
              <a:ext cx="1363720" cy="138811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734073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Ausführungspläne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9F47A-B0E0-1EA2-6A6F-24C1F20DC6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25" y="1665066"/>
            <a:ext cx="7763865" cy="4240848"/>
          </a:xfrm>
        </p:spPr>
        <p:txBody>
          <a:bodyPr/>
          <a:lstStyle/>
          <a:p>
            <a:r>
              <a:rPr lang="de-DE" dirty="0"/>
              <a:t>Operator zur Umsetzung einer Operation in einer Anfrage</a:t>
            </a:r>
          </a:p>
          <a:p>
            <a:pPr lvl="1"/>
            <a:r>
              <a:rPr lang="de-DE" dirty="0"/>
              <a:t>Jeder Planoperator führt zur Verarbeitung einer vollständigen Anfrage eine </a:t>
            </a:r>
            <a:r>
              <a:rPr lang="de-DE" dirty="0">
                <a:solidFill>
                  <a:schemeClr val="accent1"/>
                </a:solidFill>
              </a:rPr>
              <a:t>Unteraufgabe</a:t>
            </a:r>
            <a:r>
              <a:rPr lang="de-DE" dirty="0"/>
              <a:t> aus</a:t>
            </a:r>
          </a:p>
          <a:p>
            <a:pPr lvl="1"/>
            <a:r>
              <a:rPr lang="de-DE" dirty="0"/>
              <a:t>Zu </a:t>
            </a:r>
            <a:r>
              <a:rPr lang="de-DE" dirty="0">
                <a:solidFill>
                  <a:schemeClr val="accent1"/>
                </a:solidFill>
              </a:rPr>
              <a:t>Ausführungsplänen</a:t>
            </a:r>
            <a:r>
              <a:rPr lang="de-DE" dirty="0"/>
              <a:t> zusammensetzen</a:t>
            </a:r>
          </a:p>
          <a:p>
            <a:pPr lvl="1"/>
            <a:r>
              <a:rPr lang="de-DE" dirty="0"/>
              <a:t>Nicht immer eindeutige Ausführungspläne</a:t>
            </a:r>
          </a:p>
          <a:p>
            <a:endParaRPr lang="en-DE" dirty="0"/>
          </a:p>
        </p:txBody>
      </p:sp>
      <p:sp>
        <p:nvSpPr>
          <p:cNvPr id="40" name="Date Placeholder 39">
            <a:extLst>
              <a:ext uri="{FF2B5EF4-FFF2-40B4-BE49-F238E27FC236}">
                <a16:creationId xmlns:a16="http://schemas.microsoft.com/office/drawing/2014/main" id="{6F97CE94-B163-E4CF-A45F-CD083284F75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41" name="Footer Placeholder 40">
            <a:extLst>
              <a:ext uri="{FF2B5EF4-FFF2-40B4-BE49-F238E27FC236}">
                <a16:creationId xmlns:a16="http://schemas.microsoft.com/office/drawing/2014/main" id="{30174A57-8AB7-FABE-EFEE-E3695F5488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89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6CFCACD-E958-7E4F-9BBE-50D515CDE29E}"/>
                  </a:ext>
                </a:extLst>
              </p:cNvPr>
              <p:cNvSpPr txBox="1"/>
              <p:nvPr/>
            </p:nvSpPr>
            <p:spPr>
              <a:xfrm>
                <a:off x="9358351" y="5550013"/>
                <a:ext cx="3709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 smtClean="0"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6CFCACD-E958-7E4F-9BBE-50D515CDE2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8351" y="5550013"/>
                <a:ext cx="370935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612B5E6-7A3B-7743-9241-56B75907E162}"/>
                  </a:ext>
                </a:extLst>
              </p:cNvPr>
              <p:cNvSpPr txBox="1"/>
              <p:nvPr/>
            </p:nvSpPr>
            <p:spPr>
              <a:xfrm>
                <a:off x="10962139" y="4766339"/>
                <a:ext cx="3714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612B5E6-7A3B-7743-9241-56B75907E1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62139" y="4766339"/>
                <a:ext cx="371448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8972ECA-A1C2-334A-93D7-B3699B51D121}"/>
              </a:ext>
            </a:extLst>
          </p:cNvPr>
          <p:cNvCxnSpPr>
            <a:cxnSpLocks/>
            <a:stCxn id="10" idx="0"/>
            <a:endCxn id="14" idx="2"/>
          </p:cNvCxnSpPr>
          <p:nvPr/>
        </p:nvCxnSpPr>
        <p:spPr>
          <a:xfrm flipV="1">
            <a:off x="9543819" y="5129323"/>
            <a:ext cx="1" cy="42069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EBDFB26-2EE0-4B41-ACAA-0588B02A43F1}"/>
                  </a:ext>
                </a:extLst>
              </p:cNvPr>
              <p:cNvSpPr txBox="1"/>
              <p:nvPr/>
            </p:nvSpPr>
            <p:spPr>
              <a:xfrm>
                <a:off x="8749019" y="4766339"/>
                <a:ext cx="1589601" cy="362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dirty="0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8000</m:t>
                          </m:r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≤</m:t>
                          </m:r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𝑃𝑙𝑧</m:t>
                          </m:r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≤</m:t>
                          </m:r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8999</m:t>
                          </m:r>
                        </m:sub>
                      </m:sSub>
                    </m:oMath>
                  </m:oMathPara>
                </a14:m>
                <a:endParaRPr lang="de-DE" baseline="-250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EBDFB26-2EE0-4B41-ACAA-0588B02A43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9019" y="4766339"/>
                <a:ext cx="1589601" cy="36298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A824AFC-AD73-4D4A-A649-69EC26223D9E}"/>
              </a:ext>
            </a:extLst>
          </p:cNvPr>
          <p:cNvCxnSpPr>
            <a:cxnSpLocks/>
            <a:stCxn id="14" idx="0"/>
            <a:endCxn id="23" idx="2"/>
          </p:cNvCxnSpPr>
          <p:nvPr/>
        </p:nvCxnSpPr>
        <p:spPr>
          <a:xfrm flipV="1">
            <a:off x="9543820" y="4345650"/>
            <a:ext cx="776478" cy="420689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BC67BBF-CB70-B847-9A1B-20CE6BFEAC80}"/>
              </a:ext>
            </a:extLst>
          </p:cNvPr>
          <p:cNvCxnSpPr>
            <a:cxnSpLocks/>
            <a:stCxn id="11" idx="0"/>
            <a:endCxn id="23" idx="2"/>
          </p:cNvCxnSpPr>
          <p:nvPr/>
        </p:nvCxnSpPr>
        <p:spPr>
          <a:xfrm flipH="1" flipV="1">
            <a:off x="10320298" y="4345650"/>
            <a:ext cx="827565" cy="420689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3B48B8E-6FE3-D34E-85A2-958C4E1319AF}"/>
                  </a:ext>
                </a:extLst>
              </p:cNvPr>
              <p:cNvSpPr txBox="1"/>
              <p:nvPr/>
            </p:nvSpPr>
            <p:spPr>
              <a:xfrm>
                <a:off x="9041967" y="3982666"/>
                <a:ext cx="2556662" cy="362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dirty="0" smtClean="0">
                              <a:latin typeface="Cambria Math" panose="02040503050406030204" pitchFamily="18" charset="0"/>
                            </a:rPr>
                            <m:t>⋈</m:t>
                          </m:r>
                        </m:e>
                        <m:sub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𝐾𝑢𝑛𝑑𝑒𝑛𝐼𝐷</m:t>
                          </m:r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𝐾𝑢𝑛𝑑𝑒𝑛𝐼𝐷</m:t>
                          </m:r>
                        </m:sub>
                      </m:sSub>
                    </m:oMath>
                  </m:oMathPara>
                </a14:m>
                <a:endParaRPr lang="de-DE" baseline="-250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3B48B8E-6FE3-D34E-85A2-958C4E1319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1967" y="3982666"/>
                <a:ext cx="2556662" cy="36298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1834B55-EEF7-4541-BAB3-3238A6F42A22}"/>
              </a:ext>
            </a:extLst>
          </p:cNvPr>
          <p:cNvCxnSpPr>
            <a:cxnSpLocks/>
            <a:stCxn id="23" idx="0"/>
            <a:endCxn id="31" idx="2"/>
          </p:cNvCxnSpPr>
          <p:nvPr/>
        </p:nvCxnSpPr>
        <p:spPr>
          <a:xfrm flipV="1">
            <a:off x="10320298" y="3561977"/>
            <a:ext cx="1" cy="420689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357B28D-5D7F-DF4A-A6DE-09B1CDC68394}"/>
                  </a:ext>
                </a:extLst>
              </p:cNvPr>
              <p:cNvSpPr/>
              <p:nvPr/>
            </p:nvSpPr>
            <p:spPr>
              <a:xfrm>
                <a:off x="8899974" y="3206110"/>
                <a:ext cx="2840649" cy="3558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i="1" dirty="0" err="1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de-DE" sz="1600" i="1" dirty="0" err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de-DE" sz="1600" i="1" dirty="0" err="1">
                          <a:latin typeface="Cambria Math" panose="02040503050406030204" pitchFamily="18" charset="0"/>
                        </a:rPr>
                        <m:t>𝐾𝑢𝑛𝑑𝑒𝑛𝐼𝐷</m:t>
                      </m:r>
                      <m:r>
                        <a:rPr lang="de-DE" sz="1600" i="1" dirty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de-DE" sz="16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i="1" dirty="0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de-DE" sz="1600" b="0" i="1" dirty="0" smtClean="0">
                              <a:latin typeface="Cambria Math" panose="02040503050406030204" pitchFamily="18" charset="0"/>
                            </a:rPr>
                            <m:t>𝑆𝑈𝑀</m:t>
                          </m:r>
                          <m:d>
                            <m:dPr>
                              <m:ctrlPr>
                                <a:rPr lang="de-DE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600" b="0" i="1" dirty="0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de-DE" sz="1600" b="0" i="1" dirty="0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de-DE" sz="1600" b="0" i="1" dirty="0" smtClean="0">
                                  <a:latin typeface="Cambria Math" panose="02040503050406030204" pitchFamily="18" charset="0"/>
                                </a:rPr>
                                <m:t>𝑇𝑜𝑡𝑎𝑙</m:t>
                              </m:r>
                            </m:e>
                          </m:d>
                        </m:sub>
                      </m:sSub>
                      <m:d>
                        <m:dPr>
                          <m:ctrlPr>
                            <a:rPr lang="de-DE" sz="1600" b="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600" i="1" dirty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d>
                    </m:oMath>
                  </m:oMathPara>
                </a14:m>
                <a:endParaRPr lang="de-DE" sz="1600" dirty="0"/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357B28D-5D7F-DF4A-A6DE-09B1CDC683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9974" y="3206110"/>
                <a:ext cx="2840649" cy="355867"/>
              </a:xfrm>
              <a:prstGeom prst="rect">
                <a:avLst/>
              </a:prstGeom>
              <a:blipFill>
                <a:blip r:embed="rId7"/>
                <a:stretch>
                  <a:fillRect b="-689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4392510-7943-7C4D-BCF7-7B687C7E5D97}"/>
              </a:ext>
            </a:extLst>
          </p:cNvPr>
          <p:cNvCxnSpPr>
            <a:cxnSpLocks/>
            <a:stCxn id="31" idx="0"/>
            <a:endCxn id="34" idx="2"/>
          </p:cNvCxnSpPr>
          <p:nvPr/>
        </p:nvCxnSpPr>
        <p:spPr>
          <a:xfrm flipV="1">
            <a:off x="10320299" y="2785421"/>
            <a:ext cx="0" cy="420689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75AAB063-9DC2-1943-9C71-66339D8CDFEA}"/>
                  </a:ext>
                </a:extLst>
              </p:cNvPr>
              <p:cNvSpPr/>
              <p:nvPr/>
            </p:nvSpPr>
            <p:spPr>
              <a:xfrm>
                <a:off x="9327848" y="2436095"/>
                <a:ext cx="1984902" cy="3493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6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i="1" dirty="0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de-DE" sz="1600" b="0" i="1" dirty="0" smtClean="0">
                              <a:latin typeface="Cambria Math" panose="02040503050406030204" pitchFamily="18" charset="0"/>
                            </a:rPr>
                            <m:t>𝐾𝐼𝐷</m:t>
                          </m:r>
                          <m:r>
                            <a:rPr lang="de-DE" sz="1600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600" b="0" i="1" dirty="0" smtClean="0">
                              <a:latin typeface="Cambria Math" panose="02040503050406030204" pitchFamily="18" charset="0"/>
                            </a:rPr>
                            <m:t>𝑁𝑎𝑚𝑒</m:t>
                          </m:r>
                          <m:r>
                            <a:rPr lang="de-DE" sz="1600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600" b="0" i="1" dirty="0" smtClean="0">
                              <a:latin typeface="Cambria Math" panose="02040503050406030204" pitchFamily="18" charset="0"/>
                            </a:rPr>
                            <m:t>𝐸𝑖𝑛𝑛𝑎h𝑚𝑒𝑛</m:t>
                          </m:r>
                        </m:sub>
                      </m:sSub>
                    </m:oMath>
                  </m:oMathPara>
                </a14:m>
                <a:endParaRPr lang="de-DE" sz="1600" dirty="0"/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75AAB063-9DC2-1943-9C71-66339D8CDF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7848" y="2436095"/>
                <a:ext cx="1984902" cy="34932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4A0343D-5B37-BE45-9A98-7F5DCC366F63}"/>
              </a:ext>
            </a:extLst>
          </p:cNvPr>
          <p:cNvCxnSpPr>
            <a:cxnSpLocks/>
            <a:stCxn id="34" idx="0"/>
            <a:endCxn id="19" idx="2"/>
          </p:cNvCxnSpPr>
          <p:nvPr/>
        </p:nvCxnSpPr>
        <p:spPr>
          <a:xfrm flipV="1">
            <a:off x="10320299" y="2015406"/>
            <a:ext cx="1" cy="420689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047658B-29E9-1B46-ABE6-42CAB877556A}"/>
                  </a:ext>
                </a:extLst>
              </p:cNvPr>
              <p:cNvSpPr/>
              <p:nvPr/>
            </p:nvSpPr>
            <p:spPr>
              <a:xfrm>
                <a:off x="8808924" y="1676852"/>
                <a:ext cx="302275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e-DE" sz="1600" dirty="0"/>
                  <a:t>ORDER BY </a:t>
                </a:r>
                <a14:m>
                  <m:oMath xmlns:m="http://schemas.openxmlformats.org/officeDocument/2006/math">
                    <m:r>
                      <a:rPr lang="de-DE" sz="160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de-DE" sz="1600" i="1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sz="1600" i="1" dirty="0" smtClean="0">
                        <a:latin typeface="Cambria Math" panose="02040503050406030204" pitchFamily="18" charset="0"/>
                      </a:rPr>
                      <m:t>𝐾𝑢𝑛𝑑𝑒𝑛𝐼𝐷</m:t>
                    </m:r>
                    <m:r>
                      <a:rPr lang="de-DE" sz="1600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de-DE" sz="1600" i="1" dirty="0" err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de-DE" sz="1600" i="1" dirty="0" err="1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sz="1600" i="1" dirty="0" err="1">
                        <a:latin typeface="Cambria Math" panose="02040503050406030204" pitchFamily="18" charset="0"/>
                      </a:rPr>
                      <m:t>𝑁𝑎𝑚𝑒</m:t>
                    </m:r>
                  </m:oMath>
                </a14:m>
                <a:endParaRPr lang="de-DE" sz="1600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047658B-29E9-1B46-ABE6-42CAB87755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8924" y="1676852"/>
                <a:ext cx="3022751" cy="338554"/>
              </a:xfrm>
              <a:prstGeom prst="rect">
                <a:avLst/>
              </a:prstGeom>
              <a:blipFill>
                <a:blip r:embed="rId9"/>
                <a:stretch>
                  <a:fillRect l="-837" t="-7407" b="-2222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19049213-96B3-75AC-B53D-C138B4B256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3731" y="3751958"/>
            <a:ext cx="4828246" cy="2028761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0488" tIns="44450" rIns="90488" bIns="44450">
            <a:spAutoFit/>
          </a:bodyPr>
          <a:lstStyle/>
          <a:p>
            <a:pPr>
              <a:defRPr/>
            </a:pPr>
            <a:r>
              <a:rPr lang="de-DE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k.KundenID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de-DE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k.Name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>
              <a:defRPr/>
            </a:pPr>
            <a:r>
              <a:rPr lang="de-DE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de-DE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sum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de-DE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a.total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de-DE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Einnahmen</a:t>
            </a:r>
          </a:p>
          <a:p>
            <a:pPr>
              <a:defRPr/>
            </a:pPr>
            <a:r>
              <a:rPr lang="de-DE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Kunden </a:t>
            </a:r>
            <a:r>
              <a:rPr lang="de-DE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de-DE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Auftraege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 </a:t>
            </a:r>
          </a:p>
          <a:p>
            <a:pPr>
              <a:defRPr/>
            </a:pPr>
            <a:r>
              <a:rPr lang="de-DE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k.Plz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between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8000 </a:t>
            </a:r>
            <a:r>
              <a:rPr lang="de-DE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and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8999</a:t>
            </a:r>
          </a:p>
          <a:p>
            <a:pPr>
              <a:defRPr/>
            </a:pPr>
            <a:r>
              <a:rPr lang="de-DE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and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k.KundenID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de-DE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a.KundenID</a:t>
            </a:r>
            <a:endParaRPr lang="de-DE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defRPr/>
            </a:pPr>
            <a:r>
              <a:rPr lang="de-DE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group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by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k.KundenID</a:t>
            </a:r>
            <a:endParaRPr lang="de-DE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defRPr/>
            </a:pPr>
            <a:r>
              <a:rPr lang="de-DE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order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by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k.KundenID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de-DE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k.Name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413597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  <p:bldP spid="23" grpId="0"/>
      <p:bldP spid="31" grpId="0"/>
      <p:bldP spid="34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1D2BF-1ABD-FE4D-8885-C882904BA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Speicherung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F4B84F-9663-F249-A8FC-B751494AC5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Daten in Datenbanken sind in der Regel</a:t>
            </a:r>
          </a:p>
          <a:p>
            <a:pPr lvl="1"/>
            <a:r>
              <a:rPr lang="de-DE" dirty="0"/>
              <a:t>Persistent</a:t>
            </a:r>
          </a:p>
          <a:p>
            <a:pPr lvl="1"/>
            <a:r>
              <a:rPr lang="de-DE" b="1" dirty="0"/>
              <a:t>Zu groß um in den Hauptspeicher zu passen</a:t>
            </a:r>
          </a:p>
          <a:p>
            <a:pPr lvl="1"/>
            <a:endParaRPr lang="de-DE" dirty="0"/>
          </a:p>
          <a:p>
            <a:r>
              <a:rPr lang="de-DE" dirty="0"/>
              <a:t>Anforderung an Speicherung</a:t>
            </a:r>
          </a:p>
          <a:p>
            <a:pPr lvl="1"/>
            <a:r>
              <a:rPr lang="de-DE" dirty="0"/>
              <a:t>Entsprechend große Menge an Speicherplatz</a:t>
            </a:r>
          </a:p>
          <a:p>
            <a:pPr lvl="1"/>
            <a:r>
              <a:rPr lang="de-DE" dirty="0"/>
              <a:t>Schneller Zugriff vs. vertretbare Kosten</a:t>
            </a:r>
          </a:p>
          <a:p>
            <a:pPr lvl="1"/>
            <a:r>
              <a:rPr lang="de-DE" dirty="0"/>
              <a:t>Sicherung der Daten gegeben (Totalverlust inakzeptabel)</a:t>
            </a:r>
          </a:p>
          <a:p>
            <a:pPr lvl="1"/>
            <a:endParaRPr lang="de-DE" dirty="0"/>
          </a:p>
          <a:p>
            <a:r>
              <a:rPr lang="de-DE" dirty="0"/>
              <a:t>Wir schauen uns Festplattenspeicher als Beispiel an</a:t>
            </a:r>
          </a:p>
          <a:p>
            <a:pPr lvl="1"/>
            <a:r>
              <a:rPr lang="de-DE" dirty="0"/>
              <a:t>Ob Festplattenspeicher, Netzwerkspeicher oder anderes ➝ Bottlenecks / Anforderungen kennen</a:t>
            </a:r>
          </a:p>
          <a:p>
            <a:pPr lvl="1"/>
            <a:endParaRPr lang="de-D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228BC0-422B-EE41-06AE-E254E6A46DC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EDFBC9-AF4C-A5AE-6DE2-FD8F257CBB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4322A6-CF51-EB4F-911B-8B6D4EFBDB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3980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3D389-7E7E-E44E-BCBE-1A04F45A8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Sortieren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7E8403-FEF4-B540-B786-1F99810306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Operator-</a:t>
            </a:r>
            <a:r>
              <a:rPr lang="de-DE" dirty="0" err="1"/>
              <a:t>Evaluierer</a:t>
            </a:r>
            <a:endParaRPr lang="de-DE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3C13D9C-9C18-B36D-08BD-390FDF30B9D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12C6C22-3254-1548-E092-0FCBE974D8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E0D4EA-0D0C-D94D-8D24-9E67B58987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90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EC1B1F-C2AE-A444-85E6-2FD1EAD22A2F}"/>
              </a:ext>
            </a:extLst>
          </p:cNvPr>
          <p:cNvSpPr/>
          <p:nvPr/>
        </p:nvSpPr>
        <p:spPr>
          <a:xfrm>
            <a:off x="8042516" y="1988820"/>
            <a:ext cx="3069908" cy="144018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DC17806-3F7B-2D4D-B908-88DB0B0E3C75}"/>
                  </a:ext>
                </a:extLst>
              </p:cNvPr>
              <p:cNvSpPr/>
              <p:nvPr/>
            </p:nvSpPr>
            <p:spPr>
              <a:xfrm>
                <a:off x="8350178" y="2936635"/>
                <a:ext cx="2454583" cy="3493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6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de-DE" sz="16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𝐾𝑢𝑛𝑑𝑒𝑛𝐼𝐷</m:t>
                          </m:r>
                          <m:r>
                            <a:rPr lang="de-DE" sz="16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6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𝑁𝑎𝑚𝑒</m:t>
                          </m:r>
                          <m:r>
                            <a:rPr lang="de-DE" sz="16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6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𝐸𝑖𝑛𝑛𝑎h𝑚𝑒𝑛</m:t>
                          </m:r>
                        </m:sub>
                      </m:sSub>
                    </m:oMath>
                  </m:oMathPara>
                </a14:m>
                <a:endParaRPr lang="de-DE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DC17806-3F7B-2D4D-B908-88DB0B0E3C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0178" y="2936635"/>
                <a:ext cx="2454583" cy="34932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AD0D061-7850-1D4C-AEB4-381926612CC7}"/>
              </a:ext>
            </a:extLst>
          </p:cNvPr>
          <p:cNvCxnSpPr>
            <a:cxnSpLocks/>
            <a:stCxn id="6" idx="0"/>
            <a:endCxn id="8" idx="2"/>
          </p:cNvCxnSpPr>
          <p:nvPr/>
        </p:nvCxnSpPr>
        <p:spPr>
          <a:xfrm flipV="1">
            <a:off x="9577470" y="2458713"/>
            <a:ext cx="0" cy="47792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EA3507F-833A-6D4E-93D3-2B519A5D0F3F}"/>
                  </a:ext>
                </a:extLst>
              </p:cNvPr>
              <p:cNvSpPr/>
              <p:nvPr/>
            </p:nvSpPr>
            <p:spPr>
              <a:xfrm>
                <a:off x="8066094" y="2120159"/>
                <a:ext cx="302275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e-DE" sz="1600" dirty="0">
                    <a:solidFill>
                      <a:schemeClr val="bg1"/>
                    </a:solidFill>
                  </a:rPr>
                  <a:t>ORDER BY </a:t>
                </a:r>
                <a14:m>
                  <m:oMath xmlns:m="http://schemas.openxmlformats.org/officeDocument/2006/math">
                    <m:r>
                      <a:rPr lang="de-DE" sz="1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de-DE" sz="1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sz="1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𝐾𝑢𝑛𝑑𝑒𝑛𝐼𝐷</m:t>
                    </m:r>
                    <m:r>
                      <a:rPr lang="de-DE" sz="16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de-DE" sz="1600" i="1" dirty="0" err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de-DE" sz="1600" i="1" dirty="0" err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sz="1600" i="1" dirty="0" err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𝑁𝑎𝑚𝑒</m:t>
                    </m:r>
                  </m:oMath>
                </a14:m>
                <a:endParaRPr lang="de-DE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EA3507F-833A-6D4E-93D3-2B519A5D0F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6094" y="2120159"/>
                <a:ext cx="3022751" cy="338554"/>
              </a:xfrm>
              <a:prstGeom prst="rect">
                <a:avLst/>
              </a:prstGeom>
              <a:blipFill>
                <a:blip r:embed="rId3"/>
                <a:stretch>
                  <a:fillRect l="-1255" t="-7407" b="-2222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387352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76F82-FD22-AE40-AA8C-298D47B3B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Effizientes Sortieren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CC3752-49B9-DA43-9BDF-3B08DFE6FE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Häufiges Vorkommen von Sortieroperationen</a:t>
            </a:r>
          </a:p>
          <a:p>
            <a:pPr lvl="1"/>
            <a:r>
              <a:rPr lang="de-DE" dirty="0"/>
              <a:t>SQL-Anweisung ACS, DESC</a:t>
            </a:r>
          </a:p>
          <a:p>
            <a:pPr lvl="1"/>
            <a:r>
              <a:rPr lang="de-DE" dirty="0"/>
              <a:t>B</a:t>
            </a:r>
            <a:r>
              <a:rPr lang="de-DE" baseline="30000" dirty="0"/>
              <a:t>+</a:t>
            </a:r>
            <a:r>
              <a:rPr lang="de-DE" dirty="0"/>
              <a:t>-Baum bauen: einfach bei sortierter Eingabe</a:t>
            </a:r>
          </a:p>
          <a:p>
            <a:pPr lvl="1"/>
            <a:r>
              <a:rPr lang="de-DE" dirty="0"/>
              <a:t>Duplikate-Eliminierung einfach</a:t>
            </a:r>
          </a:p>
          <a:p>
            <a:pPr lvl="1"/>
            <a:r>
              <a:rPr lang="de-DE" dirty="0"/>
              <a:t>Andere Operatoren erfordern manchmal sortierte Eingaben (mehr dazu später)</a:t>
            </a:r>
          </a:p>
          <a:p>
            <a:endParaRPr lang="de-DE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6630076-E06C-FC80-7BF3-898A7896560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9CBD0B7-D954-8D36-F403-A18B64FDE9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2090CA-5E76-714A-8586-5EAC8E23B9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91</a:t>
            </a:fld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3BA4B65-8536-0BDF-0DF7-CEEDCA4AC3B8}"/>
              </a:ext>
            </a:extLst>
          </p:cNvPr>
          <p:cNvGrpSpPr/>
          <p:nvPr/>
        </p:nvGrpSpPr>
        <p:grpSpPr>
          <a:xfrm>
            <a:off x="8927452" y="1636267"/>
            <a:ext cx="2654762" cy="1345182"/>
            <a:chOff x="6230323" y="1051245"/>
            <a:chExt cx="2654762" cy="1345182"/>
          </a:xfrm>
        </p:grpSpPr>
        <p:sp>
          <p:nvSpPr>
            <p:cNvPr id="10" name="Cloud Callout 9">
              <a:extLst>
                <a:ext uri="{FF2B5EF4-FFF2-40B4-BE49-F238E27FC236}">
                  <a16:creationId xmlns:a16="http://schemas.microsoft.com/office/drawing/2014/main" id="{DFF383F9-50E0-54E8-710C-1976518CBC0A}"/>
                </a:ext>
              </a:extLst>
            </p:cNvPr>
            <p:cNvSpPr/>
            <p:nvPr/>
          </p:nvSpPr>
          <p:spPr>
            <a:xfrm rot="231418">
              <a:off x="6230323" y="1051245"/>
              <a:ext cx="2654762" cy="1345182"/>
            </a:xfrm>
            <a:prstGeom prst="cloudCallout">
              <a:avLst>
                <a:gd name="adj1" fmla="val -68584"/>
                <a:gd name="adj2" fmla="val -32268"/>
              </a:avLst>
            </a:prstGeom>
            <a:solidFill>
              <a:srgbClr val="FFC00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36000" rIns="36000">
              <a:noAutofit/>
            </a:bodyPr>
            <a:lstStyle/>
            <a:p>
              <a:pPr algn="ctr"/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619A940-BE53-B032-8506-C78EA1894840}"/>
                </a:ext>
              </a:extLst>
            </p:cNvPr>
            <p:cNvSpPr/>
            <p:nvPr/>
          </p:nvSpPr>
          <p:spPr>
            <a:xfrm>
              <a:off x="6300891" y="1140746"/>
              <a:ext cx="252327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</a:rPr>
                <a:t>Wie können wir eine Datei sortieren, die nicht in den Hauptspeicher passt?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4109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F641C-F804-C5A9-5F1D-3B10FE12D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Zwei-Wege-Mischsortieren (</a:t>
            </a:r>
            <a:r>
              <a:rPr lang="de-DE" i="1" dirty="0" err="1"/>
              <a:t>Two-way</a:t>
            </a:r>
            <a:r>
              <a:rPr lang="de-DE" i="1" dirty="0"/>
              <a:t> </a:t>
            </a:r>
            <a:r>
              <a:rPr lang="de-DE" i="1" dirty="0" err="1"/>
              <a:t>Merge</a:t>
            </a:r>
            <a:r>
              <a:rPr lang="de-DE" i="1" dirty="0"/>
              <a:t> </a:t>
            </a:r>
            <a:r>
              <a:rPr lang="de-DE" i="1" dirty="0" err="1"/>
              <a:t>Sort</a:t>
            </a:r>
            <a:r>
              <a:rPr lang="de-DE" dirty="0"/>
              <a:t>)</a:t>
            </a:r>
            <a:endParaRPr lang="en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181A9D-47AB-C82C-AB68-D7BFF9E211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6" y="1665066"/>
                <a:ext cx="5062782" cy="4240848"/>
              </a:xfrm>
            </p:spPr>
            <p:txBody>
              <a:bodyPr/>
              <a:lstStyle/>
              <a:p>
                <a:r>
                  <a:rPr lang="de-DE" dirty="0"/>
                  <a:t>Implementierung mit nur drei Pufferseiten möglich </a:t>
                </a:r>
                <a:br>
                  <a:rPr lang="de-DE" dirty="0"/>
                </a:br>
                <a:r>
                  <a:rPr lang="de-DE" dirty="0"/>
                  <a:t>➝ </a:t>
                </a:r>
                <a:r>
                  <a:rPr lang="de-DE" dirty="0">
                    <a:solidFill>
                      <a:schemeClr val="accent1"/>
                    </a:solidFill>
                  </a:rPr>
                  <a:t>Zwei-Wege-Mischsortieren</a:t>
                </a:r>
              </a:p>
              <a:p>
                <a:pPr lvl="1"/>
                <a:r>
                  <a:rPr lang="de-DE" dirty="0"/>
                  <a:t>Sortierung von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de-DE" dirty="0"/>
                  <a:t> Datensätzen in mehreren Durchgängen</a:t>
                </a:r>
              </a:p>
              <a:p>
                <a:pPr lvl="1"/>
                <a:r>
                  <a:rPr lang="de-DE" dirty="0"/>
                  <a:t>Aufwand innerhalb von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func>
                      <m:func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e-DE" b="0" i="0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func>
                  </m:oMath>
                </a14:m>
                <a:r>
                  <a:rPr lang="de-DE" dirty="0"/>
                  <a:t> bei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de-DE" dirty="0"/>
                  <a:t> Datensätzen</a:t>
                </a:r>
              </a:p>
              <a:p>
                <a:pPr lvl="2"/>
                <a:r>
                  <a:rPr lang="de-DE" dirty="0"/>
                  <a:t>Schneller bei mehr Pufferseiten, Parallelverarbeitung, ...; weitere Tricks anwendbar</a:t>
                </a:r>
              </a:p>
              <a:p>
                <a:pPr lvl="2"/>
                <a:r>
                  <a:rPr lang="de-DE" dirty="0"/>
                  <a:t>Gewählte Implementierung abhängig von verfügbaren Ressourcen und Größe der Daten</a:t>
                </a:r>
              </a:p>
              <a:p>
                <a:endParaRPr lang="en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181A9D-47AB-C82C-AB68-D7BFF9E211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6" y="1665066"/>
                <a:ext cx="5062782" cy="4240848"/>
              </a:xfrm>
              <a:blipFill>
                <a:blip r:embed="rId2"/>
                <a:stretch>
                  <a:fillRect l="-3500" t="-2985" r="-75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F39EA5-A5F6-135E-8071-0C6272235BC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B9F87C-AC26-1B34-1559-A36B8117BD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B2FCDA-0243-98D2-8F5A-B23E6C63DE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92</a:t>
            </a:fld>
            <a:endParaRPr lang="en-GB"/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01890FF5-7FAA-BA36-592D-8326CB74EE2F}"/>
              </a:ext>
            </a:extLst>
          </p:cNvPr>
          <p:cNvGrpSpPr/>
          <p:nvPr/>
        </p:nvGrpSpPr>
        <p:grpSpPr>
          <a:xfrm>
            <a:off x="5703786" y="1665066"/>
            <a:ext cx="5215644" cy="369332"/>
            <a:chOff x="6616030" y="1218052"/>
            <a:chExt cx="5215644" cy="36933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E878C38-4838-5C36-E3AF-9F507B562C99}"/>
                </a:ext>
              </a:extLst>
            </p:cNvPr>
            <p:cNvSpPr txBox="1"/>
            <p:nvPr/>
          </p:nvSpPr>
          <p:spPr>
            <a:xfrm>
              <a:off x="7767780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6 5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9F8485B0-07E7-6336-182B-6373E0C5DA54}"/>
                </a:ext>
              </a:extLst>
            </p:cNvPr>
            <p:cNvSpPr txBox="1"/>
            <p:nvPr/>
          </p:nvSpPr>
          <p:spPr>
            <a:xfrm>
              <a:off x="8366495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4 3</a:t>
              </a: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19E248F4-6D1C-0CBE-0B70-2C31ABE0E790}"/>
                </a:ext>
              </a:extLst>
            </p:cNvPr>
            <p:cNvSpPr txBox="1"/>
            <p:nvPr/>
          </p:nvSpPr>
          <p:spPr>
            <a:xfrm>
              <a:off x="8965210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4 7</a:t>
              </a: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47E1EF51-B145-1036-485B-B630F22D74EC}"/>
                </a:ext>
              </a:extLst>
            </p:cNvPr>
            <p:cNvSpPr txBox="1"/>
            <p:nvPr/>
          </p:nvSpPr>
          <p:spPr>
            <a:xfrm>
              <a:off x="9563925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8 9</a:t>
              </a: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DDA8AC30-5D69-BD84-32B6-6CD92EB560A7}"/>
                </a:ext>
              </a:extLst>
            </p:cNvPr>
            <p:cNvSpPr txBox="1"/>
            <p:nvPr/>
          </p:nvSpPr>
          <p:spPr>
            <a:xfrm>
              <a:off x="10162640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5 2</a:t>
              </a: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D73594A6-3EFA-53AB-4901-AAC28CE4D8DF}"/>
                </a:ext>
              </a:extLst>
            </p:cNvPr>
            <p:cNvSpPr txBox="1"/>
            <p:nvPr/>
          </p:nvSpPr>
          <p:spPr>
            <a:xfrm>
              <a:off x="10761355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1 3</a:t>
              </a: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F54813CC-1BDE-B766-E214-A4435AF76A48}"/>
                </a:ext>
              </a:extLst>
            </p:cNvPr>
            <p:cNvSpPr txBox="1"/>
            <p:nvPr/>
          </p:nvSpPr>
          <p:spPr>
            <a:xfrm>
              <a:off x="11360070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8 </a:t>
              </a:r>
              <a:r>
                <a:rPr lang="en-DE" b="0" i="0" u="none" strike="noStrike" dirty="0">
                  <a:solidFill>
                    <a:srgbClr val="373637"/>
                  </a:solidFill>
                  <a:effectLst/>
                  <a:latin typeface="Source Sans Pro" panose="020B0503030403020204" pitchFamily="34" charset="0"/>
                </a:rPr>
                <a:t>⎵</a:t>
              </a: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85E8B22D-1045-35F0-A4D5-2670968920A0}"/>
                </a:ext>
              </a:extLst>
            </p:cNvPr>
            <p:cNvSpPr txBox="1"/>
            <p:nvPr/>
          </p:nvSpPr>
          <p:spPr>
            <a:xfrm>
              <a:off x="6616030" y="1218052"/>
              <a:ext cx="10246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DE" dirty="0"/>
                <a:t>input file</a:t>
              </a:r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BC91AC3C-A722-0189-05B7-281206D1830D}"/>
              </a:ext>
            </a:extLst>
          </p:cNvPr>
          <p:cNvGrpSpPr/>
          <p:nvPr/>
        </p:nvGrpSpPr>
        <p:grpSpPr>
          <a:xfrm>
            <a:off x="5434801" y="2253272"/>
            <a:ext cx="5484629" cy="369332"/>
            <a:chOff x="6347045" y="1218052"/>
            <a:chExt cx="5484629" cy="369332"/>
          </a:xfrm>
        </p:grpSpPr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246B91E5-1E2B-26D4-9F3E-99130B2552F7}"/>
                </a:ext>
              </a:extLst>
            </p:cNvPr>
            <p:cNvSpPr txBox="1"/>
            <p:nvPr/>
          </p:nvSpPr>
          <p:spPr>
            <a:xfrm>
              <a:off x="7767780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5 6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E2CDD672-A324-00F0-CB2F-23143BF0A984}"/>
                </a:ext>
              </a:extLst>
            </p:cNvPr>
            <p:cNvSpPr txBox="1"/>
            <p:nvPr/>
          </p:nvSpPr>
          <p:spPr>
            <a:xfrm>
              <a:off x="8366495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3 4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F4F46EAA-C7C4-6E28-CEF9-B0121740270B}"/>
                </a:ext>
              </a:extLst>
            </p:cNvPr>
            <p:cNvSpPr txBox="1"/>
            <p:nvPr/>
          </p:nvSpPr>
          <p:spPr>
            <a:xfrm>
              <a:off x="8965210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4 7</a:t>
              </a: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B06A0A0F-34DF-229E-B4C5-D845CDAF5315}"/>
                </a:ext>
              </a:extLst>
            </p:cNvPr>
            <p:cNvSpPr txBox="1"/>
            <p:nvPr/>
          </p:nvSpPr>
          <p:spPr>
            <a:xfrm>
              <a:off x="9563925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8 9</a:t>
              </a: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6F7D6BF8-B12B-419D-AFF8-54B6AC2E68C1}"/>
                </a:ext>
              </a:extLst>
            </p:cNvPr>
            <p:cNvSpPr txBox="1"/>
            <p:nvPr/>
          </p:nvSpPr>
          <p:spPr>
            <a:xfrm>
              <a:off x="10162640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2 5</a:t>
              </a: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8DB58CDD-48FA-8BA5-8CAC-D11889E23050}"/>
                </a:ext>
              </a:extLst>
            </p:cNvPr>
            <p:cNvSpPr txBox="1"/>
            <p:nvPr/>
          </p:nvSpPr>
          <p:spPr>
            <a:xfrm>
              <a:off x="10761355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1 3</a:t>
              </a: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2999E89-8623-378E-56C4-851F068512E8}"/>
                </a:ext>
              </a:extLst>
            </p:cNvPr>
            <p:cNvSpPr txBox="1"/>
            <p:nvPr/>
          </p:nvSpPr>
          <p:spPr>
            <a:xfrm>
              <a:off x="11360070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8 </a:t>
              </a:r>
              <a:r>
                <a:rPr lang="en-DE" b="0" i="0" u="none" strike="noStrike" dirty="0">
                  <a:solidFill>
                    <a:srgbClr val="373637"/>
                  </a:solidFill>
                  <a:effectLst/>
                  <a:latin typeface="Source Sans Pro" panose="020B0503030403020204" pitchFamily="34" charset="0"/>
                </a:rPr>
                <a:t>⎵</a:t>
              </a: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94801FDF-3313-17EE-016C-AFE3D5304318}"/>
                </a:ext>
              </a:extLst>
            </p:cNvPr>
            <p:cNvSpPr txBox="1"/>
            <p:nvPr/>
          </p:nvSpPr>
          <p:spPr>
            <a:xfrm>
              <a:off x="6347045" y="1218052"/>
              <a:ext cx="12936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DE" dirty="0"/>
                <a:t>1-page runs</a:t>
              </a: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D84E1F7A-05E9-CAB2-1C6C-14BCF0B543DB}"/>
              </a:ext>
            </a:extLst>
          </p:cNvPr>
          <p:cNvGrpSpPr/>
          <p:nvPr/>
        </p:nvGrpSpPr>
        <p:grpSpPr>
          <a:xfrm>
            <a:off x="5434801" y="2838374"/>
            <a:ext cx="5484629" cy="735550"/>
            <a:chOff x="6347045" y="1214938"/>
            <a:chExt cx="5484629" cy="735550"/>
          </a:xfrm>
        </p:grpSpPr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43DADE02-D11E-DEF0-0914-32C2B51CB6C5}"/>
                </a:ext>
              </a:extLst>
            </p:cNvPr>
            <p:cNvSpPr txBox="1"/>
            <p:nvPr/>
          </p:nvSpPr>
          <p:spPr>
            <a:xfrm>
              <a:off x="8067137" y="1214938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3 4</a:t>
              </a:r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CFDBDC63-F5E7-615F-7843-238C0576FFDC}"/>
                </a:ext>
              </a:extLst>
            </p:cNvPr>
            <p:cNvSpPr txBox="1"/>
            <p:nvPr/>
          </p:nvSpPr>
          <p:spPr>
            <a:xfrm>
              <a:off x="8067137" y="1581156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5 6</a:t>
              </a: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AA8C1245-B449-4103-D753-CCE23F28FF10}"/>
                </a:ext>
              </a:extLst>
            </p:cNvPr>
            <p:cNvSpPr txBox="1"/>
            <p:nvPr/>
          </p:nvSpPr>
          <p:spPr>
            <a:xfrm>
              <a:off x="9273557" y="1214938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4 7</a:t>
              </a: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2D512F73-C69B-C2AF-9630-E2C538B50B18}"/>
                </a:ext>
              </a:extLst>
            </p:cNvPr>
            <p:cNvSpPr txBox="1"/>
            <p:nvPr/>
          </p:nvSpPr>
          <p:spPr>
            <a:xfrm>
              <a:off x="9273557" y="1581156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8 9</a:t>
              </a:r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E01E0435-5476-98B5-BF8E-3298DDDF5AAE}"/>
                </a:ext>
              </a:extLst>
            </p:cNvPr>
            <p:cNvSpPr txBox="1"/>
            <p:nvPr/>
          </p:nvSpPr>
          <p:spPr>
            <a:xfrm>
              <a:off x="10479977" y="1214938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1 2</a:t>
              </a: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DB53B078-D41F-90DE-6798-847D2726ADF2}"/>
                </a:ext>
              </a:extLst>
            </p:cNvPr>
            <p:cNvSpPr txBox="1"/>
            <p:nvPr/>
          </p:nvSpPr>
          <p:spPr>
            <a:xfrm>
              <a:off x="10479977" y="1581156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3 5</a:t>
              </a: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22D572A4-7191-6FCF-9153-7BB17BAF644C}"/>
                </a:ext>
              </a:extLst>
            </p:cNvPr>
            <p:cNvSpPr txBox="1"/>
            <p:nvPr/>
          </p:nvSpPr>
          <p:spPr>
            <a:xfrm>
              <a:off x="11360070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8 </a:t>
              </a:r>
              <a:r>
                <a:rPr lang="en-DE" b="0" i="0" u="none" strike="noStrike" dirty="0">
                  <a:solidFill>
                    <a:srgbClr val="373637"/>
                  </a:solidFill>
                  <a:effectLst/>
                  <a:latin typeface="Source Sans Pro" panose="020B0503030403020204" pitchFamily="34" charset="0"/>
                </a:rPr>
                <a:t>⎵</a:t>
              </a: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F11797EF-6C58-ED5B-1C37-8D3BBEE070BA}"/>
                </a:ext>
              </a:extLst>
            </p:cNvPr>
            <p:cNvSpPr txBox="1"/>
            <p:nvPr/>
          </p:nvSpPr>
          <p:spPr>
            <a:xfrm>
              <a:off x="6347045" y="1218052"/>
              <a:ext cx="12936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DE" dirty="0"/>
                <a:t>2-page runs</a:t>
              </a:r>
            </a:p>
          </p:txBody>
        </p: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A00EA183-CB09-D508-2E38-6E0C76812279}"/>
              </a:ext>
            </a:extLst>
          </p:cNvPr>
          <p:cNvGrpSpPr/>
          <p:nvPr/>
        </p:nvGrpSpPr>
        <p:grpSpPr>
          <a:xfrm>
            <a:off x="5434801" y="3784533"/>
            <a:ext cx="5038867" cy="1471100"/>
            <a:chOff x="6347045" y="1214938"/>
            <a:chExt cx="5038867" cy="1471100"/>
          </a:xfrm>
        </p:grpSpPr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748FD0AB-4B47-BB27-01C5-6A68A232E7EB}"/>
                </a:ext>
              </a:extLst>
            </p:cNvPr>
            <p:cNvSpPr txBox="1"/>
            <p:nvPr/>
          </p:nvSpPr>
          <p:spPr>
            <a:xfrm>
              <a:off x="8699506" y="1214938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3 4</a:t>
              </a: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FEB59187-BEFF-60B9-349B-A15CD78307F9}"/>
                </a:ext>
              </a:extLst>
            </p:cNvPr>
            <p:cNvSpPr txBox="1"/>
            <p:nvPr/>
          </p:nvSpPr>
          <p:spPr>
            <a:xfrm>
              <a:off x="8699506" y="1581156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4 5</a:t>
              </a: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6F55F6A6-32FC-8E72-3C03-32E012D87A0A}"/>
                </a:ext>
              </a:extLst>
            </p:cNvPr>
            <p:cNvSpPr txBox="1"/>
            <p:nvPr/>
          </p:nvSpPr>
          <p:spPr>
            <a:xfrm>
              <a:off x="8699506" y="1950488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6 7</a:t>
              </a: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9E19BA9E-68D2-7725-26BC-8A1BDE2FF22E}"/>
                </a:ext>
              </a:extLst>
            </p:cNvPr>
            <p:cNvSpPr txBox="1"/>
            <p:nvPr/>
          </p:nvSpPr>
          <p:spPr>
            <a:xfrm>
              <a:off x="8699506" y="2316706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8 9</a:t>
              </a: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8F8CD935-9BBD-BB37-3C31-C3695E842E79}"/>
                </a:ext>
              </a:extLst>
            </p:cNvPr>
            <p:cNvSpPr txBox="1"/>
            <p:nvPr/>
          </p:nvSpPr>
          <p:spPr>
            <a:xfrm>
              <a:off x="10914308" y="1214938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1 2</a:t>
              </a: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C815AA98-0352-3AE2-72B6-B04AB53F3A04}"/>
                </a:ext>
              </a:extLst>
            </p:cNvPr>
            <p:cNvSpPr txBox="1"/>
            <p:nvPr/>
          </p:nvSpPr>
          <p:spPr>
            <a:xfrm>
              <a:off x="10914308" y="1581156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3 5</a:t>
              </a: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2D89EDFC-1EAC-CB7E-E6D2-34EB27B25037}"/>
                </a:ext>
              </a:extLst>
            </p:cNvPr>
            <p:cNvSpPr txBox="1"/>
            <p:nvPr/>
          </p:nvSpPr>
          <p:spPr>
            <a:xfrm>
              <a:off x="10914308" y="1950488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8 </a:t>
              </a:r>
              <a:r>
                <a:rPr lang="en-DE" b="0" i="0" u="none" strike="noStrike" dirty="0">
                  <a:solidFill>
                    <a:srgbClr val="373637"/>
                  </a:solidFill>
                  <a:effectLst/>
                  <a:latin typeface="Source Sans Pro" panose="020B0503030403020204" pitchFamily="34" charset="0"/>
                </a:rPr>
                <a:t>⎵</a:t>
              </a: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F10D9C8E-AF96-ED8F-FC97-9BA045F53F6E}"/>
                </a:ext>
              </a:extLst>
            </p:cNvPr>
            <p:cNvSpPr txBox="1"/>
            <p:nvPr/>
          </p:nvSpPr>
          <p:spPr>
            <a:xfrm>
              <a:off x="6347045" y="1218052"/>
              <a:ext cx="12936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DE" dirty="0"/>
                <a:t>4-page runs</a:t>
              </a:r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CED7F390-7EF4-DD4A-68DC-5EAADC4C7EEF}"/>
              </a:ext>
            </a:extLst>
          </p:cNvPr>
          <p:cNvGrpSpPr/>
          <p:nvPr/>
        </p:nvGrpSpPr>
        <p:grpSpPr>
          <a:xfrm>
            <a:off x="5524569" y="5477793"/>
            <a:ext cx="4759565" cy="369332"/>
            <a:chOff x="6436813" y="1218052"/>
            <a:chExt cx="4759565" cy="369332"/>
          </a:xfrm>
        </p:grpSpPr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FA270DF2-9740-C3B1-D0AC-E0591C568030}"/>
                </a:ext>
              </a:extLst>
            </p:cNvPr>
            <p:cNvSpPr txBox="1"/>
            <p:nvPr/>
          </p:nvSpPr>
          <p:spPr>
            <a:xfrm>
              <a:off x="7900632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1 2</a:t>
              </a:r>
            </a:p>
          </p:txBody>
        </p: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E473B40A-63CF-36DC-92AA-0D39D9BE330F}"/>
                </a:ext>
              </a:extLst>
            </p:cNvPr>
            <p:cNvSpPr txBox="1"/>
            <p:nvPr/>
          </p:nvSpPr>
          <p:spPr>
            <a:xfrm>
              <a:off x="8366495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3 3</a:t>
              </a:r>
            </a:p>
          </p:txBody>
        </p: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002EB7D5-B00E-29B4-61DF-ED3B7A17923D}"/>
                </a:ext>
              </a:extLst>
            </p:cNvPr>
            <p:cNvSpPr txBox="1"/>
            <p:nvPr/>
          </p:nvSpPr>
          <p:spPr>
            <a:xfrm>
              <a:off x="8838099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4 4</a:t>
              </a:r>
            </a:p>
          </p:txBody>
        </p: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C9B00C80-69E5-9D47-30D9-73798E248326}"/>
                </a:ext>
              </a:extLst>
            </p:cNvPr>
            <p:cNvSpPr txBox="1"/>
            <p:nvPr/>
          </p:nvSpPr>
          <p:spPr>
            <a:xfrm>
              <a:off x="9303962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5 5</a:t>
              </a:r>
            </a:p>
          </p:txBody>
        </p: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1336C84F-34CE-CEA7-1FD2-ECBCD50802A1}"/>
                </a:ext>
              </a:extLst>
            </p:cNvPr>
            <p:cNvSpPr txBox="1"/>
            <p:nvPr/>
          </p:nvSpPr>
          <p:spPr>
            <a:xfrm>
              <a:off x="9779640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6 7</a:t>
              </a: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870B3E7C-4CA5-6D53-3927-DA9609097ADB}"/>
                </a:ext>
              </a:extLst>
            </p:cNvPr>
            <p:cNvSpPr txBox="1"/>
            <p:nvPr/>
          </p:nvSpPr>
          <p:spPr>
            <a:xfrm>
              <a:off x="10253990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7 8</a:t>
              </a:r>
            </a:p>
          </p:txBody>
        </p: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CB4F0BDE-CBB7-D365-02E2-B2EA7BEB1CC5}"/>
                </a:ext>
              </a:extLst>
            </p:cNvPr>
            <p:cNvSpPr txBox="1"/>
            <p:nvPr/>
          </p:nvSpPr>
          <p:spPr>
            <a:xfrm>
              <a:off x="10724774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9 </a:t>
              </a:r>
              <a:r>
                <a:rPr lang="en-DE" b="0" i="0" u="none" strike="noStrike" dirty="0">
                  <a:solidFill>
                    <a:srgbClr val="373637"/>
                  </a:solidFill>
                  <a:effectLst/>
                  <a:latin typeface="Source Sans Pro" panose="020B0503030403020204" pitchFamily="34" charset="0"/>
                </a:rPr>
                <a:t>⎵</a:t>
              </a:r>
            </a:p>
          </p:txBody>
        </p: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AFD421D1-6945-4424-4891-6EC7514681B3}"/>
                </a:ext>
              </a:extLst>
            </p:cNvPr>
            <p:cNvSpPr txBox="1"/>
            <p:nvPr/>
          </p:nvSpPr>
          <p:spPr>
            <a:xfrm>
              <a:off x="6436813" y="1218052"/>
              <a:ext cx="12038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DE" dirty="0"/>
                <a:t>7-page run</a:t>
              </a:r>
            </a:p>
          </p:txBody>
        </p:sp>
      </p:grpSp>
      <p:cxnSp>
        <p:nvCxnSpPr>
          <p:cNvPr id="169" name="Straight Arrow Connector 168">
            <a:extLst>
              <a:ext uri="{FF2B5EF4-FFF2-40B4-BE49-F238E27FC236}">
                <a16:creationId xmlns:a16="http://schemas.microsoft.com/office/drawing/2014/main" id="{44B77469-085D-274A-B783-B97959865D6C}"/>
              </a:ext>
            </a:extLst>
          </p:cNvPr>
          <p:cNvCxnSpPr>
            <a:stCxn id="8" idx="2"/>
            <a:endCxn id="133" idx="0"/>
          </p:cNvCxnSpPr>
          <p:nvPr/>
        </p:nvCxnSpPr>
        <p:spPr>
          <a:xfrm>
            <a:off x="7091338" y="2034398"/>
            <a:ext cx="0" cy="2188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169">
            <a:extLst>
              <a:ext uri="{FF2B5EF4-FFF2-40B4-BE49-F238E27FC236}">
                <a16:creationId xmlns:a16="http://schemas.microsoft.com/office/drawing/2014/main" id="{7764EB97-4019-3923-3594-A4C00D7D8CBB}"/>
              </a:ext>
            </a:extLst>
          </p:cNvPr>
          <p:cNvCxnSpPr>
            <a:cxnSpLocks/>
            <a:stCxn id="124" idx="2"/>
            <a:endCxn id="134" idx="0"/>
          </p:cNvCxnSpPr>
          <p:nvPr/>
        </p:nvCxnSpPr>
        <p:spPr>
          <a:xfrm>
            <a:off x="7690053" y="2034398"/>
            <a:ext cx="0" cy="2188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170">
            <a:extLst>
              <a:ext uri="{FF2B5EF4-FFF2-40B4-BE49-F238E27FC236}">
                <a16:creationId xmlns:a16="http://schemas.microsoft.com/office/drawing/2014/main" id="{B55ECC12-4FC5-35ED-B525-3FA2B60E8D9D}"/>
              </a:ext>
            </a:extLst>
          </p:cNvPr>
          <p:cNvCxnSpPr>
            <a:cxnSpLocks/>
            <a:stCxn id="125" idx="2"/>
            <a:endCxn id="135" idx="0"/>
          </p:cNvCxnSpPr>
          <p:nvPr/>
        </p:nvCxnSpPr>
        <p:spPr>
          <a:xfrm>
            <a:off x="8288768" y="2034398"/>
            <a:ext cx="0" cy="2188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171">
            <a:extLst>
              <a:ext uri="{FF2B5EF4-FFF2-40B4-BE49-F238E27FC236}">
                <a16:creationId xmlns:a16="http://schemas.microsoft.com/office/drawing/2014/main" id="{0DFE32B8-2C46-5823-90C3-D6AAAE3D6EF3}"/>
              </a:ext>
            </a:extLst>
          </p:cNvPr>
          <p:cNvCxnSpPr>
            <a:cxnSpLocks/>
            <a:stCxn id="126" idx="2"/>
            <a:endCxn id="136" idx="0"/>
          </p:cNvCxnSpPr>
          <p:nvPr/>
        </p:nvCxnSpPr>
        <p:spPr>
          <a:xfrm>
            <a:off x="8887483" y="2034398"/>
            <a:ext cx="0" cy="2188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>
            <a:extLst>
              <a:ext uri="{FF2B5EF4-FFF2-40B4-BE49-F238E27FC236}">
                <a16:creationId xmlns:a16="http://schemas.microsoft.com/office/drawing/2014/main" id="{7CDF73A5-D13F-F264-0672-823E6D860B54}"/>
              </a:ext>
            </a:extLst>
          </p:cNvPr>
          <p:cNvCxnSpPr>
            <a:cxnSpLocks/>
            <a:stCxn id="127" idx="2"/>
            <a:endCxn id="137" idx="0"/>
          </p:cNvCxnSpPr>
          <p:nvPr/>
        </p:nvCxnSpPr>
        <p:spPr>
          <a:xfrm>
            <a:off x="9486198" y="2034398"/>
            <a:ext cx="0" cy="2188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id="{6ACD8C34-4032-23B1-9D9B-38DCFC20D289}"/>
              </a:ext>
            </a:extLst>
          </p:cNvPr>
          <p:cNvCxnSpPr>
            <a:cxnSpLocks/>
            <a:stCxn id="128" idx="2"/>
            <a:endCxn id="138" idx="0"/>
          </p:cNvCxnSpPr>
          <p:nvPr/>
        </p:nvCxnSpPr>
        <p:spPr>
          <a:xfrm>
            <a:off x="10084913" y="2034398"/>
            <a:ext cx="0" cy="2188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>
            <a:extLst>
              <a:ext uri="{FF2B5EF4-FFF2-40B4-BE49-F238E27FC236}">
                <a16:creationId xmlns:a16="http://schemas.microsoft.com/office/drawing/2014/main" id="{0C94DC73-9119-1A64-7CBD-FF7738F10981}"/>
              </a:ext>
            </a:extLst>
          </p:cNvPr>
          <p:cNvCxnSpPr>
            <a:cxnSpLocks/>
            <a:stCxn id="129" idx="2"/>
            <a:endCxn id="139" idx="0"/>
          </p:cNvCxnSpPr>
          <p:nvPr/>
        </p:nvCxnSpPr>
        <p:spPr>
          <a:xfrm>
            <a:off x="10683628" y="2034398"/>
            <a:ext cx="0" cy="2188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Arrow Connector 187">
            <a:extLst>
              <a:ext uri="{FF2B5EF4-FFF2-40B4-BE49-F238E27FC236}">
                <a16:creationId xmlns:a16="http://schemas.microsoft.com/office/drawing/2014/main" id="{50B15A0F-10CA-0CC9-8CBF-7C6A1479D20A}"/>
              </a:ext>
            </a:extLst>
          </p:cNvPr>
          <p:cNvCxnSpPr>
            <a:cxnSpLocks/>
            <a:stCxn id="133" idx="2"/>
            <a:endCxn id="142" idx="0"/>
          </p:cNvCxnSpPr>
          <p:nvPr/>
        </p:nvCxnSpPr>
        <p:spPr>
          <a:xfrm>
            <a:off x="7091338" y="2622604"/>
            <a:ext cx="299357" cy="2157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Arrow Connector 188">
            <a:extLst>
              <a:ext uri="{FF2B5EF4-FFF2-40B4-BE49-F238E27FC236}">
                <a16:creationId xmlns:a16="http://schemas.microsoft.com/office/drawing/2014/main" id="{D0C8D063-0A2E-82D3-665E-12A6F4880D08}"/>
              </a:ext>
            </a:extLst>
          </p:cNvPr>
          <p:cNvCxnSpPr>
            <a:cxnSpLocks/>
            <a:stCxn id="134" idx="2"/>
            <a:endCxn id="142" idx="0"/>
          </p:cNvCxnSpPr>
          <p:nvPr/>
        </p:nvCxnSpPr>
        <p:spPr>
          <a:xfrm flipH="1">
            <a:off x="7390695" y="2622604"/>
            <a:ext cx="299358" cy="2157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>
            <a:extLst>
              <a:ext uri="{FF2B5EF4-FFF2-40B4-BE49-F238E27FC236}">
                <a16:creationId xmlns:a16="http://schemas.microsoft.com/office/drawing/2014/main" id="{AC46A935-0B04-DEA9-9C97-E44CB0FFE528}"/>
              </a:ext>
            </a:extLst>
          </p:cNvPr>
          <p:cNvCxnSpPr>
            <a:cxnSpLocks/>
            <a:stCxn id="135" idx="2"/>
            <a:endCxn id="144" idx="0"/>
          </p:cNvCxnSpPr>
          <p:nvPr/>
        </p:nvCxnSpPr>
        <p:spPr>
          <a:xfrm>
            <a:off x="8288768" y="2622604"/>
            <a:ext cx="308347" cy="2157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DAA10A6E-64E7-0F56-2C25-8E59A8742328}"/>
              </a:ext>
            </a:extLst>
          </p:cNvPr>
          <p:cNvCxnSpPr>
            <a:cxnSpLocks/>
            <a:stCxn id="136" idx="2"/>
            <a:endCxn id="144" idx="0"/>
          </p:cNvCxnSpPr>
          <p:nvPr/>
        </p:nvCxnSpPr>
        <p:spPr>
          <a:xfrm flipH="1">
            <a:off x="8597115" y="2622604"/>
            <a:ext cx="290368" cy="2157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BECA0828-3D36-E057-28C6-AB46950FAB01}"/>
              </a:ext>
            </a:extLst>
          </p:cNvPr>
          <p:cNvCxnSpPr>
            <a:cxnSpLocks/>
            <a:stCxn id="137" idx="2"/>
            <a:endCxn id="146" idx="0"/>
          </p:cNvCxnSpPr>
          <p:nvPr/>
        </p:nvCxnSpPr>
        <p:spPr>
          <a:xfrm>
            <a:off x="9486198" y="2622604"/>
            <a:ext cx="317337" cy="2157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F12AE1F7-B13B-EBA8-CA5C-3A0C14A219FF}"/>
              </a:ext>
            </a:extLst>
          </p:cNvPr>
          <p:cNvCxnSpPr>
            <a:cxnSpLocks/>
            <a:stCxn id="138" idx="2"/>
            <a:endCxn id="146" idx="0"/>
          </p:cNvCxnSpPr>
          <p:nvPr/>
        </p:nvCxnSpPr>
        <p:spPr>
          <a:xfrm flipH="1">
            <a:off x="9803535" y="2622604"/>
            <a:ext cx="281378" cy="2157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Arrow Connector 193">
            <a:extLst>
              <a:ext uri="{FF2B5EF4-FFF2-40B4-BE49-F238E27FC236}">
                <a16:creationId xmlns:a16="http://schemas.microsoft.com/office/drawing/2014/main" id="{1A4BAA62-B5A1-AE65-28DD-D4EF982D988F}"/>
              </a:ext>
            </a:extLst>
          </p:cNvPr>
          <p:cNvCxnSpPr>
            <a:cxnSpLocks/>
            <a:stCxn id="139" idx="2"/>
            <a:endCxn id="148" idx="0"/>
          </p:cNvCxnSpPr>
          <p:nvPr/>
        </p:nvCxnSpPr>
        <p:spPr>
          <a:xfrm>
            <a:off x="10683628" y="2622604"/>
            <a:ext cx="0" cy="2188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Arrow Connector 208">
            <a:extLst>
              <a:ext uri="{FF2B5EF4-FFF2-40B4-BE49-F238E27FC236}">
                <a16:creationId xmlns:a16="http://schemas.microsoft.com/office/drawing/2014/main" id="{0C4D4F15-81A8-0BBB-661C-71FE49EC8542}"/>
              </a:ext>
            </a:extLst>
          </p:cNvPr>
          <p:cNvCxnSpPr>
            <a:cxnSpLocks/>
            <a:stCxn id="143" idx="2"/>
            <a:endCxn id="151" idx="0"/>
          </p:cNvCxnSpPr>
          <p:nvPr/>
        </p:nvCxnSpPr>
        <p:spPr>
          <a:xfrm>
            <a:off x="7390695" y="3573924"/>
            <a:ext cx="632369" cy="21060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Arrow Connector 209">
            <a:extLst>
              <a:ext uri="{FF2B5EF4-FFF2-40B4-BE49-F238E27FC236}">
                <a16:creationId xmlns:a16="http://schemas.microsoft.com/office/drawing/2014/main" id="{1D1BAFC0-6B42-9E9B-8E77-EE61F0DF0147}"/>
              </a:ext>
            </a:extLst>
          </p:cNvPr>
          <p:cNvCxnSpPr>
            <a:cxnSpLocks/>
            <a:stCxn id="145" idx="2"/>
            <a:endCxn id="151" idx="0"/>
          </p:cNvCxnSpPr>
          <p:nvPr/>
        </p:nvCxnSpPr>
        <p:spPr>
          <a:xfrm flipH="1">
            <a:off x="8023064" y="3573924"/>
            <a:ext cx="574051" cy="21060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Arrow Connector 210">
            <a:extLst>
              <a:ext uri="{FF2B5EF4-FFF2-40B4-BE49-F238E27FC236}">
                <a16:creationId xmlns:a16="http://schemas.microsoft.com/office/drawing/2014/main" id="{B6DBA970-FFF6-EFC4-C7D9-DDD59FF5922D}"/>
              </a:ext>
            </a:extLst>
          </p:cNvPr>
          <p:cNvCxnSpPr>
            <a:cxnSpLocks/>
            <a:stCxn id="147" idx="2"/>
            <a:endCxn id="155" idx="0"/>
          </p:cNvCxnSpPr>
          <p:nvPr/>
        </p:nvCxnSpPr>
        <p:spPr>
          <a:xfrm>
            <a:off x="9803535" y="3573924"/>
            <a:ext cx="434331" cy="21060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F804A84F-DE4F-3B49-F335-92C0A283757C}"/>
              </a:ext>
            </a:extLst>
          </p:cNvPr>
          <p:cNvCxnSpPr>
            <a:cxnSpLocks/>
            <a:stCxn id="148" idx="2"/>
            <a:endCxn id="155" idx="0"/>
          </p:cNvCxnSpPr>
          <p:nvPr/>
        </p:nvCxnSpPr>
        <p:spPr>
          <a:xfrm flipH="1">
            <a:off x="10237866" y="3210820"/>
            <a:ext cx="445762" cy="5737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Arrow Connector 222">
            <a:extLst>
              <a:ext uri="{FF2B5EF4-FFF2-40B4-BE49-F238E27FC236}">
                <a16:creationId xmlns:a16="http://schemas.microsoft.com/office/drawing/2014/main" id="{45AA1689-2BF4-D649-690B-E0EE1CDFCADD}"/>
              </a:ext>
            </a:extLst>
          </p:cNvPr>
          <p:cNvCxnSpPr>
            <a:cxnSpLocks/>
            <a:stCxn id="154" idx="2"/>
            <a:endCxn id="163" idx="0"/>
          </p:cNvCxnSpPr>
          <p:nvPr/>
        </p:nvCxnSpPr>
        <p:spPr>
          <a:xfrm>
            <a:off x="8023064" y="5255633"/>
            <a:ext cx="604456" cy="2221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Arrow Connector 223">
            <a:extLst>
              <a:ext uri="{FF2B5EF4-FFF2-40B4-BE49-F238E27FC236}">
                <a16:creationId xmlns:a16="http://schemas.microsoft.com/office/drawing/2014/main" id="{8EF8A819-B11D-E652-3474-CF1649A8B387}"/>
              </a:ext>
            </a:extLst>
          </p:cNvPr>
          <p:cNvCxnSpPr>
            <a:cxnSpLocks/>
            <a:stCxn id="157" idx="2"/>
            <a:endCxn id="163" idx="0"/>
          </p:cNvCxnSpPr>
          <p:nvPr/>
        </p:nvCxnSpPr>
        <p:spPr>
          <a:xfrm flipH="1">
            <a:off x="8627520" y="4889415"/>
            <a:ext cx="1610346" cy="5883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Connector 229">
            <a:extLst>
              <a:ext uri="{FF2B5EF4-FFF2-40B4-BE49-F238E27FC236}">
                <a16:creationId xmlns:a16="http://schemas.microsoft.com/office/drawing/2014/main" id="{EB3159F9-0F3F-EE77-0DB6-4C6418D4DABB}"/>
              </a:ext>
            </a:extLst>
          </p:cNvPr>
          <p:cNvCxnSpPr>
            <a:cxnSpLocks/>
          </p:cNvCxnSpPr>
          <p:nvPr/>
        </p:nvCxnSpPr>
        <p:spPr>
          <a:xfrm>
            <a:off x="6728425" y="2125726"/>
            <a:ext cx="4333616" cy="0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Connector 231">
            <a:extLst>
              <a:ext uri="{FF2B5EF4-FFF2-40B4-BE49-F238E27FC236}">
                <a16:creationId xmlns:a16="http://schemas.microsoft.com/office/drawing/2014/main" id="{0A679FF7-6D7B-6927-36BE-74310A2DEC1E}"/>
              </a:ext>
            </a:extLst>
          </p:cNvPr>
          <p:cNvCxnSpPr>
            <a:cxnSpLocks/>
          </p:cNvCxnSpPr>
          <p:nvPr/>
        </p:nvCxnSpPr>
        <p:spPr>
          <a:xfrm>
            <a:off x="6728425" y="2724440"/>
            <a:ext cx="4333616" cy="0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>
            <a:extLst>
              <a:ext uri="{FF2B5EF4-FFF2-40B4-BE49-F238E27FC236}">
                <a16:creationId xmlns:a16="http://schemas.microsoft.com/office/drawing/2014/main" id="{E9AB69EF-1706-49CA-1D94-04F7660021BD}"/>
              </a:ext>
            </a:extLst>
          </p:cNvPr>
          <p:cNvCxnSpPr>
            <a:cxnSpLocks/>
          </p:cNvCxnSpPr>
          <p:nvPr/>
        </p:nvCxnSpPr>
        <p:spPr>
          <a:xfrm>
            <a:off x="6728425" y="3671498"/>
            <a:ext cx="4333616" cy="0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8B26C6E3-9A1C-E125-635B-181BD2134D91}"/>
              </a:ext>
            </a:extLst>
          </p:cNvPr>
          <p:cNvCxnSpPr>
            <a:cxnSpLocks/>
          </p:cNvCxnSpPr>
          <p:nvPr/>
        </p:nvCxnSpPr>
        <p:spPr>
          <a:xfrm>
            <a:off x="6728425" y="5358783"/>
            <a:ext cx="4333616" cy="0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5" name="TextBox 234">
                <a:extLst>
                  <a:ext uri="{FF2B5EF4-FFF2-40B4-BE49-F238E27FC236}">
                    <a16:creationId xmlns:a16="http://schemas.microsoft.com/office/drawing/2014/main" id="{C528895C-1CC3-29A0-75E1-706C72AB883F}"/>
                  </a:ext>
                </a:extLst>
              </p:cNvPr>
              <p:cNvSpPr txBox="1"/>
              <p:nvPr/>
            </p:nvSpPr>
            <p:spPr>
              <a:xfrm>
                <a:off x="11062041" y="1935758"/>
                <a:ext cx="7696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DE" dirty="0">
                    <a:solidFill>
                      <a:schemeClr val="accent1"/>
                    </a:solidFill>
                  </a:rPr>
                  <a:t>Pass </a:t>
                </a:r>
                <a14:m>
                  <m:oMath xmlns:m="http://schemas.openxmlformats.org/officeDocument/2006/math">
                    <m:r>
                      <a:rPr lang="en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35" name="TextBox 234">
                <a:extLst>
                  <a:ext uri="{FF2B5EF4-FFF2-40B4-BE49-F238E27FC236}">
                    <a16:creationId xmlns:a16="http://schemas.microsoft.com/office/drawing/2014/main" id="{C528895C-1CC3-29A0-75E1-706C72AB88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2041" y="1935758"/>
                <a:ext cx="769634" cy="369332"/>
              </a:xfrm>
              <a:prstGeom prst="rect">
                <a:avLst/>
              </a:prstGeom>
              <a:blipFill>
                <a:blip r:embed="rId3"/>
                <a:stretch>
                  <a:fillRect l="-8197" t="-6667" b="-2666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8" name="TextBox 237">
                <a:extLst>
                  <a:ext uri="{FF2B5EF4-FFF2-40B4-BE49-F238E27FC236}">
                    <a16:creationId xmlns:a16="http://schemas.microsoft.com/office/drawing/2014/main" id="{61727913-529D-0D6F-570B-4B329BC435A6}"/>
                  </a:ext>
                </a:extLst>
              </p:cNvPr>
              <p:cNvSpPr txBox="1"/>
              <p:nvPr/>
            </p:nvSpPr>
            <p:spPr>
              <a:xfrm>
                <a:off x="11062041" y="2539774"/>
                <a:ext cx="7696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DE" dirty="0">
                    <a:solidFill>
                      <a:schemeClr val="accent1"/>
                    </a:solidFill>
                  </a:rPr>
                  <a:t>Pass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38" name="TextBox 237">
                <a:extLst>
                  <a:ext uri="{FF2B5EF4-FFF2-40B4-BE49-F238E27FC236}">
                    <a16:creationId xmlns:a16="http://schemas.microsoft.com/office/drawing/2014/main" id="{61727913-529D-0D6F-570B-4B329BC435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2041" y="2539774"/>
                <a:ext cx="769634" cy="369332"/>
              </a:xfrm>
              <a:prstGeom prst="rect">
                <a:avLst/>
              </a:prstGeom>
              <a:blipFill>
                <a:blip r:embed="rId4"/>
                <a:stretch>
                  <a:fillRect l="-8197" t="-10345" b="-2758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9" name="TextBox 238">
                <a:extLst>
                  <a:ext uri="{FF2B5EF4-FFF2-40B4-BE49-F238E27FC236}">
                    <a16:creationId xmlns:a16="http://schemas.microsoft.com/office/drawing/2014/main" id="{BCD07A86-C06F-1978-8D43-1FCD9FDB1DD4}"/>
                  </a:ext>
                </a:extLst>
              </p:cNvPr>
              <p:cNvSpPr txBox="1"/>
              <p:nvPr/>
            </p:nvSpPr>
            <p:spPr>
              <a:xfrm>
                <a:off x="11062041" y="3487613"/>
                <a:ext cx="7696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DE" dirty="0">
                    <a:solidFill>
                      <a:schemeClr val="accent1"/>
                    </a:solidFill>
                  </a:rPr>
                  <a:t>Pass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en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39" name="TextBox 238">
                <a:extLst>
                  <a:ext uri="{FF2B5EF4-FFF2-40B4-BE49-F238E27FC236}">
                    <a16:creationId xmlns:a16="http://schemas.microsoft.com/office/drawing/2014/main" id="{BCD07A86-C06F-1978-8D43-1FCD9FDB1D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2041" y="3487613"/>
                <a:ext cx="769634" cy="369332"/>
              </a:xfrm>
              <a:prstGeom prst="rect">
                <a:avLst/>
              </a:prstGeom>
              <a:blipFill>
                <a:blip r:embed="rId5"/>
                <a:stretch>
                  <a:fillRect l="-8197" t="-6667" b="-2666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0" name="TextBox 239">
                <a:extLst>
                  <a:ext uri="{FF2B5EF4-FFF2-40B4-BE49-F238E27FC236}">
                    <a16:creationId xmlns:a16="http://schemas.microsoft.com/office/drawing/2014/main" id="{00F80E6D-C09B-0091-6C90-C651A0111015}"/>
                  </a:ext>
                </a:extLst>
              </p:cNvPr>
              <p:cNvSpPr txBox="1"/>
              <p:nvPr/>
            </p:nvSpPr>
            <p:spPr>
              <a:xfrm>
                <a:off x="11062041" y="5174117"/>
                <a:ext cx="7696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DE" dirty="0">
                    <a:solidFill>
                      <a:schemeClr val="accent1"/>
                    </a:solidFill>
                  </a:rPr>
                  <a:t>Pass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40" name="TextBox 239">
                <a:extLst>
                  <a:ext uri="{FF2B5EF4-FFF2-40B4-BE49-F238E27FC236}">
                    <a16:creationId xmlns:a16="http://schemas.microsoft.com/office/drawing/2014/main" id="{00F80E6D-C09B-0091-6C90-C651A01110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2041" y="5174117"/>
                <a:ext cx="769634" cy="369332"/>
              </a:xfrm>
              <a:prstGeom prst="rect">
                <a:avLst/>
              </a:prstGeom>
              <a:blipFill>
                <a:blip r:embed="rId6"/>
                <a:stretch>
                  <a:fillRect l="-8197" t="-6667" b="-2666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243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" grpId="0"/>
      <p:bldP spid="238" grpId="0"/>
      <p:bldP spid="239" grpId="0"/>
      <p:bldP spid="240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324928" y="904869"/>
            <a:ext cx="4506748" cy="575329"/>
          </a:xfrm>
        </p:spPr>
        <p:txBody>
          <a:bodyPr/>
          <a:lstStyle/>
          <a:p>
            <a:r>
              <a:rPr lang="de-DE" dirty="0"/>
              <a:t>Zwei-Wege-Mischsortieren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1AAEBB5D-FF6F-DA38-0269-7269308236D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F15C1345-9AEA-9BBA-6B47-1AB5E8DD44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93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089784B-50AA-A264-55E0-03CCAA60616B}"/>
                  </a:ext>
                </a:extLst>
              </p:cNvPr>
              <p:cNvSpPr txBox="1"/>
              <p:nvPr/>
            </p:nvSpPr>
            <p:spPr>
              <a:xfrm>
                <a:off x="3588775" y="4023290"/>
                <a:ext cx="3097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DE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089784B-50AA-A264-55E0-03CCAA6061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8775" y="4023290"/>
                <a:ext cx="309700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4DBDF11-1D2D-D5B4-F508-A10F3EB4DCC4}"/>
                  </a:ext>
                </a:extLst>
              </p:cNvPr>
              <p:cNvSpPr txBox="1"/>
              <p:nvPr/>
            </p:nvSpPr>
            <p:spPr>
              <a:xfrm>
                <a:off x="1993439" y="265710"/>
                <a:ext cx="2361736" cy="3742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DE" i="1" dirty="0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∈</m:t>
                      </m:r>
                      <m:d>
                        <m:dPr>
                          <m:begChr m:val="{"/>
                          <m:endChr m:val="}"/>
                          <m:ctrlPr>
                            <a:rPr lang="de-DE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+1,…,</m:t>
                          </m:r>
                          <m:sSup>
                            <m:sSupPr>
                              <m:ctrlP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4DBDF11-1D2D-D5B4-F508-A10F3EB4DC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3439" y="265710"/>
                <a:ext cx="2361736" cy="37427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CFF441E-7E53-8AA7-2982-243A7D7B85CB}"/>
              </a:ext>
            </a:extLst>
          </p:cNvPr>
          <p:cNvCxnSpPr>
            <a:cxnSpLocks/>
          </p:cNvCxnSpPr>
          <p:nvPr/>
        </p:nvCxnSpPr>
        <p:spPr>
          <a:xfrm flipH="1">
            <a:off x="2023353" y="616990"/>
            <a:ext cx="447473" cy="3322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4941E8F-2FF0-2403-356F-AB45214F840E}"/>
              </a:ext>
            </a:extLst>
          </p:cNvPr>
          <p:cNvGrpSpPr/>
          <p:nvPr/>
        </p:nvGrpSpPr>
        <p:grpSpPr>
          <a:xfrm>
            <a:off x="5703786" y="1665066"/>
            <a:ext cx="5215644" cy="369332"/>
            <a:chOff x="6616030" y="1218052"/>
            <a:chExt cx="5215644" cy="36933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55E838A-F168-DF44-4D1F-CB60354A9865}"/>
                </a:ext>
              </a:extLst>
            </p:cNvPr>
            <p:cNvSpPr txBox="1"/>
            <p:nvPr/>
          </p:nvSpPr>
          <p:spPr>
            <a:xfrm>
              <a:off x="7767780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6 5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1638B5F-BEF5-8E24-2EC7-B2703A830307}"/>
                </a:ext>
              </a:extLst>
            </p:cNvPr>
            <p:cNvSpPr txBox="1"/>
            <p:nvPr/>
          </p:nvSpPr>
          <p:spPr>
            <a:xfrm>
              <a:off x="8366495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4 3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123E645-0D6A-DD97-B2C5-6BD35131FBD2}"/>
                </a:ext>
              </a:extLst>
            </p:cNvPr>
            <p:cNvSpPr txBox="1"/>
            <p:nvPr/>
          </p:nvSpPr>
          <p:spPr>
            <a:xfrm>
              <a:off x="8965210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4 7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49C1303-0529-1F6F-98AC-36B3DD1697AF}"/>
                </a:ext>
              </a:extLst>
            </p:cNvPr>
            <p:cNvSpPr txBox="1"/>
            <p:nvPr/>
          </p:nvSpPr>
          <p:spPr>
            <a:xfrm>
              <a:off x="9563925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8 9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3E21AE3-26CD-0938-94D9-6D457621FF2F}"/>
                </a:ext>
              </a:extLst>
            </p:cNvPr>
            <p:cNvSpPr txBox="1"/>
            <p:nvPr/>
          </p:nvSpPr>
          <p:spPr>
            <a:xfrm>
              <a:off x="10162640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5 2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603A279-F68D-FE17-18B7-4CD4907CC696}"/>
                </a:ext>
              </a:extLst>
            </p:cNvPr>
            <p:cNvSpPr txBox="1"/>
            <p:nvPr/>
          </p:nvSpPr>
          <p:spPr>
            <a:xfrm>
              <a:off x="10761355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1 3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8D812FE-E703-92E0-1149-F703161F1F00}"/>
                </a:ext>
              </a:extLst>
            </p:cNvPr>
            <p:cNvSpPr txBox="1"/>
            <p:nvPr/>
          </p:nvSpPr>
          <p:spPr>
            <a:xfrm>
              <a:off x="11360070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8 </a:t>
              </a:r>
              <a:r>
                <a:rPr lang="en-DE" b="0" i="0" u="none" strike="noStrike" dirty="0">
                  <a:solidFill>
                    <a:srgbClr val="373637"/>
                  </a:solidFill>
                  <a:effectLst/>
                  <a:latin typeface="Source Sans Pro" panose="020B0503030403020204" pitchFamily="34" charset="0"/>
                </a:rPr>
                <a:t>⎵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376097C-EBFD-1A65-0E6E-1E205BEED822}"/>
                </a:ext>
              </a:extLst>
            </p:cNvPr>
            <p:cNvSpPr txBox="1"/>
            <p:nvPr/>
          </p:nvSpPr>
          <p:spPr>
            <a:xfrm>
              <a:off x="6616030" y="1218052"/>
              <a:ext cx="10246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DE" dirty="0"/>
                <a:t>input file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1CBD6F0-4E2B-14AA-5ED2-19E74B44E96F}"/>
              </a:ext>
            </a:extLst>
          </p:cNvPr>
          <p:cNvGrpSpPr/>
          <p:nvPr/>
        </p:nvGrpSpPr>
        <p:grpSpPr>
          <a:xfrm>
            <a:off x="5434801" y="2253272"/>
            <a:ext cx="5484629" cy="369332"/>
            <a:chOff x="6347045" y="1218052"/>
            <a:chExt cx="5484629" cy="369332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AB539DF-3375-B5E0-156F-CED562B3C81C}"/>
                </a:ext>
              </a:extLst>
            </p:cNvPr>
            <p:cNvSpPr txBox="1"/>
            <p:nvPr/>
          </p:nvSpPr>
          <p:spPr>
            <a:xfrm>
              <a:off x="7767780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5 6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273B288-86D3-D308-8E0D-32219FA3956A}"/>
                </a:ext>
              </a:extLst>
            </p:cNvPr>
            <p:cNvSpPr txBox="1"/>
            <p:nvPr/>
          </p:nvSpPr>
          <p:spPr>
            <a:xfrm>
              <a:off x="8366495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3 4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8024516-4119-3964-AE9D-0003C1C0ADF8}"/>
                </a:ext>
              </a:extLst>
            </p:cNvPr>
            <p:cNvSpPr txBox="1"/>
            <p:nvPr/>
          </p:nvSpPr>
          <p:spPr>
            <a:xfrm>
              <a:off x="8965210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4 7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DAC51DA-E138-3D74-E768-D67D58F6D392}"/>
                </a:ext>
              </a:extLst>
            </p:cNvPr>
            <p:cNvSpPr txBox="1"/>
            <p:nvPr/>
          </p:nvSpPr>
          <p:spPr>
            <a:xfrm>
              <a:off x="9563925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8 9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7A88815-DA9C-022D-B815-4E458568EA6E}"/>
                </a:ext>
              </a:extLst>
            </p:cNvPr>
            <p:cNvSpPr txBox="1"/>
            <p:nvPr/>
          </p:nvSpPr>
          <p:spPr>
            <a:xfrm>
              <a:off x="10162640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2 5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31E250E-7657-617B-DFC6-63849EB0C301}"/>
                </a:ext>
              </a:extLst>
            </p:cNvPr>
            <p:cNvSpPr txBox="1"/>
            <p:nvPr/>
          </p:nvSpPr>
          <p:spPr>
            <a:xfrm>
              <a:off x="10761355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1 3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03F80B5-AE7A-41A8-323A-3D3CC6BE7CDD}"/>
                </a:ext>
              </a:extLst>
            </p:cNvPr>
            <p:cNvSpPr txBox="1"/>
            <p:nvPr/>
          </p:nvSpPr>
          <p:spPr>
            <a:xfrm>
              <a:off x="11360070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8 </a:t>
              </a:r>
              <a:r>
                <a:rPr lang="en-DE" b="0" i="0" u="none" strike="noStrike" dirty="0">
                  <a:solidFill>
                    <a:srgbClr val="373637"/>
                  </a:solidFill>
                  <a:effectLst/>
                  <a:latin typeface="Source Sans Pro" panose="020B0503030403020204" pitchFamily="34" charset="0"/>
                </a:rPr>
                <a:t>⎵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EE5E9ED-5203-F8C1-EB24-05F233B64B72}"/>
                </a:ext>
              </a:extLst>
            </p:cNvPr>
            <p:cNvSpPr txBox="1"/>
            <p:nvPr/>
          </p:nvSpPr>
          <p:spPr>
            <a:xfrm>
              <a:off x="6347045" y="1218052"/>
              <a:ext cx="12936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DE" dirty="0"/>
                <a:t>1-page runs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F3C47BC-2929-BE8A-E0BD-86862395ECE8}"/>
              </a:ext>
            </a:extLst>
          </p:cNvPr>
          <p:cNvGrpSpPr/>
          <p:nvPr/>
        </p:nvGrpSpPr>
        <p:grpSpPr>
          <a:xfrm>
            <a:off x="5434801" y="2838374"/>
            <a:ext cx="5484629" cy="735550"/>
            <a:chOff x="6347045" y="1214938"/>
            <a:chExt cx="5484629" cy="735550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9378E15-4BA6-55F4-B3C2-D813CD84A857}"/>
                </a:ext>
              </a:extLst>
            </p:cNvPr>
            <p:cNvSpPr txBox="1"/>
            <p:nvPr/>
          </p:nvSpPr>
          <p:spPr>
            <a:xfrm>
              <a:off x="8067137" y="1214938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3 4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46D6C1C-82D0-4C5C-81A1-EC55A5D1E447}"/>
                </a:ext>
              </a:extLst>
            </p:cNvPr>
            <p:cNvSpPr txBox="1"/>
            <p:nvPr/>
          </p:nvSpPr>
          <p:spPr>
            <a:xfrm>
              <a:off x="8067137" y="1581156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5 6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6B80488-111D-7B15-0638-27AE41314564}"/>
                </a:ext>
              </a:extLst>
            </p:cNvPr>
            <p:cNvSpPr txBox="1"/>
            <p:nvPr/>
          </p:nvSpPr>
          <p:spPr>
            <a:xfrm>
              <a:off x="9273557" y="1214938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4 7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BC299C4-CC31-BE0C-C353-532DE0B8AA49}"/>
                </a:ext>
              </a:extLst>
            </p:cNvPr>
            <p:cNvSpPr txBox="1"/>
            <p:nvPr/>
          </p:nvSpPr>
          <p:spPr>
            <a:xfrm>
              <a:off x="9273557" y="1581156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8 9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DE24FAC-21B3-7171-CE2B-5A7C3BA7BCD3}"/>
                </a:ext>
              </a:extLst>
            </p:cNvPr>
            <p:cNvSpPr txBox="1"/>
            <p:nvPr/>
          </p:nvSpPr>
          <p:spPr>
            <a:xfrm>
              <a:off x="10479977" y="1214938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1 2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1804D68-6A1C-70CD-E55C-95873605EEAE}"/>
                </a:ext>
              </a:extLst>
            </p:cNvPr>
            <p:cNvSpPr txBox="1"/>
            <p:nvPr/>
          </p:nvSpPr>
          <p:spPr>
            <a:xfrm>
              <a:off x="10479977" y="1581156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3 5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FBD78BE-AD0C-D05B-995A-8FC842C5BA2A}"/>
                </a:ext>
              </a:extLst>
            </p:cNvPr>
            <p:cNvSpPr txBox="1"/>
            <p:nvPr/>
          </p:nvSpPr>
          <p:spPr>
            <a:xfrm>
              <a:off x="11360070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8 </a:t>
              </a:r>
              <a:r>
                <a:rPr lang="en-DE" b="0" i="0" u="none" strike="noStrike" dirty="0">
                  <a:solidFill>
                    <a:srgbClr val="373637"/>
                  </a:solidFill>
                  <a:effectLst/>
                  <a:latin typeface="Source Sans Pro" panose="020B0503030403020204" pitchFamily="34" charset="0"/>
                </a:rPr>
                <a:t>⎵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60F5730-6C9B-0501-10E5-B01F79F8F03B}"/>
                </a:ext>
              </a:extLst>
            </p:cNvPr>
            <p:cNvSpPr txBox="1"/>
            <p:nvPr/>
          </p:nvSpPr>
          <p:spPr>
            <a:xfrm>
              <a:off x="6347045" y="1218052"/>
              <a:ext cx="12936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DE" dirty="0"/>
                <a:t>2-page runs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C96A4E1-7E5B-E2F9-6ACF-71AD89C24591}"/>
              </a:ext>
            </a:extLst>
          </p:cNvPr>
          <p:cNvGrpSpPr/>
          <p:nvPr/>
        </p:nvGrpSpPr>
        <p:grpSpPr>
          <a:xfrm>
            <a:off x="5434801" y="3784533"/>
            <a:ext cx="5038867" cy="1471100"/>
            <a:chOff x="6347045" y="1214938"/>
            <a:chExt cx="5038867" cy="1471100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861F2D3-8D9D-0779-838A-B39C3EB7F9EA}"/>
                </a:ext>
              </a:extLst>
            </p:cNvPr>
            <p:cNvSpPr txBox="1"/>
            <p:nvPr/>
          </p:nvSpPr>
          <p:spPr>
            <a:xfrm>
              <a:off x="8699506" y="1214938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3 4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14F6549-6B9E-C843-F057-75DA4D29F7BA}"/>
                </a:ext>
              </a:extLst>
            </p:cNvPr>
            <p:cNvSpPr txBox="1"/>
            <p:nvPr/>
          </p:nvSpPr>
          <p:spPr>
            <a:xfrm>
              <a:off x="8699506" y="1581156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4 5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1FF1533-A719-D270-A131-31EBEEFE50AC}"/>
                </a:ext>
              </a:extLst>
            </p:cNvPr>
            <p:cNvSpPr txBox="1"/>
            <p:nvPr/>
          </p:nvSpPr>
          <p:spPr>
            <a:xfrm>
              <a:off x="8699506" y="1950488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6 7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274F72CF-E2B1-5E6B-83A9-2CF31788DA26}"/>
                </a:ext>
              </a:extLst>
            </p:cNvPr>
            <p:cNvSpPr txBox="1"/>
            <p:nvPr/>
          </p:nvSpPr>
          <p:spPr>
            <a:xfrm>
              <a:off x="8699506" y="2316706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8 9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EB02EB8-D746-5BA5-8E20-EFE1229E2B24}"/>
                </a:ext>
              </a:extLst>
            </p:cNvPr>
            <p:cNvSpPr txBox="1"/>
            <p:nvPr/>
          </p:nvSpPr>
          <p:spPr>
            <a:xfrm>
              <a:off x="10914308" y="1214938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1 2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B8BF6D9-B247-5F02-2900-0444EC114822}"/>
                </a:ext>
              </a:extLst>
            </p:cNvPr>
            <p:cNvSpPr txBox="1"/>
            <p:nvPr/>
          </p:nvSpPr>
          <p:spPr>
            <a:xfrm>
              <a:off x="10914308" y="1581156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3 5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037D32C-B428-97BB-C477-4ECF6713383C}"/>
                </a:ext>
              </a:extLst>
            </p:cNvPr>
            <p:cNvSpPr txBox="1"/>
            <p:nvPr/>
          </p:nvSpPr>
          <p:spPr>
            <a:xfrm>
              <a:off x="10914308" y="1950488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8 </a:t>
              </a:r>
              <a:r>
                <a:rPr lang="en-DE" b="0" i="0" u="none" strike="noStrike" dirty="0">
                  <a:solidFill>
                    <a:srgbClr val="373637"/>
                  </a:solidFill>
                  <a:effectLst/>
                  <a:latin typeface="Source Sans Pro" panose="020B0503030403020204" pitchFamily="34" charset="0"/>
                </a:rPr>
                <a:t>⎵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F00126B-5929-6A9C-EA90-0312B9B8BF1C}"/>
                </a:ext>
              </a:extLst>
            </p:cNvPr>
            <p:cNvSpPr txBox="1"/>
            <p:nvPr/>
          </p:nvSpPr>
          <p:spPr>
            <a:xfrm>
              <a:off x="6347045" y="1218052"/>
              <a:ext cx="12936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DE" dirty="0"/>
                <a:t>4-page runs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EB359E0-19E3-F08D-C84F-BE633BA6C566}"/>
              </a:ext>
            </a:extLst>
          </p:cNvPr>
          <p:cNvGrpSpPr/>
          <p:nvPr/>
        </p:nvGrpSpPr>
        <p:grpSpPr>
          <a:xfrm>
            <a:off x="5524569" y="5477793"/>
            <a:ext cx="4759565" cy="369332"/>
            <a:chOff x="6436813" y="1218052"/>
            <a:chExt cx="4759565" cy="369332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CCC320E-DF00-1E5B-B3EB-86ABA22786DA}"/>
                </a:ext>
              </a:extLst>
            </p:cNvPr>
            <p:cNvSpPr txBox="1"/>
            <p:nvPr/>
          </p:nvSpPr>
          <p:spPr>
            <a:xfrm>
              <a:off x="7900632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1 2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58F5AAC9-7653-642F-2454-69D697A8CC9A}"/>
                </a:ext>
              </a:extLst>
            </p:cNvPr>
            <p:cNvSpPr txBox="1"/>
            <p:nvPr/>
          </p:nvSpPr>
          <p:spPr>
            <a:xfrm>
              <a:off x="8366495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3 3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EFBCF9D-8493-27F0-8DB5-B09040B8A4B1}"/>
                </a:ext>
              </a:extLst>
            </p:cNvPr>
            <p:cNvSpPr txBox="1"/>
            <p:nvPr/>
          </p:nvSpPr>
          <p:spPr>
            <a:xfrm>
              <a:off x="8838099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4 4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6F7416F-C93D-DC1C-95DC-21A1DE4FDD29}"/>
                </a:ext>
              </a:extLst>
            </p:cNvPr>
            <p:cNvSpPr txBox="1"/>
            <p:nvPr/>
          </p:nvSpPr>
          <p:spPr>
            <a:xfrm>
              <a:off x="9303962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5 5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389AEFE8-3F79-91CD-3BFC-94240B86A3F4}"/>
                </a:ext>
              </a:extLst>
            </p:cNvPr>
            <p:cNvSpPr txBox="1"/>
            <p:nvPr/>
          </p:nvSpPr>
          <p:spPr>
            <a:xfrm>
              <a:off x="9779640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6 7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8AE173A-7EB7-1F53-C2FA-3E2C459106EA}"/>
                </a:ext>
              </a:extLst>
            </p:cNvPr>
            <p:cNvSpPr txBox="1"/>
            <p:nvPr/>
          </p:nvSpPr>
          <p:spPr>
            <a:xfrm>
              <a:off x="10253990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7 8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3320BCE0-C3C8-298B-2CD0-D85F3A4BC6C5}"/>
                </a:ext>
              </a:extLst>
            </p:cNvPr>
            <p:cNvSpPr txBox="1"/>
            <p:nvPr/>
          </p:nvSpPr>
          <p:spPr>
            <a:xfrm>
              <a:off x="10724774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9 </a:t>
              </a:r>
              <a:r>
                <a:rPr lang="en-DE" b="0" i="0" u="none" strike="noStrike" dirty="0">
                  <a:solidFill>
                    <a:srgbClr val="373637"/>
                  </a:solidFill>
                  <a:effectLst/>
                  <a:latin typeface="Source Sans Pro" panose="020B0503030403020204" pitchFamily="34" charset="0"/>
                </a:rPr>
                <a:t>⎵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E6CA3FE-6B1B-9C72-9E79-075D07BDB810}"/>
                </a:ext>
              </a:extLst>
            </p:cNvPr>
            <p:cNvSpPr txBox="1"/>
            <p:nvPr/>
          </p:nvSpPr>
          <p:spPr>
            <a:xfrm>
              <a:off x="6436813" y="1218052"/>
              <a:ext cx="12038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DE" dirty="0"/>
                <a:t>7-page run</a:t>
              </a:r>
            </a:p>
          </p:txBody>
        </p:sp>
      </p:grp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D1429BE3-584C-9339-98C9-AF32945452A7}"/>
              </a:ext>
            </a:extLst>
          </p:cNvPr>
          <p:cNvCxnSpPr>
            <a:stCxn id="22" idx="2"/>
            <a:endCxn id="31" idx="0"/>
          </p:cNvCxnSpPr>
          <p:nvPr/>
        </p:nvCxnSpPr>
        <p:spPr>
          <a:xfrm>
            <a:off x="7091338" y="2034398"/>
            <a:ext cx="0" cy="2188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BFA4A968-CAC9-3D88-290A-80CF1FDFB9E3}"/>
              </a:ext>
            </a:extLst>
          </p:cNvPr>
          <p:cNvCxnSpPr>
            <a:cxnSpLocks/>
            <a:stCxn id="23" idx="2"/>
            <a:endCxn id="32" idx="0"/>
          </p:cNvCxnSpPr>
          <p:nvPr/>
        </p:nvCxnSpPr>
        <p:spPr>
          <a:xfrm>
            <a:off x="7690053" y="2034398"/>
            <a:ext cx="0" cy="2188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8217502D-4880-391E-CC79-8318C8A5E498}"/>
              </a:ext>
            </a:extLst>
          </p:cNvPr>
          <p:cNvCxnSpPr>
            <a:cxnSpLocks/>
            <a:stCxn id="24" idx="2"/>
            <a:endCxn id="33" idx="0"/>
          </p:cNvCxnSpPr>
          <p:nvPr/>
        </p:nvCxnSpPr>
        <p:spPr>
          <a:xfrm>
            <a:off x="8288768" y="2034398"/>
            <a:ext cx="0" cy="2188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6A357CA2-836B-3BB7-438E-97524E2725EB}"/>
              </a:ext>
            </a:extLst>
          </p:cNvPr>
          <p:cNvCxnSpPr>
            <a:cxnSpLocks/>
            <a:stCxn id="25" idx="2"/>
            <a:endCxn id="34" idx="0"/>
          </p:cNvCxnSpPr>
          <p:nvPr/>
        </p:nvCxnSpPr>
        <p:spPr>
          <a:xfrm>
            <a:off x="8887483" y="2034398"/>
            <a:ext cx="0" cy="2188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88E168FF-0BFE-3FEF-3DD6-3B55A718602B}"/>
              </a:ext>
            </a:extLst>
          </p:cNvPr>
          <p:cNvCxnSpPr>
            <a:cxnSpLocks/>
            <a:stCxn id="26" idx="2"/>
            <a:endCxn id="35" idx="0"/>
          </p:cNvCxnSpPr>
          <p:nvPr/>
        </p:nvCxnSpPr>
        <p:spPr>
          <a:xfrm>
            <a:off x="9486198" y="2034398"/>
            <a:ext cx="0" cy="2188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021082EE-3EA3-4EFE-34D9-A30AB50F3718}"/>
              </a:ext>
            </a:extLst>
          </p:cNvPr>
          <p:cNvCxnSpPr>
            <a:cxnSpLocks/>
            <a:stCxn id="27" idx="2"/>
            <a:endCxn id="36" idx="0"/>
          </p:cNvCxnSpPr>
          <p:nvPr/>
        </p:nvCxnSpPr>
        <p:spPr>
          <a:xfrm>
            <a:off x="10084913" y="2034398"/>
            <a:ext cx="0" cy="2188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DD70759C-134D-F141-8158-FC5FD5933D30}"/>
              </a:ext>
            </a:extLst>
          </p:cNvPr>
          <p:cNvCxnSpPr>
            <a:cxnSpLocks/>
            <a:stCxn id="28" idx="2"/>
            <a:endCxn id="37" idx="0"/>
          </p:cNvCxnSpPr>
          <p:nvPr/>
        </p:nvCxnSpPr>
        <p:spPr>
          <a:xfrm>
            <a:off x="10683628" y="2034398"/>
            <a:ext cx="0" cy="2188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5824A404-E633-3924-287B-E3A79768F3F9}"/>
              </a:ext>
            </a:extLst>
          </p:cNvPr>
          <p:cNvCxnSpPr>
            <a:cxnSpLocks/>
            <a:stCxn id="31" idx="2"/>
            <a:endCxn id="40" idx="0"/>
          </p:cNvCxnSpPr>
          <p:nvPr/>
        </p:nvCxnSpPr>
        <p:spPr>
          <a:xfrm>
            <a:off x="7091338" y="2622604"/>
            <a:ext cx="299357" cy="2157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5EDE85A0-F8CA-8A13-5F3A-1E670D52E1F6}"/>
              </a:ext>
            </a:extLst>
          </p:cNvPr>
          <p:cNvCxnSpPr>
            <a:cxnSpLocks/>
            <a:stCxn id="32" idx="2"/>
            <a:endCxn id="40" idx="0"/>
          </p:cNvCxnSpPr>
          <p:nvPr/>
        </p:nvCxnSpPr>
        <p:spPr>
          <a:xfrm flipH="1">
            <a:off x="7390695" y="2622604"/>
            <a:ext cx="299358" cy="2157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41A857AE-D700-194D-A08E-70BABF0FC4CF}"/>
              </a:ext>
            </a:extLst>
          </p:cNvPr>
          <p:cNvCxnSpPr>
            <a:cxnSpLocks/>
            <a:stCxn id="33" idx="2"/>
            <a:endCxn id="42" idx="0"/>
          </p:cNvCxnSpPr>
          <p:nvPr/>
        </p:nvCxnSpPr>
        <p:spPr>
          <a:xfrm>
            <a:off x="8288768" y="2622604"/>
            <a:ext cx="308347" cy="2157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D620A7D2-B73C-ACCD-F12B-9B84C92FA7BB}"/>
              </a:ext>
            </a:extLst>
          </p:cNvPr>
          <p:cNvCxnSpPr>
            <a:cxnSpLocks/>
            <a:stCxn id="34" idx="2"/>
            <a:endCxn id="42" idx="0"/>
          </p:cNvCxnSpPr>
          <p:nvPr/>
        </p:nvCxnSpPr>
        <p:spPr>
          <a:xfrm flipH="1">
            <a:off x="8597115" y="2622604"/>
            <a:ext cx="290368" cy="2157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999BC04A-E3FC-E4DD-6465-88854A21F9AB}"/>
              </a:ext>
            </a:extLst>
          </p:cNvPr>
          <p:cNvCxnSpPr>
            <a:cxnSpLocks/>
            <a:stCxn id="35" idx="2"/>
            <a:endCxn id="44" idx="0"/>
          </p:cNvCxnSpPr>
          <p:nvPr/>
        </p:nvCxnSpPr>
        <p:spPr>
          <a:xfrm>
            <a:off x="9486198" y="2622604"/>
            <a:ext cx="317337" cy="2157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3CD62B8A-4AB9-25BD-840D-09B7638F558F}"/>
              </a:ext>
            </a:extLst>
          </p:cNvPr>
          <p:cNvCxnSpPr>
            <a:cxnSpLocks/>
            <a:stCxn id="36" idx="2"/>
            <a:endCxn id="44" idx="0"/>
          </p:cNvCxnSpPr>
          <p:nvPr/>
        </p:nvCxnSpPr>
        <p:spPr>
          <a:xfrm flipH="1">
            <a:off x="9803535" y="2622604"/>
            <a:ext cx="281378" cy="2157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CE6D5C45-D60F-5280-ABB2-A19A8B27DD43}"/>
              </a:ext>
            </a:extLst>
          </p:cNvPr>
          <p:cNvCxnSpPr>
            <a:cxnSpLocks/>
            <a:stCxn id="37" idx="2"/>
            <a:endCxn id="46" idx="0"/>
          </p:cNvCxnSpPr>
          <p:nvPr/>
        </p:nvCxnSpPr>
        <p:spPr>
          <a:xfrm>
            <a:off x="10683628" y="2622604"/>
            <a:ext cx="0" cy="2188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351D49A1-BEDF-13AF-84EB-6F51952FC1A2}"/>
              </a:ext>
            </a:extLst>
          </p:cNvPr>
          <p:cNvCxnSpPr>
            <a:cxnSpLocks/>
            <a:stCxn id="41" idx="2"/>
            <a:endCxn id="49" idx="0"/>
          </p:cNvCxnSpPr>
          <p:nvPr/>
        </p:nvCxnSpPr>
        <p:spPr>
          <a:xfrm>
            <a:off x="7390695" y="3573924"/>
            <a:ext cx="632369" cy="21060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0154CD9D-4A4A-357C-D759-BF0B2D00611A}"/>
              </a:ext>
            </a:extLst>
          </p:cNvPr>
          <p:cNvCxnSpPr>
            <a:cxnSpLocks/>
            <a:stCxn id="43" idx="2"/>
            <a:endCxn id="49" idx="0"/>
          </p:cNvCxnSpPr>
          <p:nvPr/>
        </p:nvCxnSpPr>
        <p:spPr>
          <a:xfrm flipH="1">
            <a:off x="8023064" y="3573924"/>
            <a:ext cx="574051" cy="21060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B7A06348-AA54-913F-552B-92E7D2EB656C}"/>
              </a:ext>
            </a:extLst>
          </p:cNvPr>
          <p:cNvCxnSpPr>
            <a:cxnSpLocks/>
            <a:stCxn id="45" idx="2"/>
            <a:endCxn id="53" idx="0"/>
          </p:cNvCxnSpPr>
          <p:nvPr/>
        </p:nvCxnSpPr>
        <p:spPr>
          <a:xfrm>
            <a:off x="9803535" y="3573924"/>
            <a:ext cx="434331" cy="21060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F376CB99-B005-7E97-D97E-17D9478E4AB4}"/>
              </a:ext>
            </a:extLst>
          </p:cNvPr>
          <p:cNvCxnSpPr>
            <a:cxnSpLocks/>
            <a:stCxn id="46" idx="2"/>
            <a:endCxn id="53" idx="0"/>
          </p:cNvCxnSpPr>
          <p:nvPr/>
        </p:nvCxnSpPr>
        <p:spPr>
          <a:xfrm flipH="1">
            <a:off x="10237866" y="3210820"/>
            <a:ext cx="445762" cy="5737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BAC98852-F12C-2800-0B6A-219B4AFB69F5}"/>
              </a:ext>
            </a:extLst>
          </p:cNvPr>
          <p:cNvCxnSpPr>
            <a:cxnSpLocks/>
            <a:stCxn id="52" idx="2"/>
            <a:endCxn id="61" idx="0"/>
          </p:cNvCxnSpPr>
          <p:nvPr/>
        </p:nvCxnSpPr>
        <p:spPr>
          <a:xfrm>
            <a:off x="8023064" y="5255633"/>
            <a:ext cx="604456" cy="2221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635DB90F-3B47-4F42-CB8E-DBBC6A43B16F}"/>
              </a:ext>
            </a:extLst>
          </p:cNvPr>
          <p:cNvCxnSpPr>
            <a:cxnSpLocks/>
            <a:stCxn id="55" idx="2"/>
            <a:endCxn id="61" idx="0"/>
          </p:cNvCxnSpPr>
          <p:nvPr/>
        </p:nvCxnSpPr>
        <p:spPr>
          <a:xfrm flipH="1">
            <a:off x="8627520" y="4889415"/>
            <a:ext cx="1610346" cy="5883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741387BD-727D-0E16-9FF9-FC71065A6018}"/>
              </a:ext>
            </a:extLst>
          </p:cNvPr>
          <p:cNvCxnSpPr>
            <a:cxnSpLocks/>
          </p:cNvCxnSpPr>
          <p:nvPr/>
        </p:nvCxnSpPr>
        <p:spPr>
          <a:xfrm>
            <a:off x="6728425" y="2125726"/>
            <a:ext cx="4333616" cy="0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285F1DD3-9A82-4B53-33EF-6391E7E9BD4A}"/>
              </a:ext>
            </a:extLst>
          </p:cNvPr>
          <p:cNvCxnSpPr>
            <a:cxnSpLocks/>
          </p:cNvCxnSpPr>
          <p:nvPr/>
        </p:nvCxnSpPr>
        <p:spPr>
          <a:xfrm>
            <a:off x="6728425" y="2724440"/>
            <a:ext cx="4333616" cy="0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6208E4C5-D60E-E7E9-B7A2-8FD9A68D97CB}"/>
              </a:ext>
            </a:extLst>
          </p:cNvPr>
          <p:cNvCxnSpPr>
            <a:cxnSpLocks/>
          </p:cNvCxnSpPr>
          <p:nvPr/>
        </p:nvCxnSpPr>
        <p:spPr>
          <a:xfrm>
            <a:off x="6728425" y="3671498"/>
            <a:ext cx="4333616" cy="0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2F5028B9-0DAE-7C1B-FF10-14A23C485F14}"/>
              </a:ext>
            </a:extLst>
          </p:cNvPr>
          <p:cNvCxnSpPr>
            <a:cxnSpLocks/>
          </p:cNvCxnSpPr>
          <p:nvPr/>
        </p:nvCxnSpPr>
        <p:spPr>
          <a:xfrm>
            <a:off x="6728425" y="5358783"/>
            <a:ext cx="4333616" cy="0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A764B6F4-8F2A-36DB-FBDB-53A3924FE6AE}"/>
                  </a:ext>
                </a:extLst>
              </p:cNvPr>
              <p:cNvSpPr txBox="1"/>
              <p:nvPr/>
            </p:nvSpPr>
            <p:spPr>
              <a:xfrm>
                <a:off x="11062041" y="1935758"/>
                <a:ext cx="7696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DE" dirty="0">
                    <a:solidFill>
                      <a:schemeClr val="accent1"/>
                    </a:solidFill>
                  </a:rPr>
                  <a:t>Pass </a:t>
                </a:r>
                <a14:m>
                  <m:oMath xmlns:m="http://schemas.openxmlformats.org/officeDocument/2006/math">
                    <m:r>
                      <a:rPr lang="en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A764B6F4-8F2A-36DB-FBDB-53A3924FE6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2041" y="1935758"/>
                <a:ext cx="769634" cy="369332"/>
              </a:xfrm>
              <a:prstGeom prst="rect">
                <a:avLst/>
              </a:prstGeom>
              <a:blipFill>
                <a:blip r:embed="rId5"/>
                <a:stretch>
                  <a:fillRect l="-8197" t="-6667" b="-2666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56B4B6CE-CF8C-134C-D3D2-2CB2DB00F4C0}"/>
                  </a:ext>
                </a:extLst>
              </p:cNvPr>
              <p:cNvSpPr txBox="1"/>
              <p:nvPr/>
            </p:nvSpPr>
            <p:spPr>
              <a:xfrm>
                <a:off x="11062041" y="2539774"/>
                <a:ext cx="7696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DE" dirty="0">
                    <a:solidFill>
                      <a:schemeClr val="accent1"/>
                    </a:solidFill>
                  </a:rPr>
                  <a:t>Pass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56B4B6CE-CF8C-134C-D3D2-2CB2DB00F4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2041" y="2539774"/>
                <a:ext cx="769634" cy="369332"/>
              </a:xfrm>
              <a:prstGeom prst="rect">
                <a:avLst/>
              </a:prstGeom>
              <a:blipFill>
                <a:blip r:embed="rId6"/>
                <a:stretch>
                  <a:fillRect l="-8197" t="-10345" b="-2758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31064942-CD6A-F60A-8125-12C23F60CA1A}"/>
                  </a:ext>
                </a:extLst>
              </p:cNvPr>
              <p:cNvSpPr txBox="1"/>
              <p:nvPr/>
            </p:nvSpPr>
            <p:spPr>
              <a:xfrm>
                <a:off x="11062041" y="3487613"/>
                <a:ext cx="7696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DE" dirty="0">
                    <a:solidFill>
                      <a:schemeClr val="accent1"/>
                    </a:solidFill>
                  </a:rPr>
                  <a:t>Pass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en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31064942-CD6A-F60A-8125-12C23F60CA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2041" y="3487613"/>
                <a:ext cx="769634" cy="369332"/>
              </a:xfrm>
              <a:prstGeom prst="rect">
                <a:avLst/>
              </a:prstGeom>
              <a:blipFill>
                <a:blip r:embed="rId7"/>
                <a:stretch>
                  <a:fillRect l="-8197" t="-6667" b="-2666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8F8583CF-4617-FCBE-E76E-8A3292578039}"/>
                  </a:ext>
                </a:extLst>
              </p:cNvPr>
              <p:cNvSpPr txBox="1"/>
              <p:nvPr/>
            </p:nvSpPr>
            <p:spPr>
              <a:xfrm>
                <a:off x="11062041" y="5174117"/>
                <a:ext cx="7696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DE" dirty="0">
                    <a:solidFill>
                      <a:schemeClr val="accent1"/>
                    </a:solidFill>
                  </a:rPr>
                  <a:t>Pass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8F8583CF-4617-FCBE-E76E-8A32925780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2041" y="5174117"/>
                <a:ext cx="769634" cy="369332"/>
              </a:xfrm>
              <a:prstGeom prst="rect">
                <a:avLst/>
              </a:prstGeom>
              <a:blipFill>
                <a:blip r:embed="rId8"/>
                <a:stretch>
                  <a:fillRect l="-8197" t="-6667" b="-2666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9D7DB5C-6D76-1D92-0632-D1B65DD89941}"/>
                  </a:ext>
                </a:extLst>
              </p:cNvPr>
              <p:cNvSpPr txBox="1"/>
              <p:nvPr/>
            </p:nvSpPr>
            <p:spPr>
              <a:xfrm>
                <a:off x="359626" y="904869"/>
                <a:ext cx="6336000" cy="1482265"/>
              </a:xfrm>
              <a:prstGeom prst="rec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rtlCol="0">
                <a:noAutofit/>
              </a:bodyPr>
              <a:lstStyle/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DE" dirty="0"/>
                  <a:t>Pass </a:t>
                </a:r>
                <a14:m>
                  <m:oMath xmlns:m="http://schemas.openxmlformats.org/officeDocument/2006/math">
                    <m:r>
                      <a:rPr lang="en-DE" i="1" dirty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DE" dirty="0"/>
                  <a:t>	(Input: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DE" dirty="0"/>
                  <a:t> unsorted pages, output: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DE" dirty="0"/>
                  <a:t> sorted runs)</a:t>
                </a:r>
              </a:p>
              <a:p>
                <a:pPr marL="714375" indent="-338138">
                  <a:buFont typeface="+mj-lt"/>
                  <a:buAutoNum type="arabicPeriod"/>
                  <a:tabLst>
                    <a:tab pos="358775" algn="l"/>
                    <a:tab pos="719138" algn="l"/>
                    <a:tab pos="1079500" algn="l"/>
                    <a:tab pos="1439863" algn="l"/>
                  </a:tabLst>
                </a:pPr>
                <a:r>
                  <a:rPr lang="en-DE" dirty="0"/>
                  <a:t>Read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DE" dirty="0"/>
                  <a:t> pages, one page at a time</a:t>
                </a:r>
              </a:p>
              <a:p>
                <a:pPr marL="714375" indent="-338138">
                  <a:buFont typeface="+mj-lt"/>
                  <a:buAutoNum type="arabicPeriod"/>
                  <a:tabLst>
                    <a:tab pos="358775" algn="l"/>
                    <a:tab pos="719138" algn="l"/>
                    <a:tab pos="1079500" algn="l"/>
                    <a:tab pos="1439863" algn="l"/>
                  </a:tabLst>
                </a:pPr>
                <a:r>
                  <a:rPr lang="en-DE" dirty="0"/>
                  <a:t>Sort page records in main memory</a:t>
                </a:r>
              </a:p>
              <a:p>
                <a:pPr marL="714375" indent="-338138">
                  <a:buFont typeface="+mj-lt"/>
                  <a:buAutoNum type="arabicPeriod"/>
                  <a:tabLst>
                    <a:tab pos="358775" algn="l"/>
                    <a:tab pos="719138" algn="l"/>
                    <a:tab pos="1079500" algn="l"/>
                    <a:tab pos="1439863" algn="l"/>
                  </a:tabLst>
                </a:pPr>
                <a:r>
                  <a:rPr lang="en-DE" dirty="0"/>
                  <a:t>Write sorted pages to disk (each page results in a </a:t>
                </a:r>
                <a:r>
                  <a:rPr lang="en-DE" i="1" dirty="0"/>
                  <a:t>run</a:t>
                </a:r>
                <a:r>
                  <a:rPr lang="en-DE" dirty="0"/>
                  <a:t>)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DE" dirty="0"/>
                  <a:t>▹This pass requires one page of buffer space.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9D7DB5C-6D76-1D92-0632-D1B65DD899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626" y="904869"/>
                <a:ext cx="6336000" cy="14822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FB5D731-24E7-4F45-4D33-E840CB0F8F9E}"/>
                  </a:ext>
                </a:extLst>
              </p:cNvPr>
              <p:cNvSpPr txBox="1"/>
              <p:nvPr/>
            </p:nvSpPr>
            <p:spPr>
              <a:xfrm>
                <a:off x="359625" y="2507119"/>
                <a:ext cx="6336000" cy="1482265"/>
              </a:xfrm>
              <a:prstGeom prst="rec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rtlCol="0">
                <a:noAutofit/>
              </a:bodyPr>
              <a:lstStyle/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DE" dirty="0"/>
                  <a:t>Pass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DE" dirty="0"/>
                  <a:t>	(Input: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DE" dirty="0"/>
                  <a:t> sorted runs, output: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DE" dirty="0"/>
                  <a:t> sorted runs)</a:t>
                </a:r>
              </a:p>
              <a:p>
                <a:pPr marL="714375" indent="-338138">
                  <a:buFont typeface="+mj-lt"/>
                  <a:buAutoNum type="arabicPeriod"/>
                  <a:tabLst>
                    <a:tab pos="358775" algn="l"/>
                    <a:tab pos="719138" algn="l"/>
                    <a:tab pos="1079500" algn="l"/>
                    <a:tab pos="1439863" algn="l"/>
                  </a:tabLst>
                </a:pPr>
                <a:r>
                  <a:rPr lang="en-DE" dirty="0"/>
                  <a:t>	Open two runs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DE" i="1" dirty="0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DE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DE" dirty="0"/>
                  <a:t> from Pass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DE" dirty="0"/>
                  <a:t> at a time for reading</a:t>
                </a:r>
              </a:p>
              <a:p>
                <a:pPr marL="714375" indent="-338138">
                  <a:buFont typeface="+mj-lt"/>
                  <a:buAutoNum type="arabicPeriod"/>
                  <a:tabLst>
                    <a:tab pos="358775" algn="l"/>
                    <a:tab pos="719138" algn="l"/>
                    <a:tab pos="1079500" algn="l"/>
                    <a:tab pos="1439863" algn="l"/>
                  </a:tabLst>
                </a:pPr>
                <a:r>
                  <a:rPr lang="en-DE" dirty="0"/>
                  <a:t>	Merge records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DE" i="1" dirty="0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DE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DE" dirty="0"/>
                  <a:t>, reading input page-by-page</a:t>
                </a:r>
              </a:p>
              <a:p>
                <a:pPr marL="714375" indent="-338138">
                  <a:buFont typeface="+mj-lt"/>
                  <a:buAutoNum type="arabicPeriod"/>
                  <a:tabLst>
                    <a:tab pos="358775" algn="l"/>
                    <a:tab pos="719138" algn="l"/>
                    <a:tab pos="1079500" algn="l"/>
                    <a:tab pos="1439863" algn="l"/>
                  </a:tabLst>
                </a:pPr>
                <a:r>
                  <a:rPr lang="en-DE" dirty="0"/>
                  <a:t>	Write new two-page run to disk (page-by-page)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DE" dirty="0"/>
                  <a:t>▹This pass requires </a:t>
                </a:r>
                <a:r>
                  <a:rPr lang="en-DE" i="1" dirty="0"/>
                  <a:t>three pages</a:t>
                </a:r>
                <a:r>
                  <a:rPr lang="en-DE" dirty="0"/>
                  <a:t> of buffer space.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FB5D731-24E7-4F45-4D33-E840CB0F8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625" y="2507119"/>
                <a:ext cx="6336000" cy="14822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4E26AB8-9920-1749-B4C9-FC82BA1B41F8}"/>
                  </a:ext>
                </a:extLst>
              </p:cNvPr>
              <p:cNvSpPr txBox="1"/>
              <p:nvPr/>
            </p:nvSpPr>
            <p:spPr>
              <a:xfrm>
                <a:off x="359626" y="4426529"/>
                <a:ext cx="6336000" cy="1482265"/>
              </a:xfrm>
              <a:prstGeom prst="rec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rtlCol="0">
                <a:noAutofit/>
              </a:bodyPr>
              <a:lstStyle/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DE" dirty="0"/>
                  <a:t>Pass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DE" dirty="0"/>
                  <a:t> 	(Input: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p>
                  </m:oMath>
                </a14:m>
                <a:r>
                  <a:rPr lang="en-DE" dirty="0"/>
                  <a:t> sorted runs, output: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DE" dirty="0"/>
                  <a:t> sorted runs)</a:t>
                </a:r>
              </a:p>
              <a:p>
                <a:pPr marL="714375" indent="-338138">
                  <a:buFont typeface="+mj-lt"/>
                  <a:buAutoNum type="arabicPeriod"/>
                  <a:tabLst>
                    <a:tab pos="358775" algn="l"/>
                    <a:tab pos="719138" algn="l"/>
                    <a:tab pos="1079500" algn="l"/>
                    <a:tab pos="1439863" algn="l"/>
                  </a:tabLst>
                </a:pPr>
                <a:r>
                  <a:rPr lang="en-DE" dirty="0"/>
                  <a:t>	Open two runs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DE" i="1" dirty="0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DE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DE" dirty="0"/>
                  <a:t> from Pass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DE" i="1" dirty="0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DE" dirty="0"/>
                  <a:t> for reading</a:t>
                </a:r>
              </a:p>
              <a:p>
                <a:pPr marL="714375" indent="-338138">
                  <a:buFont typeface="+mj-lt"/>
                  <a:buAutoNum type="arabicPeriod"/>
                  <a:tabLst>
                    <a:tab pos="358775" algn="l"/>
                    <a:tab pos="719138" algn="l"/>
                    <a:tab pos="1079500" algn="l"/>
                    <a:tab pos="1439863" algn="l"/>
                  </a:tabLst>
                </a:pPr>
                <a:r>
                  <a:rPr lang="en-DE" dirty="0"/>
                  <a:t>	Merge records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DE" i="1" dirty="0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DE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DE" dirty="0"/>
                  <a:t>, reading input page-by-page</a:t>
                </a:r>
              </a:p>
              <a:p>
                <a:pPr marL="714375" indent="-338138">
                  <a:buFont typeface="+mj-lt"/>
                  <a:buAutoNum type="arabicPeriod"/>
                  <a:tabLst>
                    <a:tab pos="358775" algn="l"/>
                    <a:tab pos="719138" algn="l"/>
                    <a:tab pos="1079500" algn="l"/>
                    <a:tab pos="1439863" algn="l"/>
                  </a:tabLst>
                </a:pPr>
                <a:r>
                  <a:rPr lang="en-DE" dirty="0"/>
                  <a:t>	Write new two-page run to disk (page-by-page)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DE" dirty="0"/>
                  <a:t>▹This pass requires </a:t>
                </a:r>
                <a:r>
                  <a:rPr lang="en-DE" i="1" dirty="0"/>
                  <a:t>three pages</a:t>
                </a:r>
                <a:r>
                  <a:rPr lang="en-DE" dirty="0"/>
                  <a:t> of buffer space.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4E26AB8-9920-1749-B4C9-FC82BA1B41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626" y="4426529"/>
                <a:ext cx="6336000" cy="14822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7006077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Zwei-Wege-Mischsortieren: I/O-Verhalten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Um eine Datei mit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de-DE" dirty="0"/>
                  <a:t> Seiten zu sortieren, werden in jedem Durchgang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de-DE" dirty="0"/>
                  <a:t> Seiten gelesen und geschrieben </a:t>
                </a:r>
                <a:r>
                  <a:rPr lang="de-DE" dirty="0">
                    <a:sym typeface="Wingdings"/>
                  </a:rPr>
                  <a:t>➝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  <a:sym typeface="Wingdings"/>
                      </a:rPr>
                      <m:t>2∙</m:t>
                    </m:r>
                    <m:r>
                      <a:rPr lang="de-DE" i="1" dirty="0" smtClean="0">
                        <a:latin typeface="Cambria Math" panose="02040503050406030204" pitchFamily="18" charset="0"/>
                        <a:sym typeface="Wingdings"/>
                      </a:rPr>
                      <m:t>𝑁</m:t>
                    </m:r>
                  </m:oMath>
                </a14:m>
                <a:r>
                  <a:rPr lang="de-DE" dirty="0">
                    <a:sym typeface="Wingdings"/>
                  </a:rPr>
                  <a:t> I/O-Operationen pro Durchgang</a:t>
                </a:r>
              </a:p>
              <a:p>
                <a:r>
                  <a:rPr lang="de-DE" dirty="0"/>
                  <a:t>Anzahl der Durchgänge: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1+</m:t>
                    </m:r>
                    <m:d>
                      <m:dPr>
                        <m:begChr m:val="⌈"/>
                        <m:endChr m:val="⌉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de-DE" b="0" i="0" smtClean="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func>
                      </m:e>
                    </m:d>
                  </m:oMath>
                </a14:m>
                <a:endParaRPr lang="de-DE" dirty="0"/>
              </a:p>
              <a:p>
                <a:pPr lvl="2"/>
                <a:endParaRPr lang="de-DE" dirty="0"/>
              </a:p>
              <a:p>
                <a:pPr lvl="3"/>
                <a:endParaRPr lang="de-DE" dirty="0"/>
              </a:p>
              <a:p>
                <a:r>
                  <a:rPr lang="de-DE" dirty="0"/>
                  <a:t>Anzahl der I/O-Operationen: </a:t>
                </a:r>
                <a14:m>
                  <m:oMath xmlns:m="http://schemas.openxmlformats.org/officeDocument/2006/math">
                    <m:r>
                      <a:rPr lang="de-DE" b="0" i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⋅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d>
                          <m:dPr>
                            <m:begChr m:val="⌈"/>
                            <m:endChr m:val="⌉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b="0" i="0" smtClean="0">
                                        <a:latin typeface="Cambria Math" panose="02040503050406030204" pitchFamily="18" charset="0"/>
                                      </a:rPr>
                                      <m:t>log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fName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</m:func>
                          </m:e>
                        </m:d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Beispiel: Sortierung einer 8GB Datei bei einer </a:t>
                </a:r>
                <a:r>
                  <a:rPr lang="de-DE" dirty="0" err="1"/>
                  <a:t>Travelstar</a:t>
                </a:r>
                <a:r>
                  <a:rPr lang="de-DE" dirty="0"/>
                  <a:t>?</a:t>
                </a:r>
              </a:p>
              <a:p>
                <a:pPr lvl="2"/>
                <a:r>
                  <a:rPr lang="de-DE" dirty="0"/>
                  <a:t>8KB pro Seite, wahlfreier Zugriff mit Zugriffszeit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=14,33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𝑚𝑠</m:t>
                    </m:r>
                  </m:oMath>
                </a14:m>
                <a:r>
                  <a:rPr lang="de-DE" dirty="0"/>
                  <a:t> (siehe Folie 12)</a:t>
                </a:r>
              </a:p>
              <a:p>
                <a:pPr lvl="2"/>
                <a:r>
                  <a:rPr lang="de-DE" dirty="0"/>
                  <a:t>Anzahl an Seiten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𝐺𝐵</m:t>
                        </m:r>
                      </m:num>
                      <m:den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𝐾𝐵</m:t>
                        </m:r>
                      </m:den>
                    </m:f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I/O-Operationen: </a:t>
                </a:r>
                <a:r>
                  <a:rPr lang="de-DE" dirty="0">
                    <a:sym typeface="Wingdings"/>
                  </a:rPr>
                  <a:t>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  <a:sym typeface="Wingdings"/>
                      </a:rPr>
                      <m:t>2∙</m:t>
                    </m:r>
                    <m:sSup>
                      <m:sSupPr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p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Wingdings"/>
                          </a:rPr>
                          <m:t>10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Wingdings"/>
                          </a:rPr>
                          <m:t>6</m:t>
                        </m:r>
                      </m:sup>
                    </m:sSup>
                    <m:r>
                      <a:rPr lang="de-DE" b="0" i="1" dirty="0" smtClean="0">
                        <a:latin typeface="Cambria Math" panose="02040503050406030204" pitchFamily="18" charset="0"/>
                        <a:sym typeface="Wingdings"/>
                      </a:rPr>
                      <m:t>⋅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Wingdings"/>
                          </a:rPr>
                          <m:t>1+</m:t>
                        </m:r>
                        <m:d>
                          <m:dPr>
                            <m:begChr m:val="⌈"/>
                            <m:endChr m:val="⌉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6⋅</m:t>
                            </m:r>
                            <m:func>
                              <m:func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>
                                        <a:latin typeface="Cambria Math" panose="02040503050406030204" pitchFamily="18" charset="0"/>
                                      </a:rPr>
                                      <m:t>log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fName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e>
                            </m:func>
                          </m:e>
                        </m:d>
                      </m:e>
                    </m:d>
                    <m:r>
                      <a:rPr lang="de-DE" b="0" i="1" dirty="0" smtClean="0">
                        <a:latin typeface="Cambria Math" panose="02040503050406030204" pitchFamily="18" charset="0"/>
                        <a:sym typeface="Wingdings"/>
                      </a:rPr>
                      <m:t>=42⋅</m:t>
                    </m:r>
                    <m:sSup>
                      <m:sSupPr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p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Wingdings"/>
                          </a:rPr>
                          <m:t>10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Wingdings"/>
                          </a:rPr>
                          <m:t>6</m:t>
                        </m:r>
                      </m:sup>
                    </m:sSup>
                  </m:oMath>
                </a14:m>
                <a:endParaRPr lang="de-DE" b="0" dirty="0">
                  <a:sym typeface="Wingdings"/>
                </a:endParaRPr>
              </a:p>
              <a:p>
                <a:pPr lvl="2"/>
                <a:r>
                  <a:rPr lang="de-DE" dirty="0"/>
                  <a:t>Zeit: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  <a:sym typeface="Wingdings"/>
                      </a:rPr>
                      <m:t>42⋅</m:t>
                    </m:r>
                    <m:sSup>
                      <m:sSupPr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p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Wingdings"/>
                          </a:rPr>
                          <m:t>10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Wingdings"/>
                          </a:rPr>
                          <m:t>6</m:t>
                        </m:r>
                      </m:sup>
                    </m:sSup>
                    <m:r>
                      <a:rPr lang="de-DE" b="0" i="1" dirty="0" smtClean="0">
                        <a:latin typeface="Cambria Math" panose="02040503050406030204" pitchFamily="18" charset="0"/>
                        <a:sym typeface="Wingdings"/>
                      </a:rPr>
                      <m:t>⋅14,33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sym typeface="Wingdings"/>
                      </a:rPr>
                      <m:t>𝑚𝑠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sym typeface="Wingdings"/>
                      </a:rPr>
                      <m:t>≈7</m:t>
                    </m:r>
                    <m:r>
                      <a:rPr lang="de-DE" b="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sym typeface="Wingdings"/>
                      </a:rPr>
                      <m:t>𝑑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72CC6-9BE5-FDB0-EE8F-C439FEC576B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EE4828F-E9B5-F13F-35E8-36A487FB8F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94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2490216" y="2969387"/>
                <a:ext cx="13615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/>
                  <a:t>Durchgang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0216" y="2969387"/>
                <a:ext cx="1361591" cy="369332"/>
              </a:xfrm>
              <a:prstGeom prst="rect">
                <a:avLst/>
              </a:prstGeom>
              <a:blipFill>
                <a:blip r:embed="rId3"/>
                <a:stretch>
                  <a:fillRect l="-3704" t="-6452" b="-2258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4432241" y="2969387"/>
                <a:ext cx="1869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/>
                  <a:t>Durchgänge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…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2241" y="2969387"/>
                <a:ext cx="1869743" cy="369332"/>
              </a:xfrm>
              <a:prstGeom prst="rect">
                <a:avLst/>
              </a:prstGeom>
              <a:blipFill>
                <a:blip r:embed="rId4"/>
                <a:stretch>
                  <a:fillRect l="-2013" t="-6452" b="-2258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Gerade Verbindung mit Pfeil 7"/>
          <p:cNvCxnSpPr/>
          <p:nvPr/>
        </p:nvCxnSpPr>
        <p:spPr>
          <a:xfrm flipH="1" flipV="1">
            <a:off x="4792280" y="2681355"/>
            <a:ext cx="504056" cy="2880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>
            <a:cxnSpLocks/>
          </p:cNvCxnSpPr>
          <p:nvPr/>
        </p:nvCxnSpPr>
        <p:spPr>
          <a:xfrm flipV="1">
            <a:off x="3208105" y="2681355"/>
            <a:ext cx="506247" cy="2880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9913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Externes Mischsortieren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Bisher freiwillig nur drei Seiten verwendet</a:t>
                </a:r>
              </a:p>
              <a:p>
                <a:r>
                  <a:rPr lang="de-DE" dirty="0"/>
                  <a:t>Wie kann ein großer Pufferbereich genutzt werden: </a:t>
                </a:r>
                <a:br>
                  <a:rPr lang="de-DE" dirty="0"/>
                </a:b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de-DE" dirty="0"/>
                  <a:t> Seiten auf einmal bearbeiten</a:t>
                </a:r>
              </a:p>
              <a:p>
                <a:pPr lvl="1"/>
                <a:r>
                  <a:rPr lang="de-DE" dirty="0"/>
                  <a:t>Mit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de-DE" dirty="0"/>
                  <a:t> Seiten im Puffer können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de-DE" dirty="0"/>
                  <a:t> Seiten eingelesen und im Hauptspeicher sortiert werden</a:t>
                </a:r>
              </a:p>
              <a:p>
                <a:pPr lvl="1"/>
                <a:r>
                  <a:rPr lang="de-DE" dirty="0"/>
                  <a:t>Zwei wesentliche Stellgrößen</a:t>
                </a:r>
              </a:p>
              <a:p>
                <a:pPr lvl="2"/>
                <a:r>
                  <a:rPr lang="de-DE" dirty="0">
                    <a:solidFill>
                      <a:schemeClr val="accent1"/>
                    </a:solidFill>
                  </a:rPr>
                  <a:t>Reduktion der initialen Runs</a:t>
                </a:r>
                <a:r>
                  <a:rPr lang="de-DE" dirty="0">
                    <a:solidFill>
                      <a:srgbClr val="FF0000"/>
                    </a:solidFill>
                  </a:rPr>
                  <a:t> </a:t>
                </a:r>
                <a:r>
                  <a:rPr lang="de-DE" dirty="0"/>
                  <a:t>durch Verwendung des Pufferspeichers beim Sortieren im Hauptspeicher</a:t>
                </a:r>
              </a:p>
              <a:p>
                <a:pPr lvl="2"/>
                <a:r>
                  <a:rPr lang="de-DE" dirty="0">
                    <a:solidFill>
                      <a:schemeClr val="accent1"/>
                    </a:solidFill>
                  </a:rPr>
                  <a:t>Reduktion der Anzahl der Durchgänge</a:t>
                </a:r>
                <a:r>
                  <a:rPr lang="de-DE" dirty="0"/>
                  <a:t> durch Mischen von mehr als zwei Seiten</a:t>
                </a:r>
              </a:p>
              <a:p>
                <a:pPr marL="0" indent="0">
                  <a:buNone/>
                </a:pPr>
                <a:endParaRPr lang="de-DE" dirty="0"/>
              </a:p>
              <a:p>
                <a:endParaRPr lang="de-DE" dirty="0"/>
              </a:p>
              <a:p>
                <a:pPr lvl="1"/>
                <a:endParaRPr lang="de-DE" dirty="0"/>
              </a:p>
            </p:txBody>
          </p:sp>
        </mc:Choice>
        <mc:Fallback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9AD204-4BFD-B626-2842-2F2B05D7812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7B95FA-0503-06CD-C0E3-7138E5C7C9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601326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Externes Mischsortieren: Reduktion der initialen Runs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Mit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de-DE" dirty="0"/>
                  <a:t> Seiten im Puffer können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de-DE" dirty="0"/>
                  <a:t> Seiten eingelesen und im Hauptspeicher sortiert werden</a:t>
                </a:r>
              </a:p>
              <a:p>
                <a:r>
                  <a:rPr lang="de-DE" dirty="0"/>
                  <a:t>Anzahl der I/O-Operationen: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2⋅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⋅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d>
                          <m:dPr>
                            <m:begChr m:val="⌈"/>
                            <m:endChr m:val="⌉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b="0" i="0" smtClean="0">
                                        <a:latin typeface="Cambria Math" panose="02040503050406030204" pitchFamily="18" charset="0"/>
                                      </a:rPr>
                                      <m:t>log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fName>
                              <m:e>
                                <m:f>
                                  <m:f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num>
                                  <m:den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den>
                                </m:f>
                              </m:e>
                            </m:func>
                          </m:e>
                        </m:d>
                      </m:e>
                    </m:d>
                  </m:oMath>
                </a14:m>
                <a:endParaRPr lang="de-DE" dirty="0"/>
              </a:p>
              <a:p>
                <a:pPr lvl="1">
                  <a:lnSpc>
                    <a:spcPct val="110000"/>
                  </a:lnSpc>
                </a:pPr>
                <a:r>
                  <a:rPr lang="de-DE" dirty="0"/>
                  <a:t>Zugriffsmuster auf diese Ein-Ausgaben: Chunks von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de-DE" dirty="0"/>
                  <a:t> Seiten sequenziell gelesen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de-DE" dirty="0"/>
                  <a:t>Beispiel (Fortsetzung)</a:t>
                </a:r>
              </a:p>
              <a:p>
                <a:pPr lvl="2"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=1000</m:t>
                    </m:r>
                  </m:oMath>
                </a14:m>
                <a:endParaRPr lang="de-DE" dirty="0"/>
              </a:p>
              <a:p>
                <a:pPr lvl="2">
                  <a:lnSpc>
                    <a:spcPct val="110000"/>
                  </a:lnSpc>
                </a:pPr>
                <a:r>
                  <a:rPr lang="de-DE" dirty="0"/>
                  <a:t>Durchgänge: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1+</m:t>
                    </m:r>
                    <m:d>
                      <m:dPr>
                        <m:begChr m:val="⌈"/>
                        <m:endChr m:val="⌉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de-DE" b="0" i="0" smtClean="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type m:val="lin"/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p>
                                </m:sSup>
                              </m:num>
                              <m:den>
                                <m:sSup>
                                  <m:sSup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</m:den>
                            </m:f>
                          </m:e>
                        </m:func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=1+</m:t>
                    </m:r>
                    <m:d>
                      <m:dPr>
                        <m:begChr m:val="⌈"/>
                        <m:endChr m:val="⌉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de-DE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sSup>
                              <m:s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e>
                              <m: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func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=11</m:t>
                    </m:r>
                  </m:oMath>
                </a14:m>
                <a:endParaRPr lang="de-DE" dirty="0"/>
              </a:p>
              <a:p>
                <a:pPr lvl="2">
                  <a:lnSpc>
                    <a:spcPct val="11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de-DE" dirty="0"/>
                  <a:t> bei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10</m:t>
                    </m:r>
                  </m:oMath>
                </a14:m>
                <a:r>
                  <a:rPr lang="de-DE" dirty="0"/>
                  <a:t> </a:t>
                </a:r>
                <a:r>
                  <a:rPr lang="de-DE" dirty="0" err="1"/>
                  <a:t>Merge</a:t>
                </a:r>
                <a:r>
                  <a:rPr lang="de-DE" dirty="0"/>
                  <a:t>-Durchgängen</a:t>
                </a:r>
              </a:p>
              <a:p>
                <a:pPr lvl="3">
                  <a:lnSpc>
                    <a:spcPct val="110000"/>
                  </a:lnSpc>
                </a:pPr>
                <a:r>
                  <a:rPr lang="de-DE" dirty="0"/>
                  <a:t>Im ersten Durchgang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de-DE" dirty="0"/>
                  <a:t> vernachlässigbar</a:t>
                </a:r>
              </a:p>
              <a:p>
                <a:pPr lvl="3">
                  <a:lnSpc>
                    <a:spcPct val="110000"/>
                  </a:lnSpc>
                </a:pPr>
                <a:r>
                  <a:rPr lang="de-DE" dirty="0"/>
                  <a:t>Rest: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2⋅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⋅10⋅14,33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𝑚𝑠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≈3</m:t>
                    </m:r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endParaRPr lang="de-DE" dirty="0"/>
              </a:p>
              <a:p>
                <a:pPr lvl="2">
                  <a:lnSpc>
                    <a:spcPct val="110000"/>
                  </a:lnSpc>
                </a:pPr>
                <a:r>
                  <a:rPr lang="de-DE" dirty="0"/>
                  <a:t>Transferzeit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𝑡𝑟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=2⋅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⋅11⋅0,16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𝑚𝑠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≈1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 r="-22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9AD204-4BFD-B626-2842-2F2B05D7812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7B95FA-0503-06CD-C0E3-7138E5C7C9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96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CC49064-CCE5-13BF-538F-D41BB7A7B18C}"/>
                  </a:ext>
                </a:extLst>
              </p:cNvPr>
              <p:cNvSpPr txBox="1"/>
              <p:nvPr/>
            </p:nvSpPr>
            <p:spPr>
              <a:xfrm>
                <a:off x="5971821" y="4400553"/>
                <a:ext cx="5859853" cy="1482265"/>
              </a:xfrm>
              <a:prstGeom prst="rec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rtlCol="0">
                <a:noAutofit/>
              </a:bodyPr>
              <a:lstStyle/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DE" dirty="0"/>
                  <a:t>Pass </a:t>
                </a:r>
                <a14:m>
                  <m:oMath xmlns:m="http://schemas.openxmlformats.org/officeDocument/2006/math">
                    <m:r>
                      <a:rPr lang="en-DE" i="1" dirty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DE" dirty="0"/>
                  <a:t>	(Input: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DE" dirty="0"/>
                  <a:t> unsorted pages, output: </a:t>
                </a:r>
                <a14:m>
                  <m:oMath xmlns:m="http://schemas.openxmlformats.org/officeDocument/2006/math">
                    <m:d>
                      <m:dPr>
                        <m:begChr m:val="⌈"/>
                        <m:endChr m:val="⌉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lin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num>
                          <m:den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den>
                        </m:f>
                      </m:e>
                    </m:d>
                  </m:oMath>
                </a14:m>
                <a:r>
                  <a:rPr lang="en-DE" dirty="0"/>
                  <a:t> sorted runs)</a:t>
                </a:r>
              </a:p>
              <a:p>
                <a:pPr marL="714375" indent="-338138">
                  <a:buFont typeface="+mj-lt"/>
                  <a:buAutoNum type="arabicPeriod"/>
                  <a:tabLst>
                    <a:tab pos="358775" algn="l"/>
                    <a:tab pos="719138" algn="l"/>
                    <a:tab pos="1079500" algn="l"/>
                    <a:tab pos="1439863" algn="l"/>
                  </a:tabLst>
                </a:pPr>
                <a:r>
                  <a:rPr lang="en-DE" dirty="0"/>
                  <a:t>Read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DE" dirty="0"/>
                  <a:t> pages,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DE" dirty="0"/>
                  <a:t> pages at a time</a:t>
                </a:r>
              </a:p>
              <a:p>
                <a:pPr marL="714375" indent="-338138">
                  <a:buFont typeface="+mj-lt"/>
                  <a:buAutoNum type="arabicPeriod"/>
                  <a:tabLst>
                    <a:tab pos="358775" algn="l"/>
                    <a:tab pos="719138" algn="l"/>
                    <a:tab pos="1079500" algn="l"/>
                    <a:tab pos="1439863" algn="l"/>
                  </a:tabLst>
                </a:pPr>
                <a:r>
                  <a:rPr lang="en-DE" dirty="0"/>
                  <a:t>Sort records in main memory</a:t>
                </a:r>
              </a:p>
              <a:p>
                <a:pPr marL="714375" indent="-338138">
                  <a:buFont typeface="+mj-lt"/>
                  <a:buAutoNum type="arabicPeriod"/>
                  <a:tabLst>
                    <a:tab pos="358775" algn="l"/>
                    <a:tab pos="719138" algn="l"/>
                    <a:tab pos="1079500" algn="l"/>
                    <a:tab pos="1439863" algn="l"/>
                  </a:tabLst>
                </a:pPr>
                <a:r>
                  <a:rPr lang="en-DE" dirty="0"/>
                  <a:t>Write sorted pages to disk (resulting in </a:t>
                </a:r>
                <a14:m>
                  <m:oMath xmlns:m="http://schemas.openxmlformats.org/officeDocument/2006/math">
                    <m:d>
                      <m:dPr>
                        <m:begChr m:val="⌈"/>
                        <m:endChr m:val="⌉"/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lin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num>
                          <m:den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den>
                        </m:f>
                      </m:e>
                    </m:d>
                  </m:oMath>
                </a14:m>
                <a:r>
                  <a:rPr lang="en-DE" dirty="0"/>
                  <a:t> </a:t>
                </a:r>
                <a:r>
                  <a:rPr lang="en-DE" i="1" dirty="0"/>
                  <a:t>runs</a:t>
                </a:r>
                <a:r>
                  <a:rPr lang="en-DE" dirty="0"/>
                  <a:t>)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DE" dirty="0"/>
                  <a:t>▹This pass uses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DE" dirty="0"/>
                  <a:t> pages of buffer space.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CC49064-CCE5-13BF-538F-D41BB7A7B1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1821" y="4400553"/>
                <a:ext cx="5859853" cy="14822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303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Externes Mischsortieren: Reduktion der Anzahl der Durchgänge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Mit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de-DE" dirty="0"/>
                  <a:t> Seiten im Puffer können auch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de-DE" dirty="0"/>
                  <a:t> Seiten gemischt werden (eine Seite dient als Schreibpuffer)</a:t>
                </a:r>
              </a:p>
              <a:p>
                <a:r>
                  <a:rPr lang="de-DE" dirty="0"/>
                  <a:t>Anzahl der I/O-Operationen: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2⋅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⋅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d>
                          <m:dPr>
                            <m:begChr m:val="⌈"/>
                            <m:endChr m:val="⌉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b="0" i="0" smtClean="0">
                                        <a:latin typeface="Cambria Math" panose="02040503050406030204" pitchFamily="18" charset="0"/>
                                      </a:rPr>
                                      <m:t>log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b>
                                </m:sSub>
                              </m:fName>
                              <m:e>
                                <m:d>
                                  <m:dPr>
                                    <m:begChr m:val="⌈"/>
                                    <m:endChr m:val="⌉"/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num>
                                      <m:den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</m:func>
                          </m:e>
                        </m:d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Zugriffsmuster auf diese Ein-Ausgaben: Random </a:t>
                </a:r>
                <a:r>
                  <a:rPr lang="de-DE" dirty="0" err="1"/>
                  <a:t>access</a:t>
                </a:r>
                <a:endParaRPr lang="de-DE" dirty="0"/>
              </a:p>
              <a:p>
                <a:pPr lvl="2"/>
                <a:r>
                  <a:rPr lang="de-DE" dirty="0"/>
                  <a:t>In den </a:t>
                </a:r>
                <a:r>
                  <a:rPr lang="de-DE" dirty="0" err="1"/>
                  <a:t>Mergephasen</a:t>
                </a:r>
                <a:r>
                  <a:rPr lang="de-DE" dirty="0"/>
                  <a:t> muss entschieden werden, welcher der minimalen Elemente auf </a:t>
                </a:r>
                <a:r>
                  <a:rPr lang="de-DE" dirty="0" err="1"/>
                  <a:t>Outputbuffer</a:t>
                </a:r>
                <a:r>
                  <a:rPr lang="de-DE" dirty="0"/>
                  <a:t> gehen.</a:t>
                </a:r>
              </a:p>
              <a:p>
                <a:pPr lvl="1"/>
                <a:r>
                  <a:rPr lang="de-DE" dirty="0"/>
                  <a:t>Beispiel</a:t>
                </a:r>
                <a:r>
                  <a:rPr lang="de-DE" dirty="0">
                    <a:sym typeface="Wingdings" pitchFamily="2" charset="2"/>
                  </a:rPr>
                  <a:t> (Fortsetzung)</a:t>
                </a:r>
              </a:p>
              <a:p>
                <a:pPr lvl="2">
                  <a:lnSpc>
                    <a:spcPct val="110000"/>
                  </a:lnSpc>
                </a:pPr>
                <a:r>
                  <a:rPr lang="de-DE" dirty="0"/>
                  <a:t>Durchgänge: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1+</m:t>
                    </m:r>
                    <m:d>
                      <m:dPr>
                        <m:begChr m:val="⌈"/>
                        <m:endChr m:val="⌉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de-DE" b="0" i="0" smtClean="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999</m:t>
                                </m:r>
                              </m:sub>
                            </m:sSub>
                          </m:fName>
                          <m:e>
                            <m:sSup>
                              <m:s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e>
                              <m: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func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de-DE" dirty="0"/>
              </a:p>
              <a:p>
                <a:pPr lvl="2"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de-DE" dirty="0"/>
                  <a:t> </a:t>
                </a:r>
                <a:r>
                  <a:rPr lang="de-DE" dirty="0" err="1"/>
                  <a:t>Merge</a:t>
                </a:r>
                <a:r>
                  <a:rPr lang="de-DE" dirty="0"/>
                  <a:t>-Durchgänge: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de-DE" i="1" dirty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br>
                  <a:rPr lang="de-DE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2⋅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⋅14,33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𝑚𝑠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≈16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de-DE" dirty="0"/>
                  <a:t> </a:t>
                </a:r>
              </a:p>
              <a:p>
                <a:pPr lvl="2">
                  <a:lnSpc>
                    <a:spcPct val="110000"/>
                  </a:lnSpc>
                </a:pPr>
                <a:r>
                  <a:rPr lang="de-DE" dirty="0"/>
                  <a:t>Transferzeit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𝑡𝑟</m:t>
                        </m:r>
                      </m:sub>
                    </m:sSub>
                  </m:oMath>
                </a14:m>
                <a:br>
                  <a:rPr lang="de-DE" b="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=2⋅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⋅0,16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𝑚𝑠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≈16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𝑚𝑖𝑛</m:t>
                    </m:r>
                  </m:oMath>
                </a14:m>
                <a:r>
                  <a:rPr lang="de-DE" dirty="0"/>
                  <a:t> </a:t>
                </a:r>
              </a:p>
              <a:p>
                <a:pPr lvl="2"/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 b="-417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AA0B01-C48B-7200-C597-D6C11450F3B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8DB1F98-F763-702D-D363-02E457F15F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4C577E2-95DD-1F4B-A688-E8FB02007787}" type="slidenum">
              <a:rPr lang="de-DE" smtClean="0"/>
              <a:pPr/>
              <a:t>97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592BC3D-F6B6-1B6D-1895-6E08E8D91A52}"/>
                  </a:ext>
                </a:extLst>
              </p:cNvPr>
              <p:cNvSpPr txBox="1"/>
              <p:nvPr/>
            </p:nvSpPr>
            <p:spPr>
              <a:xfrm>
                <a:off x="5310274" y="4265850"/>
                <a:ext cx="6521401" cy="1640064"/>
              </a:xfrm>
              <a:prstGeom prst="rec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DE" dirty="0"/>
                  <a:t>Pass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DE" dirty="0"/>
                  <a:t>	(Input: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⌈"/>
                            <m:endChr m:val="⌉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lin"/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num>
                              <m:den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den>
                            </m:f>
                          </m:e>
                        </m:d>
                      </m:num>
                      <m:den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den>
                    </m:f>
                  </m:oMath>
                </a14:m>
                <a:r>
                  <a:rPr lang="en-DE" dirty="0"/>
                  <a:t> sorted runs, output: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⌈"/>
                            <m:endChr m:val="⌉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lin"/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num>
                              <m:den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den>
                            </m:f>
                          </m:e>
                        </m:d>
                      </m:num>
                      <m:den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den>
                    </m:f>
                  </m:oMath>
                </a14:m>
                <a:r>
                  <a:rPr lang="en-DE" dirty="0"/>
                  <a:t> sorted runs)</a:t>
                </a:r>
              </a:p>
              <a:p>
                <a:pPr marL="714375" indent="-338138">
                  <a:buFont typeface="+mj-lt"/>
                  <a:buAutoNum type="arabicPeriod"/>
                  <a:tabLst>
                    <a:tab pos="358775" algn="l"/>
                    <a:tab pos="719138" algn="l"/>
                    <a:tab pos="1079500" algn="l"/>
                    <a:tab pos="1439863" algn="l"/>
                  </a:tabLst>
                </a:pPr>
                <a:r>
                  <a:rPr lang="en-DE" dirty="0"/>
                  <a:t>Open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DE" dirty="0"/>
                  <a:t> runs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n-DE" dirty="0"/>
                  <a:t> from Pass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DE" dirty="0"/>
                  <a:t> for reading</a:t>
                </a:r>
              </a:p>
              <a:p>
                <a:pPr marL="714375" indent="-338138">
                  <a:buFont typeface="+mj-lt"/>
                  <a:buAutoNum type="arabicPeriod"/>
                  <a:tabLst>
                    <a:tab pos="358775" algn="l"/>
                    <a:tab pos="719138" algn="l"/>
                    <a:tab pos="1079500" algn="l"/>
                    <a:tab pos="1439863" algn="l"/>
                  </a:tabLst>
                </a:pPr>
                <a:r>
                  <a:rPr lang="en-DE" dirty="0"/>
                  <a:t>Merge records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n-DE" dirty="0"/>
                  <a:t>, reading input page-by-page</a:t>
                </a:r>
              </a:p>
              <a:p>
                <a:pPr marL="714375" indent="-338138">
                  <a:buFont typeface="+mj-lt"/>
                  <a:buAutoNum type="arabicPeriod"/>
                  <a:tabLst>
                    <a:tab pos="358775" algn="l"/>
                    <a:tab pos="719138" algn="l"/>
                    <a:tab pos="1079500" algn="l"/>
                    <a:tab pos="1439863" algn="l"/>
                  </a:tabLst>
                </a:pPr>
                <a:r>
                  <a:rPr lang="en-DE" dirty="0"/>
                  <a:t>Write new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DE" dirty="0"/>
                  <a:t>-page run to disk (</a:t>
                </a:r>
                <a:r>
                  <a:rPr lang="de-DE" dirty="0"/>
                  <a:t>page-</a:t>
                </a:r>
                <a:r>
                  <a:rPr lang="de-DE" dirty="0" err="1"/>
                  <a:t>by</a:t>
                </a:r>
                <a:r>
                  <a:rPr lang="de-DE" dirty="0"/>
                  <a:t>-page</a:t>
                </a:r>
                <a:r>
                  <a:rPr lang="en-DE" dirty="0"/>
                  <a:t>)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DE" dirty="0"/>
                  <a:t>▹This pass uses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DE" dirty="0"/>
                  <a:t> pages of buffer space.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592BC3D-F6B6-1B6D-1895-6E08E8D91A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0274" y="4265850"/>
                <a:ext cx="6521401" cy="16400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83776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Externes Mischsortieren: Blockweise Ein-Ausgabe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Man kann das I/O-Muster verbessern, indem man Blöcke von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de-DE" dirty="0"/>
                  <a:t> Seiten in den Mischphasen verarbeitet</a:t>
                </a:r>
              </a:p>
              <a:p>
                <a:pPr lvl="1"/>
                <a:r>
                  <a:rPr lang="de-DE" dirty="0"/>
                  <a:t>Alloziere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de-DE" dirty="0"/>
                  <a:t> Seiten für jede Eingabe (statt nur eine)</a:t>
                </a:r>
              </a:p>
              <a:p>
                <a:pPr lvl="1"/>
                <a:r>
                  <a:rPr lang="de-DE" dirty="0"/>
                  <a:t>Reduktion der Ein-Ausgabe um Faktor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de-DE" dirty="0">
                    <a:solidFill>
                      <a:srgbClr val="3C8C93"/>
                    </a:solidFill>
                  </a:rPr>
                  <a:t> </a:t>
                </a:r>
                <a:r>
                  <a:rPr lang="de-DE" dirty="0"/>
                  <a:t>pro Seite </a:t>
                </a:r>
              </a:p>
              <a:p>
                <a:pPr lvl="2"/>
                <a:r>
                  <a:rPr lang="de-DE" dirty="0"/>
                  <a:t>Anzahl der I/O-Operationen: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2⋅</m:t>
                    </m:r>
                    <m:d>
                      <m:dPr>
                        <m:begChr m:val="⌈"/>
                        <m:endChr m:val="⌉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num>
                          <m:den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den>
                        </m:f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⋅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d>
                          <m:dPr>
                            <m:begChr m:val="⌈"/>
                            <m:endChr m:val="⌉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b="0" i="0" smtClean="0">
                                        <a:latin typeface="Cambria Math" panose="02040503050406030204" pitchFamily="18" charset="0"/>
                                      </a:rPr>
                                      <m:t>log</m:t>
                                    </m:r>
                                  </m:e>
                                  <m:sub>
                                    <m:d>
                                      <m:dPr>
                                        <m:begChr m:val="⌈"/>
                                        <m:endChr m:val="⌉"/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de-DE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  <m:t>𝐵</m:t>
                                            </m:r>
                                          </m:num>
                                          <m:den>
                                            <m: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</m:den>
                                        </m:f>
                                      </m:e>
                                    </m:d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b>
                                </m:sSub>
                              </m:fName>
                              <m:e>
                                <m:d>
                                  <m:dPr>
                                    <m:begChr m:val="⌈"/>
                                    <m:endChr m:val="⌉"/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num>
                                      <m:den>
                                        <m:d>
                                          <m:dPr>
                                            <m:begChr m:val="⌈"/>
                                            <m:endChr m:val="⌉"/>
                                            <m:ctrlPr>
                                              <a:rPr lang="de-DE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f>
                                              <m:fPr>
                                                <m:ctrlPr>
                                                  <a:rPr lang="de-DE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r>
                                                  <a:rPr lang="de-DE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𝐵</m:t>
                                                </m:r>
                                              </m:num>
                                              <m:den>
                                                <m:r>
                                                  <a:rPr lang="de-DE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𝑏</m:t>
                                                </m:r>
                                              </m:den>
                                            </m:f>
                                          </m:e>
                                        </m:d>
                                      </m:den>
                                    </m:f>
                                  </m:e>
                                </m:d>
                              </m:e>
                            </m:func>
                          </m:e>
                        </m:d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Preis: Reduzierte </a:t>
                </a:r>
                <a:r>
                  <a:rPr lang="de-DE" dirty="0" err="1"/>
                  <a:t>Einfächerung</a:t>
                </a:r>
                <a:r>
                  <a:rPr lang="de-DE" dirty="0"/>
                  <a:t> ➝ mehr Durchgänge und damit mehr I/O-Operationen</a:t>
                </a:r>
              </a:p>
              <a:p>
                <a:pPr lvl="1"/>
                <a:r>
                  <a:rPr lang="de-DE" dirty="0"/>
                  <a:t>Beispiel (Fortsetzung)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63</m:t>
                    </m:r>
                  </m:oMath>
                </a14:m>
                <a:r>
                  <a:rPr lang="de-DE" dirty="0"/>
                  <a:t> Sektoren pro Spur, Track-</a:t>
                </a:r>
                <a:r>
                  <a:rPr lang="de-DE" dirty="0" err="1"/>
                  <a:t>to</a:t>
                </a:r>
                <a:r>
                  <a:rPr lang="de-DE" dirty="0"/>
                  <a:t>-Track-Suchzeit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=1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𝑚𝑠</m:t>
                    </m:r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Blockweises I/O mit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=32</m:t>
                    </m:r>
                  </m:oMath>
                </a14:m>
                <a:endParaRPr lang="de-DE" b="0" dirty="0"/>
              </a:p>
              <a:p>
                <a:pPr lvl="2"/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de-DE" dirty="0"/>
                  <a:t> Block mit 8KB benötigt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16</m:t>
                    </m:r>
                  </m:oMath>
                </a14:m>
                <a:r>
                  <a:rPr lang="de-DE" dirty="0"/>
                  <a:t> Sektoren</a:t>
                </a:r>
              </a:p>
              <a:p>
                <a:pPr lvl="2"/>
                <a:r>
                  <a:rPr lang="de-DE" dirty="0"/>
                  <a:t>Ca. </a:t>
                </a:r>
                <a14:m>
                  <m:oMath xmlns:m="http://schemas.openxmlformats.org/officeDocument/2006/math">
                    <m:r>
                      <a:rPr lang="de-DE" b="0" i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⋅</m:t>
                    </m:r>
                    <m:d>
                      <m:dPr>
                        <m:begChr m:val="⌈"/>
                        <m:endChr m:val="⌉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1.000.000</m:t>
                            </m:r>
                          </m:num>
                          <m:den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32</m:t>
                            </m:r>
                          </m:den>
                        </m:f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⋅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1+</m:t>
                        </m:r>
                        <m:d>
                          <m:dPr>
                            <m:begChr m:val="⌈"/>
                            <m:endChr m:val="⌉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>
                                        <a:latin typeface="Cambria Math" panose="02040503050406030204" pitchFamily="18" charset="0"/>
                                      </a:rPr>
                                      <m:t>log</m:t>
                                    </m:r>
                                  </m:e>
                                  <m:sub>
                                    <m:d>
                                      <m:dPr>
                                        <m:begChr m:val="⌈"/>
                                        <m:endChr m:val="⌉"/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de-DE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  <m:t>1000</m:t>
                                            </m:r>
                                          </m:num>
                                          <m:den>
                                            <m: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  <m:t>32</m:t>
                                            </m:r>
                                          </m:den>
                                        </m:f>
                                      </m:e>
                                    </m:d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b>
                                </m:sSub>
                              </m:fName>
                              <m:e>
                                <m:d>
                                  <m:dPr>
                                    <m:begChr m:val="⌈"/>
                                    <m:endChr m:val="⌉"/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1.000.000</m:t>
                                        </m:r>
                                      </m:num>
                                      <m:den>
                                        <m:d>
                                          <m:dPr>
                                            <m:begChr m:val="⌈"/>
                                            <m:endChr m:val="⌉"/>
                                            <m:ctrlPr>
                                              <a:rPr lang="de-DE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f>
                                              <m:fPr>
                                                <m:ctrlPr>
                                                  <a:rPr lang="de-DE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r>
                                                  <a:rPr lang="de-DE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1000</m:t>
                                                </m:r>
                                              </m:num>
                                              <m:den>
                                                <m:r>
                                                  <a:rPr lang="de-DE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32</m:t>
                                                </m:r>
                                              </m:den>
                                            </m:f>
                                          </m:e>
                                        </m:d>
                                      </m:den>
                                    </m:f>
                                  </m:e>
                                </m:d>
                              </m:e>
                            </m:func>
                          </m:e>
                        </m:d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312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00</m:t>
                    </m:r>
                  </m:oMath>
                </a14:m>
                <a:r>
                  <a:rPr lang="de-DE" dirty="0"/>
                  <a:t> Plattenzugriffe mit je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27,42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𝑚𝑠</m:t>
                    </m:r>
                  </m:oMath>
                </a14:m>
                <a:r>
                  <a:rPr lang="de-DE" dirty="0"/>
                  <a:t> ➝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2,38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endParaRPr lang="de-DE" dirty="0"/>
              </a:p>
              <a:p>
                <a:pPr lvl="2"/>
                <a:endParaRPr lang="de-DE" dirty="0"/>
              </a:p>
            </p:txBody>
          </p:sp>
        </mc:Choice>
        <mc:Fallback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 r="-1881" b="-268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E604CE-268F-92D6-336A-2483B84153D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897090-88F3-6DA1-474E-0514EC177B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997820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Externes Mischsortieren: Hauptspeicher als Ressource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In der Praxis meist genügend Hauptspeicher vorhanden, so dass Dateien in einem Mischdurchgang sortiert werden kann (mit blockweisem I/O)</a:t>
            </a:r>
          </a:p>
          <a:p>
            <a:pPr lvl="1"/>
            <a:r>
              <a:rPr lang="de-DE" dirty="0"/>
              <a:t>Beispiel (Fortsetzung)</a:t>
            </a:r>
          </a:p>
          <a:p>
            <a:pPr lvl="2"/>
            <a:r>
              <a:rPr lang="de-DE" dirty="0"/>
              <a:t>Benötigter Speicher um mit einem Mischvorgang auszukommen: 256MB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2A44E3-D4FE-5CF4-B4E8-68E2DCF2E98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196F48-7988-C540-3EE6-9364F1602B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0955350"/>
      </p:ext>
    </p:extLst>
  </p:cSld>
  <p:clrMapOvr>
    <a:masterClrMapping/>
  </p:clrMapOvr>
  <p:transition spd="slow">
    <p:push dir="d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2"/>
</p:tagLst>
</file>

<file path=ppt/theme/theme1.xml><?xml version="1.0" encoding="utf-8"?>
<a:theme xmlns:a="http://schemas.openxmlformats.org/drawingml/2006/main" name="UM-de-new">
  <a:themeElements>
    <a:clrScheme name="WWU Münster Var3">
      <a:dk1>
        <a:srgbClr val="58585A"/>
      </a:dk1>
      <a:lt1>
        <a:srgbClr val="F4F4F4"/>
      </a:lt1>
      <a:dk2>
        <a:srgbClr val="F4F4F4"/>
      </a:dk2>
      <a:lt2>
        <a:srgbClr val="00568A"/>
      </a:lt2>
      <a:accent1>
        <a:srgbClr val="009DD1"/>
      </a:accent1>
      <a:accent2>
        <a:srgbClr val="67C5E4"/>
      </a:accent2>
      <a:accent3>
        <a:srgbClr val="008E96"/>
      </a:accent3>
      <a:accent4>
        <a:srgbClr val="65BBBF"/>
      </a:accent4>
      <a:accent5>
        <a:srgbClr val="00568A"/>
      </a:accent5>
      <a:accent6>
        <a:srgbClr val="679AB9"/>
      </a:accent6>
      <a:hlink>
        <a:srgbClr val="58585A"/>
      </a:hlink>
      <a:folHlink>
        <a:srgbClr val="58585A"/>
      </a:folHlink>
    </a:clrScheme>
    <a:fontScheme name="WWU Münster">
      <a:majorFont>
        <a:latin typeface="Meta Offc Pro"/>
        <a:ea typeface=""/>
        <a:cs typeface=""/>
      </a:majorFont>
      <a:minorFont>
        <a:latin typeface="Meta Offc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UM-de-new" id="{4DCDB2B7-4269-434F-800D-8844E1DF49E0}" vid="{DABDC0BD-C33F-9645-A311-12D85F9572D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wwu-adapted-16x9</Template>
  <TotalTime>31241</TotalTime>
  <Words>16248</Words>
  <Application>Microsoft Macintosh PowerPoint</Application>
  <PresentationFormat>Widescreen</PresentationFormat>
  <Paragraphs>4399</Paragraphs>
  <Slides>158</Slides>
  <Notes>70</Notes>
  <HiddenSlides>1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158</vt:i4>
      </vt:variant>
    </vt:vector>
  </HeadingPairs>
  <TitlesOfParts>
    <vt:vector size="172" baseType="lpstr">
      <vt:lpstr>Arial</vt:lpstr>
      <vt:lpstr>Calibri</vt:lpstr>
      <vt:lpstr>Cambria Math</vt:lpstr>
      <vt:lpstr>Courier</vt:lpstr>
      <vt:lpstr>Courier New</vt:lpstr>
      <vt:lpstr>Helvetica</vt:lpstr>
      <vt:lpstr>Lucida Grande</vt:lpstr>
      <vt:lpstr>Meta Offc Pro</vt:lpstr>
      <vt:lpstr>Source Sans Pro</vt:lpstr>
      <vt:lpstr>STIXGeneral-Regular</vt:lpstr>
      <vt:lpstr>Symbol</vt:lpstr>
      <vt:lpstr>Wingdings</vt:lpstr>
      <vt:lpstr>Zapf Dingbats</vt:lpstr>
      <vt:lpstr>UM-de-new</vt:lpstr>
      <vt:lpstr>Anfrageverarbeitung</vt:lpstr>
      <vt:lpstr>Danksagung</vt:lpstr>
      <vt:lpstr>Inhalte: Datenbanken (DBs)</vt:lpstr>
      <vt:lpstr>Phasen des DB-Entwurfs</vt:lpstr>
      <vt:lpstr>Anfragebeantwortung</vt:lpstr>
      <vt:lpstr>Architektur eines DBMS</vt:lpstr>
      <vt:lpstr>Überblick: 6. Anfrageverarbeitung</vt:lpstr>
      <vt:lpstr>Architektur eines DBMS</vt:lpstr>
      <vt:lpstr>Speicherung</vt:lpstr>
      <vt:lpstr>Speicherhierarchie</vt:lpstr>
      <vt:lpstr>Magnetische Platten / Festplatten</vt:lpstr>
      <vt:lpstr>Zugriffszeit bei Festplatten</vt:lpstr>
      <vt:lpstr>Sequentieller vs. Wahlfreier Zugriff</vt:lpstr>
      <vt:lpstr>Speichernetzwerk (Storage Area Network, SAN)</vt:lpstr>
      <vt:lpstr>Architektur eines DBMS</vt:lpstr>
      <vt:lpstr>Verwaltung des externen Speichers</vt:lpstr>
      <vt:lpstr>Leere Seiten</vt:lpstr>
      <vt:lpstr>Architektur eines DBMS</vt:lpstr>
      <vt:lpstr>Puffer-Verwalter</vt:lpstr>
      <vt:lpstr>Schnittstelle zum Puffer-Verwalter</vt:lpstr>
      <vt:lpstr>Implementation von pin()</vt:lpstr>
      <vt:lpstr>Implementation von unpin()</vt:lpstr>
      <vt:lpstr>Ersetzungsstrategien</vt:lpstr>
      <vt:lpstr>Pufferverwaltung in der Praxis</vt:lpstr>
      <vt:lpstr>Datenbanken vs. Betriebssysteme</vt:lpstr>
      <vt:lpstr>Architektur eines DBMS</vt:lpstr>
      <vt:lpstr>Datenbank-Dateien</vt:lpstr>
      <vt:lpstr>Heap-Dateien</vt:lpstr>
      <vt:lpstr>Heap-Dateien</vt:lpstr>
      <vt:lpstr>Freispeicher-Verzeichnis</vt:lpstr>
      <vt:lpstr>Inhalte einer Seite</vt:lpstr>
      <vt:lpstr>Inhalte einer Seite</vt:lpstr>
      <vt:lpstr>Inhalte einer Seite: Felder variabler Länge</vt:lpstr>
      <vt:lpstr>Inhalte einer Seite: Felder variabler Länge</vt:lpstr>
      <vt:lpstr>Inhalte einer Seite: Felder variabler Länge</vt:lpstr>
      <vt:lpstr>Alternative Seiteneinteilungen</vt:lpstr>
      <vt:lpstr>Alternative Seitenanordnungen</vt:lpstr>
      <vt:lpstr>Zwischenzusammenfassung</vt:lpstr>
      <vt:lpstr>Überblick: 6. Anfrageverarbeitung</vt:lpstr>
      <vt:lpstr>Effiziente Evaluierung einer Anfrage</vt:lpstr>
      <vt:lpstr>Geordnete Dateien und binäre Suche</vt:lpstr>
      <vt:lpstr>Helfen Bäume?</vt:lpstr>
      <vt:lpstr>Index-basierte Lösung</vt:lpstr>
      <vt:lpstr>Indexed Sequential Access Method (ISAM)</vt:lpstr>
      <vt:lpstr>ISAM: Indexeinträge</vt:lpstr>
      <vt:lpstr>ISAM: Anfragetypen</vt:lpstr>
      <vt:lpstr>ISAM: Suche</vt:lpstr>
      <vt:lpstr>ISAM: Diskussion</vt:lpstr>
      <vt:lpstr>ISAM: Aktualisierungsoperationen</vt:lpstr>
      <vt:lpstr>ISAM: Aktualisierungsoperationen</vt:lpstr>
      <vt:lpstr>B+-Bäume</vt:lpstr>
      <vt:lpstr>B+-Bäume: Eine dynamische Indexstruktur</vt:lpstr>
      <vt:lpstr>B+-Bäume: Grundlagen</vt:lpstr>
      <vt:lpstr>B+-Bäume: Was wird in den Blättern gespeichert?</vt:lpstr>
      <vt:lpstr>B+-Bäume: Suche</vt:lpstr>
      <vt:lpstr>B+-Bäume: Einfügen</vt:lpstr>
      <vt:lpstr>B+-Bäume: Einfügen – Beispiel ohne Aufspaltung</vt:lpstr>
      <vt:lpstr>B+-Bäume: Einfügen – Beispiel ohne Aufspaltung</vt:lpstr>
      <vt:lpstr>B+-Bäume: Einfügen – Beispiel mit Aufspaltung</vt:lpstr>
      <vt:lpstr>B+-Bäume: Einfügen – Beispiel mit Aufspaltung</vt:lpstr>
      <vt:lpstr>B+-Bäume: Insert</vt:lpstr>
      <vt:lpstr>B+-Bäume: Tree-Insert für Insert</vt:lpstr>
      <vt:lpstr>B+-Bäume: Leaf-Insert für Insert</vt:lpstr>
      <vt:lpstr>B+-Bäume: Split für Insert</vt:lpstr>
      <vt:lpstr>B+-Baum: Löschen</vt:lpstr>
      <vt:lpstr>B+-Baum: Löschen</vt:lpstr>
      <vt:lpstr>B+-Baum: Löschen</vt:lpstr>
      <vt:lpstr>B+-Baum: Löschen – Unterlauf</vt:lpstr>
      <vt:lpstr>B+-Baum: Löschen – Unterlauf</vt:lpstr>
      <vt:lpstr>B+-Baum: Löschen – Unterlauf</vt:lpstr>
      <vt:lpstr>B+-Baum: Löschen – Unterlauf</vt:lpstr>
      <vt:lpstr>B+-Baum: Löschen – Indexeintrag</vt:lpstr>
      <vt:lpstr>B+-Baum: Löschen – Indexeintrag</vt:lpstr>
      <vt:lpstr>B+-Baum: Delete</vt:lpstr>
      <vt:lpstr>B+-Bäume in realen Systemen</vt:lpstr>
      <vt:lpstr>Erzeugung von Indexstrukturen in SQL</vt:lpstr>
      <vt:lpstr>Indexe mit zusammengesetzten Schlüsseln</vt:lpstr>
      <vt:lpstr>B+-Bäume und Sortierung</vt:lpstr>
      <vt:lpstr>Geclusterte B+-Bäume</vt:lpstr>
      <vt:lpstr>Hash-basierte Indexierung</vt:lpstr>
      <vt:lpstr>Hash-basierte Indexierung</vt:lpstr>
      <vt:lpstr>Statisches Hashing</vt:lpstr>
      <vt:lpstr>Hash-basierte Indexierung</vt:lpstr>
      <vt:lpstr>Dynamisches Hashing</vt:lpstr>
      <vt:lpstr>Vor- und Nachteile von Indices</vt:lpstr>
      <vt:lpstr>Zwischenzusammenfassung</vt:lpstr>
      <vt:lpstr>Überblick: 6. Anfrageverarbeitung</vt:lpstr>
      <vt:lpstr>Architektur eines DBMS</vt:lpstr>
      <vt:lpstr>Ausführungspläne</vt:lpstr>
      <vt:lpstr>Sortieren</vt:lpstr>
      <vt:lpstr>Effizientes Sortieren</vt:lpstr>
      <vt:lpstr>Zwei-Wege-Mischsortieren (Two-way Merge Sort)</vt:lpstr>
      <vt:lpstr>Zwei-Wege-Mischsortieren</vt:lpstr>
      <vt:lpstr>Zwei-Wege-Mischsortieren: I/O-Verhalten</vt:lpstr>
      <vt:lpstr>Externes Mischsortieren</vt:lpstr>
      <vt:lpstr>Externes Mischsortieren: Reduktion der initialen Runs</vt:lpstr>
      <vt:lpstr>Externes Mischsortieren: Reduktion der Anzahl der Durchgänge</vt:lpstr>
      <vt:lpstr>Externes Mischsortieren: Blockweise Ein-Ausgabe</vt:lpstr>
      <vt:lpstr>Externes Mischsortieren: Hauptspeicher als Ressource</vt:lpstr>
      <vt:lpstr>Bisher nur IO-Zeit betrachtet</vt:lpstr>
      <vt:lpstr>Tree of Losers (and Hidden Winners)</vt:lpstr>
      <vt:lpstr>Tree of Losers (and Hidden Winners): Nächstes Element</vt:lpstr>
      <vt:lpstr>Externes Sortieren: Diskussion</vt:lpstr>
      <vt:lpstr>Join-Implementierung</vt:lpstr>
      <vt:lpstr>Verbundoperator (Join) R⋈S</vt:lpstr>
      <vt:lpstr>Join-als-geschachtelte-Schleifen</vt:lpstr>
      <vt:lpstr>Join-als-geschachtelte-Schleifen</vt:lpstr>
      <vt:lpstr>Blockweiser Join mit Schleifen</vt:lpstr>
      <vt:lpstr>Wahl von b_R und b_S</vt:lpstr>
      <vt:lpstr>Performanz des Hauptspeicher-Joins</vt:lpstr>
      <vt:lpstr>Indexbasierte Verbunde R⋈S</vt:lpstr>
      <vt:lpstr>Sortier-Merge-Join</vt:lpstr>
      <vt:lpstr>Merge-Join: I/O-Verhalten</vt:lpstr>
      <vt:lpstr>Hash-Join</vt:lpstr>
      <vt:lpstr>Hash-Join</vt:lpstr>
      <vt:lpstr>Hash-Join-Algorithmus</vt:lpstr>
      <vt:lpstr>Gruppierung +  UNIQUE-Behandlung</vt:lpstr>
      <vt:lpstr>Gruppierung und Duplikate-Elimination</vt:lpstr>
      <vt:lpstr>Selektion und Projektion</vt:lpstr>
      <vt:lpstr>Andere Anfrage-Operatoren</vt:lpstr>
      <vt:lpstr>Pipelining</vt:lpstr>
      <vt:lpstr>Organisation der Operator-Evaluierung</vt:lpstr>
      <vt:lpstr>Pipeline-orientierte Verarbeitung</vt:lpstr>
      <vt:lpstr>Auswirkungen auf die Performanz</vt:lpstr>
      <vt:lpstr>Blockierende Operatoren</vt:lpstr>
      <vt:lpstr>Architektur eines DBMS</vt:lpstr>
      <vt:lpstr>Überblick: 6. Anfrageverarbeitung</vt:lpstr>
      <vt:lpstr>Anfrageoptimierung</vt:lpstr>
      <vt:lpstr>Optimierung </vt:lpstr>
      <vt:lpstr>Prädikatsvereinfachung (Rewriting)</vt:lpstr>
      <vt:lpstr>Geschachtelte Anfragen</vt:lpstr>
      <vt:lpstr>Zusätzliche Verbundprädikate</vt:lpstr>
      <vt:lpstr>Optimiser:  Kostenbasierte Optimierung</vt:lpstr>
      <vt:lpstr>Abschätzung der Ergebnisgröße</vt:lpstr>
      <vt:lpstr>Tabellengrößen</vt:lpstr>
      <vt:lpstr>Selektivität</vt:lpstr>
      <vt:lpstr>Selektivität</vt:lpstr>
      <vt:lpstr>Verbesserung der Selektivitätsabschätzung</vt:lpstr>
      <vt:lpstr>Histogramme</vt:lpstr>
      <vt:lpstr>Histogramme</vt:lpstr>
      <vt:lpstr>Histogramme: Formal</vt:lpstr>
      <vt:lpstr>Histogramme in der Selektivitätsabschätzung</vt:lpstr>
      <vt:lpstr>Wahl der Eimer in Histogrammen</vt:lpstr>
      <vt:lpstr>Histogramme: Diskussion</vt:lpstr>
      <vt:lpstr>Kardinalitätsabschätzung für Projektion </vt:lpstr>
      <vt:lpstr>Kardinalitätsabschätzungen für Mengenoperationen</vt:lpstr>
      <vt:lpstr>Kardinalitätsabschätzung für Join</vt:lpstr>
      <vt:lpstr>Join-Optimierung: Es ist noch nicht alles gesagt...</vt:lpstr>
      <vt:lpstr>Join-Optimierung: Suchraum</vt:lpstr>
      <vt:lpstr>Dynamische Programmierung</vt:lpstr>
      <vt:lpstr>Kardinalitätsabschätzung: Beispiel</vt:lpstr>
      <vt:lpstr>Kardinalitätsabschätzung: Beispiel</vt:lpstr>
      <vt:lpstr>Kardinalitätsabschätzung: Beispiel</vt:lpstr>
      <vt:lpstr>Kardinalitätsabschätzung: Beispiel</vt:lpstr>
      <vt:lpstr>Kardinalitätsabschätzung: Beispiel</vt:lpstr>
      <vt:lpstr>Architektur eines DBMS</vt:lpstr>
      <vt:lpstr>Architektur eines DBMS</vt:lpstr>
      <vt:lpstr>Überblick: 6. Anfrageverarbeitung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Datenbanken: Anfrageverarbeitung</dc:title>
  <dc:subject/>
  <dc:creator>Tanya Braun</dc:creator>
  <cp:keywords/>
  <dc:description/>
  <cp:lastModifiedBy>Tanya Braun</cp:lastModifiedBy>
  <cp:revision>291</cp:revision>
  <cp:lastPrinted>2019-06-23T13:47:11Z</cp:lastPrinted>
  <dcterms:created xsi:type="dcterms:W3CDTF">2019-02-21T11:57:08Z</dcterms:created>
  <dcterms:modified xsi:type="dcterms:W3CDTF">2024-06-12T08:08:52Z</dcterms:modified>
  <cp:category/>
</cp:coreProperties>
</file>