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9" r:id="rId1"/>
  </p:sldMasterIdLst>
  <p:notesMasterIdLst>
    <p:notesMasterId r:id="rId132"/>
  </p:notesMasterIdLst>
  <p:sldIdLst>
    <p:sldId id="256" r:id="rId2"/>
    <p:sldId id="258" r:id="rId3"/>
    <p:sldId id="361" r:id="rId4"/>
    <p:sldId id="364" r:id="rId5"/>
    <p:sldId id="260" r:id="rId6"/>
    <p:sldId id="432" r:id="rId7"/>
    <p:sldId id="268" r:id="rId8"/>
    <p:sldId id="262" r:id="rId9"/>
    <p:sldId id="263" r:id="rId10"/>
    <p:sldId id="467" r:id="rId11"/>
    <p:sldId id="475" r:id="rId12"/>
    <p:sldId id="266" r:id="rId13"/>
    <p:sldId id="363" r:id="rId14"/>
    <p:sldId id="435" r:id="rId15"/>
    <p:sldId id="365" r:id="rId16"/>
    <p:sldId id="415" r:id="rId17"/>
    <p:sldId id="413" r:id="rId18"/>
    <p:sldId id="366" r:id="rId19"/>
    <p:sldId id="265" r:id="rId20"/>
    <p:sldId id="433" r:id="rId21"/>
    <p:sldId id="270" r:id="rId22"/>
    <p:sldId id="414" r:id="rId23"/>
    <p:sldId id="271" r:id="rId24"/>
    <p:sldId id="272" r:id="rId25"/>
    <p:sldId id="273" r:id="rId26"/>
    <p:sldId id="436" r:id="rId27"/>
    <p:sldId id="274" r:id="rId28"/>
    <p:sldId id="275" r:id="rId29"/>
    <p:sldId id="276" r:id="rId30"/>
    <p:sldId id="277" r:id="rId31"/>
    <p:sldId id="264" r:id="rId32"/>
    <p:sldId id="439" r:id="rId33"/>
    <p:sldId id="278" r:id="rId34"/>
    <p:sldId id="279" r:id="rId35"/>
    <p:sldId id="470" r:id="rId36"/>
    <p:sldId id="437" r:id="rId37"/>
    <p:sldId id="445" r:id="rId38"/>
    <p:sldId id="440" r:id="rId39"/>
    <p:sldId id="468" r:id="rId40"/>
    <p:sldId id="368" r:id="rId41"/>
    <p:sldId id="337" r:id="rId42"/>
    <p:sldId id="370" r:id="rId43"/>
    <p:sldId id="416" r:id="rId44"/>
    <p:sldId id="371" r:id="rId45"/>
    <p:sldId id="374" r:id="rId46"/>
    <p:sldId id="303" r:id="rId47"/>
    <p:sldId id="458" r:id="rId48"/>
    <p:sldId id="461" r:id="rId49"/>
    <p:sldId id="340" r:id="rId50"/>
    <p:sldId id="447" r:id="rId51"/>
    <p:sldId id="448" r:id="rId52"/>
    <p:sldId id="450" r:id="rId53"/>
    <p:sldId id="417" r:id="rId54"/>
    <p:sldId id="449" r:id="rId55"/>
    <p:sldId id="451" r:id="rId56"/>
    <p:sldId id="462" r:id="rId57"/>
    <p:sldId id="452" r:id="rId58"/>
    <p:sldId id="453" r:id="rId59"/>
    <p:sldId id="372" r:id="rId60"/>
    <p:sldId id="373" r:id="rId61"/>
    <p:sldId id="267" r:id="rId62"/>
    <p:sldId id="375" r:id="rId63"/>
    <p:sldId id="476" r:id="rId64"/>
    <p:sldId id="457" r:id="rId65"/>
    <p:sldId id="281" r:id="rId66"/>
    <p:sldId id="459" r:id="rId67"/>
    <p:sldId id="386" r:id="rId68"/>
    <p:sldId id="463" r:id="rId69"/>
    <p:sldId id="460" r:id="rId70"/>
    <p:sldId id="284" r:id="rId71"/>
    <p:sldId id="285" r:id="rId72"/>
    <p:sldId id="419" r:id="rId73"/>
    <p:sldId id="420" r:id="rId74"/>
    <p:sldId id="289" r:id="rId75"/>
    <p:sldId id="477" r:id="rId76"/>
    <p:sldId id="456" r:id="rId77"/>
    <p:sldId id="269" r:id="rId78"/>
    <p:sldId id="376" r:id="rId79"/>
    <p:sldId id="465" r:id="rId80"/>
    <p:sldId id="377" r:id="rId81"/>
    <p:sldId id="466" r:id="rId82"/>
    <p:sldId id="464" r:id="rId83"/>
    <p:sldId id="378" r:id="rId84"/>
    <p:sldId id="380" r:id="rId85"/>
    <p:sldId id="379" r:id="rId86"/>
    <p:sldId id="381" r:id="rId87"/>
    <p:sldId id="382" r:id="rId88"/>
    <p:sldId id="383" r:id="rId89"/>
    <p:sldId id="384" r:id="rId90"/>
    <p:sldId id="385" r:id="rId91"/>
    <p:sldId id="421" r:id="rId92"/>
    <p:sldId id="469" r:id="rId93"/>
    <p:sldId id="292" r:id="rId94"/>
    <p:sldId id="471" r:id="rId95"/>
    <p:sldId id="294" r:id="rId96"/>
    <p:sldId id="293" r:id="rId97"/>
    <p:sldId id="295" r:id="rId98"/>
    <p:sldId id="472" r:id="rId99"/>
    <p:sldId id="387" r:id="rId100"/>
    <p:sldId id="473" r:id="rId101"/>
    <p:sldId id="310" r:id="rId102"/>
    <p:sldId id="425" r:id="rId103"/>
    <p:sldId id="446" r:id="rId104"/>
    <p:sldId id="441" r:id="rId105"/>
    <p:sldId id="422" r:id="rId106"/>
    <p:sldId id="297" r:id="rId107"/>
    <p:sldId id="474" r:id="rId108"/>
    <p:sldId id="389" r:id="rId109"/>
    <p:sldId id="367" r:id="rId110"/>
    <p:sldId id="282" r:id="rId111"/>
    <p:sldId id="443" r:id="rId112"/>
    <p:sldId id="423" r:id="rId113"/>
    <p:sldId id="444" r:id="rId114"/>
    <p:sldId id="429" r:id="rId115"/>
    <p:sldId id="393" r:id="rId116"/>
    <p:sldId id="394" r:id="rId117"/>
    <p:sldId id="395" r:id="rId118"/>
    <p:sldId id="396" r:id="rId119"/>
    <p:sldId id="397" r:id="rId120"/>
    <p:sldId id="398" r:id="rId121"/>
    <p:sldId id="399" r:id="rId122"/>
    <p:sldId id="402" r:id="rId123"/>
    <p:sldId id="403" r:id="rId124"/>
    <p:sldId id="404" r:id="rId125"/>
    <p:sldId id="401" r:id="rId126"/>
    <p:sldId id="407" r:id="rId127"/>
    <p:sldId id="408" r:id="rId128"/>
    <p:sldId id="409" r:id="rId129"/>
    <p:sldId id="411" r:id="rId130"/>
    <p:sldId id="442"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1"/>
    <p:restoredTop sz="89795"/>
  </p:normalViewPr>
  <p:slideViewPr>
    <p:cSldViewPr snapToGrid="0" snapToObjects="1">
      <p:cViewPr varScale="1">
        <p:scale>
          <a:sx n="105" d="100"/>
          <a:sy n="105" d="100"/>
        </p:scale>
        <p:origin x="200" y="456"/>
      </p:cViewPr>
      <p:guideLst/>
    </p:cSldViewPr>
  </p:slideViewPr>
  <p:notesTextViewPr>
    <p:cViewPr>
      <p:scale>
        <a:sx n="1" d="1"/>
        <a:sy n="1" d="1"/>
      </p:scale>
      <p:origin x="0" y="0"/>
    </p:cViewPr>
  </p:notesTextViewPr>
  <p:sorterViewPr>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40429-3676-E144-BAB7-65E862D4716B}" type="datetimeFigureOut">
              <a:rPr lang="en-GB" smtClean="0"/>
              <a:t>29/05/2024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959B5-8531-3849-8B3F-39B2E56DD88C}" type="slidenum">
              <a:rPr lang="en-GB" smtClean="0"/>
              <a:t>‹#›</a:t>
            </a:fld>
            <a:endParaRPr lang="en-GB"/>
          </a:p>
        </p:txBody>
      </p:sp>
    </p:spTree>
    <p:extLst>
      <p:ext uri="{BB962C8B-B14F-4D97-AF65-F5344CB8AC3E}">
        <p14:creationId xmlns:p14="http://schemas.microsoft.com/office/powerpoint/2010/main" val="36816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8959B5-8531-3849-8B3F-39B2E56DD88C}" type="slidenum">
              <a:rPr lang="en-GB" smtClean="0"/>
              <a:t>2</a:t>
            </a:fld>
            <a:endParaRPr lang="en-GB"/>
          </a:p>
        </p:txBody>
      </p:sp>
    </p:spTree>
    <p:extLst>
      <p:ext uri="{BB962C8B-B14F-4D97-AF65-F5344CB8AC3E}">
        <p14:creationId xmlns:p14="http://schemas.microsoft.com/office/powerpoint/2010/main" val="48248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14</a:t>
            </a:fld>
            <a:endParaRPr lang="en-GB"/>
          </a:p>
        </p:txBody>
      </p:sp>
    </p:spTree>
    <p:extLst>
      <p:ext uri="{BB962C8B-B14F-4D97-AF65-F5344CB8AC3E}">
        <p14:creationId xmlns:p14="http://schemas.microsoft.com/office/powerpoint/2010/main" val="110697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Approximativ: weniger Speicher, schneller, aber ungenau; Probleme bei ==, Vgl. </a:t>
            </a:r>
            <a:r>
              <a:rPr lang="de-DE" dirty="0" err="1"/>
              <a:t>floats</a:t>
            </a:r>
            <a:r>
              <a:rPr lang="de-DE" dirty="0"/>
              <a:t> beim Programmieren</a:t>
            </a:r>
          </a:p>
          <a:p>
            <a:r>
              <a:rPr lang="de-DE" dirty="0"/>
              <a:t>Exakt: Ergebnis immer gleich, unabhängig vom Prozessor</a:t>
            </a:r>
          </a:p>
          <a:p>
            <a:endParaRPr lang="de-DE" dirty="0"/>
          </a:p>
          <a:p>
            <a:r>
              <a:rPr lang="de-DE" dirty="0" err="1"/>
              <a:t>Char</a:t>
            </a:r>
            <a:r>
              <a:rPr lang="de-DE" dirty="0"/>
              <a:t>: statische </a:t>
            </a:r>
            <a:r>
              <a:rPr lang="de-DE" dirty="0" err="1"/>
              <a:t>Speicherallozierung</a:t>
            </a:r>
            <a:r>
              <a:rPr lang="de-DE" dirty="0"/>
              <a:t>, deshalb manchmal schneller, max. 255 </a:t>
            </a:r>
            <a:r>
              <a:rPr lang="de-DE" dirty="0" err="1"/>
              <a:t>Char</a:t>
            </a:r>
            <a:endParaRPr lang="de-DE" dirty="0"/>
          </a:p>
          <a:p>
            <a:r>
              <a:rPr lang="de-DE" dirty="0" err="1"/>
              <a:t>Varchar</a:t>
            </a:r>
            <a:r>
              <a:rPr lang="de-DE" dirty="0"/>
              <a:t>: dynamische </a:t>
            </a:r>
            <a:r>
              <a:rPr lang="de-DE" dirty="0" err="1"/>
              <a:t>Speicherallozierung</a:t>
            </a:r>
            <a:r>
              <a:rPr lang="de-DE" dirty="0"/>
              <a:t>; </a:t>
            </a:r>
            <a:r>
              <a:rPr lang="de-DE" dirty="0" err="1"/>
              <a:t>max</a:t>
            </a:r>
            <a:r>
              <a:rPr lang="de-DE" dirty="0"/>
              <a:t> abhängig von Version</a:t>
            </a:r>
          </a:p>
        </p:txBody>
      </p:sp>
      <p:sp>
        <p:nvSpPr>
          <p:cNvPr id="4" name="Slide Number Placeholder 3"/>
          <p:cNvSpPr>
            <a:spLocks noGrp="1"/>
          </p:cNvSpPr>
          <p:nvPr>
            <p:ph type="sldNum" sz="quarter" idx="5"/>
          </p:nvPr>
        </p:nvSpPr>
        <p:spPr/>
        <p:txBody>
          <a:bodyPr/>
          <a:lstStyle/>
          <a:p>
            <a:fld id="{488959B5-8531-3849-8B3F-39B2E56DD88C}" type="slidenum">
              <a:rPr lang="en-GB" smtClean="0"/>
              <a:t>21</a:t>
            </a:fld>
            <a:endParaRPr lang="en-GB"/>
          </a:p>
        </p:txBody>
      </p:sp>
    </p:spTree>
    <p:extLst>
      <p:ext uri="{BB962C8B-B14F-4D97-AF65-F5344CB8AC3E}">
        <p14:creationId xmlns:p14="http://schemas.microsoft.com/office/powerpoint/2010/main" val="390630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22</a:t>
            </a:fld>
            <a:endParaRPr lang="en-GB"/>
          </a:p>
        </p:txBody>
      </p:sp>
    </p:spTree>
    <p:extLst>
      <p:ext uri="{BB962C8B-B14F-4D97-AF65-F5344CB8AC3E}">
        <p14:creationId xmlns:p14="http://schemas.microsoft.com/office/powerpoint/2010/main" val="344108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Primary Key impliziert </a:t>
            </a:r>
            <a:r>
              <a:rPr lang="de-DE" dirty="0" err="1"/>
              <a:t>unique</a:t>
            </a:r>
            <a:endParaRPr lang="de-DE" dirty="0"/>
          </a:p>
          <a:p>
            <a:r>
              <a:rPr lang="de-DE" dirty="0"/>
              <a:t>Primary Key ohne null</a:t>
            </a:r>
          </a:p>
          <a:p>
            <a:r>
              <a:rPr lang="de-DE" dirty="0"/>
              <a:t>Mehrere </a:t>
            </a:r>
            <a:r>
              <a:rPr lang="de-DE" dirty="0" err="1"/>
              <a:t>unique</a:t>
            </a:r>
            <a:r>
              <a:rPr lang="de-DE" dirty="0"/>
              <a:t> Attribute, aber nur „ein“ Primary Key</a:t>
            </a:r>
          </a:p>
        </p:txBody>
      </p:sp>
      <p:sp>
        <p:nvSpPr>
          <p:cNvPr id="4" name="Slide Number Placeholder 3"/>
          <p:cNvSpPr>
            <a:spLocks noGrp="1"/>
          </p:cNvSpPr>
          <p:nvPr>
            <p:ph type="sldNum" sz="quarter" idx="5"/>
          </p:nvPr>
        </p:nvSpPr>
        <p:spPr/>
        <p:txBody>
          <a:bodyPr/>
          <a:lstStyle/>
          <a:p>
            <a:fld id="{488959B5-8531-3849-8B3F-39B2E56DD88C}" type="slidenum">
              <a:rPr lang="en-GB" smtClean="0"/>
              <a:t>24</a:t>
            </a:fld>
            <a:endParaRPr lang="en-GB"/>
          </a:p>
        </p:txBody>
      </p:sp>
    </p:spTree>
    <p:extLst>
      <p:ext uri="{BB962C8B-B14F-4D97-AF65-F5344CB8AC3E}">
        <p14:creationId xmlns:p14="http://schemas.microsoft.com/office/powerpoint/2010/main" val="295520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29</a:t>
            </a:fld>
            <a:endParaRPr lang="en-GB"/>
          </a:p>
        </p:txBody>
      </p:sp>
    </p:spTree>
    <p:extLst>
      <p:ext uri="{BB962C8B-B14F-4D97-AF65-F5344CB8AC3E}">
        <p14:creationId xmlns:p14="http://schemas.microsoft.com/office/powerpoint/2010/main" val="366319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Katalog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Beinhaltet Informationen über Namen und Größe von Dateien, Namen und Datentypen von Datenelementen, Speicherdetails für jede Datei, </a:t>
            </a:r>
            <a:r>
              <a:rPr lang="de-DE" sz="1200" kern="1200" noProof="0" dirty="0" err="1">
                <a:solidFill>
                  <a:schemeClr val="tx1"/>
                </a:solidFill>
                <a:effectLst/>
                <a:latin typeface="+mn-lt"/>
                <a:ea typeface="+mn-ea"/>
                <a:cs typeface="+mn-cs"/>
              </a:rPr>
              <a:t>Mappinginformation</a:t>
            </a:r>
            <a:r>
              <a:rPr lang="de-DE" sz="1200" kern="1200" noProof="0" dirty="0">
                <a:solidFill>
                  <a:schemeClr val="tx1"/>
                </a:solidFill>
                <a:effectLst/>
                <a:latin typeface="+mn-lt"/>
                <a:ea typeface="+mn-ea"/>
                <a:cs typeface="+mn-cs"/>
              </a:rPr>
              <a:t> zwischen Schemata, </a:t>
            </a:r>
            <a:r>
              <a:rPr lang="de-DE" sz="1200" kern="1200" noProof="0" dirty="0" err="1">
                <a:solidFill>
                  <a:schemeClr val="tx1"/>
                </a:solidFill>
                <a:effectLst/>
                <a:latin typeface="+mn-lt"/>
                <a:ea typeface="+mn-ea"/>
                <a:cs typeface="+mn-cs"/>
              </a:rPr>
              <a:t>Constraints</a:t>
            </a:r>
            <a:endParaRPr lang="de-DE" sz="1200" kern="1200" noProof="0" dirty="0">
              <a:solidFill>
                <a:schemeClr val="tx1"/>
              </a:solidFill>
              <a:effectLst/>
              <a:latin typeface="+mn-lt"/>
              <a:ea typeface="+mn-ea"/>
              <a:cs typeface="+mn-cs"/>
            </a:endParaRP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31</a:t>
            </a:fld>
            <a:endParaRPr lang="en-GB"/>
          </a:p>
        </p:txBody>
      </p:sp>
    </p:spTree>
    <p:extLst>
      <p:ext uri="{BB962C8B-B14F-4D97-AF65-F5344CB8AC3E}">
        <p14:creationId xmlns:p14="http://schemas.microsoft.com/office/powerpoint/2010/main" val="4191410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MySQL ignoriert CASCADE/RESTRICT, da für </a:t>
            </a:r>
            <a:r>
              <a:rPr lang="de-DE" dirty="0" err="1"/>
              <a:t>data</a:t>
            </a:r>
            <a:r>
              <a:rPr lang="de-DE" dirty="0"/>
              <a:t> </a:t>
            </a:r>
            <a:r>
              <a:rPr lang="de-DE" dirty="0" err="1"/>
              <a:t>exchange</a:t>
            </a:r>
            <a:r>
              <a:rPr lang="de-DE" dirty="0"/>
              <a:t> zwischen DBSs</a:t>
            </a:r>
          </a:p>
        </p:txBody>
      </p:sp>
      <p:sp>
        <p:nvSpPr>
          <p:cNvPr id="4" name="Slide Number Placeholder 3"/>
          <p:cNvSpPr>
            <a:spLocks noGrp="1"/>
          </p:cNvSpPr>
          <p:nvPr>
            <p:ph type="sldNum" sz="quarter" idx="5"/>
          </p:nvPr>
        </p:nvSpPr>
        <p:spPr/>
        <p:txBody>
          <a:bodyPr/>
          <a:lstStyle/>
          <a:p>
            <a:fld id="{488959B5-8531-3849-8B3F-39B2E56DD88C}" type="slidenum">
              <a:rPr lang="en-GB" smtClean="0"/>
              <a:t>33</a:t>
            </a:fld>
            <a:endParaRPr lang="en-GB"/>
          </a:p>
        </p:txBody>
      </p:sp>
    </p:spTree>
    <p:extLst>
      <p:ext uri="{BB962C8B-B14F-4D97-AF65-F5344CB8AC3E}">
        <p14:creationId xmlns:p14="http://schemas.microsoft.com/office/powerpoint/2010/main" val="251922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38</a:t>
            </a:fld>
            <a:endParaRPr lang="en-GB"/>
          </a:p>
        </p:txBody>
      </p:sp>
    </p:spTree>
    <p:extLst>
      <p:ext uri="{BB962C8B-B14F-4D97-AF65-F5344CB8AC3E}">
        <p14:creationId xmlns:p14="http://schemas.microsoft.com/office/powerpoint/2010/main" val="65487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39</a:t>
            </a:fld>
            <a:endParaRPr lang="en-GB"/>
          </a:p>
        </p:txBody>
      </p:sp>
    </p:spTree>
    <p:extLst>
      <p:ext uri="{BB962C8B-B14F-4D97-AF65-F5344CB8AC3E}">
        <p14:creationId xmlns:p14="http://schemas.microsoft.com/office/powerpoint/2010/main" val="1114747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40</a:t>
            </a:fld>
            <a:endParaRPr lang="en-GB"/>
          </a:p>
        </p:txBody>
      </p:sp>
    </p:spTree>
    <p:extLst>
      <p:ext uri="{BB962C8B-B14F-4D97-AF65-F5344CB8AC3E}">
        <p14:creationId xmlns:p14="http://schemas.microsoft.com/office/powerpoint/2010/main" val="287692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a:t>
            </a:fld>
            <a:endParaRPr lang="en-GB"/>
          </a:p>
        </p:txBody>
      </p:sp>
    </p:spTree>
    <p:extLst>
      <p:ext uri="{BB962C8B-B14F-4D97-AF65-F5344CB8AC3E}">
        <p14:creationId xmlns:p14="http://schemas.microsoft.com/office/powerpoint/2010/main" val="1102240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41</a:t>
            </a:fld>
            <a:endParaRPr lang="en-GB"/>
          </a:p>
        </p:txBody>
      </p:sp>
    </p:spTree>
    <p:extLst>
      <p:ext uri="{BB962C8B-B14F-4D97-AF65-F5344CB8AC3E}">
        <p14:creationId xmlns:p14="http://schemas.microsoft.com/office/powerpoint/2010/main" val="290087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Lexikographisch aufsteigend</a:t>
            </a:r>
          </a:p>
        </p:txBody>
      </p:sp>
      <p:sp>
        <p:nvSpPr>
          <p:cNvPr id="4" name="Slide Number Placeholder 3"/>
          <p:cNvSpPr>
            <a:spLocks noGrp="1"/>
          </p:cNvSpPr>
          <p:nvPr>
            <p:ph type="sldNum" sz="quarter" idx="5"/>
          </p:nvPr>
        </p:nvSpPr>
        <p:spPr/>
        <p:txBody>
          <a:bodyPr/>
          <a:lstStyle/>
          <a:p>
            <a:fld id="{488959B5-8531-3849-8B3F-39B2E56DD88C}" type="slidenum">
              <a:rPr lang="en-GB" smtClean="0"/>
              <a:t>47</a:t>
            </a:fld>
            <a:endParaRPr lang="en-GB"/>
          </a:p>
        </p:txBody>
      </p:sp>
    </p:spTree>
    <p:extLst>
      <p:ext uri="{BB962C8B-B14F-4D97-AF65-F5344CB8AC3E}">
        <p14:creationId xmlns:p14="http://schemas.microsoft.com/office/powerpoint/2010/main" val="933267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Lexikographisch aufsteigend</a:t>
            </a:r>
          </a:p>
        </p:txBody>
      </p:sp>
      <p:sp>
        <p:nvSpPr>
          <p:cNvPr id="4" name="Slide Number Placeholder 3"/>
          <p:cNvSpPr>
            <a:spLocks noGrp="1"/>
          </p:cNvSpPr>
          <p:nvPr>
            <p:ph type="sldNum" sz="quarter" idx="5"/>
          </p:nvPr>
        </p:nvSpPr>
        <p:spPr/>
        <p:txBody>
          <a:bodyPr/>
          <a:lstStyle/>
          <a:p>
            <a:fld id="{488959B5-8531-3849-8B3F-39B2E56DD88C}" type="slidenum">
              <a:rPr lang="en-GB" smtClean="0"/>
              <a:t>48</a:t>
            </a:fld>
            <a:endParaRPr lang="en-GB"/>
          </a:p>
        </p:txBody>
      </p:sp>
    </p:spTree>
    <p:extLst>
      <p:ext uri="{BB962C8B-B14F-4D97-AF65-F5344CB8AC3E}">
        <p14:creationId xmlns:p14="http://schemas.microsoft.com/office/powerpoint/2010/main" val="2040895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Alle möglichen Kombinationen von Farbe und Geschmack einer Bonbonfabrik</a:t>
            </a:r>
          </a:p>
        </p:txBody>
      </p:sp>
      <p:sp>
        <p:nvSpPr>
          <p:cNvPr id="4" name="Slide Number Placeholder 3"/>
          <p:cNvSpPr>
            <a:spLocks noGrp="1"/>
          </p:cNvSpPr>
          <p:nvPr>
            <p:ph type="sldNum" sz="quarter" idx="5"/>
          </p:nvPr>
        </p:nvSpPr>
        <p:spPr/>
        <p:txBody>
          <a:bodyPr/>
          <a:lstStyle/>
          <a:p>
            <a:fld id="{488959B5-8531-3849-8B3F-39B2E56DD88C}" type="slidenum">
              <a:rPr lang="en-GB" smtClean="0"/>
              <a:t>50</a:t>
            </a:fld>
            <a:endParaRPr lang="en-GB"/>
          </a:p>
        </p:txBody>
      </p:sp>
    </p:spTree>
    <p:extLst>
      <p:ext uri="{BB962C8B-B14F-4D97-AF65-F5344CB8AC3E}">
        <p14:creationId xmlns:p14="http://schemas.microsoft.com/office/powerpoint/2010/main" val="566159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Alle möglichen Kombinationen von Farbe und Geschmack einer Bonbonfabrik</a:t>
            </a:r>
          </a:p>
        </p:txBody>
      </p:sp>
      <p:sp>
        <p:nvSpPr>
          <p:cNvPr id="4" name="Slide Number Placeholder 3"/>
          <p:cNvSpPr>
            <a:spLocks noGrp="1"/>
          </p:cNvSpPr>
          <p:nvPr>
            <p:ph type="sldNum" sz="quarter" idx="5"/>
          </p:nvPr>
        </p:nvSpPr>
        <p:spPr/>
        <p:txBody>
          <a:bodyPr/>
          <a:lstStyle/>
          <a:p>
            <a:fld id="{488959B5-8531-3849-8B3F-39B2E56DD88C}" type="slidenum">
              <a:rPr lang="en-GB" smtClean="0"/>
              <a:t>51</a:t>
            </a:fld>
            <a:endParaRPr lang="en-GB"/>
          </a:p>
        </p:txBody>
      </p:sp>
    </p:spTree>
    <p:extLst>
      <p:ext uri="{BB962C8B-B14F-4D97-AF65-F5344CB8AC3E}">
        <p14:creationId xmlns:p14="http://schemas.microsoft.com/office/powerpoint/2010/main" val="3625644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Alle möglichen Kombinationen von Farbe und Geschmack einer Bonbonfabrik</a:t>
            </a:r>
          </a:p>
        </p:txBody>
      </p:sp>
      <p:sp>
        <p:nvSpPr>
          <p:cNvPr id="4" name="Slide Number Placeholder 3"/>
          <p:cNvSpPr>
            <a:spLocks noGrp="1"/>
          </p:cNvSpPr>
          <p:nvPr>
            <p:ph type="sldNum" sz="quarter" idx="5"/>
          </p:nvPr>
        </p:nvSpPr>
        <p:spPr/>
        <p:txBody>
          <a:bodyPr/>
          <a:lstStyle/>
          <a:p>
            <a:fld id="{488959B5-8531-3849-8B3F-39B2E56DD88C}" type="slidenum">
              <a:rPr lang="en-GB" smtClean="0"/>
              <a:t>52</a:t>
            </a:fld>
            <a:endParaRPr lang="en-GB"/>
          </a:p>
        </p:txBody>
      </p:sp>
    </p:spTree>
    <p:extLst>
      <p:ext uri="{BB962C8B-B14F-4D97-AF65-F5344CB8AC3E}">
        <p14:creationId xmlns:p14="http://schemas.microsoft.com/office/powerpoint/2010/main" val="144710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Bringt der join was?</a:t>
            </a:r>
          </a:p>
          <a:p>
            <a:r>
              <a:rPr lang="en-DE" dirty="0"/>
              <a:t>Nur wenn es Angestellte gibt, die keiner Abteilung zugeordnet sind</a:t>
            </a:r>
          </a:p>
        </p:txBody>
      </p:sp>
      <p:sp>
        <p:nvSpPr>
          <p:cNvPr id="4" name="Slide Number Placeholder 3"/>
          <p:cNvSpPr>
            <a:spLocks noGrp="1"/>
          </p:cNvSpPr>
          <p:nvPr>
            <p:ph type="sldNum" sz="quarter" idx="5"/>
          </p:nvPr>
        </p:nvSpPr>
        <p:spPr/>
        <p:txBody>
          <a:bodyPr/>
          <a:lstStyle/>
          <a:p>
            <a:fld id="{488959B5-8531-3849-8B3F-39B2E56DD88C}" type="slidenum">
              <a:rPr lang="en-GB" smtClean="0"/>
              <a:t>56</a:t>
            </a:fld>
            <a:endParaRPr lang="en-GB"/>
          </a:p>
        </p:txBody>
      </p:sp>
    </p:spTree>
    <p:extLst>
      <p:ext uri="{BB962C8B-B14F-4D97-AF65-F5344CB8AC3E}">
        <p14:creationId xmlns:p14="http://schemas.microsoft.com/office/powerpoint/2010/main" val="607413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Alternativ? (check)</a:t>
            </a:r>
          </a:p>
          <a:p>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p.PNummer</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rgbClr val="7030A0"/>
                </a:solidFill>
                <a:latin typeface="Courier New" panose="02070309020205020404" pitchFamily="49" charset="0"/>
                <a:cs typeface="Courier New" panose="02070309020205020404" pitchFamily="49" charset="0"/>
              </a:rPr>
              <a:t>ang.NName</a:t>
            </a:r>
            <a:r>
              <a:rPr lang="de-DE" dirty="0">
                <a:solidFill>
                  <a:srgbClr val="7030A0"/>
                </a:solidFill>
                <a:latin typeface="Courier New" panose="02070309020205020404" pitchFamily="49" charset="0"/>
                <a:cs typeface="Courier New" panose="02070309020205020404" pitchFamily="49" charset="0"/>
              </a:rPr>
              <a:t>='Smith‘ </a:t>
            </a:r>
            <a:r>
              <a:rPr lang="de-DE" b="1" dirty="0">
                <a:solidFill>
                  <a:srgbClr val="7030A0"/>
                </a:solidFill>
                <a:latin typeface="Courier New" panose="02070309020205020404" pitchFamily="49" charset="0"/>
                <a:cs typeface="Courier New" panose="02070309020205020404" pitchFamily="49" charset="0"/>
              </a:rPr>
              <a:t>and</a:t>
            </a:r>
            <a:r>
              <a:rPr lang="de-DE" dirty="0">
                <a:solidFill>
                  <a:srgbClr val="7030A0"/>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err="1">
                <a:solidFill>
                  <a:schemeClr val="accent1"/>
                </a:solidFill>
                <a:latin typeface="Courier New" panose="02070309020205020404" pitchFamily="49" charset="0"/>
                <a:cs typeface="Courier New" panose="02070309020205020404" pitchFamily="49" charset="0"/>
              </a:rPr>
              <a:t>p.Pnummer</a:t>
            </a:r>
            <a:r>
              <a:rPr lang="de-DE" dirty="0">
                <a:solidFill>
                  <a:schemeClr val="accent1"/>
                </a:solidFill>
                <a:latin typeface="Courier New" panose="02070309020205020404" pitchFamily="49" charset="0"/>
                <a:cs typeface="Courier New" panose="02070309020205020404" pitchFamily="49" charset="0"/>
              </a:rPr>
              <a:t>=</a:t>
            </a:r>
            <a:r>
              <a:rPr lang="de-DE" dirty="0" err="1">
                <a:solidFill>
                  <a:schemeClr val="accent1"/>
                </a:solidFill>
                <a:latin typeface="Courier New" panose="02070309020205020404" pitchFamily="49" charset="0"/>
                <a:cs typeface="Courier New" panose="02070309020205020404" pitchFamily="49" charset="0"/>
              </a:rPr>
              <a:t>arb.PNr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or</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p.Abt</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abt.AbtNummer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abt.MgrSVN</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62</a:t>
            </a:fld>
            <a:endParaRPr lang="en-GB"/>
          </a:p>
        </p:txBody>
      </p:sp>
    </p:spTree>
    <p:extLst>
      <p:ext uri="{BB962C8B-B14F-4D97-AF65-F5344CB8AC3E}">
        <p14:creationId xmlns:p14="http://schemas.microsoft.com/office/powerpoint/2010/main" val="1548747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E" dirty="0">
                <a:latin typeface="Courier New" panose="02070309020205020404" pitchFamily="49" charset="0"/>
                <a:cs typeface="Courier New" panose="02070309020205020404" pitchFamily="49" charset="0"/>
              </a:rPr>
              <a:t>Attr_Fct_List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DE" dirty="0">
                <a:latin typeface="Courier New" panose="02070309020205020404" pitchFamily="49" charset="0"/>
                <a:cs typeface="Courier New" panose="02070309020205020404" pitchFamily="49" charset="0"/>
              </a:rPr>
              <a:t>{Function([</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Name] | Attr [</a:t>
            </a: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Name]}</a:t>
            </a:r>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67</a:t>
            </a:fld>
            <a:endParaRPr lang="en-GB"/>
          </a:p>
        </p:txBody>
      </p:sp>
    </p:spTree>
    <p:extLst>
      <p:ext uri="{BB962C8B-B14F-4D97-AF65-F5344CB8AC3E}">
        <p14:creationId xmlns:p14="http://schemas.microsoft.com/office/powerpoint/2010/main" val="3558252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a:t>
            </a:r>
            <a:r>
              <a:rPr lang="en-DE" dirty="0"/>
              <a:t>rder by COUNT(*) DESC</a:t>
            </a:r>
          </a:p>
        </p:txBody>
      </p:sp>
      <p:sp>
        <p:nvSpPr>
          <p:cNvPr id="4" name="Slide Number Placeholder 3"/>
          <p:cNvSpPr>
            <a:spLocks noGrp="1"/>
          </p:cNvSpPr>
          <p:nvPr>
            <p:ph type="sldNum" sz="quarter" idx="5"/>
          </p:nvPr>
        </p:nvSpPr>
        <p:spPr/>
        <p:txBody>
          <a:bodyPr/>
          <a:lstStyle/>
          <a:p>
            <a:fld id="{488959B5-8531-3849-8B3F-39B2E56DD88C}" type="slidenum">
              <a:rPr lang="en-GB" smtClean="0"/>
              <a:t>69</a:t>
            </a:fld>
            <a:endParaRPr lang="en-GB"/>
          </a:p>
        </p:txBody>
      </p:sp>
    </p:spTree>
    <p:extLst>
      <p:ext uri="{BB962C8B-B14F-4D97-AF65-F5344CB8AC3E}">
        <p14:creationId xmlns:p14="http://schemas.microsoft.com/office/powerpoint/2010/main" val="373329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American National Standards Institute (ANSI) und International Standards </a:t>
            </a:r>
            <a:r>
              <a:rPr lang="de-DE" dirty="0" err="1"/>
              <a:t>Organization</a:t>
            </a:r>
            <a:r>
              <a:rPr lang="de-DE" dirty="0"/>
              <a:t> (ISO)</a:t>
            </a:r>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5</a:t>
            </a:fld>
            <a:endParaRPr lang="en-GB"/>
          </a:p>
        </p:txBody>
      </p:sp>
    </p:spTree>
    <p:extLst>
      <p:ext uri="{BB962C8B-B14F-4D97-AF65-F5344CB8AC3E}">
        <p14:creationId xmlns:p14="http://schemas.microsoft.com/office/powerpoint/2010/main" val="1655512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72</a:t>
            </a:fld>
            <a:endParaRPr lang="en-GB"/>
          </a:p>
        </p:txBody>
      </p:sp>
    </p:spTree>
    <p:extLst>
      <p:ext uri="{BB962C8B-B14F-4D97-AF65-F5344CB8AC3E}">
        <p14:creationId xmlns:p14="http://schemas.microsoft.com/office/powerpoint/2010/main" val="3844243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73</a:t>
            </a:fld>
            <a:endParaRPr lang="en-GB"/>
          </a:p>
        </p:txBody>
      </p:sp>
    </p:spTree>
    <p:extLst>
      <p:ext uri="{BB962C8B-B14F-4D97-AF65-F5344CB8AC3E}">
        <p14:creationId xmlns:p14="http://schemas.microsoft.com/office/powerpoint/2010/main" val="3450908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Pro Zeile: Gehalt &gt;= 40000? Abt in (</a:t>
            </a:r>
            <a:r>
              <a:rPr lang="de-DE" dirty="0" err="1"/>
              <a:t>AbtGröße</a:t>
            </a:r>
            <a:r>
              <a:rPr lang="de-DE" dirty="0"/>
              <a:t> &gt;= 5)?</a:t>
            </a:r>
          </a:p>
          <a:p>
            <a:r>
              <a:rPr lang="de-DE" dirty="0"/>
              <a:t>Gruppiere die übrig gebliebenen Zeilen nach Abt</a:t>
            </a:r>
          </a:p>
          <a:p>
            <a:r>
              <a:rPr lang="de-DE" dirty="0"/>
              <a:t>Zähle die Zeilen pro Abt/Gruppe </a:t>
            </a:r>
          </a:p>
        </p:txBody>
      </p:sp>
      <p:sp>
        <p:nvSpPr>
          <p:cNvPr id="4" name="Slide Number Placeholder 3"/>
          <p:cNvSpPr>
            <a:spLocks noGrp="1"/>
          </p:cNvSpPr>
          <p:nvPr>
            <p:ph type="sldNum" sz="quarter" idx="5"/>
          </p:nvPr>
        </p:nvSpPr>
        <p:spPr/>
        <p:txBody>
          <a:bodyPr/>
          <a:lstStyle/>
          <a:p>
            <a:fld id="{488959B5-8531-3849-8B3F-39B2E56DD88C}" type="slidenum">
              <a:rPr lang="en-GB" smtClean="0"/>
              <a:t>74</a:t>
            </a:fld>
            <a:endParaRPr lang="en-GB"/>
          </a:p>
        </p:txBody>
      </p:sp>
    </p:spTree>
    <p:extLst>
      <p:ext uri="{BB962C8B-B14F-4D97-AF65-F5344CB8AC3E}">
        <p14:creationId xmlns:p14="http://schemas.microsoft.com/office/powerpoint/2010/main" val="1209826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Summe über Gehälter</a:t>
            </a:r>
          </a:p>
        </p:txBody>
      </p:sp>
      <p:sp>
        <p:nvSpPr>
          <p:cNvPr id="4" name="Slide Number Placeholder 3"/>
          <p:cNvSpPr>
            <a:spLocks noGrp="1"/>
          </p:cNvSpPr>
          <p:nvPr>
            <p:ph type="sldNum" sz="quarter" idx="5"/>
          </p:nvPr>
        </p:nvSpPr>
        <p:spPr/>
        <p:txBody>
          <a:bodyPr/>
          <a:lstStyle/>
          <a:p>
            <a:fld id="{488959B5-8531-3849-8B3F-39B2E56DD88C}" type="slidenum">
              <a:rPr lang="en-GB" smtClean="0"/>
              <a:t>78</a:t>
            </a:fld>
            <a:endParaRPr lang="en-GB"/>
          </a:p>
        </p:txBody>
      </p:sp>
    </p:spTree>
    <p:extLst>
      <p:ext uri="{BB962C8B-B14F-4D97-AF65-F5344CB8AC3E}">
        <p14:creationId xmlns:p14="http://schemas.microsoft.com/office/powerpoint/2010/main" val="180960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Summe über Gehälter</a:t>
            </a:r>
          </a:p>
        </p:txBody>
      </p:sp>
      <p:sp>
        <p:nvSpPr>
          <p:cNvPr id="4" name="Slide Number Placeholder 3"/>
          <p:cNvSpPr>
            <a:spLocks noGrp="1"/>
          </p:cNvSpPr>
          <p:nvPr>
            <p:ph type="sldNum" sz="quarter" idx="5"/>
          </p:nvPr>
        </p:nvSpPr>
        <p:spPr/>
        <p:txBody>
          <a:bodyPr/>
          <a:lstStyle/>
          <a:p>
            <a:fld id="{488959B5-8531-3849-8B3F-39B2E56DD88C}" type="slidenum">
              <a:rPr lang="en-GB" smtClean="0"/>
              <a:t>79</a:t>
            </a:fld>
            <a:endParaRPr lang="en-GB"/>
          </a:p>
        </p:txBody>
      </p:sp>
    </p:spTree>
    <p:extLst>
      <p:ext uri="{BB962C8B-B14F-4D97-AF65-F5344CB8AC3E}">
        <p14:creationId xmlns:p14="http://schemas.microsoft.com/office/powerpoint/2010/main" val="1608473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Pro Zeile: Gehalt &gt;= 40000? Abt in (</a:t>
            </a:r>
            <a:r>
              <a:rPr lang="de-DE" dirty="0" err="1"/>
              <a:t>AbtGröße</a:t>
            </a:r>
            <a:r>
              <a:rPr lang="de-DE" dirty="0"/>
              <a:t> &gt;= 5)?</a:t>
            </a:r>
          </a:p>
          <a:p>
            <a:r>
              <a:rPr lang="de-DE" dirty="0"/>
              <a:t>Gruppiere die übrig gebliebenen Zeilen nach Abt</a:t>
            </a:r>
          </a:p>
          <a:p>
            <a:r>
              <a:rPr lang="de-DE" dirty="0"/>
              <a:t>Zähle die Zeilen pro Abt/Gruppe </a:t>
            </a:r>
          </a:p>
        </p:txBody>
      </p:sp>
      <p:sp>
        <p:nvSpPr>
          <p:cNvPr id="4" name="Slide Number Placeholder 3"/>
          <p:cNvSpPr>
            <a:spLocks noGrp="1"/>
          </p:cNvSpPr>
          <p:nvPr>
            <p:ph type="sldNum" sz="quarter" idx="5"/>
          </p:nvPr>
        </p:nvSpPr>
        <p:spPr/>
        <p:txBody>
          <a:bodyPr/>
          <a:lstStyle/>
          <a:p>
            <a:fld id="{488959B5-8531-3849-8B3F-39B2E56DD88C}" type="slidenum">
              <a:rPr lang="en-GB" smtClean="0"/>
              <a:t>82</a:t>
            </a:fld>
            <a:endParaRPr lang="en-GB"/>
          </a:p>
        </p:txBody>
      </p:sp>
    </p:spTree>
    <p:extLst>
      <p:ext uri="{BB962C8B-B14F-4D97-AF65-F5344CB8AC3E}">
        <p14:creationId xmlns:p14="http://schemas.microsoft.com/office/powerpoint/2010/main" val="538838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Nachname und Vorname von jedem Angestellten, der ein Gehalt hat, das größer ist als jedes einzelne Gehalt aller Angestellter der Abteilung 5</a:t>
            </a:r>
          </a:p>
        </p:txBody>
      </p:sp>
      <p:sp>
        <p:nvSpPr>
          <p:cNvPr id="4" name="Slide Number Placeholder 3"/>
          <p:cNvSpPr>
            <a:spLocks noGrp="1"/>
          </p:cNvSpPr>
          <p:nvPr>
            <p:ph type="sldNum" sz="quarter" idx="5"/>
          </p:nvPr>
        </p:nvSpPr>
        <p:spPr/>
        <p:txBody>
          <a:bodyPr/>
          <a:lstStyle/>
          <a:p>
            <a:fld id="{488959B5-8531-3849-8B3F-39B2E56DD88C}" type="slidenum">
              <a:rPr lang="en-GB" smtClean="0"/>
              <a:t>85</a:t>
            </a:fld>
            <a:endParaRPr lang="en-GB"/>
          </a:p>
        </p:txBody>
      </p:sp>
    </p:spTree>
    <p:extLst>
      <p:ext uri="{BB962C8B-B14F-4D97-AF65-F5344CB8AC3E}">
        <p14:creationId xmlns:p14="http://schemas.microsoft.com/office/powerpoint/2010/main" val="2457269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92</a:t>
            </a:fld>
            <a:endParaRPr lang="en-GB"/>
          </a:p>
        </p:txBody>
      </p:sp>
    </p:spTree>
    <p:extLst>
      <p:ext uri="{BB962C8B-B14F-4D97-AF65-F5344CB8AC3E}">
        <p14:creationId xmlns:p14="http://schemas.microsoft.com/office/powerpoint/2010/main" val="1400799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104</a:t>
            </a:fld>
            <a:endParaRPr lang="en-GB"/>
          </a:p>
        </p:txBody>
      </p:sp>
    </p:spTree>
    <p:extLst>
      <p:ext uri="{BB962C8B-B14F-4D97-AF65-F5344CB8AC3E}">
        <p14:creationId xmlns:p14="http://schemas.microsoft.com/office/powerpoint/2010/main" val="3142688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Zum Checken von Funktionalitäten / Kardinalitäten: </a:t>
            </a:r>
          </a:p>
          <a:p>
            <a:r>
              <a:rPr lang="en-DE" dirty="0"/>
              <a:t>- VIEW erstellen mit entsprechendem COUNT</a:t>
            </a:r>
          </a:p>
          <a:p>
            <a:r>
              <a:rPr lang="en-DE" dirty="0"/>
              <a:t>- Trigger setzen, wenn Werte nicht &gt; x sind</a:t>
            </a:r>
          </a:p>
        </p:txBody>
      </p:sp>
      <p:sp>
        <p:nvSpPr>
          <p:cNvPr id="4" name="Slide Number Placeholder 3"/>
          <p:cNvSpPr>
            <a:spLocks noGrp="1"/>
          </p:cNvSpPr>
          <p:nvPr>
            <p:ph type="sldNum" sz="quarter" idx="5"/>
          </p:nvPr>
        </p:nvSpPr>
        <p:spPr/>
        <p:txBody>
          <a:bodyPr/>
          <a:lstStyle/>
          <a:p>
            <a:fld id="{488959B5-8531-3849-8B3F-39B2E56DD88C}" type="slidenum">
              <a:rPr lang="en-GB" smtClean="0"/>
              <a:t>108</a:t>
            </a:fld>
            <a:endParaRPr lang="en-GB"/>
          </a:p>
        </p:txBody>
      </p:sp>
    </p:spTree>
    <p:extLst>
      <p:ext uri="{BB962C8B-B14F-4D97-AF65-F5344CB8AC3E}">
        <p14:creationId xmlns:p14="http://schemas.microsoft.com/office/powerpoint/2010/main" val="64605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VDL: Sichten definieren für Anwendungen</a:t>
            </a:r>
          </a:p>
          <a:p>
            <a:r>
              <a:rPr lang="de-DE" dirty="0"/>
              <a:t>DDL: Datenmodell definieren</a:t>
            </a:r>
          </a:p>
          <a:p>
            <a:r>
              <a:rPr lang="de-DE" dirty="0"/>
              <a:t>SDL: physische Implementierung</a:t>
            </a:r>
          </a:p>
        </p:txBody>
      </p:sp>
      <p:sp>
        <p:nvSpPr>
          <p:cNvPr id="4" name="Slide Number Placeholder 3"/>
          <p:cNvSpPr>
            <a:spLocks noGrp="1"/>
          </p:cNvSpPr>
          <p:nvPr>
            <p:ph type="sldNum" sz="quarter" idx="5"/>
          </p:nvPr>
        </p:nvSpPr>
        <p:spPr/>
        <p:txBody>
          <a:bodyPr/>
          <a:lstStyle/>
          <a:p>
            <a:fld id="{488959B5-8531-3849-8B3F-39B2E56DD88C}" type="slidenum">
              <a:rPr lang="en-GB" smtClean="0"/>
              <a:t>6</a:t>
            </a:fld>
            <a:endParaRPr lang="en-GB"/>
          </a:p>
        </p:txBody>
      </p:sp>
    </p:spTree>
    <p:extLst>
      <p:ext uri="{BB962C8B-B14F-4D97-AF65-F5344CB8AC3E}">
        <p14:creationId xmlns:p14="http://schemas.microsoft.com/office/powerpoint/2010/main" val="615348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noProof="0" dirty="0"/>
              <a:t>Typische Komponenten eines DBMS mit Umgebung</a:t>
            </a:r>
          </a:p>
          <a:p>
            <a:endParaRPr lang="de-DE" noProof="0" dirty="0"/>
          </a:p>
          <a:p>
            <a:r>
              <a:rPr lang="de-DE" noProof="0" dirty="0"/>
              <a:t>DBA: DB-Administrator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DB definieren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DB optimieren durch Änderungen der DB-</a:t>
            </a:r>
            <a:r>
              <a:rPr lang="de-DE" sz="1200" kern="1200" noProof="0" dirty="0" err="1">
                <a:solidFill>
                  <a:schemeClr val="tx1"/>
                </a:solidFill>
                <a:effectLst/>
                <a:latin typeface="+mn-lt"/>
                <a:ea typeface="+mn-ea"/>
                <a:cs typeface="+mn-cs"/>
              </a:rPr>
              <a:t>Defintion</a:t>
            </a:r>
            <a:r>
              <a:rPr lang="de-DE" sz="1200" kern="1200" noProof="0" dirty="0">
                <a:solidFill>
                  <a:schemeClr val="tx1"/>
                </a:solidFill>
                <a:effectLst/>
                <a:latin typeface="+mn-lt"/>
                <a:ea typeface="+mn-ea"/>
                <a:cs typeface="+mn-cs"/>
              </a:rPr>
              <a:t> mittels DDL/Privilegierte Befehle</a:t>
            </a:r>
            <a:endParaRPr lang="de-DE" noProof="0" dirty="0"/>
          </a:p>
          <a:p>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DDL </a:t>
            </a:r>
            <a:r>
              <a:rPr lang="de-DE" sz="1200" kern="1200" noProof="0" dirty="0" err="1">
                <a:solidFill>
                  <a:schemeClr val="tx1"/>
                </a:solidFill>
                <a:effectLst/>
                <a:latin typeface="+mn-lt"/>
                <a:ea typeface="+mn-ea"/>
                <a:cs typeface="+mn-cs"/>
              </a:rPr>
              <a:t>compiler</a:t>
            </a:r>
            <a:r>
              <a:rPr lang="de-DE" sz="1200" kern="1200" noProof="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Verarbeitet Schema-Definitionen in DDL und speichert die Beschreibung der Schemata (meta-</a:t>
            </a:r>
            <a:r>
              <a:rPr lang="de-DE" sz="1200" kern="1200" noProof="0" dirty="0" err="1">
                <a:solidFill>
                  <a:schemeClr val="tx1"/>
                </a:solidFill>
                <a:effectLst/>
                <a:latin typeface="+mn-lt"/>
                <a:ea typeface="+mn-ea"/>
                <a:cs typeface="+mn-cs"/>
              </a:rPr>
              <a:t>data</a:t>
            </a:r>
            <a:r>
              <a:rPr lang="de-DE" sz="1200" kern="1200" noProof="0" dirty="0">
                <a:solidFill>
                  <a:schemeClr val="tx1"/>
                </a:solidFill>
                <a:effectLst/>
                <a:latin typeface="+mn-lt"/>
                <a:ea typeface="+mn-ea"/>
                <a:cs typeface="+mn-cs"/>
              </a:rPr>
              <a:t>) im DBMS Katalog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Katalog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Beinhaltet Informationen über Namen und Größe von Dateien, Namen und Datentypen von Datenelementen, Speicherdetails für jede Datei, </a:t>
            </a:r>
            <a:r>
              <a:rPr lang="de-DE" sz="1200" kern="1200" noProof="0" dirty="0" err="1">
                <a:solidFill>
                  <a:schemeClr val="tx1"/>
                </a:solidFill>
                <a:effectLst/>
                <a:latin typeface="+mn-lt"/>
                <a:ea typeface="+mn-ea"/>
                <a:cs typeface="+mn-cs"/>
              </a:rPr>
              <a:t>Mappinginformation</a:t>
            </a:r>
            <a:r>
              <a:rPr lang="de-DE" sz="1200" kern="1200" noProof="0" dirty="0">
                <a:solidFill>
                  <a:schemeClr val="tx1"/>
                </a:solidFill>
                <a:effectLst/>
                <a:latin typeface="+mn-lt"/>
                <a:ea typeface="+mn-ea"/>
                <a:cs typeface="+mn-cs"/>
              </a:rPr>
              <a:t> zwischen Schemata, </a:t>
            </a:r>
            <a:r>
              <a:rPr lang="de-DE" sz="1200" kern="1200" noProof="0" dirty="0" err="1">
                <a:solidFill>
                  <a:schemeClr val="tx1"/>
                </a:solidFill>
                <a:effectLst/>
                <a:latin typeface="+mn-lt"/>
                <a:ea typeface="+mn-ea"/>
                <a:cs typeface="+mn-cs"/>
              </a:rPr>
              <a:t>Constraints</a:t>
            </a:r>
            <a:endParaRPr lang="de-D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noProof="0" dirty="0">
                <a:solidFill>
                  <a:schemeClr val="tx1"/>
                </a:solidFill>
                <a:effectLst/>
                <a:latin typeface="+mn-lt"/>
                <a:ea typeface="+mn-ea"/>
                <a:cs typeface="+mn-cs"/>
              </a:rPr>
              <a:t>Gelegentliche Benutzer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Stellen Anfragen über das </a:t>
            </a:r>
            <a:r>
              <a:rPr lang="de-DE" sz="1200" b="0" kern="1200" noProof="0" dirty="0" err="1">
                <a:solidFill>
                  <a:schemeClr val="tx1"/>
                </a:solidFill>
                <a:effectLst/>
                <a:latin typeface="+mn-lt"/>
                <a:ea typeface="+mn-ea"/>
                <a:cs typeface="+mn-cs"/>
              </a:rPr>
              <a:t>interactive</a:t>
            </a:r>
            <a:r>
              <a:rPr lang="de-DE" sz="1200" b="0" kern="1200" noProof="0" dirty="0">
                <a:solidFill>
                  <a:schemeClr val="tx1"/>
                </a:solidFill>
                <a:effectLst/>
                <a:latin typeface="+mn-lt"/>
                <a:ea typeface="+mn-ea"/>
                <a:cs typeface="+mn-cs"/>
              </a:rPr>
              <a:t> </a:t>
            </a:r>
            <a:r>
              <a:rPr lang="de-DE" sz="1200" b="0" kern="1200" noProof="0" dirty="0" err="1">
                <a:solidFill>
                  <a:schemeClr val="tx1"/>
                </a:solidFill>
                <a:effectLst/>
                <a:latin typeface="+mn-lt"/>
                <a:ea typeface="+mn-ea"/>
                <a:cs typeface="+mn-cs"/>
              </a:rPr>
              <a:t>query</a:t>
            </a:r>
            <a:r>
              <a:rPr lang="de-DE" sz="1200" b="1" kern="1200" noProof="0" dirty="0">
                <a:solidFill>
                  <a:schemeClr val="tx1"/>
                </a:solidFill>
                <a:effectLst/>
                <a:latin typeface="+mn-lt"/>
                <a:ea typeface="+mn-ea"/>
                <a:cs typeface="+mn-cs"/>
              </a:rPr>
              <a:t> </a:t>
            </a:r>
            <a:r>
              <a:rPr lang="de-DE" sz="1200" kern="1200" noProof="0" dirty="0">
                <a:solidFill>
                  <a:schemeClr val="tx1"/>
                </a:solidFill>
                <a:effectLst/>
                <a:latin typeface="+mn-lt"/>
                <a:ea typeface="+mn-ea"/>
                <a:cs typeface="+mn-cs"/>
              </a:rPr>
              <a:t>Interface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noProof="0" dirty="0"/>
              <a:t>Query-Compiler (+</a:t>
            </a:r>
            <a:r>
              <a:rPr lang="de-DE" noProof="0" dirty="0" err="1"/>
              <a:t>Optimizer</a:t>
            </a:r>
            <a:r>
              <a:rPr lang="de-DE" noProof="0"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Parsen und validieren der Anfrage </a:t>
            </a:r>
            <a:r>
              <a:rPr lang="de-DE" sz="1200" kern="1200" noProof="0" dirty="0" err="1">
                <a:solidFill>
                  <a:schemeClr val="tx1"/>
                </a:solidFill>
                <a:effectLst/>
                <a:latin typeface="+mn-lt"/>
                <a:ea typeface="+mn-ea"/>
                <a:cs typeface="+mn-cs"/>
              </a:rPr>
              <a:t>bzgl</a:t>
            </a:r>
            <a:r>
              <a:rPr lang="de-DE" sz="1200" kern="1200" noProof="0" dirty="0">
                <a:solidFill>
                  <a:schemeClr val="tx1"/>
                </a:solidFill>
                <a:effectLst/>
                <a:latin typeface="+mn-lt"/>
                <a:ea typeface="+mn-ea"/>
                <a:cs typeface="+mn-cs"/>
              </a:rPr>
              <a:t> Syntax, Dateinamen,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Kompilieren in interne Anfragesprache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Optimierung: </a:t>
            </a:r>
            <a:r>
              <a:rPr lang="de-DE" sz="1200" kern="1200" noProof="0" dirty="0" err="1">
                <a:solidFill>
                  <a:schemeClr val="tx1"/>
                </a:solidFill>
                <a:effectLst/>
                <a:latin typeface="+mn-lt"/>
                <a:ea typeface="+mn-ea"/>
                <a:cs typeface="+mn-cs"/>
              </a:rPr>
              <a:t>Rearrangieren</a:t>
            </a:r>
            <a:r>
              <a:rPr lang="de-DE" sz="1200" kern="1200" noProof="0" dirty="0">
                <a:solidFill>
                  <a:schemeClr val="tx1"/>
                </a:solidFill>
                <a:effectLst/>
                <a:latin typeface="+mn-lt"/>
                <a:ea typeface="+mn-ea"/>
                <a:cs typeface="+mn-cs"/>
              </a:rPr>
              <a:t>, neuordnen von Operationen, Eliminieren von Redundanzen, richtige Algorithmen/Indices benutzen während Ausführung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noProof="0" dirty="0">
                <a:solidFill>
                  <a:schemeClr val="tx1"/>
                </a:solidFill>
                <a:effectLst/>
                <a:latin typeface="+mn-lt"/>
                <a:ea typeface="+mn-ea"/>
                <a:cs typeface="+mn-cs"/>
              </a:rPr>
              <a:t>Ausführbaren Code generieren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noProof="0" dirty="0"/>
          </a:p>
          <a:p>
            <a:r>
              <a:rPr lang="de-DE" sz="1200" kern="1200" noProof="0" dirty="0">
                <a:solidFill>
                  <a:schemeClr val="tx1"/>
                </a:solidFill>
                <a:effectLst/>
                <a:latin typeface="+mn-lt"/>
                <a:ea typeface="+mn-ea"/>
                <a:cs typeface="+mn-cs"/>
              </a:rPr>
              <a:t>Anwendungsprogrammierer</a:t>
            </a:r>
          </a:p>
          <a:p>
            <a:pPr marL="171450" indent="-171450">
              <a:buFontTx/>
              <a:buChar char="-"/>
            </a:pPr>
            <a:r>
              <a:rPr lang="de-DE" sz="1200" kern="1200" noProof="0" dirty="0">
                <a:solidFill>
                  <a:schemeClr val="tx1"/>
                </a:solidFill>
                <a:effectLst/>
                <a:latin typeface="+mn-lt"/>
                <a:ea typeface="+mn-ea"/>
                <a:cs typeface="+mn-cs"/>
              </a:rPr>
              <a:t>Schreiben Programme in Sprachen wie Java, C, C++, gehen an </a:t>
            </a:r>
            <a:r>
              <a:rPr lang="de-DE" sz="1200" kern="1200" noProof="0" dirty="0" err="1">
                <a:solidFill>
                  <a:schemeClr val="tx1"/>
                </a:solidFill>
                <a:effectLst/>
                <a:latin typeface="+mn-lt"/>
                <a:ea typeface="+mn-ea"/>
                <a:cs typeface="+mn-cs"/>
              </a:rPr>
              <a:t>Precompiler</a:t>
            </a:r>
            <a:endParaRPr lang="de-DE" sz="1200" kern="1200" noProof="0" dirty="0">
              <a:solidFill>
                <a:schemeClr val="tx1"/>
              </a:solidFill>
              <a:effectLst/>
              <a:latin typeface="+mn-lt"/>
              <a:ea typeface="+mn-ea"/>
              <a:cs typeface="+mn-cs"/>
            </a:endParaRPr>
          </a:p>
          <a:p>
            <a:pPr marL="171450" indent="-171450">
              <a:buFontTx/>
              <a:buChar char="-"/>
            </a:pPr>
            <a:endParaRPr lang="de-DE" sz="1200" kern="1200" noProof="0" dirty="0">
              <a:solidFill>
                <a:schemeClr val="tx1"/>
              </a:solidFill>
              <a:effectLst/>
              <a:latin typeface="+mn-lt"/>
              <a:ea typeface="+mn-ea"/>
              <a:cs typeface="+mn-cs"/>
            </a:endParaRPr>
          </a:p>
          <a:p>
            <a:r>
              <a:rPr lang="de-DE" sz="1200" kern="1200" noProof="0" dirty="0" err="1">
                <a:solidFill>
                  <a:schemeClr val="tx1"/>
                </a:solidFill>
                <a:effectLst/>
                <a:latin typeface="+mn-lt"/>
                <a:ea typeface="+mn-ea"/>
                <a:cs typeface="+mn-cs"/>
              </a:rPr>
              <a:t>Precompiler</a:t>
            </a:r>
            <a:endParaRPr lang="de-DE" sz="1200" kern="1200" noProof="0" dirty="0">
              <a:solidFill>
                <a:schemeClr val="tx1"/>
              </a:solidFill>
              <a:effectLst/>
              <a:latin typeface="+mn-lt"/>
              <a:ea typeface="+mn-ea"/>
              <a:cs typeface="+mn-cs"/>
            </a:endParaRPr>
          </a:p>
          <a:p>
            <a:pPr marL="171450" indent="-171450">
              <a:buFontTx/>
              <a:buChar char="-"/>
            </a:pPr>
            <a:r>
              <a:rPr lang="de-DE" sz="1200" kern="1200" noProof="0" dirty="0">
                <a:solidFill>
                  <a:schemeClr val="tx1"/>
                </a:solidFill>
                <a:effectLst/>
                <a:latin typeface="+mn-lt"/>
                <a:ea typeface="+mn-ea"/>
                <a:cs typeface="+mn-cs"/>
              </a:rPr>
              <a:t>Extrahiert DML Anweisungen, gehen an DML Compiler um Code für Datenbankzugriff zu kompilieren</a:t>
            </a:r>
          </a:p>
          <a:p>
            <a:pPr marL="171450" indent="-171450">
              <a:buFontTx/>
              <a:buChar char="-"/>
            </a:pPr>
            <a:r>
              <a:rPr lang="de-DE" sz="1200" kern="1200" noProof="0" dirty="0">
                <a:solidFill>
                  <a:schemeClr val="tx1"/>
                </a:solidFill>
                <a:effectLst/>
                <a:latin typeface="+mn-lt"/>
                <a:ea typeface="+mn-ea"/>
                <a:cs typeface="+mn-cs"/>
              </a:rPr>
              <a:t>Rest des Programms geht an den host </a:t>
            </a:r>
            <a:r>
              <a:rPr lang="de-DE" sz="1200" kern="1200" noProof="0" dirty="0" err="1">
                <a:solidFill>
                  <a:schemeClr val="tx1"/>
                </a:solidFill>
                <a:effectLst/>
                <a:latin typeface="+mn-lt"/>
                <a:ea typeface="+mn-ea"/>
                <a:cs typeface="+mn-cs"/>
              </a:rPr>
              <a:t>language</a:t>
            </a:r>
            <a:r>
              <a:rPr lang="de-DE" sz="1200" kern="1200" noProof="0" dirty="0">
                <a:solidFill>
                  <a:schemeClr val="tx1"/>
                </a:solidFill>
                <a:effectLst/>
                <a:latin typeface="+mn-lt"/>
                <a:ea typeface="+mn-ea"/>
                <a:cs typeface="+mn-cs"/>
              </a:rPr>
              <a:t> Compiler</a:t>
            </a:r>
          </a:p>
          <a:p>
            <a:pPr marL="171450" indent="-171450">
              <a:buFontTx/>
              <a:buChar char="-"/>
            </a:pPr>
            <a:r>
              <a:rPr lang="de-DE" sz="1200" kern="1200" noProof="0" dirty="0">
                <a:solidFill>
                  <a:schemeClr val="tx1"/>
                </a:solidFill>
                <a:effectLst/>
                <a:latin typeface="+mn-lt"/>
                <a:ea typeface="+mn-ea"/>
                <a:cs typeface="+mn-cs"/>
              </a:rPr>
              <a:t>Linking zwischen Code des Rests und dem DML Teil, wird zu einer kompilierten Transaktion</a:t>
            </a:r>
          </a:p>
          <a:p>
            <a:pPr marL="171450" indent="-171450">
              <a:buFontTx/>
              <a:buChar char="-"/>
            </a:pPr>
            <a:endParaRPr lang="de-DE" sz="1200" kern="1200" noProof="0" dirty="0">
              <a:solidFill>
                <a:schemeClr val="tx1"/>
              </a:solidFill>
              <a:effectLst/>
              <a:latin typeface="+mn-lt"/>
              <a:ea typeface="+mn-ea"/>
              <a:cs typeface="+mn-cs"/>
            </a:endParaRPr>
          </a:p>
          <a:p>
            <a:pPr marL="0" indent="0">
              <a:buFontTx/>
              <a:buNone/>
            </a:pPr>
            <a:r>
              <a:rPr lang="de-DE" sz="1200" kern="1200" noProof="0" dirty="0">
                <a:solidFill>
                  <a:schemeClr val="tx1"/>
                </a:solidFill>
                <a:effectLst/>
                <a:latin typeface="+mn-lt"/>
                <a:ea typeface="+mn-ea"/>
                <a:cs typeface="+mn-cs"/>
              </a:rPr>
              <a:t>Kompilierte Transaktionen</a:t>
            </a:r>
          </a:p>
          <a:p>
            <a:pPr marL="171450" indent="-171450">
              <a:buFontTx/>
              <a:buChar char="-"/>
            </a:pPr>
            <a:r>
              <a:rPr lang="de-DE" sz="1200" kern="1200" noProof="0" dirty="0">
                <a:solidFill>
                  <a:schemeClr val="tx1"/>
                </a:solidFill>
                <a:effectLst/>
                <a:latin typeface="+mn-lt"/>
                <a:ea typeface="+mn-ea"/>
                <a:cs typeface="+mn-cs"/>
              </a:rPr>
              <a:t>Wiederholt ausgeführt durch parametrische Benutzer, die Parameter für die Transaktion bereitstellen</a:t>
            </a:r>
          </a:p>
          <a:p>
            <a:pPr marL="171450" indent="-171450">
              <a:buFontTx/>
              <a:buChar char="-"/>
            </a:pPr>
            <a:r>
              <a:rPr lang="de-DE" sz="1200" kern="1200" noProof="0" dirty="0">
                <a:solidFill>
                  <a:schemeClr val="tx1"/>
                </a:solidFill>
                <a:effectLst/>
                <a:latin typeface="+mn-lt"/>
                <a:ea typeface="+mn-ea"/>
                <a:cs typeface="+mn-cs"/>
              </a:rPr>
              <a:t>Jede Ausführung eigene Transaktion</a:t>
            </a:r>
          </a:p>
          <a:p>
            <a:pPr marL="171450" indent="-171450">
              <a:buFontTx/>
              <a:buChar char="-"/>
            </a:pPr>
            <a:r>
              <a:rPr lang="de-DE" sz="1200" kern="1200" noProof="0" dirty="0" err="1">
                <a:solidFill>
                  <a:schemeClr val="tx1"/>
                </a:solidFill>
                <a:effectLst/>
                <a:latin typeface="+mn-lt"/>
                <a:ea typeface="+mn-ea"/>
                <a:cs typeface="+mn-cs"/>
              </a:rPr>
              <a:t>Bsp</a:t>
            </a:r>
            <a:r>
              <a:rPr lang="de-DE" sz="1200" kern="1200" noProof="0" dirty="0">
                <a:solidFill>
                  <a:schemeClr val="tx1"/>
                </a:solidFill>
                <a:effectLst/>
                <a:latin typeface="+mn-lt"/>
                <a:ea typeface="+mn-ea"/>
                <a:cs typeface="+mn-cs"/>
              </a:rPr>
              <a:t>: Geld abheben (Parameter: Kontonummer, Betrag)</a:t>
            </a:r>
          </a:p>
          <a:p>
            <a:pPr marL="171450" indent="-171450">
              <a:buFontTx/>
              <a:buChar char="-"/>
            </a:pPr>
            <a:endParaRPr lang="de-DE" sz="1200" kern="1200" noProof="0" dirty="0">
              <a:solidFill>
                <a:schemeClr val="tx1"/>
              </a:solidFill>
              <a:effectLst/>
              <a:latin typeface="+mn-lt"/>
              <a:ea typeface="+mn-ea"/>
              <a:cs typeface="+mn-cs"/>
            </a:endParaRPr>
          </a:p>
          <a:p>
            <a:r>
              <a:rPr lang="de-DE" sz="1200" kern="1200" noProof="0" dirty="0">
                <a:solidFill>
                  <a:schemeClr val="tx1"/>
                </a:solidFill>
                <a:effectLst/>
                <a:latin typeface="+mn-lt"/>
                <a:ea typeface="+mn-ea"/>
                <a:cs typeface="+mn-cs"/>
              </a:rPr>
              <a:t>Laufzeitkomponente</a:t>
            </a:r>
          </a:p>
          <a:p>
            <a:pPr marL="171450" indent="-171450">
              <a:buFontTx/>
              <a:buChar char="-"/>
            </a:pPr>
            <a:r>
              <a:rPr lang="de-DE" sz="1200" kern="1200" noProof="0" dirty="0">
                <a:solidFill>
                  <a:schemeClr val="tx1"/>
                </a:solidFill>
                <a:effectLst/>
                <a:latin typeface="+mn-lt"/>
                <a:ea typeface="+mn-ea"/>
                <a:cs typeface="+mn-cs"/>
              </a:rPr>
              <a:t>Ausführung von (1) privilegierten Befehlen, (2) ausführbaren Anfrageplänen, (3) kompilierte Transaktionen mit Parameters zur Laufzeit</a:t>
            </a:r>
          </a:p>
          <a:p>
            <a:pPr marL="171450" indent="-171450">
              <a:buFontTx/>
              <a:buChar char="-"/>
            </a:pPr>
            <a:r>
              <a:rPr lang="de-DE" sz="1200" kern="1200" noProof="0" dirty="0">
                <a:solidFill>
                  <a:schemeClr val="tx1"/>
                </a:solidFill>
                <a:effectLst/>
                <a:latin typeface="+mn-lt"/>
                <a:ea typeface="+mn-ea"/>
                <a:cs typeface="+mn-cs"/>
              </a:rPr>
              <a:t>Aktualisiert Statistiken im Katalog</a:t>
            </a:r>
          </a:p>
          <a:p>
            <a:pPr marL="171450" indent="-171450">
              <a:buFontTx/>
              <a:buChar char="-"/>
            </a:pPr>
            <a:r>
              <a:rPr lang="de-DE" sz="1200" kern="1200" noProof="0" dirty="0">
                <a:solidFill>
                  <a:schemeClr val="tx1"/>
                </a:solidFill>
                <a:effectLst/>
                <a:latin typeface="+mn-lt"/>
                <a:ea typeface="+mn-ea"/>
                <a:cs typeface="+mn-cs"/>
              </a:rPr>
              <a:t>Management von </a:t>
            </a:r>
            <a:r>
              <a:rPr lang="de-DE" sz="1200" kern="1200" noProof="0" dirty="0" err="1">
                <a:solidFill>
                  <a:schemeClr val="tx1"/>
                </a:solidFill>
                <a:effectLst/>
                <a:latin typeface="+mn-lt"/>
                <a:ea typeface="+mn-ea"/>
                <a:cs typeface="+mn-cs"/>
              </a:rPr>
              <a:t>Buffers</a:t>
            </a:r>
            <a:r>
              <a:rPr lang="de-DE" sz="1200" kern="1200" noProof="0" dirty="0">
                <a:solidFill>
                  <a:schemeClr val="tx1"/>
                </a:solidFill>
                <a:effectLst/>
                <a:latin typeface="+mn-lt"/>
                <a:ea typeface="+mn-ea"/>
                <a:cs typeface="+mn-cs"/>
              </a:rPr>
              <a:t> (mit Hilfe des Betriebssystems oder eigenes Modul)</a:t>
            </a:r>
          </a:p>
          <a:p>
            <a:pPr marL="171450" indent="-171450">
              <a:buFontTx/>
              <a:buChar char="-"/>
            </a:pPr>
            <a:r>
              <a:rPr lang="de-DE" sz="1200" kern="1200" noProof="0" dirty="0">
                <a:solidFill>
                  <a:schemeClr val="tx1"/>
                </a:solidFill>
                <a:effectLst/>
                <a:latin typeface="+mn-lt"/>
                <a:ea typeface="+mn-ea"/>
                <a:cs typeface="+mn-cs"/>
              </a:rPr>
              <a:t>Subsysteme für Nebenläufigkeitskontrolle, Datensicherung, Wiederherstellung</a:t>
            </a:r>
          </a:p>
          <a:p>
            <a:pPr marL="171450" indent="-171450">
              <a:buFontTx/>
              <a:buChar char="-"/>
            </a:pPr>
            <a:endParaRPr lang="de-DE" sz="1200" b="0" kern="1200" noProof="0" dirty="0">
              <a:solidFill>
                <a:schemeClr val="tx1"/>
              </a:solidFill>
              <a:effectLst/>
              <a:latin typeface="+mn-lt"/>
              <a:ea typeface="+mn-ea"/>
              <a:cs typeface="+mn-cs"/>
            </a:endParaRPr>
          </a:p>
          <a:p>
            <a:pPr marL="0" indent="0">
              <a:buFontTx/>
              <a:buNone/>
            </a:pPr>
            <a:r>
              <a:rPr lang="de-DE" sz="1200" b="0" kern="1200" noProof="0" dirty="0" err="1">
                <a:solidFill>
                  <a:schemeClr val="tx1"/>
                </a:solidFill>
                <a:effectLst/>
                <a:latin typeface="+mn-lt"/>
                <a:ea typeface="+mn-ea"/>
                <a:cs typeface="+mn-cs"/>
              </a:rPr>
              <a:t>Stored</a:t>
            </a:r>
            <a:r>
              <a:rPr lang="de-DE" sz="1200" b="0" kern="1200" noProof="0" dirty="0">
                <a:solidFill>
                  <a:schemeClr val="tx1"/>
                </a:solidFill>
                <a:effectLst/>
                <a:latin typeface="+mn-lt"/>
                <a:ea typeface="+mn-ea"/>
                <a:cs typeface="+mn-cs"/>
              </a:rPr>
              <a:t> Data Manager</a:t>
            </a:r>
          </a:p>
          <a:p>
            <a:pPr marL="171450" indent="-171450">
              <a:buFontTx/>
              <a:buChar char="-"/>
            </a:pPr>
            <a:r>
              <a:rPr lang="de-DE" sz="1200" kern="1200" noProof="0" dirty="0">
                <a:solidFill>
                  <a:schemeClr val="tx1"/>
                </a:solidFill>
                <a:effectLst/>
                <a:latin typeface="+mn-lt"/>
                <a:ea typeface="+mn-ea"/>
                <a:cs typeface="+mn-cs"/>
              </a:rPr>
              <a:t>Benutzt grundlegende Services des Betriebssystems um </a:t>
            </a:r>
            <a:r>
              <a:rPr lang="de-DE" sz="1200" kern="1200" noProof="0" dirty="0" err="1">
                <a:solidFill>
                  <a:schemeClr val="tx1"/>
                </a:solidFill>
                <a:effectLst/>
                <a:latin typeface="+mn-lt"/>
                <a:ea typeface="+mn-ea"/>
                <a:cs typeface="+mn-cs"/>
              </a:rPr>
              <a:t>low</a:t>
            </a:r>
            <a:r>
              <a:rPr lang="de-DE" sz="1200" kern="1200" noProof="0" dirty="0">
                <a:solidFill>
                  <a:schemeClr val="tx1"/>
                </a:solidFill>
                <a:effectLst/>
                <a:latin typeface="+mn-lt"/>
                <a:ea typeface="+mn-ea"/>
                <a:cs typeface="+mn-cs"/>
              </a:rPr>
              <a:t>-level </a:t>
            </a:r>
            <a:r>
              <a:rPr lang="de-DE" sz="1200" kern="1200" noProof="0" dirty="0" err="1">
                <a:solidFill>
                  <a:schemeClr val="tx1"/>
                </a:solidFill>
                <a:effectLst/>
                <a:latin typeface="+mn-lt"/>
                <a:ea typeface="+mn-ea"/>
                <a:cs typeface="+mn-cs"/>
              </a:rPr>
              <a:t>input</a:t>
            </a:r>
            <a:r>
              <a:rPr lang="de-DE" sz="1200" kern="1200" noProof="0" dirty="0">
                <a:solidFill>
                  <a:schemeClr val="tx1"/>
                </a:solidFill>
                <a:effectLst/>
                <a:latin typeface="+mn-lt"/>
                <a:ea typeface="+mn-ea"/>
                <a:cs typeface="+mn-cs"/>
              </a:rPr>
              <a:t>/</a:t>
            </a:r>
            <a:r>
              <a:rPr lang="de-DE" sz="1200" kern="1200" noProof="0" dirty="0" err="1">
                <a:solidFill>
                  <a:schemeClr val="tx1"/>
                </a:solidFill>
                <a:effectLst/>
                <a:latin typeface="+mn-lt"/>
                <a:ea typeface="+mn-ea"/>
                <a:cs typeface="+mn-cs"/>
              </a:rPr>
              <a:t>output</a:t>
            </a:r>
            <a:r>
              <a:rPr lang="de-DE" sz="1200" kern="1200" noProof="0" dirty="0">
                <a:solidFill>
                  <a:schemeClr val="tx1"/>
                </a:solidFill>
                <a:effectLst/>
                <a:latin typeface="+mn-lt"/>
                <a:ea typeface="+mn-ea"/>
                <a:cs typeface="+mn-cs"/>
              </a:rPr>
              <a:t> (</a:t>
            </a:r>
            <a:r>
              <a:rPr lang="de-DE" sz="1200" kern="1200" noProof="0" dirty="0" err="1">
                <a:solidFill>
                  <a:schemeClr val="tx1"/>
                </a:solidFill>
                <a:effectLst/>
                <a:latin typeface="+mn-lt"/>
                <a:ea typeface="+mn-ea"/>
                <a:cs typeface="+mn-cs"/>
              </a:rPr>
              <a:t>read</a:t>
            </a:r>
            <a:r>
              <a:rPr lang="de-DE" sz="1200" kern="1200" noProof="0" dirty="0">
                <a:solidFill>
                  <a:schemeClr val="tx1"/>
                </a:solidFill>
                <a:effectLst/>
                <a:latin typeface="+mn-lt"/>
                <a:ea typeface="+mn-ea"/>
                <a:cs typeface="+mn-cs"/>
              </a:rPr>
              <a:t>/</a:t>
            </a:r>
            <a:r>
              <a:rPr lang="de-DE" sz="1200" kern="1200" noProof="0" dirty="0" err="1">
                <a:solidFill>
                  <a:schemeClr val="tx1"/>
                </a:solidFill>
                <a:effectLst/>
                <a:latin typeface="+mn-lt"/>
                <a:ea typeface="+mn-ea"/>
                <a:cs typeface="+mn-cs"/>
              </a:rPr>
              <a:t>write</a:t>
            </a:r>
            <a:r>
              <a:rPr lang="de-DE" sz="1200" kern="1200" noProof="0" dirty="0">
                <a:solidFill>
                  <a:schemeClr val="tx1"/>
                </a:solidFill>
                <a:effectLst/>
                <a:latin typeface="+mn-lt"/>
                <a:ea typeface="+mn-ea"/>
                <a:cs typeface="+mn-cs"/>
              </a:rPr>
              <a:t>) Operationen zwischen Haupt- und Sekundärspeicher durchzuführen</a:t>
            </a:r>
            <a:endParaRPr lang="de-DE"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noProof="0" dirty="0"/>
          </a:p>
          <a:p>
            <a:endParaRPr lang="de-DE" noProof="0" dirty="0"/>
          </a:p>
        </p:txBody>
      </p:sp>
      <p:sp>
        <p:nvSpPr>
          <p:cNvPr id="4" name="Slide Number Placeholder 3"/>
          <p:cNvSpPr>
            <a:spLocks noGrp="1"/>
          </p:cNvSpPr>
          <p:nvPr>
            <p:ph type="sldNum" sz="quarter" idx="5"/>
          </p:nvPr>
        </p:nvSpPr>
        <p:spPr/>
        <p:txBody>
          <a:bodyPr/>
          <a:lstStyle/>
          <a:p>
            <a:fld id="{488959B5-8531-3849-8B3F-39B2E56DD88C}" type="slidenum">
              <a:rPr lang="en-GB" smtClean="0"/>
              <a:t>113</a:t>
            </a:fld>
            <a:endParaRPr lang="en-GB"/>
          </a:p>
        </p:txBody>
      </p:sp>
    </p:spTree>
    <p:extLst>
      <p:ext uri="{BB962C8B-B14F-4D97-AF65-F5344CB8AC3E}">
        <p14:creationId xmlns:p14="http://schemas.microsoft.com/office/powerpoint/2010/main" val="1654111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114</a:t>
            </a:fld>
            <a:endParaRPr lang="en-GB"/>
          </a:p>
        </p:txBody>
      </p:sp>
    </p:spTree>
    <p:extLst>
      <p:ext uri="{BB962C8B-B14F-4D97-AF65-F5344CB8AC3E}">
        <p14:creationId xmlns:p14="http://schemas.microsoft.com/office/powerpoint/2010/main" val="3762095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117</a:t>
            </a:fld>
            <a:endParaRPr lang="en-GB"/>
          </a:p>
        </p:txBody>
      </p:sp>
    </p:spTree>
    <p:extLst>
      <p:ext uri="{BB962C8B-B14F-4D97-AF65-F5344CB8AC3E}">
        <p14:creationId xmlns:p14="http://schemas.microsoft.com/office/powerpoint/2010/main" val="23099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4294967295"/>
          </p:nvPr>
        </p:nvSpPr>
        <p:spPr bwMode="auto">
          <a:xfrm>
            <a:off x="4020602" y="9721867"/>
            <a:ext cx="3077401" cy="510208"/>
          </a:xfrm>
          <a:prstGeom prst="rect">
            <a:avLst/>
          </a:prstGeom>
          <a:noFill/>
          <a:ln>
            <a:miter lim="800000"/>
            <a:headEnd/>
            <a:tailEnd/>
          </a:ln>
        </p:spPr>
        <p:txBody>
          <a:bodyPr/>
          <a:lstStyle/>
          <a:p>
            <a:fld id="{D947C92F-F05F-4AD2-98DE-5CF47C77E929}" type="slidenum">
              <a:rPr lang="de-DE"/>
              <a:pPr/>
              <a:t>123</a:t>
            </a:fld>
            <a:endParaRPr lang="de-DE"/>
          </a:p>
        </p:txBody>
      </p:sp>
      <p:sp>
        <p:nvSpPr>
          <p:cNvPr id="36867" name="Rectangle 4"/>
          <p:cNvSpPr>
            <a:spLocks noGrp="1" noRot="1" noChangeAspect="1" noChangeArrowheads="1" noTextEdit="1"/>
          </p:cNvSpPr>
          <p:nvPr>
            <p:ph type="sldImg"/>
          </p:nvPr>
        </p:nvSpPr>
        <p:spPr>
          <a:xfrm>
            <a:off x="139700" y="768350"/>
            <a:ext cx="6819900" cy="3836988"/>
          </a:xfrm>
          <a:ln/>
        </p:spPr>
      </p:sp>
      <p:sp>
        <p:nvSpPr>
          <p:cNvPr id="36868" name="Rectangle 5"/>
          <p:cNvSpPr>
            <a:spLocks noGrp="1" noChangeArrowheads="1"/>
          </p:cNvSpPr>
          <p:nvPr>
            <p:ph type="body" idx="1"/>
          </p:nvPr>
        </p:nvSpPr>
        <p:spPr>
          <a:noFill/>
          <a:ln/>
        </p:spPr>
        <p:txBody>
          <a:bodyPr/>
          <a:lstStyle/>
          <a:p>
            <a:endParaRPr lang="en-US">
              <a:latin typeface="Times New Roman" pitchFamily="1" charset="0"/>
            </a:endParaRPr>
          </a:p>
        </p:txBody>
      </p:sp>
    </p:spTree>
    <p:extLst>
      <p:ext uri="{BB962C8B-B14F-4D97-AF65-F5344CB8AC3E}">
        <p14:creationId xmlns:p14="http://schemas.microsoft.com/office/powerpoint/2010/main" val="1154176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020602" y="9721867"/>
            <a:ext cx="3077401" cy="510208"/>
          </a:xfrm>
          <a:prstGeom prst="rect">
            <a:avLst/>
          </a:prstGeom>
          <a:noFill/>
          <a:ln>
            <a:miter lim="800000"/>
            <a:headEnd/>
            <a:tailEnd/>
          </a:ln>
        </p:spPr>
        <p:txBody>
          <a:bodyPr/>
          <a:lstStyle/>
          <a:p>
            <a:fld id="{71E54C0F-45D1-4B34-A91A-EA9F8A865FF3}" type="slidenum">
              <a:rPr lang="de-DE"/>
              <a:pPr/>
              <a:t>125</a:t>
            </a:fld>
            <a:endParaRPr lang="de-DE"/>
          </a:p>
        </p:txBody>
      </p:sp>
      <p:sp>
        <p:nvSpPr>
          <p:cNvPr id="35843" name="Rectangle 8"/>
          <p:cNvSpPr>
            <a:spLocks noGrp="1" noRot="1" noChangeAspect="1" noChangeArrowheads="1" noTextEdit="1"/>
          </p:cNvSpPr>
          <p:nvPr>
            <p:ph type="sldImg"/>
          </p:nvPr>
        </p:nvSpPr>
        <p:spPr>
          <a:xfrm>
            <a:off x="139700" y="768350"/>
            <a:ext cx="6819900" cy="3836988"/>
          </a:xfrm>
          <a:ln/>
        </p:spPr>
      </p:sp>
      <p:sp>
        <p:nvSpPr>
          <p:cNvPr id="35844" name="Rectangle 9"/>
          <p:cNvSpPr>
            <a:spLocks noGrp="1" noChangeArrowheads="1"/>
          </p:cNvSpPr>
          <p:nvPr>
            <p:ph type="body" idx="1"/>
          </p:nvPr>
        </p:nvSpPr>
        <p:spPr>
          <a:noFill/>
          <a:ln/>
        </p:spPr>
        <p:txBody>
          <a:bodyPr/>
          <a:lstStyle/>
          <a:p>
            <a:r>
              <a:rPr lang="en-US" dirty="0">
                <a:latin typeface="Times New Roman" pitchFamily="1" charset="0"/>
              </a:rPr>
              <a:t>NAMES ARE: character set that is used within the module</a:t>
            </a:r>
          </a:p>
          <a:p>
            <a:r>
              <a:rPr lang="en-US" dirty="0">
                <a:latin typeface="Times New Roman" pitchFamily="1" charset="0"/>
              </a:rPr>
              <a:t>LANGUAGE: tell the compiler how to build the calling sequence for the procedures in the module</a:t>
            </a:r>
          </a:p>
          <a:p>
            <a:r>
              <a:rPr lang="en-US" dirty="0">
                <a:latin typeface="Times New Roman" pitchFamily="1" charset="0"/>
              </a:rPr>
              <a:t>SCHEMA: default schema that is used for access to objects (tables, views, …)</a:t>
            </a:r>
          </a:p>
          <a:p>
            <a:r>
              <a:rPr lang="en-US" dirty="0">
                <a:latin typeface="Times New Roman" pitchFamily="1" charset="0"/>
              </a:rPr>
              <a:t>AUTHORIZATION: name that is used to control access to objects</a:t>
            </a:r>
          </a:p>
          <a:p>
            <a:endParaRPr lang="en-US" dirty="0">
              <a:latin typeface="Times New Roman" pitchFamily="1" charset="0"/>
            </a:endParaRPr>
          </a:p>
          <a:p>
            <a:r>
              <a:rPr lang="en-US" dirty="0">
                <a:latin typeface="Times New Roman" pitchFamily="1" charset="0"/>
              </a:rPr>
              <a:t>Parameter type of procedures is determined by the usage:</a:t>
            </a:r>
          </a:p>
          <a:p>
            <a:pPr lvl="1"/>
            <a:r>
              <a:rPr lang="en-US" dirty="0">
                <a:latin typeface="Times New Roman" pitchFamily="1" charset="0"/>
              </a:rPr>
              <a:t>input parameters</a:t>
            </a:r>
          </a:p>
          <a:p>
            <a:pPr lvl="1"/>
            <a:r>
              <a:rPr lang="en-US" dirty="0">
                <a:latin typeface="Times New Roman" pitchFamily="1" charset="0"/>
              </a:rPr>
              <a:t>output parameters</a:t>
            </a:r>
          </a:p>
          <a:p>
            <a:pPr lvl="1"/>
            <a:r>
              <a:rPr lang="en-US" dirty="0">
                <a:latin typeface="Times New Roman" pitchFamily="1" charset="0"/>
              </a:rPr>
              <a:t>input/output parameters</a:t>
            </a:r>
          </a:p>
          <a:p>
            <a:pPr lvl="1"/>
            <a:r>
              <a:rPr lang="en-US" dirty="0">
                <a:latin typeface="Times New Roman" pitchFamily="1" charset="0"/>
              </a:rPr>
              <a:t>input nor output parameters</a:t>
            </a:r>
          </a:p>
        </p:txBody>
      </p:sp>
    </p:spTree>
    <p:extLst>
      <p:ext uri="{BB962C8B-B14F-4D97-AF65-F5344CB8AC3E}">
        <p14:creationId xmlns:p14="http://schemas.microsoft.com/office/powerpoint/2010/main" val="615706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488959B5-8531-3849-8B3F-39B2E56DD88C}" type="slidenum">
              <a:rPr lang="en-GB" smtClean="0"/>
              <a:t>128</a:t>
            </a:fld>
            <a:endParaRPr lang="en-GB"/>
          </a:p>
        </p:txBody>
      </p:sp>
    </p:spTree>
    <p:extLst>
      <p:ext uri="{BB962C8B-B14F-4D97-AF65-F5344CB8AC3E}">
        <p14:creationId xmlns:p14="http://schemas.microsoft.com/office/powerpoint/2010/main" val="3776565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130</a:t>
            </a:fld>
            <a:endParaRPr lang="en-GB"/>
          </a:p>
        </p:txBody>
      </p:sp>
    </p:spTree>
    <p:extLst>
      <p:ext uri="{BB962C8B-B14F-4D97-AF65-F5344CB8AC3E}">
        <p14:creationId xmlns:p14="http://schemas.microsoft.com/office/powerpoint/2010/main" val="16597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err="1"/>
              <a:t>Kompetenzen</a:t>
            </a:r>
            <a:endParaRPr lang="en-GB" dirty="0"/>
          </a:p>
          <a:p>
            <a:r>
              <a:rPr lang="de-DE" dirty="0"/>
              <a:t>SQL-Anfragen verstehen</a:t>
            </a:r>
          </a:p>
          <a:p>
            <a:r>
              <a:rPr lang="de-DE" dirty="0"/>
              <a:t>SQL-Anfragen schreiben</a:t>
            </a:r>
          </a:p>
          <a:p>
            <a:r>
              <a:rPr lang="de-DE" dirty="0"/>
              <a:t>Nutzungsrechte verwalten</a:t>
            </a:r>
          </a:p>
          <a:p>
            <a:r>
              <a:rPr lang="de-DE" dirty="0"/>
              <a:t>Sichten definieren können</a:t>
            </a:r>
          </a:p>
          <a:p>
            <a:r>
              <a:rPr lang="de-DE" dirty="0"/>
              <a:t>SQL-Injektion verstehen (⇢PSI-</a:t>
            </a:r>
            <a:r>
              <a:rPr lang="de-DE" dirty="0" err="1"/>
              <a:t>IntroSP</a:t>
            </a:r>
            <a:r>
              <a:rPr lang="de-DE" dirty="0"/>
              <a:t>: verhindern davon)</a:t>
            </a:r>
          </a:p>
          <a:p>
            <a:r>
              <a:rPr lang="de-DE" dirty="0"/>
              <a:t>Die Rolle einer DB-</a:t>
            </a:r>
            <a:r>
              <a:rPr lang="de-DE" dirty="0" err="1"/>
              <a:t>Abstraction</a:t>
            </a:r>
            <a:r>
              <a:rPr lang="de-DE" dirty="0"/>
              <a:t>-Layer in einer Software verstehen</a:t>
            </a:r>
          </a:p>
          <a:p>
            <a:r>
              <a:rPr lang="de-DE" dirty="0"/>
              <a:t>Wiederholt:</a:t>
            </a:r>
          </a:p>
          <a:p>
            <a:pPr lvl="1"/>
            <a:r>
              <a:rPr lang="de-DE" dirty="0"/>
              <a:t>Mengenorientierte Verarbeitung verstehen und anwenden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7</a:t>
            </a:fld>
            <a:endParaRPr lang="en-GB"/>
          </a:p>
        </p:txBody>
      </p:sp>
    </p:spTree>
    <p:extLst>
      <p:ext uri="{BB962C8B-B14F-4D97-AF65-F5344CB8AC3E}">
        <p14:creationId xmlns:p14="http://schemas.microsoft.com/office/powerpoint/2010/main" val="204083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noProof="0" dirty="0"/>
              <a:t>AUTHORIZATION: </a:t>
            </a:r>
            <a:r>
              <a:rPr lang="de-DE" sz="1200" b="0" i="0" u="none" strike="noStrike" kern="1200" noProof="0" dirty="0">
                <a:solidFill>
                  <a:schemeClr val="tx1"/>
                </a:solidFill>
                <a:effectLst/>
                <a:latin typeface="+mn-lt"/>
                <a:ea typeface="+mn-ea"/>
                <a:cs typeface="+mn-cs"/>
              </a:rPr>
              <a:t>Identifiziert den Benutzer, dem das Schema gehört; wenn nicht genannt, wird der derzeitige Nutzer als Inhaber gesetzt</a:t>
            </a:r>
            <a:endParaRPr lang="de-DE" noProof="0" dirty="0"/>
          </a:p>
        </p:txBody>
      </p:sp>
      <p:sp>
        <p:nvSpPr>
          <p:cNvPr id="4" name="Slide Number Placeholder 3"/>
          <p:cNvSpPr>
            <a:spLocks noGrp="1"/>
          </p:cNvSpPr>
          <p:nvPr>
            <p:ph type="sldNum" sz="quarter" idx="5"/>
          </p:nvPr>
        </p:nvSpPr>
        <p:spPr/>
        <p:txBody>
          <a:bodyPr/>
          <a:lstStyle/>
          <a:p>
            <a:fld id="{488959B5-8531-3849-8B3F-39B2E56DD88C}" type="slidenum">
              <a:rPr lang="en-GB" smtClean="0"/>
              <a:t>9</a:t>
            </a:fld>
            <a:endParaRPr lang="en-GB"/>
          </a:p>
        </p:txBody>
      </p:sp>
    </p:spTree>
    <p:extLst>
      <p:ext uri="{BB962C8B-B14F-4D97-AF65-F5344CB8AC3E}">
        <p14:creationId xmlns:p14="http://schemas.microsoft.com/office/powerpoint/2010/main" val="3695293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10</a:t>
            </a:fld>
            <a:endParaRPr lang="en-GB"/>
          </a:p>
        </p:txBody>
      </p:sp>
    </p:spTree>
    <p:extLst>
      <p:ext uri="{BB962C8B-B14F-4D97-AF65-F5344CB8AC3E}">
        <p14:creationId xmlns:p14="http://schemas.microsoft.com/office/powerpoint/2010/main" val="28384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ABTEILUNG existiert noch nicht; Fremdschlüssel nachtragen über ALTER ANGESTELLTE</a:t>
            </a:r>
          </a:p>
        </p:txBody>
      </p:sp>
      <p:sp>
        <p:nvSpPr>
          <p:cNvPr id="4" name="Slide Number Placeholder 3"/>
          <p:cNvSpPr>
            <a:spLocks noGrp="1"/>
          </p:cNvSpPr>
          <p:nvPr>
            <p:ph type="sldNum" sz="quarter" idx="5"/>
          </p:nvPr>
        </p:nvSpPr>
        <p:spPr/>
        <p:txBody>
          <a:bodyPr/>
          <a:lstStyle/>
          <a:p>
            <a:fld id="{488959B5-8531-3849-8B3F-39B2E56DD88C}" type="slidenum">
              <a:rPr lang="en-GB" smtClean="0"/>
              <a:t>12</a:t>
            </a:fld>
            <a:endParaRPr lang="en-GB"/>
          </a:p>
        </p:txBody>
      </p:sp>
    </p:spTree>
    <p:extLst>
      <p:ext uri="{BB962C8B-B14F-4D97-AF65-F5344CB8AC3E}">
        <p14:creationId xmlns:p14="http://schemas.microsoft.com/office/powerpoint/2010/main" val="312655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13</a:t>
            </a:fld>
            <a:endParaRPr lang="en-GB"/>
          </a:p>
        </p:txBody>
      </p:sp>
    </p:spTree>
    <p:extLst>
      <p:ext uri="{BB962C8B-B14F-4D97-AF65-F5344CB8AC3E}">
        <p14:creationId xmlns:p14="http://schemas.microsoft.com/office/powerpoint/2010/main" val="1717441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4" name="wissen.leben">
            <a:extLst>
              <a:ext uri="{FF2B5EF4-FFF2-40B4-BE49-F238E27FC236}">
                <a16:creationId xmlns:a16="http://schemas.microsoft.com/office/drawing/2014/main" id="{415D29C4-E34B-8A45-AA7E-1D586CE77E3F}"/>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1">
            <a:extLst>
              <a:ext uri="{FF2B5EF4-FFF2-40B4-BE49-F238E27FC236}">
                <a16:creationId xmlns:a16="http://schemas.microsoft.com/office/drawing/2014/main" id="{DB8EE68E-7A58-773C-B970-D3BB4C7F7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883322086"/>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588177573"/>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473630872"/>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Tree>
    <p:extLst>
      <p:ext uri="{BB962C8B-B14F-4D97-AF65-F5344CB8AC3E}">
        <p14:creationId xmlns:p14="http://schemas.microsoft.com/office/powerpoint/2010/main" val="1547403705"/>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587792909"/>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3618">
          <p15:clr>
            <a:srgbClr val="FBAE40"/>
          </p15:clr>
        </p15:guide>
        <p15:guide id="7" orient="horz" pos="851">
          <p15:clr>
            <a:srgbClr val="FBAE40"/>
          </p15:clr>
        </p15:guide>
        <p15:guide id="8" orient="horz" pos="1781">
          <p15:clr>
            <a:srgbClr val="FBAE40"/>
          </p15:clr>
        </p15:guide>
        <p15:guide id="9" pos="227">
          <p15:clr>
            <a:srgbClr val="FBAE40"/>
          </p15:clr>
        </p15:guide>
        <p15:guide id="10" pos="7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GB"/>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GB"/>
              <a:t>Click to 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22527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4" name="wissen.leben">
            <a:extLst>
              <a:ext uri="{FF2B5EF4-FFF2-40B4-BE49-F238E27FC236}">
                <a16:creationId xmlns:a16="http://schemas.microsoft.com/office/drawing/2014/main" id="{850FA578-6F92-ED42-ADFA-BBD1A333CA4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1">
            <a:extLst>
              <a:ext uri="{FF2B5EF4-FFF2-40B4-BE49-F238E27FC236}">
                <a16:creationId xmlns:a16="http://schemas.microsoft.com/office/drawing/2014/main" id="{84E75057-1FFF-D599-DA05-57EE5ACDF9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7446334"/>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2040">
          <p15:clr>
            <a:srgbClr val="FBAE40"/>
          </p15:clr>
        </p15:guide>
        <p15:guide id="3" pos="226">
          <p15:clr>
            <a:srgbClr val="FBAE40"/>
          </p15:clr>
        </p15:guide>
        <p15:guide id="4"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0" name="wissen.leben">
            <a:extLst>
              <a:ext uri="{FF2B5EF4-FFF2-40B4-BE49-F238E27FC236}">
                <a16:creationId xmlns:a16="http://schemas.microsoft.com/office/drawing/2014/main" id="{8DAFEFA9-1702-514E-9F13-94F3E7D52DB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21">
            <a:extLst>
              <a:ext uri="{FF2B5EF4-FFF2-40B4-BE49-F238E27FC236}">
                <a16:creationId xmlns:a16="http://schemas.microsoft.com/office/drawing/2014/main" id="{15CA0040-486F-E8A0-0D75-A90FFDC1BF37}"/>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2729721563"/>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wissen.leben">
            <a:extLst>
              <a:ext uri="{FF2B5EF4-FFF2-40B4-BE49-F238E27FC236}">
                <a16:creationId xmlns:a16="http://schemas.microsoft.com/office/drawing/2014/main" id="{4D57C032-00CB-EC45-A74C-53948B7A1E48}"/>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pic>
        <p:nvPicPr>
          <p:cNvPr id="4" name="Grafik 1">
            <a:extLst>
              <a:ext uri="{FF2B5EF4-FFF2-40B4-BE49-F238E27FC236}">
                <a16:creationId xmlns:a16="http://schemas.microsoft.com/office/drawing/2014/main" id="{7D418A4D-8B88-414E-7D29-F889528CF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270181846"/>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wissen.leben">
            <a:extLst>
              <a:ext uri="{FF2B5EF4-FFF2-40B4-BE49-F238E27FC236}">
                <a16:creationId xmlns:a16="http://schemas.microsoft.com/office/drawing/2014/main" id="{2A2B1711-C442-774C-8167-61B404ACABB2}"/>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bg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pic>
        <p:nvPicPr>
          <p:cNvPr id="4" name="Grafik 21">
            <a:extLst>
              <a:ext uri="{FF2B5EF4-FFF2-40B4-BE49-F238E27FC236}">
                <a16:creationId xmlns:a16="http://schemas.microsoft.com/office/drawing/2014/main" id="{00DB04CA-3769-06B2-F043-C9522C4948F4}"/>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849160364"/>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wissen.leben">
            <a:extLst>
              <a:ext uri="{FF2B5EF4-FFF2-40B4-BE49-F238E27FC236}">
                <a16:creationId xmlns:a16="http://schemas.microsoft.com/office/drawing/2014/main" id="{EFA1FCFF-ED22-EF47-B5EC-0ACF7025795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pic>
        <p:nvPicPr>
          <p:cNvPr id="4" name="Grafik 21">
            <a:extLst>
              <a:ext uri="{FF2B5EF4-FFF2-40B4-BE49-F238E27FC236}">
                <a16:creationId xmlns:a16="http://schemas.microsoft.com/office/drawing/2014/main" id="{8A21098D-AC96-CB49-5141-3524147C1C1C}"/>
              </a:ext>
            </a:extLst>
          </p:cNvPr>
          <p:cNvPicPr>
            <a:picLocks noChangeAspect="1"/>
          </p:cNvPicPr>
          <p:nvPr/>
        </p:nvPicPr>
        <p:blipFill>
          <a:blip r:embed="rId4"/>
          <a:srcRect/>
          <a:stretch/>
        </p:blipFill>
        <p:spPr>
          <a:xfrm>
            <a:off x="358775" y="293869"/>
            <a:ext cx="2880000" cy="780560"/>
          </a:xfrm>
          <a:prstGeom prst="rect">
            <a:avLst/>
          </a:prstGeom>
          <a:noFill/>
        </p:spPr>
      </p:pic>
    </p:spTree>
    <p:extLst>
      <p:ext uri="{BB962C8B-B14F-4D97-AF65-F5344CB8AC3E}">
        <p14:creationId xmlns:p14="http://schemas.microsoft.com/office/powerpoint/2010/main" val="2650627119"/>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480353788"/>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6800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562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de-DE"/>
              <a:t>SQL</a:t>
            </a:r>
            <a:endParaRPr lang="en-GB"/>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pic>
        <p:nvPicPr>
          <p:cNvPr id="4" name="Grafik 3">
            <a:extLst>
              <a:ext uri="{FF2B5EF4-FFF2-40B4-BE49-F238E27FC236}">
                <a16:creationId xmlns:a16="http://schemas.microsoft.com/office/drawing/2014/main" id="{62B4A54D-B908-0D91-9BF6-2CD374980A17}"/>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78" b="-78"/>
          <a:stretch/>
        </p:blipFill>
        <p:spPr>
          <a:xfrm>
            <a:off x="350838" y="267118"/>
            <a:ext cx="1632338" cy="456244"/>
          </a:xfrm>
          <a:prstGeom prst="rect">
            <a:avLst/>
          </a:prstGeom>
        </p:spPr>
      </p:pic>
    </p:spTree>
    <p:extLst>
      <p:ext uri="{BB962C8B-B14F-4D97-AF65-F5344CB8AC3E}">
        <p14:creationId xmlns:p14="http://schemas.microsoft.com/office/powerpoint/2010/main" val="141187897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s://www.w3schools.com/sql/default.asp"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01BB-6779-014A-A9D7-6811034CF8FE}"/>
              </a:ext>
            </a:extLst>
          </p:cNvPr>
          <p:cNvSpPr>
            <a:spLocks noGrp="1"/>
          </p:cNvSpPr>
          <p:nvPr>
            <p:ph type="ctrTitle"/>
          </p:nvPr>
        </p:nvSpPr>
        <p:spPr/>
        <p:txBody>
          <a:bodyPr>
            <a:normAutofit/>
          </a:bodyPr>
          <a:lstStyle/>
          <a:p>
            <a:r>
              <a:rPr lang="de-DE"/>
              <a:t>Structured Query Language (SQL)</a:t>
            </a:r>
          </a:p>
        </p:txBody>
      </p:sp>
      <p:sp>
        <p:nvSpPr>
          <p:cNvPr id="3" name="Subtitle 2">
            <a:extLst>
              <a:ext uri="{FF2B5EF4-FFF2-40B4-BE49-F238E27FC236}">
                <a16:creationId xmlns:a16="http://schemas.microsoft.com/office/drawing/2014/main" id="{55119CD3-2A94-8040-A408-5B8A4155E744}"/>
              </a:ext>
            </a:extLst>
          </p:cNvPr>
          <p:cNvSpPr>
            <a:spLocks noGrp="1"/>
          </p:cNvSpPr>
          <p:nvPr>
            <p:ph type="subTitle" idx="1"/>
          </p:nvPr>
        </p:nvSpPr>
        <p:spPr/>
        <p:txBody>
          <a:bodyPr>
            <a:normAutofit/>
          </a:bodyPr>
          <a:lstStyle/>
          <a:p>
            <a:r>
              <a:rPr lang="de-DE"/>
              <a:t>Datenbanken</a:t>
            </a:r>
          </a:p>
        </p:txBody>
      </p:sp>
      <p:sp>
        <p:nvSpPr>
          <p:cNvPr id="4" name="Vertical Text Placeholder 3">
            <a:extLst>
              <a:ext uri="{FF2B5EF4-FFF2-40B4-BE49-F238E27FC236}">
                <a16:creationId xmlns:a16="http://schemas.microsoft.com/office/drawing/2014/main" id="{1C0C41C5-4DCD-5041-A476-D6C2A9ECB933}"/>
              </a:ext>
            </a:extLst>
          </p:cNvPr>
          <p:cNvSpPr>
            <a:spLocks noGrp="1"/>
          </p:cNvSpPr>
          <p:nvPr>
            <p:ph type="body" orient="vert" idx="13"/>
          </p:nvPr>
        </p:nvSpPr>
        <p:spPr/>
        <p:txBody>
          <a:bodyPr/>
          <a:lstStyle/>
          <a:p>
            <a:r>
              <a:rPr lang="de-DE"/>
              <a:t>Tanya Braun</a:t>
            </a:r>
          </a:p>
          <a:p>
            <a:r>
              <a:rPr lang="de-DE"/>
              <a:t>Arbeitsgruppe Data Science, Institut für Informatik</a:t>
            </a:r>
          </a:p>
        </p:txBody>
      </p:sp>
      <p:sp>
        <p:nvSpPr>
          <p:cNvPr id="5" name="TextBox 4">
            <a:extLst>
              <a:ext uri="{FF2B5EF4-FFF2-40B4-BE49-F238E27FC236}">
                <a16:creationId xmlns:a16="http://schemas.microsoft.com/office/drawing/2014/main" id="{5A59697B-328D-5AEC-9E21-839CC3CAAE34}"/>
              </a:ext>
            </a:extLst>
          </p:cNvPr>
          <p:cNvSpPr txBox="1"/>
          <p:nvPr/>
        </p:nvSpPr>
        <p:spPr>
          <a:xfrm>
            <a:off x="7555122" y="1269652"/>
            <a:ext cx="4158511" cy="138499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0" indent="0">
              <a:buNone/>
            </a:pPr>
            <a:r>
              <a:rPr lang="de-DE" sz="1400" b="1">
                <a:latin typeface="Courier New" panose="02070309020205020404" pitchFamily="49" charset="0"/>
                <a:cs typeface="Courier New" panose="02070309020205020404" pitchFamily="49" charset="0"/>
              </a:rPr>
              <a:t>select</a:t>
            </a:r>
            <a:r>
              <a:rPr lang="de-DE" sz="1400">
                <a:latin typeface="Courier New" panose="02070309020205020404" pitchFamily="49" charset="0"/>
                <a:cs typeface="Courier New" panose="02070309020205020404" pitchFamily="49" charset="0"/>
              </a:rPr>
              <a:t> &lt;Attribut- und Funktionsliste&gt;</a:t>
            </a:r>
          </a:p>
          <a:p>
            <a:pPr marL="0" indent="0">
              <a:buNone/>
            </a:pPr>
            <a:r>
              <a:rPr lang="de-DE" sz="1400" b="1">
                <a:latin typeface="Courier New" panose="02070309020205020404" pitchFamily="49" charset="0"/>
                <a:cs typeface="Courier New" panose="02070309020205020404" pitchFamily="49" charset="0"/>
              </a:rPr>
              <a:t>from</a:t>
            </a:r>
            <a:r>
              <a:rPr lang="de-DE" sz="1400">
                <a:latin typeface="Courier New" panose="02070309020205020404" pitchFamily="49" charset="0"/>
                <a:cs typeface="Courier New" panose="02070309020205020404" pitchFamily="49" charset="0"/>
              </a:rPr>
              <a:t> &lt;Relationenliste&gt;</a:t>
            </a:r>
          </a:p>
          <a:p>
            <a:pPr marL="0" indent="0">
              <a:buNone/>
            </a:pPr>
            <a:r>
              <a:rPr lang="de-DE" sz="1400">
                <a:latin typeface="Courier New" panose="02070309020205020404" pitchFamily="49" charset="0"/>
                <a:cs typeface="Courier New" panose="02070309020205020404" pitchFamily="49" charset="0"/>
              </a:rPr>
              <a:t>[</a:t>
            </a:r>
            <a:r>
              <a:rPr lang="de-DE" sz="1400" b="1">
                <a:latin typeface="Courier New" panose="02070309020205020404" pitchFamily="49" charset="0"/>
                <a:cs typeface="Courier New" panose="02070309020205020404" pitchFamily="49" charset="0"/>
              </a:rPr>
              <a:t>where</a:t>
            </a:r>
            <a:r>
              <a:rPr lang="de-DE" sz="1400">
                <a:latin typeface="Courier New" panose="02070309020205020404" pitchFamily="49" charset="0"/>
                <a:cs typeface="Courier New" panose="02070309020205020404" pitchFamily="49" charset="0"/>
              </a:rPr>
              <a:t> &lt;Bedingung&gt;]</a:t>
            </a:r>
          </a:p>
          <a:p>
            <a:pPr marL="0" indent="0">
              <a:buNone/>
            </a:pPr>
            <a:r>
              <a:rPr lang="de-DE" sz="1400">
                <a:latin typeface="Courier New" panose="02070309020205020404" pitchFamily="49" charset="0"/>
                <a:cs typeface="Courier New" panose="02070309020205020404" pitchFamily="49" charset="0"/>
              </a:rPr>
              <a:t>[</a:t>
            </a:r>
            <a:r>
              <a:rPr lang="de-DE" sz="1400" b="1">
                <a:latin typeface="Courier New" panose="02070309020205020404" pitchFamily="49" charset="0"/>
                <a:cs typeface="Courier New" panose="02070309020205020404" pitchFamily="49" charset="0"/>
              </a:rPr>
              <a:t>group</a:t>
            </a:r>
            <a:r>
              <a:rPr lang="de-DE" sz="1400">
                <a:latin typeface="Courier New" panose="02070309020205020404" pitchFamily="49" charset="0"/>
                <a:cs typeface="Courier New" panose="02070309020205020404" pitchFamily="49" charset="0"/>
              </a:rPr>
              <a:t> </a:t>
            </a:r>
            <a:r>
              <a:rPr lang="de-DE" sz="1400" b="1">
                <a:latin typeface="Courier New" panose="02070309020205020404" pitchFamily="49" charset="0"/>
                <a:cs typeface="Courier New" panose="02070309020205020404" pitchFamily="49" charset="0"/>
              </a:rPr>
              <a:t>by</a:t>
            </a:r>
            <a:r>
              <a:rPr lang="de-DE" sz="1400">
                <a:latin typeface="Courier New" panose="02070309020205020404" pitchFamily="49" charset="0"/>
                <a:cs typeface="Courier New" panose="02070309020205020404" pitchFamily="49" charset="0"/>
              </a:rPr>
              <a:t> &lt;Gruppierungsattribut(e)&gt;]</a:t>
            </a:r>
          </a:p>
          <a:p>
            <a:pPr marL="0" indent="0">
              <a:buNone/>
            </a:pPr>
            <a:r>
              <a:rPr lang="de-DE" sz="1400">
                <a:latin typeface="Courier New" panose="02070309020205020404" pitchFamily="49" charset="0"/>
                <a:cs typeface="Courier New" panose="02070309020205020404" pitchFamily="49" charset="0"/>
              </a:rPr>
              <a:t>[</a:t>
            </a:r>
            <a:r>
              <a:rPr lang="de-DE" sz="1400" b="1">
                <a:latin typeface="Courier New" panose="02070309020205020404" pitchFamily="49" charset="0"/>
                <a:cs typeface="Courier New" panose="02070309020205020404" pitchFamily="49" charset="0"/>
              </a:rPr>
              <a:t>having</a:t>
            </a:r>
            <a:r>
              <a:rPr lang="de-DE" sz="1400">
                <a:latin typeface="Courier New" panose="02070309020205020404" pitchFamily="49" charset="0"/>
                <a:cs typeface="Courier New" panose="02070309020205020404" pitchFamily="49" charset="0"/>
              </a:rPr>
              <a:t> &lt;Gruppenbedingung&gt;]</a:t>
            </a:r>
          </a:p>
          <a:p>
            <a:pPr marL="0" indent="0">
              <a:buNone/>
            </a:pPr>
            <a:r>
              <a:rPr lang="de-DE" sz="1400">
                <a:latin typeface="Courier New" panose="02070309020205020404" pitchFamily="49" charset="0"/>
                <a:cs typeface="Courier New" panose="02070309020205020404" pitchFamily="49" charset="0"/>
              </a:rPr>
              <a:t>[</a:t>
            </a:r>
            <a:r>
              <a:rPr lang="de-DE" sz="1400" b="1">
                <a:latin typeface="Courier New" panose="02070309020205020404" pitchFamily="49" charset="0"/>
                <a:cs typeface="Courier New" panose="02070309020205020404" pitchFamily="49" charset="0"/>
              </a:rPr>
              <a:t>order</a:t>
            </a:r>
            <a:r>
              <a:rPr lang="de-DE" sz="1400">
                <a:latin typeface="Courier New" panose="02070309020205020404" pitchFamily="49" charset="0"/>
                <a:cs typeface="Courier New" panose="02070309020205020404" pitchFamily="49" charset="0"/>
              </a:rPr>
              <a:t> </a:t>
            </a:r>
            <a:r>
              <a:rPr lang="de-DE" sz="1400" b="1">
                <a:latin typeface="Courier New" panose="02070309020205020404" pitchFamily="49" charset="0"/>
                <a:cs typeface="Courier New" panose="02070309020205020404" pitchFamily="49" charset="0"/>
              </a:rPr>
              <a:t>by</a:t>
            </a:r>
            <a:r>
              <a:rPr lang="de-DE" sz="1400">
                <a:latin typeface="Courier New" panose="02070309020205020404" pitchFamily="49" charset="0"/>
                <a:cs typeface="Courier New" panose="02070309020205020404" pitchFamily="49" charset="0"/>
              </a:rPr>
              <a:t> &lt;Attributliste&gt;];</a:t>
            </a:r>
          </a:p>
        </p:txBody>
      </p:sp>
    </p:spTree>
    <p:extLst>
      <p:ext uri="{BB962C8B-B14F-4D97-AF65-F5344CB8AC3E}">
        <p14:creationId xmlns:p14="http://schemas.microsoft.com/office/powerpoint/2010/main" val="27194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 CREATE Beispiele</a:t>
            </a:r>
          </a:p>
        </p:txBody>
      </p:sp>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Unternehmen ➝ DB anlegen</a:t>
            </a:r>
          </a:p>
          <a:p>
            <a:endParaRPr lang="de-DE" dirty="0"/>
          </a:p>
          <a:p>
            <a:endParaRPr lang="de-DE" dirty="0"/>
          </a:p>
          <a:p>
            <a:endParaRPr lang="de-DE" dirty="0"/>
          </a:p>
          <a:p>
            <a:endParaRPr lang="de-DE" dirty="0"/>
          </a:p>
          <a:p>
            <a:endParaRPr lang="de-DE" dirty="0"/>
          </a:p>
          <a:p>
            <a:endParaRPr lang="de-DE" dirty="0"/>
          </a:p>
          <a:p>
            <a:endParaRPr lang="de-DE" dirty="0"/>
          </a:p>
        </p:txBody>
      </p:sp>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10</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extLst>
              <p:ext uri="{D42A27DB-BD31-4B8C-83A1-F6EECF244321}">
                <p14:modId xmlns:p14="http://schemas.microsoft.com/office/powerpoint/2010/main" val="1378288071"/>
              </p:ext>
            </p:extLst>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75593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aktualisieren: Beispiele</a:t>
            </a:r>
          </a:p>
        </p:txBody>
      </p:sp>
      <p:sp>
        <p:nvSpPr>
          <p:cNvPr id="9" name="Content Placeholder 8">
            <a:extLst>
              <a:ext uri="{FF2B5EF4-FFF2-40B4-BE49-F238E27FC236}">
                <a16:creationId xmlns:a16="http://schemas.microsoft.com/office/drawing/2014/main" id="{018FC53E-0572-B045-28F7-C2D30EE7CF62}"/>
              </a:ext>
            </a:extLst>
          </p:cNvPr>
          <p:cNvSpPr>
            <a:spLocks noGrp="1"/>
          </p:cNvSpPr>
          <p:nvPr>
            <p:ph idx="1"/>
          </p:nvPr>
        </p:nvSpPr>
        <p:spPr/>
        <p:txBody>
          <a:bodyPr/>
          <a:lstStyle/>
          <a:p>
            <a:r>
              <a:rPr lang="de-DE" dirty="0">
                <a:latin typeface="+mn-lt"/>
                <a:cs typeface="Courier New" panose="02070309020205020404" pitchFamily="49" charset="0"/>
              </a:rPr>
              <a:t>Projekt mit der Nummer 5 ist jetzt am Standort </a:t>
            </a:r>
            <a:r>
              <a:rPr lang="de-DE" dirty="0" err="1">
                <a:latin typeface="+mn-lt"/>
                <a:cs typeface="Courier New" panose="02070309020205020404" pitchFamily="49" charset="0"/>
              </a:rPr>
              <a:t>Bellaire</a:t>
            </a:r>
            <a:r>
              <a:rPr lang="de-DE" dirty="0">
                <a:latin typeface="+mn-lt"/>
                <a:cs typeface="Courier New" panose="02070309020205020404" pitchFamily="49" charset="0"/>
              </a:rPr>
              <a:t> zu finden</a:t>
            </a:r>
            <a:br>
              <a:rPr lang="de-DE" dirty="0">
                <a:latin typeface="+mn-lt"/>
                <a:cs typeface="Courier New" panose="02070309020205020404" pitchFamily="49" charset="0"/>
              </a:rPr>
            </a:br>
            <a:r>
              <a:rPr lang="de-DE" dirty="0">
                <a:latin typeface="+mn-lt"/>
                <a:cs typeface="Courier New" panose="02070309020205020404" pitchFamily="49" charset="0"/>
              </a:rPr>
              <a:t>und wird von Abteilung mit der Nummer 5 betreut</a:t>
            </a:r>
          </a:p>
          <a:p>
            <a:pPr lvl="1"/>
            <a:r>
              <a:rPr lang="de-DE" b="1" dirty="0">
                <a:solidFill>
                  <a:schemeClr val="accent1"/>
                </a:solidFill>
                <a:latin typeface="Courier New" panose="02070309020205020404" pitchFamily="49" charset="0"/>
                <a:cs typeface="Courier New" panose="02070309020205020404" pitchFamily="49" charset="0"/>
              </a:rPr>
              <a:t>update</a:t>
            </a:r>
            <a:r>
              <a:rPr lang="de-DE" dirty="0">
                <a:latin typeface="Courier New" panose="02070309020205020404" pitchFamily="49" charset="0"/>
                <a:cs typeface="Courier New" panose="02070309020205020404" pitchFamily="49" charset="0"/>
              </a:rPr>
              <a:t> Projekt</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Standort='</a:t>
            </a:r>
            <a:r>
              <a:rPr lang="de-DE" dirty="0" err="1">
                <a:latin typeface="Courier New" panose="02070309020205020404" pitchFamily="49" charset="0"/>
                <a:cs typeface="Courier New" panose="02070309020205020404" pitchFamily="49" charset="0"/>
              </a:rPr>
              <a:t>Bellaire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=5</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Nummer=5;</a:t>
            </a:r>
          </a:p>
          <a:p>
            <a:r>
              <a:rPr lang="de-DE" dirty="0">
                <a:latin typeface="+mn-lt"/>
                <a:cs typeface="Courier New" panose="02070309020205020404" pitchFamily="49" charset="0"/>
              </a:rPr>
              <a:t>Alle Angestellte der Abteilung mit Namen Research erhalten 10% mehr Gehalt</a:t>
            </a:r>
          </a:p>
          <a:p>
            <a:pPr lvl="1"/>
            <a:r>
              <a:rPr lang="de-DE" b="1" dirty="0">
                <a:solidFill>
                  <a:schemeClr val="accent1"/>
                </a:solidFill>
                <a:latin typeface="Courier New" panose="02070309020205020404" pitchFamily="49" charset="0"/>
                <a:cs typeface="Courier New" panose="02070309020205020404" pitchFamily="49" charset="0"/>
              </a:rPr>
              <a:t>update</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Gehalt=Gehalt * 1.1</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 </a:t>
            </a:r>
            <a:r>
              <a:rPr lang="de-DE" b="1" dirty="0">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Name = 'Research');</a:t>
            </a:r>
          </a:p>
          <a:p>
            <a:endParaRPr lang="en-DE" dirty="0"/>
          </a:p>
          <a:p>
            <a:endParaRPr lang="en-DE" dirty="0"/>
          </a:p>
        </p:txBody>
      </p:sp>
      <p:sp>
        <p:nvSpPr>
          <p:cNvPr id="5" name="Date Placeholder 4">
            <a:extLst>
              <a:ext uri="{FF2B5EF4-FFF2-40B4-BE49-F238E27FC236}">
                <a16:creationId xmlns:a16="http://schemas.microsoft.com/office/drawing/2014/main" id="{CCABB85D-F4FB-2F00-8876-F97B7D29998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0CF81C-05A7-718C-9236-454A0429079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100</a:t>
            </a:fld>
            <a:endParaRPr lang="de-DE"/>
          </a:p>
        </p:txBody>
      </p:sp>
      <p:sp>
        <p:nvSpPr>
          <p:cNvPr id="10" name="TextBox 9">
            <a:extLst>
              <a:ext uri="{FF2B5EF4-FFF2-40B4-BE49-F238E27FC236}">
                <a16:creationId xmlns:a16="http://schemas.microsoft.com/office/drawing/2014/main" id="{2272E5F3-6398-B62A-3D64-06F34F99710D}"/>
              </a:ext>
            </a:extLst>
          </p:cNvPr>
          <p:cNvSpPr txBox="1"/>
          <p:nvPr/>
        </p:nvSpPr>
        <p:spPr>
          <a:xfrm>
            <a:off x="8751986" y="1665066"/>
            <a:ext cx="2666114"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update</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statement</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graphicFrame>
        <p:nvGraphicFramePr>
          <p:cNvPr id="3" name="Group 5">
            <a:extLst>
              <a:ext uri="{FF2B5EF4-FFF2-40B4-BE49-F238E27FC236}">
                <a16:creationId xmlns:a16="http://schemas.microsoft.com/office/drawing/2014/main" id="{B7E2B1B0-BBC7-804A-CCE2-C42A44E8121E}"/>
              </a:ext>
            </a:extLst>
          </p:cNvPr>
          <p:cNvGraphicFramePr>
            <a:graphicFrameLocks noGrp="1"/>
          </p:cNvGraphicFramePr>
          <p:nvPr>
            <p:extLst>
              <p:ext uri="{D42A27DB-BD31-4B8C-83A1-F6EECF244321}">
                <p14:modId xmlns:p14="http://schemas.microsoft.com/office/powerpoint/2010/main" val="2396705370"/>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BE911042-5009-EF84-A984-9FF09863746B}"/>
              </a:ext>
            </a:extLst>
          </p:cNvPr>
          <p:cNvGraphicFramePr>
            <a:graphicFrameLocks noGrp="1"/>
          </p:cNvGraphicFramePr>
          <p:nvPr>
            <p:extLst>
              <p:ext uri="{D42A27DB-BD31-4B8C-83A1-F6EECF244321}">
                <p14:modId xmlns:p14="http://schemas.microsoft.com/office/powerpoint/2010/main" val="260246167"/>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9743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Merge</a:t>
            </a:r>
            <a:r>
              <a:rPr lang="de-DE" dirty="0"/>
              <a:t> von Tabellen</a:t>
            </a:r>
          </a:p>
        </p:txBody>
      </p:sp>
      <p:sp>
        <p:nvSpPr>
          <p:cNvPr id="3" name="Inhaltsplatzhalter 2"/>
          <p:cNvSpPr>
            <a:spLocks noGrp="1"/>
          </p:cNvSpPr>
          <p:nvPr>
            <p:ph idx="1"/>
          </p:nvPr>
        </p:nvSpPr>
        <p:spPr/>
        <p:txBody>
          <a:bodyPr>
            <a:noAutofit/>
          </a:bodyPr>
          <a:lstStyle/>
          <a:p>
            <a:r>
              <a:rPr lang="de-DE" dirty="0"/>
              <a:t>Eine Tabelle kann in eine andere eingefügt werden, wobei </a:t>
            </a:r>
            <a:br>
              <a:rPr lang="de-DE" dirty="0"/>
            </a:br>
            <a:r>
              <a:rPr lang="de-DE" dirty="0"/>
              <a:t>hier im </a:t>
            </a:r>
            <a:r>
              <a:rPr lang="de-DE" dirty="0">
                <a:solidFill>
                  <a:schemeClr val="accent1"/>
                </a:solidFill>
              </a:rPr>
              <a:t>WHEN MATCHED</a:t>
            </a:r>
            <a:r>
              <a:rPr lang="de-DE" dirty="0"/>
              <a:t> über das Einfügen bestimmt wird</a:t>
            </a:r>
            <a:endParaRPr lang="en-US" altLang="de-DE" dirty="0">
              <a:latin typeface="Courier New" panose="02070309020205020404" pitchFamily="49" charset="0"/>
              <a:cs typeface="Courier New" panose="02070309020205020404" pitchFamily="49" charset="0"/>
            </a:endParaRPr>
          </a:p>
          <a:p>
            <a:pPr lvl="1"/>
            <a:r>
              <a:rPr lang="de-DE" dirty="0">
                <a:solidFill>
                  <a:schemeClr val="tx1"/>
                </a:solidFill>
              </a:rPr>
              <a:t>Beispiel:</a:t>
            </a:r>
          </a:p>
          <a:p>
            <a:pPr lvl="2">
              <a:tabLst>
                <a:tab pos="1063625" algn="l"/>
              </a:tabLst>
            </a:pPr>
            <a:r>
              <a:rPr lang="en-US" altLang="de-DE" b="1" dirty="0">
                <a:solidFill>
                  <a:schemeClr val="accent1"/>
                </a:solidFill>
                <a:latin typeface="Courier New" panose="02070309020205020404" pitchFamily="49" charset="0"/>
                <a:cs typeface="Courier New" panose="02070309020205020404" pitchFamily="49" charset="0"/>
              </a:rPr>
              <a:t>merge into</a:t>
            </a: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AngestellteAll</a:t>
            </a:r>
            <a:r>
              <a:rPr lang="en-US" altLang="de-DE" dirty="0">
                <a:latin typeface="Courier New" panose="02070309020205020404" pitchFamily="49" charset="0"/>
                <a:cs typeface="Courier New" panose="02070309020205020404" pitchFamily="49" charset="0"/>
              </a:rPr>
              <a:t> c</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using</a:t>
            </a: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Angestellte</a:t>
            </a:r>
            <a:r>
              <a:rPr lang="en-US" altLang="de-DE" dirty="0">
                <a:latin typeface="Courier New" panose="02070309020205020404" pitchFamily="49" charset="0"/>
                <a:cs typeface="Courier New" panose="02070309020205020404" pitchFamily="49" charset="0"/>
              </a:rPr>
              <a:t> a</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on</a:t>
            </a: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a.SVN</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c.SVN</a:t>
            </a:r>
            <a:r>
              <a:rPr lang="en-US" altLang="de-DE" dirty="0">
                <a:latin typeface="Courier New" panose="02070309020205020404" pitchFamily="49" charset="0"/>
                <a:cs typeface="Courier New" panose="02070309020205020404" pitchFamily="49" charset="0"/>
              </a:rPr>
              <a:t>)</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when matched then</a:t>
            </a:r>
            <a:br>
              <a:rPr lang="en-US" altLang="de-DE" b="1" dirty="0">
                <a:solidFill>
                  <a:schemeClr val="accent1"/>
                </a:solidFill>
                <a:latin typeface="Courier New" panose="02070309020205020404" pitchFamily="49" charset="0"/>
                <a:cs typeface="Courier New" panose="02070309020205020404" pitchFamily="49" charset="0"/>
              </a:rPr>
            </a:br>
            <a:r>
              <a:rPr lang="en-US" altLang="de-DE" b="1" dirty="0">
                <a:latin typeface="Courier New" panose="02070309020205020404" pitchFamily="49" charset="0"/>
                <a:cs typeface="Courier New" panose="02070309020205020404" pitchFamily="49" charset="0"/>
              </a:rPr>
              <a:t>	</a:t>
            </a:r>
            <a:r>
              <a:rPr lang="en-US" altLang="de-DE" b="1" dirty="0">
                <a:solidFill>
                  <a:schemeClr val="accent1"/>
                </a:solidFill>
                <a:latin typeface="Courier New" panose="02070309020205020404" pitchFamily="49" charset="0"/>
                <a:cs typeface="Courier New" panose="02070309020205020404" pitchFamily="49" charset="0"/>
              </a:rPr>
              <a:t>update </a:t>
            </a:r>
            <a:br>
              <a:rPr lang="en-US" altLang="de-DE" b="1" dirty="0">
                <a:solidFill>
                  <a:schemeClr val="accent1"/>
                </a:solidFill>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	set</a:t>
            </a:r>
            <a:br>
              <a:rPr lang="en-US" altLang="de-DE" dirty="0">
                <a:solidFill>
                  <a:schemeClr val="accent1"/>
                </a:solidFill>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c.VName</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a.VName</a:t>
            </a:r>
            <a:r>
              <a:rPr lang="en-US" altLang="de-DE" dirty="0">
                <a:latin typeface="Courier New" panose="02070309020205020404" pitchFamily="49" charset="0"/>
                <a:cs typeface="Courier New" panose="02070309020205020404" pitchFamily="49" charset="0"/>
              </a:rPr>
              <a:t>,</a:t>
            </a:r>
            <a:br>
              <a:rPr lang="en-US" altLang="de-DE" dirty="0">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c.NName</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a.NName</a:t>
            </a:r>
            <a:r>
              <a:rPr lang="en-US" altLang="de-DE" dirty="0">
                <a:latin typeface="Courier New" panose="02070309020205020404" pitchFamily="49" charset="0"/>
                <a:cs typeface="Courier New" panose="02070309020205020404" pitchFamily="49" charset="0"/>
              </a:rPr>
              <a:t>,</a:t>
            </a:r>
            <a:br>
              <a:rPr lang="en-US" altLang="de-DE" dirty="0">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dirty="0" err="1">
                <a:latin typeface="Courier New" panose="02070309020205020404" pitchFamily="49" charset="0"/>
                <a:cs typeface="Courier New" panose="02070309020205020404" pitchFamily="49" charset="0"/>
              </a:rPr>
              <a:t>c.Geb</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a.Geb</a:t>
            </a:r>
            <a:r>
              <a:rPr lang="en-US" altLang="de-DE" dirty="0">
                <a:latin typeface="Courier New" panose="02070309020205020404" pitchFamily="49" charset="0"/>
                <a:cs typeface="Courier New" panose="02070309020205020404" pitchFamily="49" charset="0"/>
              </a:rPr>
              <a:t>,	...</a:t>
            </a:r>
            <a:br>
              <a:rPr lang="en-US" altLang="de-DE" dirty="0">
                <a:latin typeface="Courier New" panose="02070309020205020404" pitchFamily="49" charset="0"/>
                <a:cs typeface="Courier New" panose="02070309020205020404" pitchFamily="49" charset="0"/>
              </a:rPr>
            </a:br>
            <a:r>
              <a:rPr lang="en-US" altLang="de-DE" b="1" dirty="0">
                <a:solidFill>
                  <a:schemeClr val="accent1"/>
                </a:solidFill>
                <a:latin typeface="Courier New" panose="02070309020205020404" pitchFamily="49" charset="0"/>
                <a:cs typeface="Courier New" panose="02070309020205020404" pitchFamily="49" charset="0"/>
              </a:rPr>
              <a:t>when not matched then</a:t>
            </a:r>
            <a:br>
              <a:rPr lang="en-US" altLang="de-DE" dirty="0">
                <a:latin typeface="Courier New" panose="02070309020205020404" pitchFamily="49" charset="0"/>
                <a:cs typeface="Courier New" panose="02070309020205020404" pitchFamily="49" charset="0"/>
              </a:rPr>
            </a:br>
            <a:r>
              <a:rPr lang="en-US" altLang="de-DE" dirty="0">
                <a:latin typeface="Courier New" panose="02070309020205020404" pitchFamily="49" charset="0"/>
                <a:cs typeface="Courier New" panose="02070309020205020404" pitchFamily="49" charset="0"/>
              </a:rPr>
              <a:t>	</a:t>
            </a:r>
            <a:r>
              <a:rPr lang="en-US" altLang="de-DE" b="1" dirty="0">
                <a:latin typeface="Courier New" panose="02070309020205020404" pitchFamily="49" charset="0"/>
                <a:cs typeface="Courier New" panose="02070309020205020404" pitchFamily="49" charset="0"/>
              </a:rPr>
              <a:t>insert values</a:t>
            </a:r>
            <a:r>
              <a:rPr lang="en-US" altLang="de-DE" dirty="0">
                <a:latin typeface="Courier New" panose="02070309020205020404" pitchFamily="49" charset="0"/>
                <a:cs typeface="Courier New" panose="02070309020205020404" pitchFamily="49" charset="0"/>
              </a:rPr>
              <a:t>(</a:t>
            </a:r>
            <a:r>
              <a:rPr lang="en-US" altLang="de-DE" dirty="0" err="1">
                <a:latin typeface="Courier New" panose="02070309020205020404" pitchFamily="49" charset="0"/>
                <a:cs typeface="Courier New" panose="02070309020205020404" pitchFamily="49" charset="0"/>
              </a:rPr>
              <a:t>a.SVN</a:t>
            </a:r>
            <a:r>
              <a:rPr lang="en-US" altLang="de-DE" dirty="0">
                <a:latin typeface="Courier New" panose="02070309020205020404" pitchFamily="49" charset="0"/>
                <a:cs typeface="Courier New" panose="02070309020205020404" pitchFamily="49" charset="0"/>
              </a:rPr>
              <a:t>, ..., </a:t>
            </a:r>
            <a:r>
              <a:rPr lang="en-US" altLang="de-DE" dirty="0" err="1">
                <a:latin typeface="Courier New" panose="02070309020205020404" pitchFamily="49" charset="0"/>
                <a:cs typeface="Courier New" panose="02070309020205020404" pitchFamily="49" charset="0"/>
              </a:rPr>
              <a:t>a.Abt</a:t>
            </a:r>
            <a:r>
              <a:rPr lang="en-US" altLang="de-DE" dirty="0">
                <a:latin typeface="Courier New" panose="02070309020205020404" pitchFamily="49" charset="0"/>
                <a:cs typeface="Courier New" panose="02070309020205020404" pitchFamily="49" charset="0"/>
              </a:rPr>
              <a:t>);</a:t>
            </a:r>
            <a:endParaRPr lang="en-DE" dirty="0"/>
          </a:p>
          <a:p>
            <a:endParaRPr lang="de-DE" dirty="0">
              <a:solidFill>
                <a:schemeClr val="tx1"/>
              </a:solidFill>
            </a:endParaRPr>
          </a:p>
          <a:p>
            <a:endParaRPr lang="de-DE" dirty="0">
              <a:solidFill>
                <a:schemeClr val="tx1"/>
              </a:solidFill>
            </a:endParaRPr>
          </a:p>
        </p:txBody>
      </p:sp>
      <p:sp>
        <p:nvSpPr>
          <p:cNvPr id="5" name="Date Placeholder 4">
            <a:extLst>
              <a:ext uri="{FF2B5EF4-FFF2-40B4-BE49-F238E27FC236}">
                <a16:creationId xmlns:a16="http://schemas.microsoft.com/office/drawing/2014/main" id="{55FB01F1-FCAF-B425-9C98-DC11D25E6C0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E865CAF-A469-70A4-C854-13D249400C4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101</a:t>
            </a:fld>
            <a:endParaRPr lang="de-DE"/>
          </a:p>
        </p:txBody>
      </p:sp>
      <p:sp>
        <p:nvSpPr>
          <p:cNvPr id="8" name="TextBox 7">
            <a:extLst>
              <a:ext uri="{FF2B5EF4-FFF2-40B4-BE49-F238E27FC236}">
                <a16:creationId xmlns:a16="http://schemas.microsoft.com/office/drawing/2014/main" id="{52E0A34B-2083-FFDD-7BEE-76A7FD2920B9}"/>
              </a:ext>
            </a:extLst>
          </p:cNvPr>
          <p:cNvSpPr txBox="1"/>
          <p:nvPr/>
        </p:nvSpPr>
        <p:spPr>
          <a:xfrm>
            <a:off x="7974850" y="1665066"/>
            <a:ext cx="3856825" cy="2585323"/>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merge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TableName1</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using</a:t>
            </a:r>
            <a:r>
              <a:rPr lang="de-DE" dirty="0">
                <a:latin typeface="Courier New" panose="02070309020205020404" pitchFamily="49" charset="0"/>
                <a:cs typeface="Courier New" panose="02070309020205020404" pitchFamily="49" charset="0"/>
              </a:rPr>
              <a:t> TableName2</a:t>
            </a: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matched</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then</a:t>
            </a:r>
            <a:endParaRPr lang="de-DE" b="1"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	update</a:t>
            </a: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set</a:t>
            </a:r>
            <a:endParaRPr lang="de-DE" b="1"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statement</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when</a:t>
            </a:r>
            <a:r>
              <a:rPr lang="de-DE" b="1" dirty="0">
                <a:latin typeface="Courier New" panose="02070309020205020404" pitchFamily="49" charset="0"/>
                <a:cs typeface="Courier New" panose="02070309020205020404" pitchFamily="49" charset="0"/>
              </a:rPr>
              <a:t> not </a:t>
            </a:r>
            <a:r>
              <a:rPr lang="de-DE" b="1" dirty="0" err="1">
                <a:latin typeface="Courier New" panose="02070309020205020404" pitchFamily="49" charset="0"/>
                <a:cs typeface="Courier New" panose="02070309020205020404" pitchFamily="49" charset="0"/>
              </a:rPr>
              <a:t>matched</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then</a:t>
            </a:r>
            <a:endParaRPr lang="de-DE" b="1"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insert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ValueList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86257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Zwischenzusammenfassung</a:t>
            </a:r>
          </a:p>
        </p:txBody>
      </p:sp>
      <p:sp>
        <p:nvSpPr>
          <p:cNvPr id="8" name="Rectangle 8"/>
          <p:cNvSpPr>
            <a:spLocks noGrp="1" noChangeArrowheads="1"/>
          </p:cNvSpPr>
          <p:nvPr>
            <p:ph idx="1"/>
          </p:nvPr>
        </p:nvSpPr>
        <p:spPr/>
        <p:txBody>
          <a:bodyPr numCol="2">
            <a:noAutofit/>
          </a:bodyPr>
          <a:lstStyle/>
          <a:p>
            <a:r>
              <a:rPr lang="de-DE" dirty="0" err="1"/>
              <a:t>Grundkonstrukte</a:t>
            </a:r>
            <a:endParaRPr lang="de-DE" dirty="0"/>
          </a:p>
          <a:p>
            <a:pPr lvl="1"/>
            <a:r>
              <a:rPr lang="de-DE" dirty="0"/>
              <a:t>SELECT, FROM, WHERE</a:t>
            </a:r>
          </a:p>
          <a:p>
            <a:r>
              <a:rPr lang="de-DE" dirty="0"/>
              <a:t>Sortierung</a:t>
            </a:r>
          </a:p>
          <a:p>
            <a:pPr lvl="1"/>
            <a:r>
              <a:rPr lang="de-DE" dirty="0"/>
              <a:t>ORDER BY: ASC, DESC</a:t>
            </a:r>
          </a:p>
          <a:p>
            <a:r>
              <a:rPr lang="de-DE" dirty="0"/>
              <a:t>Relationen kombinieren</a:t>
            </a:r>
          </a:p>
          <a:p>
            <a:pPr lvl="1"/>
            <a:r>
              <a:rPr lang="de-DE" dirty="0"/>
              <a:t>INNER / NATURAL / OUTER JOIN</a:t>
            </a:r>
          </a:p>
          <a:p>
            <a:pPr lvl="1"/>
            <a:r>
              <a:rPr lang="de-DE" dirty="0"/>
              <a:t>UNION, INTERSECT, MINUS / EXCEPT</a:t>
            </a:r>
          </a:p>
          <a:p>
            <a:r>
              <a:rPr lang="de-DE" dirty="0"/>
              <a:t>Aggregationen und Gruppierungen</a:t>
            </a:r>
          </a:p>
          <a:p>
            <a:pPr lvl="1"/>
            <a:r>
              <a:rPr lang="de-DE" dirty="0"/>
              <a:t>COUNT, SUM, AVG, MIN, MAX</a:t>
            </a:r>
          </a:p>
          <a:p>
            <a:pPr lvl="1"/>
            <a:r>
              <a:rPr lang="de-DE" dirty="0"/>
              <a:t>GROUP BY</a:t>
            </a:r>
          </a:p>
          <a:p>
            <a:pPr lvl="1"/>
            <a:r>
              <a:rPr lang="de-DE" dirty="0"/>
              <a:t>HAVING</a:t>
            </a:r>
          </a:p>
          <a:p>
            <a:pPr lvl="1"/>
            <a:endParaRPr lang="de-DE" dirty="0"/>
          </a:p>
          <a:p>
            <a:r>
              <a:rPr lang="de-DE" dirty="0"/>
              <a:t>Weitere Vergleichsmethoden</a:t>
            </a:r>
          </a:p>
          <a:p>
            <a:pPr lvl="1"/>
            <a:r>
              <a:rPr lang="de-DE" dirty="0"/>
              <a:t>Operatoren (+ - % / * IN LIKE…)</a:t>
            </a:r>
          </a:p>
          <a:p>
            <a:pPr lvl="1"/>
            <a:r>
              <a:rPr lang="de-DE" dirty="0"/>
              <a:t>IN, ANY, ALL, EXIST, UNIQUE</a:t>
            </a:r>
          </a:p>
          <a:p>
            <a:pPr lvl="1"/>
            <a:r>
              <a:rPr lang="de-DE" dirty="0"/>
              <a:t>DISTINCT</a:t>
            </a:r>
          </a:p>
          <a:p>
            <a:pPr lvl="1"/>
            <a:r>
              <a:rPr lang="de-DE" dirty="0"/>
              <a:t>IS NULL / IS NOT NULL</a:t>
            </a:r>
          </a:p>
          <a:p>
            <a:r>
              <a:rPr lang="de-DE" dirty="0"/>
              <a:t>Datenänderung</a:t>
            </a:r>
          </a:p>
          <a:p>
            <a:pPr lvl="1"/>
            <a:r>
              <a:rPr lang="de-DE" dirty="0"/>
              <a:t>INSERT</a:t>
            </a:r>
          </a:p>
          <a:p>
            <a:pPr lvl="1"/>
            <a:r>
              <a:rPr lang="de-DE" dirty="0"/>
              <a:t>UPDATE</a:t>
            </a:r>
          </a:p>
          <a:p>
            <a:pPr lvl="2"/>
            <a:r>
              <a:rPr lang="de-DE" dirty="0"/>
              <a:t>WHEN MATCHED</a:t>
            </a:r>
          </a:p>
          <a:p>
            <a:pPr lvl="1"/>
            <a:r>
              <a:rPr lang="de-DE" dirty="0"/>
              <a:t>DELETE</a:t>
            </a:r>
          </a:p>
          <a:p>
            <a:pPr lvl="1"/>
            <a:endParaRPr lang="de-DE" dirty="0"/>
          </a:p>
          <a:p>
            <a:endParaRPr lang="de-DE" dirty="0"/>
          </a:p>
        </p:txBody>
      </p:sp>
      <p:sp>
        <p:nvSpPr>
          <p:cNvPr id="3" name="Date Placeholder 2">
            <a:extLst>
              <a:ext uri="{FF2B5EF4-FFF2-40B4-BE49-F238E27FC236}">
                <a16:creationId xmlns:a16="http://schemas.microsoft.com/office/drawing/2014/main" id="{1180E895-B185-DEBC-5A2E-B51E1BDCDBB9}"/>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4356C9D2-875F-A0B7-6D1D-A2E0DB125639}"/>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B190EE9F-FC09-4372-A816-380A0FF25052}" type="slidenum">
              <a:rPr lang="de-DE" smtClean="0"/>
              <a:pPr/>
              <a:t>102</a:t>
            </a:fld>
            <a:endParaRPr lang="de-DE"/>
          </a:p>
        </p:txBody>
      </p:sp>
      <p:sp>
        <p:nvSpPr>
          <p:cNvPr id="6" name="TextBox 5">
            <a:extLst>
              <a:ext uri="{FF2B5EF4-FFF2-40B4-BE49-F238E27FC236}">
                <a16:creationId xmlns:a16="http://schemas.microsoft.com/office/drawing/2014/main" id="{6F0FFD0C-C7D8-5E02-D529-152AADC553B1}"/>
              </a:ext>
            </a:extLst>
          </p:cNvPr>
          <p:cNvSpPr txBox="1"/>
          <p:nvPr/>
        </p:nvSpPr>
        <p:spPr>
          <a:xfrm>
            <a:off x="5728981" y="5391810"/>
            <a:ext cx="5491246"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SQL ist ein Standard, der u.a. eine Grammatik definiert </a:t>
            </a:r>
          </a:p>
          <a:p>
            <a:pPr marL="285750" indent="-285750">
              <a:buFont typeface="System Font Regular"/>
              <a:buChar char="➝"/>
            </a:pPr>
            <a:r>
              <a:rPr lang="de-DE" dirty="0"/>
              <a:t>Implementierungen (MySQL, PostgreSQL, etc.) setzen den Standard um, woraus Unterschiede in der Nutzung über Systeme hinweg entstehen können</a:t>
            </a:r>
          </a:p>
        </p:txBody>
      </p:sp>
    </p:spTree>
    <p:extLst>
      <p:ext uri="{BB962C8B-B14F-4D97-AF65-F5344CB8AC3E}">
        <p14:creationId xmlns:p14="http://schemas.microsoft.com/office/powerpoint/2010/main" val="3739928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Daten einfügen, löschen, aktualisieren</a:t>
            </a:r>
          </a:p>
        </p:txBody>
      </p:sp>
      <p:pic>
        <p:nvPicPr>
          <p:cNvPr id="2" name="Picture Placeholder 1">
            <a:extLst>
              <a:ext uri="{FF2B5EF4-FFF2-40B4-BE49-F238E27FC236}">
                <a16:creationId xmlns:a16="http://schemas.microsoft.com/office/drawing/2014/main" id="{168391DF-15DB-1727-58BD-4E6B7992F680}"/>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103</a:t>
            </a:fld>
            <a:endParaRPr lang="en-GB"/>
          </a:p>
        </p:txBody>
      </p:sp>
    </p:spTree>
    <p:extLst>
      <p:ext uri="{BB962C8B-B14F-4D97-AF65-F5344CB8AC3E}">
        <p14:creationId xmlns:p14="http://schemas.microsoft.com/office/powerpoint/2010/main" val="2893030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Datendefinition (SQL als DDL)</a:t>
            </a:r>
          </a:p>
          <a:p>
            <a:pPr lvl="1"/>
            <a:r>
              <a:rPr lang="de-DE" dirty="0"/>
              <a:t>Schema, Tabellen, Datentypen, </a:t>
            </a:r>
            <a:r>
              <a:rPr lang="de-DE" dirty="0" err="1"/>
              <a:t>Constraints</a:t>
            </a:r>
            <a:r>
              <a:rPr lang="de-DE" dirty="0"/>
              <a:t> definieren</a:t>
            </a:r>
          </a:p>
          <a:p>
            <a:pPr lvl="1"/>
            <a:r>
              <a:rPr lang="de-DE" dirty="0"/>
              <a:t>Strukturelle Änderungen mittels </a:t>
            </a:r>
            <a:r>
              <a:rPr lang="de-DE" dirty="0" err="1"/>
              <a:t>drop</a:t>
            </a:r>
            <a:r>
              <a:rPr lang="de-DE" dirty="0"/>
              <a:t>, alter</a:t>
            </a:r>
          </a:p>
          <a:p>
            <a:pPr marL="457200" indent="-457200">
              <a:buFont typeface="+mj-lt"/>
              <a:buAutoNum type="alphaUcPeriod"/>
            </a:pPr>
            <a:r>
              <a:rPr lang="de-DE" i="1" dirty="0"/>
              <a:t>Datenmanipulation (SQL als DML)</a:t>
            </a:r>
          </a:p>
          <a:p>
            <a:pPr lvl="1"/>
            <a:r>
              <a:rPr lang="de-DE" dirty="0"/>
              <a:t>Anfragen</a:t>
            </a:r>
          </a:p>
          <a:p>
            <a:pPr lvl="1"/>
            <a:r>
              <a:rPr lang="de-DE" dirty="0"/>
              <a:t>Datenänderungen</a:t>
            </a:r>
          </a:p>
          <a:p>
            <a:pPr marL="457200" indent="-457200">
              <a:buFont typeface="+mj-lt"/>
              <a:buAutoNum type="alphaUcPeriod"/>
            </a:pPr>
            <a:r>
              <a:rPr lang="de-DE" b="1" i="1" dirty="0">
                <a:solidFill>
                  <a:schemeClr val="accent1"/>
                </a:solidFill>
              </a:rPr>
              <a:t>Und der Rest</a:t>
            </a:r>
          </a:p>
          <a:p>
            <a:pPr lvl="1"/>
            <a:r>
              <a:rPr lang="de-DE" dirty="0">
                <a:solidFill>
                  <a:schemeClr val="accent1"/>
                </a:solidFill>
              </a:rPr>
              <a:t>Sichten (SQL als VDL) </a:t>
            </a:r>
          </a:p>
          <a:p>
            <a:pPr lvl="1"/>
            <a:r>
              <a:rPr lang="de-DE" dirty="0">
                <a:solidFill>
                  <a:schemeClr val="accent1"/>
                </a:solidFill>
              </a:rPr>
              <a:t>Rechtevergabe (SQL als DCL)</a:t>
            </a:r>
          </a:p>
          <a:p>
            <a:pPr lvl="1"/>
            <a:r>
              <a:rPr lang="de-DE" dirty="0">
                <a:solidFill>
                  <a:schemeClr val="accent1"/>
                </a:solidFill>
              </a:rPr>
              <a:t>Programmiermethoden</a:t>
            </a:r>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104</a:t>
            </a:fld>
            <a:endParaRPr lang="en-GB"/>
          </a:p>
        </p:txBody>
      </p:sp>
    </p:spTree>
    <p:extLst>
      <p:ext uri="{BB962C8B-B14F-4D97-AF65-F5344CB8AC3E}">
        <p14:creationId xmlns:p14="http://schemas.microsoft.com/office/powerpoint/2010/main" val="9027148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2C-7596-154E-B66C-DDE2D9B7F480}"/>
              </a:ext>
            </a:extLst>
          </p:cNvPr>
          <p:cNvSpPr>
            <a:spLocks noGrp="1"/>
          </p:cNvSpPr>
          <p:nvPr>
            <p:ph type="title"/>
          </p:nvPr>
        </p:nvSpPr>
        <p:spPr/>
        <p:txBody>
          <a:bodyPr/>
          <a:lstStyle/>
          <a:p>
            <a:r>
              <a:rPr lang="de-DE" dirty="0"/>
              <a:t>Sichten (Views)</a:t>
            </a:r>
          </a:p>
        </p:txBody>
      </p:sp>
      <p:sp>
        <p:nvSpPr>
          <p:cNvPr id="3" name="Text Placeholder 2">
            <a:extLst>
              <a:ext uri="{FF2B5EF4-FFF2-40B4-BE49-F238E27FC236}">
                <a16:creationId xmlns:a16="http://schemas.microsoft.com/office/drawing/2014/main" id="{B21D3BA9-79F7-F341-8F59-12EA5005FA45}"/>
              </a:ext>
            </a:extLst>
          </p:cNvPr>
          <p:cNvSpPr>
            <a:spLocks noGrp="1"/>
          </p:cNvSpPr>
          <p:nvPr>
            <p:ph type="body" idx="1"/>
          </p:nvPr>
        </p:nvSpPr>
        <p:spPr/>
        <p:txBody>
          <a:bodyPr/>
          <a:lstStyle/>
          <a:p>
            <a:r>
              <a:rPr lang="de-DE" dirty="0"/>
              <a:t>SQL als View Definition Language (VDL)</a:t>
            </a:r>
          </a:p>
          <a:p>
            <a:r>
              <a:rPr lang="de-DE" dirty="0"/>
              <a:t>(</a:t>
            </a:r>
            <a:r>
              <a:rPr lang="de-DE" dirty="0" err="1"/>
              <a:t>Machmal</a:t>
            </a:r>
            <a:r>
              <a:rPr lang="de-DE" dirty="0"/>
              <a:t> auch als Teil der DML aufgefasst)</a:t>
            </a:r>
          </a:p>
        </p:txBody>
      </p:sp>
      <p:sp>
        <p:nvSpPr>
          <p:cNvPr id="5" name="Date Placeholder 4">
            <a:extLst>
              <a:ext uri="{FF2B5EF4-FFF2-40B4-BE49-F238E27FC236}">
                <a16:creationId xmlns:a16="http://schemas.microsoft.com/office/drawing/2014/main" id="{D97D1E17-7EE0-80DE-EFD8-A606AD1A20C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38CF5DED-1D32-DCC7-41CD-52498A6AE88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6F93FB6A-D75E-C449-A1E4-BDA2D3061EF0}"/>
              </a:ext>
            </a:extLst>
          </p:cNvPr>
          <p:cNvSpPr>
            <a:spLocks noGrp="1"/>
          </p:cNvSpPr>
          <p:nvPr>
            <p:ph type="sldNum" sz="quarter" idx="4"/>
          </p:nvPr>
        </p:nvSpPr>
        <p:spPr/>
        <p:txBody>
          <a:bodyPr/>
          <a:lstStyle/>
          <a:p>
            <a:fld id="{6B52BCD7-8B4B-1443-81DC-540C3C62FE02}" type="slidenum">
              <a:rPr lang="en-GB" smtClean="0"/>
              <a:t>105</a:t>
            </a:fld>
            <a:endParaRPr lang="en-GB"/>
          </a:p>
        </p:txBody>
      </p:sp>
    </p:spTree>
    <p:extLst>
      <p:ext uri="{BB962C8B-B14F-4D97-AF65-F5344CB8AC3E}">
        <p14:creationId xmlns:p14="http://schemas.microsoft.com/office/powerpoint/2010/main" val="16502383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Sichten: Virtuelle Relationen</a:t>
            </a:r>
          </a:p>
        </p:txBody>
      </p:sp>
      <p:sp>
        <p:nvSpPr>
          <p:cNvPr id="3" name="Inhaltsplatzhalter 2"/>
          <p:cNvSpPr>
            <a:spLocks noGrp="1"/>
          </p:cNvSpPr>
          <p:nvPr>
            <p:ph idx="1"/>
          </p:nvPr>
        </p:nvSpPr>
        <p:spPr/>
        <p:txBody>
          <a:bodyPr>
            <a:noAutofit/>
          </a:bodyPr>
          <a:lstStyle/>
          <a:p>
            <a:r>
              <a:rPr lang="de-DE" dirty="0">
                <a:solidFill>
                  <a:schemeClr val="accent1"/>
                </a:solidFill>
              </a:rPr>
              <a:t>VIEW</a:t>
            </a:r>
            <a:r>
              <a:rPr lang="de-DE" dirty="0"/>
              <a:t>: aus anderen Relationen abgeleitete Relation</a:t>
            </a:r>
          </a:p>
          <a:p>
            <a:pPr lvl="1"/>
            <a:r>
              <a:rPr lang="de-DE" dirty="0"/>
              <a:t>Wird über eine SELECT-Anweisung spezifiziert</a:t>
            </a:r>
          </a:p>
          <a:p>
            <a:pPr lvl="1"/>
            <a:r>
              <a:rPr lang="de-DE" dirty="0"/>
              <a:t>Werden von DB aktuell gehalten</a:t>
            </a:r>
          </a:p>
          <a:p>
            <a:pPr lvl="1"/>
            <a:r>
              <a:rPr lang="de-DE" dirty="0"/>
              <a:t>Virtuelle Relation: kann, muss aber nicht in der Datenbank abgespeichert werden</a:t>
            </a:r>
          </a:p>
          <a:p>
            <a:pPr lvl="1"/>
            <a:r>
              <a:rPr lang="de-DE" dirty="0"/>
              <a:t>VIEWs können für Abfragen wie normale Relationen genutzt werden</a:t>
            </a:r>
          </a:p>
        </p:txBody>
      </p:sp>
      <p:sp>
        <p:nvSpPr>
          <p:cNvPr id="5" name="Date Placeholder 4">
            <a:extLst>
              <a:ext uri="{FF2B5EF4-FFF2-40B4-BE49-F238E27FC236}">
                <a16:creationId xmlns:a16="http://schemas.microsoft.com/office/drawing/2014/main" id="{46440ABC-DFF4-2EAD-93FA-AF66AFE3693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190D61DE-72C9-A909-E02A-65A93F2C739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106</a:t>
            </a:fld>
            <a:endParaRPr lang="de-DE"/>
          </a:p>
        </p:txBody>
      </p:sp>
      <p:sp>
        <p:nvSpPr>
          <p:cNvPr id="7" name="TextBox 6">
            <a:extLst>
              <a:ext uri="{FF2B5EF4-FFF2-40B4-BE49-F238E27FC236}">
                <a16:creationId xmlns:a16="http://schemas.microsoft.com/office/drawing/2014/main" id="{EBE155B9-E620-078E-C6C2-8C121705DA46}"/>
              </a:ext>
            </a:extLst>
          </p:cNvPr>
          <p:cNvSpPr txBox="1"/>
          <p:nvPr/>
        </p:nvSpPr>
        <p:spPr>
          <a:xfrm>
            <a:off x="8476269" y="1665066"/>
            <a:ext cx="335540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create</a:t>
            </a:r>
            <a:r>
              <a:rPr lang="en-DE" b="1" dirty="0">
                <a:latin typeface="Courier New" panose="02070309020205020404" pitchFamily="49" charset="0"/>
                <a:cs typeface="Courier New" panose="02070309020205020404" pitchFamily="49" charset="0"/>
              </a:rPr>
              <a:t> view </a:t>
            </a:r>
            <a:r>
              <a:rPr lang="en-DE" dirty="0">
                <a:latin typeface="Courier New" panose="02070309020205020404" pitchFamily="49" charset="0"/>
                <a:cs typeface="Courier New" panose="02070309020205020404" pitchFamily="49" charset="0"/>
              </a:rPr>
              <a:t>ViewName </a:t>
            </a:r>
            <a:r>
              <a:rPr lang="en-DE" b="1" dirty="0">
                <a:latin typeface="Courier New" panose="02070309020205020404" pitchFamily="49" charset="0"/>
                <a:cs typeface="Courier New" panose="02070309020205020404" pitchFamily="49" charset="0"/>
              </a:rPr>
              <a:t>as</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-statement&gt;</a:t>
            </a:r>
          </a:p>
        </p:txBody>
      </p:sp>
      <p:graphicFrame>
        <p:nvGraphicFramePr>
          <p:cNvPr id="8" name="Group 5">
            <a:extLst>
              <a:ext uri="{FF2B5EF4-FFF2-40B4-BE49-F238E27FC236}">
                <a16:creationId xmlns:a16="http://schemas.microsoft.com/office/drawing/2014/main" id="{5270DD8D-316D-F9A0-1F08-03090CA76418}"/>
              </a:ext>
            </a:extLst>
          </p:cNvPr>
          <p:cNvGraphicFramePr>
            <a:graphicFrameLocks noGrp="1"/>
          </p:cNvGraphicFramePr>
          <p:nvPr>
            <p:extLst>
              <p:ext uri="{D42A27DB-BD31-4B8C-83A1-F6EECF244321}">
                <p14:modId xmlns:p14="http://schemas.microsoft.com/office/powerpoint/2010/main" val="757842852"/>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8E7A0FBB-9CF5-0191-471E-E71D09B89E72}"/>
              </a:ext>
            </a:extLst>
          </p:cNvPr>
          <p:cNvGraphicFramePr>
            <a:graphicFrameLocks noGrp="1"/>
          </p:cNvGraphicFramePr>
          <p:nvPr>
            <p:extLst>
              <p:ext uri="{D42A27DB-BD31-4B8C-83A1-F6EECF244321}">
                <p14:modId xmlns:p14="http://schemas.microsoft.com/office/powerpoint/2010/main" val="387520900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F741161C-ED20-E329-CE05-121A1C66E8CB}"/>
              </a:ext>
            </a:extLst>
          </p:cNvPr>
          <p:cNvGraphicFramePr>
            <a:graphicFrameLocks noGrp="1"/>
          </p:cNvGraphicFramePr>
          <p:nvPr>
            <p:extLst>
              <p:ext uri="{D42A27DB-BD31-4B8C-83A1-F6EECF244321}">
                <p14:modId xmlns:p14="http://schemas.microsoft.com/office/powerpoint/2010/main" val="2288530084"/>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0072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Sichten: Virtuelle Relationen</a:t>
            </a:r>
          </a:p>
        </p:txBody>
      </p:sp>
      <p:sp>
        <p:nvSpPr>
          <p:cNvPr id="3" name="Inhaltsplatzhalter 2"/>
          <p:cNvSpPr>
            <a:spLocks noGrp="1"/>
          </p:cNvSpPr>
          <p:nvPr>
            <p:ph idx="1"/>
          </p:nvPr>
        </p:nvSpPr>
        <p:spPr/>
        <p:txBody>
          <a:bodyPr>
            <a:noAutofit/>
          </a:bodyPr>
          <a:lstStyle/>
          <a:p>
            <a:r>
              <a:rPr lang="de-DE" dirty="0"/>
              <a:t>Sicht auf Mitarbeitende mit Namen an Projekten</a:t>
            </a:r>
          </a:p>
          <a:p>
            <a:pPr lvl="1">
              <a:tabLst>
                <a:tab pos="1063625"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view</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ArbeitetAnMitNamen</a:t>
            </a:r>
            <a:r>
              <a:rPr lang="de-DE" b="1"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Name, Std</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a:t>
            </a:r>
          </a:p>
          <a:p>
            <a:pPr lvl="1">
              <a:tabLst>
                <a:tab pos="1063625" algn="l"/>
              </a:tabLst>
            </a:pPr>
            <a:r>
              <a:rPr lang="de-DE" dirty="0"/>
              <a:t>Anfrage</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Std </a:t>
            </a:r>
            <a:r>
              <a:rPr lang="de-DE" b="1" dirty="0" err="1">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Stunden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ArbeitetAnMitNamen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 '01234567X890';</a:t>
            </a:r>
          </a:p>
        </p:txBody>
      </p:sp>
      <p:sp>
        <p:nvSpPr>
          <p:cNvPr id="5" name="Date Placeholder 4">
            <a:extLst>
              <a:ext uri="{FF2B5EF4-FFF2-40B4-BE49-F238E27FC236}">
                <a16:creationId xmlns:a16="http://schemas.microsoft.com/office/drawing/2014/main" id="{46440ABC-DFF4-2EAD-93FA-AF66AFE3693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190D61DE-72C9-A909-E02A-65A93F2C739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107</a:t>
            </a:fld>
            <a:endParaRPr lang="de-DE"/>
          </a:p>
        </p:txBody>
      </p:sp>
      <p:sp>
        <p:nvSpPr>
          <p:cNvPr id="7" name="TextBox 6">
            <a:extLst>
              <a:ext uri="{FF2B5EF4-FFF2-40B4-BE49-F238E27FC236}">
                <a16:creationId xmlns:a16="http://schemas.microsoft.com/office/drawing/2014/main" id="{EBE155B9-E620-078E-C6C2-8C121705DA46}"/>
              </a:ext>
            </a:extLst>
          </p:cNvPr>
          <p:cNvSpPr txBox="1"/>
          <p:nvPr/>
        </p:nvSpPr>
        <p:spPr>
          <a:xfrm>
            <a:off x="8476269" y="1665066"/>
            <a:ext cx="335540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create</a:t>
            </a:r>
            <a:r>
              <a:rPr lang="en-DE" b="1" dirty="0">
                <a:latin typeface="Courier New" panose="02070309020205020404" pitchFamily="49" charset="0"/>
                <a:cs typeface="Courier New" panose="02070309020205020404" pitchFamily="49" charset="0"/>
              </a:rPr>
              <a:t> view </a:t>
            </a:r>
            <a:r>
              <a:rPr lang="en-DE" dirty="0">
                <a:latin typeface="Courier New" panose="02070309020205020404" pitchFamily="49" charset="0"/>
                <a:cs typeface="Courier New" panose="02070309020205020404" pitchFamily="49" charset="0"/>
              </a:rPr>
              <a:t>ViewName </a:t>
            </a:r>
            <a:r>
              <a:rPr lang="en-DE" b="1" dirty="0">
                <a:latin typeface="Courier New" panose="02070309020205020404" pitchFamily="49" charset="0"/>
                <a:cs typeface="Courier New" panose="02070309020205020404" pitchFamily="49" charset="0"/>
              </a:rPr>
              <a:t>as</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-statement&gt;</a:t>
            </a:r>
          </a:p>
        </p:txBody>
      </p:sp>
      <p:graphicFrame>
        <p:nvGraphicFramePr>
          <p:cNvPr id="8" name="Group 5">
            <a:extLst>
              <a:ext uri="{FF2B5EF4-FFF2-40B4-BE49-F238E27FC236}">
                <a16:creationId xmlns:a16="http://schemas.microsoft.com/office/drawing/2014/main" id="{A9FFAB85-7FA6-C2E2-2114-2B6E60C52767}"/>
              </a:ext>
            </a:extLst>
          </p:cNvPr>
          <p:cNvGraphicFramePr>
            <a:graphicFrameLocks noGrp="1"/>
          </p:cNvGraphicFramePr>
          <p:nvPr>
            <p:extLst>
              <p:ext uri="{D42A27DB-BD31-4B8C-83A1-F6EECF244321}">
                <p14:modId xmlns:p14="http://schemas.microsoft.com/office/powerpoint/2010/main" val="757842852"/>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EAF4037B-3196-8758-8FA9-BA104F5E57E7}"/>
              </a:ext>
            </a:extLst>
          </p:cNvPr>
          <p:cNvGraphicFramePr>
            <a:graphicFrameLocks noGrp="1"/>
          </p:cNvGraphicFramePr>
          <p:nvPr>
            <p:extLst>
              <p:ext uri="{D42A27DB-BD31-4B8C-83A1-F6EECF244321}">
                <p14:modId xmlns:p14="http://schemas.microsoft.com/office/powerpoint/2010/main" val="387520900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B13D9ABF-09E9-8082-C633-EB304C821A03}"/>
              </a:ext>
            </a:extLst>
          </p:cNvPr>
          <p:cNvGraphicFramePr>
            <a:graphicFrameLocks noGrp="1"/>
          </p:cNvGraphicFramePr>
          <p:nvPr>
            <p:extLst>
              <p:ext uri="{D42A27DB-BD31-4B8C-83A1-F6EECF244321}">
                <p14:modId xmlns:p14="http://schemas.microsoft.com/office/powerpoint/2010/main" val="2288530084"/>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14882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Verwendung von VIEWs</a:t>
            </a:r>
          </a:p>
        </p:txBody>
      </p:sp>
      <p:sp>
        <p:nvSpPr>
          <p:cNvPr id="3" name="Inhaltsplatzhalter 2"/>
          <p:cNvSpPr>
            <a:spLocks noGrp="1"/>
          </p:cNvSpPr>
          <p:nvPr>
            <p:ph idx="1"/>
          </p:nvPr>
        </p:nvSpPr>
        <p:spPr/>
        <p:txBody>
          <a:bodyPr>
            <a:normAutofit/>
          </a:bodyPr>
          <a:lstStyle/>
          <a:p>
            <a:r>
              <a:rPr lang="de-DE" dirty="0"/>
              <a:t>Aktualisierungen/Datenmanipulationen häufig nicht möglich</a:t>
            </a:r>
          </a:p>
          <a:p>
            <a:pPr lvl="1"/>
            <a:r>
              <a:rPr lang="en-GB" dirty="0"/>
              <a:t>Non-updateable views</a:t>
            </a:r>
          </a:p>
          <a:p>
            <a:r>
              <a:rPr lang="de-DE" dirty="0"/>
              <a:t>Beispiel: Nutzung von Aggregationsfunktionen:</a:t>
            </a:r>
          </a:p>
          <a:p>
            <a:pPr lvl="1"/>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view</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as</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Cnt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 </a:t>
            </a:r>
            <a:r>
              <a:rPr lang="de-DE" b="1" dirty="0" err="1">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AvgG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group</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p>
          <a:p>
            <a:pPr lvl="1"/>
            <a:r>
              <a:rPr lang="de-DE" b="1" dirty="0" err="1">
                <a:latin typeface="Courier New" panose="02070309020205020404" pitchFamily="49" charset="0"/>
                <a:cs typeface="Courier New" panose="02070309020205020404" pitchFamily="49" charset="0"/>
              </a:rPr>
              <a:t>insert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(1,5,20000)</a:t>
            </a:r>
            <a:r>
              <a:rPr lang="de-DE" dirty="0"/>
              <a:t>  ???</a:t>
            </a:r>
          </a:p>
          <a:p>
            <a:pPr lvl="1"/>
            <a:r>
              <a:rPr lang="de-DE" b="1" dirty="0">
                <a:latin typeface="Courier New" panose="02070309020205020404" pitchFamily="49" charset="0"/>
                <a:cs typeface="Courier New" panose="02070309020205020404" pitchFamily="49" charset="0"/>
              </a:rPr>
              <a:t>update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Cnt</a:t>
            </a:r>
            <a:r>
              <a:rPr lang="de-DE" dirty="0">
                <a:latin typeface="Courier New" panose="02070309020205020404" pitchFamily="49" charset="0"/>
                <a:cs typeface="Courier New" panose="02070309020205020404" pitchFamily="49" charset="0"/>
              </a:rPr>
              <a:t> = 5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 = 5</a:t>
            </a:r>
            <a:r>
              <a:rPr lang="de-DE" dirty="0"/>
              <a:t>   ???</a:t>
            </a:r>
          </a:p>
          <a:p>
            <a:r>
              <a:rPr lang="de-DE" dirty="0"/>
              <a:t>Beispiel: Sei ein NOT NULL Attribut ohne DEFAULT nicht Teil des Views </a:t>
            </a:r>
          </a:p>
          <a:p>
            <a:pPr lvl="1"/>
            <a:r>
              <a:rPr lang="de-DE" dirty="0"/>
              <a:t>Kein INSERT</a:t>
            </a:r>
          </a:p>
          <a:p>
            <a:pPr lvl="1"/>
            <a:endParaRPr lang="de-DE" dirty="0"/>
          </a:p>
        </p:txBody>
      </p:sp>
      <p:sp>
        <p:nvSpPr>
          <p:cNvPr id="5" name="Date Placeholder 4">
            <a:extLst>
              <a:ext uri="{FF2B5EF4-FFF2-40B4-BE49-F238E27FC236}">
                <a16:creationId xmlns:a16="http://schemas.microsoft.com/office/drawing/2014/main" id="{791790D1-95A1-B75A-84DC-D8D3E657E9C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3DDD23E5-544B-8BA9-3DC1-3A0678659465}"/>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108</a:t>
            </a:fld>
            <a:endParaRPr lang="de-DE"/>
          </a:p>
        </p:txBody>
      </p:sp>
      <p:sp>
        <p:nvSpPr>
          <p:cNvPr id="7" name="TextBox 6">
            <a:extLst>
              <a:ext uri="{FF2B5EF4-FFF2-40B4-BE49-F238E27FC236}">
                <a16:creationId xmlns:a16="http://schemas.microsoft.com/office/drawing/2014/main" id="{F08A2876-1697-5DE7-810D-D542C123B99A}"/>
              </a:ext>
            </a:extLst>
          </p:cNvPr>
          <p:cNvSpPr txBox="1"/>
          <p:nvPr/>
        </p:nvSpPr>
        <p:spPr>
          <a:xfrm>
            <a:off x="8476269" y="1665066"/>
            <a:ext cx="3355406"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create</a:t>
            </a:r>
            <a:r>
              <a:rPr lang="en-DE" b="1" dirty="0">
                <a:latin typeface="Courier New" panose="02070309020205020404" pitchFamily="49" charset="0"/>
                <a:cs typeface="Courier New" panose="02070309020205020404" pitchFamily="49" charset="0"/>
              </a:rPr>
              <a:t> view </a:t>
            </a:r>
            <a:r>
              <a:rPr lang="en-DE" dirty="0">
                <a:latin typeface="Courier New" panose="02070309020205020404" pitchFamily="49" charset="0"/>
                <a:cs typeface="Courier New" panose="02070309020205020404" pitchFamily="49" charset="0"/>
              </a:rPr>
              <a:t>ViewName </a:t>
            </a:r>
            <a:r>
              <a:rPr lang="en-DE" b="1" dirty="0">
                <a:latin typeface="Courier New" panose="02070309020205020404" pitchFamily="49" charset="0"/>
                <a:cs typeface="Courier New" panose="02070309020205020404" pitchFamily="49" charset="0"/>
              </a:rPr>
              <a:t>as</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-statement&gt;</a:t>
            </a:r>
          </a:p>
        </p:txBody>
      </p:sp>
      <p:graphicFrame>
        <p:nvGraphicFramePr>
          <p:cNvPr id="8" name="Group 5">
            <a:extLst>
              <a:ext uri="{FF2B5EF4-FFF2-40B4-BE49-F238E27FC236}">
                <a16:creationId xmlns:a16="http://schemas.microsoft.com/office/drawing/2014/main" id="{72C81BB0-194D-5C05-D1D3-13F5FEF582B9}"/>
              </a:ext>
            </a:extLst>
          </p:cNvPr>
          <p:cNvGraphicFramePr>
            <a:graphicFrameLocks noGrp="1"/>
          </p:cNvGraphicFramePr>
          <p:nvPr>
            <p:extLst>
              <p:ext uri="{D42A27DB-BD31-4B8C-83A1-F6EECF244321}">
                <p14:modId xmlns:p14="http://schemas.microsoft.com/office/powerpoint/2010/main" val="38126325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43103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35FD-D0FA-A145-8469-CA93BD2C6056}"/>
              </a:ext>
            </a:extLst>
          </p:cNvPr>
          <p:cNvSpPr>
            <a:spLocks noGrp="1"/>
          </p:cNvSpPr>
          <p:nvPr>
            <p:ph type="title"/>
          </p:nvPr>
        </p:nvSpPr>
        <p:spPr/>
        <p:txBody>
          <a:bodyPr/>
          <a:lstStyle/>
          <a:p>
            <a:r>
              <a:rPr lang="de-DE" dirty="0"/>
              <a:t>Rechte</a:t>
            </a:r>
          </a:p>
        </p:txBody>
      </p:sp>
      <p:sp>
        <p:nvSpPr>
          <p:cNvPr id="3" name="Text Placeholder 2">
            <a:extLst>
              <a:ext uri="{FF2B5EF4-FFF2-40B4-BE49-F238E27FC236}">
                <a16:creationId xmlns:a16="http://schemas.microsoft.com/office/drawing/2014/main" id="{704B777D-A44E-424A-A14B-49C7465571DF}"/>
              </a:ext>
            </a:extLst>
          </p:cNvPr>
          <p:cNvSpPr>
            <a:spLocks noGrp="1"/>
          </p:cNvSpPr>
          <p:nvPr>
            <p:ph type="body" idx="1"/>
          </p:nvPr>
        </p:nvSpPr>
        <p:spPr/>
        <p:txBody>
          <a:bodyPr/>
          <a:lstStyle/>
          <a:p>
            <a:r>
              <a:rPr lang="de-DE" dirty="0"/>
              <a:t>SQL als Data Control Language (DCL)</a:t>
            </a:r>
          </a:p>
        </p:txBody>
      </p:sp>
      <p:sp>
        <p:nvSpPr>
          <p:cNvPr id="5" name="Date Placeholder 4">
            <a:extLst>
              <a:ext uri="{FF2B5EF4-FFF2-40B4-BE49-F238E27FC236}">
                <a16:creationId xmlns:a16="http://schemas.microsoft.com/office/drawing/2014/main" id="{3ECDD434-391A-A834-A4E8-6A0C01E32797}"/>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6FFB1D5-1DDF-BEBB-53DA-5F8763866900}"/>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7748138-BCAC-0246-B359-5DFDD9D85DF1}"/>
              </a:ext>
            </a:extLst>
          </p:cNvPr>
          <p:cNvSpPr>
            <a:spLocks noGrp="1"/>
          </p:cNvSpPr>
          <p:nvPr>
            <p:ph type="sldNum" sz="quarter" idx="4"/>
          </p:nvPr>
        </p:nvSpPr>
        <p:spPr/>
        <p:txBody>
          <a:bodyPr/>
          <a:lstStyle/>
          <a:p>
            <a:fld id="{6B52BCD7-8B4B-1443-81DC-540C3C62FE02}" type="slidenum">
              <a:rPr lang="en-GB" smtClean="0"/>
              <a:t>109</a:t>
            </a:fld>
            <a:endParaRPr lang="en-GB"/>
          </a:p>
        </p:txBody>
      </p:sp>
    </p:spTree>
    <p:extLst>
      <p:ext uri="{BB962C8B-B14F-4D97-AF65-F5344CB8AC3E}">
        <p14:creationId xmlns:p14="http://schemas.microsoft.com/office/powerpoint/2010/main" val="50207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Tabellen definieren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11</a:t>
            </a:fld>
            <a:endParaRPr lang="en-GB"/>
          </a:p>
        </p:txBody>
      </p:sp>
      <p:sp>
        <p:nvSpPr>
          <p:cNvPr id="3" name="TextBox 2">
            <a:extLst>
              <a:ext uri="{FF2B5EF4-FFF2-40B4-BE49-F238E27FC236}">
                <a16:creationId xmlns:a16="http://schemas.microsoft.com/office/drawing/2014/main" id="{D952002D-8D89-4314-E61A-6B90D9E48D36}"/>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35057653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Rechtevergabe mittels SQL</a:t>
            </a:r>
          </a:p>
        </p:txBody>
      </p:sp>
      <p:sp>
        <p:nvSpPr>
          <p:cNvPr id="3" name="Inhaltsplatzhalter 2"/>
          <p:cNvSpPr>
            <a:spLocks noGrp="1"/>
          </p:cNvSpPr>
          <p:nvPr>
            <p:ph idx="1"/>
          </p:nvPr>
        </p:nvSpPr>
        <p:spPr/>
        <p:txBody>
          <a:bodyPr>
            <a:noAutofit/>
          </a:bodyPr>
          <a:lstStyle/>
          <a:p>
            <a:r>
              <a:rPr lang="de-DE" dirty="0"/>
              <a:t>Rechtevergabe an DB-Objekten</a:t>
            </a:r>
          </a:p>
          <a:p>
            <a:r>
              <a:rPr lang="de-DE" dirty="0"/>
              <a:t>Benutzerprivilegien:</a:t>
            </a:r>
          </a:p>
          <a:p>
            <a:pPr lvl="1"/>
            <a:r>
              <a:rPr lang="de-DE" dirty="0"/>
              <a:t>Lesen oder Ändern von Relationen oder Spalten</a:t>
            </a:r>
          </a:p>
          <a:p>
            <a:pPr lvl="1"/>
            <a:r>
              <a:rPr lang="de-DE" dirty="0"/>
              <a:t>Anlegen von </a:t>
            </a:r>
            <a:r>
              <a:rPr lang="de-DE" dirty="0" err="1"/>
              <a:t>Relationenschemata</a:t>
            </a:r>
            <a:r>
              <a:rPr lang="de-DE" dirty="0"/>
              <a:t> oder Datenbankschemata</a:t>
            </a:r>
          </a:p>
          <a:p>
            <a:pPr lvl="1"/>
            <a:r>
              <a:rPr lang="de-DE" dirty="0"/>
              <a:t>Weitergabe von Privilegien</a:t>
            </a:r>
          </a:p>
          <a:p>
            <a:r>
              <a:rPr lang="de-DE" dirty="0"/>
              <a:t>Rechte mittels </a:t>
            </a:r>
          </a:p>
          <a:p>
            <a:pPr lvl="1"/>
            <a:r>
              <a:rPr lang="de-DE" dirty="0">
                <a:solidFill>
                  <a:schemeClr val="accent1"/>
                </a:solidFill>
              </a:rPr>
              <a:t>GRANT</a:t>
            </a:r>
            <a:r>
              <a:rPr lang="de-DE" dirty="0"/>
              <a:t> (ein ausgewähltes Recht) geben</a:t>
            </a:r>
          </a:p>
          <a:p>
            <a:pPr lvl="1"/>
            <a:r>
              <a:rPr lang="de-DE" dirty="0">
                <a:solidFill>
                  <a:srgbClr val="FFC000"/>
                </a:solidFill>
              </a:rPr>
              <a:t>REVOKE</a:t>
            </a:r>
            <a:r>
              <a:rPr lang="de-DE" dirty="0"/>
              <a:t> (entsprechendes Recht) wieder entziehen </a:t>
            </a:r>
          </a:p>
          <a:p>
            <a:pPr lvl="2"/>
            <a:r>
              <a:rPr lang="de-DE" dirty="0"/>
              <a:t>SELECT, UPDATE, DELETE, INSERT aber auch</a:t>
            </a:r>
          </a:p>
          <a:p>
            <a:pPr lvl="2"/>
            <a:r>
              <a:rPr lang="de-DE" dirty="0"/>
              <a:t>EXECUTE, ALTER, CREATE, MANAGE,….., </a:t>
            </a:r>
            <a:r>
              <a:rPr lang="de-DE" dirty="0" err="1"/>
              <a:t>etc</a:t>
            </a:r>
            <a:endParaRPr lang="de-DE" dirty="0"/>
          </a:p>
        </p:txBody>
      </p:sp>
      <p:sp>
        <p:nvSpPr>
          <p:cNvPr id="6" name="Date Placeholder 5">
            <a:extLst>
              <a:ext uri="{FF2B5EF4-FFF2-40B4-BE49-F238E27FC236}">
                <a16:creationId xmlns:a16="http://schemas.microsoft.com/office/drawing/2014/main" id="{6C4CFBAB-3DCD-C661-D02D-F96F6D4A6D70}"/>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09F8FD19-4C07-2311-0CE3-91A4383FF86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110</a:t>
            </a:fld>
            <a:endParaRPr lang="de-DE"/>
          </a:p>
        </p:txBody>
      </p:sp>
      <p:sp>
        <p:nvSpPr>
          <p:cNvPr id="8" name="TextBox 7">
            <a:extLst>
              <a:ext uri="{FF2B5EF4-FFF2-40B4-BE49-F238E27FC236}">
                <a16:creationId xmlns:a16="http://schemas.microsoft.com/office/drawing/2014/main" id="{A5AE9124-3DAC-6269-E5A0-1F72654443DC}"/>
              </a:ext>
            </a:extLst>
          </p:cNvPr>
          <p:cNvSpPr txBox="1"/>
          <p:nvPr/>
        </p:nvSpPr>
        <p:spPr>
          <a:xfrm>
            <a:off x="8664141" y="1662244"/>
            <a:ext cx="3167534"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grant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Table(AttrList)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to </a:t>
            </a:r>
            <a:r>
              <a:rPr lang="en-DE" dirty="0">
                <a:latin typeface="Courier New" panose="02070309020205020404" pitchFamily="49" charset="0"/>
                <a:cs typeface="Courier New" panose="02070309020205020404" pitchFamily="49" charset="0"/>
              </a:rPr>
              <a:t>UserList;</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grant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to </a:t>
            </a:r>
            <a:r>
              <a:rPr lang="en-DE" dirty="0">
                <a:latin typeface="Courier New" panose="02070309020205020404" pitchFamily="49" charset="0"/>
                <a:cs typeface="Courier New" panose="02070309020205020404" pitchFamily="49" charset="0"/>
              </a:rPr>
              <a:t>UserList;</a:t>
            </a:r>
          </a:p>
        </p:txBody>
      </p:sp>
      <p:sp>
        <p:nvSpPr>
          <p:cNvPr id="9" name="TextBox 8">
            <a:extLst>
              <a:ext uri="{FF2B5EF4-FFF2-40B4-BE49-F238E27FC236}">
                <a16:creationId xmlns:a16="http://schemas.microsoft.com/office/drawing/2014/main" id="{2FFB175E-9861-41BF-C1E8-AA504FE91E2A}"/>
              </a:ext>
            </a:extLst>
          </p:cNvPr>
          <p:cNvSpPr txBox="1"/>
          <p:nvPr/>
        </p:nvSpPr>
        <p:spPr>
          <a:xfrm>
            <a:off x="8664141" y="3598616"/>
            <a:ext cx="3167534"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revoke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Table(AttrList)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from </a:t>
            </a:r>
            <a:r>
              <a:rPr lang="en-DE" dirty="0">
                <a:latin typeface="Courier New" panose="02070309020205020404" pitchFamily="49" charset="0"/>
                <a:cs typeface="Courier New" panose="02070309020205020404" pitchFamily="49" charset="0"/>
              </a:rPr>
              <a:t>UserList;</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revoke </a:t>
            </a:r>
            <a:r>
              <a:rPr lang="en-DE" dirty="0">
                <a:latin typeface="Courier New" panose="02070309020205020404" pitchFamily="49" charset="0"/>
                <a:cs typeface="Courier New" panose="02070309020205020404" pitchFamily="49" charset="0"/>
              </a:rPr>
              <a:t>[Right]</a:t>
            </a:r>
            <a:r>
              <a:rPr lang="en-DE" b="1"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on </a:t>
            </a:r>
            <a:r>
              <a:rPr lang="en-DE" dirty="0">
                <a:latin typeface="Courier New" panose="02070309020205020404" pitchFamily="49" charset="0"/>
                <a:cs typeface="Courier New" panose="02070309020205020404" pitchFamily="49" charset="0"/>
              </a:rPr>
              <a:t>TableList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from </a:t>
            </a:r>
            <a:r>
              <a:rPr lang="en-DE" dirty="0">
                <a:latin typeface="Courier New" panose="02070309020205020404" pitchFamily="49" charset="0"/>
                <a:cs typeface="Courier New" panose="02070309020205020404" pitchFamily="49" charset="0"/>
              </a:rPr>
              <a:t>UserList;</a:t>
            </a:r>
          </a:p>
        </p:txBody>
      </p:sp>
    </p:spTree>
    <p:extLst>
      <p:ext uri="{BB962C8B-B14F-4D97-AF65-F5344CB8AC3E}">
        <p14:creationId xmlns:p14="http://schemas.microsoft.com/office/powerpoint/2010/main" val="4717060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Rechtevergabe mittels SQL: Beispiele</a:t>
            </a:r>
          </a:p>
        </p:txBody>
      </p:sp>
      <p:sp>
        <p:nvSpPr>
          <p:cNvPr id="3" name="Inhaltsplatzhalter 2"/>
          <p:cNvSpPr>
            <a:spLocks noGrp="1"/>
          </p:cNvSpPr>
          <p:nvPr>
            <p:ph idx="1"/>
          </p:nvPr>
        </p:nvSpPr>
        <p:spPr/>
        <p:txBody>
          <a:bodyPr>
            <a:noAutofit/>
          </a:bodyPr>
          <a:lstStyle/>
          <a:p>
            <a:r>
              <a:rPr lang="de-DE" dirty="0">
                <a:latin typeface="+mn-lt"/>
                <a:cs typeface="Courier New" panose="02070309020205020404" pitchFamily="49" charset="0"/>
              </a:rPr>
              <a:t>Rechte auf anfragen und aktualisieren einer Tabelle</a:t>
            </a:r>
          </a:p>
          <a:p>
            <a:pPr lvl="1"/>
            <a:r>
              <a:rPr lang="de-DE" b="1" dirty="0" err="1">
                <a:solidFill>
                  <a:schemeClr val="accent1"/>
                </a:solidFill>
                <a:latin typeface="Courier New" panose="02070309020205020404" pitchFamily="49" charset="0"/>
                <a:cs typeface="Courier New" panose="02070309020205020404" pitchFamily="49" charset="0"/>
              </a:rPr>
              <a:t>grant</a:t>
            </a:r>
            <a:r>
              <a:rPr lang="de-DE" b="1" dirty="0">
                <a:latin typeface="Courier New" panose="02070309020205020404" pitchFamily="49" charset="0"/>
                <a:cs typeface="Courier New" panose="02070309020205020404" pitchFamily="49" charset="0"/>
              </a:rPr>
              <a:t> </a:t>
            </a:r>
            <a:r>
              <a:rPr lang="de-DE" b="1" dirty="0" err="1">
                <a:solidFill>
                  <a:srgbClr val="7030A0"/>
                </a:solidFill>
                <a:latin typeface="Courier New" panose="02070309020205020404" pitchFamily="49" charset="0"/>
                <a:cs typeface="Courier New" panose="02070309020205020404" pitchFamily="49" charset="0"/>
              </a:rPr>
              <a:t>select</a:t>
            </a:r>
            <a:r>
              <a:rPr lang="de-DE" b="1" dirty="0">
                <a:solidFill>
                  <a:srgbClr val="7030A0"/>
                </a:solidFill>
                <a:latin typeface="Courier New" panose="02070309020205020404" pitchFamily="49" charset="0"/>
                <a:cs typeface="Courier New" panose="02070309020205020404" pitchFamily="49" charset="0"/>
              </a:rPr>
              <a:t>, update</a:t>
            </a:r>
            <a:r>
              <a:rPr lang="de-DE" b="1"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Nutzer.Tabelle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to</a:t>
            </a:r>
            <a:r>
              <a:rPr lang="de-DE" dirty="0">
                <a:solidFill>
                  <a:srgbClr val="0070C0"/>
                </a:solidFill>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AndererNutzer</a:t>
            </a:r>
            <a:r>
              <a:rPr lang="de-DE" dirty="0">
                <a:latin typeface="Courier New" panose="02070309020205020404" pitchFamily="49" charset="0"/>
                <a:cs typeface="Courier New" panose="02070309020205020404" pitchFamily="49" charset="0"/>
              </a:rPr>
              <a:t>; </a:t>
            </a:r>
          </a:p>
          <a:p>
            <a:r>
              <a:rPr lang="de-DE" dirty="0">
                <a:cs typeface="Courier New" panose="02070309020205020404" pitchFamily="49" charset="0"/>
              </a:rPr>
              <a:t>Rechte auf einfügen, anfragen, löschen einer Tabelle; Weitergabe von Rechten</a:t>
            </a:r>
          </a:p>
          <a:p>
            <a:pPr lvl="1"/>
            <a:r>
              <a:rPr lang="en-US" b="1" dirty="0">
                <a:solidFill>
                  <a:schemeClr val="accent1"/>
                </a:solidFill>
                <a:latin typeface="Courier New" panose="02070309020205020404" pitchFamily="49" charset="0"/>
                <a:cs typeface="Courier New" panose="02070309020205020404" pitchFamily="49" charset="0"/>
              </a:rPr>
              <a:t>grant</a:t>
            </a:r>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insert, select, delete</a:t>
            </a:r>
            <a:r>
              <a:rPr lang="en-US" b="1"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Angestellter</a:t>
            </a:r>
            <a:br>
              <a:rPr lang="en-US" dirty="0">
                <a:latin typeface="Courier New" panose="02070309020205020404" pitchFamily="49" charset="0"/>
                <a:cs typeface="Courier New" panose="02070309020205020404" pitchFamily="49" charset="0"/>
              </a:rPr>
            </a:br>
            <a:r>
              <a:rPr lang="en-US" b="1" dirty="0">
                <a:solidFill>
                  <a:schemeClr val="accent1"/>
                </a:solidFill>
                <a:latin typeface="Courier New" panose="02070309020205020404" pitchFamily="49" charset="0"/>
                <a:cs typeface="Courier New" panose="02070309020205020404" pitchFamily="49" charset="0"/>
              </a:rPr>
              <a:t>to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joerg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sabine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harald</a:t>
            </a:r>
            <a:r>
              <a:rPr lang="en-US"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with grant option</a:t>
            </a:r>
            <a:r>
              <a:rPr lang="en-US" dirty="0">
                <a:latin typeface="Courier New" panose="02070309020205020404" pitchFamily="49" charset="0"/>
                <a:cs typeface="Courier New" panose="02070309020205020404" pitchFamily="49" charset="0"/>
              </a:rPr>
              <a:t>;</a:t>
            </a:r>
          </a:p>
          <a:p>
            <a:r>
              <a:rPr lang="de-DE" dirty="0">
                <a:cs typeface="Courier New" panose="02070309020205020404" pitchFamily="49" charset="0"/>
              </a:rPr>
              <a:t>Recht auf aktualisieren von einem Attribut</a:t>
            </a:r>
            <a:endParaRPr lang="en-US" b="1" dirty="0">
              <a:solidFill>
                <a:schemeClr val="accent1"/>
              </a:solidFill>
              <a:latin typeface="Courier New" panose="02070309020205020404" pitchFamily="49" charset="0"/>
              <a:cs typeface="Courier New" panose="02070309020205020404" pitchFamily="49" charset="0"/>
            </a:endParaRPr>
          </a:p>
          <a:p>
            <a:pPr lvl="1"/>
            <a:r>
              <a:rPr lang="en-US" b="1" dirty="0">
                <a:solidFill>
                  <a:schemeClr val="accent1"/>
                </a:solidFill>
                <a:latin typeface="Courier New" panose="02070309020205020404" pitchFamily="49" charset="0"/>
                <a:cs typeface="Courier New" panose="02070309020205020404" pitchFamily="49" charset="0"/>
              </a:rPr>
              <a:t>grant</a:t>
            </a:r>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update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Gehalt</a:t>
            </a:r>
            <a:r>
              <a:rPr lang="en-US" dirty="0">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Angestellter</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b="1" dirty="0">
                <a:solidFill>
                  <a:schemeClr val="accent1"/>
                </a:solidFill>
                <a:latin typeface="Courier New" panose="02070309020205020404" pitchFamily="49" charset="0"/>
                <a:cs typeface="Courier New" panose="02070309020205020404" pitchFamily="49" charset="0"/>
              </a:rPr>
              <a:t>to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chefe</a:t>
            </a:r>
            <a:r>
              <a:rPr lang="en-US" dirty="0">
                <a:latin typeface="Courier New" panose="02070309020205020404" pitchFamily="49" charset="0"/>
                <a:cs typeface="Courier New" panose="02070309020205020404" pitchFamily="49" charset="0"/>
              </a:rPr>
              <a:t>;</a:t>
            </a:r>
          </a:p>
          <a:p>
            <a:r>
              <a:rPr lang="de-DE" dirty="0">
                <a:cs typeface="Courier New" panose="02070309020205020404" pitchFamily="49" charset="0"/>
              </a:rPr>
              <a:t>Zurücknehmen des Rechts ein Attribut zu aktualisieren</a:t>
            </a:r>
            <a:endParaRPr lang="en-US" dirty="0">
              <a:latin typeface="Courier New" panose="02070309020205020404" pitchFamily="49" charset="0"/>
              <a:cs typeface="Courier New" panose="02070309020205020404" pitchFamily="49" charset="0"/>
            </a:endParaRPr>
          </a:p>
          <a:p>
            <a:pPr lvl="1"/>
            <a:r>
              <a:rPr lang="en-US" b="1" dirty="0">
                <a:solidFill>
                  <a:srgbClr val="FFC000"/>
                </a:solidFill>
                <a:latin typeface="Courier New" panose="02070309020205020404" pitchFamily="49" charset="0"/>
                <a:cs typeface="Courier New" panose="02070309020205020404" pitchFamily="49" charset="0"/>
              </a:rPr>
              <a:t>revoke</a:t>
            </a:r>
            <a:r>
              <a:rPr lang="en-US"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update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Gehalt</a:t>
            </a:r>
            <a:r>
              <a:rPr lang="en-US" dirty="0">
                <a:latin typeface="Courier New" panose="02070309020205020404" pitchFamily="49" charset="0"/>
                <a:cs typeface="Courier New" panose="02070309020205020404" pitchFamily="49" charset="0"/>
              </a:rPr>
              <a:t>) </a:t>
            </a:r>
            <a:r>
              <a:rPr lang="en-US" b="1" dirty="0">
                <a:solidFill>
                  <a:srgbClr val="FFC000"/>
                </a:solidFill>
                <a:latin typeface="Courier New" panose="02070309020205020404" pitchFamily="49" charset="0"/>
                <a:cs typeface="Courier New" panose="02070309020205020404" pitchFamily="49" charset="0"/>
              </a:rPr>
              <a:t>on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Angestellte</a:t>
            </a:r>
            <a:br>
              <a:rPr lang="en-US" dirty="0">
                <a:latin typeface="Courier New" panose="02070309020205020404" pitchFamily="49" charset="0"/>
                <a:cs typeface="Courier New" panose="02070309020205020404" pitchFamily="49" charset="0"/>
              </a:rPr>
            </a:br>
            <a:r>
              <a:rPr lang="en-US" b="1" dirty="0">
                <a:solidFill>
                  <a:srgbClr val="FFC000"/>
                </a:solidFill>
                <a:latin typeface="Courier New" panose="02070309020205020404" pitchFamily="49" charset="0"/>
                <a:cs typeface="Courier New" panose="02070309020205020404" pitchFamily="49" charset="0"/>
              </a:rPr>
              <a:t>from</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chefe</a:t>
            </a:r>
            <a:r>
              <a:rPr lang="en-US" dirty="0">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
        <p:nvSpPr>
          <p:cNvPr id="6" name="Date Placeholder 5">
            <a:extLst>
              <a:ext uri="{FF2B5EF4-FFF2-40B4-BE49-F238E27FC236}">
                <a16:creationId xmlns:a16="http://schemas.microsoft.com/office/drawing/2014/main" id="{6C4CFBAB-3DCD-C661-D02D-F96F6D4A6D70}"/>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09F8FD19-4C07-2311-0CE3-91A4383FF862}"/>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111</a:t>
            </a:fld>
            <a:endParaRPr lang="de-DE"/>
          </a:p>
        </p:txBody>
      </p:sp>
    </p:spTree>
    <p:extLst>
      <p:ext uri="{BB962C8B-B14F-4D97-AF65-F5344CB8AC3E}">
        <p14:creationId xmlns:p14="http://schemas.microsoft.com/office/powerpoint/2010/main" val="4284529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FF7CB-D45B-5F4E-BD90-0F422044CA20}"/>
              </a:ext>
            </a:extLst>
          </p:cNvPr>
          <p:cNvSpPr>
            <a:spLocks noGrp="1"/>
          </p:cNvSpPr>
          <p:nvPr>
            <p:ph type="title"/>
          </p:nvPr>
        </p:nvSpPr>
        <p:spPr/>
        <p:txBody>
          <a:bodyPr/>
          <a:lstStyle/>
          <a:p>
            <a:r>
              <a:rPr lang="de-DE" dirty="0"/>
              <a:t>Programmiermethoden</a:t>
            </a:r>
          </a:p>
        </p:txBody>
      </p:sp>
      <p:sp>
        <p:nvSpPr>
          <p:cNvPr id="3" name="Text Placeholder 2">
            <a:extLst>
              <a:ext uri="{FF2B5EF4-FFF2-40B4-BE49-F238E27FC236}">
                <a16:creationId xmlns:a16="http://schemas.microsoft.com/office/drawing/2014/main" id="{233F8A65-5D89-1246-852B-7024C883149F}"/>
              </a:ext>
            </a:extLst>
          </p:cNvPr>
          <p:cNvSpPr>
            <a:spLocks noGrp="1"/>
          </p:cNvSpPr>
          <p:nvPr>
            <p:ph type="body" idx="1"/>
          </p:nvPr>
        </p:nvSpPr>
        <p:spPr/>
        <p:txBody>
          <a:bodyPr/>
          <a:lstStyle/>
          <a:p>
            <a:r>
              <a:rPr lang="de-DE" dirty="0"/>
              <a:t>Benutzung von SQL</a:t>
            </a:r>
          </a:p>
        </p:txBody>
      </p:sp>
      <p:sp>
        <p:nvSpPr>
          <p:cNvPr id="5" name="Date Placeholder 4">
            <a:extLst>
              <a:ext uri="{FF2B5EF4-FFF2-40B4-BE49-F238E27FC236}">
                <a16:creationId xmlns:a16="http://schemas.microsoft.com/office/drawing/2014/main" id="{8F38B711-DDA0-1264-C25A-B5E9EE56388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0EF25032-B361-58A2-29F1-0EA9AB673AEB}"/>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EE4BEA6-0913-1844-9689-4F685B825514}"/>
              </a:ext>
            </a:extLst>
          </p:cNvPr>
          <p:cNvSpPr>
            <a:spLocks noGrp="1"/>
          </p:cNvSpPr>
          <p:nvPr>
            <p:ph type="sldNum" sz="quarter" idx="4"/>
          </p:nvPr>
        </p:nvSpPr>
        <p:spPr/>
        <p:txBody>
          <a:bodyPr/>
          <a:lstStyle/>
          <a:p>
            <a:fld id="{6B52BCD7-8B4B-1443-81DC-540C3C62FE02}" type="slidenum">
              <a:rPr lang="en-GB" smtClean="0"/>
              <a:t>112</a:t>
            </a:fld>
            <a:endParaRPr lang="en-GB"/>
          </a:p>
        </p:txBody>
      </p:sp>
    </p:spTree>
    <p:extLst>
      <p:ext uri="{BB962C8B-B14F-4D97-AF65-F5344CB8AC3E}">
        <p14:creationId xmlns:p14="http://schemas.microsoft.com/office/powerpoint/2010/main" val="3775060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Erweiterte Systemumgebung</a:t>
            </a:r>
          </a:p>
        </p:txBody>
      </p:sp>
      <p:sp>
        <p:nvSpPr>
          <p:cNvPr id="7" name="Content Placeholder 6">
            <a:extLst>
              <a:ext uri="{FF2B5EF4-FFF2-40B4-BE49-F238E27FC236}">
                <a16:creationId xmlns:a16="http://schemas.microsoft.com/office/drawing/2014/main" id="{8101A03E-6561-8D4A-B6BB-9A8F0F1DF739}"/>
              </a:ext>
            </a:extLst>
          </p:cNvPr>
          <p:cNvSpPr>
            <a:spLocks noGrp="1"/>
          </p:cNvSpPr>
          <p:nvPr>
            <p:ph idx="1"/>
          </p:nvPr>
        </p:nvSpPr>
        <p:spPr>
          <a:xfrm>
            <a:off x="359626" y="1665066"/>
            <a:ext cx="4723268" cy="4240848"/>
          </a:xfrm>
        </p:spPr>
        <p:txBody>
          <a:bodyPr/>
          <a:lstStyle/>
          <a:p>
            <a:r>
              <a:rPr lang="de-DE" dirty="0"/>
              <a:t>Zugriffe von</a:t>
            </a:r>
          </a:p>
          <a:p>
            <a:pPr lvl="1"/>
            <a:r>
              <a:rPr lang="de-DE" dirty="0"/>
              <a:t>DB-Administratoren</a:t>
            </a:r>
          </a:p>
          <a:p>
            <a:pPr lvl="1"/>
            <a:r>
              <a:rPr lang="de-DE" dirty="0"/>
              <a:t>Anwendungen</a:t>
            </a:r>
          </a:p>
          <a:p>
            <a:pPr lvl="1"/>
            <a:r>
              <a:rPr lang="de-DE" dirty="0"/>
              <a:t>Nutzer*innen</a:t>
            </a:r>
          </a:p>
          <a:p>
            <a:pPr lvl="2"/>
            <a:r>
              <a:rPr lang="de-DE" dirty="0"/>
              <a:t>Direkt auf DB </a:t>
            </a:r>
          </a:p>
          <a:p>
            <a:pPr lvl="3"/>
            <a:r>
              <a:rPr lang="de-DE" dirty="0"/>
              <a:t>Gelegentlich, interaktiv</a:t>
            </a:r>
          </a:p>
          <a:p>
            <a:pPr lvl="2"/>
            <a:r>
              <a:rPr lang="de-DE" dirty="0"/>
              <a:t>Parametrisch</a:t>
            </a:r>
          </a:p>
          <a:p>
            <a:pPr lvl="3"/>
            <a:r>
              <a:rPr lang="de-DE" dirty="0"/>
              <a:t>Vorgefertigte Anwendungsprogramme mit beschränktem Kommandovorrat (routinierte, wohldefinierte, formalisierte Befehle)</a:t>
            </a:r>
          </a:p>
          <a:p>
            <a:pPr lvl="2"/>
            <a:endParaRPr lang="de-DE" dirty="0"/>
          </a:p>
        </p:txBody>
      </p:sp>
      <p:sp>
        <p:nvSpPr>
          <p:cNvPr id="4" name="Date Placeholder 3">
            <a:extLst>
              <a:ext uri="{FF2B5EF4-FFF2-40B4-BE49-F238E27FC236}">
                <a16:creationId xmlns:a16="http://schemas.microsoft.com/office/drawing/2014/main" id="{0DFF7649-161C-3544-9D2C-C2D795A9A2E9}"/>
              </a:ext>
            </a:extLst>
          </p:cNvPr>
          <p:cNvSpPr>
            <a:spLocks noGrp="1"/>
          </p:cNvSpPr>
          <p:nvPr>
            <p:ph type="dt" sz="half" idx="2"/>
          </p:nvPr>
        </p:nvSpPr>
        <p:spPr/>
        <p:txBody>
          <a:bodyPr/>
          <a:lstStyle/>
          <a:p>
            <a:r>
              <a:rPr lang="de-DE"/>
              <a:t>SQL</a:t>
            </a:r>
          </a:p>
        </p:txBody>
      </p:sp>
      <p:sp>
        <p:nvSpPr>
          <p:cNvPr id="5" name="Footer Placeholder 4">
            <a:extLst>
              <a:ext uri="{FF2B5EF4-FFF2-40B4-BE49-F238E27FC236}">
                <a16:creationId xmlns:a16="http://schemas.microsoft.com/office/drawing/2014/main" id="{8F614DC6-1E1F-704F-A36E-35F589346E92}"/>
              </a:ext>
            </a:extLst>
          </p:cNvPr>
          <p:cNvSpPr>
            <a:spLocks noGrp="1"/>
          </p:cNvSpPr>
          <p:nvPr>
            <p:ph type="ftr" sz="quarter" idx="3"/>
          </p:nvPr>
        </p:nvSpPr>
        <p:spPr/>
        <p:txBody>
          <a:bodyPr/>
          <a:lstStyle/>
          <a:p>
            <a:r>
              <a:rPr lang="de-DE"/>
              <a:t>T. Braun - Datenbanken</a:t>
            </a:r>
          </a:p>
        </p:txBody>
      </p:sp>
      <p:sp>
        <p:nvSpPr>
          <p:cNvPr id="3" name="Foliennummernplatzhalter 2"/>
          <p:cNvSpPr>
            <a:spLocks noGrp="1"/>
          </p:cNvSpPr>
          <p:nvPr>
            <p:ph type="sldNum" sz="quarter" idx="4"/>
          </p:nvPr>
        </p:nvSpPr>
        <p:spPr/>
        <p:txBody>
          <a:bodyPr/>
          <a:lstStyle/>
          <a:p>
            <a:fld id="{EC1B3427-C226-4F34-8D19-E2B603CBE6B7}" type="slidenum">
              <a:rPr lang="de-DE" smtClean="0"/>
              <a:pPr/>
              <a:t>113</a:t>
            </a:fld>
            <a:endParaRPr lang="de-DE"/>
          </a:p>
        </p:txBody>
      </p:sp>
      <p:pic>
        <p:nvPicPr>
          <p:cNvPr id="6" name="Picture 5" descr="7021_02-03"/>
          <p:cNvPicPr>
            <a:picLocks noChangeAspect="1" noChangeArrowheads="1"/>
          </p:cNvPicPr>
          <p:nvPr/>
        </p:nvPicPr>
        <p:blipFill>
          <a:blip r:embed="rId3" cstate="print"/>
          <a:srcRect/>
          <a:stretch>
            <a:fillRect/>
          </a:stretch>
        </p:blipFill>
        <p:spPr bwMode="auto">
          <a:xfrm>
            <a:off x="5082895" y="318902"/>
            <a:ext cx="6748780" cy="5447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68947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09CFCEE-A531-F219-4197-7EF7946129DD}"/>
              </a:ext>
            </a:extLst>
          </p:cNvPr>
          <p:cNvSpPr/>
          <p:nvPr/>
        </p:nvSpPr>
        <p:spPr>
          <a:xfrm>
            <a:off x="360326" y="5845126"/>
            <a:ext cx="11471350" cy="3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098" name="Rectangle 2"/>
          <p:cNvSpPr>
            <a:spLocks noGrp="1" noChangeArrowheads="1"/>
          </p:cNvSpPr>
          <p:nvPr>
            <p:ph type="title"/>
          </p:nvPr>
        </p:nvSpPr>
        <p:spPr/>
        <p:txBody>
          <a:bodyPr/>
          <a:lstStyle/>
          <a:p>
            <a:r>
              <a:rPr lang="en-US" dirty="0"/>
              <a:t>SQL </a:t>
            </a:r>
            <a:r>
              <a:rPr lang="en-US" dirty="0" err="1"/>
              <a:t>Programmier-Methoden</a:t>
            </a:r>
            <a:endParaRPr lang="en-US" dirty="0"/>
          </a:p>
        </p:txBody>
      </p:sp>
      <p:sp>
        <p:nvSpPr>
          <p:cNvPr id="2" name="Date Placeholder 1">
            <a:extLst>
              <a:ext uri="{FF2B5EF4-FFF2-40B4-BE49-F238E27FC236}">
                <a16:creationId xmlns:a16="http://schemas.microsoft.com/office/drawing/2014/main" id="{9E62390C-441D-A86C-24E6-1096BDB42E20}"/>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E02196D9-642B-EA4C-0181-7FF028B3CCA6}"/>
              </a:ext>
            </a:extLst>
          </p:cNvPr>
          <p:cNvSpPr>
            <a:spLocks noGrp="1"/>
          </p:cNvSpPr>
          <p:nvPr>
            <p:ph type="ftr" sz="quarter" idx="3"/>
          </p:nvPr>
        </p:nvSpPr>
        <p:spPr/>
        <p:txBody>
          <a:bodyPr/>
          <a:lstStyle/>
          <a:p>
            <a:r>
              <a:rPr lang="en-GB"/>
              <a:t>T. Braun - Datenbanken</a:t>
            </a:r>
          </a:p>
        </p:txBody>
      </p:sp>
      <p:sp>
        <p:nvSpPr>
          <p:cNvPr id="18" name="Foliennummernplatzhalter 17"/>
          <p:cNvSpPr>
            <a:spLocks noGrp="1"/>
          </p:cNvSpPr>
          <p:nvPr>
            <p:ph type="sldNum" sz="quarter" idx="4"/>
          </p:nvPr>
        </p:nvSpPr>
        <p:spPr/>
        <p:txBody>
          <a:bodyPr/>
          <a:lstStyle/>
          <a:p>
            <a:fld id="{5CE570D8-9954-40E4-B7ED-61BACCB30A88}" type="slidenum">
              <a:rPr lang="de-DE" smtClean="0"/>
              <a:pPr/>
              <a:t>114</a:t>
            </a:fld>
            <a:endParaRPr lang="de-DE" dirty="0"/>
          </a:p>
        </p:txBody>
      </p:sp>
      <p:grpSp>
        <p:nvGrpSpPr>
          <p:cNvPr id="40" name="Group 39">
            <a:extLst>
              <a:ext uri="{FF2B5EF4-FFF2-40B4-BE49-F238E27FC236}">
                <a16:creationId xmlns:a16="http://schemas.microsoft.com/office/drawing/2014/main" id="{D0EFE47D-BF97-CC3E-C317-39AB13EEC520}"/>
              </a:ext>
            </a:extLst>
          </p:cNvPr>
          <p:cNvGrpSpPr/>
          <p:nvPr/>
        </p:nvGrpSpPr>
        <p:grpSpPr>
          <a:xfrm>
            <a:off x="3356684" y="1635427"/>
            <a:ext cx="2478306" cy="3096675"/>
            <a:chOff x="3549564" y="2803387"/>
            <a:chExt cx="2478306" cy="3096675"/>
          </a:xfrm>
        </p:grpSpPr>
        <p:sp>
          <p:nvSpPr>
            <p:cNvPr id="9" name="Rechteck 8"/>
            <p:cNvSpPr/>
            <p:nvPr/>
          </p:nvSpPr>
          <p:spPr bwMode="auto">
            <a:xfrm>
              <a:off x="3549564"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10" name="Flussdiagramm: Magnetplattenspeicher 9"/>
            <p:cNvSpPr/>
            <p:nvPr/>
          </p:nvSpPr>
          <p:spPr bwMode="auto">
            <a:xfrm>
              <a:off x="4410345" y="5190615"/>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sp>
          <p:nvSpPr>
            <p:cNvPr id="11" name="Rechteck 10"/>
            <p:cNvSpPr/>
            <p:nvPr/>
          </p:nvSpPr>
          <p:spPr bwMode="auto">
            <a:xfrm>
              <a:off x="3940085" y="3523292"/>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cxnSp>
          <p:nvCxnSpPr>
            <p:cNvPr id="25" name="Gerade Verbindung mit Pfeil 24"/>
            <p:cNvCxnSpPr>
              <a:cxnSpLocks/>
              <a:endCxn id="10" idx="0"/>
            </p:cNvCxnSpPr>
            <p:nvPr/>
          </p:nvCxnSpPr>
          <p:spPr bwMode="auto">
            <a:xfrm flipH="1">
              <a:off x="4788717" y="3984503"/>
              <a:ext cx="1" cy="14425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39" name="Group 38">
            <a:extLst>
              <a:ext uri="{FF2B5EF4-FFF2-40B4-BE49-F238E27FC236}">
                <a16:creationId xmlns:a16="http://schemas.microsoft.com/office/drawing/2014/main" id="{0A12B0D4-807E-D7B9-FB47-BCEFF97FFC1E}"/>
              </a:ext>
            </a:extLst>
          </p:cNvPr>
          <p:cNvGrpSpPr/>
          <p:nvPr/>
        </p:nvGrpSpPr>
        <p:grpSpPr>
          <a:xfrm>
            <a:off x="358341" y="1635427"/>
            <a:ext cx="2478306" cy="3096675"/>
            <a:chOff x="1004579" y="2803387"/>
            <a:chExt cx="2478306" cy="3096675"/>
          </a:xfrm>
        </p:grpSpPr>
        <p:sp>
          <p:nvSpPr>
            <p:cNvPr id="13" name="Rechteck 8">
              <a:extLst>
                <a:ext uri="{FF2B5EF4-FFF2-40B4-BE49-F238E27FC236}">
                  <a16:creationId xmlns:a16="http://schemas.microsoft.com/office/drawing/2014/main" id="{3A65F8CA-62C9-5B3C-D61C-7DC983DEFFD8}"/>
                </a:ext>
              </a:extLst>
            </p:cNvPr>
            <p:cNvSpPr/>
            <p:nvPr/>
          </p:nvSpPr>
          <p:spPr bwMode="auto">
            <a:xfrm>
              <a:off x="1004579"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14" name="Flussdiagramm: Magnetplattenspeicher 9">
              <a:extLst>
                <a:ext uri="{FF2B5EF4-FFF2-40B4-BE49-F238E27FC236}">
                  <a16:creationId xmlns:a16="http://schemas.microsoft.com/office/drawing/2014/main" id="{D644C658-0EA4-0729-0ABC-EA6CD5D8837D}"/>
                </a:ext>
              </a:extLst>
            </p:cNvPr>
            <p:cNvSpPr/>
            <p:nvPr/>
          </p:nvSpPr>
          <p:spPr bwMode="auto">
            <a:xfrm>
              <a:off x="1865360" y="5190615"/>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cxnSp>
          <p:nvCxnSpPr>
            <p:cNvPr id="17" name="Gerade Verbindung mit Pfeil 24">
              <a:extLst>
                <a:ext uri="{FF2B5EF4-FFF2-40B4-BE49-F238E27FC236}">
                  <a16:creationId xmlns:a16="http://schemas.microsoft.com/office/drawing/2014/main" id="{AD0B63EB-43EA-014A-1AA2-51B2B421215B}"/>
                </a:ext>
              </a:extLst>
            </p:cNvPr>
            <p:cNvCxnSpPr>
              <a:cxnSpLocks/>
              <a:endCxn id="14" idx="0"/>
            </p:cNvCxnSpPr>
            <p:nvPr/>
          </p:nvCxnSpPr>
          <p:spPr bwMode="auto">
            <a:xfrm flipH="1">
              <a:off x="2243732" y="3984503"/>
              <a:ext cx="1" cy="14425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Rechteck 10">
              <a:extLst>
                <a:ext uri="{FF2B5EF4-FFF2-40B4-BE49-F238E27FC236}">
                  <a16:creationId xmlns:a16="http://schemas.microsoft.com/office/drawing/2014/main" id="{1047286A-B686-CB72-5227-F49D25DEAB7F}"/>
                </a:ext>
              </a:extLst>
            </p:cNvPr>
            <p:cNvSpPr/>
            <p:nvPr/>
          </p:nvSpPr>
          <p:spPr bwMode="auto">
            <a:xfrm>
              <a:off x="1395099" y="4436508"/>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grpSp>
      <p:grpSp>
        <p:nvGrpSpPr>
          <p:cNvPr id="42" name="Group 41">
            <a:extLst>
              <a:ext uri="{FF2B5EF4-FFF2-40B4-BE49-F238E27FC236}">
                <a16:creationId xmlns:a16="http://schemas.microsoft.com/office/drawing/2014/main" id="{65D15395-E535-94C7-EED2-17EF5096D87E}"/>
              </a:ext>
            </a:extLst>
          </p:cNvPr>
          <p:cNvGrpSpPr/>
          <p:nvPr/>
        </p:nvGrpSpPr>
        <p:grpSpPr>
          <a:xfrm>
            <a:off x="9353369" y="1638773"/>
            <a:ext cx="2478306" cy="2266679"/>
            <a:chOff x="8642435" y="2803387"/>
            <a:chExt cx="2478306" cy="2266679"/>
          </a:xfrm>
        </p:grpSpPr>
        <p:sp>
          <p:nvSpPr>
            <p:cNvPr id="26" name="Rechteck 8">
              <a:extLst>
                <a:ext uri="{FF2B5EF4-FFF2-40B4-BE49-F238E27FC236}">
                  <a16:creationId xmlns:a16="http://schemas.microsoft.com/office/drawing/2014/main" id="{0194CE47-2731-CF2E-3543-CE52409352C4}"/>
                </a:ext>
              </a:extLst>
            </p:cNvPr>
            <p:cNvSpPr/>
            <p:nvPr/>
          </p:nvSpPr>
          <p:spPr bwMode="auto">
            <a:xfrm>
              <a:off x="8642435"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27" name="Flussdiagramm: Magnetplattenspeicher 9">
              <a:extLst>
                <a:ext uri="{FF2B5EF4-FFF2-40B4-BE49-F238E27FC236}">
                  <a16:creationId xmlns:a16="http://schemas.microsoft.com/office/drawing/2014/main" id="{BD83AC13-397A-D9F5-E22D-A35A6F818303}"/>
                </a:ext>
              </a:extLst>
            </p:cNvPr>
            <p:cNvSpPr/>
            <p:nvPr/>
          </p:nvSpPr>
          <p:spPr bwMode="auto">
            <a:xfrm>
              <a:off x="9503216" y="4360619"/>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sp>
          <p:nvSpPr>
            <p:cNvPr id="28" name="Rechteck 22">
              <a:extLst>
                <a:ext uri="{FF2B5EF4-FFF2-40B4-BE49-F238E27FC236}">
                  <a16:creationId xmlns:a16="http://schemas.microsoft.com/office/drawing/2014/main" id="{70C8C5B2-534A-6E67-E2DE-CE767138BF17}"/>
                </a:ext>
              </a:extLst>
            </p:cNvPr>
            <p:cNvSpPr/>
            <p:nvPr/>
          </p:nvSpPr>
          <p:spPr bwMode="auto">
            <a:xfrm>
              <a:off x="8974671" y="3164696"/>
              <a:ext cx="1821317" cy="81980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API</a:t>
              </a:r>
            </a:p>
          </p:txBody>
        </p:sp>
        <p:sp>
          <p:nvSpPr>
            <p:cNvPr id="29" name="Rechteck 10">
              <a:extLst>
                <a:ext uri="{FF2B5EF4-FFF2-40B4-BE49-F238E27FC236}">
                  <a16:creationId xmlns:a16="http://schemas.microsoft.com/office/drawing/2014/main" id="{4D3D8BAB-C8C5-330E-D153-96EA74C57B8F}"/>
                </a:ext>
              </a:extLst>
            </p:cNvPr>
            <p:cNvSpPr/>
            <p:nvPr/>
          </p:nvSpPr>
          <p:spPr bwMode="auto">
            <a:xfrm>
              <a:off x="9032956" y="3523292"/>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cxnSp>
          <p:nvCxnSpPr>
            <p:cNvPr id="30" name="Gerade Verbindung mit Pfeil 24">
              <a:extLst>
                <a:ext uri="{FF2B5EF4-FFF2-40B4-BE49-F238E27FC236}">
                  <a16:creationId xmlns:a16="http://schemas.microsoft.com/office/drawing/2014/main" id="{15BA12CB-6DCB-1963-64D1-9F986748AFAA}"/>
                </a:ext>
              </a:extLst>
            </p:cNvPr>
            <p:cNvCxnSpPr>
              <a:cxnSpLocks/>
              <a:stCxn id="28" idx="2"/>
              <a:endCxn id="27" idx="0"/>
            </p:cNvCxnSpPr>
            <p:nvPr/>
          </p:nvCxnSpPr>
          <p:spPr bwMode="auto">
            <a:xfrm flipH="1">
              <a:off x="9881588" y="3984503"/>
              <a:ext cx="3742" cy="61259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41" name="Group 40">
            <a:extLst>
              <a:ext uri="{FF2B5EF4-FFF2-40B4-BE49-F238E27FC236}">
                <a16:creationId xmlns:a16="http://schemas.microsoft.com/office/drawing/2014/main" id="{E3CC8CB1-DE53-472E-7925-138BE29A701C}"/>
              </a:ext>
            </a:extLst>
          </p:cNvPr>
          <p:cNvGrpSpPr/>
          <p:nvPr/>
        </p:nvGrpSpPr>
        <p:grpSpPr>
          <a:xfrm>
            <a:off x="6355027" y="1635427"/>
            <a:ext cx="2478306" cy="3096675"/>
            <a:chOff x="6096000" y="2803387"/>
            <a:chExt cx="2478306" cy="3096675"/>
          </a:xfrm>
        </p:grpSpPr>
        <p:sp>
          <p:nvSpPr>
            <p:cNvPr id="19" name="Rechteck 8">
              <a:extLst>
                <a:ext uri="{FF2B5EF4-FFF2-40B4-BE49-F238E27FC236}">
                  <a16:creationId xmlns:a16="http://schemas.microsoft.com/office/drawing/2014/main" id="{EF80955E-7455-AFFD-8BC9-CD2F48EC1D1B}"/>
                </a:ext>
              </a:extLst>
            </p:cNvPr>
            <p:cNvSpPr/>
            <p:nvPr/>
          </p:nvSpPr>
          <p:spPr bwMode="auto">
            <a:xfrm>
              <a:off x="6096000" y="2803387"/>
              <a:ext cx="2478306" cy="125122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t" anchorCtr="0" compatLnSpc="1">
              <a:prstTxWarp prst="textNoShape">
                <a:avLst/>
              </a:prstTxWarp>
              <a:noAutofit/>
            </a:bodyPr>
            <a:lstStyle/>
            <a:p>
              <a:pPr algn="ctr" fontAlgn="base">
                <a:spcBef>
                  <a:spcPct val="0"/>
                </a:spcBef>
                <a:spcAft>
                  <a:spcPct val="0"/>
                </a:spcAft>
              </a:pPr>
              <a:r>
                <a:rPr lang="de-DE" dirty="0">
                  <a:solidFill>
                    <a:schemeClr val="bg1"/>
                  </a:solidFill>
                </a:rPr>
                <a:t>Anwendungsprogramm</a:t>
              </a:r>
            </a:p>
          </p:txBody>
        </p:sp>
        <p:sp>
          <p:nvSpPr>
            <p:cNvPr id="20" name="Flussdiagramm: Magnetplattenspeicher 9">
              <a:extLst>
                <a:ext uri="{FF2B5EF4-FFF2-40B4-BE49-F238E27FC236}">
                  <a16:creationId xmlns:a16="http://schemas.microsoft.com/office/drawing/2014/main" id="{DE5A4713-9343-F184-05E3-91972A680B17}"/>
                </a:ext>
              </a:extLst>
            </p:cNvPr>
            <p:cNvSpPr/>
            <p:nvPr/>
          </p:nvSpPr>
          <p:spPr bwMode="auto">
            <a:xfrm>
              <a:off x="6956781" y="5190615"/>
              <a:ext cx="756744" cy="709447"/>
            </a:xfrm>
            <a:prstGeom prst="flowChartMagneticDisk">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DBS</a:t>
              </a:r>
            </a:p>
          </p:txBody>
        </p:sp>
        <p:sp>
          <p:nvSpPr>
            <p:cNvPr id="21" name="Rechteck 22">
              <a:extLst>
                <a:ext uri="{FF2B5EF4-FFF2-40B4-BE49-F238E27FC236}">
                  <a16:creationId xmlns:a16="http://schemas.microsoft.com/office/drawing/2014/main" id="{54F77F29-F82E-2A1A-1014-50DFC4479BAA}"/>
                </a:ext>
              </a:extLst>
            </p:cNvPr>
            <p:cNvSpPr/>
            <p:nvPr/>
          </p:nvSpPr>
          <p:spPr bwMode="auto">
            <a:xfrm>
              <a:off x="6096000" y="4213045"/>
              <a:ext cx="1828801" cy="81980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DE" dirty="0">
                  <a:solidFill>
                    <a:schemeClr val="bg1"/>
                  </a:solidFill>
                </a:rPr>
                <a:t>Module</a:t>
              </a:r>
            </a:p>
          </p:txBody>
        </p:sp>
        <p:sp>
          <p:nvSpPr>
            <p:cNvPr id="22" name="Rechteck 10">
              <a:extLst>
                <a:ext uri="{FF2B5EF4-FFF2-40B4-BE49-F238E27FC236}">
                  <a16:creationId xmlns:a16="http://schemas.microsoft.com/office/drawing/2014/main" id="{08C3B3CE-86E0-203C-9577-B3AB7AD86192}"/>
                </a:ext>
              </a:extLst>
            </p:cNvPr>
            <p:cNvSpPr/>
            <p:nvPr/>
          </p:nvSpPr>
          <p:spPr bwMode="auto">
            <a:xfrm>
              <a:off x="6161768" y="4571641"/>
              <a:ext cx="1697265" cy="378373"/>
            </a:xfrm>
            <a:prstGeom prst="rect">
              <a:avLst/>
            </a:prstGeom>
            <a:solidFill>
              <a:srgbClr val="FFC00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algn="r" fontAlgn="base">
                <a:spcBef>
                  <a:spcPct val="0"/>
                </a:spcBef>
                <a:spcAft>
                  <a:spcPct val="0"/>
                </a:spcAft>
              </a:pPr>
              <a:r>
                <a:rPr lang="de-DE" dirty="0">
                  <a:solidFill>
                    <a:schemeClr val="bg1"/>
                  </a:solidFill>
                </a:rPr>
                <a:t>SQL-Statements</a:t>
              </a:r>
            </a:p>
          </p:txBody>
        </p:sp>
        <p:cxnSp>
          <p:nvCxnSpPr>
            <p:cNvPr id="24" name="Gerade Verbindung mit Pfeil 24">
              <a:extLst>
                <a:ext uri="{FF2B5EF4-FFF2-40B4-BE49-F238E27FC236}">
                  <a16:creationId xmlns:a16="http://schemas.microsoft.com/office/drawing/2014/main" id="{0BFA81B3-7311-C07C-316C-19C55166EDD0}"/>
                </a:ext>
              </a:extLst>
            </p:cNvPr>
            <p:cNvCxnSpPr>
              <a:cxnSpLocks/>
              <a:stCxn id="21" idx="2"/>
              <a:endCxn id="20" idx="0"/>
            </p:cNvCxnSpPr>
            <p:nvPr/>
          </p:nvCxnSpPr>
          <p:spPr bwMode="auto">
            <a:xfrm>
              <a:off x="7010401" y="5032852"/>
              <a:ext cx="324752" cy="3942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Gerade Verbindung mit Pfeil 24">
              <a:extLst>
                <a:ext uri="{FF2B5EF4-FFF2-40B4-BE49-F238E27FC236}">
                  <a16:creationId xmlns:a16="http://schemas.microsoft.com/office/drawing/2014/main" id="{AEBCD79E-EF2F-1E41-3303-D4F659A2A6B3}"/>
                </a:ext>
              </a:extLst>
            </p:cNvPr>
            <p:cNvCxnSpPr>
              <a:cxnSpLocks/>
              <a:endCxn id="21" idx="0"/>
            </p:cNvCxnSpPr>
            <p:nvPr/>
          </p:nvCxnSpPr>
          <p:spPr bwMode="auto">
            <a:xfrm flipH="1">
              <a:off x="7010401" y="3987848"/>
              <a:ext cx="320910" cy="22519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6" name="TextBox 35">
            <a:extLst>
              <a:ext uri="{FF2B5EF4-FFF2-40B4-BE49-F238E27FC236}">
                <a16:creationId xmlns:a16="http://schemas.microsoft.com/office/drawing/2014/main" id="{33602CD2-D365-A074-1C7E-4636C746B37D}"/>
              </a:ext>
            </a:extLst>
          </p:cNvPr>
          <p:cNvSpPr txBox="1"/>
          <p:nvPr/>
        </p:nvSpPr>
        <p:spPr>
          <a:xfrm>
            <a:off x="353940" y="4890677"/>
            <a:ext cx="2482707" cy="646331"/>
          </a:xfrm>
          <a:prstGeom prst="rect">
            <a:avLst/>
          </a:prstGeom>
          <a:noFill/>
        </p:spPr>
        <p:txBody>
          <a:bodyPr wrap="square">
            <a:spAutoFit/>
          </a:bodyPr>
          <a:lstStyle/>
          <a:p>
            <a:r>
              <a:rPr lang="de-DE" i="1" dirty="0"/>
              <a:t>Direkter Aufruf</a:t>
            </a:r>
          </a:p>
          <a:p>
            <a:pPr marL="292100" lvl="1" indent="-285750">
              <a:buFont typeface="Arial" panose="020B0604020202020204" pitchFamily="34" charset="0"/>
              <a:buChar char="•"/>
            </a:pPr>
            <a:r>
              <a:rPr lang="de-DE" dirty="0"/>
              <a:t>Von SQL an die DB</a:t>
            </a:r>
          </a:p>
        </p:txBody>
      </p:sp>
      <p:sp>
        <p:nvSpPr>
          <p:cNvPr id="38" name="TextBox 37">
            <a:extLst>
              <a:ext uri="{FF2B5EF4-FFF2-40B4-BE49-F238E27FC236}">
                <a16:creationId xmlns:a16="http://schemas.microsoft.com/office/drawing/2014/main" id="{B9721F58-3AAA-A00B-7380-9C2825954F51}"/>
              </a:ext>
            </a:extLst>
          </p:cNvPr>
          <p:cNvSpPr txBox="1"/>
          <p:nvPr/>
        </p:nvSpPr>
        <p:spPr>
          <a:xfrm>
            <a:off x="3356684" y="4890677"/>
            <a:ext cx="2496661" cy="1754326"/>
          </a:xfrm>
          <a:prstGeom prst="rect">
            <a:avLst/>
          </a:prstGeom>
          <a:noFill/>
        </p:spPr>
        <p:txBody>
          <a:bodyPr wrap="square">
            <a:spAutoFit/>
          </a:bodyPr>
          <a:lstStyle/>
          <a:p>
            <a:r>
              <a:rPr lang="de-DE" i="1" dirty="0"/>
              <a:t>Embedded SQL</a:t>
            </a:r>
          </a:p>
          <a:p>
            <a:pPr marL="292100" lvl="1" indent="-285750">
              <a:buFont typeface="Arial" panose="020B0604020202020204" pitchFamily="34" charset="0"/>
              <a:buChar char="•"/>
            </a:pPr>
            <a:r>
              <a:rPr lang="de-DE" dirty="0"/>
              <a:t>SQL wird in Host-Sprache eingebunden</a:t>
            </a:r>
          </a:p>
          <a:p>
            <a:pPr marL="6350"/>
            <a:r>
              <a:rPr lang="de-DE" i="1" dirty="0"/>
              <a:t>Dynamic SQL</a:t>
            </a:r>
          </a:p>
          <a:p>
            <a:pPr marL="292100" lvl="1" indent="-285750">
              <a:buFont typeface="Arial" panose="020B0604020202020204" pitchFamily="34" charset="0"/>
              <a:buChar char="•"/>
            </a:pPr>
            <a:r>
              <a:rPr lang="de-DE" dirty="0"/>
              <a:t>Zur Programmlaufzeit zusammengebaut</a:t>
            </a:r>
          </a:p>
        </p:txBody>
      </p:sp>
      <p:sp>
        <p:nvSpPr>
          <p:cNvPr id="46" name="TextBox 45">
            <a:extLst>
              <a:ext uri="{FF2B5EF4-FFF2-40B4-BE49-F238E27FC236}">
                <a16:creationId xmlns:a16="http://schemas.microsoft.com/office/drawing/2014/main" id="{E1BBB673-C8D1-3CD8-9FA5-A5BB46350748}"/>
              </a:ext>
            </a:extLst>
          </p:cNvPr>
          <p:cNvSpPr txBox="1"/>
          <p:nvPr/>
        </p:nvSpPr>
        <p:spPr>
          <a:xfrm>
            <a:off x="6351870" y="4890677"/>
            <a:ext cx="2478306" cy="1477328"/>
          </a:xfrm>
          <a:prstGeom prst="rect">
            <a:avLst/>
          </a:prstGeom>
          <a:noFill/>
        </p:spPr>
        <p:txBody>
          <a:bodyPr wrap="square">
            <a:spAutoFit/>
          </a:bodyPr>
          <a:lstStyle/>
          <a:p>
            <a:r>
              <a:rPr lang="de-DE" i="1" dirty="0"/>
              <a:t>Module Language</a:t>
            </a:r>
          </a:p>
          <a:p>
            <a:pPr marL="292100" lvl="1" indent="-285750">
              <a:buFont typeface="Arial" panose="020B0604020202020204" pitchFamily="34" charset="0"/>
              <a:buChar char="•"/>
            </a:pPr>
            <a:r>
              <a:rPr lang="de-DE" dirty="0"/>
              <a:t>SQL wird in Module ausgelagert, die von Host-Sprache aus </a:t>
            </a:r>
            <a:br>
              <a:rPr lang="de-DE" dirty="0"/>
            </a:br>
            <a:r>
              <a:rPr lang="de-DE" dirty="0"/>
              <a:t>angefragt werden</a:t>
            </a:r>
          </a:p>
        </p:txBody>
      </p:sp>
      <p:sp>
        <p:nvSpPr>
          <p:cNvPr id="48" name="TextBox 47">
            <a:extLst>
              <a:ext uri="{FF2B5EF4-FFF2-40B4-BE49-F238E27FC236}">
                <a16:creationId xmlns:a16="http://schemas.microsoft.com/office/drawing/2014/main" id="{CCC552CF-3657-D0D8-EF44-66F4486F5CD9}"/>
              </a:ext>
            </a:extLst>
          </p:cNvPr>
          <p:cNvSpPr txBox="1"/>
          <p:nvPr/>
        </p:nvSpPr>
        <p:spPr>
          <a:xfrm>
            <a:off x="9353369" y="4123986"/>
            <a:ext cx="2561966" cy="2308324"/>
          </a:xfrm>
          <a:prstGeom prst="rect">
            <a:avLst/>
          </a:prstGeom>
          <a:noFill/>
        </p:spPr>
        <p:txBody>
          <a:bodyPr wrap="square">
            <a:spAutoFit/>
          </a:bodyPr>
          <a:lstStyle/>
          <a:p>
            <a:r>
              <a:rPr lang="de-DE" i="1" dirty="0"/>
              <a:t>Call-Level APIs</a:t>
            </a:r>
          </a:p>
          <a:p>
            <a:pPr marL="285750" indent="-285750">
              <a:buFont typeface="Arial" panose="020B0604020202020204" pitchFamily="34" charset="0"/>
              <a:buChar char="•"/>
            </a:pPr>
            <a:r>
              <a:rPr lang="de-DE" dirty="0"/>
              <a:t>Schnittstellen, um aus der Host-Sprache DBs anzusprechen, z.B. SQL/CLI, ODBC, JDBC</a:t>
            </a:r>
          </a:p>
          <a:p>
            <a:r>
              <a:rPr lang="de-DE" i="1" dirty="0"/>
              <a:t>Mappings</a:t>
            </a:r>
          </a:p>
          <a:p>
            <a:pPr marL="285750" indent="-285750">
              <a:buFont typeface="Arial" panose="020B0604020202020204" pitchFamily="34" charset="0"/>
              <a:buChar char="•"/>
            </a:pPr>
            <a:r>
              <a:rPr lang="de-DE" dirty="0"/>
              <a:t>Programmierer sieht kein SQL mehr</a:t>
            </a:r>
          </a:p>
        </p:txBody>
      </p:sp>
    </p:spTree>
    <p:extLst>
      <p:ext uri="{BB962C8B-B14F-4D97-AF65-F5344CB8AC3E}">
        <p14:creationId xmlns:p14="http://schemas.microsoft.com/office/powerpoint/2010/main" val="41792264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de-DE"/>
              <a:t>Impedance Mismatch</a:t>
            </a:r>
          </a:p>
        </p:txBody>
      </p:sp>
      <p:sp>
        <p:nvSpPr>
          <p:cNvPr id="9220" name="Rectangle 3"/>
          <p:cNvSpPr>
            <a:spLocks noGrp="1" noChangeArrowheads="1"/>
          </p:cNvSpPr>
          <p:nvPr>
            <p:ph idx="1"/>
          </p:nvPr>
        </p:nvSpPr>
        <p:spPr>
          <a:xfrm>
            <a:off x="359626" y="1665066"/>
            <a:ext cx="8123192" cy="4240848"/>
          </a:xfrm>
        </p:spPr>
        <p:txBody>
          <a:bodyPr>
            <a:normAutofit/>
          </a:bodyPr>
          <a:lstStyle/>
          <a:p>
            <a:r>
              <a:rPr lang="de-DE" sz="2400" dirty="0"/>
              <a:t>Problem: Datenzugriff unterscheidet sich zwischen SQL und anderen Programmiersprachen</a:t>
            </a:r>
          </a:p>
          <a:p>
            <a:pPr lvl="1"/>
            <a:r>
              <a:rPr lang="de-DE" sz="2000" dirty="0"/>
              <a:t>SQL: mengenorientiert</a:t>
            </a:r>
          </a:p>
          <a:p>
            <a:pPr lvl="1"/>
            <a:r>
              <a:rPr lang="de-DE" sz="2000" dirty="0"/>
              <a:t>Andere: verarbeiten einzelne Werte</a:t>
            </a:r>
          </a:p>
          <a:p>
            <a:pPr>
              <a:buNone/>
            </a:pPr>
            <a:r>
              <a:rPr lang="de-DE" sz="2400" dirty="0">
                <a:sym typeface="Wingdings" pitchFamily="2" charset="2"/>
              </a:rPr>
              <a:t>➝ sog. </a:t>
            </a:r>
            <a:r>
              <a:rPr lang="de-DE" sz="2400" i="1" dirty="0" err="1"/>
              <a:t>impedance</a:t>
            </a:r>
            <a:r>
              <a:rPr lang="de-DE" sz="2400" i="1" dirty="0"/>
              <a:t> </a:t>
            </a:r>
            <a:r>
              <a:rPr lang="de-DE" sz="2400" i="1" dirty="0" err="1"/>
              <a:t>mismatch</a:t>
            </a:r>
            <a:endParaRPr lang="de-DE" sz="2400" dirty="0"/>
          </a:p>
          <a:p>
            <a:r>
              <a:rPr lang="de-DE" sz="2400" dirty="0"/>
              <a:t>Relationales Datenmodell wird von den meisten Programmiersprachen nicht unterstützt</a:t>
            </a:r>
          </a:p>
        </p:txBody>
      </p:sp>
      <p:sp>
        <p:nvSpPr>
          <p:cNvPr id="2" name="Date Placeholder 1">
            <a:extLst>
              <a:ext uri="{FF2B5EF4-FFF2-40B4-BE49-F238E27FC236}">
                <a16:creationId xmlns:a16="http://schemas.microsoft.com/office/drawing/2014/main" id="{265D6EF8-015D-7E92-A177-1D6B15F1C04C}"/>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718BD627-75E3-7499-DA1D-A7275BBDBA07}"/>
              </a:ext>
            </a:extLst>
          </p:cNvPr>
          <p:cNvSpPr>
            <a:spLocks noGrp="1"/>
          </p:cNvSpPr>
          <p:nvPr>
            <p:ph type="ftr" sz="quarter" idx="3"/>
          </p:nvPr>
        </p:nvSpPr>
        <p:spPr/>
        <p:txBody>
          <a:bodyPr/>
          <a:lstStyle/>
          <a:p>
            <a:r>
              <a:rPr lang="de-DE"/>
              <a:t>T. Braun - Datenbanken</a:t>
            </a:r>
          </a:p>
        </p:txBody>
      </p:sp>
      <p:sp>
        <p:nvSpPr>
          <p:cNvPr id="9" name="Foliennummernplatzhalter 6"/>
          <p:cNvSpPr>
            <a:spLocks noGrp="1"/>
          </p:cNvSpPr>
          <p:nvPr>
            <p:ph type="sldNum" sz="quarter" idx="4"/>
          </p:nvPr>
        </p:nvSpPr>
        <p:spPr/>
        <p:txBody>
          <a:bodyPr/>
          <a:lstStyle/>
          <a:p>
            <a:fld id="{9FF076AB-0C05-46DD-8A92-2B1967AB91B0}" type="slidenum">
              <a:rPr lang="de-DE" smtClean="0"/>
              <a:pPr/>
              <a:t>115</a:t>
            </a:fld>
            <a:endParaRPr lang="de-DE"/>
          </a:p>
        </p:txBody>
      </p:sp>
      <p:sp>
        <p:nvSpPr>
          <p:cNvPr id="9221" name="AutoShape 5"/>
          <p:cNvSpPr>
            <a:spLocks noChangeArrowheads="1"/>
          </p:cNvSpPr>
          <p:nvPr/>
        </p:nvSpPr>
        <p:spPr bwMode="auto">
          <a:xfrm rot="-5400000">
            <a:off x="9132425" y="3206664"/>
            <a:ext cx="2160000" cy="3238500"/>
          </a:xfrm>
          <a:prstGeom prst="homePlate">
            <a:avLst>
              <a:gd name="adj" fmla="val 25000"/>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r>
              <a:rPr lang="de-DE" dirty="0"/>
              <a:t>relational </a:t>
            </a:r>
            <a:r>
              <a:rPr lang="de-DE" dirty="0" err="1"/>
              <a:t>data</a:t>
            </a:r>
            <a:r>
              <a:rPr lang="de-DE" dirty="0"/>
              <a:t> </a:t>
            </a:r>
            <a:r>
              <a:rPr lang="de-DE" dirty="0" err="1"/>
              <a:t>model</a:t>
            </a:r>
            <a:r>
              <a:rPr lang="de-DE" dirty="0"/>
              <a:t>,</a:t>
            </a:r>
            <a:br>
              <a:rPr lang="de-DE" dirty="0"/>
            </a:br>
            <a:r>
              <a:rPr lang="de-DE" dirty="0"/>
              <a:t>keine Pointer,</a:t>
            </a:r>
            <a:br>
              <a:rPr lang="de-DE" dirty="0"/>
            </a:br>
            <a:r>
              <a:rPr lang="de-DE" dirty="0"/>
              <a:t>keine Schleifen, </a:t>
            </a:r>
            <a:br>
              <a:rPr lang="de-DE" dirty="0"/>
            </a:br>
            <a:r>
              <a:rPr lang="de-DE" dirty="0"/>
              <a:t>Verzweigungen</a:t>
            </a:r>
          </a:p>
          <a:p>
            <a:pPr algn="ctr"/>
            <a:endParaRPr lang="de-DE" dirty="0"/>
          </a:p>
          <a:p>
            <a:pPr algn="ctr"/>
            <a:r>
              <a:rPr lang="de-DE" b="1" dirty="0"/>
              <a:t>SQL</a:t>
            </a:r>
          </a:p>
        </p:txBody>
      </p:sp>
      <p:sp>
        <p:nvSpPr>
          <p:cNvPr id="9222" name="AutoShape 6"/>
          <p:cNvSpPr>
            <a:spLocks noChangeArrowheads="1"/>
          </p:cNvSpPr>
          <p:nvPr/>
        </p:nvSpPr>
        <p:spPr bwMode="auto">
          <a:xfrm rot="5400000" flipV="1">
            <a:off x="9132425" y="1035768"/>
            <a:ext cx="2160000" cy="3238500"/>
          </a:xfrm>
          <a:prstGeom prst="homePlate">
            <a:avLst>
              <a:gd name="adj" fmla="val 24639"/>
            </a:avLst>
          </a:prstGeom>
          <a:ln>
            <a:headEnd/>
            <a:tailEnd/>
          </a:ln>
        </p:spPr>
        <p:style>
          <a:lnRef idx="0">
            <a:schemeClr val="accent1"/>
          </a:lnRef>
          <a:fillRef idx="3">
            <a:schemeClr val="accent1"/>
          </a:fillRef>
          <a:effectRef idx="3">
            <a:schemeClr val="accent1"/>
          </a:effectRef>
          <a:fontRef idx="minor">
            <a:schemeClr val="lt1"/>
          </a:fontRef>
        </p:style>
        <p:txBody>
          <a:bodyPr vert="eaVert" wrap="none" anchor="ctr"/>
          <a:lstStyle/>
          <a:p>
            <a:pPr algn="ctr"/>
            <a:r>
              <a:rPr lang="de-DE" b="1" dirty="0" err="1"/>
              <a:t>Programmiesprache</a:t>
            </a:r>
            <a:endParaRPr lang="de-DE" b="1" dirty="0"/>
          </a:p>
          <a:p>
            <a:pPr algn="ctr"/>
            <a:endParaRPr lang="de-DE" b="1" dirty="0"/>
          </a:p>
          <a:p>
            <a:pPr algn="ctr"/>
            <a:r>
              <a:rPr lang="de-DE" dirty="0"/>
              <a:t>integer, real, </a:t>
            </a:r>
            <a:r>
              <a:rPr lang="de-DE" dirty="0" err="1"/>
              <a:t>character</a:t>
            </a:r>
            <a:r>
              <a:rPr lang="de-DE" dirty="0"/>
              <a:t>,</a:t>
            </a:r>
            <a:br>
              <a:rPr lang="de-DE" dirty="0"/>
            </a:br>
            <a:r>
              <a:rPr lang="de-DE" dirty="0" err="1"/>
              <a:t>pointer</a:t>
            </a:r>
            <a:r>
              <a:rPr lang="de-DE" dirty="0"/>
              <a:t>,</a:t>
            </a:r>
            <a:br>
              <a:rPr lang="de-DE" dirty="0"/>
            </a:br>
            <a:r>
              <a:rPr lang="de-DE" dirty="0" err="1"/>
              <a:t>record</a:t>
            </a:r>
            <a:r>
              <a:rPr lang="de-DE" dirty="0"/>
              <a:t> </a:t>
            </a:r>
            <a:r>
              <a:rPr lang="de-DE" dirty="0" err="1"/>
              <a:t>structures</a:t>
            </a:r>
            <a:r>
              <a:rPr lang="de-DE" dirty="0"/>
              <a:t>,</a:t>
            </a:r>
            <a:br>
              <a:rPr lang="de-DE" dirty="0"/>
            </a:br>
            <a:r>
              <a:rPr lang="de-DE" dirty="0" err="1"/>
              <a:t>arrays</a:t>
            </a:r>
            <a:r>
              <a:rPr lang="de-DE" dirty="0"/>
              <a:t>, </a:t>
            </a:r>
            <a:r>
              <a:rPr lang="de-DE" dirty="0" err="1"/>
              <a:t>no</a:t>
            </a:r>
            <a:r>
              <a:rPr lang="de-DE" dirty="0"/>
              <a:t> </a:t>
            </a:r>
            <a:r>
              <a:rPr lang="de-DE" dirty="0" err="1"/>
              <a:t>sets</a:t>
            </a:r>
            <a:endParaRPr lang="de-DE" dirty="0"/>
          </a:p>
        </p:txBody>
      </p:sp>
    </p:spTree>
    <p:extLst>
      <p:ext uri="{BB962C8B-B14F-4D97-AF65-F5344CB8AC3E}">
        <p14:creationId xmlns:p14="http://schemas.microsoft.com/office/powerpoint/2010/main" val="24806460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de-DE"/>
              <a:t>Embedded SQL: "Shared" Variablen</a:t>
            </a:r>
          </a:p>
        </p:txBody>
      </p:sp>
      <p:sp>
        <p:nvSpPr>
          <p:cNvPr id="10243" name="Rectangle 3"/>
          <p:cNvSpPr>
            <a:spLocks noGrp="1" noChangeArrowheads="1"/>
          </p:cNvSpPr>
          <p:nvPr>
            <p:ph idx="1"/>
          </p:nvPr>
        </p:nvSpPr>
        <p:spPr>
          <a:xfrm>
            <a:off x="359625" y="1665066"/>
            <a:ext cx="6948541" cy="4240848"/>
          </a:xfrm>
        </p:spPr>
        <p:txBody>
          <a:bodyPr>
            <a:normAutofit/>
          </a:bodyPr>
          <a:lstStyle/>
          <a:p>
            <a:pPr>
              <a:buFont typeface="Arial" charset="0"/>
              <a:buChar char="•"/>
            </a:pPr>
            <a:r>
              <a:rPr lang="de-DE" dirty="0"/>
              <a:t>Transferieren Informationen zwischen Datenbank und Anwendungsprogramm</a:t>
            </a:r>
          </a:p>
          <a:p>
            <a:pPr>
              <a:buFont typeface="Arial" charset="0"/>
              <a:buChar char="•"/>
            </a:pPr>
            <a:r>
              <a:rPr lang="de-DE" dirty="0"/>
              <a:t>Werden in einem </a:t>
            </a:r>
            <a:r>
              <a:rPr lang="de-DE" dirty="0">
                <a:solidFill>
                  <a:schemeClr val="accent1"/>
                </a:solidFill>
              </a:rPr>
              <a:t>DECLARE</a:t>
            </a:r>
            <a:r>
              <a:rPr lang="de-DE" dirty="0"/>
              <a:t> Abschnitt deklariert:</a:t>
            </a:r>
            <a:endParaRPr lang="de-DE" sz="2200" b="1" dirty="0">
              <a:latin typeface="Courier New" panose="02070309020205020404" pitchFamily="49" charset="0"/>
              <a:cs typeface="Courier New" panose="02070309020205020404" pitchFamily="49" charset="0"/>
            </a:endParaRPr>
          </a:p>
          <a:p>
            <a:pPr lvl="1"/>
            <a:r>
              <a:rPr lang="de-DE" dirty="0"/>
              <a:t>Inhalt des Abschnitts hängt von Programmiersprache ab</a:t>
            </a:r>
          </a:p>
          <a:p>
            <a:pPr>
              <a:buFont typeface="Arial" charset="0"/>
              <a:buChar char="•"/>
            </a:pPr>
            <a:r>
              <a:rPr lang="de-DE" dirty="0"/>
              <a:t>Können im SQL-Statement statt einer Konstante verwendet werden</a:t>
            </a:r>
          </a:p>
          <a:p>
            <a:pPr>
              <a:buFont typeface="Arial" charset="0"/>
              <a:buChar char="•"/>
            </a:pPr>
            <a:r>
              <a:rPr lang="de-DE" dirty="0"/>
              <a:t>Variablen-Name wird mit Doppelpunkt gekennzeichnet</a:t>
            </a:r>
          </a:p>
          <a:p>
            <a:pPr>
              <a:buFont typeface="Arial" charset="0"/>
              <a:buChar char="•"/>
            </a:pPr>
            <a:r>
              <a:rPr lang="de-DE" dirty="0"/>
              <a:t>Spezielle Variable SQLSTATE enthält Fehlercodes</a:t>
            </a:r>
          </a:p>
          <a:p>
            <a:pPr lvl="1"/>
            <a:r>
              <a:rPr lang="de-DE" dirty="0"/>
              <a:t>'00000': </a:t>
            </a:r>
            <a:r>
              <a:rPr lang="de-DE" dirty="0" err="1"/>
              <a:t>no</a:t>
            </a:r>
            <a:r>
              <a:rPr lang="de-DE" dirty="0"/>
              <a:t> </a:t>
            </a:r>
            <a:r>
              <a:rPr lang="de-DE" dirty="0" err="1"/>
              <a:t>error</a:t>
            </a:r>
            <a:r>
              <a:rPr lang="de-DE" dirty="0"/>
              <a:t> </a:t>
            </a:r>
            <a:r>
              <a:rPr lang="de-DE" dirty="0" err="1"/>
              <a:t>condition</a:t>
            </a:r>
            <a:r>
              <a:rPr lang="de-DE" dirty="0"/>
              <a:t>, '02000': </a:t>
            </a:r>
            <a:r>
              <a:rPr lang="de-DE" dirty="0" err="1"/>
              <a:t>no</a:t>
            </a:r>
            <a:r>
              <a:rPr lang="de-DE" dirty="0"/>
              <a:t> </a:t>
            </a:r>
            <a:r>
              <a:rPr lang="de-DE" dirty="0" err="1"/>
              <a:t>tuple</a:t>
            </a:r>
            <a:r>
              <a:rPr lang="de-DE" dirty="0"/>
              <a:t> </a:t>
            </a:r>
            <a:r>
              <a:rPr lang="de-DE" dirty="0" err="1"/>
              <a:t>found</a:t>
            </a:r>
            <a:endParaRPr lang="de-DE" dirty="0"/>
          </a:p>
        </p:txBody>
      </p:sp>
      <p:sp>
        <p:nvSpPr>
          <p:cNvPr id="2" name="Date Placeholder 1">
            <a:extLst>
              <a:ext uri="{FF2B5EF4-FFF2-40B4-BE49-F238E27FC236}">
                <a16:creationId xmlns:a16="http://schemas.microsoft.com/office/drawing/2014/main" id="{7903ECC0-BF69-EF56-1C1F-10D4DBC53976}"/>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6E2F0C5D-6FDD-3B00-50F1-7250913D219F}"/>
              </a:ext>
            </a:extLst>
          </p:cNvPr>
          <p:cNvSpPr>
            <a:spLocks noGrp="1"/>
          </p:cNvSpPr>
          <p:nvPr>
            <p:ph type="ftr" sz="quarter" idx="3"/>
          </p:nvPr>
        </p:nvSpPr>
        <p:spPr/>
        <p:txBody>
          <a:bodyPr/>
          <a:lstStyle/>
          <a:p>
            <a:r>
              <a:rPr lang="de-DE"/>
              <a:t>T. Braun - Datenbanken</a:t>
            </a:r>
          </a:p>
        </p:txBody>
      </p:sp>
      <p:sp>
        <p:nvSpPr>
          <p:cNvPr id="5" name="Foliennummernplatzhalter 5"/>
          <p:cNvSpPr>
            <a:spLocks noGrp="1"/>
          </p:cNvSpPr>
          <p:nvPr>
            <p:ph type="sldNum" sz="quarter" idx="4"/>
          </p:nvPr>
        </p:nvSpPr>
        <p:spPr/>
        <p:txBody>
          <a:bodyPr/>
          <a:lstStyle/>
          <a:p>
            <a:pPr>
              <a:defRPr/>
            </a:pPr>
            <a:fld id="{8DB719F1-59DE-4392-9BD9-2E250BC45901}" type="slidenum">
              <a:rPr lang="de-DE" smtClean="0"/>
              <a:pPr>
                <a:defRPr/>
              </a:pPr>
              <a:t>116</a:t>
            </a:fld>
            <a:endParaRPr lang="de-DE"/>
          </a:p>
        </p:txBody>
      </p:sp>
      <p:sp>
        <p:nvSpPr>
          <p:cNvPr id="6" name="TextBox 5">
            <a:extLst>
              <a:ext uri="{FF2B5EF4-FFF2-40B4-BE49-F238E27FC236}">
                <a16:creationId xmlns:a16="http://schemas.microsoft.com/office/drawing/2014/main" id="{812DFA7D-3F44-1632-46FF-A6FBD4FA3585}"/>
              </a:ext>
            </a:extLst>
          </p:cNvPr>
          <p:cNvSpPr txBox="1"/>
          <p:nvPr/>
        </p:nvSpPr>
        <p:spPr>
          <a:xfrm>
            <a:off x="7373403" y="1665066"/>
            <a:ext cx="4458272" cy="92333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de-DE" sz="1800" b="1" dirty="0" err="1">
                <a:latin typeface="Courier New" panose="02070309020205020404" pitchFamily="49" charset="0"/>
                <a:cs typeface="Courier New" panose="02070309020205020404" pitchFamily="49" charset="0"/>
              </a:rPr>
              <a:t>exec</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sql</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begin</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declare</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section</a:t>
            </a:r>
            <a:r>
              <a:rPr lang="de-DE" sz="1800" b="1" dirty="0">
                <a:latin typeface="Courier New" panose="02070309020205020404" pitchFamily="49" charset="0"/>
                <a:cs typeface="Courier New" panose="02070309020205020404" pitchFamily="49" charset="0"/>
              </a:rPr>
              <a:t>;</a:t>
            </a:r>
            <a:br>
              <a:rPr lang="de-DE" sz="1800" b="1" dirty="0">
                <a:latin typeface="Courier New" panose="02070309020205020404" pitchFamily="49" charset="0"/>
                <a:cs typeface="Courier New" panose="02070309020205020404" pitchFamily="49" charset="0"/>
              </a:rPr>
            </a:br>
            <a:r>
              <a:rPr lang="de-DE" sz="1800" b="1" dirty="0">
                <a:latin typeface="Courier New" panose="02070309020205020404" pitchFamily="49" charset="0"/>
                <a:cs typeface="Courier New" panose="02070309020205020404" pitchFamily="49" charset="0"/>
              </a:rPr>
              <a:t>	</a:t>
            </a:r>
            <a:r>
              <a:rPr lang="de-DE" sz="1800" dirty="0">
                <a:latin typeface="Courier New" panose="02070309020205020404" pitchFamily="49" charset="0"/>
                <a:cs typeface="Courier New" panose="02070309020205020404" pitchFamily="49" charset="0"/>
              </a:rPr>
              <a:t>{ Declaration }</a:t>
            </a:r>
            <a:br>
              <a:rPr lang="de-DE" sz="1800" b="1" dirty="0">
                <a:latin typeface="Courier New" panose="02070309020205020404" pitchFamily="49" charset="0"/>
                <a:cs typeface="Courier New" panose="02070309020205020404" pitchFamily="49" charset="0"/>
              </a:rPr>
            </a:br>
            <a:r>
              <a:rPr lang="de-DE" sz="1800" b="1" dirty="0" err="1">
                <a:latin typeface="Courier New" panose="02070309020205020404" pitchFamily="49" charset="0"/>
                <a:cs typeface="Courier New" panose="02070309020205020404" pitchFamily="49" charset="0"/>
              </a:rPr>
              <a:t>exec</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sql</a:t>
            </a:r>
            <a:r>
              <a:rPr lang="de-DE" sz="1800" b="1" dirty="0">
                <a:latin typeface="Courier New" panose="02070309020205020404" pitchFamily="49" charset="0"/>
                <a:cs typeface="Courier New" panose="02070309020205020404" pitchFamily="49" charset="0"/>
              </a:rPr>
              <a:t> end </a:t>
            </a:r>
            <a:r>
              <a:rPr lang="de-DE" sz="1800" b="1" dirty="0" err="1">
                <a:latin typeface="Courier New" panose="02070309020205020404" pitchFamily="49" charset="0"/>
                <a:cs typeface="Courier New" panose="02070309020205020404" pitchFamily="49" charset="0"/>
              </a:rPr>
              <a:t>declare</a:t>
            </a:r>
            <a:r>
              <a:rPr lang="de-DE" sz="1800" b="1" dirty="0">
                <a:latin typeface="Courier New" panose="02070309020205020404" pitchFamily="49" charset="0"/>
                <a:cs typeface="Courier New" panose="02070309020205020404" pitchFamily="49" charset="0"/>
              </a:rPr>
              <a:t> </a:t>
            </a:r>
            <a:r>
              <a:rPr lang="de-DE" sz="1800" b="1" dirty="0" err="1">
                <a:latin typeface="Courier New" panose="02070309020205020404" pitchFamily="49" charset="0"/>
                <a:cs typeface="Courier New" panose="02070309020205020404" pitchFamily="49" charset="0"/>
              </a:rPr>
              <a:t>section</a:t>
            </a:r>
            <a:r>
              <a:rPr lang="de-DE" sz="1800" b="1" dirty="0">
                <a:latin typeface="Courier New" panose="02070309020205020404" pitchFamily="49" charset="0"/>
                <a:cs typeface="Courier New" panose="02070309020205020404" pitchFamily="49" charset="0"/>
              </a:rPr>
              <a:t>;</a:t>
            </a:r>
            <a:endParaRPr lang="en-DE" dirty="0"/>
          </a:p>
        </p:txBody>
      </p:sp>
      <p:sp>
        <p:nvSpPr>
          <p:cNvPr id="4" name="TextBox 3">
            <a:extLst>
              <a:ext uri="{FF2B5EF4-FFF2-40B4-BE49-F238E27FC236}">
                <a16:creationId xmlns:a16="http://schemas.microsoft.com/office/drawing/2014/main" id="{872977A4-4FA3-1D41-A132-944F463D36EB}"/>
              </a:ext>
            </a:extLst>
          </p:cNvPr>
          <p:cNvSpPr txBox="1"/>
          <p:nvPr/>
        </p:nvSpPr>
        <p:spPr>
          <a:xfrm>
            <a:off x="8109397" y="3456990"/>
            <a:ext cx="3362652"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DE" dirty="0"/>
              <a:t>Teil der offiziellen SQL-Grammatik</a:t>
            </a:r>
          </a:p>
        </p:txBody>
      </p:sp>
    </p:spTree>
    <p:extLst>
      <p:ext uri="{BB962C8B-B14F-4D97-AF65-F5344CB8AC3E}">
        <p14:creationId xmlns:p14="http://schemas.microsoft.com/office/powerpoint/2010/main" val="3550052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de-DE" dirty="0" err="1"/>
              <a:t>Shared</a:t>
            </a:r>
            <a:r>
              <a:rPr lang="de-DE" dirty="0"/>
              <a:t> Variable mit INSERT</a:t>
            </a:r>
          </a:p>
        </p:txBody>
      </p:sp>
      <p:sp>
        <p:nvSpPr>
          <p:cNvPr id="6" name="Content Placeholder 5">
            <a:extLst>
              <a:ext uri="{FF2B5EF4-FFF2-40B4-BE49-F238E27FC236}">
                <a16:creationId xmlns:a16="http://schemas.microsoft.com/office/drawing/2014/main" id="{13B273EE-6F6D-B1CD-F1A9-CD3D98E469A8}"/>
              </a:ext>
            </a:extLst>
          </p:cNvPr>
          <p:cNvSpPr>
            <a:spLocks noGrp="1"/>
          </p:cNvSpPr>
          <p:nvPr>
            <p:ph idx="1"/>
          </p:nvPr>
        </p:nvSpPr>
        <p:spPr>
          <a:xfrm>
            <a:off x="359626" y="1665066"/>
            <a:ext cx="5356965" cy="4240848"/>
          </a:xfrm>
        </p:spPr>
        <p:txBody>
          <a:bodyPr/>
          <a:lstStyle/>
          <a:p>
            <a:r>
              <a:rPr lang="de-DE" dirty="0"/>
              <a:t>Um Daten in die DB über bzw. aus der DB in die Variablen zu bekommen, EXEC SQL mit INSERT bzw. SELECT kombinieren</a:t>
            </a:r>
          </a:p>
          <a:p>
            <a:endParaRPr lang="en-DE" dirty="0"/>
          </a:p>
        </p:txBody>
      </p:sp>
      <p:sp>
        <p:nvSpPr>
          <p:cNvPr id="3" name="Date Placeholder 2">
            <a:extLst>
              <a:ext uri="{FF2B5EF4-FFF2-40B4-BE49-F238E27FC236}">
                <a16:creationId xmlns:a16="http://schemas.microsoft.com/office/drawing/2014/main" id="{2ABBF5D9-C6EF-FB4E-3941-BE0B0CF418BF}"/>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86C96EE6-3F41-4EF8-A162-200CA7F01283}"/>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10367826-3EEF-4204-9AC4-533D73AF3A01}" type="slidenum">
              <a:rPr lang="de-DE"/>
              <a:pPr/>
              <a:t>117</a:t>
            </a:fld>
            <a:endParaRPr lang="de-DE"/>
          </a:p>
        </p:txBody>
      </p:sp>
      <p:sp>
        <p:nvSpPr>
          <p:cNvPr id="11268" name="Text Box 5"/>
          <p:cNvSpPr txBox="1">
            <a:spLocks noChangeArrowheads="1"/>
          </p:cNvSpPr>
          <p:nvPr/>
        </p:nvSpPr>
        <p:spPr bwMode="auto">
          <a:xfrm>
            <a:off x="356426" y="2724391"/>
            <a:ext cx="10491975" cy="3250121"/>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void </a:t>
            </a:r>
            <a:r>
              <a:rPr lang="en-US" dirty="0" err="1">
                <a:latin typeface="Courier New" pitchFamily="49" charset="0"/>
              </a:rPr>
              <a:t>setParts</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begin declare section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char</a:t>
            </a:r>
            <a:r>
              <a:rPr lang="en-US" dirty="0">
                <a:latin typeface="Courier New" pitchFamily="49" charset="0"/>
              </a:rPr>
              <a:t> part[4], project[4], version[10], description[50]; </a:t>
            </a:r>
            <a:br>
              <a:rPr lang="en-US" dirty="0">
                <a:latin typeface="Courier New" pitchFamily="49" charset="0"/>
              </a:rPr>
            </a:br>
            <a:r>
              <a:rPr lang="en-US" dirty="0">
                <a:latin typeface="Courier New" pitchFamily="49" charset="0"/>
              </a:rPr>
              <a:t>		</a:t>
            </a:r>
            <a:r>
              <a:rPr lang="en-US" b="1" dirty="0">
                <a:latin typeface="Courier New" pitchFamily="49" charset="0"/>
              </a:rPr>
              <a:t>char</a:t>
            </a:r>
            <a:r>
              <a:rPr lang="en-US" dirty="0">
                <a:latin typeface="Courier New" pitchFamily="49" charset="0"/>
              </a:rPr>
              <a:t> </a:t>
            </a:r>
            <a:r>
              <a:rPr lang="en-US" b="1" dirty="0" err="1">
                <a:latin typeface="Courier New" pitchFamily="49" charset="0"/>
              </a:rPr>
              <a:t>sqlstate</a:t>
            </a:r>
            <a:r>
              <a:rPr lang="en-US" dirty="0">
                <a:latin typeface="Courier New" pitchFamily="49" charset="0"/>
              </a:rPr>
              <a:t>[6];</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end declare section</a:t>
            </a:r>
            <a:r>
              <a:rPr lang="en-US" dirty="0">
                <a:latin typeface="Courier New" pitchFamily="49" charset="0"/>
              </a:rPr>
              <a:t>;</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br>
              <a:rPr lang="en-US" dirty="0">
                <a:latin typeface="Courier New" pitchFamily="49" charset="0"/>
              </a:rPr>
            </a:br>
            <a:r>
              <a:rPr lang="en-US" dirty="0">
                <a:latin typeface="Courier New" pitchFamily="49" charset="0"/>
              </a:rPr>
              <a:t>	/* request part, project, version, description */</a:t>
            </a:r>
            <a:br>
              <a:rPr lang="en-US" dirty="0">
                <a:latin typeface="Courier New" pitchFamily="49" charset="0"/>
              </a:rPr>
            </a:br>
            <a:endParaRPr lang="en-US" dirty="0">
              <a:latin typeface="Courier New" pitchFamily="49" charset="0"/>
            </a:endParaRP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a:t>
            </a:r>
            <a:r>
              <a:rPr lang="en-US" b="1" dirty="0">
                <a:solidFill>
                  <a:schemeClr val="accent1"/>
                </a:solidFill>
                <a:latin typeface="Courier New" pitchFamily="49" charset="0"/>
              </a:rPr>
              <a:t>insert into</a:t>
            </a:r>
            <a:r>
              <a:rPr lang="en-US" dirty="0">
                <a:latin typeface="Courier New" pitchFamily="49" charset="0"/>
              </a:rPr>
              <a:t> parts(</a:t>
            </a:r>
            <a:r>
              <a:rPr lang="en-US" dirty="0" err="1">
                <a:latin typeface="Courier New" pitchFamily="49" charset="0"/>
              </a:rPr>
              <a:t>partno</a:t>
            </a:r>
            <a:r>
              <a:rPr lang="en-US" dirty="0">
                <a:latin typeface="Courier New" pitchFamily="49" charset="0"/>
              </a:rPr>
              <a:t>, version, </a:t>
            </a:r>
            <a:r>
              <a:rPr lang="en-US" dirty="0" err="1">
                <a:latin typeface="Courier New" pitchFamily="49" charset="0"/>
              </a:rPr>
              <a:t>projectno</a:t>
            </a:r>
            <a:r>
              <a:rPr lang="en-US" dirty="0">
                <a:latin typeface="Courier New" pitchFamily="49" charset="0"/>
              </a:rPr>
              <a:t>, </a:t>
            </a:r>
            <a:r>
              <a:rPr lang="en-US" dirty="0" err="1">
                <a:latin typeface="Courier New" pitchFamily="49" charset="0"/>
              </a:rPr>
              <a:t>part_description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values</a:t>
            </a:r>
            <a:r>
              <a:rPr lang="en-US" dirty="0">
                <a:latin typeface="Courier New" pitchFamily="49" charset="0"/>
              </a:rPr>
              <a:t> (:part, :version, :project, :description);</a:t>
            </a:r>
            <a:br>
              <a:rPr lang="en-US" dirty="0">
                <a:latin typeface="Courier New" pitchFamily="49" charset="0"/>
              </a:rPr>
            </a:br>
            <a:r>
              <a:rPr lang="en-US" dirty="0">
                <a:latin typeface="Courier New" pitchFamily="49" charset="0"/>
              </a:rPr>
              <a:t>}</a:t>
            </a:r>
          </a:p>
        </p:txBody>
      </p:sp>
      <p:sp>
        <p:nvSpPr>
          <p:cNvPr id="12" name="TextBox 11">
            <a:extLst>
              <a:ext uri="{FF2B5EF4-FFF2-40B4-BE49-F238E27FC236}">
                <a16:creationId xmlns:a16="http://schemas.microsoft.com/office/drawing/2014/main" id="{8C28DA20-BE42-EAB7-3AD5-EE8AE071B33C}"/>
              </a:ext>
            </a:extLst>
          </p:cNvPr>
          <p:cNvSpPr txBox="1"/>
          <p:nvPr/>
        </p:nvSpPr>
        <p:spPr>
          <a:xfrm>
            <a:off x="5716591" y="2448593"/>
            <a:ext cx="6118983" cy="6463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6350" lvl="1"/>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VarListColonPrepended</a:t>
            </a:r>
            <a:r>
              <a:rPr lang="de-DE" dirty="0">
                <a:latin typeface="Courier New" panose="02070309020205020404" pitchFamily="49" charset="0"/>
                <a:cs typeface="Courier New" panose="02070309020205020404" pitchFamily="49" charset="0"/>
              </a:rPr>
              <a:t> </a:t>
            </a:r>
          </a:p>
          <a:p>
            <a:pPr marL="6350" lvl="1"/>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TableName</a:t>
            </a:r>
            <a:r>
              <a:rPr lang="de-DE" dirty="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8388574B-BAA1-108B-9CD8-E9AB68D22F2D}"/>
              </a:ext>
            </a:extLst>
          </p:cNvPr>
          <p:cNvSpPr txBox="1"/>
          <p:nvPr/>
        </p:nvSpPr>
        <p:spPr>
          <a:xfrm>
            <a:off x="5988409" y="1665066"/>
            <a:ext cx="5843266" cy="646331"/>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6350" lvl="1"/>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insert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TableName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AttrList</a:t>
            </a:r>
            <a:r>
              <a:rPr lang="de-DE" dirty="0">
                <a:latin typeface="Courier New" panose="02070309020205020404" pitchFamily="49" charset="0"/>
                <a:cs typeface="Courier New" panose="02070309020205020404" pitchFamily="49" charset="0"/>
              </a:rPr>
              <a:t>) </a:t>
            </a:r>
          </a:p>
          <a:p>
            <a:pPr marL="6350" lvl="1"/>
            <a:r>
              <a:rPr lang="de-DE" b="1" dirty="0" err="1">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VarListColonPrepended</a:t>
            </a:r>
            <a:r>
              <a:rPr lang="de-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02376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de-DE" dirty="0"/>
              <a:t>Beispiel:</a:t>
            </a:r>
            <a:r>
              <a:rPr lang="en-US" dirty="0"/>
              <a:t> </a:t>
            </a:r>
            <a:br>
              <a:rPr lang="en-US" dirty="0"/>
            </a:br>
            <a:r>
              <a:rPr lang="en-US" dirty="0"/>
              <a:t>Single-Row SELECT Statements</a:t>
            </a:r>
          </a:p>
        </p:txBody>
      </p:sp>
      <p:sp>
        <p:nvSpPr>
          <p:cNvPr id="3" name="Date Placeholder 2">
            <a:extLst>
              <a:ext uri="{FF2B5EF4-FFF2-40B4-BE49-F238E27FC236}">
                <a16:creationId xmlns:a16="http://schemas.microsoft.com/office/drawing/2014/main" id="{F03DF001-3265-A9CB-1F0B-9BA03FFD3996}"/>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31D97429-59BB-6649-3526-FB99124CDA21}"/>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pPr>
              <a:defRPr/>
            </a:pPr>
            <a:fld id="{B466AD2E-839E-412B-A6B2-431BC9FA90FC}" type="slidenum">
              <a:rPr lang="de-DE"/>
              <a:pPr>
                <a:defRPr/>
              </a:pPr>
              <a:t>118</a:t>
            </a:fld>
            <a:endParaRPr lang="de-DE"/>
          </a:p>
        </p:txBody>
      </p:sp>
      <p:sp>
        <p:nvSpPr>
          <p:cNvPr id="12292" name="Text Box 4"/>
          <p:cNvSpPr txBox="1">
            <a:spLocks noChangeArrowheads="1"/>
          </p:cNvSpPr>
          <p:nvPr/>
        </p:nvSpPr>
        <p:spPr bwMode="auto">
          <a:xfrm>
            <a:off x="5663284" y="748800"/>
            <a:ext cx="6168391" cy="5299912"/>
          </a:xfrm>
          <a:prstGeom prst="rect">
            <a:avLst/>
          </a:prstGeom>
          <a:noFill/>
          <a:ln w="9525">
            <a:noFill/>
            <a:miter lim="800000"/>
            <a:headEnd/>
            <a:tailEnd/>
          </a:ln>
        </p:spPr>
        <p:txBody>
          <a:bodyPr wrap="squar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int</a:t>
            </a:r>
            <a:r>
              <a:rPr lang="en-US" dirty="0">
                <a:latin typeface="Courier New" pitchFamily="49" charset="0"/>
              </a:rPr>
              <a:t> </a:t>
            </a:r>
            <a:r>
              <a:rPr lang="en-US" dirty="0" err="1">
                <a:latin typeface="Courier New" pitchFamily="49" charset="0"/>
              </a:rPr>
              <a:t>getNumProjects</a:t>
            </a:r>
            <a:r>
              <a:rPr lang="en-US" dirty="0">
                <a:latin typeface="Courier New" pitchFamily="49" charset="0"/>
              </a:rPr>
              <a:t>(</a:t>
            </a:r>
            <a:r>
              <a:rPr lang="en-US" b="1" dirty="0">
                <a:latin typeface="Courier New" pitchFamily="49" charset="0"/>
              </a:rPr>
              <a:t>int</a:t>
            </a:r>
            <a:r>
              <a:rPr lang="en-US" dirty="0">
                <a:latin typeface="Courier New" pitchFamily="49" charset="0"/>
              </a:rPr>
              <a:t> </a:t>
            </a:r>
            <a:r>
              <a:rPr lang="en-US" dirty="0" err="1">
                <a:latin typeface="Courier New" pitchFamily="49" charset="0"/>
              </a:rPr>
              <a:t>minBudget</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begin declare section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int</a:t>
            </a:r>
            <a:r>
              <a:rPr lang="en-US" dirty="0">
                <a:latin typeface="Courier New" pitchFamily="49" charset="0"/>
              </a:rPr>
              <a:t> num, budget;</a:t>
            </a:r>
            <a:br>
              <a:rPr lang="en-US" dirty="0">
                <a:latin typeface="Courier New" pitchFamily="49" charset="0"/>
              </a:rPr>
            </a:br>
            <a:r>
              <a:rPr lang="en-US" dirty="0">
                <a:latin typeface="Courier New" pitchFamily="49" charset="0"/>
              </a:rPr>
              <a:t>		</a:t>
            </a:r>
            <a:r>
              <a:rPr lang="en-US" b="1" dirty="0">
                <a:latin typeface="Courier New" pitchFamily="49" charset="0"/>
              </a:rPr>
              <a:t>char</a:t>
            </a:r>
            <a:r>
              <a:rPr lang="en-US" dirty="0">
                <a:latin typeface="Courier New" pitchFamily="49" charset="0"/>
              </a:rPr>
              <a:t> </a:t>
            </a:r>
            <a:r>
              <a:rPr lang="en-US" b="1" dirty="0" err="1">
                <a:latin typeface="Courier New" pitchFamily="49" charset="0"/>
              </a:rPr>
              <a:t>sqlstate</a:t>
            </a:r>
            <a:r>
              <a:rPr lang="en-US" dirty="0">
                <a:latin typeface="Courier New" pitchFamily="49" charset="0"/>
              </a:rPr>
              <a:t>[6];</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end declare section</a:t>
            </a:r>
            <a:r>
              <a:rPr lang="en-US" dirty="0">
                <a:latin typeface="Courier New" pitchFamily="49" charset="0"/>
              </a:rPr>
              <a:t>;</a:t>
            </a:r>
            <a:br>
              <a:rPr lang="en-US" dirty="0">
                <a:latin typeface="Courier New" pitchFamily="49" charset="0"/>
              </a:rPr>
            </a:br>
            <a:r>
              <a:rPr lang="en-US" dirty="0">
                <a:latin typeface="Courier New" pitchFamily="49" charset="0"/>
              </a:rPr>
              <a:t>   budget := </a:t>
            </a:r>
            <a:r>
              <a:rPr lang="en-US" dirty="0" err="1">
                <a:latin typeface="Courier New" pitchFamily="49" charset="0"/>
              </a:rPr>
              <a:t>minBudget</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select count</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into</a:t>
            </a:r>
            <a:r>
              <a:rPr lang="en-US" dirty="0">
                <a:latin typeface="Courier New" pitchFamily="49" charset="0"/>
              </a:rPr>
              <a:t> :num</a:t>
            </a:r>
            <a:br>
              <a:rPr lang="en-US" dirty="0">
                <a:latin typeface="Courier New" pitchFamily="49" charset="0"/>
              </a:rPr>
            </a:br>
            <a:r>
              <a:rPr lang="en-US" dirty="0">
                <a:latin typeface="Courier New" pitchFamily="49" charset="0"/>
              </a:rPr>
              <a:t>				</a:t>
            </a:r>
            <a:r>
              <a:rPr lang="en-US" b="1" dirty="0">
                <a:latin typeface="Courier New" pitchFamily="49" charset="0"/>
              </a:rPr>
              <a:t>from</a:t>
            </a:r>
            <a:r>
              <a:rPr lang="en-US" dirty="0">
                <a:latin typeface="Courier New" pitchFamily="49" charset="0"/>
              </a:rPr>
              <a:t> projects</a:t>
            </a:r>
            <a:br>
              <a:rPr lang="en-US" dirty="0">
                <a:latin typeface="Courier New" pitchFamily="49" charset="0"/>
              </a:rPr>
            </a:br>
            <a:r>
              <a:rPr lang="en-US" dirty="0">
                <a:latin typeface="Courier New" pitchFamily="49" charset="0"/>
              </a:rPr>
              <a:t>				</a:t>
            </a:r>
            <a:r>
              <a:rPr lang="en-US" b="1" dirty="0">
                <a:latin typeface="Courier New" pitchFamily="49" charset="0"/>
              </a:rPr>
              <a:t>where</a:t>
            </a:r>
            <a:r>
              <a:rPr lang="en-US" dirty="0">
                <a:latin typeface="Courier New" pitchFamily="49" charset="0"/>
              </a:rPr>
              <a:t> budget &gt;= :budget;</a:t>
            </a:r>
            <a:br>
              <a:rPr lang="en-US" dirty="0">
                <a:latin typeface="Courier New" pitchFamily="49" charset="0"/>
              </a:rPr>
            </a:br>
            <a:br>
              <a:rPr lang="en-US" dirty="0">
                <a:latin typeface="Courier New" pitchFamily="49" charset="0"/>
              </a:rPr>
            </a:br>
            <a:r>
              <a:rPr lang="en-US" dirty="0">
                <a:latin typeface="Courier New" pitchFamily="49" charset="0"/>
              </a:rPr>
              <a:t>	/* check that SQLSTATE has all 0's	*/</a:t>
            </a:r>
            <a:br>
              <a:rPr lang="en-US" dirty="0">
                <a:latin typeface="Courier New" pitchFamily="49" charset="0"/>
              </a:rPr>
            </a:br>
            <a:r>
              <a:rPr lang="en-US" dirty="0">
                <a:latin typeface="Courier New" pitchFamily="49" charset="0"/>
              </a:rPr>
              <a:t>	/* and if so, print the value of num	*/</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if</a:t>
            </a:r>
            <a:r>
              <a:rPr lang="en-US" dirty="0">
                <a:latin typeface="Courier New" pitchFamily="49" charset="0"/>
              </a:rPr>
              <a:t> </a:t>
            </a:r>
            <a:r>
              <a:rPr lang="en-US" b="1" dirty="0" err="1">
                <a:latin typeface="Courier New" pitchFamily="49" charset="0"/>
              </a:rPr>
              <a:t>sqlstate</a:t>
            </a:r>
            <a:r>
              <a:rPr lang="en-US" dirty="0">
                <a:latin typeface="Courier New" pitchFamily="49" charset="0"/>
              </a:rPr>
              <a:t> == ‘00000’:</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return</a:t>
            </a:r>
            <a:r>
              <a:rPr lang="en-US" dirty="0">
                <a:latin typeface="Courier New" pitchFamily="49" charset="0"/>
              </a:rPr>
              <a:t> num;</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else</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		return</a:t>
            </a:r>
            <a:r>
              <a:rPr lang="en-US" dirty="0">
                <a:latin typeface="Courier New" pitchFamily="49" charset="0"/>
              </a:rPr>
              <a:t> -1:</a:t>
            </a:r>
            <a:br>
              <a:rPr lang="en-US" dirty="0">
                <a:latin typeface="Courier New" pitchFamily="49" charset="0"/>
              </a:rPr>
            </a:br>
            <a:r>
              <a:rPr lang="en-US" dirty="0">
                <a:latin typeface="Courier New" pitchFamily="49" charset="0"/>
              </a:rPr>
              <a:t>}</a:t>
            </a:r>
            <a:endParaRPr lang="en-US" dirty="0"/>
          </a:p>
        </p:txBody>
      </p:sp>
    </p:spTree>
    <p:extLst>
      <p:ext uri="{BB962C8B-B14F-4D97-AF65-F5344CB8AC3E}">
        <p14:creationId xmlns:p14="http://schemas.microsoft.com/office/powerpoint/2010/main" val="1691935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t>Cursor</a:t>
            </a:r>
          </a:p>
        </p:txBody>
      </p:sp>
      <p:sp>
        <p:nvSpPr>
          <p:cNvPr id="13315" name="Rectangle 3"/>
          <p:cNvSpPr>
            <a:spLocks noGrp="1" noChangeArrowheads="1"/>
          </p:cNvSpPr>
          <p:nvPr>
            <p:ph idx="1"/>
          </p:nvPr>
        </p:nvSpPr>
        <p:spPr/>
        <p:txBody>
          <a:bodyPr>
            <a:noAutofit/>
          </a:bodyPr>
          <a:lstStyle/>
          <a:p>
            <a:r>
              <a:rPr lang="de-DE" dirty="0"/>
              <a:t>Konzept, um durch Ergebnismenge zu navigieren</a:t>
            </a:r>
          </a:p>
          <a:p>
            <a:r>
              <a:rPr lang="de-DE" dirty="0"/>
              <a:t>4 Schritte, um einen Cursor zu nutzen:</a:t>
            </a:r>
          </a:p>
          <a:p>
            <a:pPr marL="914400" lvl="1" indent="-457200">
              <a:buFont typeface="+mj-lt"/>
              <a:buAutoNum type="arabicPeriod"/>
            </a:pPr>
            <a:r>
              <a:rPr lang="de-DE" dirty="0">
                <a:solidFill>
                  <a:schemeClr val="accent1"/>
                </a:solidFill>
              </a:rPr>
              <a:t>Cursor Deklaration</a:t>
            </a:r>
            <a:r>
              <a:rPr lang="de-DE" dirty="0"/>
              <a:t>: </a:t>
            </a:r>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declare</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cursor</a:t>
            </a:r>
            <a:r>
              <a:rPr lang="de-DE" dirty="0">
                <a:latin typeface="Courier New" panose="02070309020205020404" pitchFamily="49" charset="0"/>
                <a:cs typeface="Courier New" panose="02070309020205020404" pitchFamily="49" charset="0"/>
              </a:rPr>
              <a:t>&gt; </a:t>
            </a:r>
            <a:r>
              <a:rPr lang="de-DE" b="1" dirty="0" err="1">
                <a:latin typeface="Courier New" panose="02070309020205020404" pitchFamily="49" charset="0"/>
                <a:cs typeface="Courier New" panose="02070309020205020404" pitchFamily="49" charset="0"/>
              </a:rPr>
              <a:t>cursor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query</a:t>
            </a:r>
            <a:r>
              <a:rPr lang="de-DE" dirty="0">
                <a:latin typeface="Courier New" panose="02070309020205020404" pitchFamily="49" charset="0"/>
                <a:cs typeface="Courier New" panose="02070309020205020404" pitchFamily="49" charset="0"/>
              </a:rPr>
              <a:t>&gt;</a:t>
            </a:r>
          </a:p>
          <a:p>
            <a:pPr lvl="2"/>
            <a:r>
              <a:rPr lang="de-DE" dirty="0"/>
              <a:t>&lt;</a:t>
            </a:r>
            <a:r>
              <a:rPr lang="de-DE" dirty="0" err="1"/>
              <a:t>cursor</a:t>
            </a:r>
            <a:r>
              <a:rPr lang="de-DE" dirty="0"/>
              <a:t>&gt; : Name des Cursor; &lt;</a:t>
            </a:r>
            <a:r>
              <a:rPr lang="de-DE" dirty="0" err="1"/>
              <a:t>query</a:t>
            </a:r>
            <a:r>
              <a:rPr lang="de-DE" dirty="0"/>
              <a:t>&gt; : SQL-Ausdruck</a:t>
            </a:r>
          </a:p>
          <a:p>
            <a:pPr marL="914400" lvl="1" indent="-457200">
              <a:buFont typeface="+mj-lt"/>
              <a:buAutoNum type="arabicPeriod"/>
            </a:pPr>
            <a:r>
              <a:rPr lang="de-DE" dirty="0">
                <a:solidFill>
                  <a:schemeClr val="accent1"/>
                </a:solidFill>
              </a:rPr>
              <a:t>Cursor Initialisierung</a:t>
            </a:r>
            <a:r>
              <a:rPr lang="de-DE" dirty="0"/>
              <a:t>: </a:t>
            </a:r>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open</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cursor</a:t>
            </a:r>
            <a:r>
              <a:rPr lang="de-DE" dirty="0">
                <a:latin typeface="Courier New" panose="02070309020205020404" pitchFamily="49" charset="0"/>
                <a:cs typeface="Courier New" panose="02070309020205020404" pitchFamily="49" charset="0"/>
              </a:rPr>
              <a:t>&gt;</a:t>
            </a:r>
          </a:p>
          <a:p>
            <a:pPr lvl="2"/>
            <a:r>
              <a:rPr lang="de-DE" dirty="0"/>
              <a:t>Initialisiert den Cursor vor dem ersten Tupel, Anfrage wird ausgeführt</a:t>
            </a:r>
          </a:p>
          <a:p>
            <a:pPr marL="914400" lvl="1" indent="-457200">
              <a:buFont typeface="+mj-lt"/>
              <a:buAutoNum type="arabicPeriod"/>
            </a:pPr>
            <a:r>
              <a:rPr lang="de-DE" dirty="0">
                <a:solidFill>
                  <a:schemeClr val="accent1"/>
                </a:solidFill>
              </a:rPr>
              <a:t>Tupel holen</a:t>
            </a:r>
            <a:r>
              <a:rPr lang="de-DE" dirty="0"/>
              <a:t>: </a:t>
            </a:r>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fetch</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cursor</a:t>
            </a:r>
            <a:r>
              <a:rPr lang="de-DE" dirty="0">
                <a:latin typeface="Courier New" panose="02070309020205020404" pitchFamily="49" charset="0"/>
                <a:cs typeface="Courier New" panose="02070309020205020404" pitchFamily="49" charset="0"/>
              </a:rPr>
              <a:t>&gt; </a:t>
            </a:r>
            <a:r>
              <a:rPr lang="de-DE" b="1" dirty="0" err="1">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&lt;variables&gt;</a:t>
            </a:r>
          </a:p>
          <a:p>
            <a:pPr lvl="2"/>
            <a:r>
              <a:rPr lang="de-DE" dirty="0"/>
              <a:t>Holt das nächste Tupel und schreibt es in die &lt;variables&gt;</a:t>
            </a:r>
          </a:p>
          <a:p>
            <a:pPr lvl="2"/>
            <a:r>
              <a:rPr lang="de-DE" dirty="0"/>
              <a:t>Kann mehrfach ausgeführt werden</a:t>
            </a:r>
          </a:p>
          <a:p>
            <a:pPr lvl="2"/>
            <a:r>
              <a:rPr lang="de-DE" dirty="0"/>
              <a:t>Wenn keine Tupel mehr da sind: SQLSTATE = '02000'.</a:t>
            </a:r>
          </a:p>
          <a:p>
            <a:pPr marL="914400" lvl="1" indent="-457200">
              <a:buFont typeface="+mj-lt"/>
              <a:buAutoNum type="arabicPeriod"/>
            </a:pPr>
            <a:r>
              <a:rPr lang="de-DE" dirty="0">
                <a:solidFill>
                  <a:schemeClr val="accent1"/>
                </a:solidFill>
              </a:rPr>
              <a:t>Cursor schließen</a:t>
            </a:r>
            <a:r>
              <a:rPr lang="de-DE" dirty="0"/>
              <a:t>: </a:t>
            </a:r>
            <a:r>
              <a:rPr lang="de-DE" b="1" dirty="0" err="1">
                <a:latin typeface="Courier New" panose="02070309020205020404" pitchFamily="49" charset="0"/>
                <a:cs typeface="Courier New" panose="02070309020205020404" pitchFamily="49" charset="0"/>
              </a:rPr>
              <a:t>exec</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sql</a:t>
            </a:r>
            <a:r>
              <a:rPr lang="de-DE" b="1"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close</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&lt;</a:t>
            </a:r>
            <a:r>
              <a:rPr lang="de-DE" dirty="0" err="1">
                <a:latin typeface="Courier New" panose="02070309020205020404" pitchFamily="49" charset="0"/>
                <a:cs typeface="Courier New" panose="02070309020205020404" pitchFamily="49" charset="0"/>
              </a:rPr>
              <a:t>cursor</a:t>
            </a:r>
            <a:r>
              <a:rPr lang="de-DE" dirty="0">
                <a:latin typeface="Courier New" panose="02070309020205020404" pitchFamily="49" charset="0"/>
                <a:cs typeface="Courier New" panose="02070309020205020404" pitchFamily="49" charset="0"/>
              </a:rPr>
              <a:t>&gt;</a:t>
            </a:r>
          </a:p>
        </p:txBody>
      </p:sp>
      <p:sp>
        <p:nvSpPr>
          <p:cNvPr id="2" name="Date Placeholder 1">
            <a:extLst>
              <a:ext uri="{FF2B5EF4-FFF2-40B4-BE49-F238E27FC236}">
                <a16:creationId xmlns:a16="http://schemas.microsoft.com/office/drawing/2014/main" id="{094F1C58-6110-2587-3DD2-E3AFA3DA459D}"/>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A3F9538A-8714-5887-046F-D319E667577C}"/>
              </a:ext>
            </a:extLst>
          </p:cNvPr>
          <p:cNvSpPr>
            <a:spLocks noGrp="1"/>
          </p:cNvSpPr>
          <p:nvPr>
            <p:ph type="ftr" sz="quarter" idx="3"/>
          </p:nvPr>
        </p:nvSpPr>
        <p:spPr/>
        <p:txBody>
          <a:bodyPr/>
          <a:lstStyle/>
          <a:p>
            <a:r>
              <a:rPr lang="de-DE"/>
              <a:t>T. Braun - Datenbanken</a:t>
            </a:r>
          </a:p>
        </p:txBody>
      </p:sp>
      <p:sp>
        <p:nvSpPr>
          <p:cNvPr id="5" name="Foliennummernplatzhalter 5"/>
          <p:cNvSpPr>
            <a:spLocks noGrp="1"/>
          </p:cNvSpPr>
          <p:nvPr>
            <p:ph type="sldNum" sz="quarter" idx="4"/>
          </p:nvPr>
        </p:nvSpPr>
        <p:spPr/>
        <p:txBody>
          <a:bodyPr/>
          <a:lstStyle/>
          <a:p>
            <a:pPr>
              <a:defRPr/>
            </a:pPr>
            <a:fld id="{C1FE8B89-978C-4CDC-80C4-4C10944F3C1D}" type="slidenum">
              <a:rPr lang="de-DE" smtClean="0"/>
              <a:pPr>
                <a:defRPr/>
              </a:pPr>
              <a:t>119</a:t>
            </a:fld>
            <a:endParaRPr lang="de-DE"/>
          </a:p>
        </p:txBody>
      </p:sp>
    </p:spTree>
    <p:extLst>
      <p:ext uri="{BB962C8B-B14F-4D97-AF65-F5344CB8AC3E}">
        <p14:creationId xmlns:p14="http://schemas.microsoft.com/office/powerpoint/2010/main" val="23702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Beispiele für CREATE TABLE</a:t>
            </a:r>
          </a:p>
        </p:txBody>
      </p:sp>
      <p:sp>
        <p:nvSpPr>
          <p:cNvPr id="12" name="Inhaltsplatzhalter 11"/>
          <p:cNvSpPr>
            <a:spLocks noGrp="1"/>
          </p:cNvSpPr>
          <p:nvPr>
            <p:ph idx="1"/>
          </p:nvPr>
        </p:nvSpPr>
        <p:spPr/>
        <p:txBody>
          <a:bodyPr>
            <a:normAutofit fontScale="92500" lnSpcReduction="20000"/>
          </a:bodyPr>
          <a:lstStyle/>
          <a:p>
            <a:pPr marL="12700" indent="-12700">
              <a:buNone/>
              <a:tabLst>
                <a:tab pos="696913" algn="l"/>
                <a:tab pos="2887663" algn="l"/>
                <a:tab pos="5056188" algn="l"/>
                <a:tab pos="7199313" algn="l"/>
              </a:tabLst>
            </a:pPr>
            <a:r>
              <a:rPr lang="de-DE" b="1" dirty="0" err="1">
                <a:solidFill>
                  <a:schemeClr val="accent1"/>
                </a:solidFill>
                <a:latin typeface="Courier New" panose="02070309020205020404" pitchFamily="49" charset="0"/>
                <a:cs typeface="Courier New" panose="02070309020205020404" pitchFamily="49" charset="0"/>
              </a:rPr>
              <a:t>create</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table</a:t>
            </a:r>
            <a:r>
              <a:rPr lang="de-DE" dirty="0">
                <a:solidFill>
                  <a:schemeClr val="accent1"/>
                </a:solidFill>
                <a:latin typeface="Courier New" panose="02070309020205020404" pitchFamily="49" charset="0"/>
                <a:cs typeface="Courier New" panose="02070309020205020404" pitchFamily="49" charset="0"/>
              </a:rPr>
              <a:t> Angestellte </a:t>
            </a:r>
            <a:r>
              <a:rPr lang="de-DE" dirty="0">
                <a:solidFill>
                  <a:schemeClr val="tx1"/>
                </a:solidFill>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SVN	</a:t>
            </a:r>
            <a:r>
              <a:rPr lang="de-DE" b="1" dirty="0" err="1">
                <a:solidFill>
                  <a:schemeClr val="accent1"/>
                </a:solidFill>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solidFill>
                  <a:schemeClr val="accent1"/>
                </a:solidFill>
                <a:latin typeface="Courier New" panose="02070309020205020404" pitchFamily="49" charset="0"/>
                <a:cs typeface="Courier New" panose="02070309020205020404" pitchFamily="49" charset="0"/>
              </a:rPr>
              <a:t>not</a:t>
            </a:r>
            <a:r>
              <a:rPr lang="de-DE" dirty="0">
                <a:solidFill>
                  <a:schemeClr val="accent1"/>
                </a:solidFill>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dirty="0" err="1">
                <a:solidFill>
                  <a:schemeClr val="tx1"/>
                </a:solidFill>
                <a:latin typeface="Courier New" panose="02070309020205020404" pitchFamily="49" charset="0"/>
                <a:cs typeface="Courier New" panose="02070309020205020404" pitchFamily="49" charset="0"/>
              </a:rPr>
              <a:t>NName</a:t>
            </a: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varchar</a:t>
            </a:r>
            <a:r>
              <a:rPr lang="de-DE" dirty="0">
                <a:solidFill>
                  <a:schemeClr val="tx1"/>
                </a:solidFill>
                <a:latin typeface="Courier New" panose="02070309020205020404" pitchFamily="49" charset="0"/>
                <a:cs typeface="Courier New" panose="02070309020205020404" pitchFamily="49" charset="0"/>
              </a:rPr>
              <a:t>(25)	</a:t>
            </a:r>
            <a:r>
              <a:rPr lang="de-DE" b="1" dirty="0">
                <a:solidFill>
                  <a:schemeClr val="tx1"/>
                </a:solidFill>
                <a:latin typeface="Courier New" panose="02070309020205020404" pitchFamily="49" charset="0"/>
                <a:cs typeface="Courier New" panose="02070309020205020404" pitchFamily="49" charset="0"/>
              </a:rPr>
              <a:t>not</a:t>
            </a:r>
            <a:r>
              <a:rPr lang="de-DE" dirty="0">
                <a:solidFill>
                  <a:schemeClr val="tx1"/>
                </a:solidFill>
                <a:latin typeface="Courier New" panose="02070309020205020404" pitchFamily="49" charset="0"/>
                <a:cs typeface="Courier New" panose="02070309020205020404" pitchFamily="49" charset="0"/>
              </a:rPr>
              <a:t> </a:t>
            </a:r>
            <a:r>
              <a:rPr lang="de-DE" b="1" dirty="0">
                <a:solidFill>
                  <a:schemeClr val="tx1"/>
                </a:solidFill>
                <a:latin typeface="Courier New" panose="02070309020205020404" pitchFamily="49" charset="0"/>
                <a:cs typeface="Courier New" panose="02070309020205020404" pitchFamily="49" charset="0"/>
              </a:rPr>
              <a:t>null</a:t>
            </a:r>
            <a:r>
              <a:rPr lang="de-DE" dirty="0">
                <a:solidFill>
                  <a:schemeClr val="tx1"/>
                </a:solidFill>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Geschlecht	</a:t>
            </a:r>
            <a:r>
              <a:rPr lang="de-DE" b="1" dirty="0" err="1">
                <a:solidFill>
                  <a:schemeClr val="accent1"/>
                </a:solidFill>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Adresse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(60),</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Gehalt	</a:t>
            </a:r>
            <a:r>
              <a:rPr lang="de-DE" b="1" dirty="0" err="1">
                <a:solidFill>
                  <a:schemeClr val="accent1"/>
                </a:solidFill>
                <a:latin typeface="Courier New" panose="02070309020205020404" pitchFamily="49" charset="0"/>
                <a:cs typeface="Courier New" panose="02070309020205020404" pitchFamily="49" charset="0"/>
              </a:rPr>
              <a:t>decimal</a:t>
            </a:r>
            <a:r>
              <a:rPr lang="de-DE" dirty="0">
                <a:solidFill>
                  <a:schemeClr val="tx1"/>
                </a:solidFill>
                <a:latin typeface="Courier New" panose="02070309020205020404" pitchFamily="49" charset="0"/>
                <a:cs typeface="Courier New" panose="02070309020205020404" pitchFamily="49" charset="0"/>
              </a:rPr>
              <a:t>(10,2),</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Geb</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date</a:t>
            </a:r>
            <a:r>
              <a:rPr lang="de-DE" dirty="0">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Abt	</a:t>
            </a:r>
            <a:r>
              <a:rPr lang="de-DE" b="1" dirty="0" err="1">
                <a:solidFill>
                  <a:schemeClr val="accent1"/>
                </a:solidFill>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1,</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Vorgesetzte	</a:t>
            </a:r>
            <a:r>
              <a:rPr lang="de-DE" b="1" dirty="0" err="1">
                <a:solidFill>
                  <a:schemeClr val="tx1"/>
                </a:solidFill>
                <a:latin typeface="Courier New" panose="02070309020205020404" pitchFamily="49" charset="0"/>
                <a:cs typeface="Courier New" panose="02070309020205020404" pitchFamily="49" charset="0"/>
              </a:rPr>
              <a:t>char</a:t>
            </a:r>
            <a:r>
              <a:rPr lang="de-DE" dirty="0">
                <a:solidFill>
                  <a:schemeClr val="tx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12</a:t>
            </a:r>
            <a:r>
              <a:rPr lang="de-DE" dirty="0">
                <a:solidFill>
                  <a:schemeClr val="tx1"/>
                </a:solidFill>
                <a:latin typeface="Courier New" panose="02070309020205020404" pitchFamily="49" charset="0"/>
                <a:cs typeface="Courier New" panose="02070309020205020404" pitchFamily="49" charset="0"/>
              </a:rPr>
              <a:t>),</a:t>
            </a:r>
          </a:p>
          <a:p>
            <a:pPr marL="12700" indent="-12700">
              <a:buNone/>
              <a:tabLst>
                <a:tab pos="696913" algn="l"/>
                <a:tab pos="2887663" algn="l"/>
                <a:tab pos="5056188" algn="l"/>
                <a:tab pos="7199313" algn="l"/>
              </a:tabLst>
            </a:pPr>
            <a:endParaRPr lang="de-DE" dirty="0">
              <a:solidFill>
                <a:schemeClr val="tx1"/>
              </a:solidFill>
              <a:latin typeface="Courier New" panose="02070309020205020404" pitchFamily="49" charset="0"/>
              <a:cs typeface="Courier New" panose="02070309020205020404" pitchFamily="49" charset="0"/>
            </a:endParaRP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primary</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key</a:t>
            </a:r>
            <a:r>
              <a:rPr lang="de-DE" b="1" dirty="0">
                <a:solidFill>
                  <a:schemeClr val="accent1"/>
                </a:solidFill>
                <a:latin typeface="Courier New" panose="02070309020205020404" pitchFamily="49" charset="0"/>
                <a:cs typeface="Courier New" panose="02070309020205020404" pitchFamily="49" charset="0"/>
              </a:rPr>
              <a:t> </a:t>
            </a:r>
            <a:r>
              <a:rPr lang="de-DE" dirty="0">
                <a:solidFill>
                  <a:schemeClr val="tx1"/>
                </a:solidFill>
                <a:latin typeface="Courier New" panose="02070309020205020404" pitchFamily="49" charset="0"/>
                <a:cs typeface="Courier New" panose="02070309020205020404" pitchFamily="49" charset="0"/>
              </a:rPr>
              <a:t>(SVN),</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foreign</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key</a:t>
            </a:r>
            <a:r>
              <a:rPr lang="de-DE" dirty="0">
                <a:solidFill>
                  <a:schemeClr val="tx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Vorgesetzte</a:t>
            </a:r>
            <a:r>
              <a:rPr lang="de-DE" dirty="0">
                <a:solidFill>
                  <a:schemeClr val="tx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references</a:t>
            </a:r>
            <a:r>
              <a:rPr lang="de-DE" dirty="0">
                <a:solidFill>
                  <a:schemeClr val="tx1"/>
                </a:solidFill>
                <a:latin typeface="Courier New" panose="02070309020205020404" pitchFamily="49" charset="0"/>
                <a:cs typeface="Courier New" panose="02070309020205020404" pitchFamily="49" charset="0"/>
              </a:rPr>
              <a:t> Angestellte(SVN) </a:t>
            </a:r>
          </a:p>
          <a:p>
            <a:pPr marL="12700" indent="-12700">
              <a:buNone/>
              <a:tabLst>
                <a:tab pos="696913" algn="l"/>
                <a:tab pos="2887663" algn="l"/>
                <a:tab pos="5056188" algn="l"/>
                <a:tab pos="7199313" algn="l"/>
              </a:tabLst>
            </a:pPr>
            <a:r>
              <a:rPr lang="de-DE" dirty="0">
                <a:solidFill>
                  <a:schemeClr val="tx1"/>
                </a:solidFill>
                <a:latin typeface="Courier New" panose="02070309020205020404" pitchFamily="49" charset="0"/>
                <a:cs typeface="Courier New" panose="02070309020205020404" pitchFamily="49" charset="0"/>
              </a:rPr>
              <a:t>);</a:t>
            </a:r>
          </a:p>
        </p:txBody>
      </p:sp>
      <p:sp>
        <p:nvSpPr>
          <p:cNvPr id="10" name="Date Placeholder 9">
            <a:extLst>
              <a:ext uri="{FF2B5EF4-FFF2-40B4-BE49-F238E27FC236}">
                <a16:creationId xmlns:a16="http://schemas.microsoft.com/office/drawing/2014/main" id="{A1CD99B5-E8A0-A476-B2CE-CE30650477C4}"/>
              </a:ext>
            </a:extLst>
          </p:cNvPr>
          <p:cNvSpPr>
            <a:spLocks noGrp="1"/>
          </p:cNvSpPr>
          <p:nvPr>
            <p:ph type="dt" sz="half" idx="2"/>
          </p:nvPr>
        </p:nvSpPr>
        <p:spPr/>
        <p:txBody>
          <a:bodyPr/>
          <a:lstStyle/>
          <a:p>
            <a:r>
              <a:rPr lang="de-DE"/>
              <a:t>SQL</a:t>
            </a:r>
            <a:endParaRPr lang="en-GB"/>
          </a:p>
        </p:txBody>
      </p:sp>
      <p:sp>
        <p:nvSpPr>
          <p:cNvPr id="11" name="Footer Placeholder 10">
            <a:extLst>
              <a:ext uri="{FF2B5EF4-FFF2-40B4-BE49-F238E27FC236}">
                <a16:creationId xmlns:a16="http://schemas.microsoft.com/office/drawing/2014/main" id="{295ABA73-BAEF-D450-D7D3-81084975D13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12</a:t>
            </a:fld>
            <a:endParaRPr lang="de-DE"/>
          </a:p>
        </p:txBody>
      </p:sp>
      <p:sp>
        <p:nvSpPr>
          <p:cNvPr id="13" name="TextBox 12">
            <a:extLst>
              <a:ext uri="{FF2B5EF4-FFF2-40B4-BE49-F238E27FC236}">
                <a16:creationId xmlns:a16="http://schemas.microsoft.com/office/drawing/2014/main" id="{4713B6A5-130E-ECAE-FFB3-B0929109AF47}"/>
              </a:ext>
            </a:extLst>
          </p:cNvPr>
          <p:cNvSpPr txBox="1"/>
          <p:nvPr/>
        </p:nvSpPr>
        <p:spPr>
          <a:xfrm>
            <a:off x="6789420" y="2981239"/>
            <a:ext cx="5019395" cy="64633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DE" dirty="0">
                <a:latin typeface="Courier New" panose="02070309020205020404" pitchFamily="49" charset="0"/>
                <a:cs typeface="Courier New" panose="02070309020205020404" pitchFamily="49" charset="0"/>
              </a:rPr>
              <a:t>Abt</a:t>
            </a:r>
            <a:r>
              <a:rPr lang="en-DE" dirty="0"/>
              <a:t> ist Fremdschlüssel auf Relation ABTEILUNG, die noch nicht definiert ist ➝ noch nicht definierbar</a:t>
            </a:r>
          </a:p>
        </p:txBody>
      </p:sp>
      <p:cxnSp>
        <p:nvCxnSpPr>
          <p:cNvPr id="15" name="Straight Arrow Connector 14">
            <a:extLst>
              <a:ext uri="{FF2B5EF4-FFF2-40B4-BE49-F238E27FC236}">
                <a16:creationId xmlns:a16="http://schemas.microsoft.com/office/drawing/2014/main" id="{BBFD306B-D43F-59A0-9582-6EE41F9DE385}"/>
              </a:ext>
            </a:extLst>
          </p:cNvPr>
          <p:cNvCxnSpPr>
            <a:cxnSpLocks/>
            <a:stCxn id="13" idx="1"/>
          </p:cNvCxnSpPr>
          <p:nvPr/>
        </p:nvCxnSpPr>
        <p:spPr>
          <a:xfrm flipH="1">
            <a:off x="1618827" y="3304405"/>
            <a:ext cx="5170593" cy="83410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46A70F1-8F96-826B-D9E9-1E952CC35245}"/>
              </a:ext>
            </a:extLst>
          </p:cNvPr>
          <p:cNvSpPr txBox="1"/>
          <p:nvPr/>
        </p:nvSpPr>
        <p:spPr>
          <a:xfrm>
            <a:off x="6605028" y="869367"/>
            <a:ext cx="416094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Einrückung, erweiterter </a:t>
            </a:r>
            <a:r>
              <a:rPr lang="de-DE" dirty="0" err="1"/>
              <a:t>Leeraum</a:t>
            </a:r>
            <a:r>
              <a:rPr lang="de-DE" dirty="0"/>
              <a:t> dient nur der Übersicht und ist nicht erforderlich.</a:t>
            </a:r>
          </a:p>
        </p:txBody>
      </p:sp>
      <p:graphicFrame>
        <p:nvGraphicFramePr>
          <p:cNvPr id="6" name="Group 5">
            <a:extLst>
              <a:ext uri="{FF2B5EF4-FFF2-40B4-BE49-F238E27FC236}">
                <a16:creationId xmlns:a16="http://schemas.microsoft.com/office/drawing/2014/main" id="{B963E13B-9850-7A0D-31A3-D36D759822CB}"/>
              </a:ext>
            </a:extLst>
          </p:cNvPr>
          <p:cNvGraphicFramePr>
            <a:graphicFrameLocks noGrp="1"/>
          </p:cNvGraphicFramePr>
          <p:nvPr>
            <p:extLst>
              <p:ext uri="{D42A27DB-BD31-4B8C-83A1-F6EECF244321}">
                <p14:modId xmlns:p14="http://schemas.microsoft.com/office/powerpoint/2010/main" val="155677030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72838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a:t>Beispiel: Cursor</a:t>
            </a:r>
          </a:p>
        </p:txBody>
      </p:sp>
      <p:sp>
        <p:nvSpPr>
          <p:cNvPr id="3" name="Date Placeholder 2">
            <a:extLst>
              <a:ext uri="{FF2B5EF4-FFF2-40B4-BE49-F238E27FC236}">
                <a16:creationId xmlns:a16="http://schemas.microsoft.com/office/drawing/2014/main" id="{FE425FBB-CDC9-3A1C-3081-F1215981CC3F}"/>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9E5BB7C8-F071-35F1-6130-821E0C1EAEFC}"/>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83DB10C2-6DDC-4ADC-9EB5-8E2CF34275FA}" type="slidenum">
              <a:rPr lang="de-DE" smtClean="0"/>
              <a:pPr/>
              <a:t>120</a:t>
            </a:fld>
            <a:endParaRPr lang="de-DE"/>
          </a:p>
        </p:txBody>
      </p:sp>
      <p:sp>
        <p:nvSpPr>
          <p:cNvPr id="15364" name="Text Box 3"/>
          <p:cNvSpPr txBox="1">
            <a:spLocks noChangeArrowheads="1"/>
          </p:cNvSpPr>
          <p:nvPr/>
        </p:nvSpPr>
        <p:spPr bwMode="auto">
          <a:xfrm>
            <a:off x="5223456" y="834443"/>
            <a:ext cx="6608219" cy="5244513"/>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void</a:t>
            </a:r>
            <a:r>
              <a:rPr lang="en-US" dirty="0">
                <a:latin typeface="Courier New" pitchFamily="49" charset="0"/>
              </a:rPr>
              <a:t> </a:t>
            </a:r>
            <a:r>
              <a:rPr lang="en-US" dirty="0" err="1">
                <a:latin typeface="Courier New" pitchFamily="49" charset="0"/>
              </a:rPr>
              <a:t>getAllProjects</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begin declare section</a:t>
            </a:r>
            <a:r>
              <a:rPr lang="en-US" dirty="0">
                <a:latin typeface="Courier New" pitchFamily="49" charset="0"/>
              </a:rPr>
              <a:t>;</a:t>
            </a:r>
            <a:br>
              <a:rPr lang="en-US" dirty="0">
                <a:latin typeface="Courier New" pitchFamily="49" charset="0"/>
              </a:rPr>
            </a:br>
            <a:r>
              <a:rPr lang="en-US" dirty="0">
                <a:latin typeface="Courier New" pitchFamily="49" charset="0"/>
              </a:rPr>
              <a:t>		char project[4], description[50];</a:t>
            </a:r>
            <a:br>
              <a:rPr lang="en-US" dirty="0">
                <a:latin typeface="Courier New" pitchFamily="49" charset="0"/>
              </a:rPr>
            </a:br>
            <a:r>
              <a:rPr lang="en-US" dirty="0">
                <a:latin typeface="Courier New" pitchFamily="49" charset="0"/>
              </a:rPr>
              <a:t>		char SQLSTATE[6];</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end declare section</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declare</a:t>
            </a:r>
            <a:r>
              <a:rPr lang="en-US" dirty="0">
                <a:latin typeface="Courier New" pitchFamily="49" charset="0"/>
              </a:rPr>
              <a:t> </a:t>
            </a:r>
            <a:r>
              <a:rPr lang="en-US" dirty="0" err="1">
                <a:latin typeface="Courier New" pitchFamily="49" charset="0"/>
              </a:rPr>
              <a:t>execCursor</a:t>
            </a:r>
            <a:r>
              <a:rPr lang="en-US" dirty="0">
                <a:latin typeface="Courier New" pitchFamily="49" charset="0"/>
              </a:rPr>
              <a:t> </a:t>
            </a:r>
            <a:r>
              <a:rPr lang="en-US" b="1" dirty="0">
                <a:latin typeface="Courier New" pitchFamily="49" charset="0"/>
              </a:rPr>
              <a:t>cursor for</a:t>
            </a:r>
            <a:br>
              <a:rPr lang="en-US" dirty="0">
                <a:latin typeface="Courier New" pitchFamily="49" charset="0"/>
              </a:rPr>
            </a:br>
            <a:r>
              <a:rPr lang="en-US" dirty="0">
                <a:latin typeface="Courier New" pitchFamily="49" charset="0"/>
              </a:rPr>
              <a:t>		</a:t>
            </a:r>
            <a:r>
              <a:rPr lang="en-US" b="1" dirty="0">
                <a:latin typeface="Courier New" pitchFamily="49" charset="0"/>
              </a:rPr>
              <a:t>select</a:t>
            </a:r>
            <a:r>
              <a:rPr lang="en-US" dirty="0">
                <a:latin typeface="Courier New" pitchFamily="49" charset="0"/>
              </a:rPr>
              <a:t> </a:t>
            </a:r>
            <a:r>
              <a:rPr lang="en-US" dirty="0" err="1">
                <a:latin typeface="Courier New" pitchFamily="49" charset="0"/>
              </a:rPr>
              <a:t>projectno</a:t>
            </a:r>
            <a:r>
              <a:rPr lang="en-US" dirty="0">
                <a:latin typeface="Courier New" pitchFamily="49" charset="0"/>
              </a:rPr>
              <a:t>, description</a:t>
            </a:r>
            <a:br>
              <a:rPr lang="en-US" dirty="0">
                <a:latin typeface="Courier New" pitchFamily="49" charset="0"/>
              </a:rPr>
            </a:br>
            <a:r>
              <a:rPr lang="en-US" dirty="0">
                <a:latin typeface="Courier New" pitchFamily="49" charset="0"/>
              </a:rPr>
              <a:t>		</a:t>
            </a:r>
            <a:r>
              <a:rPr lang="en-US" b="1" dirty="0">
                <a:latin typeface="Courier New" pitchFamily="49" charset="0"/>
              </a:rPr>
              <a:t>from</a:t>
            </a:r>
            <a:r>
              <a:rPr lang="en-US" dirty="0">
                <a:latin typeface="Courier New" pitchFamily="49" charset="0"/>
              </a:rPr>
              <a:t> projects;</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open </a:t>
            </a:r>
            <a:r>
              <a:rPr lang="en-US" dirty="0" err="1">
                <a:latin typeface="Courier New" pitchFamily="49" charset="0"/>
              </a:rPr>
              <a:t>execCursor</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while</a:t>
            </a:r>
            <a:r>
              <a:rPr lang="en-US" dirty="0">
                <a:latin typeface="Courier New" pitchFamily="49" charset="0"/>
              </a:rPr>
              <a:t> (1)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fetch from</a:t>
            </a:r>
            <a:r>
              <a:rPr lang="en-US" dirty="0">
                <a:latin typeface="Courier New" pitchFamily="49" charset="0"/>
              </a:rPr>
              <a:t> </a:t>
            </a:r>
            <a:r>
              <a:rPr lang="en-US" dirty="0" err="1">
                <a:latin typeface="Courier New" pitchFamily="49" charset="0"/>
              </a:rPr>
              <a:t>execCursor</a:t>
            </a:r>
            <a:endParaRPr lang="en-US" dirty="0">
              <a:latin typeface="Courier New" pitchFamily="49" charset="0"/>
            </a:endParaRP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a:latin typeface="Courier New" pitchFamily="49" charset="0"/>
              </a:rPr>
              <a:t>into</a:t>
            </a:r>
            <a:r>
              <a:rPr lang="en-US" dirty="0">
                <a:latin typeface="Courier New" pitchFamily="49" charset="0"/>
              </a:rPr>
              <a:t> :project, :description;</a:t>
            </a:r>
            <a:br>
              <a:rPr lang="en-US" dirty="0">
                <a:latin typeface="Courier New" pitchFamily="49" charset="0"/>
              </a:rPr>
            </a:br>
            <a:r>
              <a:rPr lang="en-US" dirty="0">
                <a:latin typeface="Courier New" pitchFamily="49" charset="0"/>
              </a:rPr>
              <a:t>		</a:t>
            </a:r>
            <a:r>
              <a:rPr lang="en-US" b="1" dirty="0">
                <a:latin typeface="Courier New" pitchFamily="49" charset="0"/>
              </a:rPr>
              <a:t>if</a:t>
            </a:r>
            <a:r>
              <a:rPr lang="en-US" dirty="0">
                <a:latin typeface="Courier New" pitchFamily="49" charset="0"/>
              </a:rPr>
              <a:t> (!(</a:t>
            </a:r>
            <a:r>
              <a:rPr lang="en-US" dirty="0" err="1">
                <a:latin typeface="Courier New" pitchFamily="49" charset="0"/>
              </a:rPr>
              <a:t>strcmp</a:t>
            </a:r>
            <a:r>
              <a:rPr lang="en-US" dirty="0">
                <a:latin typeface="Courier New" pitchFamily="49" charset="0"/>
              </a:rPr>
              <a:t>(SQLSTATE, "02000")) </a:t>
            </a:r>
            <a:r>
              <a:rPr lang="en-US" b="1" dirty="0">
                <a:latin typeface="Courier New" pitchFamily="49" charset="0"/>
              </a:rPr>
              <a:t>break</a:t>
            </a:r>
            <a:r>
              <a:rPr lang="en-US" dirty="0">
                <a:latin typeface="Courier New" pitchFamily="49" charset="0"/>
              </a:rPr>
              <a:t>;</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a:t>
            </a:r>
            <a:r>
              <a:rPr lang="en-US" b="1" dirty="0" err="1">
                <a:latin typeface="Courier New" pitchFamily="49" charset="0"/>
              </a:rPr>
              <a:t>printf</a:t>
            </a:r>
            <a:r>
              <a:rPr lang="en-US" dirty="0">
                <a:latin typeface="Courier New" pitchFamily="49" charset="0"/>
              </a:rPr>
              <a:t>("</a:t>
            </a:r>
            <a:r>
              <a:rPr lang="en-US" dirty="0" err="1">
                <a:latin typeface="Courier New" pitchFamily="49" charset="0"/>
              </a:rPr>
              <a:t>projectno</a:t>
            </a:r>
            <a:r>
              <a:rPr lang="en-US" dirty="0">
                <a:latin typeface="Courier New" pitchFamily="49" charset="0"/>
              </a:rPr>
              <a:t>: %s, description: %s", </a:t>
            </a:r>
          </a:p>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dirty="0">
                <a:latin typeface="Courier New" pitchFamily="49" charset="0"/>
              </a:rPr>
              <a:t>				project, description);</a:t>
            </a:r>
            <a:br>
              <a:rPr lang="en-US" dirty="0">
                <a:latin typeface="Courier New" pitchFamily="49" charset="0"/>
              </a:rPr>
            </a:b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close</a:t>
            </a:r>
            <a:r>
              <a:rPr lang="en-US" dirty="0">
                <a:latin typeface="Courier New" pitchFamily="49" charset="0"/>
              </a:rPr>
              <a:t> </a:t>
            </a:r>
            <a:r>
              <a:rPr lang="en-US" dirty="0" err="1">
                <a:latin typeface="Courier New" pitchFamily="49" charset="0"/>
              </a:rPr>
              <a:t>execCursor</a:t>
            </a:r>
            <a:r>
              <a:rPr lang="en-US" dirty="0">
                <a:latin typeface="Courier New" pitchFamily="49" charset="0"/>
              </a:rPr>
              <a:t>;</a:t>
            </a:r>
            <a:br>
              <a:rPr lang="en-US" dirty="0">
                <a:latin typeface="Courier New" pitchFamily="49" charset="0"/>
              </a:rPr>
            </a:br>
            <a:r>
              <a:rPr lang="en-US" dirty="0">
                <a:latin typeface="Courier New" pitchFamily="49" charset="0"/>
              </a:rPr>
              <a:t>}</a:t>
            </a:r>
            <a:endParaRPr lang="en-US" dirty="0"/>
          </a:p>
        </p:txBody>
      </p:sp>
    </p:spTree>
    <p:extLst>
      <p:ext uri="{BB962C8B-B14F-4D97-AF65-F5344CB8AC3E}">
        <p14:creationId xmlns:p14="http://schemas.microsoft.com/office/powerpoint/2010/main" val="36788257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de-DE"/>
              <a:t>SQLJ (deprecated)</a:t>
            </a:r>
          </a:p>
        </p:txBody>
      </p:sp>
      <p:sp>
        <p:nvSpPr>
          <p:cNvPr id="16388" name="Rectangle 3"/>
          <p:cNvSpPr>
            <a:spLocks noGrp="1" noChangeArrowheads="1"/>
          </p:cNvSpPr>
          <p:nvPr>
            <p:ph idx="1"/>
          </p:nvPr>
        </p:nvSpPr>
        <p:spPr/>
        <p:txBody>
          <a:bodyPr/>
          <a:lstStyle/>
          <a:p>
            <a:pPr>
              <a:buFont typeface="Arial" charset="0"/>
              <a:buChar char="•"/>
            </a:pPr>
            <a:r>
              <a:rPr lang="de-DE"/>
              <a:t>Standard für statische SQL-Statements in Javaprogrammen</a:t>
            </a:r>
          </a:p>
          <a:p>
            <a:pPr>
              <a:buFont typeface="Arial" charset="0"/>
              <a:buChar char="•"/>
            </a:pPr>
            <a:r>
              <a:rPr lang="de-DE"/>
              <a:t>Wurde von einer informellen Gruppe von Firmen definiert (IBM, Informix, Microsoft, Oracle, Sun, Sybase, ...)</a:t>
            </a:r>
          </a:p>
          <a:p>
            <a:pPr>
              <a:buFont typeface="Arial" charset="0"/>
              <a:buChar char="•"/>
            </a:pPr>
            <a:r>
              <a:rPr lang="de-DE"/>
              <a:t>Besteht aus drei Teilen:</a:t>
            </a:r>
          </a:p>
          <a:p>
            <a:pPr lvl="1"/>
            <a:r>
              <a:rPr lang="de-DE"/>
              <a:t>Part 0: Embedded SQL in Java</a:t>
            </a:r>
          </a:p>
          <a:p>
            <a:pPr lvl="1"/>
            <a:r>
              <a:rPr lang="de-DE"/>
              <a:t>Part 1: SQL Routines using Java</a:t>
            </a:r>
          </a:p>
          <a:p>
            <a:pPr lvl="1"/>
            <a:r>
              <a:rPr lang="de-DE"/>
              <a:t>Part 2: SQL Types using Java</a:t>
            </a:r>
          </a:p>
          <a:p>
            <a:pPr>
              <a:buFont typeface="Arial" charset="0"/>
              <a:buChar char="•"/>
            </a:pPr>
            <a:r>
              <a:rPr lang="de-DE"/>
              <a:t>Wurde teilweise in den SQL-Standard übernommen</a:t>
            </a:r>
          </a:p>
          <a:p>
            <a:pPr lvl="1"/>
            <a:r>
              <a:rPr lang="de-DE"/>
              <a:t>Part 0: SQL - Part 10: Object Language Bindings (SQL/OLB)</a:t>
            </a:r>
          </a:p>
        </p:txBody>
      </p:sp>
      <p:sp>
        <p:nvSpPr>
          <p:cNvPr id="2" name="Date Placeholder 1">
            <a:extLst>
              <a:ext uri="{FF2B5EF4-FFF2-40B4-BE49-F238E27FC236}">
                <a16:creationId xmlns:a16="http://schemas.microsoft.com/office/drawing/2014/main" id="{0E454E94-6AE3-BE60-5782-CF2B30680B64}"/>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7288B9D1-D87C-D134-E120-B31F4C146C32}"/>
              </a:ext>
            </a:extLst>
          </p:cNvPr>
          <p:cNvSpPr>
            <a:spLocks noGrp="1"/>
          </p:cNvSpPr>
          <p:nvPr>
            <p:ph type="ftr" sz="quarter" idx="3"/>
          </p:nvPr>
        </p:nvSpPr>
        <p:spPr/>
        <p:txBody>
          <a:bodyPr/>
          <a:lstStyle/>
          <a:p>
            <a:r>
              <a:rPr lang="de-DE"/>
              <a:t>T. Braun - Datenbanken</a:t>
            </a:r>
          </a:p>
        </p:txBody>
      </p:sp>
      <p:sp>
        <p:nvSpPr>
          <p:cNvPr id="7" name="Foliennummernplatzhalter 5"/>
          <p:cNvSpPr>
            <a:spLocks noGrp="1"/>
          </p:cNvSpPr>
          <p:nvPr>
            <p:ph type="sldNum" sz="quarter" idx="4"/>
          </p:nvPr>
        </p:nvSpPr>
        <p:spPr/>
        <p:txBody>
          <a:bodyPr/>
          <a:lstStyle/>
          <a:p>
            <a:pPr>
              <a:defRPr/>
            </a:pPr>
            <a:fld id="{75FCDDDC-F16D-41B8-9CF5-FE2B7C1DD51A}" type="slidenum">
              <a:rPr lang="de-DE"/>
              <a:pPr>
                <a:defRPr/>
              </a:pPr>
              <a:t>121</a:t>
            </a:fld>
            <a:endParaRPr lang="de-DE"/>
          </a:p>
        </p:txBody>
      </p:sp>
      <p:sp>
        <p:nvSpPr>
          <p:cNvPr id="16389" name="Text Box 4"/>
          <p:cNvSpPr txBox="1">
            <a:spLocks noChangeArrowheads="1"/>
          </p:cNvSpPr>
          <p:nvPr/>
        </p:nvSpPr>
        <p:spPr bwMode="auto">
          <a:xfrm>
            <a:off x="4045619" y="6155615"/>
            <a:ext cx="4497578" cy="276999"/>
          </a:xfrm>
          <a:prstGeom prst="rect">
            <a:avLst/>
          </a:prstGeom>
          <a:noFill/>
          <a:ln w="9525">
            <a:noFill/>
            <a:miter lim="800000"/>
            <a:headEnd/>
            <a:tailEnd/>
          </a:ln>
        </p:spPr>
        <p:txBody>
          <a:bodyPr wrap="none">
            <a:spAutoFit/>
          </a:bodyPr>
          <a:lstStyle/>
          <a:p>
            <a:r>
              <a:rPr lang="de-DE" sz="1200">
                <a:solidFill>
                  <a:schemeClr val="tx1">
                    <a:lumMod val="50000"/>
                    <a:lumOff val="50000"/>
                  </a:schemeClr>
                </a:solidFill>
              </a:rPr>
              <a:t>(J. Melton, A. Eisenberg: Understanding SQL and Java Together, 2000)</a:t>
            </a:r>
          </a:p>
        </p:txBody>
      </p:sp>
      <p:sp>
        <p:nvSpPr>
          <p:cNvPr id="16390" name="Text Box 5"/>
          <p:cNvSpPr txBox="1">
            <a:spLocks noChangeArrowheads="1"/>
          </p:cNvSpPr>
          <p:nvPr/>
        </p:nvSpPr>
        <p:spPr bwMode="auto">
          <a:xfrm>
            <a:off x="2152651" y="6370745"/>
            <a:ext cx="7571625" cy="276999"/>
          </a:xfrm>
          <a:prstGeom prst="rect">
            <a:avLst/>
          </a:prstGeom>
          <a:noFill/>
          <a:ln w="9525">
            <a:noFill/>
            <a:miter lim="800000"/>
            <a:headEnd/>
            <a:tailEnd/>
          </a:ln>
        </p:spPr>
        <p:txBody>
          <a:bodyPr wrap="none">
            <a:spAutoFit/>
          </a:bodyPr>
          <a:lstStyle/>
          <a:p>
            <a:r>
              <a:rPr lang="de-DE" sz="1200">
                <a:solidFill>
                  <a:schemeClr val="tx1">
                    <a:lumMod val="50000"/>
                    <a:lumOff val="50000"/>
                  </a:schemeClr>
                </a:solidFill>
              </a:rPr>
              <a:t>(ISI/IEC 9075:1999, Information Technology - Database languages - SQL - Part 10: Object Language Bindings (SQL/OLB))</a:t>
            </a:r>
          </a:p>
        </p:txBody>
      </p:sp>
    </p:spTree>
    <p:extLst>
      <p:ext uri="{BB962C8B-B14F-4D97-AF65-F5344CB8AC3E}">
        <p14:creationId xmlns:p14="http://schemas.microsoft.com/office/powerpoint/2010/main" val="1525170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t>Dynamic SQL</a:t>
            </a:r>
          </a:p>
        </p:txBody>
      </p:sp>
      <p:sp>
        <p:nvSpPr>
          <p:cNvPr id="19460" name="Rectangle 3"/>
          <p:cNvSpPr>
            <a:spLocks noGrp="1" noChangeArrowheads="1"/>
          </p:cNvSpPr>
          <p:nvPr>
            <p:ph idx="1"/>
          </p:nvPr>
        </p:nvSpPr>
        <p:spPr/>
        <p:txBody>
          <a:bodyPr>
            <a:normAutofit lnSpcReduction="10000"/>
          </a:bodyPr>
          <a:lstStyle/>
          <a:p>
            <a:r>
              <a:rPr lang="de-DE" dirty="0"/>
              <a:t>Standard für Anwendungsprogramme, die SQL-Statements zur Laufzeit erstellen und absenden</a:t>
            </a:r>
          </a:p>
          <a:p>
            <a:r>
              <a:rPr lang="de-DE" dirty="0"/>
              <a:t>Es ist also der DB vorab unbekannt …</a:t>
            </a:r>
          </a:p>
          <a:p>
            <a:pPr lvl="1"/>
            <a:r>
              <a:rPr lang="de-DE" dirty="0"/>
              <a:t>Ob ein Statement Daten holen oder speichern will</a:t>
            </a:r>
          </a:p>
          <a:p>
            <a:pPr lvl="1"/>
            <a:r>
              <a:rPr lang="de-DE" dirty="0"/>
              <a:t>Wie viele Variablen benutzt werden, und welchen Typ sie haben</a:t>
            </a:r>
          </a:p>
          <a:p>
            <a:r>
              <a:rPr lang="de-DE" dirty="0"/>
              <a:t>Eigenschaften der SQL-Statements durch Deskriptor beschreibbar</a:t>
            </a:r>
          </a:p>
          <a:p>
            <a:r>
              <a:rPr lang="de-DE" dirty="0"/>
              <a:t>Zwei Möglichkeiten:</a:t>
            </a:r>
          </a:p>
          <a:p>
            <a:pPr lvl="1"/>
            <a:r>
              <a:rPr lang="de-DE" dirty="0"/>
              <a:t>Execute Immediate: </a:t>
            </a:r>
          </a:p>
          <a:p>
            <a:pPr lvl="2"/>
            <a:r>
              <a:rPr lang="de-DE" dirty="0"/>
              <a:t>Statement wird direkt ausgeführt</a:t>
            </a:r>
          </a:p>
          <a:p>
            <a:pPr lvl="1"/>
            <a:r>
              <a:rPr lang="de-DE" dirty="0" err="1"/>
              <a:t>Prepare</a:t>
            </a:r>
            <a:r>
              <a:rPr lang="de-DE" dirty="0"/>
              <a:t> </a:t>
            </a:r>
            <a:r>
              <a:rPr lang="de-DE" dirty="0" err="1"/>
              <a:t>and</a:t>
            </a:r>
            <a:r>
              <a:rPr lang="de-DE" dirty="0"/>
              <a:t> Execute: </a:t>
            </a:r>
          </a:p>
          <a:p>
            <a:pPr lvl="2"/>
            <a:r>
              <a:rPr lang="de-DE" dirty="0"/>
              <a:t>Das gleiche Statement wird mehrfach ausgeführt (mit verschiedenen Parametern)</a:t>
            </a:r>
          </a:p>
          <a:p>
            <a:pPr lvl="2"/>
            <a:r>
              <a:rPr lang="de-DE" dirty="0"/>
              <a:t>Zwischenergebnisse der Vorbereitung werden behalten (z.B. Ausführungsplan)</a:t>
            </a:r>
          </a:p>
          <a:p>
            <a:endParaRPr lang="de-DE" dirty="0"/>
          </a:p>
        </p:txBody>
      </p:sp>
      <p:sp>
        <p:nvSpPr>
          <p:cNvPr id="2" name="Date Placeholder 1">
            <a:extLst>
              <a:ext uri="{FF2B5EF4-FFF2-40B4-BE49-F238E27FC236}">
                <a16:creationId xmlns:a16="http://schemas.microsoft.com/office/drawing/2014/main" id="{08C20742-5651-C5FA-1827-AC337F3B7D88}"/>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7EAD6B62-69F5-6FFA-30F5-4AC0D17C4CFD}"/>
              </a:ext>
            </a:extLst>
          </p:cNvPr>
          <p:cNvSpPr>
            <a:spLocks noGrp="1"/>
          </p:cNvSpPr>
          <p:nvPr>
            <p:ph type="ftr" sz="quarter" idx="3"/>
          </p:nvPr>
        </p:nvSpPr>
        <p:spPr/>
        <p:txBody>
          <a:bodyPr/>
          <a:lstStyle/>
          <a:p>
            <a:r>
              <a:rPr lang="en-GB"/>
              <a:t>T. Braun - Datenbanken</a:t>
            </a:r>
          </a:p>
        </p:txBody>
      </p:sp>
      <p:sp>
        <p:nvSpPr>
          <p:cNvPr id="6" name="Foliennummernplatzhalter 5"/>
          <p:cNvSpPr>
            <a:spLocks noGrp="1"/>
          </p:cNvSpPr>
          <p:nvPr>
            <p:ph type="sldNum" sz="quarter" idx="4"/>
          </p:nvPr>
        </p:nvSpPr>
        <p:spPr/>
        <p:txBody>
          <a:bodyPr/>
          <a:lstStyle/>
          <a:p>
            <a:fld id="{1C021929-41C0-4884-A891-3796A37EFB33}" type="slidenum">
              <a:rPr lang="de-DE" smtClean="0"/>
              <a:pPr/>
              <a:t>122</a:t>
            </a:fld>
            <a:endParaRPr lang="de-DE"/>
          </a:p>
        </p:txBody>
      </p:sp>
      <p:sp>
        <p:nvSpPr>
          <p:cNvPr id="7" name="Text Box 7">
            <a:extLst>
              <a:ext uri="{FF2B5EF4-FFF2-40B4-BE49-F238E27FC236}">
                <a16:creationId xmlns:a16="http://schemas.microsoft.com/office/drawing/2014/main" id="{8D4602AC-5BAE-B447-8C6C-175AC02DE897}"/>
              </a:ext>
            </a:extLst>
          </p:cNvPr>
          <p:cNvSpPr txBox="1">
            <a:spLocks noChangeArrowheads="1"/>
          </p:cNvSpPr>
          <p:nvPr/>
        </p:nvSpPr>
        <p:spPr bwMode="auto">
          <a:xfrm>
            <a:off x="3171324" y="6400415"/>
            <a:ext cx="5839327" cy="276999"/>
          </a:xfrm>
          <a:prstGeom prst="rect">
            <a:avLst/>
          </a:prstGeom>
          <a:noFill/>
          <a:ln w="9525">
            <a:noFill/>
            <a:miter lim="800000"/>
            <a:headEnd/>
            <a:tailEnd/>
          </a:ln>
        </p:spPr>
        <p:txBody>
          <a:bodyPr wrap="square">
            <a:spAutoFit/>
          </a:bodyPr>
          <a:lstStyle/>
          <a:p>
            <a:r>
              <a:rPr lang="en-US" sz="1200" dirty="0">
                <a:solidFill>
                  <a:schemeClr val="tx1">
                    <a:lumMod val="50000"/>
                    <a:lumOff val="50000"/>
                  </a:schemeClr>
                </a:solidFill>
              </a:rPr>
              <a:t>(J. Melton, A. R. Simon: SQL:1999 Understanding Relational Language Components, 2002)</a:t>
            </a:r>
          </a:p>
        </p:txBody>
      </p:sp>
    </p:spTree>
    <p:extLst>
      <p:ext uri="{BB962C8B-B14F-4D97-AF65-F5344CB8AC3E}">
        <p14:creationId xmlns:p14="http://schemas.microsoft.com/office/powerpoint/2010/main" val="9230438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de-DE" dirty="0"/>
              <a:t>Dynamic SQL: Beispiel</a:t>
            </a:r>
            <a:endParaRPr lang="en-US" dirty="0"/>
          </a:p>
        </p:txBody>
      </p:sp>
      <p:sp>
        <p:nvSpPr>
          <p:cNvPr id="3" name="Date Placeholder 2">
            <a:extLst>
              <a:ext uri="{FF2B5EF4-FFF2-40B4-BE49-F238E27FC236}">
                <a16:creationId xmlns:a16="http://schemas.microsoft.com/office/drawing/2014/main" id="{612D024A-7B1F-AF38-E3AB-8C80F14B6554}"/>
              </a:ext>
            </a:extLst>
          </p:cNvPr>
          <p:cNvSpPr>
            <a:spLocks noGrp="1"/>
          </p:cNvSpPr>
          <p:nvPr>
            <p:ph type="dt" sz="half" idx="2"/>
          </p:nvPr>
        </p:nvSpPr>
        <p:spPr/>
        <p:txBody>
          <a:bodyPr/>
          <a:lstStyle/>
          <a:p>
            <a:r>
              <a:rPr lang="de-DE"/>
              <a:t>SQL</a:t>
            </a:r>
            <a:endParaRPr lang="en-GB"/>
          </a:p>
        </p:txBody>
      </p:sp>
      <p:sp>
        <p:nvSpPr>
          <p:cNvPr id="4" name="Footer Placeholder 3">
            <a:extLst>
              <a:ext uri="{FF2B5EF4-FFF2-40B4-BE49-F238E27FC236}">
                <a16:creationId xmlns:a16="http://schemas.microsoft.com/office/drawing/2014/main" id="{5D8D7121-8C43-C56B-6311-71D243711267}"/>
              </a:ext>
            </a:extLst>
          </p:cNvPr>
          <p:cNvSpPr>
            <a:spLocks noGrp="1"/>
          </p:cNvSpPr>
          <p:nvPr>
            <p:ph type="ftr" sz="quarter" idx="3"/>
          </p:nvPr>
        </p:nvSpPr>
        <p:spPr/>
        <p:txBody>
          <a:bodyPr/>
          <a:lstStyle/>
          <a:p>
            <a:r>
              <a:rPr lang="en-GB"/>
              <a:t>T. Braun - Datenbanken</a:t>
            </a:r>
          </a:p>
        </p:txBody>
      </p:sp>
      <p:sp>
        <p:nvSpPr>
          <p:cNvPr id="5" name="Foliennummernplatzhalter 4"/>
          <p:cNvSpPr>
            <a:spLocks noGrp="1"/>
          </p:cNvSpPr>
          <p:nvPr>
            <p:ph type="sldNum" sz="quarter" idx="4"/>
          </p:nvPr>
        </p:nvSpPr>
        <p:spPr/>
        <p:txBody>
          <a:bodyPr/>
          <a:lstStyle/>
          <a:p>
            <a:fld id="{4912C598-ACF0-41E6-82B4-4248F7932C21}" type="slidenum">
              <a:rPr lang="de-DE" smtClean="0"/>
              <a:pPr/>
              <a:t>123</a:t>
            </a:fld>
            <a:endParaRPr lang="de-DE"/>
          </a:p>
        </p:txBody>
      </p:sp>
      <p:sp>
        <p:nvSpPr>
          <p:cNvPr id="20484" name="Text Box 3"/>
          <p:cNvSpPr txBox="1">
            <a:spLocks noChangeArrowheads="1"/>
          </p:cNvSpPr>
          <p:nvPr/>
        </p:nvSpPr>
        <p:spPr bwMode="auto">
          <a:xfrm>
            <a:off x="2152300" y="1935596"/>
            <a:ext cx="7886700" cy="3970318"/>
          </a:xfrm>
          <a:prstGeom prst="rect">
            <a:avLst/>
          </a:prstGeom>
          <a:noFill/>
          <a:ln w="9525">
            <a:noFill/>
            <a:miter lim="800000"/>
            <a:headEnd/>
            <a:tailEnd/>
          </a:ln>
        </p:spPr>
        <p:txBody>
          <a:bodyPr wrap="square">
            <a:spAutoFit/>
          </a:bodyPr>
          <a:lstStyle/>
          <a:p>
            <a:pPr>
              <a:spcBef>
                <a:spcPct val="20000"/>
              </a:spcBef>
              <a:buClr>
                <a:srgbClr val="569575"/>
              </a:buClr>
              <a:tabLst>
                <a:tab pos="377825" algn="l"/>
                <a:tab pos="758825" algn="l"/>
                <a:tab pos="1146175" algn="l"/>
                <a:tab pos="1525588" algn="l"/>
                <a:tab pos="1905000" algn="l"/>
                <a:tab pos="2284413" algn="l"/>
              </a:tabLst>
            </a:pPr>
            <a:r>
              <a:rPr lang="en-US" dirty="0">
                <a:latin typeface="Courier New" pitchFamily="49" charset="0"/>
              </a:rPr>
              <a:t>/* execute statement only once */</a:t>
            </a:r>
            <a:r>
              <a:rPr lang="de-DE" dirty="0">
                <a:latin typeface="Courier New" pitchFamily="49" charset="0"/>
              </a:rPr>
              <a:t> </a:t>
            </a:r>
            <a:br>
              <a:rPr lang="de-DE" dirty="0">
                <a:latin typeface="Courier New" pitchFamily="49" charset="0"/>
              </a:rPr>
            </a:b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execute immediate "</a:t>
            </a:r>
            <a:r>
              <a:rPr lang="en-US" dirty="0">
                <a:latin typeface="Courier New" pitchFamily="49" charset="0"/>
              </a:rPr>
              <a:t>UPDATE projects </a:t>
            </a:r>
            <a:br>
              <a:rPr lang="en-US" dirty="0">
                <a:latin typeface="Courier New" pitchFamily="49" charset="0"/>
              </a:rPr>
            </a:br>
            <a:r>
              <a:rPr lang="en-US" dirty="0">
                <a:latin typeface="Courier New" pitchFamily="49" charset="0"/>
              </a:rPr>
              <a:t>								 SET budget = 10 000 000</a:t>
            </a:r>
            <a:br>
              <a:rPr lang="en-US" dirty="0">
                <a:latin typeface="Courier New" pitchFamily="49" charset="0"/>
              </a:rPr>
            </a:br>
            <a:r>
              <a:rPr lang="en-US" dirty="0">
                <a:latin typeface="Courier New" pitchFamily="49" charset="0"/>
              </a:rPr>
              <a:t>								 WHERE </a:t>
            </a:r>
            <a:r>
              <a:rPr lang="en-US" dirty="0" err="1">
                <a:latin typeface="Courier New" pitchFamily="49" charset="0"/>
              </a:rPr>
              <a:t>projectno</a:t>
            </a:r>
            <a:r>
              <a:rPr lang="en-US" dirty="0">
                <a:latin typeface="Courier New" pitchFamily="49" charset="0"/>
              </a:rPr>
              <a:t> = 'PJ47'";</a:t>
            </a:r>
            <a:br>
              <a:rPr lang="de-DE" dirty="0">
                <a:latin typeface="Courier New" pitchFamily="49" charset="0"/>
              </a:rPr>
            </a:br>
            <a:br>
              <a:rPr lang="de-DE" dirty="0">
                <a:latin typeface="Courier New" pitchFamily="49" charset="0"/>
              </a:rPr>
            </a:br>
            <a:r>
              <a:rPr lang="en-US" dirty="0">
                <a:latin typeface="Courier New" pitchFamily="49" charset="0"/>
              </a:rPr>
              <a:t>/* prepare and execute statement */</a:t>
            </a:r>
            <a:br>
              <a:rPr lang="de-DE" dirty="0">
                <a:latin typeface="Courier New" pitchFamily="49" charset="0"/>
              </a:rPr>
            </a:br>
            <a:r>
              <a:rPr lang="de-DE" dirty="0" err="1">
                <a:latin typeface="Courier New" pitchFamily="49" charset="0"/>
              </a:rPr>
              <a:t>dynstmt</a:t>
            </a:r>
            <a:r>
              <a:rPr lang="de-DE" dirty="0">
                <a:latin typeface="Courier New" pitchFamily="49" charset="0"/>
              </a:rPr>
              <a:t> = "DYN1";</a:t>
            </a:r>
            <a:br>
              <a:rPr lang="de-DE" dirty="0">
                <a:latin typeface="Courier New" pitchFamily="49" charset="0"/>
              </a:rPr>
            </a:br>
            <a:r>
              <a:rPr lang="de-DE" dirty="0" err="1">
                <a:latin typeface="Courier New" pitchFamily="49" charset="0"/>
              </a:rPr>
              <a:t>temp</a:t>
            </a:r>
            <a:r>
              <a:rPr lang="de-DE" dirty="0">
                <a:latin typeface="Courier New" pitchFamily="49" charset="0"/>
              </a:rPr>
              <a:t> = "</a:t>
            </a:r>
            <a:r>
              <a:rPr lang="en-US" dirty="0">
                <a:latin typeface="Courier New" pitchFamily="49" charset="0"/>
              </a:rPr>
              <a:t>UPDATE projects </a:t>
            </a:r>
            <a:br>
              <a:rPr lang="en-US" dirty="0">
                <a:latin typeface="Courier New" pitchFamily="49" charset="0"/>
              </a:rPr>
            </a:br>
            <a:r>
              <a:rPr lang="en-US" dirty="0">
                <a:latin typeface="Courier New" pitchFamily="49" charset="0"/>
              </a:rPr>
              <a:t>			SET budget = 1 000 000</a:t>
            </a:r>
            <a:br>
              <a:rPr lang="en-US" dirty="0">
                <a:latin typeface="Courier New" pitchFamily="49" charset="0"/>
              </a:rPr>
            </a:br>
            <a:r>
              <a:rPr lang="en-US" dirty="0">
                <a:latin typeface="Courier New" pitchFamily="49" charset="0"/>
              </a:rPr>
              <a:t>			WHERE </a:t>
            </a:r>
            <a:r>
              <a:rPr lang="en-US" dirty="0" err="1">
                <a:latin typeface="Courier New" pitchFamily="49" charset="0"/>
              </a:rPr>
              <a:t>projectno</a:t>
            </a:r>
            <a:r>
              <a:rPr lang="en-US" dirty="0">
                <a:latin typeface="Courier New" pitchFamily="49" charset="0"/>
              </a:rPr>
              <a:t> = ?";</a:t>
            </a:r>
            <a:br>
              <a:rPr lang="en-US" dirty="0">
                <a:latin typeface="Courier New" pitchFamily="49" charset="0"/>
              </a:rPr>
            </a:b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prepare</a:t>
            </a:r>
            <a:r>
              <a:rPr lang="en-US" dirty="0">
                <a:latin typeface="Courier New" pitchFamily="49" charset="0"/>
              </a:rPr>
              <a:t> :</a:t>
            </a:r>
            <a:r>
              <a:rPr lang="en-US" dirty="0" err="1">
                <a:latin typeface="Courier New" pitchFamily="49" charset="0"/>
              </a:rPr>
              <a:t>dynstmt</a:t>
            </a:r>
            <a:r>
              <a:rPr lang="en-US" dirty="0">
                <a:latin typeface="Courier New" pitchFamily="49" charset="0"/>
              </a:rPr>
              <a:t> </a:t>
            </a:r>
            <a:r>
              <a:rPr lang="en-US" b="1" dirty="0">
                <a:latin typeface="Courier New" pitchFamily="49" charset="0"/>
              </a:rPr>
              <a:t>from</a:t>
            </a:r>
            <a:r>
              <a:rPr lang="en-US" dirty="0">
                <a:latin typeface="Courier New" pitchFamily="49" charset="0"/>
              </a:rPr>
              <a:t> :temp;</a:t>
            </a:r>
            <a:br>
              <a:rPr lang="en-US" dirty="0">
                <a:latin typeface="Courier New" pitchFamily="49" charset="0"/>
              </a:rPr>
            </a:br>
            <a:br>
              <a:rPr lang="en-US" dirty="0">
                <a:latin typeface="Courier New" pitchFamily="49" charset="0"/>
              </a:rPr>
            </a:br>
            <a:r>
              <a:rPr lang="en-US" dirty="0" err="1">
                <a:latin typeface="Courier New" pitchFamily="49" charset="0"/>
              </a:rPr>
              <a:t>prjno</a:t>
            </a:r>
            <a:r>
              <a:rPr lang="en-US" dirty="0">
                <a:latin typeface="Courier New" pitchFamily="49" charset="0"/>
              </a:rPr>
              <a:t> = "PJ47";</a:t>
            </a:r>
            <a:br>
              <a:rPr lang="en-US" dirty="0">
                <a:latin typeface="Courier New" pitchFamily="49" charset="0"/>
              </a:rPr>
            </a:br>
            <a:r>
              <a:rPr lang="en-US" b="1" dirty="0">
                <a:latin typeface="Courier New" pitchFamily="49" charset="0"/>
              </a:rPr>
              <a:t>exec </a:t>
            </a:r>
            <a:r>
              <a:rPr lang="en-US" b="1" dirty="0" err="1">
                <a:latin typeface="Courier New" pitchFamily="49" charset="0"/>
              </a:rPr>
              <a:t>sql</a:t>
            </a:r>
            <a:r>
              <a:rPr lang="en-US" b="1" dirty="0">
                <a:latin typeface="Courier New" pitchFamily="49" charset="0"/>
              </a:rPr>
              <a:t> execute</a:t>
            </a:r>
            <a:r>
              <a:rPr lang="en-US" dirty="0">
                <a:latin typeface="Courier New" pitchFamily="49" charset="0"/>
              </a:rPr>
              <a:t> :</a:t>
            </a:r>
            <a:r>
              <a:rPr lang="en-US" dirty="0" err="1">
                <a:latin typeface="Courier New" pitchFamily="49" charset="0"/>
              </a:rPr>
              <a:t>dynstmt</a:t>
            </a:r>
            <a:r>
              <a:rPr lang="en-US" dirty="0">
                <a:latin typeface="Courier New" pitchFamily="49" charset="0"/>
              </a:rPr>
              <a:t> </a:t>
            </a:r>
            <a:r>
              <a:rPr lang="en-US" b="1" dirty="0">
                <a:latin typeface="Courier New" pitchFamily="49" charset="0"/>
              </a:rPr>
              <a:t>using</a:t>
            </a:r>
            <a:r>
              <a:rPr lang="en-US" dirty="0">
                <a:latin typeface="Courier New" pitchFamily="49" charset="0"/>
              </a:rPr>
              <a:t> :</a:t>
            </a:r>
            <a:r>
              <a:rPr lang="en-US" dirty="0" err="1">
                <a:latin typeface="Courier New" pitchFamily="49" charset="0"/>
              </a:rPr>
              <a:t>prjno</a:t>
            </a:r>
            <a:r>
              <a:rPr lang="en-US" dirty="0">
                <a:latin typeface="Courier New" pitchFamily="49" charset="0"/>
              </a:rPr>
              <a:t>;</a:t>
            </a:r>
          </a:p>
        </p:txBody>
      </p:sp>
    </p:spTree>
    <p:extLst>
      <p:ext uri="{BB962C8B-B14F-4D97-AF65-F5344CB8AC3E}">
        <p14:creationId xmlns:p14="http://schemas.microsoft.com/office/powerpoint/2010/main" val="10829155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dirty="0"/>
              <a:t>Nachteile der Dynamik: </a:t>
            </a:r>
            <a:br>
              <a:rPr lang="de-DE" dirty="0"/>
            </a:br>
            <a:r>
              <a:rPr lang="de-DE" dirty="0"/>
              <a:t>SQL Code </a:t>
            </a:r>
            <a:r>
              <a:rPr lang="de-DE" dirty="0" err="1"/>
              <a:t>Injection</a:t>
            </a:r>
            <a:endParaRPr lang="de-DE" dirty="0"/>
          </a:p>
        </p:txBody>
      </p:sp>
      <p:sp>
        <p:nvSpPr>
          <p:cNvPr id="2" name="Content Placeholder 1">
            <a:extLst>
              <a:ext uri="{FF2B5EF4-FFF2-40B4-BE49-F238E27FC236}">
                <a16:creationId xmlns:a16="http://schemas.microsoft.com/office/drawing/2014/main" id="{9A0131A3-D945-0344-A272-24BD72950416}"/>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0E2379AA-744E-DE86-25ED-107D3C9E3732}"/>
              </a:ext>
            </a:extLst>
          </p:cNvPr>
          <p:cNvSpPr>
            <a:spLocks noGrp="1"/>
          </p:cNvSpPr>
          <p:nvPr>
            <p:ph type="dt" sz="half" idx="2"/>
          </p:nvPr>
        </p:nvSpPr>
        <p:spPr/>
        <p:txBody>
          <a:bodyPr/>
          <a:lstStyle/>
          <a:p>
            <a:r>
              <a:rPr lang="de-DE"/>
              <a:t>SQL</a:t>
            </a:r>
            <a:endParaRPr lang="en-GB"/>
          </a:p>
        </p:txBody>
      </p:sp>
      <p:sp>
        <p:nvSpPr>
          <p:cNvPr id="5" name="Footer Placeholder 4">
            <a:extLst>
              <a:ext uri="{FF2B5EF4-FFF2-40B4-BE49-F238E27FC236}">
                <a16:creationId xmlns:a16="http://schemas.microsoft.com/office/drawing/2014/main" id="{C74FFDD1-6ABD-1D41-D3E4-6FC7FC01C5E3}"/>
              </a:ext>
            </a:extLst>
          </p:cNvPr>
          <p:cNvSpPr>
            <a:spLocks noGrp="1"/>
          </p:cNvSpPr>
          <p:nvPr>
            <p:ph type="ftr" sz="quarter" idx="3"/>
          </p:nvPr>
        </p:nvSpPr>
        <p:spPr/>
        <p:txBody>
          <a:bodyPr/>
          <a:lstStyle/>
          <a:p>
            <a:r>
              <a:rPr lang="en-GB"/>
              <a:t>T. Braun - Datenbanken</a:t>
            </a:r>
          </a:p>
        </p:txBody>
      </p:sp>
      <p:sp>
        <p:nvSpPr>
          <p:cNvPr id="3" name="Foliennummernplatzhalter 2"/>
          <p:cNvSpPr>
            <a:spLocks noGrp="1"/>
          </p:cNvSpPr>
          <p:nvPr>
            <p:ph type="sldNum" sz="quarter" idx="4"/>
          </p:nvPr>
        </p:nvSpPr>
        <p:spPr/>
        <p:txBody>
          <a:bodyPr/>
          <a:lstStyle/>
          <a:p>
            <a:fld id="{BDA32A33-C957-45BC-BED2-20DD50E89F13}" type="slidenum">
              <a:rPr lang="de-DE" smtClean="0"/>
              <a:pPr/>
              <a:t>124</a:t>
            </a:fld>
            <a:endParaRPr lang="de-DE"/>
          </a:p>
        </p:txBody>
      </p:sp>
      <p:sp>
        <p:nvSpPr>
          <p:cNvPr id="154627" name="Rectangle 3"/>
          <p:cNvSpPr>
            <a:spLocks noChangeArrowheads="1"/>
          </p:cNvSpPr>
          <p:nvPr/>
        </p:nvSpPr>
        <p:spPr bwMode="auto">
          <a:xfrm>
            <a:off x="359625" y="1658597"/>
            <a:ext cx="7778731" cy="4247317"/>
          </a:xfrm>
          <a:prstGeom prst="rect">
            <a:avLst/>
          </a:prstGeom>
          <a:solidFill>
            <a:schemeClr val="accent1">
              <a:lumMod val="20000"/>
              <a:lumOff val="80000"/>
            </a:schemeClr>
          </a:solidFill>
          <a:ln w="12700" cap="flat" cmpd="sng">
            <a:noFill/>
            <a:prstDash val="solid"/>
            <a:miter lim="800000"/>
            <a:headEnd type="none" w="sm" len="sm"/>
            <a:tailEnd type="none" w="sm" len="sm"/>
          </a:ln>
          <a:effectLst/>
        </p:spPr>
        <p:txBody>
          <a:bodyPr wrap="square" anchor="ctr">
            <a:spAutoFit/>
          </a:bodyPr>
          <a:lstStyle/>
          <a:p>
            <a:pPr>
              <a:defRPr/>
            </a:pPr>
            <a:r>
              <a:rPr lang="en-US" b="1" dirty="0">
                <a:latin typeface="Courier New" panose="02070309020205020404" pitchFamily="49" charset="0"/>
                <a:cs typeface="Courier New" panose="02070309020205020404" pitchFamily="49" charset="0"/>
              </a:rPr>
              <a:t>create</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procedure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search_orders</a:t>
            </a:r>
            <a:r>
              <a:rPr lang="en-US" dirty="0">
                <a:latin typeface="Courier New" panose="02070309020205020404" pitchFamily="49" charset="0"/>
                <a:cs typeface="Courier New" panose="02070309020205020404" pitchFamily="49" charset="0"/>
              </a:rPr>
              <a:t> 	</a:t>
            </a:r>
          </a:p>
          <a:p>
            <a:pPr>
              <a:defRPr/>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custid</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nchar</a:t>
            </a:r>
            <a:r>
              <a:rPr lang="en-US" dirty="0">
                <a:latin typeface="Courier New" panose="02070309020205020404" pitchFamily="49" charset="0"/>
                <a:cs typeface="Courier New" panose="02070309020205020404" pitchFamily="49" charset="0"/>
              </a:rPr>
              <a:t>(5)  = </a:t>
            </a:r>
            <a:r>
              <a:rPr lang="en-US" b="1" dirty="0">
                <a:latin typeface="Courier New" panose="02070309020205020404" pitchFamily="49" charset="0"/>
                <a:cs typeface="Courier New" panose="02070309020205020404" pitchFamily="49" charset="0"/>
              </a:rPr>
              <a:t>null</a:t>
            </a:r>
            <a:r>
              <a:rPr lang="en-US" dirty="0">
                <a:latin typeface="Courier New" panose="02070309020205020404" pitchFamily="49" charset="0"/>
                <a:cs typeface="Courier New" panose="02070309020205020404" pitchFamily="49" charset="0"/>
              </a:rPr>
              <a:t>,</a:t>
            </a:r>
          </a:p>
          <a:p>
            <a:pPr>
              <a:defRPr/>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nvarchar</a:t>
            </a:r>
            <a:r>
              <a:rPr lang="en-US" dirty="0">
                <a:latin typeface="Courier New" panose="02070309020205020404" pitchFamily="49" charset="0"/>
                <a:cs typeface="Courier New" panose="02070309020205020404" pitchFamily="49" charset="0"/>
              </a:rPr>
              <a:t>(40) = </a:t>
            </a:r>
            <a:r>
              <a:rPr lang="en-US" b="1" dirty="0">
                <a:latin typeface="Courier New" panose="02070309020205020404" pitchFamily="49" charset="0"/>
                <a:cs typeface="Courier New" panose="02070309020205020404" pitchFamily="49" charset="0"/>
              </a:rPr>
              <a:t>null</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as</a:t>
            </a:r>
          </a:p>
          <a:p>
            <a:pPr>
              <a:defRPr/>
            </a:pPr>
            <a:r>
              <a:rPr lang="en-US" b="1" dirty="0">
                <a:latin typeface="Courier New" panose="02070309020205020404" pitchFamily="49" charset="0"/>
                <a:cs typeface="Courier New" panose="02070309020205020404" pitchFamily="49" charset="0"/>
              </a:rPr>
              <a:t>declare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nvarchar</a:t>
            </a:r>
            <a:r>
              <a:rPr lang="en-US" dirty="0">
                <a:latin typeface="Courier New" panose="02070309020205020404" pitchFamily="49" charset="0"/>
                <a:cs typeface="Courier New" panose="02070309020205020404" pitchFamily="49" charset="0"/>
              </a:rPr>
              <a:t>(4000)</a:t>
            </a:r>
          </a:p>
          <a:p>
            <a:pPr>
              <a:defRPr/>
            </a:pPr>
            <a:endParaRPr lang="en-US" dirty="0">
              <a:latin typeface="Courier New" panose="02070309020205020404" pitchFamily="49" charset="0"/>
              <a:cs typeface="Courier New" panose="02070309020205020404" pitchFamily="49" charset="0"/>
            </a:endParaRPr>
          </a:p>
          <a:p>
            <a:pPr>
              <a:defRPr/>
            </a:pPr>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 SELECT * ‘ +</a:t>
            </a:r>
          </a:p>
          <a:p>
            <a:pPr>
              <a:defRPr/>
            </a:pPr>
            <a:r>
              <a:rPr lang="en-US" dirty="0">
                <a:latin typeface="Courier New" panose="02070309020205020404" pitchFamily="49" charset="0"/>
                <a:cs typeface="Courier New" panose="02070309020205020404" pitchFamily="49" charset="0"/>
              </a:rPr>
              <a:t>		' FROM </a:t>
            </a:r>
            <a:r>
              <a:rPr lang="en-US" dirty="0" err="1">
                <a:latin typeface="Courier New" panose="02070309020205020404" pitchFamily="49" charset="0"/>
                <a:cs typeface="Courier New" panose="02070309020205020404" pitchFamily="49" charset="0"/>
              </a:rPr>
              <a:t>dbo.Orders</a:t>
            </a:r>
            <a:r>
              <a:rPr lang="en-US" dirty="0">
                <a:latin typeface="Courier New" panose="02070309020205020404" pitchFamily="49" charset="0"/>
                <a:cs typeface="Courier New" panose="02070309020205020404" pitchFamily="49" charset="0"/>
              </a:rPr>
              <a:t> WHERE 1 = 1 ‘</a:t>
            </a:r>
          </a:p>
          <a:p>
            <a:pPr>
              <a:defRPr/>
            </a:pPr>
            <a:endParaRPr lang="en-US" dirty="0">
              <a:latin typeface="Courier New" panose="02070309020205020404" pitchFamily="49" charset="0"/>
              <a:cs typeface="Courier New" panose="02070309020205020404" pitchFamily="49" charset="0"/>
            </a:endParaRPr>
          </a:p>
          <a:p>
            <a:pPr>
              <a:defRPr/>
            </a:pPr>
            <a:r>
              <a:rPr lang="en-US" b="1" dirty="0">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custid</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is not null</a:t>
            </a:r>
          </a:p>
          <a:p>
            <a:pPr>
              <a:defRPr/>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p>
          <a:p>
            <a:pPr>
              <a:defRPr/>
            </a:pPr>
            <a:r>
              <a:rPr lang="en-US" dirty="0">
                <a:latin typeface="Courier New" panose="02070309020205020404" pitchFamily="49" charset="0"/>
                <a:cs typeface="Courier New" panose="02070309020205020404" pitchFamily="49" charset="0"/>
              </a:rPr>
              <a:t>		' AND </a:t>
            </a:r>
            <a:r>
              <a:rPr lang="en-US" dirty="0" err="1">
                <a:latin typeface="Courier New" panose="02070309020205020404" pitchFamily="49" charset="0"/>
                <a:cs typeface="Courier New" panose="02070309020205020404" pitchFamily="49" charset="0"/>
              </a:rPr>
              <a:t>CustomerID</a:t>
            </a:r>
            <a:r>
              <a:rPr lang="en-US" dirty="0">
                <a:latin typeface="Courier New" panose="02070309020205020404" pitchFamily="49" charset="0"/>
                <a:cs typeface="Courier New" panose="02070309020205020404" pitchFamily="49" charset="0"/>
              </a:rPr>
              <a:t> LIKE ''' + @</a:t>
            </a:r>
            <a:r>
              <a:rPr lang="en-US" dirty="0" err="1">
                <a:latin typeface="Courier New" panose="02070309020205020404" pitchFamily="49" charset="0"/>
                <a:cs typeface="Courier New" panose="02070309020205020404" pitchFamily="49" charset="0"/>
              </a:rPr>
              <a:t>custid</a:t>
            </a:r>
            <a:r>
              <a:rPr lang="en-US" dirty="0">
                <a:latin typeface="Courier New" panose="02070309020205020404" pitchFamily="49" charset="0"/>
                <a:cs typeface="Courier New" panose="02070309020205020404" pitchFamily="49" charset="0"/>
              </a:rPr>
              <a:t> + '’’‘</a:t>
            </a:r>
          </a:p>
          <a:p>
            <a:pPr>
              <a:defRPr/>
            </a:pPr>
            <a:r>
              <a:rPr lang="en-US" b="1" dirty="0">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is not null</a:t>
            </a:r>
          </a:p>
          <a:p>
            <a:pPr>
              <a:defRPr/>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 + </a:t>
            </a:r>
          </a:p>
          <a:p>
            <a:pPr>
              <a:defRPr/>
            </a:pPr>
            <a:r>
              <a:rPr lang="en-US" dirty="0">
                <a:latin typeface="Courier New" panose="02070309020205020404" pitchFamily="49" charset="0"/>
                <a:cs typeface="Courier New" panose="02070309020205020404" pitchFamily="49" charset="0"/>
              </a:rPr>
              <a:t>		' AND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LIKE ''' + @</a:t>
            </a:r>
            <a:r>
              <a:rPr lang="en-US" dirty="0" err="1">
                <a:latin typeface="Courier New" panose="02070309020205020404" pitchFamily="49" charset="0"/>
                <a:cs typeface="Courier New" panose="02070309020205020404" pitchFamily="49" charset="0"/>
              </a:rPr>
              <a:t>shipname</a:t>
            </a:r>
            <a:r>
              <a:rPr lang="en-US" dirty="0">
                <a:latin typeface="Courier New" panose="02070309020205020404" pitchFamily="49" charset="0"/>
                <a:cs typeface="Courier New" panose="02070309020205020404" pitchFamily="49" charset="0"/>
              </a:rPr>
              <a:t> + '''‘</a:t>
            </a:r>
          </a:p>
          <a:p>
            <a:pPr>
              <a:defRPr/>
            </a:pPr>
            <a:r>
              <a:rPr lang="en-US" b="1" dirty="0">
                <a:latin typeface="Courier New" panose="02070309020205020404" pitchFamily="49" charset="0"/>
                <a:cs typeface="Courier New" panose="02070309020205020404" pitchFamily="49" charset="0"/>
              </a:rPr>
              <a:t>exec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sql</a:t>
            </a:r>
            <a:r>
              <a:rPr lang="en-US" dirty="0">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p:txBody>
      </p:sp>
      <p:sp>
        <p:nvSpPr>
          <p:cNvPr id="21509" name="Textfeld 7"/>
          <p:cNvSpPr txBox="1">
            <a:spLocks noChangeArrowheads="1"/>
          </p:cNvSpPr>
          <p:nvPr/>
        </p:nvSpPr>
        <p:spPr bwMode="auto">
          <a:xfrm>
            <a:off x="8405813" y="2178831"/>
            <a:ext cx="1714500" cy="307975"/>
          </a:xfrm>
          <a:prstGeom prst="rect">
            <a:avLst/>
          </a:prstGeom>
          <a:noFill/>
          <a:ln w="9525">
            <a:noFill/>
            <a:miter lim="800000"/>
            <a:headEnd/>
            <a:tailEnd/>
          </a:ln>
        </p:spPr>
        <p:txBody>
          <a:bodyPr>
            <a:spAutoFit/>
          </a:bodyPr>
          <a:lstStyle/>
          <a:p>
            <a:r>
              <a:rPr lang="de-DE" sz="1400"/>
              <a:t>Enter shipname:</a:t>
            </a:r>
          </a:p>
        </p:txBody>
      </p:sp>
      <p:sp>
        <p:nvSpPr>
          <p:cNvPr id="21510" name="Textfeld 9"/>
          <p:cNvSpPr txBox="1">
            <a:spLocks noChangeArrowheads="1"/>
          </p:cNvSpPr>
          <p:nvPr/>
        </p:nvSpPr>
        <p:spPr bwMode="auto">
          <a:xfrm>
            <a:off x="9848284" y="2178631"/>
            <a:ext cx="2143125" cy="307975"/>
          </a:xfrm>
          <a:prstGeom prst="rect">
            <a:avLst/>
          </a:prstGeom>
          <a:solidFill>
            <a:srgbClr val="D6F2E4"/>
          </a:solidFill>
          <a:ln w="9525">
            <a:noFill/>
            <a:miter lim="800000"/>
            <a:headEnd/>
            <a:tailEnd/>
          </a:ln>
        </p:spPr>
        <p:txBody>
          <a:bodyPr>
            <a:spAutoFit/>
          </a:bodyPr>
          <a:lstStyle/>
          <a:p>
            <a:endParaRPr lang="de-DE" sz="1400"/>
          </a:p>
        </p:txBody>
      </p:sp>
      <p:sp>
        <p:nvSpPr>
          <p:cNvPr id="11" name="Textfeld 10"/>
          <p:cNvSpPr txBox="1">
            <a:spLocks noChangeArrowheads="1"/>
          </p:cNvSpPr>
          <p:nvPr/>
        </p:nvSpPr>
        <p:spPr bwMode="auto">
          <a:xfrm>
            <a:off x="9977438" y="2178831"/>
            <a:ext cx="2214562" cy="307975"/>
          </a:xfrm>
          <a:prstGeom prst="rect">
            <a:avLst/>
          </a:prstGeom>
          <a:noFill/>
          <a:ln w="9525">
            <a:noFill/>
            <a:miter lim="800000"/>
            <a:headEnd/>
            <a:tailEnd/>
          </a:ln>
        </p:spPr>
        <p:txBody>
          <a:bodyPr>
            <a:spAutoFit/>
          </a:bodyPr>
          <a:lstStyle/>
          <a:p>
            <a:r>
              <a:rPr lang="de-DE" sz="1400"/>
              <a:t>Sea Lion</a:t>
            </a:r>
          </a:p>
        </p:txBody>
      </p:sp>
      <p:sp>
        <p:nvSpPr>
          <p:cNvPr id="12" name="Textfeld 11"/>
          <p:cNvSpPr txBox="1">
            <a:spLocks noChangeArrowheads="1"/>
          </p:cNvSpPr>
          <p:nvPr/>
        </p:nvSpPr>
        <p:spPr bwMode="auto">
          <a:xfrm>
            <a:off x="8405813" y="4023786"/>
            <a:ext cx="1714500" cy="307975"/>
          </a:xfrm>
          <a:prstGeom prst="rect">
            <a:avLst/>
          </a:prstGeom>
          <a:noFill/>
          <a:ln w="9525">
            <a:noFill/>
            <a:miter lim="800000"/>
            <a:headEnd/>
            <a:tailEnd/>
          </a:ln>
        </p:spPr>
        <p:txBody>
          <a:bodyPr>
            <a:spAutoFit/>
          </a:bodyPr>
          <a:lstStyle/>
          <a:p>
            <a:r>
              <a:rPr lang="de-DE" sz="1400"/>
              <a:t>Enter shipname:</a:t>
            </a:r>
          </a:p>
        </p:txBody>
      </p:sp>
      <p:sp>
        <p:nvSpPr>
          <p:cNvPr id="13" name="Textfeld 12"/>
          <p:cNvSpPr txBox="1">
            <a:spLocks noChangeArrowheads="1"/>
          </p:cNvSpPr>
          <p:nvPr/>
        </p:nvSpPr>
        <p:spPr bwMode="auto">
          <a:xfrm>
            <a:off x="9848284" y="4023586"/>
            <a:ext cx="2143125" cy="307975"/>
          </a:xfrm>
          <a:prstGeom prst="rect">
            <a:avLst/>
          </a:prstGeom>
          <a:solidFill>
            <a:srgbClr val="D6F2E4"/>
          </a:solidFill>
          <a:ln w="9525">
            <a:noFill/>
            <a:miter lim="800000"/>
            <a:headEnd/>
            <a:tailEnd/>
          </a:ln>
        </p:spPr>
        <p:txBody>
          <a:bodyPr>
            <a:spAutoFit/>
          </a:bodyPr>
          <a:lstStyle/>
          <a:p>
            <a:endParaRPr lang="de-DE" sz="1400"/>
          </a:p>
        </p:txBody>
      </p:sp>
      <p:sp>
        <p:nvSpPr>
          <p:cNvPr id="14" name="Textfeld 13"/>
          <p:cNvSpPr txBox="1">
            <a:spLocks noChangeArrowheads="1"/>
          </p:cNvSpPr>
          <p:nvPr/>
        </p:nvSpPr>
        <p:spPr bwMode="auto">
          <a:xfrm>
            <a:off x="9977438" y="4023786"/>
            <a:ext cx="2370740" cy="307777"/>
          </a:xfrm>
          <a:prstGeom prst="rect">
            <a:avLst/>
          </a:prstGeom>
          <a:noFill/>
          <a:ln w="9525">
            <a:noFill/>
            <a:miter lim="800000"/>
            <a:headEnd/>
            <a:tailEnd/>
          </a:ln>
        </p:spPr>
        <p:txBody>
          <a:bodyPr wrap="square">
            <a:spAutoFit/>
          </a:bodyPr>
          <a:lstStyle/>
          <a:p>
            <a:r>
              <a:rPr lang="de-DE" sz="1400" dirty="0"/>
              <a:t>`;</a:t>
            </a:r>
            <a:r>
              <a:rPr lang="de-DE" sz="1400" dirty="0" err="1"/>
              <a:t>drop</a:t>
            </a:r>
            <a:r>
              <a:rPr lang="de-DE" sz="1400" dirty="0"/>
              <a:t> </a:t>
            </a:r>
            <a:r>
              <a:rPr lang="de-DE" sz="1400" dirty="0" err="1"/>
              <a:t>table</a:t>
            </a:r>
            <a:r>
              <a:rPr lang="de-DE" sz="1400" dirty="0"/>
              <a:t> </a:t>
            </a:r>
            <a:r>
              <a:rPr lang="de-DE" sz="1400" dirty="0" err="1"/>
              <a:t>orders</a:t>
            </a:r>
            <a:r>
              <a:rPr lang="de-DE" sz="1400" dirty="0"/>
              <a:t>;</a:t>
            </a:r>
          </a:p>
        </p:txBody>
      </p:sp>
      <p:sp>
        <p:nvSpPr>
          <p:cNvPr id="15" name="Textfeld 14"/>
          <p:cNvSpPr txBox="1">
            <a:spLocks noChangeArrowheads="1"/>
          </p:cNvSpPr>
          <p:nvPr/>
        </p:nvSpPr>
        <p:spPr bwMode="auto">
          <a:xfrm>
            <a:off x="8405814" y="2684659"/>
            <a:ext cx="3424427" cy="1384995"/>
          </a:xfrm>
          <a:prstGeom prst="rect">
            <a:avLst/>
          </a:prstGeom>
          <a:noFill/>
          <a:ln w="9525">
            <a:noFill/>
            <a:miter lim="800000"/>
            <a:headEnd/>
            <a:tailEnd/>
          </a:ln>
        </p:spPr>
        <p:txBody>
          <a:bodyPr wrap="square">
            <a:spAutoFit/>
          </a:bodyPr>
          <a:lstStyle/>
          <a:p>
            <a:r>
              <a:rPr lang="en-US" sz="1400" dirty="0">
                <a:sym typeface="Wingdings" pitchFamily="1" charset="2"/>
              </a:rPr>
              <a:t></a:t>
            </a:r>
          </a:p>
          <a:p>
            <a:r>
              <a:rPr lang="en-US" sz="1400" b="1" dirty="0">
                <a:latin typeface="Courier New" panose="02070309020205020404" pitchFamily="49" charset="0"/>
                <a:cs typeface="Courier New" panose="02070309020205020404" pitchFamily="49" charset="0"/>
              </a:rPr>
              <a:t>exec</a:t>
            </a:r>
            <a:r>
              <a:rPr lang="en-US" sz="1400"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select</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from</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dbo.Orders</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where</a:t>
            </a:r>
            <a:r>
              <a:rPr lang="en-US" sz="1400" dirty="0">
                <a:latin typeface="Courier New" panose="02070309020205020404" pitchFamily="49" charset="0"/>
                <a:cs typeface="Courier New" panose="02070309020205020404" pitchFamily="49" charset="0"/>
              </a:rPr>
              <a:t> 1 = 1 </a:t>
            </a:r>
            <a:r>
              <a:rPr lang="en-US" sz="1400" b="1" dirty="0">
                <a:latin typeface="Courier New" panose="02070309020205020404" pitchFamily="49" charset="0"/>
                <a:cs typeface="Courier New" panose="02070309020205020404" pitchFamily="49" charset="0"/>
              </a:rPr>
              <a:t>and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ShipName</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‘Sea Lion’</a:t>
            </a:r>
          </a:p>
          <a:p>
            <a:r>
              <a:rPr lang="en-US" sz="1400" dirty="0">
                <a:latin typeface="Courier New" panose="02070309020205020404" pitchFamily="49" charset="0"/>
                <a:cs typeface="Courier New" panose="02070309020205020404" pitchFamily="49" charset="0"/>
              </a:rPr>
              <a:t>)</a:t>
            </a:r>
            <a:endParaRPr lang="de-DE" sz="1400" dirty="0">
              <a:latin typeface="Courier New" panose="02070309020205020404" pitchFamily="49" charset="0"/>
              <a:cs typeface="Courier New" panose="02070309020205020404" pitchFamily="49" charset="0"/>
            </a:endParaRPr>
          </a:p>
        </p:txBody>
      </p:sp>
      <p:sp>
        <p:nvSpPr>
          <p:cNvPr id="16" name="Textfeld 15"/>
          <p:cNvSpPr txBox="1">
            <a:spLocks noChangeArrowheads="1"/>
          </p:cNvSpPr>
          <p:nvPr/>
        </p:nvSpPr>
        <p:spPr bwMode="auto">
          <a:xfrm>
            <a:off x="8500688" y="4471840"/>
            <a:ext cx="3598445" cy="1600438"/>
          </a:xfrm>
          <a:prstGeom prst="rect">
            <a:avLst/>
          </a:prstGeom>
          <a:noFill/>
          <a:ln w="9525">
            <a:noFill/>
            <a:miter lim="800000"/>
            <a:headEnd/>
            <a:tailEnd/>
          </a:ln>
        </p:spPr>
        <p:txBody>
          <a:bodyPr wrap="square">
            <a:spAutoFit/>
          </a:bodyPr>
          <a:lstStyle/>
          <a:p>
            <a:r>
              <a:rPr lang="en-US" sz="1400" dirty="0">
                <a:sym typeface="Wingdings" pitchFamily="1" charset="2"/>
              </a:rPr>
              <a:t></a:t>
            </a:r>
          </a:p>
          <a:p>
            <a:r>
              <a:rPr lang="en-US" sz="1400" b="1" dirty="0">
                <a:latin typeface="Courier New" panose="02070309020205020404" pitchFamily="49" charset="0"/>
                <a:cs typeface="Courier New" panose="02070309020205020404" pitchFamily="49" charset="0"/>
              </a:rPr>
              <a:t>exec</a:t>
            </a:r>
            <a:r>
              <a:rPr lang="en-US" sz="1400"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select</a:t>
            </a:r>
            <a:r>
              <a:rPr lang="en-US" sz="1400" dirty="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from</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dbo.Orders</a:t>
            </a:r>
            <a:r>
              <a:rPr lang="en-US" sz="1400" dirty="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where</a:t>
            </a:r>
            <a:r>
              <a:rPr lang="en-US" sz="1400" dirty="0">
                <a:latin typeface="Courier New" panose="02070309020205020404" pitchFamily="49" charset="0"/>
                <a:cs typeface="Courier New" panose="02070309020205020404" pitchFamily="49" charset="0"/>
              </a:rPr>
              <a:t> 1 = 1 </a:t>
            </a:r>
            <a:r>
              <a:rPr lang="en-US" sz="1400" b="1" dirty="0">
                <a:latin typeface="Courier New" panose="02070309020205020404" pitchFamily="49" charset="0"/>
                <a:cs typeface="Courier New" panose="02070309020205020404" pitchFamily="49" charset="0"/>
              </a:rPr>
              <a:t>and</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ShipName</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like</a:t>
            </a:r>
            <a:r>
              <a:rPr lang="en-US" sz="1400" dirty="0">
                <a:latin typeface="Courier New" panose="02070309020205020404" pitchFamily="49" charset="0"/>
                <a:cs typeface="Courier New" panose="02070309020205020404" pitchFamily="49" charset="0"/>
              </a:rPr>
              <a:t> ‘’; </a:t>
            </a:r>
            <a:br>
              <a:rPr lang="en-US" sz="1400" dirty="0">
                <a:latin typeface="Courier New" panose="02070309020205020404" pitchFamily="49" charset="0"/>
                <a:cs typeface="Courier New" panose="02070309020205020404" pitchFamily="49" charset="0"/>
              </a:rPr>
            </a:br>
            <a:r>
              <a:rPr lang="en-US" sz="1400" b="1" dirty="0">
                <a:latin typeface="Courier New" panose="02070309020205020404" pitchFamily="49" charset="0"/>
                <a:cs typeface="Courier New" panose="02070309020205020404" pitchFamily="49" charset="0"/>
              </a:rPr>
              <a:t>drop</a:t>
            </a:r>
            <a:r>
              <a:rPr lang="en-US" sz="1400"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table</a:t>
            </a:r>
            <a:r>
              <a:rPr lang="en-US" sz="1400" dirty="0">
                <a:latin typeface="Courier New" panose="02070309020205020404" pitchFamily="49" charset="0"/>
                <a:cs typeface="Courier New" panose="02070309020205020404" pitchFamily="49" charset="0"/>
              </a:rPr>
              <a:t> ORDERS;</a:t>
            </a:r>
          </a:p>
          <a:p>
            <a:r>
              <a:rPr lang="en-US" sz="1400" dirty="0">
                <a:latin typeface="Courier New" panose="02070309020205020404" pitchFamily="49" charset="0"/>
                <a:cs typeface="Courier New" panose="02070309020205020404" pitchFamily="49" charset="0"/>
              </a:rPr>
              <a:t>)</a:t>
            </a:r>
            <a:endParaRPr lang="de-DE" sz="1400" dirty="0">
              <a:latin typeface="Courier New" panose="02070309020205020404" pitchFamily="49" charset="0"/>
              <a:cs typeface="Courier New" panose="02070309020205020404" pitchFamily="49" charset="0"/>
            </a:endParaRPr>
          </a:p>
        </p:txBody>
      </p:sp>
      <p:pic>
        <p:nvPicPr>
          <p:cNvPr id="6" name="Picture 2">
            <a:extLst>
              <a:ext uri="{FF2B5EF4-FFF2-40B4-BE49-F238E27FC236}">
                <a16:creationId xmlns:a16="http://schemas.microsoft.com/office/drawing/2014/main" id="{0FD3C2F1-491D-98CC-33BB-0A5A12CA3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81" y="219661"/>
            <a:ext cx="5814768" cy="1789831"/>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035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0"/>
                                  </p:iterate>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500"/>
                                  </p:iterate>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p:bldP spid="15" grpId="0"/>
      <p:bldP spid="1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t>Module Language</a:t>
            </a:r>
          </a:p>
        </p:txBody>
      </p:sp>
      <p:sp>
        <p:nvSpPr>
          <p:cNvPr id="18436" name="Rectangle 6"/>
          <p:cNvSpPr>
            <a:spLocks noGrp="1" noChangeArrowheads="1"/>
          </p:cNvSpPr>
          <p:nvPr>
            <p:ph idx="1"/>
          </p:nvPr>
        </p:nvSpPr>
        <p:spPr>
          <a:xfrm>
            <a:off x="359626" y="1665066"/>
            <a:ext cx="5858650" cy="4240848"/>
          </a:xfrm>
        </p:spPr>
        <p:txBody>
          <a:bodyPr/>
          <a:lstStyle/>
          <a:p>
            <a:r>
              <a:rPr lang="de-DE" dirty="0"/>
              <a:t>Anwendungsprogramm und SQL-Statements werden getrennt</a:t>
            </a:r>
          </a:p>
          <a:p>
            <a:pPr lvl="1"/>
            <a:r>
              <a:rPr lang="de-DE" dirty="0"/>
              <a:t>Modul enthält Methoden und Deklarationen von </a:t>
            </a:r>
            <a:r>
              <a:rPr lang="de-DE" dirty="0" err="1"/>
              <a:t>Cursorn</a:t>
            </a:r>
            <a:r>
              <a:rPr lang="de-DE" dirty="0"/>
              <a:t> und temporären Tabellen, wird in einer Datenbank gespeichert</a:t>
            </a:r>
          </a:p>
          <a:p>
            <a:pPr lvl="1"/>
            <a:r>
              <a:rPr lang="de-DE" dirty="0"/>
              <a:t>Anwendung kann die Methoden des Moduls aufrufen</a:t>
            </a:r>
          </a:p>
          <a:p>
            <a:pPr lvl="1"/>
            <a:r>
              <a:rPr lang="de-DE" dirty="0"/>
              <a:t>Sogenannter Linker kombiniert SQL-Statements und Anwendungsprogramm</a:t>
            </a:r>
          </a:p>
          <a:p>
            <a:r>
              <a:rPr lang="de-DE" dirty="0"/>
              <a:t>Beispiel rechts</a:t>
            </a:r>
          </a:p>
        </p:txBody>
      </p:sp>
      <p:sp>
        <p:nvSpPr>
          <p:cNvPr id="2" name="Date Placeholder 1">
            <a:extLst>
              <a:ext uri="{FF2B5EF4-FFF2-40B4-BE49-F238E27FC236}">
                <a16:creationId xmlns:a16="http://schemas.microsoft.com/office/drawing/2014/main" id="{B52E1CE9-9F41-1B10-49DE-34DE50EA83B4}"/>
              </a:ext>
            </a:extLst>
          </p:cNvPr>
          <p:cNvSpPr>
            <a:spLocks noGrp="1"/>
          </p:cNvSpPr>
          <p:nvPr>
            <p:ph type="dt" sz="half" idx="2"/>
          </p:nvPr>
        </p:nvSpPr>
        <p:spPr/>
        <p:txBody>
          <a:bodyPr/>
          <a:lstStyle/>
          <a:p>
            <a:r>
              <a:rPr lang="de-DE"/>
              <a:t>SQL</a:t>
            </a:r>
            <a:endParaRPr lang="en-GB"/>
          </a:p>
        </p:txBody>
      </p:sp>
      <p:sp>
        <p:nvSpPr>
          <p:cNvPr id="3" name="Footer Placeholder 2">
            <a:extLst>
              <a:ext uri="{FF2B5EF4-FFF2-40B4-BE49-F238E27FC236}">
                <a16:creationId xmlns:a16="http://schemas.microsoft.com/office/drawing/2014/main" id="{E666AA87-6C02-13D4-E320-AF6B9D4E2BCA}"/>
              </a:ext>
            </a:extLst>
          </p:cNvPr>
          <p:cNvSpPr>
            <a:spLocks noGrp="1"/>
          </p:cNvSpPr>
          <p:nvPr>
            <p:ph type="ftr" sz="quarter" idx="3"/>
          </p:nvPr>
        </p:nvSpPr>
        <p:spPr/>
        <p:txBody>
          <a:bodyPr/>
          <a:lstStyle/>
          <a:p>
            <a:r>
              <a:rPr lang="en-GB"/>
              <a:t>T. Braun - Datenbanken</a:t>
            </a:r>
          </a:p>
        </p:txBody>
      </p:sp>
      <p:sp>
        <p:nvSpPr>
          <p:cNvPr id="7" name="Foliennummernplatzhalter 5"/>
          <p:cNvSpPr>
            <a:spLocks noGrp="1"/>
          </p:cNvSpPr>
          <p:nvPr>
            <p:ph type="sldNum" sz="quarter" idx="4"/>
          </p:nvPr>
        </p:nvSpPr>
        <p:spPr/>
        <p:txBody>
          <a:bodyPr/>
          <a:lstStyle/>
          <a:p>
            <a:fld id="{F551A88B-C476-4960-8E35-D87DAFAF0907}" type="slidenum">
              <a:rPr lang="de-DE" smtClean="0"/>
              <a:pPr/>
              <a:t>125</a:t>
            </a:fld>
            <a:endParaRPr lang="de-DE"/>
          </a:p>
        </p:txBody>
      </p:sp>
      <p:sp>
        <p:nvSpPr>
          <p:cNvPr id="18437" name="Text Box 4"/>
          <p:cNvSpPr txBox="1">
            <a:spLocks noChangeArrowheads="1"/>
          </p:cNvSpPr>
          <p:nvPr/>
        </p:nvSpPr>
        <p:spPr bwMode="auto">
          <a:xfrm>
            <a:off x="6255701" y="2518189"/>
            <a:ext cx="5613400" cy="3387725"/>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63588" algn="l"/>
                <a:tab pos="1146175" algn="l"/>
                <a:tab pos="1525588" algn="l"/>
                <a:tab pos="1905000" algn="l"/>
                <a:tab pos="2284413" algn="l"/>
                <a:tab pos="2663825" algn="l"/>
                <a:tab pos="3051175" algn="l"/>
                <a:tab pos="3430588" algn="l"/>
              </a:tabLst>
            </a:pPr>
            <a:r>
              <a:rPr lang="en-US" b="1" dirty="0">
                <a:latin typeface="Courier New" pitchFamily="49" charset="0"/>
              </a:rPr>
              <a:t>module</a:t>
            </a:r>
            <a:r>
              <a:rPr lang="en-US" dirty="0">
                <a:latin typeface="Courier New" pitchFamily="49" charset="0"/>
              </a:rPr>
              <a:t> </a:t>
            </a:r>
            <a:r>
              <a:rPr lang="en-US" dirty="0" err="1">
                <a:latin typeface="Courier New" pitchFamily="49" charset="0"/>
              </a:rPr>
              <a:t>projects_module</a:t>
            </a:r>
            <a:br>
              <a:rPr lang="en-US" dirty="0">
                <a:latin typeface="Courier New" pitchFamily="49" charset="0"/>
              </a:rPr>
            </a:br>
            <a:r>
              <a:rPr lang="en-US" dirty="0">
                <a:latin typeface="Courier New" pitchFamily="49" charset="0"/>
              </a:rPr>
              <a:t>	</a:t>
            </a:r>
            <a:r>
              <a:rPr lang="en-US" b="1" dirty="0">
                <a:latin typeface="Courier New" pitchFamily="49" charset="0"/>
              </a:rPr>
              <a:t>names</a:t>
            </a:r>
            <a:r>
              <a:rPr lang="en-US" dirty="0">
                <a:latin typeface="Courier New" pitchFamily="49" charset="0"/>
              </a:rPr>
              <a:t> </a:t>
            </a:r>
            <a:r>
              <a:rPr lang="en-US" b="1" dirty="0">
                <a:latin typeface="Courier New" pitchFamily="49" charset="0"/>
              </a:rPr>
              <a:t>are</a:t>
            </a:r>
            <a:r>
              <a:rPr lang="en-US" dirty="0">
                <a:latin typeface="Courier New" pitchFamily="49" charset="0"/>
              </a:rPr>
              <a:t> ascii    </a:t>
            </a:r>
            <a:r>
              <a:rPr lang="en-US" b="1" dirty="0">
                <a:latin typeface="Courier New" pitchFamily="49" charset="0"/>
              </a:rPr>
              <a:t>language</a:t>
            </a:r>
            <a:r>
              <a:rPr lang="en-US" dirty="0">
                <a:latin typeface="Courier New" pitchFamily="49" charset="0"/>
              </a:rPr>
              <a:t> C</a:t>
            </a:r>
            <a:br>
              <a:rPr lang="en-US" dirty="0">
                <a:latin typeface="Courier New" pitchFamily="49" charset="0"/>
              </a:rPr>
            </a:br>
            <a:r>
              <a:rPr lang="en-US" dirty="0">
                <a:latin typeface="Courier New" pitchFamily="49" charset="0"/>
              </a:rPr>
              <a:t>	</a:t>
            </a:r>
            <a:r>
              <a:rPr lang="en-US" b="1" dirty="0">
                <a:latin typeface="Courier New" pitchFamily="49" charset="0"/>
              </a:rPr>
              <a:t>schema</a:t>
            </a:r>
            <a:r>
              <a:rPr lang="en-US" dirty="0">
                <a:latin typeface="Courier New" pitchFamily="49" charset="0"/>
              </a:rPr>
              <a:t> </a:t>
            </a:r>
            <a:r>
              <a:rPr lang="en-US" dirty="0" err="1">
                <a:latin typeface="Courier New" pitchFamily="49" charset="0"/>
              </a:rPr>
              <a:t>user_schema</a:t>
            </a:r>
            <a:r>
              <a:rPr lang="en-US" dirty="0">
                <a:latin typeface="Courier New" pitchFamily="49" charset="0"/>
              </a:rPr>
              <a:t> </a:t>
            </a:r>
            <a:r>
              <a:rPr lang="en-US" b="1" dirty="0">
                <a:latin typeface="Courier New" pitchFamily="49" charset="0"/>
              </a:rPr>
              <a:t>authorization</a:t>
            </a:r>
            <a:r>
              <a:rPr lang="en-US" dirty="0">
                <a:latin typeface="Courier New" pitchFamily="49" charset="0"/>
              </a:rPr>
              <a:t> user</a:t>
            </a:r>
            <a:br>
              <a:rPr lang="en-US" dirty="0">
                <a:latin typeface="Courier New" pitchFamily="49" charset="0"/>
              </a:rPr>
            </a:br>
            <a:br>
              <a:rPr lang="en-US" dirty="0">
                <a:latin typeface="Courier New" pitchFamily="49" charset="0"/>
              </a:rPr>
            </a:br>
            <a:r>
              <a:rPr lang="en-US" b="1" dirty="0">
                <a:latin typeface="Courier New" pitchFamily="49" charset="0"/>
              </a:rPr>
              <a:t>procedure</a:t>
            </a:r>
            <a:r>
              <a:rPr lang="en-US" dirty="0">
                <a:latin typeface="Courier New" pitchFamily="49" charset="0"/>
              </a:rPr>
              <a:t> </a:t>
            </a:r>
            <a:r>
              <a:rPr lang="en-US" dirty="0" err="1">
                <a:latin typeface="Courier New" pitchFamily="49" charset="0"/>
              </a:rPr>
              <a:t>num_projects</a:t>
            </a:r>
            <a:br>
              <a:rPr lang="en-US" dirty="0">
                <a:latin typeface="Courier New" pitchFamily="49" charset="0"/>
              </a:rPr>
            </a:br>
            <a:r>
              <a:rPr lang="en-US" dirty="0">
                <a:latin typeface="Courier New" pitchFamily="49" charset="0"/>
              </a:rPr>
              <a:t>	( 	:budget		</a:t>
            </a:r>
            <a:r>
              <a:rPr lang="en-US" b="1" dirty="0">
                <a:latin typeface="Courier New" pitchFamily="49" charset="0"/>
              </a:rPr>
              <a:t>integer</a:t>
            </a:r>
            <a:r>
              <a:rPr lang="en-US" dirty="0">
                <a:latin typeface="Courier New" pitchFamily="49" charset="0"/>
              </a:rPr>
              <a:t>,</a:t>
            </a:r>
            <a:br>
              <a:rPr lang="en-US" dirty="0">
                <a:latin typeface="Courier New" pitchFamily="49" charset="0"/>
              </a:rPr>
            </a:br>
            <a:r>
              <a:rPr lang="en-US" dirty="0">
                <a:latin typeface="Courier New" pitchFamily="49" charset="0"/>
              </a:rPr>
              <a:t>		:num 			</a:t>
            </a:r>
            <a:r>
              <a:rPr lang="en-US" b="1" dirty="0">
                <a:latin typeface="Courier New" pitchFamily="49" charset="0"/>
              </a:rPr>
              <a:t>integer</a:t>
            </a:r>
            <a:r>
              <a:rPr lang="en-US" dirty="0">
                <a:latin typeface="Courier New" pitchFamily="49" charset="0"/>
              </a:rPr>
              <a:t>, </a:t>
            </a:r>
            <a:r>
              <a:rPr lang="en-US" b="1" dirty="0" err="1">
                <a:latin typeface="Courier New" pitchFamily="49" charset="0"/>
              </a:rPr>
              <a:t>sqlstate</a:t>
            </a:r>
            <a:r>
              <a:rPr lang="en-US" dirty="0">
                <a:latin typeface="Courier New" pitchFamily="49" charset="0"/>
              </a:rPr>
              <a:t> )</a:t>
            </a:r>
            <a:br>
              <a:rPr lang="en-US" dirty="0">
                <a:latin typeface="Courier New" pitchFamily="49" charset="0"/>
              </a:rPr>
            </a:br>
            <a:r>
              <a:rPr lang="en-US" dirty="0">
                <a:latin typeface="Courier New" pitchFamily="49" charset="0"/>
              </a:rPr>
              <a:t>	</a:t>
            </a:r>
            <a:r>
              <a:rPr lang="en-US" b="1" dirty="0">
                <a:latin typeface="Courier New" pitchFamily="49" charset="0"/>
              </a:rPr>
              <a:t>select</a:t>
            </a:r>
            <a:r>
              <a:rPr lang="en-US" dirty="0">
                <a:latin typeface="Courier New" pitchFamily="49" charset="0"/>
              </a:rPr>
              <a:t>	</a:t>
            </a:r>
            <a:r>
              <a:rPr lang="en-US" b="1" dirty="0">
                <a:latin typeface="Courier New" pitchFamily="49" charset="0"/>
              </a:rPr>
              <a:t>count</a:t>
            </a:r>
            <a:r>
              <a:rPr lang="en-US" dirty="0">
                <a:latin typeface="Courier New" pitchFamily="49" charset="0"/>
              </a:rPr>
              <a:t>(*)</a:t>
            </a:r>
            <a:br>
              <a:rPr lang="en-US" dirty="0">
                <a:latin typeface="Courier New" pitchFamily="49" charset="0"/>
              </a:rPr>
            </a:br>
            <a:r>
              <a:rPr lang="en-US" dirty="0">
                <a:latin typeface="Courier New" pitchFamily="49" charset="0"/>
              </a:rPr>
              <a:t>	</a:t>
            </a:r>
            <a:r>
              <a:rPr lang="en-US" b="1" dirty="0">
                <a:latin typeface="Courier New" pitchFamily="49" charset="0"/>
              </a:rPr>
              <a:t>into</a:t>
            </a:r>
            <a:r>
              <a:rPr lang="en-US" dirty="0">
                <a:latin typeface="Courier New" pitchFamily="49" charset="0"/>
              </a:rPr>
              <a:t>		:num</a:t>
            </a:r>
            <a:br>
              <a:rPr lang="en-US" dirty="0">
                <a:latin typeface="Courier New" pitchFamily="49" charset="0"/>
              </a:rPr>
            </a:br>
            <a:r>
              <a:rPr lang="en-US" dirty="0">
                <a:latin typeface="Courier New" pitchFamily="49" charset="0"/>
              </a:rPr>
              <a:t>	</a:t>
            </a:r>
            <a:r>
              <a:rPr lang="en-US" b="1" dirty="0">
                <a:latin typeface="Courier New" pitchFamily="49" charset="0"/>
              </a:rPr>
              <a:t>from</a:t>
            </a:r>
            <a:r>
              <a:rPr lang="en-US" dirty="0">
                <a:latin typeface="Courier New" pitchFamily="49" charset="0"/>
              </a:rPr>
              <a:t>		projects</a:t>
            </a:r>
            <a:br>
              <a:rPr lang="en-US" dirty="0">
                <a:latin typeface="Courier New" pitchFamily="49" charset="0"/>
              </a:rPr>
            </a:br>
            <a:r>
              <a:rPr lang="en-US" dirty="0">
                <a:latin typeface="Courier New" pitchFamily="49" charset="0"/>
              </a:rPr>
              <a:t>	</a:t>
            </a:r>
            <a:r>
              <a:rPr lang="en-US" b="1" dirty="0">
                <a:latin typeface="Courier New" pitchFamily="49" charset="0"/>
              </a:rPr>
              <a:t>where</a:t>
            </a:r>
            <a:r>
              <a:rPr lang="en-US" dirty="0">
                <a:latin typeface="Courier New" pitchFamily="49" charset="0"/>
              </a:rPr>
              <a:t>		budget &gt;= :budget;</a:t>
            </a:r>
            <a:br>
              <a:rPr lang="en-US" dirty="0">
                <a:latin typeface="Courier New" pitchFamily="49" charset="0"/>
              </a:rPr>
            </a:br>
            <a:r>
              <a:rPr lang="en-US" dirty="0">
                <a:latin typeface="Courier New" pitchFamily="49" charset="0"/>
              </a:rPr>
              <a:t>...</a:t>
            </a:r>
            <a:endParaRPr lang="en-US" dirty="0"/>
          </a:p>
        </p:txBody>
      </p:sp>
      <p:sp>
        <p:nvSpPr>
          <p:cNvPr id="18438" name="Text Box 7"/>
          <p:cNvSpPr txBox="1">
            <a:spLocks noChangeArrowheads="1"/>
          </p:cNvSpPr>
          <p:nvPr/>
        </p:nvSpPr>
        <p:spPr bwMode="auto">
          <a:xfrm>
            <a:off x="3171324" y="6400415"/>
            <a:ext cx="5839327" cy="276999"/>
          </a:xfrm>
          <a:prstGeom prst="rect">
            <a:avLst/>
          </a:prstGeom>
          <a:noFill/>
          <a:ln w="9525">
            <a:noFill/>
            <a:miter lim="800000"/>
            <a:headEnd/>
            <a:tailEnd/>
          </a:ln>
        </p:spPr>
        <p:txBody>
          <a:bodyPr wrap="square">
            <a:spAutoFit/>
          </a:bodyPr>
          <a:lstStyle/>
          <a:p>
            <a:r>
              <a:rPr lang="en-US" sz="1200" dirty="0">
                <a:solidFill>
                  <a:schemeClr val="tx1">
                    <a:lumMod val="50000"/>
                    <a:lumOff val="50000"/>
                  </a:schemeClr>
                </a:solidFill>
              </a:rPr>
              <a:t>(J. Melton, A. R. Simon: SQL:1999 Understanding Relational Language Components, 2002)</a:t>
            </a:r>
          </a:p>
        </p:txBody>
      </p:sp>
    </p:spTree>
    <p:extLst>
      <p:ext uri="{BB962C8B-B14F-4D97-AF65-F5344CB8AC3E}">
        <p14:creationId xmlns:p14="http://schemas.microsoft.com/office/powerpoint/2010/main" val="14371218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Grp="1" noChangeArrowheads="1"/>
          </p:cNvSpPr>
          <p:nvPr>
            <p:ph type="title"/>
          </p:nvPr>
        </p:nvSpPr>
        <p:spPr/>
        <p:txBody>
          <a:bodyPr/>
          <a:lstStyle/>
          <a:p>
            <a:r>
              <a:rPr lang="de-DE"/>
              <a:t>Call-Level APIs</a:t>
            </a:r>
          </a:p>
        </p:txBody>
      </p:sp>
      <p:sp>
        <p:nvSpPr>
          <p:cNvPr id="24580" name="Rectangle 7"/>
          <p:cNvSpPr>
            <a:spLocks noGrp="1" noChangeArrowheads="1"/>
          </p:cNvSpPr>
          <p:nvPr>
            <p:ph idx="1"/>
          </p:nvPr>
        </p:nvSpPr>
        <p:spPr/>
        <p:txBody>
          <a:bodyPr>
            <a:normAutofit/>
          </a:bodyPr>
          <a:lstStyle/>
          <a:p>
            <a:r>
              <a:rPr lang="de-DE"/>
              <a:t>ODBC (Open Database Connectivity)</a:t>
            </a:r>
          </a:p>
          <a:p>
            <a:pPr lvl="1"/>
            <a:r>
              <a:rPr lang="de-DE"/>
              <a:t>Basiert auf informellem DBMS-Hersteller-Standard aus 1992</a:t>
            </a:r>
          </a:p>
          <a:p>
            <a:pPr lvl="1"/>
            <a:r>
              <a:rPr lang="de-DE"/>
              <a:t>Microsoft adaptiert die Schnittstelle und nennt es ODBC</a:t>
            </a:r>
          </a:p>
          <a:p>
            <a:r>
              <a:rPr lang="de-DE"/>
              <a:t>SQL/CLI</a:t>
            </a:r>
          </a:p>
          <a:p>
            <a:pPr lvl="1"/>
            <a:r>
              <a:rPr lang="de-DE"/>
              <a:t>Formales Konsortium (SQL Access Group) übernimmt die Entwicklung, nennt es CLI (Call-Level Interface)</a:t>
            </a:r>
          </a:p>
          <a:p>
            <a:pPr lvl="1"/>
            <a:r>
              <a:rPr lang="de-DE"/>
              <a:t>Ergebnis wurde als Teil des SQL-92 Standards 1995 veröffentlicht, ist Teil 3 von SQL:1999</a:t>
            </a:r>
          </a:p>
          <a:p>
            <a:pPr lvl="1"/>
            <a:r>
              <a:rPr lang="de-DE"/>
              <a:t>ODBC ist SQL/CLI sehr ähnlich</a:t>
            </a:r>
          </a:p>
          <a:p>
            <a:r>
              <a:rPr lang="de-DE"/>
              <a:t>JDBC (Java Database Connectivity)</a:t>
            </a:r>
          </a:p>
          <a:p>
            <a:pPr lvl="1"/>
            <a:r>
              <a:rPr lang="de-DE"/>
              <a:t>Schnittstelle speziell für Java Anwendungen</a:t>
            </a:r>
          </a:p>
          <a:p>
            <a:pPr lvl="1"/>
            <a:r>
              <a:rPr lang="de-DE"/>
              <a:t>JDBC wurde durch allgemeine APIs wie ODBC und SQL/CLI stark beeinflusst</a:t>
            </a:r>
          </a:p>
        </p:txBody>
      </p:sp>
      <p:sp>
        <p:nvSpPr>
          <p:cNvPr id="2" name="Date Placeholder 1">
            <a:extLst>
              <a:ext uri="{FF2B5EF4-FFF2-40B4-BE49-F238E27FC236}">
                <a16:creationId xmlns:a16="http://schemas.microsoft.com/office/drawing/2014/main" id="{832A6E0C-47A2-234C-9C68-7B6E1759CFE7}"/>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AE73CF4C-136B-58F8-A549-42E7C9FD473D}"/>
              </a:ext>
            </a:extLst>
          </p:cNvPr>
          <p:cNvSpPr>
            <a:spLocks noGrp="1"/>
          </p:cNvSpPr>
          <p:nvPr>
            <p:ph type="ftr" sz="quarter" idx="3"/>
          </p:nvPr>
        </p:nvSpPr>
        <p:spPr/>
        <p:txBody>
          <a:bodyPr/>
          <a:lstStyle/>
          <a:p>
            <a:r>
              <a:rPr lang="de-DE"/>
              <a:t>T. Braun - Datenbanken</a:t>
            </a:r>
          </a:p>
        </p:txBody>
      </p:sp>
      <p:sp>
        <p:nvSpPr>
          <p:cNvPr id="6" name="Foliennummernplatzhalter 5"/>
          <p:cNvSpPr>
            <a:spLocks noGrp="1"/>
          </p:cNvSpPr>
          <p:nvPr>
            <p:ph type="sldNum" sz="quarter" idx="4"/>
          </p:nvPr>
        </p:nvSpPr>
        <p:spPr/>
        <p:txBody>
          <a:bodyPr/>
          <a:lstStyle/>
          <a:p>
            <a:fld id="{8B5C4A4E-7E9E-44EA-8CDC-6D191BDF0617}" type="slidenum">
              <a:rPr lang="de-DE" smtClean="0"/>
              <a:pPr/>
              <a:t>126</a:t>
            </a:fld>
            <a:endParaRPr lang="de-DE"/>
          </a:p>
        </p:txBody>
      </p:sp>
      <p:sp>
        <p:nvSpPr>
          <p:cNvPr id="24581" name="Text Box 5"/>
          <p:cNvSpPr txBox="1">
            <a:spLocks noChangeArrowheads="1"/>
          </p:cNvSpPr>
          <p:nvPr/>
        </p:nvSpPr>
        <p:spPr bwMode="auto">
          <a:xfrm>
            <a:off x="3209956" y="6255448"/>
            <a:ext cx="5771388" cy="276999"/>
          </a:xfrm>
          <a:prstGeom prst="rect">
            <a:avLst/>
          </a:prstGeom>
          <a:noFill/>
          <a:ln w="9525">
            <a:noFill/>
            <a:miter lim="800000"/>
            <a:headEnd/>
            <a:tailEnd/>
          </a:ln>
        </p:spPr>
        <p:txBody>
          <a:bodyPr wrap="none">
            <a:spAutoFit/>
          </a:bodyPr>
          <a:lstStyle/>
          <a:p>
            <a:r>
              <a:rPr lang="de-DE" sz="1200">
                <a:solidFill>
                  <a:schemeClr val="tx1">
                    <a:lumMod val="60000"/>
                    <a:lumOff val="40000"/>
                  </a:schemeClr>
                </a:solidFill>
              </a:rPr>
              <a:t>(J. Melton, A. R. Simon: SQL:1999 Understanding Relational Language Components, 2002)</a:t>
            </a:r>
          </a:p>
        </p:txBody>
      </p:sp>
    </p:spTree>
    <p:extLst>
      <p:ext uri="{BB962C8B-B14F-4D97-AF65-F5344CB8AC3E}">
        <p14:creationId xmlns:p14="http://schemas.microsoft.com/office/powerpoint/2010/main" val="1468952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649350" y="822132"/>
            <a:ext cx="9344225" cy="5213735"/>
          </a:xfrm>
          <a:prstGeom prst="rect">
            <a:avLst/>
          </a:prstGeom>
          <a:noFill/>
          <a:ln w="9525">
            <a:noFill/>
            <a:miter lim="800000"/>
            <a:headEnd/>
            <a:tailEnd/>
          </a:ln>
        </p:spPr>
        <p:txBody>
          <a:bodyPr wrap="none">
            <a:spAutoFit/>
          </a:bodyPr>
          <a:lstStyle/>
          <a:p>
            <a:pPr>
              <a:spcBef>
                <a:spcPct val="20000"/>
              </a:spcBef>
              <a:buClr>
                <a:srgbClr val="569575"/>
              </a:buClr>
              <a:tabLst>
                <a:tab pos="377825" algn="l"/>
                <a:tab pos="758825" algn="l"/>
                <a:tab pos="1146175" algn="l"/>
                <a:tab pos="1525588" algn="l"/>
                <a:tab pos="1905000" algn="l"/>
                <a:tab pos="2284413" algn="l"/>
              </a:tabLst>
            </a:pPr>
            <a:r>
              <a:rPr lang="en-US" sz="1600" b="1" dirty="0">
                <a:latin typeface="Courier New" pitchFamily="49" charset="0"/>
              </a:rPr>
              <a:t>class</a:t>
            </a:r>
            <a:r>
              <a:rPr lang="en-US" sz="1600" dirty="0">
                <a:latin typeface="Courier New" pitchFamily="49" charset="0"/>
              </a:rPr>
              <a:t> Employee {</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public static void</a:t>
            </a:r>
            <a:r>
              <a:rPr lang="en-US" sz="1600" dirty="0">
                <a:latin typeface="Courier New" pitchFamily="49" charset="0"/>
              </a:rPr>
              <a:t> main (</a:t>
            </a:r>
            <a:r>
              <a:rPr lang="en-US" sz="1600" b="1" dirty="0">
                <a:latin typeface="Courier New" pitchFamily="49" charset="0"/>
              </a:rPr>
              <a:t>String</a:t>
            </a:r>
            <a:r>
              <a:rPr lang="en-US" sz="1600" dirty="0">
                <a:latin typeface="Courier New" pitchFamily="49" charset="0"/>
              </a:rPr>
              <a:t> </a:t>
            </a:r>
            <a:r>
              <a:rPr lang="en-US" sz="1600" dirty="0" err="1">
                <a:latin typeface="Courier New" pitchFamily="49" charset="0"/>
              </a:rPr>
              <a:t>args</a:t>
            </a:r>
            <a:r>
              <a:rPr lang="en-US" sz="1600" dirty="0">
                <a:latin typeface="Courier New" pitchFamily="49" charset="0"/>
              </a:rPr>
              <a:t> []) </a:t>
            </a:r>
            <a:r>
              <a:rPr lang="en-US" sz="1600" b="1" dirty="0">
                <a:latin typeface="Courier New" pitchFamily="49" charset="0"/>
              </a:rPr>
              <a:t>throws</a:t>
            </a:r>
            <a:r>
              <a:rPr lang="en-US" sz="1600" dirty="0">
                <a:latin typeface="Courier New" pitchFamily="49" charset="0"/>
              </a:rPr>
              <a:t> </a:t>
            </a:r>
            <a:r>
              <a:rPr lang="en-US" sz="1600" b="1" dirty="0" err="1">
                <a:latin typeface="Courier New" pitchFamily="49" charset="0"/>
              </a:rPr>
              <a:t>SQLException</a:t>
            </a:r>
            <a:r>
              <a:rPr lang="en-US" sz="1600" dirty="0">
                <a:latin typeface="Courier New" pitchFamily="49" charset="0"/>
              </a:rPr>
              <a:t> { </a:t>
            </a:r>
            <a:br>
              <a:rPr lang="en-US" sz="1600" dirty="0">
                <a:latin typeface="Courier New" pitchFamily="49" charset="0"/>
              </a:rPr>
            </a:br>
            <a:r>
              <a:rPr lang="en-US" sz="1600" dirty="0">
                <a:latin typeface="Courier New" pitchFamily="49" charset="0"/>
              </a:rPr>
              <a:t>		// Load the Oracle JDBC driver</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err="1">
                <a:latin typeface="Courier New" pitchFamily="49" charset="0"/>
              </a:rPr>
              <a:t>DriverManager</a:t>
            </a:r>
            <a:r>
              <a:rPr lang="en-US" sz="1600" dirty="0" err="1">
                <a:latin typeface="Courier New" pitchFamily="49" charset="0"/>
              </a:rPr>
              <a:t>.</a:t>
            </a:r>
            <a:r>
              <a:rPr lang="en-US" sz="1600" b="1" dirty="0" err="1">
                <a:latin typeface="Courier New" pitchFamily="49" charset="0"/>
              </a:rPr>
              <a:t>registerDriver</a:t>
            </a:r>
            <a:r>
              <a:rPr lang="en-US" sz="1600" dirty="0">
                <a:latin typeface="Courier New" pitchFamily="49" charset="0"/>
              </a:rPr>
              <a:t>(</a:t>
            </a:r>
            <a:r>
              <a:rPr lang="en-US" sz="1600" b="1" dirty="0">
                <a:latin typeface="Courier New" pitchFamily="49" charset="0"/>
              </a:rPr>
              <a:t>new </a:t>
            </a:r>
            <a:r>
              <a:rPr lang="en-US" sz="1600" dirty="0" err="1">
                <a:latin typeface="Courier New" pitchFamily="49" charset="0"/>
              </a:rPr>
              <a:t>oracle.jdbc.driver.OracleDriver</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Connection</a:t>
            </a:r>
            <a:r>
              <a:rPr lang="en-US" sz="1600" dirty="0">
                <a:latin typeface="Courier New" pitchFamily="49" charset="0"/>
              </a:rPr>
              <a:t> conn = </a:t>
            </a:r>
            <a:r>
              <a:rPr lang="en-US" sz="1600" b="1" dirty="0" err="1">
                <a:latin typeface="Courier New" pitchFamily="49" charset="0"/>
              </a:rPr>
              <a:t>DriverManager.getConnection</a:t>
            </a:r>
            <a:r>
              <a:rPr lang="en-US" sz="1600" dirty="0">
                <a:latin typeface="Courier New" pitchFamily="49" charset="0"/>
              </a:rPr>
              <a:t> </a:t>
            </a:r>
            <a:br>
              <a:rPr lang="en-US" sz="1600" dirty="0">
                <a:latin typeface="Courier New" pitchFamily="49" charset="0"/>
              </a:rPr>
            </a:br>
            <a:r>
              <a:rPr lang="en-US" sz="1600" dirty="0">
                <a:latin typeface="Courier New" pitchFamily="49" charset="0"/>
              </a:rPr>
              <a:t>			("</a:t>
            </a:r>
            <a:r>
              <a:rPr lang="en-US" sz="1600" dirty="0" err="1">
                <a:latin typeface="Courier New" pitchFamily="49" charset="0"/>
              </a:rPr>
              <a:t>jdbc:oracle:thin</a:t>
            </a:r>
            <a:r>
              <a:rPr lang="en-US" sz="1600" dirty="0">
                <a:latin typeface="Courier New" pitchFamily="49" charset="0"/>
              </a:rPr>
              <a:t>:" + "@cip-s.kbs.uni-hannover.de:1521:dbs1", </a:t>
            </a:r>
            <a:br>
              <a:rPr lang="en-US" sz="1600" dirty="0">
                <a:latin typeface="Courier New" pitchFamily="49" charset="0"/>
              </a:rPr>
            </a:br>
            <a:r>
              <a:rPr lang="en-US" sz="1600" dirty="0">
                <a:latin typeface="Courier New" pitchFamily="49" charset="0"/>
              </a:rPr>
              <a:t>					"</a:t>
            </a:r>
            <a:r>
              <a:rPr lang="en-US" sz="1600" dirty="0" err="1">
                <a:latin typeface="Courier New" pitchFamily="49" charset="0"/>
              </a:rPr>
              <a:t>scott</a:t>
            </a:r>
            <a:r>
              <a:rPr lang="en-US" sz="1600" dirty="0">
                <a:latin typeface="Courier New" pitchFamily="49" charset="0"/>
              </a:rPr>
              <a:t>", "tiger9i");</a:t>
            </a:r>
            <a:endParaRPr lang="en-US" sz="800" dirty="0">
              <a:latin typeface="Courier New" pitchFamily="49" charset="0"/>
            </a:endParaRP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Statement</a:t>
            </a:r>
            <a:r>
              <a:rPr lang="en-US" sz="1600" dirty="0">
                <a:latin typeface="Courier New" pitchFamily="49" charset="0"/>
              </a:rPr>
              <a:t> </a:t>
            </a:r>
            <a:r>
              <a:rPr lang="en-US" sz="1600" dirty="0" err="1">
                <a:latin typeface="Courier New" pitchFamily="49" charset="0"/>
              </a:rPr>
              <a:t>stmt</a:t>
            </a:r>
            <a:r>
              <a:rPr lang="en-US" sz="1600" dirty="0">
                <a:latin typeface="Courier New" pitchFamily="49" charset="0"/>
              </a:rPr>
              <a:t> = </a:t>
            </a:r>
            <a:r>
              <a:rPr lang="en-US" sz="1600" dirty="0" err="1">
                <a:latin typeface="Courier New" pitchFamily="49" charset="0"/>
              </a:rPr>
              <a:t>conn.</a:t>
            </a:r>
            <a:r>
              <a:rPr lang="en-US" sz="1600" b="1" dirty="0" err="1">
                <a:latin typeface="Courier New" pitchFamily="49" charset="0"/>
              </a:rPr>
              <a:t>createStatement</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 Select the ENAME column from the EMP table</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err="1">
                <a:latin typeface="Courier New" pitchFamily="49" charset="0"/>
              </a:rPr>
              <a:t>ResultSet</a:t>
            </a:r>
            <a:r>
              <a:rPr lang="en-US" sz="1600" dirty="0">
                <a:latin typeface="Courier New" pitchFamily="49" charset="0"/>
              </a:rPr>
              <a:t> </a:t>
            </a:r>
            <a:r>
              <a:rPr lang="en-US" sz="1600" dirty="0" err="1">
                <a:latin typeface="Courier New" pitchFamily="49" charset="0"/>
              </a:rPr>
              <a:t>rset</a:t>
            </a:r>
            <a:r>
              <a:rPr lang="en-US" sz="1600" dirty="0">
                <a:latin typeface="Courier New" pitchFamily="49" charset="0"/>
              </a:rPr>
              <a:t> = </a:t>
            </a:r>
            <a:r>
              <a:rPr lang="en-US" sz="1600" dirty="0" err="1">
                <a:latin typeface="Courier New" pitchFamily="49" charset="0"/>
              </a:rPr>
              <a:t>stmt.</a:t>
            </a:r>
            <a:r>
              <a:rPr lang="en-US" sz="1600" b="1" dirty="0" err="1">
                <a:latin typeface="Courier New" pitchFamily="49" charset="0"/>
              </a:rPr>
              <a:t>executeQuery</a:t>
            </a:r>
            <a:r>
              <a:rPr lang="en-US" sz="1600" dirty="0">
                <a:latin typeface="Courier New" pitchFamily="49" charset="0"/>
              </a:rPr>
              <a:t>("select ENAME from EMP");</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 Iterate through the result and print the employee names</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a:latin typeface="Courier New" pitchFamily="49" charset="0"/>
              </a:rPr>
              <a:t>while</a:t>
            </a:r>
            <a:r>
              <a:rPr lang="en-US" sz="1600" dirty="0">
                <a:latin typeface="Courier New" pitchFamily="49" charset="0"/>
              </a:rPr>
              <a:t> (</a:t>
            </a:r>
            <a:r>
              <a:rPr lang="en-US" sz="1600" dirty="0" err="1">
                <a:latin typeface="Courier New" pitchFamily="49" charset="0"/>
              </a:rPr>
              <a:t>rset.</a:t>
            </a:r>
            <a:r>
              <a:rPr lang="en-US" sz="1600" b="1" dirty="0" err="1">
                <a:latin typeface="Courier New" pitchFamily="49" charset="0"/>
              </a:rPr>
              <a:t>next</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b="1" dirty="0" err="1">
                <a:latin typeface="Courier New" pitchFamily="49" charset="0"/>
              </a:rPr>
              <a:t>System.out.println</a:t>
            </a:r>
            <a:r>
              <a:rPr lang="en-US" sz="1600" dirty="0">
                <a:latin typeface="Courier New" pitchFamily="49" charset="0"/>
              </a:rPr>
              <a:t>(</a:t>
            </a:r>
            <a:r>
              <a:rPr lang="en-US" sz="1600" dirty="0" err="1">
                <a:latin typeface="Courier New" pitchFamily="49" charset="0"/>
              </a:rPr>
              <a:t>rset.</a:t>
            </a:r>
            <a:r>
              <a:rPr lang="en-US" sz="1600" b="1" dirty="0" err="1">
                <a:latin typeface="Courier New" pitchFamily="49" charset="0"/>
              </a:rPr>
              <a:t>getString</a:t>
            </a:r>
            <a:r>
              <a:rPr lang="en-US" sz="1600" dirty="0">
                <a:latin typeface="Courier New" pitchFamily="49" charset="0"/>
              </a:rPr>
              <a:t>(1));</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dirty="0" err="1">
                <a:latin typeface="Courier New" pitchFamily="49" charset="0"/>
              </a:rPr>
              <a:t>rset.</a:t>
            </a:r>
            <a:r>
              <a:rPr lang="en-US" sz="1600" b="1" dirty="0" err="1">
                <a:latin typeface="Courier New" pitchFamily="49" charset="0"/>
              </a:rPr>
              <a:t>close</a:t>
            </a:r>
            <a:r>
              <a:rPr lang="en-US" sz="1600" dirty="0">
                <a:latin typeface="Courier New" pitchFamily="49" charset="0"/>
              </a:rPr>
              <a:t>();</a:t>
            </a:r>
          </a:p>
          <a:p>
            <a:pPr lvl="1">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dirty="0" err="1">
                <a:latin typeface="Courier New" pitchFamily="49" charset="0"/>
              </a:rPr>
              <a:t>stmt.</a:t>
            </a:r>
            <a:r>
              <a:rPr lang="en-US" sz="1600" b="1" dirty="0" err="1">
                <a:latin typeface="Courier New" pitchFamily="49" charset="0"/>
              </a:rPr>
              <a:t>close</a:t>
            </a:r>
            <a:r>
              <a:rPr lang="en-US" sz="1600" dirty="0">
                <a:latin typeface="Courier New" pitchFamily="49" charset="0"/>
              </a:rPr>
              <a:t>();</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r>
              <a:rPr lang="en-US" sz="1600" dirty="0" err="1">
                <a:latin typeface="Courier New" pitchFamily="49" charset="0"/>
              </a:rPr>
              <a:t>conn.</a:t>
            </a:r>
            <a:r>
              <a:rPr lang="en-US" sz="1600" b="1" dirty="0" err="1">
                <a:latin typeface="Courier New" pitchFamily="49" charset="0"/>
              </a:rPr>
              <a:t>close</a:t>
            </a:r>
            <a:r>
              <a:rPr lang="en-US" sz="1600" dirty="0">
                <a:latin typeface="Courier New" pitchFamily="49" charset="0"/>
              </a:rPr>
              <a:t>();   </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	}</a:t>
            </a:r>
          </a:p>
          <a:p>
            <a:pPr>
              <a:spcBef>
                <a:spcPct val="20000"/>
              </a:spcBef>
              <a:buClr>
                <a:srgbClr val="569575"/>
              </a:buClr>
              <a:tabLst>
                <a:tab pos="377825" algn="l"/>
                <a:tab pos="758825" algn="l"/>
                <a:tab pos="1146175" algn="l"/>
                <a:tab pos="1525588" algn="l"/>
                <a:tab pos="1905000" algn="l"/>
                <a:tab pos="2284413" algn="l"/>
              </a:tabLst>
            </a:pPr>
            <a:r>
              <a:rPr lang="en-US" sz="1600" dirty="0">
                <a:latin typeface="Courier New" pitchFamily="49" charset="0"/>
              </a:rPr>
              <a:t>}</a:t>
            </a:r>
          </a:p>
        </p:txBody>
      </p:sp>
      <p:sp>
        <p:nvSpPr>
          <p:cNvPr id="2" name="Titel 1"/>
          <p:cNvSpPr>
            <a:spLocks noGrp="1"/>
          </p:cNvSpPr>
          <p:nvPr>
            <p:ph type="title"/>
          </p:nvPr>
        </p:nvSpPr>
        <p:spPr/>
        <p:txBody>
          <a:bodyPr/>
          <a:lstStyle/>
          <a:p>
            <a:r>
              <a:rPr lang="de-DE"/>
              <a:t>Beispiel: JDBC</a:t>
            </a:r>
          </a:p>
        </p:txBody>
      </p:sp>
      <p:sp>
        <p:nvSpPr>
          <p:cNvPr id="5" name="Date Placeholder 4">
            <a:extLst>
              <a:ext uri="{FF2B5EF4-FFF2-40B4-BE49-F238E27FC236}">
                <a16:creationId xmlns:a16="http://schemas.microsoft.com/office/drawing/2014/main" id="{FE02A3CA-ADE8-2B78-6EA3-BCE266AF8A87}"/>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F18B9357-7135-BE5A-C1D2-6EB7EC815FD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127</a:t>
            </a:fld>
            <a:endParaRPr lang="de-DE"/>
          </a:p>
        </p:txBody>
      </p:sp>
    </p:spTree>
    <p:extLst>
      <p:ext uri="{BB962C8B-B14F-4D97-AF65-F5344CB8AC3E}">
        <p14:creationId xmlns:p14="http://schemas.microsoft.com/office/powerpoint/2010/main" val="4086079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Object</a:t>
            </a:r>
            <a:r>
              <a:rPr lang="de-DE" dirty="0"/>
              <a:t>-relational Mappings (ORM)</a:t>
            </a:r>
          </a:p>
        </p:txBody>
      </p:sp>
      <p:sp>
        <p:nvSpPr>
          <p:cNvPr id="3" name="Inhaltsplatzhalter 2"/>
          <p:cNvSpPr>
            <a:spLocks noGrp="1"/>
          </p:cNvSpPr>
          <p:nvPr>
            <p:ph idx="1"/>
          </p:nvPr>
        </p:nvSpPr>
        <p:spPr>
          <a:xfrm>
            <a:off x="359626" y="1665066"/>
            <a:ext cx="4984005" cy="4240848"/>
          </a:xfrm>
        </p:spPr>
        <p:txBody>
          <a:bodyPr/>
          <a:lstStyle/>
          <a:p>
            <a:r>
              <a:rPr lang="de-DE" dirty="0"/>
              <a:t>Ziel:</a:t>
            </a:r>
          </a:p>
          <a:p>
            <a:pPr lvl="1"/>
            <a:r>
              <a:rPr lang="de-DE" dirty="0" err="1"/>
              <a:t>Persistierung</a:t>
            </a:r>
            <a:r>
              <a:rPr lang="de-DE" dirty="0"/>
              <a:t> in objektorientierter Anwendung</a:t>
            </a:r>
          </a:p>
          <a:p>
            <a:pPr lvl="1"/>
            <a:r>
              <a:rPr lang="de-DE" dirty="0"/>
              <a:t>Framework verbirgt SQL vor Entwickler</a:t>
            </a:r>
          </a:p>
          <a:p>
            <a:pPr lvl="1"/>
            <a:r>
              <a:rPr lang="de-DE" dirty="0"/>
              <a:t>Mapping: OO-Datenobjekte </a:t>
            </a:r>
            <a:r>
              <a:rPr lang="de-DE" dirty="0">
                <a:sym typeface="Wingdings" pitchFamily="2" charset="2"/>
              </a:rPr>
              <a:t>➝ Datenbankschemata und passende SQL-Statements</a:t>
            </a:r>
            <a:endParaRPr lang="de-DE" dirty="0"/>
          </a:p>
        </p:txBody>
      </p:sp>
      <p:sp>
        <p:nvSpPr>
          <p:cNvPr id="5" name="Date Placeholder 4">
            <a:extLst>
              <a:ext uri="{FF2B5EF4-FFF2-40B4-BE49-F238E27FC236}">
                <a16:creationId xmlns:a16="http://schemas.microsoft.com/office/drawing/2014/main" id="{9729218E-D680-FFD5-3E76-AEBB68D0D32A}"/>
              </a:ext>
            </a:extLst>
          </p:cNvPr>
          <p:cNvSpPr>
            <a:spLocks noGrp="1"/>
          </p:cNvSpPr>
          <p:nvPr>
            <p:ph type="dt" sz="half" idx="2"/>
          </p:nvPr>
        </p:nvSpPr>
        <p:spPr/>
        <p:txBody>
          <a:bodyPr/>
          <a:lstStyle/>
          <a:p>
            <a:r>
              <a:rPr lang="de-DE"/>
              <a:t>SQL</a:t>
            </a:r>
            <a:endParaRPr lang="de-DE" dirty="0"/>
          </a:p>
        </p:txBody>
      </p:sp>
      <p:sp>
        <p:nvSpPr>
          <p:cNvPr id="13" name="Footer Placeholder 12">
            <a:extLst>
              <a:ext uri="{FF2B5EF4-FFF2-40B4-BE49-F238E27FC236}">
                <a16:creationId xmlns:a16="http://schemas.microsoft.com/office/drawing/2014/main" id="{D6D37DC4-3081-B4B3-2FA0-05B6071C66E6}"/>
              </a:ext>
            </a:extLst>
          </p:cNvPr>
          <p:cNvSpPr>
            <a:spLocks noGrp="1"/>
          </p:cNvSpPr>
          <p:nvPr>
            <p:ph type="ftr" sz="quarter" idx="3"/>
          </p:nvPr>
        </p:nvSpPr>
        <p:spPr/>
        <p:txBody>
          <a:bodyPr/>
          <a:lstStyle/>
          <a:p>
            <a:r>
              <a:rPr lang="de-DE" dirty="0"/>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128</a:t>
            </a:fld>
            <a:endParaRPr lang="de-DE" dirty="0"/>
          </a:p>
        </p:txBody>
      </p:sp>
      <p:sp>
        <p:nvSpPr>
          <p:cNvPr id="6" name="Text Box 4"/>
          <p:cNvSpPr txBox="1">
            <a:spLocks noChangeArrowheads="1"/>
          </p:cNvSpPr>
          <p:nvPr/>
        </p:nvSpPr>
        <p:spPr bwMode="auto">
          <a:xfrm>
            <a:off x="1616016" y="4069989"/>
            <a:ext cx="1927964"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de-DE" sz="2000" dirty="0"/>
              <a:t>Java Anwendung</a:t>
            </a:r>
          </a:p>
        </p:txBody>
      </p:sp>
      <p:sp>
        <p:nvSpPr>
          <p:cNvPr id="7" name="AutoShape 5"/>
          <p:cNvSpPr>
            <a:spLocks noChangeArrowheads="1"/>
          </p:cNvSpPr>
          <p:nvPr/>
        </p:nvSpPr>
        <p:spPr bwMode="auto">
          <a:xfrm>
            <a:off x="1665598" y="4997411"/>
            <a:ext cx="762000" cy="704911"/>
          </a:xfrm>
          <a:prstGeom prst="can">
            <a:avLst>
              <a:gd name="adj" fmla="val 32344"/>
            </a:avLst>
          </a:prstGeom>
          <a:gradFill rotWithShape="0">
            <a:gsLst>
              <a:gs pos="0">
                <a:schemeClr val="tx2"/>
              </a:gs>
              <a:gs pos="50000">
                <a:schemeClr val="tx2">
                  <a:gamma/>
                  <a:tint val="35686"/>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8" name="AutoShape 6"/>
          <p:cNvSpPr>
            <a:spLocks noChangeArrowheads="1"/>
          </p:cNvSpPr>
          <p:nvPr/>
        </p:nvSpPr>
        <p:spPr bwMode="auto">
          <a:xfrm>
            <a:off x="2808598" y="4921211"/>
            <a:ext cx="762000" cy="704911"/>
          </a:xfrm>
          <a:prstGeom prst="can">
            <a:avLst>
              <a:gd name="adj" fmla="val 32344"/>
            </a:avLst>
          </a:prstGeom>
          <a:gradFill rotWithShape="0">
            <a:gsLst>
              <a:gs pos="0">
                <a:schemeClr val="tx2"/>
              </a:gs>
              <a:gs pos="50000">
                <a:schemeClr val="tx2">
                  <a:gamma/>
                  <a:tint val="35686"/>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 name="AutoShape 7"/>
          <p:cNvSpPr>
            <a:spLocks noChangeArrowheads="1"/>
          </p:cNvSpPr>
          <p:nvPr/>
        </p:nvSpPr>
        <p:spPr bwMode="auto">
          <a:xfrm>
            <a:off x="2198998" y="5226011"/>
            <a:ext cx="762000" cy="704911"/>
          </a:xfrm>
          <a:prstGeom prst="can">
            <a:avLst>
              <a:gd name="adj" fmla="val 32344"/>
            </a:avLst>
          </a:prstGeom>
          <a:gradFill rotWithShape="0">
            <a:gsLst>
              <a:gs pos="0">
                <a:schemeClr val="tx2"/>
              </a:gs>
              <a:gs pos="50000">
                <a:schemeClr val="tx2">
                  <a:gamma/>
                  <a:tint val="35686"/>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 name="Line 8"/>
          <p:cNvSpPr>
            <a:spLocks noChangeShapeType="1"/>
          </p:cNvSpPr>
          <p:nvPr/>
        </p:nvSpPr>
        <p:spPr bwMode="auto">
          <a:xfrm flipH="1">
            <a:off x="2574441" y="4541395"/>
            <a:ext cx="4003" cy="609599"/>
          </a:xfrm>
          <a:prstGeom prst="line">
            <a:avLst/>
          </a:prstGeom>
          <a:noFill/>
          <a:ln w="127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dirty="0"/>
          </a:p>
        </p:txBody>
      </p:sp>
      <p:sp>
        <p:nvSpPr>
          <p:cNvPr id="11" name="Text Box 9"/>
          <p:cNvSpPr txBox="1">
            <a:spLocks noChangeArrowheads="1"/>
          </p:cNvSpPr>
          <p:nvPr/>
        </p:nvSpPr>
        <p:spPr bwMode="auto">
          <a:xfrm>
            <a:off x="2588649" y="4551879"/>
            <a:ext cx="7601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object</a:t>
            </a:r>
            <a:endParaRPr lang="de-DE" i="1" dirty="0"/>
          </a:p>
        </p:txBody>
      </p:sp>
      <p:sp>
        <p:nvSpPr>
          <p:cNvPr id="12" name="Text Box 10"/>
          <p:cNvSpPr txBox="1">
            <a:spLocks noChangeArrowheads="1"/>
          </p:cNvSpPr>
          <p:nvPr/>
        </p:nvSpPr>
        <p:spPr bwMode="auto">
          <a:xfrm>
            <a:off x="3565326" y="5291252"/>
            <a:ext cx="1319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sz="2000" dirty="0"/>
              <a:t>Datenbank</a:t>
            </a:r>
          </a:p>
        </p:txBody>
      </p:sp>
      <p:sp>
        <p:nvSpPr>
          <p:cNvPr id="14" name="Text Box 3">
            <a:extLst>
              <a:ext uri="{FF2B5EF4-FFF2-40B4-BE49-F238E27FC236}">
                <a16:creationId xmlns:a16="http://schemas.microsoft.com/office/drawing/2014/main" id="{B1550418-1FF2-C068-F21A-2DC21FE76295}"/>
              </a:ext>
            </a:extLst>
          </p:cNvPr>
          <p:cNvSpPr txBox="1">
            <a:spLocks noChangeArrowheads="1"/>
          </p:cNvSpPr>
          <p:nvPr/>
        </p:nvSpPr>
        <p:spPr bwMode="auto">
          <a:xfrm>
            <a:off x="5488926" y="1665066"/>
            <a:ext cx="5255991"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de-DE" dirty="0"/>
              <a:t>User Interface</a:t>
            </a:r>
          </a:p>
        </p:txBody>
      </p:sp>
      <p:sp>
        <p:nvSpPr>
          <p:cNvPr id="15" name="Text Box 4">
            <a:extLst>
              <a:ext uri="{FF2B5EF4-FFF2-40B4-BE49-F238E27FC236}">
                <a16:creationId xmlns:a16="http://schemas.microsoft.com/office/drawing/2014/main" id="{B6AB758E-15C3-0F8B-1725-613826C511F1}"/>
              </a:ext>
            </a:extLst>
          </p:cNvPr>
          <p:cNvSpPr txBox="1">
            <a:spLocks noChangeArrowheads="1"/>
          </p:cNvSpPr>
          <p:nvPr/>
        </p:nvSpPr>
        <p:spPr bwMode="auto">
          <a:xfrm>
            <a:off x="5488926" y="2438170"/>
            <a:ext cx="5255991"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de-DE" dirty="0" err="1"/>
              <a:t>Application</a:t>
            </a:r>
            <a:r>
              <a:rPr lang="de-DE" dirty="0"/>
              <a:t> </a:t>
            </a:r>
            <a:r>
              <a:rPr lang="de-DE" dirty="0" err="1"/>
              <a:t>Logic</a:t>
            </a:r>
            <a:endParaRPr lang="de-DE" dirty="0"/>
          </a:p>
        </p:txBody>
      </p:sp>
      <p:sp>
        <p:nvSpPr>
          <p:cNvPr id="16" name="Text Box 5">
            <a:extLst>
              <a:ext uri="{FF2B5EF4-FFF2-40B4-BE49-F238E27FC236}">
                <a16:creationId xmlns:a16="http://schemas.microsoft.com/office/drawing/2014/main" id="{80783C51-45E6-E1C9-69AF-87F772161690}"/>
              </a:ext>
            </a:extLst>
          </p:cNvPr>
          <p:cNvSpPr txBox="1">
            <a:spLocks noChangeArrowheads="1"/>
          </p:cNvSpPr>
          <p:nvPr/>
        </p:nvSpPr>
        <p:spPr bwMode="auto">
          <a:xfrm>
            <a:off x="5492329" y="3204369"/>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Domain Objects</a:t>
            </a:r>
          </a:p>
        </p:txBody>
      </p:sp>
      <p:sp>
        <p:nvSpPr>
          <p:cNvPr id="17" name="Text Box 6">
            <a:extLst>
              <a:ext uri="{FF2B5EF4-FFF2-40B4-BE49-F238E27FC236}">
                <a16:creationId xmlns:a16="http://schemas.microsoft.com/office/drawing/2014/main" id="{66268739-FF12-D86F-4D33-56AF3467DB24}"/>
              </a:ext>
            </a:extLst>
          </p:cNvPr>
          <p:cNvSpPr txBox="1">
            <a:spLocks noChangeArrowheads="1"/>
          </p:cNvSpPr>
          <p:nvPr/>
        </p:nvSpPr>
        <p:spPr bwMode="auto">
          <a:xfrm>
            <a:off x="8116326" y="3204369"/>
            <a:ext cx="2629181" cy="37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p>
            <a:pPr algn="ctr">
              <a:spcBef>
                <a:spcPct val="50000"/>
              </a:spcBef>
            </a:pPr>
            <a:r>
              <a:rPr lang="de-DE" b="1" dirty="0"/>
              <a:t>Data Access </a:t>
            </a:r>
            <a:r>
              <a:rPr lang="de-DE" b="1" dirty="0" err="1"/>
              <a:t>Object</a:t>
            </a:r>
            <a:r>
              <a:rPr lang="de-DE" b="1" dirty="0"/>
              <a:t> (DAO)</a:t>
            </a:r>
            <a:endParaRPr lang="de-DE" dirty="0"/>
          </a:p>
        </p:txBody>
      </p:sp>
      <p:sp>
        <p:nvSpPr>
          <p:cNvPr id="18" name="Text Box 7">
            <a:extLst>
              <a:ext uri="{FF2B5EF4-FFF2-40B4-BE49-F238E27FC236}">
                <a16:creationId xmlns:a16="http://schemas.microsoft.com/office/drawing/2014/main" id="{73430450-2712-A01E-159E-E6DFBF37A6B0}"/>
              </a:ext>
            </a:extLst>
          </p:cNvPr>
          <p:cNvSpPr txBox="1">
            <a:spLocks noChangeArrowheads="1"/>
          </p:cNvSpPr>
          <p:nvPr/>
        </p:nvSpPr>
        <p:spPr bwMode="auto">
          <a:xfrm>
            <a:off x="8116917" y="3977472"/>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O-R Mapping Framework</a:t>
            </a:r>
          </a:p>
        </p:txBody>
      </p:sp>
      <p:sp>
        <p:nvSpPr>
          <p:cNvPr id="19" name="Text Box 8">
            <a:extLst>
              <a:ext uri="{FF2B5EF4-FFF2-40B4-BE49-F238E27FC236}">
                <a16:creationId xmlns:a16="http://schemas.microsoft.com/office/drawing/2014/main" id="{41F23DB4-73D1-BC50-E5B2-1EDFB79B650F}"/>
              </a:ext>
            </a:extLst>
          </p:cNvPr>
          <p:cNvSpPr txBox="1">
            <a:spLocks noChangeArrowheads="1"/>
          </p:cNvSpPr>
          <p:nvPr/>
        </p:nvSpPr>
        <p:spPr bwMode="auto">
          <a:xfrm>
            <a:off x="5492329" y="3977472"/>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Other Services</a:t>
            </a:r>
          </a:p>
        </p:txBody>
      </p:sp>
      <p:sp>
        <p:nvSpPr>
          <p:cNvPr id="20" name="Text Box 9">
            <a:extLst>
              <a:ext uri="{FF2B5EF4-FFF2-40B4-BE49-F238E27FC236}">
                <a16:creationId xmlns:a16="http://schemas.microsoft.com/office/drawing/2014/main" id="{5D2F2032-BABB-5C4F-C8A7-2CC5F979F7C9}"/>
              </a:ext>
            </a:extLst>
          </p:cNvPr>
          <p:cNvSpPr txBox="1">
            <a:spLocks noChangeArrowheads="1"/>
          </p:cNvSpPr>
          <p:nvPr/>
        </p:nvSpPr>
        <p:spPr bwMode="auto">
          <a:xfrm>
            <a:off x="8116917" y="4750575"/>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JDBC</a:t>
            </a:r>
          </a:p>
        </p:txBody>
      </p:sp>
      <p:sp>
        <p:nvSpPr>
          <p:cNvPr id="21" name="Text Box 10">
            <a:extLst>
              <a:ext uri="{FF2B5EF4-FFF2-40B4-BE49-F238E27FC236}">
                <a16:creationId xmlns:a16="http://schemas.microsoft.com/office/drawing/2014/main" id="{4153DC64-81A9-9ED3-89BA-3F8354A12B36}"/>
              </a:ext>
            </a:extLst>
          </p:cNvPr>
          <p:cNvSpPr txBox="1">
            <a:spLocks noChangeArrowheads="1"/>
          </p:cNvSpPr>
          <p:nvPr/>
        </p:nvSpPr>
        <p:spPr bwMode="auto">
          <a:xfrm>
            <a:off x="5488917" y="4750575"/>
            <a:ext cx="26280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err="1"/>
              <a:t>Foundation</a:t>
            </a:r>
            <a:r>
              <a:rPr lang="de-DE" dirty="0"/>
              <a:t> Classes</a:t>
            </a:r>
          </a:p>
        </p:txBody>
      </p:sp>
      <p:sp>
        <p:nvSpPr>
          <p:cNvPr id="22" name="Line 11">
            <a:extLst>
              <a:ext uri="{FF2B5EF4-FFF2-40B4-BE49-F238E27FC236}">
                <a16:creationId xmlns:a16="http://schemas.microsoft.com/office/drawing/2014/main" id="{E31BD089-D771-646C-2B59-48F6AD067888}"/>
              </a:ext>
            </a:extLst>
          </p:cNvPr>
          <p:cNvSpPr>
            <a:spLocks noChangeShapeType="1"/>
          </p:cNvSpPr>
          <p:nvPr/>
        </p:nvSpPr>
        <p:spPr bwMode="auto">
          <a:xfrm>
            <a:off x="8122881" y="2041304"/>
            <a:ext cx="0"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3" name="Text Box 12">
            <a:extLst>
              <a:ext uri="{FF2B5EF4-FFF2-40B4-BE49-F238E27FC236}">
                <a16:creationId xmlns:a16="http://schemas.microsoft.com/office/drawing/2014/main" id="{45FA1AE3-FE43-E04C-5026-D429BB3F4499}"/>
              </a:ext>
            </a:extLst>
          </p:cNvPr>
          <p:cNvSpPr txBox="1">
            <a:spLocks noChangeArrowheads="1"/>
          </p:cNvSpPr>
          <p:nvPr/>
        </p:nvSpPr>
        <p:spPr bwMode="auto">
          <a:xfrm>
            <a:off x="8122881" y="2055071"/>
            <a:ext cx="9247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ui </a:t>
            </a:r>
            <a:r>
              <a:rPr lang="de-DE" i="1" dirty="0" err="1"/>
              <a:t>event</a:t>
            </a:r>
            <a:endParaRPr lang="de-DE" i="1" dirty="0"/>
          </a:p>
        </p:txBody>
      </p:sp>
      <p:sp>
        <p:nvSpPr>
          <p:cNvPr id="24" name="Line 13">
            <a:extLst>
              <a:ext uri="{FF2B5EF4-FFF2-40B4-BE49-F238E27FC236}">
                <a16:creationId xmlns:a16="http://schemas.microsoft.com/office/drawing/2014/main" id="{E2275171-1227-95FC-D954-A0AE855A571E}"/>
              </a:ext>
            </a:extLst>
          </p:cNvPr>
          <p:cNvSpPr>
            <a:spLocks noChangeShapeType="1"/>
          </p:cNvSpPr>
          <p:nvPr/>
        </p:nvSpPr>
        <p:spPr bwMode="auto">
          <a:xfrm>
            <a:off x="8302593" y="2814408"/>
            <a:ext cx="0"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5" name="Text Box 14">
            <a:extLst>
              <a:ext uri="{FF2B5EF4-FFF2-40B4-BE49-F238E27FC236}">
                <a16:creationId xmlns:a16="http://schemas.microsoft.com/office/drawing/2014/main" id="{C394C2D3-6B6D-4E0F-C97E-63CC23CEE48F}"/>
              </a:ext>
            </a:extLst>
          </p:cNvPr>
          <p:cNvSpPr txBox="1">
            <a:spLocks noChangeArrowheads="1"/>
          </p:cNvSpPr>
          <p:nvPr/>
        </p:nvSpPr>
        <p:spPr bwMode="auto">
          <a:xfrm>
            <a:off x="8302593" y="2822178"/>
            <a:ext cx="1474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CRUD </a:t>
            </a:r>
            <a:r>
              <a:rPr lang="de-DE" i="1" dirty="0" err="1"/>
              <a:t>request</a:t>
            </a:r>
            <a:endParaRPr lang="de-DE" i="1" dirty="0"/>
          </a:p>
        </p:txBody>
      </p:sp>
      <p:sp>
        <p:nvSpPr>
          <p:cNvPr id="26" name="Line 15">
            <a:extLst>
              <a:ext uri="{FF2B5EF4-FFF2-40B4-BE49-F238E27FC236}">
                <a16:creationId xmlns:a16="http://schemas.microsoft.com/office/drawing/2014/main" id="{E2ACE048-2ADA-26E6-41F7-EB89D624F90C}"/>
              </a:ext>
            </a:extLst>
          </p:cNvPr>
          <p:cNvSpPr>
            <a:spLocks noChangeShapeType="1"/>
          </p:cNvSpPr>
          <p:nvPr/>
        </p:nvSpPr>
        <p:spPr bwMode="auto">
          <a:xfrm flipH="1">
            <a:off x="8475534" y="3581471"/>
            <a:ext cx="1588"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7" name="Text Box 16">
            <a:extLst>
              <a:ext uri="{FF2B5EF4-FFF2-40B4-BE49-F238E27FC236}">
                <a16:creationId xmlns:a16="http://schemas.microsoft.com/office/drawing/2014/main" id="{C2D76450-56C6-9DF8-74D7-32D3E063BD1E}"/>
              </a:ext>
            </a:extLst>
          </p:cNvPr>
          <p:cNvSpPr txBox="1">
            <a:spLocks noChangeArrowheads="1"/>
          </p:cNvSpPr>
          <p:nvPr/>
        </p:nvSpPr>
        <p:spPr bwMode="auto">
          <a:xfrm>
            <a:off x="8475534" y="3594330"/>
            <a:ext cx="10198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ORM API</a:t>
            </a:r>
          </a:p>
        </p:txBody>
      </p:sp>
      <p:sp>
        <p:nvSpPr>
          <p:cNvPr id="28" name="Line 17">
            <a:extLst>
              <a:ext uri="{FF2B5EF4-FFF2-40B4-BE49-F238E27FC236}">
                <a16:creationId xmlns:a16="http://schemas.microsoft.com/office/drawing/2014/main" id="{2238439B-18DD-B57A-2B3A-7210717243A2}"/>
              </a:ext>
            </a:extLst>
          </p:cNvPr>
          <p:cNvSpPr>
            <a:spLocks noChangeShapeType="1"/>
          </p:cNvSpPr>
          <p:nvPr/>
        </p:nvSpPr>
        <p:spPr bwMode="auto">
          <a:xfrm flipV="1">
            <a:off x="9907046" y="3575940"/>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29" name="Line 19">
            <a:extLst>
              <a:ext uri="{FF2B5EF4-FFF2-40B4-BE49-F238E27FC236}">
                <a16:creationId xmlns:a16="http://schemas.microsoft.com/office/drawing/2014/main" id="{EC175F9D-6C50-3DE5-AA69-45B61104EC45}"/>
              </a:ext>
            </a:extLst>
          </p:cNvPr>
          <p:cNvSpPr>
            <a:spLocks noChangeShapeType="1"/>
          </p:cNvSpPr>
          <p:nvPr/>
        </p:nvSpPr>
        <p:spPr bwMode="auto">
          <a:xfrm flipV="1">
            <a:off x="10105708" y="2808369"/>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0" name="Text Box 20">
            <a:extLst>
              <a:ext uri="{FF2B5EF4-FFF2-40B4-BE49-F238E27FC236}">
                <a16:creationId xmlns:a16="http://schemas.microsoft.com/office/drawing/2014/main" id="{ADC330DF-7C25-8F9C-8B69-105DA7039882}"/>
              </a:ext>
            </a:extLst>
          </p:cNvPr>
          <p:cNvSpPr txBox="1">
            <a:spLocks noChangeArrowheads="1"/>
          </p:cNvSpPr>
          <p:nvPr/>
        </p:nvSpPr>
        <p:spPr bwMode="auto">
          <a:xfrm>
            <a:off x="10100291" y="2822455"/>
            <a:ext cx="15231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domain</a:t>
            </a:r>
            <a:r>
              <a:rPr lang="de-DE" i="1" dirty="0"/>
              <a:t> </a:t>
            </a:r>
            <a:r>
              <a:rPr lang="de-DE" i="1" dirty="0" err="1"/>
              <a:t>object</a:t>
            </a:r>
            <a:endParaRPr lang="de-DE" i="1" dirty="0"/>
          </a:p>
        </p:txBody>
      </p:sp>
      <p:sp>
        <p:nvSpPr>
          <p:cNvPr id="31" name="Line 21">
            <a:extLst>
              <a:ext uri="{FF2B5EF4-FFF2-40B4-BE49-F238E27FC236}">
                <a16:creationId xmlns:a16="http://schemas.microsoft.com/office/drawing/2014/main" id="{A19A7D8A-9F6E-1517-0FDE-5BFF92745A25}"/>
              </a:ext>
            </a:extLst>
          </p:cNvPr>
          <p:cNvSpPr>
            <a:spLocks noChangeShapeType="1"/>
          </p:cNvSpPr>
          <p:nvPr/>
        </p:nvSpPr>
        <p:spPr bwMode="auto">
          <a:xfrm flipV="1">
            <a:off x="10231521" y="2041304"/>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2" name="Line 23">
            <a:extLst>
              <a:ext uri="{FF2B5EF4-FFF2-40B4-BE49-F238E27FC236}">
                <a16:creationId xmlns:a16="http://schemas.microsoft.com/office/drawing/2014/main" id="{6D9AAEE7-AB5C-4C8E-6E87-30337E6DF18A}"/>
              </a:ext>
            </a:extLst>
          </p:cNvPr>
          <p:cNvSpPr>
            <a:spLocks noChangeShapeType="1"/>
          </p:cNvSpPr>
          <p:nvPr/>
        </p:nvSpPr>
        <p:spPr bwMode="auto">
          <a:xfrm>
            <a:off x="8664284" y="4354575"/>
            <a:ext cx="0" cy="396000"/>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3" name="Text Box 24">
            <a:extLst>
              <a:ext uri="{FF2B5EF4-FFF2-40B4-BE49-F238E27FC236}">
                <a16:creationId xmlns:a16="http://schemas.microsoft.com/office/drawing/2014/main" id="{ADD70668-D87B-75C3-B4E9-6BC0898E5A22}"/>
              </a:ext>
            </a:extLst>
          </p:cNvPr>
          <p:cNvSpPr txBox="1">
            <a:spLocks noChangeArrowheads="1"/>
          </p:cNvSpPr>
          <p:nvPr/>
        </p:nvSpPr>
        <p:spPr bwMode="auto">
          <a:xfrm>
            <a:off x="8664283" y="4367476"/>
            <a:ext cx="10086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JDBC API</a:t>
            </a:r>
          </a:p>
        </p:txBody>
      </p:sp>
      <p:sp>
        <p:nvSpPr>
          <p:cNvPr id="34" name="Line 25">
            <a:extLst>
              <a:ext uri="{FF2B5EF4-FFF2-40B4-BE49-F238E27FC236}">
                <a16:creationId xmlns:a16="http://schemas.microsoft.com/office/drawing/2014/main" id="{9778CCE5-3A62-B955-05DD-3D69389ADE42}"/>
              </a:ext>
            </a:extLst>
          </p:cNvPr>
          <p:cNvSpPr>
            <a:spLocks noChangeShapeType="1"/>
          </p:cNvSpPr>
          <p:nvPr/>
        </p:nvSpPr>
        <p:spPr bwMode="auto">
          <a:xfrm flipV="1">
            <a:off x="9731226" y="4340808"/>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5" name="Text Box 9">
            <a:extLst>
              <a:ext uri="{FF2B5EF4-FFF2-40B4-BE49-F238E27FC236}">
                <a16:creationId xmlns:a16="http://schemas.microsoft.com/office/drawing/2014/main" id="{1224987D-F750-4F9C-E5F5-BBAB4E58E851}"/>
              </a:ext>
            </a:extLst>
          </p:cNvPr>
          <p:cNvSpPr txBox="1">
            <a:spLocks noChangeArrowheads="1"/>
          </p:cNvSpPr>
          <p:nvPr/>
        </p:nvSpPr>
        <p:spPr bwMode="auto">
          <a:xfrm>
            <a:off x="8116917" y="5523675"/>
            <a:ext cx="26280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Database</a:t>
            </a:r>
          </a:p>
        </p:txBody>
      </p:sp>
      <p:sp>
        <p:nvSpPr>
          <p:cNvPr id="36" name="Text Box 10">
            <a:extLst>
              <a:ext uri="{FF2B5EF4-FFF2-40B4-BE49-F238E27FC236}">
                <a16:creationId xmlns:a16="http://schemas.microsoft.com/office/drawing/2014/main" id="{DFB643F3-992D-332D-D611-B79E99EB5F18}"/>
              </a:ext>
            </a:extLst>
          </p:cNvPr>
          <p:cNvSpPr txBox="1">
            <a:spLocks noChangeArrowheads="1"/>
          </p:cNvSpPr>
          <p:nvPr/>
        </p:nvSpPr>
        <p:spPr bwMode="auto">
          <a:xfrm>
            <a:off x="5488917" y="5523674"/>
            <a:ext cx="26280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dirty="0"/>
              <a:t>Database Schema</a:t>
            </a:r>
          </a:p>
        </p:txBody>
      </p:sp>
      <p:sp>
        <p:nvSpPr>
          <p:cNvPr id="37" name="Line 23">
            <a:extLst>
              <a:ext uri="{FF2B5EF4-FFF2-40B4-BE49-F238E27FC236}">
                <a16:creationId xmlns:a16="http://schemas.microsoft.com/office/drawing/2014/main" id="{EF491ED3-D453-5C0B-4812-3748357DFDF5}"/>
              </a:ext>
            </a:extLst>
          </p:cNvPr>
          <p:cNvSpPr>
            <a:spLocks noChangeShapeType="1"/>
          </p:cNvSpPr>
          <p:nvPr/>
        </p:nvSpPr>
        <p:spPr bwMode="auto">
          <a:xfrm>
            <a:off x="8874385" y="5130373"/>
            <a:ext cx="0" cy="396862"/>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38" name="Text Box 24">
            <a:extLst>
              <a:ext uri="{FF2B5EF4-FFF2-40B4-BE49-F238E27FC236}">
                <a16:creationId xmlns:a16="http://schemas.microsoft.com/office/drawing/2014/main" id="{1CACDA33-6B58-740D-B674-C7B46157F2AE}"/>
              </a:ext>
            </a:extLst>
          </p:cNvPr>
          <p:cNvSpPr txBox="1">
            <a:spLocks noChangeArrowheads="1"/>
          </p:cNvSpPr>
          <p:nvPr/>
        </p:nvSpPr>
        <p:spPr bwMode="auto">
          <a:xfrm>
            <a:off x="8868914" y="5140146"/>
            <a:ext cx="540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a:t>SQL</a:t>
            </a:r>
          </a:p>
        </p:txBody>
      </p:sp>
      <p:sp>
        <p:nvSpPr>
          <p:cNvPr id="39" name="Line 25">
            <a:extLst>
              <a:ext uri="{FF2B5EF4-FFF2-40B4-BE49-F238E27FC236}">
                <a16:creationId xmlns:a16="http://schemas.microsoft.com/office/drawing/2014/main" id="{0F687021-34CB-4BCC-E3DC-4AFD1A524C82}"/>
              </a:ext>
            </a:extLst>
          </p:cNvPr>
          <p:cNvSpPr>
            <a:spLocks noChangeShapeType="1"/>
          </p:cNvSpPr>
          <p:nvPr/>
        </p:nvSpPr>
        <p:spPr bwMode="auto">
          <a:xfrm flipV="1">
            <a:off x="9578268" y="5126812"/>
            <a:ext cx="0" cy="396000"/>
          </a:xfrm>
          <a:prstGeom prst="line">
            <a:avLst/>
          </a:prstGeom>
          <a:noFill/>
          <a:ln w="12700">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40" name="Text Box 18">
            <a:extLst>
              <a:ext uri="{FF2B5EF4-FFF2-40B4-BE49-F238E27FC236}">
                <a16:creationId xmlns:a16="http://schemas.microsoft.com/office/drawing/2014/main" id="{A1BF706B-F807-5D36-1FC5-4C49CE5A26F1}"/>
              </a:ext>
            </a:extLst>
          </p:cNvPr>
          <p:cNvSpPr txBox="1">
            <a:spLocks noChangeArrowheads="1"/>
          </p:cNvSpPr>
          <p:nvPr/>
        </p:nvSpPr>
        <p:spPr bwMode="auto">
          <a:xfrm>
            <a:off x="9900049" y="3594330"/>
            <a:ext cx="15231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domain</a:t>
            </a:r>
            <a:r>
              <a:rPr lang="de-DE" i="1" dirty="0"/>
              <a:t> </a:t>
            </a:r>
            <a:r>
              <a:rPr lang="de-DE" i="1" dirty="0" err="1"/>
              <a:t>object</a:t>
            </a:r>
            <a:endParaRPr lang="de-DE" i="1" dirty="0"/>
          </a:p>
        </p:txBody>
      </p:sp>
      <p:sp>
        <p:nvSpPr>
          <p:cNvPr id="41" name="Text Box 22">
            <a:extLst>
              <a:ext uri="{FF2B5EF4-FFF2-40B4-BE49-F238E27FC236}">
                <a16:creationId xmlns:a16="http://schemas.microsoft.com/office/drawing/2014/main" id="{04349E66-0E0B-1A65-F2F1-E51710FC6546}"/>
              </a:ext>
            </a:extLst>
          </p:cNvPr>
          <p:cNvSpPr txBox="1">
            <a:spLocks noChangeArrowheads="1"/>
          </p:cNvSpPr>
          <p:nvPr/>
        </p:nvSpPr>
        <p:spPr bwMode="auto">
          <a:xfrm>
            <a:off x="10226049" y="2057066"/>
            <a:ext cx="16510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data</a:t>
            </a:r>
            <a:r>
              <a:rPr lang="de-DE" i="1" dirty="0"/>
              <a:t> </a:t>
            </a:r>
            <a:r>
              <a:rPr lang="de-DE" i="1" dirty="0" err="1"/>
              <a:t>xfer</a:t>
            </a:r>
            <a:r>
              <a:rPr lang="de-DE" i="1" dirty="0"/>
              <a:t> </a:t>
            </a:r>
            <a:r>
              <a:rPr lang="de-DE" i="1" dirty="0" err="1"/>
              <a:t>object</a:t>
            </a:r>
            <a:endParaRPr lang="de-DE" i="1" dirty="0"/>
          </a:p>
        </p:txBody>
      </p:sp>
      <p:sp>
        <p:nvSpPr>
          <p:cNvPr id="42" name="Text Box 26">
            <a:extLst>
              <a:ext uri="{FF2B5EF4-FFF2-40B4-BE49-F238E27FC236}">
                <a16:creationId xmlns:a16="http://schemas.microsoft.com/office/drawing/2014/main" id="{7A5E13CC-3D60-5DB4-5FDC-3B943551901E}"/>
              </a:ext>
            </a:extLst>
          </p:cNvPr>
          <p:cNvSpPr txBox="1">
            <a:spLocks noChangeArrowheads="1"/>
          </p:cNvSpPr>
          <p:nvPr/>
        </p:nvSpPr>
        <p:spPr bwMode="auto">
          <a:xfrm>
            <a:off x="9731226" y="4360693"/>
            <a:ext cx="1493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ResultSet</a:t>
            </a:r>
            <a:r>
              <a:rPr lang="de-DE" i="1" dirty="0"/>
              <a:t>, etc.</a:t>
            </a:r>
          </a:p>
        </p:txBody>
      </p:sp>
      <p:sp>
        <p:nvSpPr>
          <p:cNvPr id="43" name="Text Box 26">
            <a:extLst>
              <a:ext uri="{FF2B5EF4-FFF2-40B4-BE49-F238E27FC236}">
                <a16:creationId xmlns:a16="http://schemas.microsoft.com/office/drawing/2014/main" id="{CE5FA048-B1DA-377D-A1C4-6C89886F2E8B}"/>
              </a:ext>
            </a:extLst>
          </p:cNvPr>
          <p:cNvSpPr txBox="1">
            <a:spLocks noChangeArrowheads="1"/>
          </p:cNvSpPr>
          <p:nvPr/>
        </p:nvSpPr>
        <p:spPr bwMode="auto">
          <a:xfrm>
            <a:off x="9583740" y="5141389"/>
            <a:ext cx="14932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i="1" dirty="0" err="1"/>
              <a:t>ResultSet</a:t>
            </a:r>
            <a:r>
              <a:rPr lang="de-DE" i="1" dirty="0"/>
              <a:t>, etc.</a:t>
            </a:r>
          </a:p>
        </p:txBody>
      </p:sp>
    </p:spTree>
    <p:extLst>
      <p:ext uri="{BB962C8B-B14F-4D97-AF65-F5344CB8AC3E}">
        <p14:creationId xmlns:p14="http://schemas.microsoft.com/office/powerpoint/2010/main" val="2234556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de-DE"/>
              <a:t>Zwischenzusammenfassung</a:t>
            </a:r>
          </a:p>
        </p:txBody>
      </p:sp>
      <p:sp>
        <p:nvSpPr>
          <p:cNvPr id="4099" name="Rectangle 3"/>
          <p:cNvSpPr>
            <a:spLocks noGrp="1" noChangeArrowheads="1"/>
          </p:cNvSpPr>
          <p:nvPr>
            <p:ph idx="1"/>
          </p:nvPr>
        </p:nvSpPr>
        <p:spPr/>
        <p:txBody>
          <a:bodyPr>
            <a:normAutofit/>
          </a:bodyPr>
          <a:lstStyle/>
          <a:p>
            <a:r>
              <a:rPr lang="de-DE" dirty="0"/>
              <a:t>Views</a:t>
            </a:r>
          </a:p>
          <a:p>
            <a:pPr lvl="1"/>
            <a:r>
              <a:rPr lang="de-DE" dirty="0"/>
              <a:t>Abgeleitete Relation</a:t>
            </a:r>
          </a:p>
          <a:p>
            <a:r>
              <a:rPr lang="de-DE" dirty="0"/>
              <a:t>Rechtevergabe</a:t>
            </a:r>
          </a:p>
          <a:p>
            <a:pPr lvl="1"/>
            <a:r>
              <a:rPr lang="de-DE" dirty="0"/>
              <a:t>GRANT, REVOKE</a:t>
            </a:r>
          </a:p>
          <a:p>
            <a:r>
              <a:rPr lang="de-DE" dirty="0"/>
              <a:t>Programmiermethoden</a:t>
            </a:r>
          </a:p>
          <a:p>
            <a:pPr lvl="1"/>
            <a:r>
              <a:rPr lang="de-DE" dirty="0"/>
              <a:t>Direkter Aufruf: Von SQL an die Datenbank</a:t>
            </a:r>
          </a:p>
          <a:p>
            <a:pPr lvl="1"/>
            <a:r>
              <a:rPr lang="de-DE" dirty="0"/>
              <a:t>Embedded SQL: SQL wird in die Host-Sprache eingebunden</a:t>
            </a:r>
          </a:p>
          <a:p>
            <a:pPr lvl="1"/>
            <a:r>
              <a:rPr lang="de-DE" dirty="0"/>
              <a:t>Dynamic SQL: Wird zur Programmlaufzeit zusammengebaut</a:t>
            </a:r>
          </a:p>
          <a:p>
            <a:pPr lvl="1"/>
            <a:r>
              <a:rPr lang="de-DE" dirty="0"/>
              <a:t>Module Language: SQL wird in Module ausgelagert, die von Host-Sprache aus angefragt werden</a:t>
            </a:r>
          </a:p>
          <a:p>
            <a:pPr lvl="1"/>
            <a:r>
              <a:rPr lang="de-DE" dirty="0"/>
              <a:t>Call-Level APIs: Schnittstellen, um aus der Host-Sprache Datenbanken anzusprechen</a:t>
            </a:r>
          </a:p>
          <a:p>
            <a:pPr lvl="1"/>
            <a:r>
              <a:rPr lang="de-DE" dirty="0"/>
              <a:t>Mappings: Verbergen SQL vor Programmierer</a:t>
            </a:r>
          </a:p>
        </p:txBody>
      </p:sp>
      <p:sp>
        <p:nvSpPr>
          <p:cNvPr id="2" name="Date Placeholder 1">
            <a:extLst>
              <a:ext uri="{FF2B5EF4-FFF2-40B4-BE49-F238E27FC236}">
                <a16:creationId xmlns:a16="http://schemas.microsoft.com/office/drawing/2014/main" id="{9379AC9B-6DE0-A457-59B9-AABC2F746E23}"/>
              </a:ext>
            </a:extLst>
          </p:cNvPr>
          <p:cNvSpPr>
            <a:spLocks noGrp="1"/>
          </p:cNvSpPr>
          <p:nvPr>
            <p:ph type="dt" sz="half" idx="2"/>
          </p:nvPr>
        </p:nvSpPr>
        <p:spPr/>
        <p:txBody>
          <a:bodyPr/>
          <a:lstStyle/>
          <a:p>
            <a:r>
              <a:rPr lang="de-DE"/>
              <a:t>SQL</a:t>
            </a:r>
          </a:p>
        </p:txBody>
      </p:sp>
      <p:sp>
        <p:nvSpPr>
          <p:cNvPr id="3" name="Footer Placeholder 2">
            <a:extLst>
              <a:ext uri="{FF2B5EF4-FFF2-40B4-BE49-F238E27FC236}">
                <a16:creationId xmlns:a16="http://schemas.microsoft.com/office/drawing/2014/main" id="{859076C7-6F78-2A6F-B733-7AE05E8519F2}"/>
              </a:ext>
            </a:extLst>
          </p:cNvPr>
          <p:cNvSpPr>
            <a:spLocks noGrp="1"/>
          </p:cNvSpPr>
          <p:nvPr>
            <p:ph type="ftr" sz="quarter" idx="3"/>
          </p:nvPr>
        </p:nvSpPr>
        <p:spPr/>
        <p:txBody>
          <a:bodyPr/>
          <a:lstStyle/>
          <a:p>
            <a:r>
              <a:rPr lang="de-DE"/>
              <a:t>T. Braun - Datenbanken</a:t>
            </a:r>
          </a:p>
        </p:txBody>
      </p:sp>
      <p:sp>
        <p:nvSpPr>
          <p:cNvPr id="18" name="Foliennummernplatzhalter 17"/>
          <p:cNvSpPr>
            <a:spLocks noGrp="1"/>
          </p:cNvSpPr>
          <p:nvPr>
            <p:ph type="sldNum" sz="quarter" idx="4"/>
          </p:nvPr>
        </p:nvSpPr>
        <p:spPr/>
        <p:txBody>
          <a:bodyPr/>
          <a:lstStyle/>
          <a:p>
            <a:fld id="{5CE570D8-9954-40E4-B7ED-61BACCB30A88}" type="slidenum">
              <a:rPr lang="de-DE" smtClean="0"/>
              <a:pPr/>
              <a:t>129</a:t>
            </a:fld>
            <a:endParaRPr lang="de-DE"/>
          </a:p>
        </p:txBody>
      </p:sp>
    </p:spTree>
    <p:extLst>
      <p:ext uri="{BB962C8B-B14F-4D97-AF65-F5344CB8AC3E}">
        <p14:creationId xmlns:p14="http://schemas.microsoft.com/office/powerpoint/2010/main" val="348972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C42-55DA-A843-B193-E5E0A61A28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20DC4411-B3B0-2242-B836-954B84442A46}"/>
              </a:ext>
            </a:extLst>
          </p:cNvPr>
          <p:cNvSpPr>
            <a:spLocks noGrp="1"/>
          </p:cNvSpPr>
          <p:nvPr>
            <p:ph idx="1"/>
          </p:nvPr>
        </p:nvSpPr>
        <p:spPr/>
        <p:txBody>
          <a:bodyPr>
            <a:normAutofit/>
          </a:bodyPr>
          <a:lstStyle/>
          <a:p>
            <a:pPr marL="0" indent="0">
              <a:spcBef>
                <a:spcPts val="150"/>
              </a:spcBef>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Abteilung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Name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 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Nummer	</a:t>
            </a:r>
            <a:r>
              <a:rPr lang="de-DE" b="1" dirty="0" err="1">
                <a:solidFill>
                  <a:schemeClr val="accent1"/>
                </a:solidFill>
                <a:latin typeface="Courier New" panose="02070309020205020404" pitchFamily="49" charset="0"/>
                <a:cs typeface="Courier New" panose="02070309020205020404" pitchFamily="49" charset="0"/>
              </a:rPr>
              <a:t>serial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Leitung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AnfDatum</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date</a:t>
            </a: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endParaRPr lang="de-DE" dirty="0">
              <a:latin typeface="Courier New" panose="02070309020205020404" pitchFamily="49" charset="0"/>
              <a:cs typeface="Courier New" panose="02070309020205020404" pitchFamily="49" charset="0"/>
            </a:endParaRP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unique</a:t>
            </a:r>
            <a:r>
              <a:rPr lang="de-DE" dirty="0">
                <a:latin typeface="Courier New" panose="02070309020205020404" pitchFamily="49" charset="0"/>
                <a:cs typeface="Courier New" panose="02070309020205020404" pitchFamily="49" charset="0"/>
              </a:rPr>
              <a:t> (Name),</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(Leitung)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D3C56F4F-ED28-38A1-4670-25E14CA20A6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592C8DA-AA54-B5BF-7CFD-D2B9961AAD0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49B5038-E6D3-6F41-B80E-32C1FB610BD8}"/>
              </a:ext>
            </a:extLst>
          </p:cNvPr>
          <p:cNvSpPr>
            <a:spLocks noGrp="1"/>
          </p:cNvSpPr>
          <p:nvPr>
            <p:ph type="sldNum" sz="quarter" idx="4"/>
          </p:nvPr>
        </p:nvSpPr>
        <p:spPr/>
        <p:txBody>
          <a:bodyPr/>
          <a:lstStyle/>
          <a:p>
            <a:fld id="{6B52BCD7-8B4B-1443-81DC-540C3C62FE02}" type="slidenum">
              <a:rPr lang="en-GB" smtClean="0"/>
              <a:pPr/>
              <a:t>13</a:t>
            </a:fld>
            <a:endParaRPr lang="en-GB"/>
          </a:p>
        </p:txBody>
      </p:sp>
      <p:graphicFrame>
        <p:nvGraphicFramePr>
          <p:cNvPr id="9" name="Group 5">
            <a:extLst>
              <a:ext uri="{FF2B5EF4-FFF2-40B4-BE49-F238E27FC236}">
                <a16:creationId xmlns:a16="http://schemas.microsoft.com/office/drawing/2014/main" id="{41179287-CAB9-C8B0-5E16-FC53034DEB2C}"/>
              </a:ext>
            </a:extLst>
          </p:cNvPr>
          <p:cNvGraphicFramePr>
            <a:graphicFrameLocks noGrp="1"/>
          </p:cNvGraphicFramePr>
          <p:nvPr>
            <p:extLst>
              <p:ext uri="{D42A27DB-BD31-4B8C-83A1-F6EECF244321}">
                <p14:modId xmlns:p14="http://schemas.microsoft.com/office/powerpoint/2010/main" val="679519934"/>
              </p:ext>
            </p:extLst>
          </p:nvPr>
        </p:nvGraphicFramePr>
        <p:xfrm>
          <a:off x="7412609" y="5595931"/>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26893D10-E09E-A682-4928-47E77CFEC204}"/>
              </a:ext>
            </a:extLst>
          </p:cNvPr>
          <p:cNvSpPr txBox="1"/>
          <p:nvPr/>
        </p:nvSpPr>
        <p:spPr>
          <a:xfrm>
            <a:off x="7627172" y="1477166"/>
            <a:ext cx="4204503"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DE" dirty="0"/>
              <a:t>Für eine inkrementell wachsende ID nutzt</a:t>
            </a:r>
          </a:p>
          <a:p>
            <a:pPr marL="285750" indent="-285750">
              <a:buFont typeface="Arial" panose="020B0604020202020204" pitchFamily="34" charset="0"/>
              <a:buChar char="•"/>
            </a:pPr>
            <a:r>
              <a:rPr lang="en-DE" i="1" dirty="0"/>
              <a:t>PostgreSQL</a:t>
            </a:r>
            <a:r>
              <a:rPr lang="en-DE" dirty="0"/>
              <a:t> den Datentyp SERIAL, womit ein Int-Attribut angelegt wird, welches mit jeder Einfügung um 1 inkrement wird (Start bei 1)</a:t>
            </a:r>
          </a:p>
          <a:p>
            <a:pPr marL="285750" indent="-285750">
              <a:buFont typeface="Arial" panose="020B0604020202020204" pitchFamily="34" charset="0"/>
              <a:buChar char="•"/>
            </a:pPr>
            <a:r>
              <a:rPr lang="en-DE" i="1" dirty="0"/>
              <a:t>MySQL</a:t>
            </a:r>
            <a:r>
              <a:rPr lang="en-DE" dirty="0"/>
              <a:t> den Datentyp INT zusammen mit AUTO_INCREMENT</a:t>
            </a:r>
          </a:p>
          <a:p>
            <a:pPr marL="285750" indent="-285750">
              <a:buFont typeface="Arial" panose="020B0604020202020204" pitchFamily="34" charset="0"/>
              <a:buChar char="•"/>
            </a:pPr>
            <a:r>
              <a:rPr lang="en-DE" i="1" dirty="0"/>
              <a:t>SQL Server</a:t>
            </a:r>
            <a:r>
              <a:rPr lang="en-DE" dirty="0"/>
              <a:t> den Datentyp</a:t>
            </a:r>
            <a:r>
              <a:rPr lang="en-DE" i="1" dirty="0"/>
              <a:t> </a:t>
            </a:r>
            <a:r>
              <a:rPr lang="en-DE" dirty="0"/>
              <a:t>INT zusammen mit IDENTITY(m,n), wobei m=1 der Startwert und n=1 das Inkrement sind</a:t>
            </a:r>
          </a:p>
        </p:txBody>
      </p:sp>
    </p:spTree>
    <p:extLst>
      <p:ext uri="{BB962C8B-B14F-4D97-AF65-F5344CB8AC3E}">
        <p14:creationId xmlns:p14="http://schemas.microsoft.com/office/powerpoint/2010/main" val="31598779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Datendefinition (SQL als DDL)</a:t>
            </a:r>
          </a:p>
          <a:p>
            <a:pPr lvl="1"/>
            <a:r>
              <a:rPr lang="de-DE" dirty="0"/>
              <a:t>Schema, Tabellen, Datentypen, </a:t>
            </a:r>
            <a:r>
              <a:rPr lang="de-DE" dirty="0" err="1"/>
              <a:t>Constraints</a:t>
            </a:r>
            <a:r>
              <a:rPr lang="de-DE" dirty="0"/>
              <a:t> definieren</a:t>
            </a:r>
          </a:p>
          <a:p>
            <a:pPr lvl="1"/>
            <a:r>
              <a:rPr lang="de-DE" dirty="0"/>
              <a:t>Strukturelle Änderungen mittels </a:t>
            </a:r>
            <a:r>
              <a:rPr lang="de-DE" dirty="0" err="1"/>
              <a:t>drop</a:t>
            </a:r>
            <a:r>
              <a:rPr lang="de-DE" dirty="0"/>
              <a:t>, alter</a:t>
            </a:r>
          </a:p>
          <a:p>
            <a:pPr marL="457200" indent="-457200">
              <a:buFont typeface="+mj-lt"/>
              <a:buAutoNum type="alphaUcPeriod"/>
            </a:pPr>
            <a:r>
              <a:rPr lang="de-DE" i="1" dirty="0"/>
              <a:t>Datenmanipulation (SQL als DML)</a:t>
            </a:r>
          </a:p>
          <a:p>
            <a:pPr lvl="1"/>
            <a:r>
              <a:rPr lang="de-DE" dirty="0"/>
              <a:t>Anfragen</a:t>
            </a:r>
          </a:p>
          <a:p>
            <a:pPr lvl="1"/>
            <a:r>
              <a:rPr lang="de-DE" dirty="0"/>
              <a:t>Datenänderungen</a:t>
            </a:r>
          </a:p>
          <a:p>
            <a:pPr marL="457200" indent="-457200">
              <a:buFont typeface="+mj-lt"/>
              <a:buAutoNum type="alphaUcPeriod"/>
            </a:pPr>
            <a:r>
              <a:rPr lang="de-DE" i="1" dirty="0"/>
              <a:t>Und der Rest</a:t>
            </a:r>
          </a:p>
          <a:p>
            <a:pPr lvl="1"/>
            <a:r>
              <a:rPr lang="de-DE" dirty="0"/>
              <a:t>Sichten (SQL als VDL) </a:t>
            </a:r>
          </a:p>
          <a:p>
            <a:pPr lvl="1"/>
            <a:r>
              <a:rPr lang="de-DE" dirty="0"/>
              <a:t>Rechtevergabe (SQL als DCL)</a:t>
            </a:r>
          </a:p>
          <a:p>
            <a:pPr lvl="1"/>
            <a:r>
              <a:rPr lang="de-DE" dirty="0"/>
              <a:t>Programmiermethoden</a:t>
            </a:r>
          </a:p>
          <a:p>
            <a:pPr marL="0" indent="0" algn="ctr">
              <a:buNone/>
            </a:pPr>
            <a:r>
              <a:rPr lang="de-DE">
                <a:solidFill>
                  <a:schemeClr val="accent1"/>
                </a:solidFill>
              </a:rPr>
              <a:t>➝ Anfragenverarbeitung</a:t>
            </a:r>
            <a:endParaRPr lang="de-DE" dirty="0">
              <a:solidFill>
                <a:schemeClr val="accent1"/>
              </a:solidFill>
            </a:endParaRPr>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130</a:t>
            </a:fld>
            <a:endParaRPr lang="en-GB"/>
          </a:p>
        </p:txBody>
      </p:sp>
    </p:spTree>
    <p:extLst>
      <p:ext uri="{BB962C8B-B14F-4D97-AF65-F5344CB8AC3E}">
        <p14:creationId xmlns:p14="http://schemas.microsoft.com/office/powerpoint/2010/main" val="289734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C42-55DA-A843-B193-E5E0A61A28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20DC4411-B3B0-2242-B836-954B84442A46}"/>
              </a:ext>
            </a:extLst>
          </p:cNvPr>
          <p:cNvSpPr>
            <a:spLocks noGrp="1"/>
          </p:cNvSpPr>
          <p:nvPr>
            <p:ph idx="1"/>
          </p:nvPr>
        </p:nvSpPr>
        <p:spPr/>
        <p:txBody>
          <a:bodyPr>
            <a:noAutofit/>
          </a:bodyPr>
          <a:lstStyle/>
          <a:p>
            <a:pPr marL="12700" indent="-12700">
              <a:buNone/>
              <a:tabLst>
                <a:tab pos="696913" algn="l"/>
                <a:tab pos="2887663" algn="l"/>
                <a:tab pos="5056188" algn="l"/>
                <a:tab pos="71993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Angestellte (</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	</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(Vorgesetzte)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 </a:t>
            </a:r>
          </a:p>
          <a:p>
            <a:pPr marL="12700" indent="-12700">
              <a:buNone/>
              <a:tabLst>
                <a:tab pos="696913" algn="l"/>
                <a:tab pos="2887663" algn="l"/>
                <a:tab pos="5056188" algn="l"/>
                <a:tab pos="7199313" algn="l"/>
              </a:tabLst>
            </a:pP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Abteilung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altLang="de-DE" b="1" dirty="0">
                <a:solidFill>
                  <a:srgbClr val="FFC000"/>
                </a:solidFill>
                <a:latin typeface="Courier New" panose="02070309020205020404" pitchFamily="49" charset="0"/>
                <a:cs typeface="Courier New" panose="02070309020205020404" pitchFamily="49" charset="0"/>
              </a:rPr>
              <a:t>alter</a:t>
            </a:r>
            <a:r>
              <a:rPr lang="de-DE" altLang="de-DE" b="1" dirty="0">
                <a:latin typeface="Courier New" panose="02070309020205020404" pitchFamily="49" charset="0"/>
                <a:cs typeface="Courier New" panose="02070309020205020404" pitchFamily="49" charset="0"/>
              </a:rPr>
              <a:t> </a:t>
            </a:r>
            <a:r>
              <a:rPr lang="de-DE" altLang="de-DE" b="1" dirty="0" err="1">
                <a:latin typeface="Courier New" panose="02070309020205020404" pitchFamily="49" charset="0"/>
                <a:cs typeface="Courier New" panose="02070309020205020404" pitchFamily="49" charset="0"/>
              </a:rPr>
              <a:t>table</a:t>
            </a:r>
            <a:r>
              <a:rPr lang="de-DE" altLang="de-DE" b="1" dirty="0">
                <a:latin typeface="Courier New" panose="02070309020205020404" pitchFamily="49" charset="0"/>
                <a:cs typeface="Courier New" panose="02070309020205020404" pitchFamily="49" charset="0"/>
              </a:rPr>
              <a:t> </a:t>
            </a:r>
            <a:r>
              <a:rPr lang="de-DE" altLang="de-DE" dirty="0">
                <a:latin typeface="Courier New" panose="02070309020205020404" pitchFamily="49" charset="0"/>
                <a:cs typeface="Courier New" panose="02070309020205020404" pitchFamily="49" charset="0"/>
              </a:rPr>
              <a:t>Angestellte </a:t>
            </a:r>
          </a:p>
          <a:p>
            <a:pPr marL="0" indent="0">
              <a:spcBef>
                <a:spcPts val="150"/>
              </a:spcBef>
              <a:buNone/>
              <a:tabLst>
                <a:tab pos="696913" algn="l"/>
                <a:tab pos="2887663" algn="l"/>
                <a:tab pos="5065713" algn="l"/>
              </a:tabLst>
            </a:pPr>
            <a:r>
              <a:rPr lang="de-DE" altLang="de-DE" b="1" dirty="0">
                <a:solidFill>
                  <a:srgbClr val="FFC000"/>
                </a:solidFill>
                <a:latin typeface="Courier New" panose="02070309020205020404" pitchFamily="49" charset="0"/>
                <a:cs typeface="Courier New" panose="02070309020205020404" pitchFamily="49" charset="0"/>
              </a:rPr>
              <a:t>	</a:t>
            </a:r>
            <a:r>
              <a:rPr lang="de-DE" altLang="de-DE" b="1" dirty="0" err="1">
                <a:solidFill>
                  <a:srgbClr val="FFC000"/>
                </a:solidFill>
                <a:latin typeface="Courier New" panose="02070309020205020404" pitchFamily="49" charset="0"/>
                <a:cs typeface="Courier New" panose="02070309020205020404" pitchFamily="49" charset="0"/>
              </a:rPr>
              <a:t>add</a:t>
            </a:r>
            <a:r>
              <a:rPr lang="de-DE" alt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Abteilung(Nummer) </a:t>
            </a:r>
          </a:p>
          <a:p>
            <a:pPr marL="0" indent="0">
              <a:spcBef>
                <a:spcPts val="150"/>
              </a:spcBef>
              <a:buNone/>
              <a:tabLst>
                <a:tab pos="696913" algn="l"/>
                <a:tab pos="2887663" algn="l"/>
                <a:tab pos="5065713" algn="l"/>
              </a:tabLst>
            </a:pPr>
            <a:endParaRPr lang="de-DE" dirty="0">
              <a:latin typeface="Courier New" panose="02070309020205020404" pitchFamily="49" charset="0"/>
              <a:cs typeface="Courier New" panose="02070309020205020404" pitchFamily="49" charset="0"/>
            </a:endParaRPr>
          </a:p>
        </p:txBody>
      </p:sp>
      <p:sp>
        <p:nvSpPr>
          <p:cNvPr id="5" name="Date Placeholder 4">
            <a:extLst>
              <a:ext uri="{FF2B5EF4-FFF2-40B4-BE49-F238E27FC236}">
                <a16:creationId xmlns:a16="http://schemas.microsoft.com/office/drawing/2014/main" id="{D3C56F4F-ED28-38A1-4670-25E14CA20A6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592C8DA-AA54-B5BF-7CFD-D2B9961AAD0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49B5038-E6D3-6F41-B80E-32C1FB610BD8}"/>
              </a:ext>
            </a:extLst>
          </p:cNvPr>
          <p:cNvSpPr>
            <a:spLocks noGrp="1"/>
          </p:cNvSpPr>
          <p:nvPr>
            <p:ph type="sldNum" sz="quarter" idx="4"/>
          </p:nvPr>
        </p:nvSpPr>
        <p:spPr/>
        <p:txBody>
          <a:bodyPr/>
          <a:lstStyle/>
          <a:p>
            <a:fld id="{6B52BCD7-8B4B-1443-81DC-540C3C62FE02}" type="slidenum">
              <a:rPr lang="en-GB" smtClean="0"/>
              <a:pPr/>
              <a:t>14</a:t>
            </a:fld>
            <a:endParaRPr lang="en-GB"/>
          </a:p>
        </p:txBody>
      </p:sp>
    </p:spTree>
    <p:extLst>
      <p:ext uri="{BB962C8B-B14F-4D97-AF65-F5344CB8AC3E}">
        <p14:creationId xmlns:p14="http://schemas.microsoft.com/office/powerpoint/2010/main" val="7276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51F2-D4AB-E343-8767-3D5C356E21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0B7EDCF8-D21B-F447-99A3-36976B1927CA}"/>
              </a:ext>
            </a:extLst>
          </p:cNvPr>
          <p:cNvSpPr>
            <a:spLocks noGrp="1"/>
          </p:cNvSpPr>
          <p:nvPr>
            <p:ph idx="1"/>
          </p:nvPr>
        </p:nvSpPr>
        <p:spPr/>
        <p:txBody>
          <a:bodyPr>
            <a:normAutofit/>
          </a:bodyPr>
          <a:lstStyle/>
          <a:p>
            <a:pPr marL="0" indent="0">
              <a:buNone/>
              <a:tabLst>
                <a:tab pos="752475" algn="l"/>
                <a:tab pos="2887663" algn="l"/>
                <a:tab pos="5065713" algn="l"/>
                <a:tab pos="71993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Projekt (</a:t>
            </a:r>
          </a:p>
          <a:p>
            <a:pPr marL="0" indent="0">
              <a:spcBef>
                <a:spcPts val="150"/>
              </a:spcBef>
              <a:buNone/>
              <a:tabLst>
                <a:tab pos="752475" algn="l"/>
                <a:tab pos="2887663" algn="l"/>
                <a:tab pos="5065713" algn="l"/>
                <a:tab pos="7199313" algn="l"/>
              </a:tabLst>
            </a:pPr>
            <a:r>
              <a:rPr lang="de-DE" dirty="0">
                <a:latin typeface="Courier New" panose="02070309020205020404" pitchFamily="49" charset="0"/>
                <a:cs typeface="Courier New" panose="02070309020205020404" pitchFamily="49" charset="0"/>
              </a:rPr>
              <a:t>	Name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solidFill>
                  <a:schemeClr val="accent1"/>
                </a:solidFill>
                <a:latin typeface="Courier New" panose="02070309020205020404" pitchFamily="49" charset="0"/>
                <a:cs typeface="Courier New" panose="02070309020205020404" pitchFamily="49" charset="0"/>
              </a:rPr>
              <a:t>unique</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Nummer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solidFill>
                  <a:schemeClr val="accent1"/>
                </a:solidFill>
                <a:latin typeface="Courier New" panose="02070309020205020404" pitchFamily="49" charset="0"/>
                <a:cs typeface="Courier New" panose="02070309020205020404" pitchFamily="49" charset="0"/>
              </a:rPr>
              <a:t>primary</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Standort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solidFill>
                  <a:schemeClr val="accent1"/>
                </a:solidFill>
                <a:latin typeface="Courier New" panose="02070309020205020404" pitchFamily="49" charset="0"/>
                <a:cs typeface="Courier New" panose="02070309020205020404" pitchFamily="49" charset="0"/>
              </a:rPr>
              <a:t>references</a:t>
            </a:r>
            <a:r>
              <a:rPr lang="de-DE" dirty="0">
                <a:solidFill>
                  <a:schemeClr val="accent1"/>
                </a:solidFill>
                <a:latin typeface="Courier New" panose="02070309020205020404" pitchFamily="49" charset="0"/>
                <a:cs typeface="Courier New" panose="02070309020205020404" pitchFamily="49" charset="0"/>
              </a:rPr>
              <a:t> </a:t>
            </a:r>
            <a:br>
              <a:rPr lang="de-DE" dirty="0">
                <a:solidFill>
                  <a:schemeClr val="accent1"/>
                </a:solidFill>
                <a:latin typeface="Courier New" panose="02070309020205020404" pitchFamily="49" charset="0"/>
                <a:cs typeface="Courier New" panose="02070309020205020404" pitchFamily="49" charset="0"/>
              </a:rPr>
            </a:br>
            <a:r>
              <a:rPr lang="de-DE" dirty="0">
                <a:solidFill>
                  <a:schemeClr val="accent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Abteilung(Nummer)</a:t>
            </a:r>
          </a:p>
          <a:p>
            <a:pPr marL="0" indent="0">
              <a:buNone/>
              <a:tabLst>
                <a:tab pos="696913" algn="l"/>
              </a:tabLst>
            </a:pPr>
            <a:r>
              <a:rPr lang="de-DE" dirty="0">
                <a:latin typeface="Courier New" panose="02070309020205020404" pitchFamily="49" charset="0"/>
                <a:cs typeface="Courier New" panose="02070309020205020404" pitchFamily="49" charset="0"/>
              </a:rPr>
              <a:t>);</a:t>
            </a:r>
          </a:p>
        </p:txBody>
      </p:sp>
      <p:sp>
        <p:nvSpPr>
          <p:cNvPr id="6" name="Date Placeholder 5">
            <a:extLst>
              <a:ext uri="{FF2B5EF4-FFF2-40B4-BE49-F238E27FC236}">
                <a16:creationId xmlns:a16="http://schemas.microsoft.com/office/drawing/2014/main" id="{6ECFC0BC-902D-978D-08FF-5341B081B695}"/>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E9235BA7-17B1-0C00-B3E2-AF9F3AAD4621}"/>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75D10C58-E61A-2149-AA34-8A87F48640D5}"/>
              </a:ext>
            </a:extLst>
          </p:cNvPr>
          <p:cNvSpPr>
            <a:spLocks noGrp="1"/>
          </p:cNvSpPr>
          <p:nvPr>
            <p:ph type="sldNum" sz="quarter" idx="4"/>
          </p:nvPr>
        </p:nvSpPr>
        <p:spPr/>
        <p:txBody>
          <a:bodyPr/>
          <a:lstStyle/>
          <a:p>
            <a:fld id="{6B52BCD7-8B4B-1443-81DC-540C3C62FE02}" type="slidenum">
              <a:rPr lang="en-GB" smtClean="0"/>
              <a:t>15</a:t>
            </a:fld>
            <a:endParaRPr lang="en-GB"/>
          </a:p>
        </p:txBody>
      </p:sp>
      <p:graphicFrame>
        <p:nvGraphicFramePr>
          <p:cNvPr id="5" name="Group 5">
            <a:extLst>
              <a:ext uri="{FF2B5EF4-FFF2-40B4-BE49-F238E27FC236}">
                <a16:creationId xmlns:a16="http://schemas.microsoft.com/office/drawing/2014/main" id="{AD229EE8-792F-ADC5-C6F5-67A49FE1BB4B}"/>
              </a:ext>
            </a:extLst>
          </p:cNvPr>
          <p:cNvGraphicFramePr>
            <a:graphicFrameLocks noGrp="1"/>
          </p:cNvGraphicFramePr>
          <p:nvPr>
            <p:extLst>
              <p:ext uri="{D42A27DB-BD31-4B8C-83A1-F6EECF244321}">
                <p14:modId xmlns:p14="http://schemas.microsoft.com/office/powerpoint/2010/main" val="831520091"/>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527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7C42-55DA-A843-B193-E5E0A61A28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20DC4411-B3B0-2242-B836-954B84442A46}"/>
              </a:ext>
            </a:extLst>
          </p:cNvPr>
          <p:cNvSpPr>
            <a:spLocks noGrp="1"/>
          </p:cNvSpPr>
          <p:nvPr>
            <p:ph idx="1"/>
          </p:nvPr>
        </p:nvSpPr>
        <p:spPr/>
        <p:txBody>
          <a:bodyPr>
            <a:normAutofit/>
          </a:bodyPr>
          <a:lstStyle/>
          <a:p>
            <a:pPr marL="0" indent="0">
              <a:spcBef>
                <a:spcPts val="150"/>
              </a:spcBef>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Abteilung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AbtStandort</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 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Standort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 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endParaRPr lang="de-DE" dirty="0">
              <a:latin typeface="Courier New" panose="02070309020205020404" pitchFamily="49" charset="0"/>
              <a:cs typeface="Courier New" panose="02070309020205020404" pitchFamily="49" charset="0"/>
            </a:endParaRP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err="1">
                <a:solidFill>
                  <a:schemeClr val="accent1"/>
                </a:solidFill>
                <a:latin typeface="Courier New" panose="02070309020205020404" pitchFamily="49" charset="0"/>
                <a:cs typeface="Courier New" panose="02070309020205020404" pitchFamily="49" charset="0"/>
              </a:rPr>
              <a:t>AbtNr</a:t>
            </a:r>
            <a:r>
              <a:rPr lang="de-DE" dirty="0">
                <a:solidFill>
                  <a:schemeClr val="accent1"/>
                </a:solidFill>
                <a:latin typeface="Courier New" panose="02070309020205020404" pitchFamily="49" charset="0"/>
                <a:cs typeface="Courier New" panose="02070309020205020404" pitchFamily="49" charset="0"/>
              </a:rPr>
              <a:t>, Standort</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 pos="71993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Abteilung(Nummer)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720E515F-DB4A-73FC-4C3C-13E8B4E707C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A5DCB1C-C8C7-09D8-AC6B-6C8F150E6FB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49B5038-E6D3-6F41-B80E-32C1FB610BD8}"/>
              </a:ext>
            </a:extLst>
          </p:cNvPr>
          <p:cNvSpPr>
            <a:spLocks noGrp="1"/>
          </p:cNvSpPr>
          <p:nvPr>
            <p:ph type="sldNum" sz="quarter" idx="4"/>
          </p:nvPr>
        </p:nvSpPr>
        <p:spPr/>
        <p:txBody>
          <a:bodyPr/>
          <a:lstStyle/>
          <a:p>
            <a:fld id="{6B52BCD7-8B4B-1443-81DC-540C3C62FE02}" type="slidenum">
              <a:rPr lang="en-GB" smtClean="0"/>
              <a:t>16</a:t>
            </a:fld>
            <a:endParaRPr lang="en-GB"/>
          </a:p>
        </p:txBody>
      </p:sp>
      <p:graphicFrame>
        <p:nvGraphicFramePr>
          <p:cNvPr id="7" name="Group 5">
            <a:extLst>
              <a:ext uri="{FF2B5EF4-FFF2-40B4-BE49-F238E27FC236}">
                <a16:creationId xmlns:a16="http://schemas.microsoft.com/office/drawing/2014/main" id="{D84ED74F-7701-463A-1D4A-F529F58F744D}"/>
              </a:ext>
            </a:extLst>
          </p:cNvPr>
          <p:cNvGraphicFramePr>
            <a:graphicFrameLocks noGrp="1"/>
          </p:cNvGraphicFramePr>
          <p:nvPr>
            <p:extLst>
              <p:ext uri="{D42A27DB-BD31-4B8C-83A1-F6EECF244321}">
                <p14:modId xmlns:p14="http://schemas.microsoft.com/office/powerpoint/2010/main" val="479585443"/>
              </p:ext>
            </p:extLst>
          </p:nvPr>
        </p:nvGraphicFramePr>
        <p:xfrm>
          <a:off x="9042619" y="5590074"/>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424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51F2-D4AB-E343-8767-3D5C356E210C}"/>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0B7EDCF8-D21B-F447-99A3-36976B1927CA}"/>
              </a:ext>
            </a:extLst>
          </p:cNvPr>
          <p:cNvSpPr>
            <a:spLocks noGrp="1"/>
          </p:cNvSpPr>
          <p:nvPr>
            <p:ph idx="1"/>
          </p:nvPr>
        </p:nvSpPr>
        <p:spPr/>
        <p:txBody>
          <a:bodyPr>
            <a:normAutofit/>
          </a:bodyPr>
          <a:lstStyle/>
          <a:p>
            <a:pPr marL="0" indent="0">
              <a:buNone/>
              <a:tabLst>
                <a:tab pos="696913" algn="l"/>
                <a:tab pos="2887663" algn="l"/>
                <a:tab pos="5010150"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p>
          <a:p>
            <a:pPr marL="0" indent="0">
              <a:spcBef>
                <a:spcPts val="150"/>
              </a:spcBef>
              <a:buNone/>
              <a:tabLst>
                <a:tab pos="752475" algn="l"/>
                <a:tab pos="2303463" algn="l"/>
                <a:tab pos="3989388" algn="l"/>
                <a:tab pos="5730875"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ProjNr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b="1" dirty="0">
                <a:solidFill>
                  <a:schemeClr val="accent1"/>
                </a:solidFill>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Projekt(Nummer),</a:t>
            </a:r>
          </a:p>
          <a:p>
            <a:pPr marL="0" indent="0">
              <a:spcBef>
                <a:spcPts val="150"/>
              </a:spcBef>
              <a:buNone/>
              <a:tabLst>
                <a:tab pos="752475" algn="l"/>
                <a:tab pos="2303463" algn="l"/>
                <a:tab pos="3989388" algn="l"/>
                <a:tab pos="5730875" algn="l"/>
              </a:tabLst>
            </a:pPr>
            <a:r>
              <a:rPr lang="de-DE" dirty="0">
                <a:latin typeface="Courier New" panose="02070309020205020404" pitchFamily="49" charset="0"/>
                <a:cs typeface="Courier New" panose="02070309020205020404" pitchFamily="49" charset="0"/>
              </a:rPr>
              <a:t>	SVN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p>
          <a:p>
            <a:pPr marL="0" indent="0">
              <a:spcBef>
                <a:spcPts val="150"/>
              </a:spcBef>
              <a:buNone/>
              <a:tabLst>
                <a:tab pos="752475" algn="l"/>
                <a:tab pos="2303463" algn="l"/>
                <a:tab pos="3989388" algn="l"/>
                <a:tab pos="5730875" algn="l"/>
              </a:tabLst>
            </a:pPr>
            <a:r>
              <a:rPr lang="de-DE" dirty="0">
                <a:latin typeface="Courier New" panose="02070309020205020404" pitchFamily="49" charset="0"/>
                <a:cs typeface="Courier New" panose="02070309020205020404" pitchFamily="49" charset="0"/>
              </a:rPr>
              <a:t>	Std	</a:t>
            </a:r>
            <a:r>
              <a:rPr lang="de-DE" b="1" dirty="0" err="1">
                <a:latin typeface="Courier New" panose="02070309020205020404" pitchFamily="49" charset="0"/>
                <a:cs typeface="Courier New" panose="02070309020205020404" pitchFamily="49" charset="0"/>
              </a:rPr>
              <a:t>decimal</a:t>
            </a:r>
            <a:r>
              <a:rPr lang="de-DE" dirty="0">
                <a:latin typeface="Courier New" panose="02070309020205020404" pitchFamily="49" charset="0"/>
                <a:cs typeface="Courier New" panose="02070309020205020404" pitchFamily="49" charset="0"/>
              </a:rPr>
              <a:t>(3,1),</a:t>
            </a:r>
          </a:p>
          <a:p>
            <a:pPr marL="0" indent="0">
              <a:spcBef>
                <a:spcPts val="150"/>
              </a:spcBef>
              <a:buNone/>
              <a:tabLst>
                <a:tab pos="752475" algn="l"/>
                <a:tab pos="2887663" algn="l"/>
                <a:tab pos="5010150" algn="l"/>
              </a:tabLst>
            </a:pPr>
            <a:endParaRPr lang="de-DE" dirty="0">
              <a:latin typeface="Courier New" panose="02070309020205020404" pitchFamily="49" charset="0"/>
              <a:cs typeface="Courier New" panose="02070309020205020404" pitchFamily="49" charset="0"/>
            </a:endParaRPr>
          </a:p>
          <a:p>
            <a:pPr marL="0" indent="0">
              <a:spcBef>
                <a:spcPts val="150"/>
              </a:spcBef>
              <a:buNone/>
              <a:tabLst>
                <a:tab pos="752475" algn="l"/>
                <a:tab pos="2887663" algn="l"/>
                <a:tab pos="5010150"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 </a:t>
            </a:r>
            <a:r>
              <a:rPr lang="de-DE" dirty="0" err="1">
                <a:latin typeface="Courier New" panose="02070309020205020404" pitchFamily="49" charset="0"/>
                <a:cs typeface="Courier New" panose="02070309020205020404" pitchFamily="49" charset="0"/>
              </a:rPr>
              <a:t>ProjNr</a:t>
            </a:r>
            <a:r>
              <a:rPr lang="de-DE" dirty="0">
                <a:latin typeface="Courier New" panose="02070309020205020404" pitchFamily="49" charset="0"/>
                <a:cs typeface="Courier New" panose="02070309020205020404" pitchFamily="49" charset="0"/>
              </a:rPr>
              <a:t>)</a:t>
            </a:r>
          </a:p>
          <a:p>
            <a:pPr marL="0" indent="0">
              <a:buNone/>
              <a:tabLst>
                <a:tab pos="696913" algn="l"/>
                <a:tab pos="2887663" algn="l"/>
                <a:tab pos="5010150" algn="l"/>
              </a:tabLst>
            </a:pPr>
            <a:r>
              <a:rPr lang="de-DE" dirty="0">
                <a:latin typeface="Courier New" panose="02070309020205020404" pitchFamily="49" charset="0"/>
                <a:cs typeface="Courier New" panose="02070309020205020404" pitchFamily="49" charset="0"/>
              </a:rPr>
              <a:t>);</a:t>
            </a:r>
          </a:p>
          <a:p>
            <a:pPr marL="0" indent="0">
              <a:buNone/>
              <a:tabLst>
                <a:tab pos="696913" algn="l"/>
                <a:tab pos="2887663" algn="l"/>
                <a:tab pos="5010150" algn="l"/>
              </a:tabLst>
            </a:pPr>
            <a:endParaRPr lang="de-DE" dirty="0">
              <a:latin typeface="Courier New" panose="02070309020205020404" pitchFamily="49" charset="0"/>
              <a:cs typeface="Courier New" panose="02070309020205020404" pitchFamily="49" charset="0"/>
            </a:endParaRPr>
          </a:p>
        </p:txBody>
      </p:sp>
      <p:sp>
        <p:nvSpPr>
          <p:cNvPr id="5" name="Date Placeholder 4">
            <a:extLst>
              <a:ext uri="{FF2B5EF4-FFF2-40B4-BE49-F238E27FC236}">
                <a16:creationId xmlns:a16="http://schemas.microsoft.com/office/drawing/2014/main" id="{0C427B8C-29D9-463B-8C53-ED9A28498CB0}"/>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D8AE14F1-89DF-B47E-820B-979421FED8B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75D10C58-E61A-2149-AA34-8A87F48640D5}"/>
              </a:ext>
            </a:extLst>
          </p:cNvPr>
          <p:cNvSpPr>
            <a:spLocks noGrp="1"/>
          </p:cNvSpPr>
          <p:nvPr>
            <p:ph type="sldNum" sz="quarter" idx="4"/>
          </p:nvPr>
        </p:nvSpPr>
        <p:spPr/>
        <p:txBody>
          <a:bodyPr/>
          <a:lstStyle/>
          <a:p>
            <a:fld id="{6B52BCD7-8B4B-1443-81DC-540C3C62FE02}" type="slidenum">
              <a:rPr lang="en-GB" smtClean="0"/>
              <a:t>17</a:t>
            </a:fld>
            <a:endParaRPr lang="en-GB"/>
          </a:p>
        </p:txBody>
      </p:sp>
      <p:graphicFrame>
        <p:nvGraphicFramePr>
          <p:cNvPr id="8" name="Group 5">
            <a:extLst>
              <a:ext uri="{FF2B5EF4-FFF2-40B4-BE49-F238E27FC236}">
                <a16:creationId xmlns:a16="http://schemas.microsoft.com/office/drawing/2014/main" id="{838BF1BE-C6D7-AB69-CA44-484C9CD367D6}"/>
              </a:ext>
            </a:extLst>
          </p:cNvPr>
          <p:cNvGraphicFramePr>
            <a:graphicFrameLocks noGrp="1"/>
          </p:cNvGraphicFramePr>
          <p:nvPr>
            <p:extLst>
              <p:ext uri="{D42A27DB-BD31-4B8C-83A1-F6EECF244321}">
                <p14:modId xmlns:p14="http://schemas.microsoft.com/office/powerpoint/2010/main" val="3413836588"/>
              </p:ext>
            </p:extLst>
          </p:nvPr>
        </p:nvGraphicFramePr>
        <p:xfrm>
          <a:off x="9030699" y="559007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854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C33C-47C8-9941-A469-06D7DAB74DD9}"/>
              </a:ext>
            </a:extLst>
          </p:cNvPr>
          <p:cNvSpPr>
            <a:spLocks noGrp="1"/>
          </p:cNvSpPr>
          <p:nvPr>
            <p:ph type="title"/>
          </p:nvPr>
        </p:nvSpPr>
        <p:spPr/>
        <p:txBody>
          <a:bodyPr/>
          <a:lstStyle/>
          <a:p>
            <a:r>
              <a:rPr lang="de-DE" dirty="0"/>
              <a:t>Beispiele für CREATE TABLE</a:t>
            </a:r>
          </a:p>
        </p:txBody>
      </p:sp>
      <p:sp>
        <p:nvSpPr>
          <p:cNvPr id="3" name="Content Placeholder 2">
            <a:extLst>
              <a:ext uri="{FF2B5EF4-FFF2-40B4-BE49-F238E27FC236}">
                <a16:creationId xmlns:a16="http://schemas.microsoft.com/office/drawing/2014/main" id="{036B6F9E-48FD-0E45-9FF2-8A3DBD0DAECB}"/>
              </a:ext>
            </a:extLst>
          </p:cNvPr>
          <p:cNvSpPr>
            <a:spLocks noGrp="1"/>
          </p:cNvSpPr>
          <p:nvPr>
            <p:ph idx="1"/>
          </p:nvPr>
        </p:nvSpPr>
        <p:spPr/>
        <p:txBody>
          <a:bodyPr>
            <a:normAutofit/>
          </a:bodyPr>
          <a:lstStyle/>
          <a:p>
            <a:pPr marL="0" indent="0">
              <a:buNone/>
              <a:tabLst>
                <a:tab pos="696913" algn="l"/>
                <a:tab pos="2887663" algn="l"/>
                <a:tab pos="5065713"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a:t>
            </a:r>
            <a:r>
              <a:rPr lang="de-DE" u="sng" dirty="0" err="1">
                <a:solidFill>
                  <a:srgbClr val="FFC000"/>
                </a:solidFill>
                <a:latin typeface="Courier New" panose="02070309020205020404" pitchFamily="49" charset="0"/>
                <a:cs typeface="Courier New" panose="02070309020205020404" pitchFamily="49" charset="0"/>
              </a:rPr>
              <a:t>oe</a:t>
            </a:r>
            <a:r>
              <a:rPr lang="de-DE" dirty="0" err="1">
                <a:latin typeface="Courier New" panose="02070309020205020404" pitchFamily="49" charset="0"/>
                <a:cs typeface="Courier New" panose="02070309020205020404" pitchFamily="49" charset="0"/>
              </a:rPr>
              <a:t>rige</a:t>
            </a:r>
            <a:r>
              <a:rPr lang="de-DE" dirty="0">
                <a:latin typeface="Courier New" panose="02070309020205020404" pitchFamily="49" charset="0"/>
                <a:cs typeface="Courier New" panose="02070309020205020404" pitchFamily="49" charset="0"/>
              </a:rPr>
              <a:t> (</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Name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(25)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Geschlecht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Geb</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date</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Grad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(8),</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SVN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a:t>
            </a:r>
          </a:p>
          <a:p>
            <a:pPr marL="0" indent="0">
              <a:spcBef>
                <a:spcPts val="150"/>
              </a:spcBef>
              <a:buNone/>
              <a:tabLst>
                <a:tab pos="696913" algn="l"/>
                <a:tab pos="2887663" algn="l"/>
                <a:tab pos="5065713" algn="l"/>
              </a:tabLst>
            </a:pP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 Name),</a:t>
            </a:r>
          </a:p>
          <a:p>
            <a:pPr marL="0" indent="0">
              <a:spcBef>
                <a:spcPts val="150"/>
              </a:spcBef>
              <a:buNone/>
              <a:tabLst>
                <a:tab pos="696913" algn="l"/>
                <a:tab pos="2887663" algn="l"/>
                <a:tab pos="5065713"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p>
          <a:p>
            <a:pPr marL="0" indent="0">
              <a:buNone/>
              <a:tabLst>
                <a:tab pos="696913" algn="l"/>
                <a:tab pos="2887663" algn="l"/>
                <a:tab pos="5065713" algn="l"/>
              </a:tabLst>
            </a:pPr>
            <a:r>
              <a:rPr lang="de-DE" dirty="0">
                <a:latin typeface="Courier New" panose="02070309020205020404" pitchFamily="49" charset="0"/>
                <a:cs typeface="Courier New" panose="02070309020205020404" pitchFamily="49" charset="0"/>
              </a:rPr>
              <a:t>);</a:t>
            </a:r>
          </a:p>
        </p:txBody>
      </p:sp>
      <p:sp>
        <p:nvSpPr>
          <p:cNvPr id="6" name="Date Placeholder 5">
            <a:extLst>
              <a:ext uri="{FF2B5EF4-FFF2-40B4-BE49-F238E27FC236}">
                <a16:creationId xmlns:a16="http://schemas.microsoft.com/office/drawing/2014/main" id="{19B85693-8E56-6AA7-5D4B-CACF2755E8BE}"/>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17B8E7A2-1EC7-C805-45DB-18B6E05AB73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2CE55D3-9F0B-6F4E-8EAB-125355BAF481}"/>
              </a:ext>
            </a:extLst>
          </p:cNvPr>
          <p:cNvSpPr>
            <a:spLocks noGrp="1"/>
          </p:cNvSpPr>
          <p:nvPr>
            <p:ph type="sldNum" sz="quarter" idx="4"/>
          </p:nvPr>
        </p:nvSpPr>
        <p:spPr/>
        <p:txBody>
          <a:bodyPr/>
          <a:lstStyle/>
          <a:p>
            <a:fld id="{6B52BCD7-8B4B-1443-81DC-540C3C62FE02}" type="slidenum">
              <a:rPr lang="en-GB" smtClean="0"/>
              <a:t>18</a:t>
            </a:fld>
            <a:endParaRPr lang="en-GB"/>
          </a:p>
        </p:txBody>
      </p:sp>
      <p:graphicFrame>
        <p:nvGraphicFramePr>
          <p:cNvPr id="8" name="Group 5">
            <a:extLst>
              <a:ext uri="{FF2B5EF4-FFF2-40B4-BE49-F238E27FC236}">
                <a16:creationId xmlns:a16="http://schemas.microsoft.com/office/drawing/2014/main" id="{1D4722FB-76F2-6746-2A37-C86A5C6F9DBD}"/>
              </a:ext>
            </a:extLst>
          </p:cNvPr>
          <p:cNvGraphicFramePr>
            <a:graphicFrameLocks noGrp="1"/>
          </p:cNvGraphicFramePr>
          <p:nvPr>
            <p:extLst>
              <p:ext uri="{D42A27DB-BD31-4B8C-83A1-F6EECF244321}">
                <p14:modId xmlns:p14="http://schemas.microsoft.com/office/powerpoint/2010/main" val="2965783499"/>
              </p:ext>
            </p:extLst>
          </p:nvPr>
        </p:nvGraphicFramePr>
        <p:xfrm>
          <a:off x="7270196" y="559007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06752920-C78E-986B-A2A5-3A6F8FD9E885}"/>
              </a:ext>
            </a:extLst>
          </p:cNvPr>
          <p:cNvSpPr txBox="1"/>
          <p:nvPr/>
        </p:nvSpPr>
        <p:spPr>
          <a:xfrm>
            <a:off x="9140233" y="1665066"/>
            <a:ext cx="2691442" cy="369332"/>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none">
            <a:spAutoFit/>
          </a:bodyPr>
          <a:lstStyle/>
          <a:p>
            <a:r>
              <a:rPr lang="de-DE" dirty="0"/>
              <a:t>Häufig gilt: keine Umlaute</a:t>
            </a:r>
            <a:endParaRPr lang="en-DE" dirty="0"/>
          </a:p>
        </p:txBody>
      </p:sp>
    </p:spTree>
    <p:extLst>
      <p:ext uri="{BB962C8B-B14F-4D97-AF65-F5344CB8AC3E}">
        <p14:creationId xmlns:p14="http://schemas.microsoft.com/office/powerpoint/2010/main" val="3702347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Definition von Relationen: CREATE TABLE</a:t>
            </a:r>
          </a:p>
        </p:txBody>
      </p:sp>
      <p:sp>
        <p:nvSpPr>
          <p:cNvPr id="3" name="Inhaltsplatzhalter 2"/>
          <p:cNvSpPr>
            <a:spLocks noGrp="1"/>
          </p:cNvSpPr>
          <p:nvPr>
            <p:ph idx="1"/>
          </p:nvPr>
        </p:nvSpPr>
        <p:spPr/>
        <p:txBody>
          <a:bodyPr>
            <a:noAutofit/>
          </a:bodyPr>
          <a:lstStyle/>
          <a:p>
            <a:r>
              <a:rPr lang="de-DE" dirty="0">
                <a:solidFill>
                  <a:schemeClr val="accent1"/>
                </a:solidFill>
              </a:rPr>
              <a:t>CREATE TABLE </a:t>
            </a:r>
            <a:r>
              <a:rPr lang="de-DE" dirty="0"/>
              <a:t>spezifiziert eine neue Relation</a:t>
            </a:r>
          </a:p>
          <a:p>
            <a:pPr lvl="1"/>
            <a:r>
              <a:rPr lang="de-DE" dirty="0"/>
              <a:t>Name der Relation: </a:t>
            </a:r>
            <a:r>
              <a:rPr lang="en-DE" dirty="0">
                <a:latin typeface="Courier New" panose="02070309020205020404" pitchFamily="49" charset="0"/>
                <a:cs typeface="Courier New" panose="02070309020205020404" pitchFamily="49" charset="0"/>
              </a:rPr>
              <a:t>TableName</a:t>
            </a:r>
            <a:endParaRPr lang="de-DE" dirty="0"/>
          </a:p>
          <a:p>
            <a:pPr lvl="1"/>
            <a:r>
              <a:rPr lang="de-DE" dirty="0"/>
              <a:t>Liste von Attributen: </a:t>
            </a:r>
            <a:r>
              <a:rPr lang="en-DE" dirty="0">
                <a:latin typeface="Courier New" panose="02070309020205020404" pitchFamily="49" charset="0"/>
                <a:cs typeface="Courier New" panose="02070309020205020404" pitchFamily="49" charset="0"/>
              </a:rPr>
              <a:t>AttributeList</a:t>
            </a:r>
            <a:endParaRPr lang="de-DE" dirty="0"/>
          </a:p>
          <a:p>
            <a:pPr lvl="2"/>
            <a:r>
              <a:rPr lang="de-DE" dirty="0"/>
              <a:t>Name der Attribute: </a:t>
            </a:r>
            <a:r>
              <a:rPr lang="en-DE" dirty="0">
                <a:latin typeface="Courier New" panose="02070309020205020404" pitchFamily="49" charset="0"/>
                <a:cs typeface="Courier New" panose="02070309020205020404" pitchFamily="49" charset="0"/>
              </a:rPr>
              <a:t>AttrName</a:t>
            </a:r>
            <a:endParaRPr lang="de-DE" dirty="0"/>
          </a:p>
          <a:p>
            <a:pPr lvl="2"/>
            <a:r>
              <a:rPr lang="de-DE" dirty="0"/>
              <a:t>Name der Wertebereiche: </a:t>
            </a:r>
            <a:r>
              <a:rPr lang="en-DE" dirty="0">
                <a:latin typeface="Courier New" panose="02070309020205020404" pitchFamily="49" charset="0"/>
                <a:cs typeface="Courier New" panose="02070309020205020404" pitchFamily="49" charset="0"/>
              </a:rPr>
              <a:t>Domain</a:t>
            </a:r>
            <a:endParaRPr lang="de-DE" dirty="0"/>
          </a:p>
          <a:p>
            <a:pPr lvl="1"/>
            <a:r>
              <a:rPr lang="de-DE" dirty="0"/>
              <a:t>Intrarelationale Einschränkungen</a:t>
            </a:r>
          </a:p>
          <a:p>
            <a:pPr lvl="2"/>
            <a:r>
              <a:rPr lang="de-DE" dirty="0"/>
              <a:t>NOT NULL, UNIQUE, PRIMARY KEY</a:t>
            </a:r>
          </a:p>
          <a:p>
            <a:pPr lvl="2"/>
            <a:r>
              <a:rPr lang="de-DE" dirty="0"/>
              <a:t>DEFAULT-Werte zusätzlich angebbar</a:t>
            </a:r>
          </a:p>
          <a:p>
            <a:pPr lvl="2"/>
            <a:r>
              <a:rPr lang="de-DE" dirty="0"/>
              <a:t>SERIAL für automatisches inkrementieren </a:t>
            </a:r>
            <a:br>
              <a:rPr lang="de-DE" dirty="0"/>
            </a:br>
            <a:r>
              <a:rPr lang="de-DE" dirty="0"/>
              <a:t>eines INT (Start bei 1)</a:t>
            </a:r>
          </a:p>
          <a:p>
            <a:pPr lvl="1"/>
            <a:r>
              <a:rPr lang="de-DE" dirty="0"/>
              <a:t>Interrelationale Einschränkungen</a:t>
            </a:r>
          </a:p>
          <a:p>
            <a:pPr lvl="2"/>
            <a:r>
              <a:rPr lang="de-DE" dirty="0"/>
              <a:t>REFERENCES, FOREIGN KEY, CHECK </a:t>
            </a:r>
            <a:br>
              <a:rPr lang="de-DE" dirty="0"/>
            </a:br>
            <a:r>
              <a:rPr lang="de-DE" dirty="0"/>
              <a:t>(komplexe Bedingung über mehrere Relationen)</a:t>
            </a:r>
          </a:p>
        </p:txBody>
      </p:sp>
      <p:sp>
        <p:nvSpPr>
          <p:cNvPr id="12" name="Date Placeholder 11">
            <a:extLst>
              <a:ext uri="{FF2B5EF4-FFF2-40B4-BE49-F238E27FC236}">
                <a16:creationId xmlns:a16="http://schemas.microsoft.com/office/drawing/2014/main" id="{FB1BD9CE-69A8-C41C-65E2-34D6D4D3FEC8}"/>
              </a:ext>
            </a:extLst>
          </p:cNvPr>
          <p:cNvSpPr>
            <a:spLocks noGrp="1"/>
          </p:cNvSpPr>
          <p:nvPr>
            <p:ph type="dt" sz="half" idx="2"/>
          </p:nvPr>
        </p:nvSpPr>
        <p:spPr/>
        <p:txBody>
          <a:bodyPr/>
          <a:lstStyle/>
          <a:p>
            <a:r>
              <a:rPr lang="de-DE"/>
              <a:t>SQL</a:t>
            </a:r>
            <a:endParaRPr lang="en-GB"/>
          </a:p>
        </p:txBody>
      </p:sp>
      <p:sp>
        <p:nvSpPr>
          <p:cNvPr id="13" name="Footer Placeholder 12">
            <a:extLst>
              <a:ext uri="{FF2B5EF4-FFF2-40B4-BE49-F238E27FC236}">
                <a16:creationId xmlns:a16="http://schemas.microsoft.com/office/drawing/2014/main" id="{878C1388-E9D4-4008-E8D6-02F3DC85722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19</a:t>
            </a:fld>
            <a:endParaRPr lang="de-DE"/>
          </a:p>
        </p:txBody>
      </p:sp>
      <p:sp>
        <p:nvSpPr>
          <p:cNvPr id="5" name="TextBox 4">
            <a:extLst>
              <a:ext uri="{FF2B5EF4-FFF2-40B4-BE49-F238E27FC236}">
                <a16:creationId xmlns:a16="http://schemas.microsoft.com/office/drawing/2014/main" id="{84CFD892-2E88-0917-D72C-04251EAC779B}"/>
              </a:ext>
            </a:extLst>
          </p:cNvPr>
          <p:cNvSpPr txBox="1"/>
          <p:nvPr/>
        </p:nvSpPr>
        <p:spPr>
          <a:xfrm>
            <a:off x="7649120" y="1151229"/>
            <a:ext cx="4182555"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a:t>
            </a:r>
            <a:r>
              <a:rPr lang="en-DE" b="1" dirty="0">
                <a:latin typeface="Courier New" panose="02070309020205020404" pitchFamily="49" charset="0"/>
                <a:cs typeface="Courier New" panose="02070309020205020404" pitchFamily="49" charset="0"/>
              </a:rPr>
              <a:t>reate table</a:t>
            </a:r>
            <a:r>
              <a:rPr lang="en-DE" dirty="0">
                <a:latin typeface="Courier New" panose="02070309020205020404" pitchFamily="49" charset="0"/>
                <a:cs typeface="Courier New" panose="02070309020205020404" pitchFamily="49" charset="0"/>
              </a:rPr>
              <a:t> [ TableName ]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[AttributeList]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[RConstrList]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0ED96A43-2D9B-650B-B875-7A4A64244B87}"/>
              </a:ext>
            </a:extLst>
          </p:cNvPr>
          <p:cNvSpPr txBox="1"/>
          <p:nvPr/>
        </p:nvSpPr>
        <p:spPr>
          <a:xfrm>
            <a:off x="7309924" y="2427282"/>
            <a:ext cx="4521751"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AttrName	Domain	[AConstrList]</a:t>
            </a:r>
          </a:p>
        </p:txBody>
      </p:sp>
      <p:sp>
        <p:nvSpPr>
          <p:cNvPr id="10" name="TextBox 9">
            <a:extLst>
              <a:ext uri="{FF2B5EF4-FFF2-40B4-BE49-F238E27FC236}">
                <a16:creationId xmlns:a16="http://schemas.microsoft.com/office/drawing/2014/main" id="{7100114A-571B-23A2-FB53-27D5E5A38F27}"/>
              </a:ext>
            </a:extLst>
          </p:cNvPr>
          <p:cNvSpPr txBox="1"/>
          <p:nvPr/>
        </p:nvSpPr>
        <p:spPr>
          <a:xfrm>
            <a:off x="6508423" y="4428586"/>
            <a:ext cx="532325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p</a:t>
            </a:r>
            <a:r>
              <a:rPr lang="en-DE" b="1" dirty="0">
                <a:latin typeface="Courier New" panose="02070309020205020404" pitchFamily="49" charset="0"/>
                <a:cs typeface="Courier New" panose="02070309020205020404" pitchFamily="49" charset="0"/>
              </a:rPr>
              <a:t>rimary key</a:t>
            </a:r>
            <a:r>
              <a:rPr lang="en-DE" dirty="0">
                <a:latin typeface="Courier New" panose="02070309020205020404" pitchFamily="49" charset="0"/>
                <a:cs typeface="Courier New" panose="02070309020205020404" pitchFamily="49" charset="0"/>
              </a:rPr>
              <a:t> (AttrNameList)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r>
              <a:rPr lang="en-DE" dirty="0">
                <a:latin typeface="Courier New" panose="02070309020205020404" pitchFamily="49" charset="0"/>
                <a:cs typeface="Courier New" panose="02070309020205020404" pitchFamily="49" charset="0"/>
              </a:rPr>
              <a:t> (AttrNameList)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 foreign key</a:t>
            </a:r>
            <a:r>
              <a:rPr lang="en-DE" dirty="0">
                <a:latin typeface="Courier New" panose="02070309020205020404" pitchFamily="49" charset="0"/>
                <a:cs typeface="Courier New" panose="02070309020205020404" pitchFamily="49" charset="0"/>
              </a:rPr>
              <a:t> (AttrName)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references</a:t>
            </a:r>
            <a:r>
              <a:rPr lang="en-DE" dirty="0">
                <a:latin typeface="Courier New" panose="02070309020205020404" pitchFamily="49" charset="0"/>
                <a:cs typeface="Courier New" panose="02070309020205020404" pitchFamily="49" charset="0"/>
              </a:rPr>
              <a:t> TableName1(AttrName1)</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check</a:t>
            </a:r>
            <a:r>
              <a:rPr lang="en-DE" dirty="0">
                <a:latin typeface="Courier New" panose="02070309020205020404" pitchFamily="49" charset="0"/>
                <a:cs typeface="Courier New" panose="02070309020205020404" pitchFamily="49" charset="0"/>
              </a:rPr>
              <a:t> [Bedingung]</a:t>
            </a:r>
          </a:p>
        </p:txBody>
      </p:sp>
      <p:sp>
        <p:nvSpPr>
          <p:cNvPr id="11" name="TextBox 10">
            <a:extLst>
              <a:ext uri="{FF2B5EF4-FFF2-40B4-BE49-F238E27FC236}">
                <a16:creationId xmlns:a16="http://schemas.microsoft.com/office/drawing/2014/main" id="{DFB474EC-3B1C-BFA6-D74C-820699BE0643}"/>
              </a:ext>
            </a:extLst>
          </p:cNvPr>
          <p:cNvSpPr txBox="1"/>
          <p:nvPr/>
        </p:nvSpPr>
        <p:spPr>
          <a:xfrm>
            <a:off x="6959828" y="2873936"/>
            <a:ext cx="4871847"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n</a:t>
            </a:r>
            <a:r>
              <a:rPr lang="en-DE" b="1" dirty="0">
                <a:latin typeface="Courier New" panose="02070309020205020404" pitchFamily="49" charset="0"/>
                <a:cs typeface="Courier New" panose="02070309020205020404" pitchFamily="49" charset="0"/>
              </a:rPr>
              <a:t>ot null</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default</a:t>
            </a:r>
            <a:r>
              <a:rPr lang="en-DE" dirty="0">
                <a:latin typeface="Courier New" panose="02070309020205020404" pitchFamily="49" charset="0"/>
                <a:cs typeface="Courier New" panose="02070309020205020404" pitchFamily="49" charset="0"/>
              </a:rPr>
              <a:t> Value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primary key</a:t>
            </a:r>
            <a:r>
              <a:rPr lang="en-DE" dirty="0">
                <a:latin typeface="Courier New" panose="02070309020205020404" pitchFamily="49" charset="0"/>
                <a:cs typeface="Courier New" panose="02070309020205020404" pitchFamily="49" charset="0"/>
              </a:rPr>
              <a:t> AttrName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references</a:t>
            </a:r>
            <a:r>
              <a:rPr lang="en-DE" dirty="0">
                <a:latin typeface="Courier New" panose="02070309020205020404" pitchFamily="49" charset="0"/>
                <a:cs typeface="Courier New" panose="02070309020205020404" pitchFamily="49" charset="0"/>
              </a:rPr>
              <a:t> TableName1(AttrName1)</a:t>
            </a:r>
          </a:p>
        </p:txBody>
      </p:sp>
      <p:sp>
        <p:nvSpPr>
          <p:cNvPr id="15" name="TextBox 14">
            <a:extLst>
              <a:ext uri="{FF2B5EF4-FFF2-40B4-BE49-F238E27FC236}">
                <a16:creationId xmlns:a16="http://schemas.microsoft.com/office/drawing/2014/main" id="{3CE9DA17-A401-A70F-5A13-D6AEBFE4C2A1}"/>
              </a:ext>
            </a:extLst>
          </p:cNvPr>
          <p:cNvSpPr txBox="1"/>
          <p:nvPr/>
        </p:nvSpPr>
        <p:spPr>
          <a:xfrm rot="16200000">
            <a:off x="5924608" y="3427933"/>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AConstrList</a:t>
            </a:r>
            <a:endParaRPr lang="en-DE" dirty="0">
              <a:solidFill>
                <a:schemeClr val="accent5"/>
              </a:solidFill>
            </a:endParaRPr>
          </a:p>
        </p:txBody>
      </p:sp>
      <p:sp>
        <p:nvSpPr>
          <p:cNvPr id="17" name="TextBox 16">
            <a:extLst>
              <a:ext uri="{FF2B5EF4-FFF2-40B4-BE49-F238E27FC236}">
                <a16:creationId xmlns:a16="http://schemas.microsoft.com/office/drawing/2014/main" id="{B53C8B1F-438D-03F4-5B3D-BC9F2D430915}"/>
              </a:ext>
            </a:extLst>
          </p:cNvPr>
          <p:cNvSpPr txBox="1"/>
          <p:nvPr/>
        </p:nvSpPr>
        <p:spPr>
          <a:xfrm rot="16200000">
            <a:off x="5428224" y="4982583"/>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RConstrList</a:t>
            </a:r>
            <a:endParaRPr lang="en-DE" dirty="0">
              <a:solidFill>
                <a:schemeClr val="accent5"/>
              </a:solidFill>
            </a:endParaRPr>
          </a:p>
        </p:txBody>
      </p:sp>
    </p:spTree>
    <p:extLst>
      <p:ext uri="{BB962C8B-B14F-4D97-AF65-F5344CB8AC3E}">
        <p14:creationId xmlns:p14="http://schemas.microsoft.com/office/powerpoint/2010/main" val="4191888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9E7E-FF85-9A45-BACD-8433E1AF909A}"/>
              </a:ext>
            </a:extLst>
          </p:cNvPr>
          <p:cNvSpPr>
            <a:spLocks noGrp="1"/>
          </p:cNvSpPr>
          <p:nvPr>
            <p:ph type="title"/>
          </p:nvPr>
        </p:nvSpPr>
        <p:spPr/>
        <p:txBody>
          <a:bodyPr/>
          <a:lstStyle/>
          <a:p>
            <a:r>
              <a:rPr lang="de-DE" dirty="0"/>
              <a:t>Inhalte: Datenbanken (DBs)</a:t>
            </a:r>
          </a:p>
        </p:txBody>
      </p:sp>
      <p:sp>
        <p:nvSpPr>
          <p:cNvPr id="3" name="Content Placeholder 2">
            <a:extLst>
              <a:ext uri="{FF2B5EF4-FFF2-40B4-BE49-F238E27FC236}">
                <a16:creationId xmlns:a16="http://schemas.microsoft.com/office/drawing/2014/main" id="{D7C1E219-4D1E-034D-83DE-29A60A233579}"/>
              </a:ext>
            </a:extLst>
          </p:cNvPr>
          <p:cNvSpPr>
            <a:spLocks noGrp="1"/>
          </p:cNvSpPr>
          <p:nvPr>
            <p:ph idx="1"/>
          </p:nvPr>
        </p:nvSpPr>
        <p:spPr/>
        <p:txBody>
          <a:bodyPr numCol="2">
            <a:normAutofit fontScale="92500" lnSpcReduction="10000"/>
          </a:bodyPr>
          <a:lstStyle/>
          <a:p>
            <a:pPr marL="457200" indent="-457200">
              <a:buFont typeface="+mj-lt"/>
              <a:buAutoNum type="arabicPeriod"/>
            </a:pPr>
            <a:r>
              <a:rPr lang="de-DE" b="1" dirty="0"/>
              <a:t>Einführung</a:t>
            </a:r>
          </a:p>
          <a:p>
            <a:pPr lvl="1"/>
            <a:r>
              <a:rPr lang="de-DE" dirty="0"/>
              <a:t>Anwendungen</a:t>
            </a:r>
          </a:p>
          <a:p>
            <a:pPr lvl="1"/>
            <a:r>
              <a:rPr lang="de-DE" dirty="0"/>
              <a:t>Datenbankmanagementsysteme</a:t>
            </a:r>
          </a:p>
          <a:p>
            <a:pPr marL="457200" indent="-457200">
              <a:buFont typeface="+mj-lt"/>
              <a:buAutoNum type="arabicPeriod"/>
            </a:pPr>
            <a:r>
              <a:rPr lang="de-DE" b="1" dirty="0"/>
              <a:t>Datenbank-Modellierung</a:t>
            </a:r>
          </a:p>
          <a:p>
            <a:pPr lvl="1"/>
            <a:r>
              <a:rPr lang="de-DE" dirty="0"/>
              <a:t>Entity-</a:t>
            </a:r>
            <a:r>
              <a:rPr lang="de-DE" dirty="0" err="1"/>
              <a:t>Relationship</a:t>
            </a:r>
            <a:r>
              <a:rPr lang="de-DE" dirty="0"/>
              <a:t>-Modell (ER-Modell)</a:t>
            </a:r>
          </a:p>
          <a:p>
            <a:pPr lvl="1"/>
            <a:r>
              <a:rPr lang="de-DE" dirty="0"/>
              <a:t>Beziehung zwischen ER und UML</a:t>
            </a:r>
          </a:p>
          <a:p>
            <a:pPr marL="457200" indent="-457200">
              <a:buFont typeface="+mj-lt"/>
              <a:buAutoNum type="arabicPeriod"/>
            </a:pPr>
            <a:r>
              <a:rPr lang="de-DE" b="1" dirty="0"/>
              <a:t>Das relationale Modell</a:t>
            </a:r>
          </a:p>
          <a:p>
            <a:pPr lvl="1"/>
            <a:r>
              <a:rPr lang="de-DE" dirty="0"/>
              <a:t>Relationales Datenmodell (RM)</a:t>
            </a:r>
          </a:p>
          <a:p>
            <a:pPr lvl="1"/>
            <a:r>
              <a:rPr lang="de-DE" dirty="0"/>
              <a:t>Vom ER-Modell zum RM</a:t>
            </a:r>
          </a:p>
          <a:p>
            <a:pPr lvl="1"/>
            <a:r>
              <a:rPr lang="de-DE" dirty="0"/>
              <a:t>Relationale Algebra als Anfragesprache</a:t>
            </a:r>
          </a:p>
          <a:p>
            <a:pPr marL="457200" indent="-457200">
              <a:buFont typeface="+mj-lt"/>
              <a:buAutoNum type="arabicPeriod"/>
            </a:pPr>
            <a:r>
              <a:rPr lang="de-DE" b="1" dirty="0"/>
              <a:t>Relationale Entwurfstheorie</a:t>
            </a:r>
          </a:p>
          <a:p>
            <a:pPr lvl="1"/>
            <a:r>
              <a:rPr lang="de-DE" dirty="0"/>
              <a:t>Funktionale Abhängigkeiten</a:t>
            </a:r>
          </a:p>
          <a:p>
            <a:pPr lvl="1"/>
            <a:r>
              <a:rPr lang="de-DE" dirty="0"/>
              <a:t>Normalformen</a:t>
            </a:r>
          </a:p>
          <a:p>
            <a:pPr marL="457200" indent="-457200">
              <a:buFont typeface="+mj-lt"/>
              <a:buAutoNum type="arabicPeriod"/>
            </a:pPr>
            <a:r>
              <a:rPr lang="de-DE" b="1" dirty="0">
                <a:solidFill>
                  <a:schemeClr val="accent1"/>
                </a:solidFill>
              </a:rPr>
              <a:t>Structured Query Language (SQL) </a:t>
            </a:r>
          </a:p>
          <a:p>
            <a:pPr lvl="1"/>
            <a:r>
              <a:rPr lang="de-DE" dirty="0">
                <a:solidFill>
                  <a:schemeClr val="accent1"/>
                </a:solidFill>
              </a:rPr>
              <a:t>Datendefinition</a:t>
            </a:r>
          </a:p>
          <a:p>
            <a:pPr lvl="1"/>
            <a:r>
              <a:rPr lang="de-DE" dirty="0">
                <a:solidFill>
                  <a:schemeClr val="accent1"/>
                </a:solidFill>
              </a:rPr>
              <a:t>Datenmanipulation</a:t>
            </a:r>
          </a:p>
          <a:p>
            <a:pPr marL="457200" indent="-457200">
              <a:buFont typeface="+mj-lt"/>
              <a:buAutoNum type="arabicPeriod"/>
            </a:pPr>
            <a:r>
              <a:rPr lang="de-DE" b="1" dirty="0"/>
              <a:t>Anfrageverarbeitung</a:t>
            </a:r>
          </a:p>
          <a:p>
            <a:pPr lvl="1"/>
            <a:r>
              <a:rPr lang="de-DE" dirty="0"/>
              <a:t>Architektur</a:t>
            </a:r>
          </a:p>
          <a:p>
            <a:pPr lvl="1"/>
            <a:r>
              <a:rPr lang="de-DE" dirty="0"/>
              <a:t>Indexierung</a:t>
            </a:r>
          </a:p>
          <a:p>
            <a:pPr lvl="1"/>
            <a:r>
              <a:rPr lang="de-DE" dirty="0"/>
              <a:t>Anfragepläne, Optimierung</a:t>
            </a:r>
          </a:p>
          <a:p>
            <a:pPr marL="457200" indent="-457200">
              <a:buFont typeface="+mj-lt"/>
              <a:buAutoNum type="arabicPeriod"/>
            </a:pPr>
            <a:r>
              <a:rPr lang="de-DE" b="1" dirty="0"/>
              <a:t>Transaktionen</a:t>
            </a:r>
          </a:p>
          <a:p>
            <a:pPr lvl="1"/>
            <a:r>
              <a:rPr lang="de-DE" dirty="0"/>
              <a:t>Transaktionsverarbeitung, </a:t>
            </a:r>
            <a:r>
              <a:rPr lang="de-DE" dirty="0" err="1"/>
              <a:t>Schedules</a:t>
            </a:r>
            <a:r>
              <a:rPr lang="de-DE" dirty="0"/>
              <a:t>, Sperren</a:t>
            </a:r>
          </a:p>
          <a:p>
            <a:pPr lvl="1"/>
            <a:r>
              <a:rPr lang="de-DE" dirty="0"/>
              <a:t>Wiederherstellung</a:t>
            </a:r>
          </a:p>
          <a:p>
            <a:pPr marL="457200" indent="-457200">
              <a:buFont typeface="+mj-lt"/>
              <a:buAutoNum type="arabicPeriod"/>
            </a:pPr>
            <a:r>
              <a:rPr lang="de-DE" b="1" dirty="0"/>
              <a:t>Verteilte Datenbanken</a:t>
            </a:r>
          </a:p>
          <a:p>
            <a:pPr lvl="1"/>
            <a:r>
              <a:rPr lang="de-DE" dirty="0"/>
              <a:t>Fragmentierung, Replikation, Allokation; CAP</a:t>
            </a:r>
          </a:p>
          <a:p>
            <a:pPr lvl="1"/>
            <a:r>
              <a:rPr lang="de-DE" dirty="0"/>
              <a:t>Anfragebeantwortung, föderierte Systeme</a:t>
            </a:r>
          </a:p>
        </p:txBody>
      </p:sp>
      <p:sp>
        <p:nvSpPr>
          <p:cNvPr id="5" name="Date Placeholder 4">
            <a:extLst>
              <a:ext uri="{FF2B5EF4-FFF2-40B4-BE49-F238E27FC236}">
                <a16:creationId xmlns:a16="http://schemas.microsoft.com/office/drawing/2014/main" id="{4EC15D49-C61E-374D-9704-2FBC41AA98E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49DB2EC-B461-EC44-B669-5BC12A2CBBE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597543F-F586-3148-899E-5C8DE66F3429}"/>
              </a:ext>
            </a:extLst>
          </p:cNvPr>
          <p:cNvSpPr>
            <a:spLocks noGrp="1"/>
          </p:cNvSpPr>
          <p:nvPr>
            <p:ph type="sldNum" sz="quarter" idx="4"/>
          </p:nvPr>
        </p:nvSpPr>
        <p:spPr/>
        <p:txBody>
          <a:bodyPr/>
          <a:lstStyle/>
          <a:p>
            <a:fld id="{6B52BCD7-8B4B-1443-81DC-540C3C62FE02}" type="slidenum">
              <a:rPr lang="en-GB" smtClean="0"/>
              <a:t>2</a:t>
            </a:fld>
            <a:endParaRPr lang="en-GB"/>
          </a:p>
        </p:txBody>
      </p:sp>
    </p:spTree>
    <p:extLst>
      <p:ext uri="{BB962C8B-B14F-4D97-AF65-F5344CB8AC3E}">
        <p14:creationId xmlns:p14="http://schemas.microsoft.com/office/powerpoint/2010/main" val="135800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Definition von Relationen: CREATE TABLE</a:t>
            </a:r>
          </a:p>
        </p:txBody>
      </p:sp>
      <p:sp>
        <p:nvSpPr>
          <p:cNvPr id="3" name="Inhaltsplatzhalter 2"/>
          <p:cNvSpPr>
            <a:spLocks noGrp="1"/>
          </p:cNvSpPr>
          <p:nvPr>
            <p:ph idx="1"/>
          </p:nvPr>
        </p:nvSpPr>
        <p:spPr/>
        <p:txBody>
          <a:bodyPr>
            <a:noAutofit/>
          </a:bodyPr>
          <a:lstStyle/>
          <a:p>
            <a:r>
              <a:rPr lang="de-DE" dirty="0"/>
              <a:t>Jede Relation ist einem Schema implizit (</a:t>
            </a:r>
            <a:r>
              <a:rPr lang="de-DE" dirty="0" err="1"/>
              <a:t>Defaultschema</a:t>
            </a:r>
            <a:r>
              <a:rPr lang="de-DE" dirty="0"/>
              <a:t>) </a:t>
            </a:r>
            <a:br>
              <a:rPr lang="de-DE" dirty="0"/>
            </a:br>
            <a:r>
              <a:rPr lang="de-DE" dirty="0"/>
              <a:t>oder </a:t>
            </a:r>
            <a:r>
              <a:rPr lang="de-DE" dirty="0">
                <a:solidFill>
                  <a:schemeClr val="accent1"/>
                </a:solidFill>
              </a:rPr>
              <a:t>explizit</a:t>
            </a:r>
            <a:r>
              <a:rPr lang="de-DE" dirty="0"/>
              <a:t> (Punktnotation) zugeordnet </a:t>
            </a:r>
          </a:p>
          <a:p>
            <a:pPr lvl="1"/>
            <a:r>
              <a:rPr lang="de-DE" dirty="0"/>
              <a:t>Verwendung (und Erweiterung) eines Schemas über Punktnotation:</a:t>
            </a:r>
          </a:p>
          <a:p>
            <a:pPr lvl="2"/>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Unternehmen.Angestellte</a:t>
            </a:r>
            <a:endParaRPr lang="de-DE" dirty="0">
              <a:solidFill>
                <a:schemeClr val="accent1"/>
              </a:solidFill>
              <a:latin typeface="Courier New" panose="02070309020205020404" pitchFamily="49" charset="0"/>
              <a:cs typeface="Courier New" panose="02070309020205020404" pitchFamily="49" charset="0"/>
            </a:endParaRPr>
          </a:p>
          <a:p>
            <a:endParaRPr lang="de-DE" dirty="0"/>
          </a:p>
        </p:txBody>
      </p:sp>
      <p:sp>
        <p:nvSpPr>
          <p:cNvPr id="6" name="Date Placeholder 5">
            <a:extLst>
              <a:ext uri="{FF2B5EF4-FFF2-40B4-BE49-F238E27FC236}">
                <a16:creationId xmlns:a16="http://schemas.microsoft.com/office/drawing/2014/main" id="{ABB60363-F75E-28D5-7BDD-6BC3043E1A9E}"/>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5B9C421C-C010-3FAD-5636-72506E3DFB2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20</a:t>
            </a:fld>
            <a:endParaRPr lang="de-DE"/>
          </a:p>
        </p:txBody>
      </p:sp>
      <p:sp>
        <p:nvSpPr>
          <p:cNvPr id="5" name="TextBox 4">
            <a:extLst>
              <a:ext uri="{FF2B5EF4-FFF2-40B4-BE49-F238E27FC236}">
                <a16:creationId xmlns:a16="http://schemas.microsoft.com/office/drawing/2014/main" id="{67323588-C94A-6D33-A566-3ADB3EF3E2E8}"/>
              </a:ext>
            </a:extLst>
          </p:cNvPr>
          <p:cNvSpPr txBox="1"/>
          <p:nvPr/>
        </p:nvSpPr>
        <p:spPr>
          <a:xfrm>
            <a:off x="7649120" y="1151229"/>
            <a:ext cx="4182555"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a:t>
            </a:r>
            <a:r>
              <a:rPr lang="en-DE" b="1" dirty="0">
                <a:latin typeface="Courier New" panose="02070309020205020404" pitchFamily="49" charset="0"/>
                <a:cs typeface="Courier New" panose="02070309020205020404" pitchFamily="49" charset="0"/>
              </a:rPr>
              <a:t>reate table</a:t>
            </a:r>
            <a:r>
              <a:rPr lang="en-DE" dirty="0">
                <a:latin typeface="Courier New" panose="02070309020205020404" pitchFamily="49" charset="0"/>
                <a:cs typeface="Courier New" panose="02070309020205020404" pitchFamily="49" charset="0"/>
              </a:rPr>
              <a:t> [ TableName ]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[AttributeList]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[RConstrList]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05538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Vordefinierte Datentypen in SQL</a:t>
            </a:r>
          </a:p>
        </p:txBody>
      </p:sp>
      <p:sp>
        <p:nvSpPr>
          <p:cNvPr id="3" name="Inhaltsplatzhalter 2"/>
          <p:cNvSpPr>
            <a:spLocks noGrp="1"/>
          </p:cNvSpPr>
          <p:nvPr>
            <p:ph sz="half" idx="1"/>
          </p:nvPr>
        </p:nvSpPr>
        <p:spPr/>
        <p:txBody>
          <a:bodyPr>
            <a:noAutofit/>
          </a:bodyPr>
          <a:lstStyle/>
          <a:p>
            <a:r>
              <a:rPr lang="de-DE" dirty="0"/>
              <a:t>Numerische Typen:</a:t>
            </a:r>
          </a:p>
          <a:p>
            <a:pPr lvl="1"/>
            <a:r>
              <a:rPr lang="de-DE" dirty="0"/>
              <a:t>Ganze Zahlen: </a:t>
            </a:r>
            <a:br>
              <a:rPr lang="de-DE" dirty="0"/>
            </a:br>
            <a:r>
              <a:rPr lang="de-DE" dirty="0">
                <a:solidFill>
                  <a:schemeClr val="accent1"/>
                </a:solidFill>
              </a:rPr>
              <a:t>INTEGER / INT, SMALLINT</a:t>
            </a:r>
          </a:p>
          <a:p>
            <a:pPr lvl="1"/>
            <a:r>
              <a:rPr lang="de-DE" dirty="0"/>
              <a:t>Reelle Zahlen: </a:t>
            </a:r>
            <a:br>
              <a:rPr lang="de-DE" dirty="0"/>
            </a:br>
            <a:r>
              <a:rPr lang="de-DE" dirty="0">
                <a:solidFill>
                  <a:schemeClr val="accent1"/>
                </a:solidFill>
              </a:rPr>
              <a:t>FLOAT, REAL, DOUBLE PRECISION</a:t>
            </a:r>
          </a:p>
          <a:p>
            <a:pPr lvl="2"/>
            <a:r>
              <a:rPr lang="de-DE" dirty="0"/>
              <a:t>Approximativ</a:t>
            </a:r>
          </a:p>
          <a:p>
            <a:pPr lvl="3"/>
            <a:r>
              <a:rPr lang="de-DE" dirty="0"/>
              <a:t>Achtung bei Test auf Gleichheit</a:t>
            </a:r>
          </a:p>
          <a:p>
            <a:pPr lvl="1"/>
            <a:r>
              <a:rPr lang="de-DE" dirty="0"/>
              <a:t>Formatierte Zahlen: </a:t>
            </a:r>
            <a:br>
              <a:rPr lang="de-DE" dirty="0"/>
            </a:br>
            <a:r>
              <a:rPr lang="de-DE" dirty="0">
                <a:solidFill>
                  <a:schemeClr val="accent1"/>
                </a:solidFill>
              </a:rPr>
              <a:t>DECIMAL(</a:t>
            </a:r>
            <a:r>
              <a:rPr lang="de-DE" dirty="0" err="1">
                <a:solidFill>
                  <a:schemeClr val="accent1"/>
                </a:solidFill>
              </a:rPr>
              <a:t>i,j</a:t>
            </a:r>
            <a:r>
              <a:rPr lang="de-DE" dirty="0">
                <a:solidFill>
                  <a:schemeClr val="accent1"/>
                </a:solidFill>
              </a:rPr>
              <a:t>), NUMERIC(</a:t>
            </a:r>
            <a:r>
              <a:rPr lang="de-DE" dirty="0" err="1">
                <a:solidFill>
                  <a:schemeClr val="accent1"/>
                </a:solidFill>
              </a:rPr>
              <a:t>i,j</a:t>
            </a:r>
            <a:r>
              <a:rPr lang="de-DE" dirty="0">
                <a:solidFill>
                  <a:schemeClr val="accent1"/>
                </a:solidFill>
              </a:rPr>
              <a:t>)	</a:t>
            </a:r>
            <a:r>
              <a:rPr lang="de-DE" dirty="0"/>
              <a:t>	</a:t>
            </a:r>
          </a:p>
          <a:p>
            <a:pPr lvl="2"/>
            <a:r>
              <a:rPr lang="de-DE" dirty="0"/>
              <a:t>Exakt</a:t>
            </a:r>
          </a:p>
          <a:p>
            <a:pPr lvl="2"/>
            <a:r>
              <a:rPr lang="de-DE" dirty="0"/>
              <a:t>i und j: Dezimalstellen und Nachkommastellen</a:t>
            </a:r>
          </a:p>
          <a:p>
            <a:pPr lvl="1"/>
            <a:r>
              <a:rPr lang="de-DE" dirty="0">
                <a:solidFill>
                  <a:schemeClr val="accent1"/>
                </a:solidFill>
              </a:rPr>
              <a:t>SERIAL</a:t>
            </a:r>
            <a:r>
              <a:rPr lang="de-DE" dirty="0"/>
              <a:t> als INT mit Auto-Inkrement</a:t>
            </a:r>
          </a:p>
        </p:txBody>
      </p:sp>
      <p:sp>
        <p:nvSpPr>
          <p:cNvPr id="7" name="Content Placeholder 6">
            <a:extLst>
              <a:ext uri="{FF2B5EF4-FFF2-40B4-BE49-F238E27FC236}">
                <a16:creationId xmlns:a16="http://schemas.microsoft.com/office/drawing/2014/main" id="{F0B9B197-A931-A8AA-93B7-0FDC97FBD327}"/>
              </a:ext>
            </a:extLst>
          </p:cNvPr>
          <p:cNvSpPr>
            <a:spLocks noGrp="1"/>
          </p:cNvSpPr>
          <p:nvPr>
            <p:ph sz="half" idx="2"/>
          </p:nvPr>
        </p:nvSpPr>
        <p:spPr/>
        <p:txBody>
          <a:bodyPr/>
          <a:lstStyle/>
          <a:p>
            <a:r>
              <a:rPr lang="de-DE" dirty="0"/>
              <a:t>Text-Typen</a:t>
            </a:r>
          </a:p>
          <a:p>
            <a:pPr lvl="1"/>
            <a:r>
              <a:rPr lang="de-DE" dirty="0"/>
              <a:t>Zeichenketten mit fester Länge: </a:t>
            </a:r>
            <a:br>
              <a:rPr lang="de-DE" dirty="0"/>
            </a:br>
            <a:r>
              <a:rPr lang="de-DE" dirty="0">
                <a:solidFill>
                  <a:schemeClr val="accent1"/>
                </a:solidFill>
              </a:rPr>
              <a:t>CHAR(</a:t>
            </a:r>
            <a:r>
              <a:rPr lang="de-DE" dirty="0" err="1">
                <a:solidFill>
                  <a:schemeClr val="accent1"/>
                </a:solidFill>
              </a:rPr>
              <a:t>n</a:t>
            </a:r>
            <a:r>
              <a:rPr lang="de-DE" dirty="0">
                <a:solidFill>
                  <a:schemeClr val="accent1"/>
                </a:solidFill>
              </a:rPr>
              <a:t>)</a:t>
            </a:r>
          </a:p>
          <a:p>
            <a:pPr lvl="2"/>
            <a:r>
              <a:rPr lang="de-DE" dirty="0"/>
              <a:t>Bei Input mit weniger als </a:t>
            </a:r>
            <a:r>
              <a:rPr lang="de-DE" dirty="0" err="1"/>
              <a:t>n</a:t>
            </a:r>
            <a:r>
              <a:rPr lang="de-DE" dirty="0"/>
              <a:t> Zeichen wird aufgefüllt</a:t>
            </a:r>
          </a:p>
          <a:p>
            <a:pPr lvl="2"/>
            <a:r>
              <a:rPr lang="de-DE" dirty="0"/>
              <a:t>Max. </a:t>
            </a:r>
            <a:r>
              <a:rPr lang="de-DE" dirty="0" err="1"/>
              <a:t>n</a:t>
            </a:r>
            <a:r>
              <a:rPr lang="de-DE" dirty="0"/>
              <a:t> = 255</a:t>
            </a:r>
          </a:p>
          <a:p>
            <a:pPr lvl="1"/>
            <a:r>
              <a:rPr lang="de-DE" dirty="0"/>
              <a:t>Zeichenketten mit variabler Länge: </a:t>
            </a:r>
            <a:br>
              <a:rPr lang="de-DE" dirty="0"/>
            </a:br>
            <a:r>
              <a:rPr lang="de-DE" dirty="0">
                <a:solidFill>
                  <a:schemeClr val="accent1"/>
                </a:solidFill>
              </a:rPr>
              <a:t>VARCHAR(</a:t>
            </a:r>
            <a:r>
              <a:rPr lang="de-DE" dirty="0" err="1">
                <a:solidFill>
                  <a:schemeClr val="accent1"/>
                </a:solidFill>
              </a:rPr>
              <a:t>n</a:t>
            </a:r>
            <a:r>
              <a:rPr lang="de-DE" dirty="0">
                <a:solidFill>
                  <a:schemeClr val="accent1"/>
                </a:solidFill>
              </a:rPr>
              <a:t>)</a:t>
            </a:r>
          </a:p>
          <a:p>
            <a:pPr lvl="2"/>
            <a:r>
              <a:rPr lang="de-DE" dirty="0" err="1"/>
              <a:t>n</a:t>
            </a:r>
            <a:r>
              <a:rPr lang="de-DE" dirty="0"/>
              <a:t> maximale Länge; kein Auffüllen</a:t>
            </a:r>
          </a:p>
          <a:p>
            <a:pPr lvl="2"/>
            <a:r>
              <a:rPr lang="de-DE" dirty="0"/>
              <a:t>Max. </a:t>
            </a:r>
            <a:r>
              <a:rPr lang="de-DE" dirty="0" err="1"/>
              <a:t>n</a:t>
            </a:r>
            <a:r>
              <a:rPr lang="de-DE" dirty="0"/>
              <a:t> systemabhängig</a:t>
            </a:r>
          </a:p>
          <a:p>
            <a:pPr lvl="1"/>
            <a:r>
              <a:rPr lang="de-DE" dirty="0"/>
              <a:t>In manchen DBMS in der Zwischenzeit synonym</a:t>
            </a:r>
          </a:p>
          <a:p>
            <a:endParaRPr lang="en-DE" dirty="0"/>
          </a:p>
        </p:txBody>
      </p:sp>
      <p:sp>
        <p:nvSpPr>
          <p:cNvPr id="8" name="Date Placeholder 7">
            <a:extLst>
              <a:ext uri="{FF2B5EF4-FFF2-40B4-BE49-F238E27FC236}">
                <a16:creationId xmlns:a16="http://schemas.microsoft.com/office/drawing/2014/main" id="{FE370E75-96F8-AD0A-E832-0E8C10EFA54C}"/>
              </a:ext>
            </a:extLst>
          </p:cNvPr>
          <p:cNvSpPr>
            <a:spLocks noGrp="1"/>
          </p:cNvSpPr>
          <p:nvPr>
            <p:ph type="dt" sz="half" idx="10"/>
          </p:nvPr>
        </p:nvSpPr>
        <p:spPr/>
        <p:txBody>
          <a:bodyPr/>
          <a:lstStyle/>
          <a:p>
            <a:r>
              <a:rPr lang="de-DE"/>
              <a:t>SQL</a:t>
            </a:r>
            <a:endParaRPr lang="en-GB"/>
          </a:p>
        </p:txBody>
      </p:sp>
      <p:sp>
        <p:nvSpPr>
          <p:cNvPr id="9" name="Footer Placeholder 8">
            <a:extLst>
              <a:ext uri="{FF2B5EF4-FFF2-40B4-BE49-F238E27FC236}">
                <a16:creationId xmlns:a16="http://schemas.microsoft.com/office/drawing/2014/main" id="{25722DFF-BA75-4140-F782-9F06CA0956A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21</a:t>
            </a:fld>
            <a:endParaRPr lang="de-DE"/>
          </a:p>
        </p:txBody>
      </p:sp>
      <p:sp>
        <p:nvSpPr>
          <p:cNvPr id="6" name="TextBox 5">
            <a:extLst>
              <a:ext uri="{FF2B5EF4-FFF2-40B4-BE49-F238E27FC236}">
                <a16:creationId xmlns:a16="http://schemas.microsoft.com/office/drawing/2014/main" id="{1918E7CE-0C43-01A6-0B02-3155C4E723E3}"/>
              </a:ext>
            </a:extLst>
          </p:cNvPr>
          <p:cNvSpPr txBox="1"/>
          <p:nvPr/>
        </p:nvSpPr>
        <p:spPr>
          <a:xfrm>
            <a:off x="6952711" y="1007867"/>
            <a:ext cx="4878964" cy="369332"/>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de-DE" dirty="0"/>
              <a:t>Achtung: hier große Unterschiede zwischen DBMS</a:t>
            </a:r>
            <a:endParaRPr lang="en-DE" dirty="0"/>
          </a:p>
        </p:txBody>
      </p:sp>
    </p:spTree>
    <p:extLst>
      <p:ext uri="{BB962C8B-B14F-4D97-AF65-F5344CB8AC3E}">
        <p14:creationId xmlns:p14="http://schemas.microsoft.com/office/powerpoint/2010/main" val="55949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Vordefinierte Datentypen in SQL</a:t>
            </a:r>
          </a:p>
        </p:txBody>
      </p:sp>
      <p:sp>
        <p:nvSpPr>
          <p:cNvPr id="3" name="Inhaltsplatzhalter 2"/>
          <p:cNvSpPr>
            <a:spLocks noGrp="1"/>
          </p:cNvSpPr>
          <p:nvPr>
            <p:ph idx="1"/>
          </p:nvPr>
        </p:nvSpPr>
        <p:spPr/>
        <p:txBody>
          <a:bodyPr/>
          <a:lstStyle/>
          <a:p>
            <a:r>
              <a:rPr lang="de-DE" dirty="0"/>
              <a:t>Datum, Zeit, Zeitstempel, Intervall</a:t>
            </a:r>
          </a:p>
          <a:p>
            <a:pPr lvl="1"/>
            <a:r>
              <a:rPr lang="de-DE" dirty="0">
                <a:solidFill>
                  <a:schemeClr val="accent1"/>
                </a:solidFill>
              </a:rPr>
              <a:t>DATE ('YYYY-MM-TT')</a:t>
            </a:r>
            <a:endParaRPr lang="de-DE" dirty="0"/>
          </a:p>
          <a:p>
            <a:pPr lvl="1"/>
            <a:r>
              <a:rPr lang="de-DE" dirty="0">
                <a:solidFill>
                  <a:schemeClr val="accent1"/>
                </a:solidFill>
              </a:rPr>
              <a:t>TIME ('</a:t>
            </a:r>
            <a:r>
              <a:rPr lang="en-GB" dirty="0" err="1">
                <a:solidFill>
                  <a:schemeClr val="accent1"/>
                </a:solidFill>
              </a:rPr>
              <a:t>hh:mm:ss</a:t>
            </a:r>
            <a:r>
              <a:rPr lang="en-GB" dirty="0">
                <a:solidFill>
                  <a:schemeClr val="accent1"/>
                </a:solidFill>
              </a:rPr>
              <a:t>[.</a:t>
            </a:r>
            <a:r>
              <a:rPr lang="en-GB" dirty="0" err="1">
                <a:solidFill>
                  <a:schemeClr val="accent1"/>
                </a:solidFill>
              </a:rPr>
              <a:t>nnnnnnn</a:t>
            </a:r>
            <a:r>
              <a:rPr lang="en-GB" dirty="0">
                <a:solidFill>
                  <a:schemeClr val="accent1"/>
                </a:solidFill>
              </a:rPr>
              <a:t>]</a:t>
            </a:r>
            <a:r>
              <a:rPr lang="de-DE" dirty="0">
                <a:solidFill>
                  <a:schemeClr val="accent1"/>
                </a:solidFill>
              </a:rPr>
              <a:t>')</a:t>
            </a:r>
          </a:p>
          <a:p>
            <a:pPr lvl="1"/>
            <a:r>
              <a:rPr lang="de-DE" dirty="0">
                <a:solidFill>
                  <a:schemeClr val="accent1"/>
                </a:solidFill>
              </a:rPr>
              <a:t>DATETIMEOFFSET ('</a:t>
            </a:r>
            <a:r>
              <a:rPr lang="en-GB" dirty="0">
                <a:solidFill>
                  <a:schemeClr val="accent1"/>
                </a:solidFill>
              </a:rPr>
              <a:t>YYYY-MM-DD </a:t>
            </a:r>
            <a:r>
              <a:rPr lang="en-GB" dirty="0" err="1">
                <a:solidFill>
                  <a:schemeClr val="accent1"/>
                </a:solidFill>
              </a:rPr>
              <a:t>hh:mm:ss</a:t>
            </a:r>
            <a:r>
              <a:rPr lang="en-GB" dirty="0">
                <a:solidFill>
                  <a:schemeClr val="accent1"/>
                </a:solidFill>
              </a:rPr>
              <a:t>[.</a:t>
            </a:r>
            <a:r>
              <a:rPr lang="en-GB" dirty="0" err="1">
                <a:solidFill>
                  <a:schemeClr val="accent1"/>
                </a:solidFill>
              </a:rPr>
              <a:t>nnnnnnn</a:t>
            </a:r>
            <a:r>
              <a:rPr lang="en-GB" dirty="0">
                <a:solidFill>
                  <a:schemeClr val="accent1"/>
                </a:solidFill>
              </a:rPr>
              <a:t>] [+|-]</a:t>
            </a:r>
            <a:r>
              <a:rPr lang="en-GB" dirty="0" err="1">
                <a:solidFill>
                  <a:schemeClr val="accent1"/>
                </a:solidFill>
              </a:rPr>
              <a:t>hh:mm</a:t>
            </a:r>
            <a:r>
              <a:rPr lang="de-DE" dirty="0">
                <a:solidFill>
                  <a:schemeClr val="accent1"/>
                </a:solidFill>
              </a:rPr>
              <a:t>‘</a:t>
            </a:r>
            <a:r>
              <a:rPr lang="en-GB" dirty="0">
                <a:solidFill>
                  <a:schemeClr val="accent1"/>
                </a:solidFill>
              </a:rPr>
              <a:t>)</a:t>
            </a:r>
            <a:endParaRPr lang="de-DE" dirty="0">
              <a:solidFill>
                <a:schemeClr val="accent1"/>
              </a:solidFill>
            </a:endParaRPr>
          </a:p>
          <a:p>
            <a:pPr lvl="1"/>
            <a:r>
              <a:rPr lang="de-DE" dirty="0">
                <a:solidFill>
                  <a:schemeClr val="accent1"/>
                </a:solidFill>
              </a:rPr>
              <a:t>INTERVAL</a:t>
            </a:r>
          </a:p>
          <a:p>
            <a:pPr lvl="2"/>
            <a:r>
              <a:rPr lang="de-DE" dirty="0">
                <a:solidFill>
                  <a:schemeClr val="accent1"/>
                </a:solidFill>
              </a:rPr>
              <a:t>YEAR, DAY, SECOND</a:t>
            </a:r>
            <a:r>
              <a:rPr lang="de-DE" dirty="0"/>
              <a:t>...</a:t>
            </a:r>
          </a:p>
          <a:p>
            <a:pPr lvl="1"/>
            <a:r>
              <a:rPr lang="de-DE" dirty="0"/>
              <a:t>Beispiele</a:t>
            </a:r>
          </a:p>
          <a:p>
            <a:pPr lvl="2"/>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to_number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to_char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current_date</a:t>
            </a:r>
            <a:r>
              <a:rPr lang="en-US" dirty="0" err="1">
                <a:latin typeface="Courier New" panose="02070309020205020404" pitchFamily="49" charset="0"/>
                <a:cs typeface="Courier New" panose="02070309020205020404" pitchFamily="49" charset="0"/>
              </a:rPr>
              <a:t>,'J</a:t>
            </a:r>
            <a:r>
              <a:rPr lang="en-US" dirty="0">
                <a:latin typeface="Courier New" panose="02070309020205020404" pitchFamily="49" charset="0"/>
                <a:cs typeface="Courier New" panose="02070309020205020404" pitchFamily="49" charset="0"/>
              </a:rPr>
              <a:t>'),'9999999'); </a:t>
            </a:r>
          </a:p>
          <a:p>
            <a:pPr lvl="2"/>
            <a:r>
              <a:rPr lang="en-US" b="1" dirty="0">
                <a:latin typeface="Courier New" panose="02070309020205020404" pitchFamily="49" charset="0"/>
                <a:cs typeface="Courier New" panose="02070309020205020404" pitchFamily="49" charset="0"/>
              </a:rPr>
              <a:t>select</a:t>
            </a: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to_char</a:t>
            </a:r>
            <a:r>
              <a:rPr lang="en-US"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to_date</a:t>
            </a:r>
            <a:r>
              <a:rPr lang="en-US" dirty="0">
                <a:latin typeface="Courier New" panose="02070309020205020404" pitchFamily="49" charset="0"/>
                <a:cs typeface="Courier New" panose="02070309020205020404" pitchFamily="49" charset="0"/>
              </a:rPr>
              <a:t>('1','J'),'DD-MM-YYYY');</a:t>
            </a:r>
            <a:endParaRPr lang="de-DE" dirty="0">
              <a:latin typeface="Courier New" panose="02070309020205020404" pitchFamily="49" charset="0"/>
              <a:cs typeface="Courier New" panose="02070309020205020404" pitchFamily="49" charset="0"/>
            </a:endParaRPr>
          </a:p>
          <a:p>
            <a:pPr lvl="2"/>
            <a:r>
              <a:rPr lang="en-US" b="1" dirty="0">
                <a:latin typeface="Courier New" panose="02070309020205020404" pitchFamily="49" charset="0"/>
                <a:cs typeface="Courier New" panose="02070309020205020404" pitchFamily="49" charset="0"/>
              </a:rPr>
              <a:t>select</a:t>
            </a:r>
            <a:r>
              <a:rPr lang="en-GB" dirty="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date</a:t>
            </a:r>
            <a:r>
              <a:rPr lang="en-GB" dirty="0">
                <a:latin typeface="Courier New" panose="02070309020205020404" pitchFamily="49" charset="0"/>
                <a:cs typeface="Courier New" panose="02070309020205020404" pitchFamily="49" charset="0"/>
              </a:rPr>
              <a:t> '2020-01-01' + </a:t>
            </a:r>
            <a:r>
              <a:rPr lang="en-GB" b="1" dirty="0">
                <a:latin typeface="Courier New" panose="02070309020205020404" pitchFamily="49" charset="0"/>
                <a:cs typeface="Courier New" panose="02070309020205020404" pitchFamily="49" charset="0"/>
              </a:rPr>
              <a:t>interval</a:t>
            </a:r>
            <a:r>
              <a:rPr lang="en-GB" dirty="0">
                <a:latin typeface="Courier New" panose="02070309020205020404" pitchFamily="49" charset="0"/>
                <a:cs typeface="Courier New" panose="02070309020205020404" pitchFamily="49" charset="0"/>
              </a:rPr>
              <a:t> '1' </a:t>
            </a:r>
            <a:r>
              <a:rPr lang="en-GB" b="1" dirty="0">
                <a:latin typeface="Courier New" panose="02070309020205020404" pitchFamily="49" charset="0"/>
                <a:cs typeface="Courier New" panose="02070309020205020404" pitchFamily="49" charset="0"/>
              </a:rPr>
              <a:t>day</a:t>
            </a:r>
            <a:r>
              <a:rPr lang="en-GB" dirty="0">
                <a:latin typeface="Courier New" panose="02070309020205020404" pitchFamily="49" charset="0"/>
                <a:cs typeface="Courier New" panose="02070309020205020404" pitchFamily="49" charset="0"/>
              </a:rPr>
              <a:t>;</a:t>
            </a:r>
          </a:p>
          <a:p>
            <a:pPr lvl="1"/>
            <a:endParaRPr lang="de-DE" dirty="0"/>
          </a:p>
          <a:p>
            <a:pPr lvl="2"/>
            <a:endParaRPr lang="de-DE" dirty="0"/>
          </a:p>
          <a:p>
            <a:endParaRPr lang="de-DE" dirty="0"/>
          </a:p>
        </p:txBody>
      </p:sp>
      <p:sp>
        <p:nvSpPr>
          <p:cNvPr id="29" name="Date Placeholder 28">
            <a:extLst>
              <a:ext uri="{FF2B5EF4-FFF2-40B4-BE49-F238E27FC236}">
                <a16:creationId xmlns:a16="http://schemas.microsoft.com/office/drawing/2014/main" id="{D2F81832-844C-EC4B-0BCC-47B2D5273618}"/>
              </a:ext>
            </a:extLst>
          </p:cNvPr>
          <p:cNvSpPr>
            <a:spLocks noGrp="1"/>
          </p:cNvSpPr>
          <p:nvPr>
            <p:ph type="dt" sz="half" idx="2"/>
          </p:nvPr>
        </p:nvSpPr>
        <p:spPr/>
        <p:txBody>
          <a:bodyPr/>
          <a:lstStyle/>
          <a:p>
            <a:r>
              <a:rPr lang="de-DE"/>
              <a:t>SQL</a:t>
            </a:r>
            <a:endParaRPr lang="en-GB"/>
          </a:p>
        </p:txBody>
      </p:sp>
      <p:sp>
        <p:nvSpPr>
          <p:cNvPr id="30" name="Footer Placeholder 29">
            <a:extLst>
              <a:ext uri="{FF2B5EF4-FFF2-40B4-BE49-F238E27FC236}">
                <a16:creationId xmlns:a16="http://schemas.microsoft.com/office/drawing/2014/main" id="{2F55B08F-7E94-EA73-C354-1F9F93E62C75}"/>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22</a:t>
            </a:fld>
            <a:endParaRPr lang="de-DE"/>
          </a:p>
        </p:txBody>
      </p:sp>
      <p:sp>
        <p:nvSpPr>
          <p:cNvPr id="5" name="TextBox 4">
            <a:extLst>
              <a:ext uri="{FF2B5EF4-FFF2-40B4-BE49-F238E27FC236}">
                <a16:creationId xmlns:a16="http://schemas.microsoft.com/office/drawing/2014/main" id="{5ABA1F7D-F933-EFA6-AF16-05EA2119CCB8}"/>
              </a:ext>
            </a:extLst>
          </p:cNvPr>
          <p:cNvSpPr txBox="1"/>
          <p:nvPr/>
        </p:nvSpPr>
        <p:spPr>
          <a:xfrm>
            <a:off x="6952711" y="1007867"/>
            <a:ext cx="4878964" cy="369332"/>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de-DE" dirty="0"/>
              <a:t>Achtung: hier große Unterschiede zwischen DBMS</a:t>
            </a:r>
            <a:endParaRPr lang="en-DE" dirty="0"/>
          </a:p>
        </p:txBody>
      </p:sp>
      <p:sp>
        <p:nvSpPr>
          <p:cNvPr id="8" name="TextBox 7">
            <a:extLst>
              <a:ext uri="{FF2B5EF4-FFF2-40B4-BE49-F238E27FC236}">
                <a16:creationId xmlns:a16="http://schemas.microsoft.com/office/drawing/2014/main" id="{CC741642-AD50-B1ED-67BD-1A7DA3235905}"/>
              </a:ext>
            </a:extLst>
          </p:cNvPr>
          <p:cNvSpPr txBox="1"/>
          <p:nvPr/>
        </p:nvSpPr>
        <p:spPr>
          <a:xfrm>
            <a:off x="7720146" y="3301684"/>
            <a:ext cx="411152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de-DE">
                <a:cs typeface="Courier New" panose="02070309020205020404" pitchFamily="49" charset="0"/>
              </a:rPr>
              <a:t>Julianisches Datum für Daten vor 1841, Anzahl an Tagen seit 1. Januar 4712 v.Chr.</a:t>
            </a:r>
            <a:endParaRPr lang="de-DE"/>
          </a:p>
        </p:txBody>
      </p:sp>
      <p:sp>
        <p:nvSpPr>
          <p:cNvPr id="14" name="TextBox 13">
            <a:extLst>
              <a:ext uri="{FF2B5EF4-FFF2-40B4-BE49-F238E27FC236}">
                <a16:creationId xmlns:a16="http://schemas.microsoft.com/office/drawing/2014/main" id="{E2D85271-AF49-D9A5-B06B-90AD64EFECF6}"/>
              </a:ext>
            </a:extLst>
          </p:cNvPr>
          <p:cNvSpPr txBox="1"/>
          <p:nvPr/>
        </p:nvSpPr>
        <p:spPr>
          <a:xfrm>
            <a:off x="5565858" y="5420330"/>
            <a:ext cx="539496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de-DE" b="1" dirty="0">
                <a:latin typeface="Courier New" panose="02070309020205020404" pitchFamily="49" charset="0"/>
                <a:cs typeface="Courier New" panose="02070309020205020404" pitchFamily="49" charset="0"/>
              </a:rPr>
              <a:t>dual</a:t>
            </a:r>
            <a:r>
              <a:rPr lang="de-DE" dirty="0"/>
              <a:t>: In manchen Implementierungen gibt es eine so genannte Default Tabelle </a:t>
            </a:r>
            <a:r>
              <a:rPr lang="de-DE" b="1" dirty="0">
                <a:latin typeface="Courier New" panose="02070309020205020404" pitchFamily="49" charset="0"/>
                <a:cs typeface="Courier New" panose="02070309020205020404" pitchFamily="49" charset="0"/>
              </a:rPr>
              <a:t>dual</a:t>
            </a:r>
            <a:r>
              <a:rPr lang="de-DE" dirty="0"/>
              <a:t> (1 Zeile, 1 Reihe) für Anfragen, die eigentlich keine Tabelle benötigten, wenn das DBMS das FROM Konstrukt zwingend vorsieht</a:t>
            </a:r>
          </a:p>
        </p:txBody>
      </p:sp>
      <p:cxnSp>
        <p:nvCxnSpPr>
          <p:cNvPr id="19" name="Straight Arrow Connector 18">
            <a:extLst>
              <a:ext uri="{FF2B5EF4-FFF2-40B4-BE49-F238E27FC236}">
                <a16:creationId xmlns:a16="http://schemas.microsoft.com/office/drawing/2014/main" id="{6F11F234-8E05-ADC9-A7DC-2E24A9915FF0}"/>
              </a:ext>
            </a:extLst>
          </p:cNvPr>
          <p:cNvCxnSpPr>
            <a:cxnSpLocks/>
            <a:stCxn id="8" idx="1"/>
          </p:cNvCxnSpPr>
          <p:nvPr/>
        </p:nvCxnSpPr>
        <p:spPr>
          <a:xfrm flipH="1">
            <a:off x="7233557" y="3624850"/>
            <a:ext cx="486589" cy="5896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720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Benutzerdefinierte Datentypen</a:t>
            </a:r>
          </a:p>
        </p:txBody>
      </p:sp>
      <p:sp>
        <p:nvSpPr>
          <p:cNvPr id="3" name="Inhaltsplatzhalter 2"/>
          <p:cNvSpPr>
            <a:spLocks noGrp="1"/>
          </p:cNvSpPr>
          <p:nvPr>
            <p:ph idx="1"/>
          </p:nvPr>
        </p:nvSpPr>
        <p:spPr/>
        <p:txBody>
          <a:bodyPr>
            <a:normAutofit/>
          </a:bodyPr>
          <a:lstStyle/>
          <a:p>
            <a:r>
              <a:rPr lang="de-DE" dirty="0"/>
              <a:t>Benannte Definitionen (Domains)</a:t>
            </a:r>
          </a:p>
          <a:p>
            <a:pPr lvl="1"/>
            <a:r>
              <a:rPr lang="de-DE" dirty="0"/>
              <a:t>Können im Schema wie Basisdatentypen verwendet werden</a:t>
            </a:r>
          </a:p>
          <a:p>
            <a:r>
              <a:rPr lang="de-DE" dirty="0"/>
              <a:t>Warum verwenden?</a:t>
            </a:r>
          </a:p>
          <a:p>
            <a:pPr lvl="1"/>
            <a:r>
              <a:rPr lang="de-DE" dirty="0"/>
              <a:t>Bessere Lesbarkeit</a:t>
            </a:r>
          </a:p>
          <a:p>
            <a:pPr lvl="1"/>
            <a:r>
              <a:rPr lang="de-DE" dirty="0"/>
              <a:t>Bessere Wartbarkeit</a:t>
            </a:r>
          </a:p>
          <a:p>
            <a:pPr lvl="1"/>
            <a:endParaRPr lang="de-DE" dirty="0"/>
          </a:p>
          <a:p>
            <a:r>
              <a:rPr lang="de-DE" dirty="0"/>
              <a:t>Beispiel:</a:t>
            </a:r>
          </a:p>
          <a:p>
            <a:pPr lvl="1"/>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domain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svn_dom</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a:t>
            </a:r>
            <a:endParaRPr lang="de-DE" dirty="0"/>
          </a:p>
          <a:p>
            <a:pPr lvl="1"/>
            <a:r>
              <a:rPr lang="de-DE" dirty="0"/>
              <a:t>Zusätzlich Default-Wert möglich:</a:t>
            </a:r>
          </a:p>
          <a:p>
            <a:pPr lvl="2"/>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domain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abt_name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(25) </a:t>
            </a:r>
            <a:r>
              <a:rPr lang="de-DE" b="1" dirty="0" err="1">
                <a:solidFill>
                  <a:schemeClr val="accent1"/>
                </a:solidFill>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'invalid';</a:t>
            </a:r>
          </a:p>
          <a:p>
            <a:endParaRPr lang="de-DE" dirty="0"/>
          </a:p>
          <a:p>
            <a:pPr lvl="1"/>
            <a:endParaRPr lang="de-DE" dirty="0"/>
          </a:p>
          <a:p>
            <a:endParaRPr lang="de-DE" dirty="0"/>
          </a:p>
          <a:p>
            <a:pPr lvl="1"/>
            <a:endParaRPr lang="de-DE" dirty="0"/>
          </a:p>
        </p:txBody>
      </p:sp>
      <p:sp>
        <p:nvSpPr>
          <p:cNvPr id="5" name="Date Placeholder 4">
            <a:extLst>
              <a:ext uri="{FF2B5EF4-FFF2-40B4-BE49-F238E27FC236}">
                <a16:creationId xmlns:a16="http://schemas.microsoft.com/office/drawing/2014/main" id="{57A842C6-846B-869F-982D-D9E5F1B5747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CFD8491-3335-2115-92E7-E539D75CC143}"/>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23</a:t>
            </a:fld>
            <a:endParaRPr lang="de-DE"/>
          </a:p>
        </p:txBody>
      </p:sp>
      <p:sp>
        <p:nvSpPr>
          <p:cNvPr id="8" name="TextBox 7">
            <a:extLst>
              <a:ext uri="{FF2B5EF4-FFF2-40B4-BE49-F238E27FC236}">
                <a16:creationId xmlns:a16="http://schemas.microsoft.com/office/drawing/2014/main" id="{F5AAE751-560C-85C4-77C1-391688813131}"/>
              </a:ext>
            </a:extLst>
          </p:cNvPr>
          <p:cNvSpPr txBox="1"/>
          <p:nvPr/>
        </p:nvSpPr>
        <p:spPr>
          <a:xfrm>
            <a:off x="8062695" y="1665066"/>
            <a:ext cx="3768980"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c</a:t>
            </a:r>
            <a:r>
              <a:rPr lang="en-DE" b="1" dirty="0">
                <a:latin typeface="Courier New" panose="02070309020205020404" pitchFamily="49" charset="0"/>
                <a:cs typeface="Courier New" panose="02070309020205020404" pitchFamily="49" charset="0"/>
              </a:rPr>
              <a:t>reate domain</a:t>
            </a:r>
            <a:r>
              <a:rPr lang="en-DE" dirty="0">
                <a:latin typeface="Courier New" panose="02070309020205020404" pitchFamily="49" charset="0"/>
                <a:cs typeface="Courier New" panose="02070309020205020404" pitchFamily="49" charset="0"/>
              </a:rPr>
              <a:t> [ DomName ] </a:t>
            </a:r>
          </a:p>
          <a:p>
            <a:pPr lvl="1">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Domain</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default</a:t>
            </a:r>
            <a:r>
              <a:rPr lang="en-DE" dirty="0">
                <a:latin typeface="Courier New" panose="02070309020205020404" pitchFamily="49" charset="0"/>
                <a:cs typeface="Courier New" panose="02070309020205020404" pitchFamily="49" charset="0"/>
              </a:rPr>
              <a:t> Value];</a:t>
            </a:r>
          </a:p>
        </p:txBody>
      </p:sp>
    </p:spTree>
    <p:extLst>
      <p:ext uri="{BB962C8B-B14F-4D97-AF65-F5344CB8AC3E}">
        <p14:creationId xmlns:p14="http://schemas.microsoft.com/office/powerpoint/2010/main" val="1435679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Intrarelationale </a:t>
            </a:r>
            <a:r>
              <a:rPr lang="de-DE" dirty="0" err="1"/>
              <a:t>Constraints</a:t>
            </a:r>
            <a:endParaRPr lang="de-DE" dirty="0"/>
          </a:p>
        </p:txBody>
      </p:sp>
      <p:sp>
        <p:nvSpPr>
          <p:cNvPr id="3" name="Inhaltsplatzhalter 2"/>
          <p:cNvSpPr>
            <a:spLocks noGrp="1"/>
          </p:cNvSpPr>
          <p:nvPr>
            <p:ph idx="1"/>
          </p:nvPr>
        </p:nvSpPr>
        <p:spPr/>
        <p:txBody>
          <a:bodyPr>
            <a:noAutofit/>
          </a:bodyPr>
          <a:lstStyle/>
          <a:p>
            <a:r>
              <a:rPr lang="de-DE" dirty="0">
                <a:solidFill>
                  <a:schemeClr val="accent1"/>
                </a:solidFill>
              </a:rPr>
              <a:t>NOT NULL</a:t>
            </a:r>
            <a:r>
              <a:rPr lang="de-DE" dirty="0"/>
              <a:t> </a:t>
            </a:r>
          </a:p>
          <a:p>
            <a:pPr lvl="1"/>
            <a:r>
              <a:rPr lang="de-DE" dirty="0"/>
              <a:t>Verbietet die Speicherung von NULL-Werten</a:t>
            </a:r>
          </a:p>
          <a:p>
            <a:r>
              <a:rPr lang="de-DE" dirty="0">
                <a:solidFill>
                  <a:schemeClr val="accent1"/>
                </a:solidFill>
              </a:rPr>
              <a:t>UNIQUE</a:t>
            </a:r>
            <a:endParaRPr lang="de-DE" dirty="0"/>
          </a:p>
          <a:p>
            <a:pPr lvl="1"/>
            <a:r>
              <a:rPr lang="de-DE" dirty="0"/>
              <a:t>Verlangt Eindeutigkeit von Attributen (NULL max. einmal)</a:t>
            </a:r>
          </a:p>
          <a:p>
            <a:r>
              <a:rPr lang="de-DE" dirty="0">
                <a:solidFill>
                  <a:schemeClr val="accent1"/>
                </a:solidFill>
              </a:rPr>
              <a:t>PRIMARY KEY</a:t>
            </a:r>
            <a:endParaRPr lang="de-DE" dirty="0"/>
          </a:p>
          <a:p>
            <a:pPr lvl="1"/>
            <a:r>
              <a:rPr lang="de-DE" dirty="0"/>
              <a:t>Verlangt Eindeutigkeit von Attributen (NULL nicht erlaubt)</a:t>
            </a:r>
          </a:p>
          <a:p>
            <a:r>
              <a:rPr lang="de-DE" dirty="0">
                <a:solidFill>
                  <a:schemeClr val="accent1"/>
                </a:solidFill>
              </a:rPr>
              <a:t>CHECK</a:t>
            </a:r>
            <a:r>
              <a:rPr lang="de-DE" dirty="0"/>
              <a:t> </a:t>
            </a:r>
          </a:p>
          <a:p>
            <a:pPr lvl="1"/>
            <a:r>
              <a:rPr lang="de-DE" dirty="0"/>
              <a:t>Ermöglicht die Formulierung komplexer Einschränkungen</a:t>
            </a:r>
          </a:p>
          <a:p>
            <a:endParaRPr lang="de-DE" i="1" dirty="0"/>
          </a:p>
          <a:p>
            <a:r>
              <a:rPr lang="de-DE" i="1" dirty="0"/>
              <a:t>Einige SQL Implementierungen: </a:t>
            </a:r>
            <a:r>
              <a:rPr lang="de-DE" dirty="0">
                <a:solidFill>
                  <a:schemeClr val="accent1"/>
                </a:solidFill>
              </a:rPr>
              <a:t>AUTO_INCREMENT</a:t>
            </a:r>
            <a:r>
              <a:rPr lang="de-DE" dirty="0"/>
              <a:t> </a:t>
            </a:r>
          </a:p>
          <a:p>
            <a:pPr lvl="1"/>
            <a:r>
              <a:rPr lang="de-DE" dirty="0"/>
              <a:t>Eindeutige ID beginnend bei 1, erhöht sich automatisch mit jedem INSERT</a:t>
            </a:r>
          </a:p>
          <a:p>
            <a:endParaRPr lang="de-DE" dirty="0"/>
          </a:p>
        </p:txBody>
      </p:sp>
      <p:sp>
        <p:nvSpPr>
          <p:cNvPr id="6" name="Date Placeholder 5">
            <a:extLst>
              <a:ext uri="{FF2B5EF4-FFF2-40B4-BE49-F238E27FC236}">
                <a16:creationId xmlns:a16="http://schemas.microsoft.com/office/drawing/2014/main" id="{1D07433A-DFC0-3780-12F2-F20E567359ED}"/>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6D67EC99-6547-2C2E-9376-E1A03787485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24</a:t>
            </a:fld>
            <a:endParaRPr lang="de-DE"/>
          </a:p>
        </p:txBody>
      </p:sp>
      <p:sp>
        <p:nvSpPr>
          <p:cNvPr id="8" name="TextBox 7">
            <a:extLst>
              <a:ext uri="{FF2B5EF4-FFF2-40B4-BE49-F238E27FC236}">
                <a16:creationId xmlns:a16="http://schemas.microsoft.com/office/drawing/2014/main" id="{5CC45CDB-E70E-D652-A3DE-0186870A74E6}"/>
              </a:ext>
            </a:extLst>
          </p:cNvPr>
          <p:cNvSpPr txBox="1"/>
          <p:nvPr/>
        </p:nvSpPr>
        <p:spPr>
          <a:xfrm>
            <a:off x="7649120" y="2925834"/>
            <a:ext cx="4182555"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p</a:t>
            </a:r>
            <a:r>
              <a:rPr lang="en-DE" b="1" dirty="0">
                <a:latin typeface="Courier New" panose="02070309020205020404" pitchFamily="49" charset="0"/>
                <a:cs typeface="Courier New" panose="02070309020205020404" pitchFamily="49" charset="0"/>
              </a:rPr>
              <a:t>rimary key</a:t>
            </a:r>
            <a:r>
              <a:rPr lang="en-DE" dirty="0">
                <a:latin typeface="Courier New" panose="02070309020205020404" pitchFamily="49" charset="0"/>
                <a:cs typeface="Courier New" panose="02070309020205020404" pitchFamily="49" charset="0"/>
              </a:rPr>
              <a:t> (AttrNameList)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r>
              <a:rPr lang="en-DE" dirty="0">
                <a:latin typeface="Courier New" panose="02070309020205020404" pitchFamily="49" charset="0"/>
                <a:cs typeface="Courier New" panose="02070309020205020404" pitchFamily="49" charset="0"/>
              </a:rPr>
              <a:t> (AttrNameList)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check</a:t>
            </a:r>
            <a:r>
              <a:rPr lang="en-DE" dirty="0">
                <a:latin typeface="Courier New" panose="02070309020205020404" pitchFamily="49" charset="0"/>
                <a:cs typeface="Courier New" panose="02070309020205020404" pitchFamily="49" charset="0"/>
              </a:rPr>
              <a:t> [Bedingung]</a:t>
            </a:r>
          </a:p>
        </p:txBody>
      </p:sp>
      <p:sp>
        <p:nvSpPr>
          <p:cNvPr id="9" name="TextBox 8">
            <a:extLst>
              <a:ext uri="{FF2B5EF4-FFF2-40B4-BE49-F238E27FC236}">
                <a16:creationId xmlns:a16="http://schemas.microsoft.com/office/drawing/2014/main" id="{5D5E663B-FA41-85C8-E574-3018A7CFB77F}"/>
              </a:ext>
            </a:extLst>
          </p:cNvPr>
          <p:cNvSpPr txBox="1"/>
          <p:nvPr/>
        </p:nvSpPr>
        <p:spPr>
          <a:xfrm>
            <a:off x="8614128" y="1665066"/>
            <a:ext cx="321754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  n</a:t>
            </a:r>
            <a:r>
              <a:rPr lang="en-DE" b="1" dirty="0">
                <a:latin typeface="Courier New" panose="02070309020205020404" pitchFamily="49" charset="0"/>
                <a:cs typeface="Courier New" panose="02070309020205020404" pitchFamily="49" charset="0"/>
              </a:rPr>
              <a:t>ot null</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default</a:t>
            </a:r>
            <a:r>
              <a:rPr lang="en-DE" dirty="0">
                <a:latin typeface="Courier New" panose="02070309020205020404" pitchFamily="49" charset="0"/>
                <a:cs typeface="Courier New" panose="02070309020205020404" pitchFamily="49" charset="0"/>
              </a:rPr>
              <a:t> Value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unique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primary key</a:t>
            </a:r>
            <a:r>
              <a:rPr lang="en-DE" dirty="0">
                <a:latin typeface="Courier New" panose="02070309020205020404" pitchFamily="49" charset="0"/>
                <a:cs typeface="Courier New" panose="02070309020205020404" pitchFamily="49" charset="0"/>
              </a:rPr>
              <a:t> AttrName</a:t>
            </a:r>
          </a:p>
        </p:txBody>
      </p:sp>
      <p:sp>
        <p:nvSpPr>
          <p:cNvPr id="10" name="TextBox 9">
            <a:extLst>
              <a:ext uri="{FF2B5EF4-FFF2-40B4-BE49-F238E27FC236}">
                <a16:creationId xmlns:a16="http://schemas.microsoft.com/office/drawing/2014/main" id="{593E56FE-00D5-033C-6542-75634795DB54}"/>
              </a:ext>
            </a:extLst>
          </p:cNvPr>
          <p:cNvSpPr txBox="1"/>
          <p:nvPr/>
        </p:nvSpPr>
        <p:spPr>
          <a:xfrm>
            <a:off x="8614127" y="1295633"/>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AConstrList</a:t>
            </a:r>
          </a:p>
        </p:txBody>
      </p:sp>
      <p:sp>
        <p:nvSpPr>
          <p:cNvPr id="11" name="TextBox 10">
            <a:extLst>
              <a:ext uri="{FF2B5EF4-FFF2-40B4-BE49-F238E27FC236}">
                <a16:creationId xmlns:a16="http://schemas.microsoft.com/office/drawing/2014/main" id="{3FFE544E-6098-F1B6-4C37-905CDA9C0B4F}"/>
              </a:ext>
            </a:extLst>
          </p:cNvPr>
          <p:cNvSpPr txBox="1"/>
          <p:nvPr/>
        </p:nvSpPr>
        <p:spPr>
          <a:xfrm>
            <a:off x="10130568" y="3849366"/>
            <a:ext cx="1701107" cy="369332"/>
          </a:xfrm>
          <a:prstGeom prst="rect">
            <a:avLst/>
          </a:prstGeom>
          <a:noFill/>
        </p:spPr>
        <p:txBody>
          <a:bodyPr wrap="none">
            <a:spAutoFit/>
          </a:bodyPr>
          <a:lstStyle/>
          <a:p>
            <a:r>
              <a:rPr lang="en-DE" dirty="0">
                <a:solidFill>
                  <a:schemeClr val="accent5"/>
                </a:solidFill>
                <a:latin typeface="Courier New" panose="02070309020205020404" pitchFamily="49" charset="0"/>
                <a:cs typeface="Courier New" panose="02070309020205020404" pitchFamily="49" charset="0"/>
              </a:rPr>
              <a:t>RConstrList</a:t>
            </a:r>
            <a:endParaRPr lang="en-DE" dirty="0">
              <a:solidFill>
                <a:schemeClr val="accent5"/>
              </a:solidFill>
            </a:endParaRPr>
          </a:p>
        </p:txBody>
      </p:sp>
    </p:spTree>
    <p:extLst>
      <p:ext uri="{BB962C8B-B14F-4D97-AF65-F5344CB8AC3E}">
        <p14:creationId xmlns:p14="http://schemas.microsoft.com/office/powerpoint/2010/main" val="3763630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Interrelationale </a:t>
            </a:r>
            <a:r>
              <a:rPr lang="de-DE" dirty="0" err="1"/>
              <a:t>Constraints</a:t>
            </a:r>
            <a:endParaRPr lang="de-DE" dirty="0"/>
          </a:p>
        </p:txBody>
      </p:sp>
      <p:sp>
        <p:nvSpPr>
          <p:cNvPr id="3" name="Inhaltsplatzhalter 2"/>
          <p:cNvSpPr>
            <a:spLocks noGrp="1"/>
          </p:cNvSpPr>
          <p:nvPr>
            <p:ph idx="1"/>
          </p:nvPr>
        </p:nvSpPr>
        <p:spPr/>
        <p:txBody>
          <a:bodyPr>
            <a:normAutofit/>
          </a:bodyPr>
          <a:lstStyle/>
          <a:p>
            <a:r>
              <a:rPr lang="de-DE" dirty="0">
                <a:solidFill>
                  <a:schemeClr val="accent1"/>
                </a:solidFill>
              </a:rPr>
              <a:t>REFERENCES</a:t>
            </a:r>
            <a:r>
              <a:rPr lang="de-DE" dirty="0"/>
              <a:t> und </a:t>
            </a:r>
            <a:r>
              <a:rPr lang="de-DE" dirty="0">
                <a:solidFill>
                  <a:schemeClr val="accent1"/>
                </a:solidFill>
              </a:rPr>
              <a:t>FOREIGN KEY </a:t>
            </a:r>
          </a:p>
          <a:p>
            <a:pPr lvl="1"/>
            <a:r>
              <a:rPr lang="de-DE" dirty="0"/>
              <a:t>Spezifikation von Bedingungen zur referenziellen Integrität:</a:t>
            </a:r>
          </a:p>
          <a:p>
            <a:pPr lvl="1"/>
            <a:r>
              <a:rPr lang="de-DE" dirty="0"/>
              <a:t>Auch für einzelne Attribute nach der Domain-Angabe:</a:t>
            </a:r>
          </a:p>
          <a:p>
            <a:pPr lvl="2"/>
            <a:r>
              <a:rPr lang="de-DE" dirty="0"/>
              <a:t>REFERENCES Relation (</a:t>
            </a:r>
            <a:r>
              <a:rPr lang="de-DE" dirty="0" err="1"/>
              <a:t>Attrib</a:t>
            </a:r>
            <a:r>
              <a:rPr lang="de-DE" dirty="0"/>
              <a:t>)</a:t>
            </a:r>
          </a:p>
          <a:p>
            <a:pPr lvl="1"/>
            <a:r>
              <a:rPr lang="de-DE" dirty="0"/>
              <a:t>Für mehrere Attribute:</a:t>
            </a:r>
          </a:p>
          <a:p>
            <a:pPr lvl="2"/>
            <a:r>
              <a:rPr lang="de-DE" dirty="0"/>
              <a:t>FOREIGN KEY(Attrib1, Attrib2)</a:t>
            </a:r>
            <a:br>
              <a:rPr lang="de-DE" dirty="0"/>
            </a:br>
            <a:r>
              <a:rPr lang="de-DE" dirty="0"/>
              <a:t>REFERENCES Relation (Attrib1, Attrib2)</a:t>
            </a:r>
          </a:p>
          <a:p>
            <a:pPr lvl="2"/>
            <a:endParaRPr lang="de-DE" dirty="0"/>
          </a:p>
        </p:txBody>
      </p:sp>
      <p:sp>
        <p:nvSpPr>
          <p:cNvPr id="5" name="Date Placeholder 4">
            <a:extLst>
              <a:ext uri="{FF2B5EF4-FFF2-40B4-BE49-F238E27FC236}">
                <a16:creationId xmlns:a16="http://schemas.microsoft.com/office/drawing/2014/main" id="{1F933732-4A94-991F-B9DB-91478A33700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510B453-4A64-0B22-C214-8668C1E6858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25</a:t>
            </a:fld>
            <a:endParaRPr lang="de-DE"/>
          </a:p>
        </p:txBody>
      </p:sp>
      <p:sp>
        <p:nvSpPr>
          <p:cNvPr id="7" name="TextBox 6">
            <a:extLst>
              <a:ext uri="{FF2B5EF4-FFF2-40B4-BE49-F238E27FC236}">
                <a16:creationId xmlns:a16="http://schemas.microsoft.com/office/drawing/2014/main" id="{5438E0D3-8CC7-EF04-F632-0FB87B6DA40D}"/>
              </a:ext>
            </a:extLst>
          </p:cNvPr>
          <p:cNvSpPr txBox="1"/>
          <p:nvPr/>
        </p:nvSpPr>
        <p:spPr>
          <a:xfrm>
            <a:off x="6871984" y="5259583"/>
            <a:ext cx="4959691"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foreign key</a:t>
            </a:r>
            <a:r>
              <a:rPr lang="en-DE" dirty="0">
                <a:latin typeface="Courier New" panose="02070309020205020404" pitchFamily="49" charset="0"/>
                <a:cs typeface="Courier New" panose="02070309020205020404" pitchFamily="49" charset="0"/>
              </a:rPr>
              <a:t> (AttrName) </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	references</a:t>
            </a:r>
            <a:r>
              <a:rPr lang="en-DE" dirty="0">
                <a:latin typeface="Courier New" panose="02070309020205020404" pitchFamily="49" charset="0"/>
                <a:cs typeface="Courier New" panose="02070309020205020404" pitchFamily="49" charset="0"/>
              </a:rPr>
              <a:t> TableName1(AttrName1)</a:t>
            </a:r>
          </a:p>
        </p:txBody>
      </p:sp>
      <p:sp>
        <p:nvSpPr>
          <p:cNvPr id="8" name="TextBox 7">
            <a:extLst>
              <a:ext uri="{FF2B5EF4-FFF2-40B4-BE49-F238E27FC236}">
                <a16:creationId xmlns:a16="http://schemas.microsoft.com/office/drawing/2014/main" id="{8AC73E2B-E877-20CB-56CA-657886CD3F24}"/>
              </a:ext>
            </a:extLst>
          </p:cNvPr>
          <p:cNvSpPr txBox="1"/>
          <p:nvPr/>
        </p:nvSpPr>
        <p:spPr>
          <a:xfrm>
            <a:off x="7235545" y="4756984"/>
            <a:ext cx="459613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references</a:t>
            </a:r>
            <a:r>
              <a:rPr lang="en-DE" dirty="0">
                <a:latin typeface="Courier New" panose="02070309020205020404" pitchFamily="49" charset="0"/>
                <a:cs typeface="Courier New" panose="02070309020205020404" pitchFamily="49" charset="0"/>
              </a:rPr>
              <a:t> TableName1(AttrName1)</a:t>
            </a:r>
          </a:p>
        </p:txBody>
      </p:sp>
    </p:spTree>
    <p:extLst>
      <p:ext uri="{BB962C8B-B14F-4D97-AF65-F5344CB8AC3E}">
        <p14:creationId xmlns:p14="http://schemas.microsoft.com/office/powerpoint/2010/main" val="7118459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Namen</a:t>
            </a:r>
          </a:p>
        </p:txBody>
      </p:sp>
      <p:sp>
        <p:nvSpPr>
          <p:cNvPr id="3" name="Inhaltsplatzhalter 2"/>
          <p:cNvSpPr>
            <a:spLocks noGrp="1"/>
          </p:cNvSpPr>
          <p:nvPr>
            <p:ph idx="1"/>
          </p:nvPr>
        </p:nvSpPr>
        <p:spPr/>
        <p:txBody>
          <a:bodyPr>
            <a:normAutofit/>
          </a:bodyPr>
          <a:lstStyle/>
          <a:p>
            <a:r>
              <a:rPr lang="de-DE" dirty="0">
                <a:solidFill>
                  <a:schemeClr val="accent1"/>
                </a:solidFill>
              </a:rPr>
              <a:t>CONSTRAINT</a:t>
            </a:r>
          </a:p>
          <a:p>
            <a:pPr lvl="1"/>
            <a:r>
              <a:rPr lang="de-DE" dirty="0"/>
              <a:t>Erlaubt intra- und interrelationalen </a:t>
            </a:r>
            <a:r>
              <a:rPr lang="de-DE" dirty="0" err="1"/>
              <a:t>Constraints</a:t>
            </a:r>
            <a:r>
              <a:rPr lang="de-DE" dirty="0"/>
              <a:t> eigene Namen zu geben</a:t>
            </a:r>
          </a:p>
          <a:p>
            <a:pPr lvl="1"/>
            <a:r>
              <a:rPr lang="de-DE" dirty="0"/>
              <a:t>Damit leichter änderbar oder löschbar</a:t>
            </a:r>
          </a:p>
          <a:p>
            <a:pPr lvl="1"/>
            <a:r>
              <a:rPr lang="de-DE" dirty="0"/>
              <a:t>Beispiel:</a:t>
            </a:r>
          </a:p>
          <a:p>
            <a:pPr lvl="2"/>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Angest_PK</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primary</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Angest_Vorgesetzt_FK</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(Vorgesetzte)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endParaRPr lang="de-DE" dirty="0"/>
          </a:p>
        </p:txBody>
      </p:sp>
      <p:sp>
        <p:nvSpPr>
          <p:cNvPr id="5" name="Date Placeholder 4">
            <a:extLst>
              <a:ext uri="{FF2B5EF4-FFF2-40B4-BE49-F238E27FC236}">
                <a16:creationId xmlns:a16="http://schemas.microsoft.com/office/drawing/2014/main" id="{1F933732-4A94-991F-B9DB-91478A33700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510B453-4A64-0B22-C214-8668C1E6858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26</a:t>
            </a:fld>
            <a:endParaRPr lang="de-DE"/>
          </a:p>
        </p:txBody>
      </p:sp>
    </p:spTree>
    <p:extLst>
      <p:ext uri="{BB962C8B-B14F-4D97-AF65-F5344CB8AC3E}">
        <p14:creationId xmlns:p14="http://schemas.microsoft.com/office/powerpoint/2010/main" val="376441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Reaktion auf </a:t>
            </a:r>
            <a:r>
              <a:rPr lang="de-DE" dirty="0" err="1"/>
              <a:t>Constraintverletzung</a:t>
            </a:r>
            <a:endParaRPr lang="de-DE" dirty="0"/>
          </a:p>
        </p:txBody>
      </p:sp>
      <p:sp>
        <p:nvSpPr>
          <p:cNvPr id="3" name="Inhaltsplatzhalter 2"/>
          <p:cNvSpPr>
            <a:spLocks noGrp="1"/>
          </p:cNvSpPr>
          <p:nvPr>
            <p:ph idx="1"/>
          </p:nvPr>
        </p:nvSpPr>
        <p:spPr/>
        <p:txBody>
          <a:bodyPr>
            <a:noAutofit/>
          </a:bodyPr>
          <a:lstStyle/>
          <a:p>
            <a:r>
              <a:rPr lang="de-DE" dirty="0"/>
              <a:t>Um </a:t>
            </a:r>
            <a:r>
              <a:rPr lang="de-DE" dirty="0" err="1"/>
              <a:t>Constraintverletzungen</a:t>
            </a:r>
            <a:r>
              <a:rPr lang="de-DE" dirty="0"/>
              <a:t> bei Änderungen zu vermeiden, Aktion spezifizieren</a:t>
            </a:r>
          </a:p>
          <a:p>
            <a:pPr lvl="1"/>
            <a:r>
              <a:rPr lang="de-DE" dirty="0">
                <a:solidFill>
                  <a:schemeClr val="accent1"/>
                </a:solidFill>
              </a:rPr>
              <a:t>CASCADE</a:t>
            </a:r>
          </a:p>
          <a:p>
            <a:pPr lvl="2"/>
            <a:r>
              <a:rPr lang="de-DE" dirty="0"/>
              <a:t>Propagiert die durchgeführte Änderung in die referenzierende Relation</a:t>
            </a:r>
          </a:p>
          <a:p>
            <a:pPr lvl="1"/>
            <a:r>
              <a:rPr lang="de-DE" dirty="0">
                <a:solidFill>
                  <a:schemeClr val="accent1"/>
                </a:solidFill>
              </a:rPr>
              <a:t>SET NULL</a:t>
            </a:r>
          </a:p>
          <a:p>
            <a:pPr lvl="2"/>
            <a:r>
              <a:rPr lang="de-DE" dirty="0"/>
              <a:t>Setzt die (wertebasierte) Referenz auf NULL</a:t>
            </a:r>
          </a:p>
          <a:p>
            <a:pPr lvl="1"/>
            <a:r>
              <a:rPr lang="de-DE" dirty="0">
                <a:solidFill>
                  <a:schemeClr val="accent1"/>
                </a:solidFill>
              </a:rPr>
              <a:t>SET DEFAULT</a:t>
            </a:r>
          </a:p>
          <a:p>
            <a:pPr lvl="2"/>
            <a:r>
              <a:rPr lang="de-DE" dirty="0"/>
              <a:t>Setzt die (wertebasierte) Referenz auf den für das Attribut vorgesehenen Default-Wert.</a:t>
            </a:r>
          </a:p>
          <a:p>
            <a:pPr lvl="1"/>
            <a:r>
              <a:rPr lang="de-DE" dirty="0">
                <a:solidFill>
                  <a:schemeClr val="accent1"/>
                </a:solidFill>
              </a:rPr>
              <a:t>NO ACTION </a:t>
            </a:r>
            <a:r>
              <a:rPr lang="de-DE" dirty="0"/>
              <a:t>(manchmal auch: RESTRICT)</a:t>
            </a:r>
          </a:p>
          <a:p>
            <a:pPr lvl="2"/>
            <a:r>
              <a:rPr lang="de-DE" dirty="0"/>
              <a:t>Verbietet Änderungen in einer referenzierten Relation – solange Abhängigkeiten bestehen</a:t>
            </a:r>
          </a:p>
          <a:p>
            <a:r>
              <a:rPr lang="de-DE" dirty="0"/>
              <a:t>Für DELETE und UPDATE getrennt spezifizierbar:</a:t>
            </a:r>
          </a:p>
          <a:p>
            <a:pPr lvl="1"/>
            <a:r>
              <a:rPr lang="de-DE" dirty="0"/>
              <a:t>ON DELETE [Action]</a:t>
            </a:r>
            <a:br>
              <a:rPr lang="de-DE" dirty="0"/>
            </a:br>
            <a:r>
              <a:rPr lang="de-DE" dirty="0"/>
              <a:t>ON UPDATE [Action]</a:t>
            </a:r>
          </a:p>
        </p:txBody>
      </p:sp>
      <p:sp>
        <p:nvSpPr>
          <p:cNvPr id="5" name="Date Placeholder 4">
            <a:extLst>
              <a:ext uri="{FF2B5EF4-FFF2-40B4-BE49-F238E27FC236}">
                <a16:creationId xmlns:a16="http://schemas.microsoft.com/office/drawing/2014/main" id="{715CF651-1DD2-EDC7-80BE-020E55E2C6B4}"/>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136746B-F42E-1DCE-1214-3DBE8DD76BB9}"/>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27</a:t>
            </a:fld>
            <a:endParaRPr lang="de-DE"/>
          </a:p>
        </p:txBody>
      </p:sp>
    </p:spTree>
    <p:extLst>
      <p:ext uri="{BB962C8B-B14F-4D97-AF65-F5344CB8AC3E}">
        <p14:creationId xmlns:p14="http://schemas.microsoft.com/office/powerpoint/2010/main" val="2935690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Beispiel 1</a:t>
            </a:r>
          </a:p>
        </p:txBody>
      </p:sp>
      <p:sp>
        <p:nvSpPr>
          <p:cNvPr id="3" name="Inhaltsplatzhalter 2"/>
          <p:cNvSpPr>
            <a:spLocks noGrp="1"/>
          </p:cNvSpPr>
          <p:nvPr>
            <p:ph idx="1"/>
          </p:nvPr>
        </p:nvSpPr>
        <p:spPr/>
        <p:txBody>
          <a:bodyPr/>
          <a:lstStyle/>
          <a:p>
            <a:pPr marL="0" indent="0">
              <a:buNone/>
              <a:tabLst>
                <a:tab pos="708025" algn="l"/>
                <a:tab pos="2887663" algn="l"/>
                <a:tab pos="5011738" algn="l"/>
                <a:tab pos="7191375"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Abteilung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int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not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null</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1,</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PK__</a:t>
            </a:r>
            <a:r>
              <a:rPr lang="de-DE" dirty="0" err="1">
                <a:latin typeface="Courier New" panose="02070309020205020404" pitchFamily="49" charset="0"/>
                <a:cs typeface="Courier New" panose="02070309020205020404" pitchFamily="49" charset="0"/>
              </a:rPr>
              <a:t>Angest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Angest_VorgesSVN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(Vorgesetzte)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solidFill>
                  <a:srgbClr val="FFC000"/>
                </a:solidFill>
                <a:latin typeface="Courier New" panose="02070309020205020404" pitchFamily="49" charset="0"/>
                <a:cs typeface="Courier New" panose="02070309020205020404" pitchFamily="49" charset="0"/>
              </a:rPr>
              <a:t>on</a:t>
            </a:r>
            <a:r>
              <a:rPr lang="de-DE"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delete</a:t>
            </a:r>
            <a:r>
              <a:rPr lang="de-DE"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set</a:t>
            </a:r>
            <a:r>
              <a:rPr lang="de-DE" dirty="0">
                <a:solidFill>
                  <a:srgbClr val="FFC000"/>
                </a:solidFill>
                <a:latin typeface="Courier New" panose="02070309020205020404" pitchFamily="49" charset="0"/>
                <a:cs typeface="Courier New" panose="02070309020205020404" pitchFamily="49" charset="0"/>
              </a:rPr>
              <a:t> </a:t>
            </a:r>
            <a:r>
              <a:rPr lang="de-DE" b="1" dirty="0">
                <a:solidFill>
                  <a:srgbClr val="FFC000"/>
                </a:solidFill>
                <a:latin typeface="Courier New" panose="02070309020205020404" pitchFamily="49" charset="0"/>
                <a:cs typeface="Courier New" panose="02070309020205020404" pitchFamily="49" charset="0"/>
              </a:rPr>
              <a:t>null </a:t>
            </a:r>
          </a:p>
          <a:p>
            <a:pPr marL="0" indent="0">
              <a:buNone/>
              <a:tabLst>
                <a:tab pos="708025" algn="l"/>
                <a:tab pos="2887663" algn="l"/>
                <a:tab pos="5011738" algn="l"/>
                <a:tab pos="7191375" algn="l"/>
              </a:tabLst>
            </a:pPr>
            <a:r>
              <a:rPr lang="de-DE" b="1" dirty="0">
                <a:solidFill>
                  <a:srgbClr val="FFC000"/>
                </a:solidFill>
                <a:latin typeface="Courier New" panose="02070309020205020404" pitchFamily="49" charset="0"/>
                <a:cs typeface="Courier New" panose="02070309020205020404" pitchFamily="49" charset="0"/>
              </a:rPr>
              <a:t>	   on update </a:t>
            </a:r>
            <a:r>
              <a:rPr lang="de-DE" b="1" dirty="0" err="1">
                <a:solidFill>
                  <a:srgbClr val="FFC000"/>
                </a:solidFill>
                <a:latin typeface="Courier New" panose="02070309020205020404" pitchFamily="49" charset="0"/>
                <a:cs typeface="Courier New" panose="02070309020205020404" pitchFamily="49" charset="0"/>
              </a:rPr>
              <a:t>cascade</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Angest_Abt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solidFill>
                  <a:srgbClr val="FFC000"/>
                </a:solidFill>
                <a:latin typeface="Courier New" panose="02070309020205020404" pitchFamily="49" charset="0"/>
                <a:cs typeface="Courier New" panose="02070309020205020404" pitchFamily="49" charset="0"/>
              </a:rPr>
              <a:t>on </a:t>
            </a:r>
            <a:r>
              <a:rPr lang="de-DE" b="1" dirty="0" err="1">
                <a:solidFill>
                  <a:srgbClr val="FFC000"/>
                </a:solidFill>
                <a:latin typeface="Courier New" panose="02070309020205020404" pitchFamily="49" charset="0"/>
                <a:cs typeface="Courier New" panose="02070309020205020404" pitchFamily="49" charset="0"/>
              </a:rPr>
              <a:t>delete</a:t>
            </a:r>
            <a:r>
              <a:rPr lang="de-DE" b="1"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set</a:t>
            </a:r>
            <a:r>
              <a:rPr lang="de-DE" b="1" dirty="0">
                <a:solidFill>
                  <a:srgbClr val="FFC000"/>
                </a:solidFill>
                <a:latin typeface="Courier New" panose="02070309020205020404" pitchFamily="49" charset="0"/>
                <a:cs typeface="Courier New" panose="02070309020205020404" pitchFamily="49" charset="0"/>
              </a:rPr>
              <a:t> </a:t>
            </a:r>
            <a:r>
              <a:rPr lang="de-DE" b="1" dirty="0" err="1">
                <a:solidFill>
                  <a:srgbClr val="FFC000"/>
                </a:solidFill>
                <a:latin typeface="Courier New" panose="02070309020205020404" pitchFamily="49" charset="0"/>
                <a:cs typeface="Courier New" panose="02070309020205020404" pitchFamily="49" charset="0"/>
              </a:rPr>
              <a:t>default</a:t>
            </a:r>
            <a:endParaRPr lang="de-DE" b="1" dirty="0">
              <a:solidFill>
                <a:srgbClr val="FFC000"/>
              </a:solidFill>
              <a:latin typeface="Courier New" panose="02070309020205020404" pitchFamily="49" charset="0"/>
              <a:cs typeface="Courier New" panose="02070309020205020404" pitchFamily="49" charset="0"/>
            </a:endParaRPr>
          </a:p>
          <a:p>
            <a:pPr marL="0" indent="0">
              <a:buNone/>
              <a:tabLst>
                <a:tab pos="708025" algn="l"/>
                <a:tab pos="2887663" algn="l"/>
                <a:tab pos="5011738" algn="l"/>
                <a:tab pos="7191375"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8D7B09D6-66CF-1A75-514E-1A309BA880F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D5DBF40-A175-A8C4-98DD-0E4FDC788C29}"/>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28</a:t>
            </a:fld>
            <a:endParaRPr lang="de-DE"/>
          </a:p>
        </p:txBody>
      </p:sp>
    </p:spTree>
    <p:extLst>
      <p:ext uri="{BB962C8B-B14F-4D97-AF65-F5344CB8AC3E}">
        <p14:creationId xmlns:p14="http://schemas.microsoft.com/office/powerpoint/2010/main" val="53064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Beispiel 2</a:t>
            </a:r>
          </a:p>
        </p:txBody>
      </p:sp>
      <p:sp>
        <p:nvSpPr>
          <p:cNvPr id="3" name="Inhaltsplatzhalter 2"/>
          <p:cNvSpPr>
            <a:spLocks noGrp="1"/>
          </p:cNvSpPr>
          <p:nvPr>
            <p:ph idx="1"/>
          </p:nvPr>
        </p:nvSpPr>
        <p:spPr/>
        <p:txBody>
          <a:bodyPr/>
          <a:lstStyle/>
          <a:p>
            <a:pPr marL="0" indent="0">
              <a:buNone/>
              <a:tabLst>
                <a:tab pos="708025" algn="l"/>
                <a:tab pos="2887663" algn="l"/>
                <a:tab pos="5011738" algn="l"/>
                <a:tab pos="7191375"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Abteilung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Leitung	</a:t>
            </a:r>
            <a:r>
              <a:rPr lang="de-DE" b="1" dirty="0" err="1">
                <a:latin typeface="Courier New" panose="02070309020205020404" pitchFamily="49" charset="0"/>
                <a:cs typeface="Courier New" panose="02070309020205020404" pitchFamily="49" charset="0"/>
              </a:rPr>
              <a:t>char</a:t>
            </a:r>
            <a:r>
              <a:rPr lang="de-DE" dirty="0">
                <a:latin typeface="Courier New" panose="02070309020205020404" pitchFamily="49" charset="0"/>
                <a:cs typeface="Courier New" panose="02070309020205020404" pitchFamily="49" charset="0"/>
              </a:rPr>
              <a:t>(12)	</a:t>
            </a:r>
            <a:r>
              <a:rPr lang="de-DE" b="1" dirty="0">
                <a:latin typeface="Courier New" panose="02070309020205020404" pitchFamily="49" charset="0"/>
                <a:cs typeface="Courier New" panose="02070309020205020404" pitchFamily="49" charset="0"/>
              </a:rPr>
              <a:t>not null	</a:t>
            </a:r>
            <a:r>
              <a:rPr lang="de-DE" b="1" dirty="0" err="1">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 '000000000000',</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PK__Abt</a:t>
            </a:r>
            <a:r>
              <a:rPr lang="de-DE" dirty="0">
                <a:latin typeface="Courier New" panose="02070309020205020404" pitchFamily="49" charset="0"/>
                <a:cs typeface="Courier New" panose="02070309020205020404" pitchFamily="49" charset="0"/>
              </a:rPr>
              <a:t> </a:t>
            </a:r>
          </a:p>
          <a:p>
            <a:pPr marL="0" indent="0">
              <a:buNone/>
              <a:tabLst>
                <a:tab pos="708025" algn="l"/>
                <a:tab pos="2887663" algn="l"/>
                <a:tab pos="5011738" algn="l"/>
                <a:tab pos="7191375" algn="l"/>
              </a:tabLst>
            </a:pP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UQ__</a:t>
            </a:r>
            <a:r>
              <a:rPr lang="de-DE" dirty="0" err="1">
                <a:solidFill>
                  <a:schemeClr val="accent1"/>
                </a:solidFill>
                <a:latin typeface="Courier New" panose="02070309020205020404" pitchFamily="49" charset="0"/>
                <a:cs typeface="Courier New" panose="02070309020205020404" pitchFamily="49" charset="0"/>
              </a:rPr>
              <a:t>AbtName</a:t>
            </a:r>
            <a:r>
              <a:rPr lang="de-DE" dirty="0">
                <a:solidFill>
                  <a:schemeClr val="accent1"/>
                </a:solidFill>
                <a:latin typeface="Courier New" panose="02070309020205020404" pitchFamily="49" charset="0"/>
                <a:cs typeface="Courier New" panose="02070309020205020404" pitchFamily="49" charset="0"/>
              </a:rPr>
              <a:t> </a:t>
            </a:r>
          </a:p>
          <a:p>
            <a:pPr marL="0" indent="0">
              <a:buNone/>
              <a:tabLst>
                <a:tab pos="708025" algn="l"/>
                <a:tab pos="2887663" algn="l"/>
                <a:tab pos="5011738" algn="l"/>
                <a:tab pos="7191375" algn="l"/>
              </a:tabLst>
            </a:pP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unique</a:t>
            </a:r>
            <a:r>
              <a:rPr lang="de-DE" dirty="0">
                <a:solidFill>
                  <a:schemeClr val="accent1"/>
                </a:solidFill>
                <a:latin typeface="Courier New" panose="02070309020205020404" pitchFamily="49" charset="0"/>
                <a:cs typeface="Courier New" panose="02070309020205020404" pitchFamily="49" charset="0"/>
              </a:rPr>
              <a:t> (Name),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Abt_Mgr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b="1" dirty="0">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(Leitung)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Angestellte(SVN)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on </a:t>
            </a:r>
            <a:r>
              <a:rPr lang="de-DE" b="1" dirty="0" err="1">
                <a:latin typeface="Courier New" panose="02070309020205020404" pitchFamily="49" charset="0"/>
                <a:cs typeface="Courier New" panose="02070309020205020404" pitchFamily="49" charset="0"/>
              </a:rPr>
              <a:t>delete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default</a:t>
            </a:r>
            <a:r>
              <a:rPr lang="de-DE" b="1" dirty="0">
                <a:latin typeface="Courier New" panose="02070309020205020404" pitchFamily="49" charset="0"/>
                <a:cs typeface="Courier New" panose="02070309020205020404" pitchFamily="49" charset="0"/>
              </a:rPr>
              <a:t> </a:t>
            </a:r>
          </a:p>
          <a:p>
            <a:pPr marL="0" indent="0">
              <a:buNone/>
              <a:tabLst>
                <a:tab pos="708025" algn="l"/>
                <a:tab pos="2887663" algn="l"/>
                <a:tab pos="5011738" algn="l"/>
                <a:tab pos="7191375" algn="l"/>
              </a:tabLst>
            </a:pP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A94DC326-06DF-A85F-CC3F-F85427C98E57}"/>
              </a:ext>
            </a:extLst>
          </p:cNvPr>
          <p:cNvSpPr>
            <a:spLocks noGrp="1"/>
          </p:cNvSpPr>
          <p:nvPr>
            <p:ph type="dt" sz="half" idx="2"/>
          </p:nvPr>
        </p:nvSpPr>
        <p:spPr/>
        <p:txBody>
          <a:bodyPr/>
          <a:lstStyle/>
          <a:p>
            <a:r>
              <a:rPr lang="de-DE"/>
              <a:t>SQL</a:t>
            </a:r>
            <a:endParaRPr lang="en-GB" dirty="0"/>
          </a:p>
        </p:txBody>
      </p:sp>
      <p:sp>
        <p:nvSpPr>
          <p:cNvPr id="6" name="Footer Placeholder 5">
            <a:extLst>
              <a:ext uri="{FF2B5EF4-FFF2-40B4-BE49-F238E27FC236}">
                <a16:creationId xmlns:a16="http://schemas.microsoft.com/office/drawing/2014/main" id="{45AF80BA-0361-A7BF-FCBF-5D403AE13D0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29</a:t>
            </a:fld>
            <a:endParaRPr lang="de-DE"/>
          </a:p>
        </p:txBody>
      </p:sp>
    </p:spTree>
    <p:extLst>
      <p:ext uri="{BB962C8B-B14F-4D97-AF65-F5344CB8AC3E}">
        <p14:creationId xmlns:p14="http://schemas.microsoft.com/office/powerpoint/2010/main" val="4113782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Unternehmen ➝ DB anlegen</a:t>
                </a:r>
              </a:p>
              <a:p>
                <a:endParaRPr lang="de-DE" dirty="0"/>
              </a:p>
              <a:p>
                <a:endParaRPr lang="de-DE" dirty="0"/>
              </a:p>
              <a:p>
                <a:endParaRPr lang="de-DE" dirty="0"/>
              </a:p>
              <a:p>
                <a:endParaRPr lang="de-DE" dirty="0"/>
              </a:p>
              <a:p>
                <a:endParaRPr lang="de-DE" dirty="0"/>
              </a:p>
              <a:p>
                <a:endParaRPr lang="de-DE" dirty="0"/>
              </a:p>
              <a:p>
                <a:endParaRPr lang="de-DE" dirty="0"/>
              </a:p>
              <a:p>
                <a:r>
                  <a:rPr lang="de-DE" dirty="0"/>
                  <a:t>Relationale Algebra: Anfragen und Datenmanipulation</a:t>
                </a:r>
              </a:p>
              <a:p>
                <a:pPr lvl="1"/>
                <a14:m>
                  <m:oMath xmlns:m="http://schemas.openxmlformats.org/officeDocument/2006/math">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𝜌</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𝜎</m:t>
                    </m:r>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 ∩, −,×, ⋈</m:t>
                    </m:r>
                  </m:oMath>
                </a14:m>
                <a:r>
                  <a:rPr lang="de-DE" dirty="0">
                    <a:ea typeface="Cambria Math" panose="02040503050406030204" pitchFamily="18" charset="0"/>
                  </a:rPr>
                  <a:t>; gruppieren, aggregieren</a:t>
                </a:r>
              </a:p>
              <a:p>
                <a:pPr lvl="1"/>
                <a:r>
                  <a:rPr lang="de-DE" dirty="0"/>
                  <a:t>Insert, </a:t>
                </a:r>
                <a:r>
                  <a:rPr lang="de-DE" dirty="0" err="1"/>
                  <a:t>delete</a:t>
                </a:r>
                <a:r>
                  <a:rPr lang="de-DE" dirty="0"/>
                  <a:t>, update</a:t>
                </a:r>
              </a:p>
              <a:p>
                <a:pPr lvl="1"/>
                <a:endParaRPr lang="de-DE" dirty="0"/>
              </a:p>
            </p:txBody>
          </p:sp>
        </mc:Choice>
        <mc:Fallback xmlns="">
          <p:sp>
            <p:nvSpPr>
              <p:cNvPr id="2" name="Content Placeholder 1">
                <a:extLst>
                  <a:ext uri="{FF2B5EF4-FFF2-40B4-BE49-F238E27FC236}">
                    <a16:creationId xmlns:a16="http://schemas.microsoft.com/office/drawing/2014/main" id="{786E80C1-1ABC-A74C-A73F-23A6C3B014B0}"/>
                  </a:ext>
                </a:extLst>
              </p:cNvPr>
              <p:cNvSpPr>
                <a:spLocks noGrp="1" noRot="1" noChangeAspect="1" noMove="1" noResize="1" noEditPoints="1" noAdjustHandles="1" noChangeArrowheads="1" noChangeShapeType="1" noTextEdit="1"/>
              </p:cNvSpPr>
              <p:nvPr>
                <p:ph idx="1"/>
              </p:nvPr>
            </p:nvSpPr>
            <p:spPr>
              <a:blipFill>
                <a:blip r:embed="rId3"/>
                <a:stretch>
                  <a:fillRect l="-1549" t="-3284" b="-2985"/>
                </a:stretch>
              </a:blipFill>
            </p:spPr>
            <p:txBody>
              <a:bodyPr/>
              <a:lstStyle/>
              <a:p>
                <a:r>
                  <a:rPr lang="en-DE">
                    <a:noFill/>
                  </a:rPr>
                  <a:t> </a:t>
                </a:r>
              </a:p>
            </p:txBody>
          </p:sp>
        </mc:Fallback>
      </mc:AlternateContent>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3</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extLst>
              <p:ext uri="{D42A27DB-BD31-4B8C-83A1-F6EECF244321}">
                <p14:modId xmlns:p14="http://schemas.microsoft.com/office/powerpoint/2010/main" val="458177214"/>
              </p:ext>
            </p:extLst>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extLst>
              <p:ext uri="{D42A27DB-BD31-4B8C-83A1-F6EECF244321}">
                <p14:modId xmlns:p14="http://schemas.microsoft.com/office/powerpoint/2010/main" val="3426494827"/>
              </p:ext>
            </p:extLst>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extLst>
              <p:ext uri="{D42A27DB-BD31-4B8C-83A1-F6EECF244321}">
                <p14:modId xmlns:p14="http://schemas.microsoft.com/office/powerpoint/2010/main" val="408699732"/>
              </p:ext>
            </p:extLst>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extLst>
              <p:ext uri="{D42A27DB-BD31-4B8C-83A1-F6EECF244321}">
                <p14:modId xmlns:p14="http://schemas.microsoft.com/office/powerpoint/2010/main" val="1869345845"/>
              </p:ext>
            </p:extLst>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extLst>
              <p:ext uri="{D42A27DB-BD31-4B8C-83A1-F6EECF244321}">
                <p14:modId xmlns:p14="http://schemas.microsoft.com/office/powerpoint/2010/main" val="898275799"/>
              </p:ext>
            </p:extLst>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extLst>
              <p:ext uri="{D42A27DB-BD31-4B8C-83A1-F6EECF244321}">
                <p14:modId xmlns:p14="http://schemas.microsoft.com/office/powerpoint/2010/main" val="2670203473"/>
              </p:ext>
            </p:extLst>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350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Constraints</a:t>
            </a:r>
            <a:r>
              <a:rPr lang="de-DE" dirty="0"/>
              <a:t>: Beispiel 3</a:t>
            </a:r>
          </a:p>
        </p:txBody>
      </p:sp>
      <p:sp>
        <p:nvSpPr>
          <p:cNvPr id="3" name="Inhaltsplatzhalter 2"/>
          <p:cNvSpPr>
            <a:spLocks noGrp="1"/>
          </p:cNvSpPr>
          <p:nvPr>
            <p:ph idx="1"/>
          </p:nvPr>
        </p:nvSpPr>
        <p:spPr/>
        <p:txBody>
          <a:bodyPr/>
          <a:lstStyle/>
          <a:p>
            <a:pPr marL="0" indent="0">
              <a:buNone/>
              <a:tabLst>
                <a:tab pos="708025" algn="l"/>
                <a:tab pos="2887663" algn="l"/>
                <a:tab pos="5056188" algn="l"/>
              </a:tabLst>
            </a:pPr>
            <a:r>
              <a:rPr lang="de-DE" b="1" dirty="0" err="1">
                <a:latin typeface="Courier New" panose="02070309020205020404" pitchFamily="49" charset="0"/>
                <a:cs typeface="Courier New" panose="02070309020205020404" pitchFamily="49" charset="0"/>
              </a:rPr>
              <a:t>create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AbtStandort</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primary</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AStandort</a:t>
            </a:r>
            <a:r>
              <a:rPr lang="de-DE" dirty="0">
                <a:latin typeface="Courier New" panose="02070309020205020404" pitchFamily="49" charset="0"/>
                <a:cs typeface="Courier New" panose="02070309020205020404" pitchFamily="49" charset="0"/>
              </a:rPr>
              <a:t>), </a:t>
            </a:r>
          </a:p>
          <a:p>
            <a:pPr marL="0" indent="0">
              <a:buNone/>
              <a:tabLst>
                <a:tab pos="708025" algn="l"/>
                <a:tab pos="2887663" algn="l"/>
                <a:tab pos="5056188" algn="l"/>
              </a:tabLst>
            </a:pP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constraint</a:t>
            </a:r>
            <a:r>
              <a:rPr lang="de-DE" dirty="0">
                <a:latin typeface="Courier New" panose="02070309020205020404" pitchFamily="49" charset="0"/>
                <a:cs typeface="Courier New" panose="02070309020205020404" pitchFamily="49" charset="0"/>
              </a:rPr>
              <a:t> FK__</a:t>
            </a:r>
            <a:r>
              <a:rPr lang="de-DE" dirty="0" err="1">
                <a:latin typeface="Courier New" panose="02070309020205020404" pitchFamily="49" charset="0"/>
                <a:cs typeface="Courier New" panose="02070309020205020404" pitchFamily="49" charset="0"/>
              </a:rPr>
              <a:t>Stand_Abt_Nummer</a:t>
            </a:r>
            <a:endParaRPr lang="de-DE" dirty="0">
              <a:latin typeface="Courier New" panose="02070309020205020404" pitchFamily="49" charset="0"/>
              <a:cs typeface="Courier New" panose="02070309020205020404" pitchFamily="49" charset="0"/>
            </a:endParaRPr>
          </a:p>
          <a:p>
            <a:pPr marL="0" indent="0">
              <a:buNone/>
              <a:tabLst>
                <a:tab pos="708025" algn="l"/>
                <a:tab pos="2887663" algn="l"/>
                <a:tab pos="5056188" algn="l"/>
              </a:tabLst>
            </a:pP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foreign</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key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references</a:t>
            </a:r>
            <a:r>
              <a:rPr lang="de-DE" dirty="0">
                <a:latin typeface="Courier New" panose="02070309020205020404" pitchFamily="49" charset="0"/>
                <a:cs typeface="Courier New" panose="02070309020205020404" pitchFamily="49" charset="0"/>
              </a:rPr>
              <a:t> Abteilung(</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on </a:t>
            </a:r>
            <a:r>
              <a:rPr lang="de-DE" b="1" dirty="0" err="1">
                <a:latin typeface="Courier New" panose="02070309020205020404" pitchFamily="49" charset="0"/>
                <a:cs typeface="Courier New" panose="02070309020205020404" pitchFamily="49" charset="0"/>
              </a:rPr>
              <a:t>delete</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cascade</a:t>
            </a:r>
            <a:endParaRPr lang="de-DE" b="1" dirty="0">
              <a:latin typeface="Courier New" panose="02070309020205020404" pitchFamily="49" charset="0"/>
              <a:cs typeface="Courier New" panose="02070309020205020404" pitchFamily="49" charset="0"/>
            </a:endParaRPr>
          </a:p>
          <a:p>
            <a:pPr marL="0" indent="0">
              <a:buNone/>
              <a:tabLst>
                <a:tab pos="708025" algn="l"/>
                <a:tab pos="2887663" algn="l"/>
                <a:tab pos="5056188" algn="l"/>
              </a:tabLst>
            </a:pPr>
            <a:r>
              <a:rPr lang="de-DE" dirty="0">
                <a:latin typeface="Courier New" panose="02070309020205020404" pitchFamily="49" charset="0"/>
                <a:cs typeface="Courier New" panose="02070309020205020404" pitchFamily="49" charset="0"/>
              </a:rPr>
              <a:t>); </a:t>
            </a:r>
          </a:p>
          <a:p>
            <a:pPr lvl="1"/>
            <a:r>
              <a:rPr lang="de-DE" dirty="0"/>
              <a:t>Oder nach der Definition der Tabelle(n)</a:t>
            </a:r>
          </a:p>
          <a:p>
            <a:pPr marL="258503" lvl="1" indent="0">
              <a:buNone/>
            </a:pPr>
            <a:r>
              <a:rPr lang="de-DE" altLang="de-DE" dirty="0"/>
              <a:t>	</a:t>
            </a:r>
            <a:r>
              <a:rPr lang="de-DE" altLang="de-DE" b="1" dirty="0">
                <a:solidFill>
                  <a:schemeClr val="accent1"/>
                </a:solidFill>
                <a:latin typeface="Courier New" panose="02070309020205020404" pitchFamily="49" charset="0"/>
                <a:cs typeface="Courier New" panose="02070309020205020404" pitchFamily="49" charset="0"/>
              </a:rPr>
              <a:t>alter </a:t>
            </a:r>
            <a:r>
              <a:rPr lang="de-DE" altLang="de-DE" b="1" dirty="0" err="1">
                <a:solidFill>
                  <a:schemeClr val="accent1"/>
                </a:solidFill>
                <a:latin typeface="Courier New" panose="02070309020205020404" pitchFamily="49" charset="0"/>
                <a:cs typeface="Courier New" panose="02070309020205020404" pitchFamily="49" charset="0"/>
              </a:rPr>
              <a:t>table</a:t>
            </a:r>
            <a:r>
              <a:rPr lang="de-DE" altLang="de-DE" dirty="0">
                <a:solidFill>
                  <a:schemeClr val="accent1"/>
                </a:solidFill>
                <a:latin typeface="Courier New" panose="02070309020205020404" pitchFamily="49" charset="0"/>
                <a:cs typeface="Courier New" panose="02070309020205020404" pitchFamily="49" charset="0"/>
              </a:rPr>
              <a:t> Angestellte</a:t>
            </a:r>
            <a:br>
              <a:rPr lang="de-DE" altLang="de-DE" dirty="0">
                <a:solidFill>
                  <a:schemeClr val="accent1"/>
                </a:solidFill>
                <a:latin typeface="Courier New" panose="02070309020205020404" pitchFamily="49" charset="0"/>
                <a:cs typeface="Courier New" panose="02070309020205020404" pitchFamily="49" charset="0"/>
              </a:rPr>
            </a:br>
            <a:r>
              <a:rPr lang="de-DE" altLang="de-DE" dirty="0">
                <a:solidFill>
                  <a:schemeClr val="accent1"/>
                </a:solidFill>
                <a:latin typeface="Courier New" panose="02070309020205020404" pitchFamily="49" charset="0"/>
                <a:cs typeface="Courier New" panose="02070309020205020404" pitchFamily="49" charset="0"/>
              </a:rPr>
              <a:t>	</a:t>
            </a:r>
            <a:r>
              <a:rPr lang="de-DE" altLang="de-DE" b="1" dirty="0" err="1">
                <a:solidFill>
                  <a:schemeClr val="accent1"/>
                </a:solidFill>
                <a:latin typeface="Courier New" panose="02070309020205020404" pitchFamily="49" charset="0"/>
                <a:cs typeface="Courier New" panose="02070309020205020404" pitchFamily="49" charset="0"/>
              </a:rPr>
              <a:t>add</a:t>
            </a:r>
            <a:r>
              <a:rPr lang="de-DE" altLang="de-DE" dirty="0">
                <a:solidFill>
                  <a:schemeClr val="accent1"/>
                </a:solidFill>
                <a:latin typeface="Courier New" panose="02070309020205020404" pitchFamily="49" charset="0"/>
                <a:cs typeface="Courier New" panose="02070309020205020404" pitchFamily="49" charset="0"/>
              </a:rPr>
              <a:t> </a:t>
            </a:r>
            <a:r>
              <a:rPr lang="de-DE" altLang="de-DE" b="1" dirty="0" err="1">
                <a:solidFill>
                  <a:schemeClr val="accent1"/>
                </a:solidFill>
                <a:latin typeface="Courier New" panose="02070309020205020404" pitchFamily="49" charset="0"/>
                <a:cs typeface="Courier New" panose="02070309020205020404" pitchFamily="49" charset="0"/>
              </a:rPr>
              <a:t>constraint</a:t>
            </a:r>
            <a:r>
              <a:rPr lang="de-DE" altLang="de-DE" dirty="0">
                <a:solidFill>
                  <a:schemeClr val="accent1"/>
                </a:solidFill>
                <a:latin typeface="Courier New" panose="02070309020205020404" pitchFamily="49" charset="0"/>
                <a:cs typeface="Courier New" panose="02070309020205020404" pitchFamily="49" charset="0"/>
              </a:rPr>
              <a:t>   </a:t>
            </a:r>
            <a:br>
              <a:rPr lang="de-DE" altLang="de-DE" dirty="0">
                <a:solidFill>
                  <a:schemeClr val="accent1"/>
                </a:solidFill>
                <a:latin typeface="Courier New" panose="02070309020205020404" pitchFamily="49" charset="0"/>
                <a:cs typeface="Courier New" panose="02070309020205020404" pitchFamily="49" charset="0"/>
              </a:rPr>
            </a:br>
            <a:r>
              <a:rPr lang="de-DE" altLang="de-DE" dirty="0">
                <a:solidFill>
                  <a:schemeClr val="accent1"/>
                </a:solidFill>
                <a:latin typeface="Courier New" panose="02070309020205020404" pitchFamily="49" charset="0"/>
                <a:cs typeface="Courier New" panose="02070309020205020404" pitchFamily="49" charset="0"/>
              </a:rPr>
              <a:t>		</a:t>
            </a:r>
            <a:r>
              <a:rPr lang="de-DE" altLang="de-DE" dirty="0" err="1">
                <a:solidFill>
                  <a:schemeClr val="accent1"/>
                </a:solidFill>
                <a:latin typeface="Courier New" panose="02070309020205020404" pitchFamily="49" charset="0"/>
                <a:cs typeface="Courier New" panose="02070309020205020404" pitchFamily="49" charset="0"/>
              </a:rPr>
              <a:t>Angest_CK</a:t>
            </a:r>
            <a:r>
              <a:rPr lang="de-DE" altLang="de-DE" dirty="0">
                <a:solidFill>
                  <a:schemeClr val="accent1"/>
                </a:solidFill>
                <a:latin typeface="Courier New" panose="02070309020205020404" pitchFamily="49" charset="0"/>
                <a:cs typeface="Courier New" panose="02070309020205020404" pitchFamily="49" charset="0"/>
              </a:rPr>
              <a:t> </a:t>
            </a:r>
            <a:r>
              <a:rPr lang="de-DE" altLang="de-DE" b="1" dirty="0">
                <a:solidFill>
                  <a:schemeClr val="accent1"/>
                </a:solidFill>
                <a:latin typeface="Courier New" panose="02070309020205020404" pitchFamily="49" charset="0"/>
                <a:cs typeface="Courier New" panose="02070309020205020404" pitchFamily="49" charset="0"/>
              </a:rPr>
              <a:t>check</a:t>
            </a:r>
            <a:r>
              <a:rPr lang="de-DE" altLang="de-DE" dirty="0">
                <a:solidFill>
                  <a:schemeClr val="accent1"/>
                </a:solidFill>
                <a:latin typeface="Courier New" panose="02070309020205020404" pitchFamily="49" charset="0"/>
                <a:cs typeface="Courier New" panose="02070309020205020404" pitchFamily="49" charset="0"/>
              </a:rPr>
              <a:t> (Gehalt/168 &gt; 11.50);  -- Mindestlohn</a:t>
            </a:r>
          </a:p>
          <a:p>
            <a:pPr lvl="1"/>
            <a:endParaRPr lang="de-DE" dirty="0"/>
          </a:p>
        </p:txBody>
      </p:sp>
      <p:sp>
        <p:nvSpPr>
          <p:cNvPr id="5" name="Date Placeholder 4">
            <a:extLst>
              <a:ext uri="{FF2B5EF4-FFF2-40B4-BE49-F238E27FC236}">
                <a16:creationId xmlns:a16="http://schemas.microsoft.com/office/drawing/2014/main" id="{931C3588-E985-F7CB-BFDF-566BA3F83B7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CAD15BA-76BB-E31E-1D17-032588F745D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30</a:t>
            </a:fld>
            <a:endParaRPr lang="de-DE"/>
          </a:p>
        </p:txBody>
      </p:sp>
    </p:spTree>
    <p:extLst>
      <p:ext uri="{BB962C8B-B14F-4D97-AF65-F5344CB8AC3E}">
        <p14:creationId xmlns:p14="http://schemas.microsoft.com/office/powerpoint/2010/main" val="3453290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Katalog: INFORMATION_SCHEMA</a:t>
            </a:r>
          </a:p>
        </p:txBody>
      </p:sp>
      <p:sp>
        <p:nvSpPr>
          <p:cNvPr id="3" name="Inhaltsplatzhalter 2"/>
          <p:cNvSpPr>
            <a:spLocks noGrp="1"/>
          </p:cNvSpPr>
          <p:nvPr>
            <p:ph sz="half" idx="1"/>
          </p:nvPr>
        </p:nvSpPr>
        <p:spPr/>
        <p:txBody>
          <a:bodyPr>
            <a:noAutofit/>
          </a:bodyPr>
          <a:lstStyle/>
          <a:p>
            <a:r>
              <a:rPr lang="de-DE" dirty="0"/>
              <a:t>Katalog eines DBMS</a:t>
            </a:r>
          </a:p>
          <a:p>
            <a:pPr lvl="1"/>
            <a:r>
              <a:rPr lang="de-DE" dirty="0"/>
              <a:t>Beinhaltet Informationen über </a:t>
            </a:r>
          </a:p>
          <a:p>
            <a:pPr lvl="2"/>
            <a:r>
              <a:rPr lang="de-DE" dirty="0"/>
              <a:t>Namen und Größe von Dateien</a:t>
            </a:r>
          </a:p>
          <a:p>
            <a:pPr lvl="2"/>
            <a:r>
              <a:rPr lang="de-DE" dirty="0"/>
              <a:t>Namen und Datentypen von Datenelementen</a:t>
            </a:r>
          </a:p>
          <a:p>
            <a:pPr lvl="2"/>
            <a:r>
              <a:rPr lang="de-DE" dirty="0"/>
              <a:t>Speicherdetails für jede Datei</a:t>
            </a:r>
          </a:p>
          <a:p>
            <a:pPr lvl="2"/>
            <a:r>
              <a:rPr lang="de-DE" dirty="0" err="1"/>
              <a:t>Mappinginformation</a:t>
            </a:r>
            <a:r>
              <a:rPr lang="de-DE" dirty="0"/>
              <a:t> zwischen Schemata</a:t>
            </a:r>
          </a:p>
          <a:p>
            <a:pPr lvl="2"/>
            <a:r>
              <a:rPr lang="de-DE" dirty="0" err="1"/>
              <a:t>Constraints</a:t>
            </a:r>
            <a:endParaRPr lang="de-DE" dirty="0"/>
          </a:p>
          <a:p>
            <a:endParaRPr lang="de-DE" dirty="0"/>
          </a:p>
        </p:txBody>
      </p:sp>
      <p:sp>
        <p:nvSpPr>
          <p:cNvPr id="5" name="Content Placeholder 4">
            <a:extLst>
              <a:ext uri="{FF2B5EF4-FFF2-40B4-BE49-F238E27FC236}">
                <a16:creationId xmlns:a16="http://schemas.microsoft.com/office/drawing/2014/main" id="{AA30BD6B-3B30-0715-AC96-C979AF53385E}"/>
              </a:ext>
            </a:extLst>
          </p:cNvPr>
          <p:cNvSpPr>
            <a:spLocks noGrp="1"/>
          </p:cNvSpPr>
          <p:nvPr>
            <p:ph sz="half" idx="2"/>
          </p:nvPr>
        </p:nvSpPr>
        <p:spPr/>
        <p:txBody>
          <a:bodyPr/>
          <a:lstStyle/>
          <a:p>
            <a:r>
              <a:rPr lang="de-DE" dirty="0"/>
              <a:t>SQL: Spezielles, </a:t>
            </a:r>
            <a:r>
              <a:rPr lang="de-DE" dirty="0" err="1"/>
              <a:t>vordefininiertes</a:t>
            </a:r>
            <a:r>
              <a:rPr lang="de-DE" dirty="0"/>
              <a:t> Schema </a:t>
            </a:r>
            <a:r>
              <a:rPr lang="de-DE" b="1" dirty="0" err="1">
                <a:solidFill>
                  <a:schemeClr val="accent1"/>
                </a:solidFill>
                <a:latin typeface="Courier New" panose="02070309020205020404" pitchFamily="49" charset="0"/>
                <a:cs typeface="Courier New" panose="02070309020205020404" pitchFamily="49" charset="0"/>
              </a:rPr>
              <a:t>information_schema</a:t>
            </a:r>
            <a:endParaRPr lang="de-DE" b="1" dirty="0">
              <a:solidFill>
                <a:schemeClr val="accent1"/>
              </a:solidFill>
              <a:latin typeface="Courier New" panose="02070309020205020404" pitchFamily="49" charset="0"/>
              <a:cs typeface="Courier New" panose="02070309020205020404" pitchFamily="49" charset="0"/>
            </a:endParaRPr>
          </a:p>
          <a:p>
            <a:pPr lvl="1"/>
            <a:r>
              <a:rPr lang="de-DE" dirty="0"/>
              <a:t>Enthält Metadaten zur Datenbank:</a:t>
            </a:r>
          </a:p>
          <a:p>
            <a:pPr lvl="2"/>
            <a:r>
              <a:rPr lang="de-DE" dirty="0"/>
              <a:t>Welche Schemata</a:t>
            </a:r>
          </a:p>
          <a:p>
            <a:pPr lvl="2"/>
            <a:r>
              <a:rPr lang="de-DE" dirty="0"/>
              <a:t>Welche Tabellen</a:t>
            </a:r>
          </a:p>
          <a:p>
            <a:pPr lvl="2"/>
            <a:r>
              <a:rPr lang="de-DE" dirty="0"/>
              <a:t>Welche Attribute</a:t>
            </a:r>
          </a:p>
          <a:p>
            <a:pPr lvl="2"/>
            <a:r>
              <a:rPr lang="de-DE" dirty="0"/>
              <a:t>…</a:t>
            </a:r>
          </a:p>
          <a:p>
            <a:pPr lvl="1"/>
            <a:endParaRPr lang="de-DE" dirty="0"/>
          </a:p>
          <a:p>
            <a:pPr lvl="1"/>
            <a:r>
              <a:rPr lang="de-DE" dirty="0"/>
              <a:t>Können auch mit SQL abgefragt werden, z.B.:</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information_schema</a:t>
            </a:r>
            <a:r>
              <a:rPr lang="de-DE" dirty="0" err="1">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tables</a:t>
            </a:r>
            <a:r>
              <a:rPr lang="de-DE" dirty="0">
                <a:latin typeface="Courier New" panose="02070309020205020404" pitchFamily="49" charset="0"/>
                <a:cs typeface="Courier New" panose="02070309020205020404" pitchFamily="49" charset="0"/>
              </a:rPr>
              <a:t>;</a:t>
            </a:r>
          </a:p>
          <a:p>
            <a:endParaRPr lang="en-DE" dirty="0"/>
          </a:p>
        </p:txBody>
      </p:sp>
      <p:sp>
        <p:nvSpPr>
          <p:cNvPr id="6" name="Date Placeholder 5">
            <a:extLst>
              <a:ext uri="{FF2B5EF4-FFF2-40B4-BE49-F238E27FC236}">
                <a16:creationId xmlns:a16="http://schemas.microsoft.com/office/drawing/2014/main" id="{379163B5-C6BB-83CA-A635-096DB4DAF025}"/>
              </a:ext>
            </a:extLst>
          </p:cNvPr>
          <p:cNvSpPr>
            <a:spLocks noGrp="1"/>
          </p:cNvSpPr>
          <p:nvPr>
            <p:ph type="dt" sz="half" idx="10"/>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B3AB0EA0-67EC-0FD1-9B10-BD55D55120E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31</a:t>
            </a:fld>
            <a:endParaRPr lang="de-DE"/>
          </a:p>
        </p:txBody>
      </p:sp>
    </p:spTree>
    <p:extLst>
      <p:ext uri="{BB962C8B-B14F-4D97-AF65-F5344CB8AC3E}">
        <p14:creationId xmlns:p14="http://schemas.microsoft.com/office/powerpoint/2010/main" val="3340629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2C-7596-154E-B66C-DDE2D9B7F480}"/>
              </a:ext>
            </a:extLst>
          </p:cNvPr>
          <p:cNvSpPr>
            <a:spLocks noGrp="1"/>
          </p:cNvSpPr>
          <p:nvPr>
            <p:ph type="title"/>
          </p:nvPr>
        </p:nvSpPr>
        <p:spPr/>
        <p:txBody>
          <a:bodyPr/>
          <a:lstStyle/>
          <a:p>
            <a:r>
              <a:rPr lang="de-DE" dirty="0"/>
              <a:t>Schemata ändern</a:t>
            </a:r>
          </a:p>
        </p:txBody>
      </p:sp>
      <p:sp>
        <p:nvSpPr>
          <p:cNvPr id="3" name="Text Placeholder 2">
            <a:extLst>
              <a:ext uri="{FF2B5EF4-FFF2-40B4-BE49-F238E27FC236}">
                <a16:creationId xmlns:a16="http://schemas.microsoft.com/office/drawing/2014/main" id="{B21D3BA9-79F7-F341-8F59-12EA5005FA45}"/>
              </a:ext>
            </a:extLst>
          </p:cNvPr>
          <p:cNvSpPr>
            <a:spLocks noGrp="1"/>
          </p:cNvSpPr>
          <p:nvPr>
            <p:ph type="body" idx="1"/>
          </p:nvPr>
        </p:nvSpPr>
        <p:spPr/>
        <p:txBody>
          <a:bodyPr/>
          <a:lstStyle/>
          <a:p>
            <a:r>
              <a:rPr lang="de-DE" dirty="0"/>
              <a:t>ALTER, DELETE</a:t>
            </a:r>
          </a:p>
        </p:txBody>
      </p:sp>
      <p:sp>
        <p:nvSpPr>
          <p:cNvPr id="5" name="Date Placeholder 4">
            <a:extLst>
              <a:ext uri="{FF2B5EF4-FFF2-40B4-BE49-F238E27FC236}">
                <a16:creationId xmlns:a16="http://schemas.microsoft.com/office/drawing/2014/main" id="{9EF11C58-5AAC-454F-940F-DAD1762E7F1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6413509-11CE-41B6-04B6-3354482278F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6F93FB6A-D75E-C449-A1E4-BDA2D3061EF0}"/>
              </a:ext>
            </a:extLst>
          </p:cNvPr>
          <p:cNvSpPr>
            <a:spLocks noGrp="1"/>
          </p:cNvSpPr>
          <p:nvPr>
            <p:ph type="sldNum" sz="quarter" idx="4"/>
          </p:nvPr>
        </p:nvSpPr>
        <p:spPr/>
        <p:txBody>
          <a:bodyPr/>
          <a:lstStyle/>
          <a:p>
            <a:fld id="{6B52BCD7-8B4B-1443-81DC-540C3C62FE02}" type="slidenum">
              <a:rPr lang="en-GB" smtClean="0"/>
              <a:t>32</a:t>
            </a:fld>
            <a:endParaRPr lang="en-GB"/>
          </a:p>
        </p:txBody>
      </p:sp>
    </p:spTree>
    <p:extLst>
      <p:ext uri="{BB962C8B-B14F-4D97-AF65-F5344CB8AC3E}">
        <p14:creationId xmlns:p14="http://schemas.microsoft.com/office/powerpoint/2010/main" val="3254099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Löschen von DB-Konstrukten: DROP</a:t>
            </a:r>
          </a:p>
        </p:txBody>
      </p:sp>
      <p:sp>
        <p:nvSpPr>
          <p:cNvPr id="3" name="Inhaltsplatzhalter 2"/>
          <p:cNvSpPr>
            <a:spLocks noGrp="1"/>
          </p:cNvSpPr>
          <p:nvPr>
            <p:ph idx="1"/>
          </p:nvPr>
        </p:nvSpPr>
        <p:spPr/>
        <p:txBody>
          <a:bodyPr>
            <a:noAutofit/>
          </a:bodyPr>
          <a:lstStyle/>
          <a:p>
            <a:r>
              <a:rPr lang="de-DE" dirty="0">
                <a:solidFill>
                  <a:schemeClr val="accent1"/>
                </a:solidFill>
              </a:rPr>
              <a:t>DROP</a:t>
            </a:r>
            <a:r>
              <a:rPr lang="de-DE" dirty="0"/>
              <a:t> [SCHEMA | TABLE | </a:t>
            </a:r>
            <a:r>
              <a:rPr lang="de-DE" dirty="0">
                <a:solidFill>
                  <a:schemeClr val="accent2"/>
                </a:solidFill>
              </a:rPr>
              <a:t>VIEW</a:t>
            </a:r>
            <a:r>
              <a:rPr lang="de-DE" dirty="0"/>
              <a:t>] Name;</a:t>
            </a:r>
          </a:p>
          <a:p>
            <a:pPr lvl="1"/>
            <a:r>
              <a:rPr lang="de-DE" dirty="0"/>
              <a:t>Löscht ein Schema / Relation / Sicht</a:t>
            </a:r>
          </a:p>
          <a:p>
            <a:r>
              <a:rPr lang="de-DE" dirty="0"/>
              <a:t>ALTER TABLE  </a:t>
            </a:r>
            <a:r>
              <a:rPr lang="de-DE" dirty="0" err="1"/>
              <a:t>TableName</a:t>
            </a:r>
            <a:r>
              <a:rPr lang="de-DE" dirty="0"/>
              <a:t> </a:t>
            </a:r>
            <a:br>
              <a:rPr lang="de-DE" dirty="0"/>
            </a:br>
            <a:r>
              <a:rPr lang="de-DE" dirty="0">
                <a:solidFill>
                  <a:schemeClr val="accent1"/>
                </a:solidFill>
              </a:rPr>
              <a:t>DROP</a:t>
            </a:r>
            <a:r>
              <a:rPr lang="de-DE" dirty="0"/>
              <a:t> [COLUMN | CONSTRAINT] Name;</a:t>
            </a:r>
          </a:p>
          <a:p>
            <a:pPr lvl="1"/>
            <a:r>
              <a:rPr lang="de-DE" dirty="0"/>
              <a:t>Löscht eine Spalte / Einschränkung einer Tabelle</a:t>
            </a:r>
          </a:p>
          <a:p>
            <a:endParaRPr lang="de-DE" dirty="0"/>
          </a:p>
          <a:p>
            <a:r>
              <a:rPr lang="de-DE" dirty="0"/>
              <a:t>Liste von Objekten möglich</a:t>
            </a:r>
          </a:p>
          <a:p>
            <a:r>
              <a:rPr lang="de-DE" dirty="0"/>
              <a:t>Kann durch CASCADE oder RESTRICT kontrolliert werden</a:t>
            </a:r>
          </a:p>
        </p:txBody>
      </p:sp>
      <p:sp>
        <p:nvSpPr>
          <p:cNvPr id="5" name="Date Placeholder 4">
            <a:extLst>
              <a:ext uri="{FF2B5EF4-FFF2-40B4-BE49-F238E27FC236}">
                <a16:creationId xmlns:a16="http://schemas.microsoft.com/office/drawing/2014/main" id="{133658F7-0BB5-3390-CDB4-099C96590ED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5B0C2ED-D243-0D74-F3F8-A64980601AF0}"/>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33</a:t>
            </a:fld>
            <a:endParaRPr lang="de-DE"/>
          </a:p>
        </p:txBody>
      </p:sp>
      <p:sp>
        <p:nvSpPr>
          <p:cNvPr id="7" name="TextBox 6">
            <a:extLst>
              <a:ext uri="{FF2B5EF4-FFF2-40B4-BE49-F238E27FC236}">
                <a16:creationId xmlns:a16="http://schemas.microsoft.com/office/drawing/2014/main" id="{D5D876C8-6D8C-B863-837D-532F4308DEAF}"/>
              </a:ext>
            </a:extLst>
          </p:cNvPr>
          <p:cNvSpPr txBox="1"/>
          <p:nvPr/>
        </p:nvSpPr>
        <p:spPr>
          <a:xfrm>
            <a:off x="6959828" y="1665066"/>
            <a:ext cx="487184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drop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schema</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table</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view</a:t>
            </a:r>
            <a:r>
              <a:rPr lang="en-DE" dirty="0">
                <a:latin typeface="Courier New" panose="02070309020205020404" pitchFamily="49" charset="0"/>
                <a:cs typeface="Courier New" panose="02070309020205020404" pitchFamily="49" charset="0"/>
              </a:rPr>
              <a:t>] Name;</a:t>
            </a:r>
          </a:p>
        </p:txBody>
      </p:sp>
      <p:sp>
        <p:nvSpPr>
          <p:cNvPr id="8" name="TextBox 7">
            <a:extLst>
              <a:ext uri="{FF2B5EF4-FFF2-40B4-BE49-F238E27FC236}">
                <a16:creationId xmlns:a16="http://schemas.microsoft.com/office/drawing/2014/main" id="{EFAE69B4-C057-6FDC-B4F6-D0B10DEFC3F4}"/>
              </a:ext>
            </a:extLst>
          </p:cNvPr>
          <p:cNvSpPr txBox="1"/>
          <p:nvPr/>
        </p:nvSpPr>
        <p:spPr>
          <a:xfrm>
            <a:off x="6270537" y="2267743"/>
            <a:ext cx="5561138"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lter table</a:t>
            </a:r>
            <a:r>
              <a:rPr lang="en-DE" dirty="0">
                <a:latin typeface="Courier New" panose="02070309020205020404" pitchFamily="49" charset="0"/>
                <a:cs typeface="Courier New" panose="02070309020205020404" pitchFamily="49" charset="0"/>
              </a:rPr>
              <a:t> TableName</a:t>
            </a:r>
          </a:p>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drop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column</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constraint</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view</a:t>
            </a:r>
            <a:r>
              <a:rPr lang="en-DE" dirty="0">
                <a:latin typeface="Courier New" panose="02070309020205020404" pitchFamily="49" charset="0"/>
                <a:cs typeface="Courier New" panose="02070309020205020404" pitchFamily="49" charset="0"/>
              </a:rPr>
              <a:t>] Name;</a:t>
            </a:r>
          </a:p>
        </p:txBody>
      </p:sp>
      <p:sp>
        <p:nvSpPr>
          <p:cNvPr id="9" name="TextBox 8">
            <a:extLst>
              <a:ext uri="{FF2B5EF4-FFF2-40B4-BE49-F238E27FC236}">
                <a16:creationId xmlns:a16="http://schemas.microsoft.com/office/drawing/2014/main" id="{916D35CA-EFED-4FA4-DD35-0264A8CA2C77}"/>
              </a:ext>
            </a:extLst>
          </p:cNvPr>
          <p:cNvSpPr txBox="1"/>
          <p:nvPr/>
        </p:nvSpPr>
        <p:spPr>
          <a:xfrm>
            <a:off x="4610724" y="6172447"/>
            <a:ext cx="2969852" cy="523220"/>
          </a:xfrm>
          <a:prstGeom prst="rect">
            <a:avLst/>
          </a:prstGeom>
          <a:noFill/>
        </p:spPr>
        <p:txBody>
          <a:bodyPr wrap="none" rtlCol="0">
            <a:spAutoFit/>
          </a:bodyPr>
          <a:lstStyle/>
          <a:p>
            <a:pPr algn="ctr"/>
            <a:r>
              <a:rPr lang="en-DE" sz="1400" dirty="0">
                <a:solidFill>
                  <a:schemeClr val="accent2"/>
                </a:solidFill>
              </a:rPr>
              <a:t>Sichten (VIEWs) kommen später dran, </a:t>
            </a:r>
          </a:p>
          <a:p>
            <a:pPr algn="ctr"/>
            <a:r>
              <a:rPr lang="en-DE" sz="1400" dirty="0">
                <a:solidFill>
                  <a:schemeClr val="accent2"/>
                </a:solidFill>
              </a:rPr>
              <a:t>da wir dafür SQL Queries brauchen.</a:t>
            </a:r>
          </a:p>
        </p:txBody>
      </p:sp>
    </p:spTree>
    <p:extLst>
      <p:ext uri="{BB962C8B-B14F-4D97-AF65-F5344CB8AC3E}">
        <p14:creationId xmlns:p14="http://schemas.microsoft.com/office/powerpoint/2010/main" val="2927711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Ändern einer Relation: ALTER</a:t>
            </a:r>
          </a:p>
        </p:txBody>
      </p:sp>
      <p:sp>
        <p:nvSpPr>
          <p:cNvPr id="3" name="Inhaltsplatzhalter 2"/>
          <p:cNvSpPr>
            <a:spLocks noGrp="1"/>
          </p:cNvSpPr>
          <p:nvPr>
            <p:ph idx="1"/>
          </p:nvPr>
        </p:nvSpPr>
        <p:spPr/>
        <p:txBody>
          <a:bodyPr>
            <a:noAutofit/>
          </a:bodyPr>
          <a:lstStyle/>
          <a:p>
            <a:r>
              <a:rPr lang="de-DE" dirty="0"/>
              <a:t>Mögliche Änderungen:</a:t>
            </a:r>
          </a:p>
          <a:p>
            <a:pPr lvl="1"/>
            <a:r>
              <a:rPr lang="de-DE" dirty="0"/>
              <a:t>Hinzufügen eines neuen Attributs</a:t>
            </a:r>
          </a:p>
          <a:p>
            <a:pPr lvl="1"/>
            <a:r>
              <a:rPr lang="de-DE" dirty="0"/>
              <a:t>Entfernen eines Attributs</a:t>
            </a:r>
          </a:p>
          <a:p>
            <a:pPr lvl="1"/>
            <a:r>
              <a:rPr lang="de-DE" dirty="0"/>
              <a:t>Ändern einer Attributdefinition</a:t>
            </a:r>
          </a:p>
          <a:p>
            <a:pPr lvl="1"/>
            <a:r>
              <a:rPr lang="de-DE" dirty="0"/>
              <a:t>Hinzufügen von zusätzlichen </a:t>
            </a:r>
            <a:r>
              <a:rPr lang="de-DE" dirty="0" err="1"/>
              <a:t>Relationeneinschränkungen</a:t>
            </a:r>
            <a:endParaRPr lang="de-DE" dirty="0"/>
          </a:p>
          <a:p>
            <a:pPr lvl="1"/>
            <a:r>
              <a:rPr lang="de-DE" dirty="0"/>
              <a:t>Entfernen von </a:t>
            </a:r>
            <a:r>
              <a:rPr lang="de-DE" dirty="0" err="1"/>
              <a:t>Relationeneinschränkungen</a:t>
            </a:r>
            <a:endParaRPr lang="de-DE" dirty="0"/>
          </a:p>
          <a:p>
            <a:r>
              <a:rPr lang="de-DE" dirty="0"/>
              <a:t>Werte für neue Attribute:</a:t>
            </a:r>
          </a:p>
          <a:p>
            <a:pPr lvl="1"/>
            <a:r>
              <a:rPr lang="de-DE" dirty="0"/>
              <a:t>Default-Wert, manuelle Zuweisung, NULL</a:t>
            </a:r>
          </a:p>
        </p:txBody>
      </p:sp>
      <p:sp>
        <p:nvSpPr>
          <p:cNvPr id="5" name="Date Placeholder 4">
            <a:extLst>
              <a:ext uri="{FF2B5EF4-FFF2-40B4-BE49-F238E27FC236}">
                <a16:creationId xmlns:a16="http://schemas.microsoft.com/office/drawing/2014/main" id="{60DC36A3-11AB-7608-0D77-EB00566EBFF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449E393-B9B2-D20A-00E8-7E9F2E84FF8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34</a:t>
            </a:fld>
            <a:endParaRPr lang="de-DE"/>
          </a:p>
        </p:txBody>
      </p:sp>
      <p:sp>
        <p:nvSpPr>
          <p:cNvPr id="8" name="TextBox 7">
            <a:extLst>
              <a:ext uri="{FF2B5EF4-FFF2-40B4-BE49-F238E27FC236}">
                <a16:creationId xmlns:a16="http://schemas.microsoft.com/office/drawing/2014/main" id="{68440679-52EF-B3BF-328A-F50FCD9C8D11}"/>
              </a:ext>
            </a:extLst>
          </p:cNvPr>
          <p:cNvSpPr txBox="1"/>
          <p:nvPr/>
        </p:nvSpPr>
        <p:spPr>
          <a:xfrm>
            <a:off x="7786978" y="1666800"/>
            <a:ext cx="404469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alter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dd</a:t>
            </a:r>
            <a:r>
              <a:rPr lang="en-DE" dirty="0">
                <a:latin typeface="Courier New" panose="02070309020205020404" pitchFamily="49" charset="0"/>
                <a:cs typeface="Courier New" panose="02070309020205020404" pitchFamily="49" charset="0"/>
              </a:rPr>
              <a:t> AttrName Domain]</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lter</a:t>
            </a:r>
            <a:r>
              <a:rPr lang="en-DE" dirty="0">
                <a:latin typeface="Courier New" panose="02070309020205020404" pitchFamily="49" charset="0"/>
                <a:cs typeface="Courier New" panose="02070309020205020404" pitchFamily="49" charset="0"/>
              </a:rPr>
              <a:t> AttrName </a:t>
            </a:r>
            <a:r>
              <a:rPr lang="en-DE" b="1" dirty="0">
                <a:latin typeface="Courier New" panose="02070309020205020404" pitchFamily="49" charset="0"/>
                <a:cs typeface="Courier New" panose="02070309020205020404" pitchFamily="49" charset="0"/>
              </a:rPr>
              <a:t>drop</a:t>
            </a:r>
            <a:r>
              <a:rPr lang="en-DE" dirty="0">
                <a:latin typeface="Courier New" panose="02070309020205020404" pitchFamily="49" charset="0"/>
                <a:cs typeface="Courier New" panose="02070309020205020404" pitchFamily="49" charset="0"/>
              </a:rPr>
              <a:t> constr]</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rename</a:t>
            </a:r>
            <a:r>
              <a:rPr lang="en-DE" dirty="0">
                <a:latin typeface="Courier New" panose="02070309020205020404" pitchFamily="49" charset="0"/>
                <a:cs typeface="Courier New" panose="02070309020205020404" pitchFamily="49" charset="0"/>
              </a:rPr>
              <a:t> TableName1]</a:t>
            </a:r>
          </a:p>
        </p:txBody>
      </p:sp>
    </p:spTree>
    <p:extLst>
      <p:ext uri="{BB962C8B-B14F-4D97-AF65-F5344CB8AC3E}">
        <p14:creationId xmlns:p14="http://schemas.microsoft.com/office/powerpoint/2010/main" val="398274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Ändern einer Relation: ALTER – Beispiele</a:t>
            </a:r>
          </a:p>
        </p:txBody>
      </p:sp>
      <p:sp>
        <p:nvSpPr>
          <p:cNvPr id="3" name="Inhaltsplatzhalter 2"/>
          <p:cNvSpPr>
            <a:spLocks noGrp="1"/>
          </p:cNvSpPr>
          <p:nvPr>
            <p:ph idx="1"/>
          </p:nvPr>
        </p:nvSpPr>
        <p:spPr/>
        <p:txBody>
          <a:bodyPr>
            <a:noAutofit/>
          </a:bodyPr>
          <a:lstStyle/>
          <a:p>
            <a:r>
              <a:rPr lang="de-DE" dirty="0"/>
              <a:t>Beispiele:</a:t>
            </a:r>
          </a:p>
          <a:p>
            <a:pPr lvl="1">
              <a:tabLst>
                <a:tab pos="1408113" algn="l"/>
                <a:tab pos="2887663" algn="l"/>
                <a:tab pos="4395788" algn="l"/>
              </a:tabLst>
            </a:pPr>
            <a:r>
              <a:rPr lang="de-DE" b="1" dirty="0">
                <a:solidFill>
                  <a:schemeClr val="accent1"/>
                </a:solidFill>
                <a:latin typeface="Courier New" panose="02070309020205020404" pitchFamily="49" charset="0"/>
                <a:cs typeface="Courier New" panose="02070309020205020404" pitchFamily="49" charset="0"/>
              </a:rPr>
              <a:t>alter </a:t>
            </a:r>
            <a:r>
              <a:rPr lang="de-DE" b="1" dirty="0" err="1">
                <a:solidFill>
                  <a:schemeClr val="accent1"/>
                </a:solidFill>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Unternehmen.Angestellte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solidFill>
                  <a:srgbClr val="FFC000"/>
                </a:solidFill>
                <a:latin typeface="Courier New" panose="02070309020205020404" pitchFamily="49" charset="0"/>
                <a:cs typeface="Courier New" panose="02070309020205020404" pitchFamily="49" charset="0"/>
              </a:rPr>
              <a:t>add</a:t>
            </a:r>
            <a:r>
              <a:rPr lang="de-DE" dirty="0">
                <a:latin typeface="Courier New" panose="02070309020205020404" pitchFamily="49" charset="0"/>
                <a:cs typeface="Courier New" panose="02070309020205020404" pitchFamily="49" charset="0"/>
              </a:rPr>
              <a:t>	 Job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(12);</a:t>
            </a:r>
          </a:p>
          <a:p>
            <a:pPr lvl="1">
              <a:tabLst>
                <a:tab pos="1408113" algn="l"/>
                <a:tab pos="2887663" algn="l"/>
                <a:tab pos="4395788" algn="l"/>
              </a:tabLst>
            </a:pPr>
            <a:r>
              <a:rPr lang="de-DE" b="1" dirty="0">
                <a:solidFill>
                  <a:schemeClr val="accent1"/>
                </a:solidFill>
                <a:latin typeface="Courier New" panose="02070309020205020404" pitchFamily="49" charset="0"/>
                <a:cs typeface="Courier New" panose="02070309020205020404" pitchFamily="49" charset="0"/>
              </a:rPr>
              <a:t>alter </a:t>
            </a:r>
            <a:r>
              <a:rPr lang="de-DE" b="1" dirty="0" err="1">
                <a:solidFill>
                  <a:schemeClr val="accent1"/>
                </a:solidFill>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Unternehmen.Angestellte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a:solidFill>
                  <a:srgbClr val="FFC000"/>
                </a:solidFill>
                <a:latin typeface="Courier New" panose="02070309020205020404" pitchFamily="49" charset="0"/>
                <a:cs typeface="Courier New" panose="02070309020205020404" pitchFamily="49" charset="0"/>
              </a:rPr>
              <a:t>alter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VorgesSVN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drop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default</a:t>
            </a:r>
            <a:r>
              <a:rPr lang="de-DE" dirty="0">
                <a:latin typeface="Courier New" panose="02070309020205020404" pitchFamily="49" charset="0"/>
                <a:cs typeface="Courier New" panose="02070309020205020404" pitchFamily="49" charset="0"/>
              </a:rPr>
              <a:t>;</a:t>
            </a:r>
          </a:p>
          <a:p>
            <a:pPr lvl="1">
              <a:tabLst>
                <a:tab pos="1408113" algn="l"/>
                <a:tab pos="2887663" algn="l"/>
                <a:tab pos="4395788" algn="l"/>
              </a:tabLst>
            </a:pPr>
            <a:r>
              <a:rPr lang="en-GB" b="1" dirty="0">
                <a:solidFill>
                  <a:schemeClr val="accent1"/>
                </a:solidFill>
                <a:latin typeface="Courier New" panose="02070309020205020404" pitchFamily="49" charset="0"/>
                <a:cs typeface="Courier New" panose="02070309020205020404" pitchFamily="49" charset="0"/>
              </a:rPr>
              <a:t>alter table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Unternehmen.Angestellte</a:t>
            </a:r>
            <a:r>
              <a:rPr lang="en-GB" dirty="0">
                <a:latin typeface="Courier New" panose="02070309020205020404" pitchFamily="49" charset="0"/>
                <a:cs typeface="Courier New" panose="02070309020205020404" pitchFamily="49" charset="0"/>
              </a:rPr>
              <a:t> </a:t>
            </a:r>
            <a:br>
              <a:rPr lang="en-GB" dirty="0">
                <a:latin typeface="Courier New" panose="02070309020205020404" pitchFamily="49" charset="0"/>
                <a:cs typeface="Courier New" panose="02070309020205020404" pitchFamily="49" charset="0"/>
              </a:rPr>
            </a:br>
            <a:r>
              <a:rPr lang="en-GB" b="1" dirty="0">
                <a:solidFill>
                  <a:srgbClr val="FFC000"/>
                </a:solidFill>
                <a:latin typeface="Courier New" panose="02070309020205020404" pitchFamily="49" charset="0"/>
                <a:cs typeface="Courier New" panose="02070309020205020404" pitchFamily="49" charset="0"/>
              </a:rPr>
              <a:t>rename</a:t>
            </a: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Unternehmen.Mitarbeitende</a:t>
            </a:r>
            <a:r>
              <a:rPr lang="en-GB" dirty="0">
                <a:latin typeface="Courier New" panose="02070309020205020404" pitchFamily="49" charset="0"/>
                <a:cs typeface="Courier New" panose="02070309020205020404" pitchFamily="49" charset="0"/>
              </a:rPr>
              <a:t>;</a:t>
            </a:r>
            <a:endParaRPr lang="de-DE" dirty="0">
              <a:latin typeface="Courier New" panose="02070309020205020404" pitchFamily="49" charset="0"/>
              <a:cs typeface="Courier New" panose="02070309020205020404" pitchFamily="49" charset="0"/>
            </a:endParaRPr>
          </a:p>
          <a:p>
            <a:pPr lvl="1"/>
            <a:r>
              <a:rPr lang="de-DE" dirty="0"/>
              <a:t>Vorherige Folien: Primärschlüssel / CHECK-</a:t>
            </a:r>
            <a:r>
              <a:rPr lang="de-DE" dirty="0" err="1"/>
              <a:t>Constraint</a:t>
            </a:r>
            <a:r>
              <a:rPr lang="de-DE" dirty="0"/>
              <a:t> hinzugefügt, Attribut gelöscht</a:t>
            </a:r>
          </a:p>
          <a:p>
            <a:endParaRPr lang="en-DE" dirty="0"/>
          </a:p>
        </p:txBody>
      </p:sp>
      <p:sp>
        <p:nvSpPr>
          <p:cNvPr id="5" name="Date Placeholder 4">
            <a:extLst>
              <a:ext uri="{FF2B5EF4-FFF2-40B4-BE49-F238E27FC236}">
                <a16:creationId xmlns:a16="http://schemas.microsoft.com/office/drawing/2014/main" id="{60DC36A3-11AB-7608-0D77-EB00566EBFF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449E393-B9B2-D20A-00E8-7E9F2E84FF8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35</a:t>
            </a:fld>
            <a:endParaRPr lang="de-DE"/>
          </a:p>
        </p:txBody>
      </p:sp>
      <p:sp>
        <p:nvSpPr>
          <p:cNvPr id="8" name="TextBox 7">
            <a:extLst>
              <a:ext uri="{FF2B5EF4-FFF2-40B4-BE49-F238E27FC236}">
                <a16:creationId xmlns:a16="http://schemas.microsoft.com/office/drawing/2014/main" id="{68440679-52EF-B3BF-328A-F50FCD9C8D11}"/>
              </a:ext>
            </a:extLst>
          </p:cNvPr>
          <p:cNvSpPr txBox="1"/>
          <p:nvPr/>
        </p:nvSpPr>
        <p:spPr>
          <a:xfrm>
            <a:off x="7786978" y="1666800"/>
            <a:ext cx="4044697"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DE" b="1" dirty="0">
                <a:latin typeface="Courier New" panose="02070309020205020404" pitchFamily="49" charset="0"/>
                <a:cs typeface="Courier New" panose="02070309020205020404" pitchFamily="49" charset="0"/>
              </a:rPr>
              <a:t>alter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dd</a:t>
            </a:r>
            <a:r>
              <a:rPr lang="en-DE" dirty="0">
                <a:latin typeface="Courier New" panose="02070309020205020404" pitchFamily="49" charset="0"/>
                <a:cs typeface="Courier New" panose="02070309020205020404" pitchFamily="49" charset="0"/>
              </a:rPr>
              <a:t> AttrName Domain]</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a</a:t>
            </a:r>
            <a:r>
              <a:rPr lang="en-DE" b="1" dirty="0">
                <a:latin typeface="Courier New" panose="02070309020205020404" pitchFamily="49" charset="0"/>
                <a:cs typeface="Courier New" panose="02070309020205020404" pitchFamily="49" charset="0"/>
              </a:rPr>
              <a:t>lter</a:t>
            </a:r>
            <a:r>
              <a:rPr lang="en-DE" dirty="0">
                <a:latin typeface="Courier New" panose="02070309020205020404" pitchFamily="49" charset="0"/>
                <a:cs typeface="Courier New" panose="02070309020205020404" pitchFamily="49" charset="0"/>
              </a:rPr>
              <a:t> AttrName </a:t>
            </a:r>
            <a:r>
              <a:rPr lang="en-DE" b="1" dirty="0">
                <a:latin typeface="Courier New" panose="02070309020205020404" pitchFamily="49" charset="0"/>
                <a:cs typeface="Courier New" panose="02070309020205020404" pitchFamily="49" charset="0"/>
              </a:rPr>
              <a:t>drop</a:t>
            </a:r>
            <a:r>
              <a:rPr lang="en-DE" dirty="0">
                <a:latin typeface="Courier New" panose="02070309020205020404" pitchFamily="49" charset="0"/>
                <a:cs typeface="Courier New" panose="02070309020205020404" pitchFamily="49" charset="0"/>
              </a:rPr>
              <a:t> constr]</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rename</a:t>
            </a:r>
            <a:r>
              <a:rPr lang="en-DE" dirty="0">
                <a:latin typeface="Courier New" panose="02070309020205020404" pitchFamily="49" charset="0"/>
                <a:cs typeface="Courier New" panose="02070309020205020404" pitchFamily="49" charset="0"/>
              </a:rPr>
              <a:t> TableName1]</a:t>
            </a:r>
          </a:p>
        </p:txBody>
      </p:sp>
    </p:spTree>
    <p:extLst>
      <p:ext uri="{BB962C8B-B14F-4D97-AF65-F5344CB8AC3E}">
        <p14:creationId xmlns:p14="http://schemas.microsoft.com/office/powerpoint/2010/main" val="3540257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Zwischenzusammenfassung</a:t>
            </a:r>
          </a:p>
        </p:txBody>
      </p:sp>
      <p:sp>
        <p:nvSpPr>
          <p:cNvPr id="3" name="Content Placeholder 2">
            <a:extLst>
              <a:ext uri="{FF2B5EF4-FFF2-40B4-BE49-F238E27FC236}">
                <a16:creationId xmlns:a16="http://schemas.microsoft.com/office/drawing/2014/main" id="{54E6C486-FC76-24CD-351B-CD2CDAE4D6FB}"/>
              </a:ext>
            </a:extLst>
          </p:cNvPr>
          <p:cNvSpPr>
            <a:spLocks noGrp="1"/>
          </p:cNvSpPr>
          <p:nvPr>
            <p:ph idx="1"/>
          </p:nvPr>
        </p:nvSpPr>
        <p:spPr/>
        <p:txBody>
          <a:bodyPr/>
          <a:lstStyle/>
          <a:p>
            <a:r>
              <a:rPr lang="en-DE" dirty="0"/>
              <a:t>Schema als Menge von Relationen: CREATE SCHEMA</a:t>
            </a:r>
          </a:p>
          <a:p>
            <a:r>
              <a:rPr lang="en-DE" dirty="0"/>
              <a:t>Relationen: CREATE TABLE</a:t>
            </a:r>
          </a:p>
          <a:p>
            <a:pPr lvl="1"/>
            <a:r>
              <a:rPr lang="en-DE" dirty="0"/>
              <a:t>Liste von Attributen mit Wertebereichen und Constraints</a:t>
            </a:r>
          </a:p>
          <a:p>
            <a:r>
              <a:rPr lang="en-DE" dirty="0"/>
              <a:t>Wertebereiche</a:t>
            </a:r>
          </a:p>
          <a:p>
            <a:pPr lvl="1"/>
            <a:r>
              <a:rPr lang="en-DE" dirty="0"/>
              <a:t>Basisdatentypen: INT, FLOAT, …, CHAR(n), VARCHAR(n), DATE, …</a:t>
            </a:r>
          </a:p>
          <a:p>
            <a:pPr lvl="1"/>
            <a:r>
              <a:rPr lang="en-DE" dirty="0"/>
              <a:t>Benutzerdefiniert zur besseren Lesbarkeit / Wartbarkeit: CREATE DOMAIN</a:t>
            </a:r>
          </a:p>
          <a:p>
            <a:r>
              <a:rPr lang="en-DE" dirty="0"/>
              <a:t>Constraints</a:t>
            </a:r>
          </a:p>
          <a:p>
            <a:pPr lvl="1"/>
            <a:r>
              <a:rPr lang="en-DE" dirty="0"/>
              <a:t>UNIQUE, NOT NULL, DEFAULT, AUTO_INCREMENT, PRIMARY KEY, FOREIGN KEY … REFERENCES, CHECK</a:t>
            </a:r>
          </a:p>
          <a:p>
            <a:pPr lvl="1"/>
            <a:r>
              <a:rPr lang="en-DE" dirty="0"/>
              <a:t>Namen für Constraints über CONSTRAINT für Lesbarkeit / Wartbarkeit; Aktionen zur Vermeidung von Constraintverletzungen: CASCADE, SET NULL, SET DEFAULT, NO ACTION</a:t>
            </a:r>
          </a:p>
          <a:p>
            <a:r>
              <a:rPr lang="en-DE" dirty="0"/>
              <a:t>Strukturelle Änderungen: DROP, ALTER</a:t>
            </a:r>
          </a:p>
        </p:txBody>
      </p:sp>
      <p:sp>
        <p:nvSpPr>
          <p:cNvPr id="5" name="Date Placeholder 4">
            <a:extLst>
              <a:ext uri="{FF2B5EF4-FFF2-40B4-BE49-F238E27FC236}">
                <a16:creationId xmlns:a16="http://schemas.microsoft.com/office/drawing/2014/main" id="{4E55F4A2-9800-2AC2-951D-8F03529A061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9F2B3A5-360D-88DE-7C25-56BC0AB80DE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36</a:t>
            </a:fld>
            <a:endParaRPr lang="de-DE"/>
          </a:p>
        </p:txBody>
      </p:sp>
    </p:spTree>
    <p:extLst>
      <p:ext uri="{BB962C8B-B14F-4D97-AF65-F5344CB8AC3E}">
        <p14:creationId xmlns:p14="http://schemas.microsoft.com/office/powerpoint/2010/main" val="4153169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Tabellen ändern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37</a:t>
            </a:fld>
            <a:endParaRPr lang="en-GB"/>
          </a:p>
        </p:txBody>
      </p:sp>
      <p:sp>
        <p:nvSpPr>
          <p:cNvPr id="2" name="TextBox 1">
            <a:extLst>
              <a:ext uri="{FF2B5EF4-FFF2-40B4-BE49-F238E27FC236}">
                <a16:creationId xmlns:a16="http://schemas.microsoft.com/office/drawing/2014/main" id="{1AFE3CD1-F724-2D59-B7E9-B01B5574A877}"/>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271651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i="1" dirty="0"/>
              <a:t>Datendefinition (SQL als DDL)</a:t>
            </a:r>
          </a:p>
          <a:p>
            <a:pPr lvl="1"/>
            <a:r>
              <a:rPr lang="de-DE" dirty="0"/>
              <a:t>Schema, Tabellen, Datentypen, </a:t>
            </a:r>
            <a:r>
              <a:rPr lang="de-DE" dirty="0" err="1"/>
              <a:t>Constraints</a:t>
            </a:r>
            <a:r>
              <a:rPr lang="de-DE" dirty="0"/>
              <a:t> definieren</a:t>
            </a:r>
          </a:p>
          <a:p>
            <a:pPr lvl="1"/>
            <a:r>
              <a:rPr lang="de-DE" dirty="0"/>
              <a:t>Strukturelle Änderungen mittels </a:t>
            </a:r>
            <a:r>
              <a:rPr lang="de-DE" dirty="0" err="1"/>
              <a:t>drop</a:t>
            </a:r>
            <a:r>
              <a:rPr lang="de-DE" dirty="0"/>
              <a:t>, alter</a:t>
            </a:r>
          </a:p>
          <a:p>
            <a:pPr marL="457200" indent="-457200">
              <a:buFont typeface="+mj-lt"/>
              <a:buAutoNum type="alphaUcPeriod"/>
            </a:pPr>
            <a:r>
              <a:rPr lang="de-DE" b="1" i="1" dirty="0">
                <a:solidFill>
                  <a:schemeClr val="accent1"/>
                </a:solidFill>
              </a:rPr>
              <a:t>Datenmanipulation (SQL als DML)</a:t>
            </a:r>
          </a:p>
          <a:p>
            <a:pPr lvl="1"/>
            <a:r>
              <a:rPr lang="de-DE" dirty="0">
                <a:solidFill>
                  <a:schemeClr val="accent1"/>
                </a:solidFill>
              </a:rPr>
              <a:t>Anfragen</a:t>
            </a:r>
          </a:p>
          <a:p>
            <a:pPr lvl="1"/>
            <a:r>
              <a:rPr lang="de-DE" dirty="0">
                <a:solidFill>
                  <a:schemeClr val="accent1"/>
                </a:solidFill>
              </a:rPr>
              <a:t>Datenänderungen</a:t>
            </a:r>
          </a:p>
          <a:p>
            <a:pPr marL="457200" indent="-457200">
              <a:buFont typeface="+mj-lt"/>
              <a:buAutoNum type="alphaUcPeriod"/>
            </a:pPr>
            <a:r>
              <a:rPr lang="de-DE" i="1" dirty="0"/>
              <a:t>Und der Rest</a:t>
            </a:r>
          </a:p>
          <a:p>
            <a:pPr lvl="1"/>
            <a:r>
              <a:rPr lang="de-DE" dirty="0"/>
              <a:t>Sichten (SQL als VDL) </a:t>
            </a:r>
          </a:p>
          <a:p>
            <a:pPr lvl="1"/>
            <a:r>
              <a:rPr lang="de-DE" dirty="0"/>
              <a:t>Rechtevergabe (SQL als DCL)</a:t>
            </a:r>
          </a:p>
          <a:p>
            <a:pPr lvl="1"/>
            <a:r>
              <a:rPr lang="de-DE" dirty="0"/>
              <a:t>Programmiermethoden</a:t>
            </a:r>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38</a:t>
            </a:fld>
            <a:endParaRPr lang="en-GB"/>
          </a:p>
        </p:txBody>
      </p:sp>
    </p:spTree>
    <p:extLst>
      <p:ext uri="{BB962C8B-B14F-4D97-AF65-F5344CB8AC3E}">
        <p14:creationId xmlns:p14="http://schemas.microsoft.com/office/powerpoint/2010/main" val="140832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Firma ➝ Anlegen</a:t>
                </a:r>
              </a:p>
              <a:p>
                <a:endParaRPr lang="de-DE" dirty="0"/>
              </a:p>
              <a:p>
                <a:endParaRPr lang="de-DE" dirty="0"/>
              </a:p>
              <a:p>
                <a:endParaRPr lang="de-DE" dirty="0"/>
              </a:p>
              <a:p>
                <a:endParaRPr lang="de-DE" dirty="0"/>
              </a:p>
              <a:p>
                <a:endParaRPr lang="de-DE" dirty="0"/>
              </a:p>
              <a:p>
                <a:endParaRPr lang="de-DE" dirty="0"/>
              </a:p>
              <a:p>
                <a:endParaRPr lang="de-DE" dirty="0"/>
              </a:p>
              <a:p>
                <a:r>
                  <a:rPr lang="de-DE" dirty="0">
                    <a:solidFill>
                      <a:schemeClr val="accent1"/>
                    </a:solidFill>
                  </a:rPr>
                  <a:t>Relationale Algebra: Anfragen und Datenmanipulation</a:t>
                </a:r>
              </a:p>
              <a:p>
                <a:pPr lvl="1"/>
                <a14:m>
                  <m:oMath xmlns:m="http://schemas.openxmlformats.org/officeDocument/2006/math">
                    <m:r>
                      <a:rPr lang="de-DE" i="1">
                        <a:solidFill>
                          <a:schemeClr val="accent1"/>
                        </a:solidFill>
                        <a:latin typeface="Cambria Math" panose="02040503050406030204" pitchFamily="18" charset="0"/>
                        <a:ea typeface="Cambria Math" panose="02040503050406030204" pitchFamily="18" charset="0"/>
                      </a:rPr>
                      <m:t>𝜋</m:t>
                    </m:r>
                    <m:r>
                      <a:rPr lang="de-DE" i="1">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𝜌</m:t>
                    </m:r>
                    <m:r>
                      <a:rPr lang="de-DE" i="1">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𝜎</m:t>
                    </m:r>
                    <m:r>
                      <a:rPr lang="de-DE" b="0" i="1" smtClean="0">
                        <a:solidFill>
                          <a:schemeClr val="accent1"/>
                        </a:solidFill>
                        <a:latin typeface="Cambria Math" panose="02040503050406030204" pitchFamily="18" charset="0"/>
                        <a:ea typeface="Cambria Math" panose="02040503050406030204" pitchFamily="18" charset="0"/>
                      </a:rPr>
                      <m:t>, </m:t>
                    </m:r>
                    <m:r>
                      <a:rPr lang="de-DE" i="1">
                        <a:solidFill>
                          <a:schemeClr val="accent1"/>
                        </a:solidFill>
                        <a:latin typeface="Cambria Math" panose="02040503050406030204" pitchFamily="18" charset="0"/>
                        <a:ea typeface="Cambria Math" panose="02040503050406030204" pitchFamily="18" charset="0"/>
                      </a:rPr>
                      <m:t>∪, ∩, −,×, ⋈</m:t>
                    </m:r>
                  </m:oMath>
                </a14:m>
                <a:r>
                  <a:rPr lang="de-DE" dirty="0">
                    <a:solidFill>
                      <a:schemeClr val="accent1"/>
                    </a:solidFill>
                    <a:ea typeface="Cambria Math" panose="02040503050406030204" pitchFamily="18" charset="0"/>
                  </a:rPr>
                  <a:t>; gruppieren, aggregieren</a:t>
                </a:r>
              </a:p>
              <a:p>
                <a:pPr lvl="1"/>
                <a:r>
                  <a:rPr lang="de-DE" dirty="0"/>
                  <a:t>Insert, </a:t>
                </a:r>
                <a:r>
                  <a:rPr lang="de-DE" dirty="0" err="1"/>
                  <a:t>delete</a:t>
                </a:r>
                <a:r>
                  <a:rPr lang="de-DE" dirty="0"/>
                  <a:t>, update</a:t>
                </a:r>
              </a:p>
              <a:p>
                <a:pPr lvl="1"/>
                <a:endParaRPr lang="de-DE" dirty="0"/>
              </a:p>
            </p:txBody>
          </p:sp>
        </mc:Choice>
        <mc:Fallback xmlns="">
          <p:sp>
            <p:nvSpPr>
              <p:cNvPr id="2" name="Content Placeholder 1">
                <a:extLst>
                  <a:ext uri="{FF2B5EF4-FFF2-40B4-BE49-F238E27FC236}">
                    <a16:creationId xmlns:a16="http://schemas.microsoft.com/office/drawing/2014/main" id="{786E80C1-1ABC-A74C-A73F-23A6C3B014B0}"/>
                  </a:ext>
                </a:extLst>
              </p:cNvPr>
              <p:cNvSpPr>
                <a:spLocks noGrp="1" noRot="1" noChangeAspect="1" noMove="1" noResize="1" noEditPoints="1" noAdjustHandles="1" noChangeArrowheads="1" noChangeShapeType="1" noTextEdit="1"/>
              </p:cNvSpPr>
              <p:nvPr>
                <p:ph idx="1"/>
              </p:nvPr>
            </p:nvSpPr>
            <p:spPr>
              <a:blipFill>
                <a:blip r:embed="rId3"/>
                <a:stretch>
                  <a:fillRect l="-1549" t="-3284" b="-2985"/>
                </a:stretch>
              </a:blipFill>
            </p:spPr>
            <p:txBody>
              <a:bodyPr/>
              <a:lstStyle/>
              <a:p>
                <a:r>
                  <a:rPr lang="en-DE">
                    <a:noFill/>
                  </a:rPr>
                  <a:t> </a:t>
                </a:r>
              </a:p>
            </p:txBody>
          </p:sp>
        </mc:Fallback>
      </mc:AlternateContent>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39</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extLst>
              <p:ext uri="{D42A27DB-BD31-4B8C-83A1-F6EECF244321}">
                <p14:modId xmlns:p14="http://schemas.microsoft.com/office/powerpoint/2010/main" val="3023791806"/>
              </p:ext>
            </p:extLst>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5925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8" name="Rectangle 28"/>
          <p:cNvSpPr>
            <a:spLocks noGrp="1" noChangeArrowheads="1"/>
          </p:cNvSpPr>
          <p:nvPr>
            <p:ph type="title"/>
          </p:nvPr>
        </p:nvSpPr>
        <p:spPr/>
        <p:txBody>
          <a:bodyPr/>
          <a:lstStyle/>
          <a:p>
            <a:r>
              <a:rPr lang="de-DE"/>
              <a:t>Phasen des DB-Entwurfs</a:t>
            </a:r>
          </a:p>
        </p:txBody>
      </p:sp>
      <p:sp>
        <p:nvSpPr>
          <p:cNvPr id="7" name="Content Placeholder 6">
            <a:extLst>
              <a:ext uri="{FF2B5EF4-FFF2-40B4-BE49-F238E27FC236}">
                <a16:creationId xmlns:a16="http://schemas.microsoft.com/office/drawing/2014/main" id="{AC9D86C0-576B-254D-A9F6-651930CBFD2A}"/>
              </a:ext>
            </a:extLst>
          </p:cNvPr>
          <p:cNvSpPr>
            <a:spLocks noGrp="1"/>
          </p:cNvSpPr>
          <p:nvPr>
            <p:ph idx="1"/>
          </p:nvPr>
        </p:nvSpPr>
        <p:spPr>
          <a:xfrm>
            <a:off x="359625" y="1665066"/>
            <a:ext cx="3404824" cy="4240848"/>
          </a:xfrm>
        </p:spPr>
        <p:txBody>
          <a:bodyPr/>
          <a:lstStyle/>
          <a:p>
            <a:r>
              <a:rPr lang="de-DE" dirty="0"/>
              <a:t>Ausblick: Von der </a:t>
            </a:r>
            <a:br>
              <a:rPr lang="de-DE" dirty="0"/>
            </a:br>
            <a:r>
              <a:rPr lang="de-DE" dirty="0"/>
              <a:t>Anwendung her</a:t>
            </a:r>
          </a:p>
          <a:p>
            <a:pPr lvl="1"/>
            <a:r>
              <a:rPr lang="de-DE" dirty="0">
                <a:solidFill>
                  <a:schemeClr val="accent1"/>
                </a:solidFill>
              </a:rPr>
              <a:t>Teil von 2. </a:t>
            </a:r>
            <a:br>
              <a:rPr lang="de-DE" dirty="0">
                <a:solidFill>
                  <a:schemeClr val="accent1"/>
                </a:solidFill>
              </a:rPr>
            </a:br>
            <a:r>
              <a:rPr lang="de-DE" dirty="0">
                <a:solidFill>
                  <a:schemeClr val="accent1"/>
                </a:solidFill>
              </a:rPr>
              <a:t>DB-Modellierung</a:t>
            </a:r>
          </a:p>
          <a:p>
            <a:pPr lvl="2"/>
            <a:r>
              <a:rPr lang="de-DE" dirty="0">
                <a:solidFill>
                  <a:schemeClr val="accent1"/>
                </a:solidFill>
              </a:rPr>
              <a:t>Methode: ERM</a:t>
            </a:r>
          </a:p>
          <a:p>
            <a:pPr lvl="1"/>
            <a:r>
              <a:rPr lang="de-DE" dirty="0">
                <a:solidFill>
                  <a:schemeClr val="accent2"/>
                </a:solidFill>
              </a:rPr>
              <a:t>Teil von 3. Das relationale Datenmodell</a:t>
            </a:r>
          </a:p>
          <a:p>
            <a:pPr lvl="2"/>
            <a:r>
              <a:rPr lang="de-DE" dirty="0">
                <a:solidFill>
                  <a:schemeClr val="accent2"/>
                </a:solidFill>
              </a:rPr>
              <a:t>Methode: relationale Modellierung</a:t>
            </a:r>
          </a:p>
          <a:p>
            <a:pPr lvl="1"/>
            <a:r>
              <a:rPr lang="de-DE" dirty="0">
                <a:solidFill>
                  <a:schemeClr val="accent2"/>
                </a:solidFill>
              </a:rPr>
              <a:t>Teil von 4. DB-Entwurf</a:t>
            </a:r>
          </a:p>
          <a:p>
            <a:pPr lvl="1"/>
            <a:r>
              <a:rPr lang="de-DE" dirty="0">
                <a:solidFill>
                  <a:schemeClr val="accent6"/>
                </a:solidFill>
              </a:rPr>
              <a:t>Teil von 5. SQL &amp; Übergang zu „Hinter den Kulissen“</a:t>
            </a:r>
          </a:p>
        </p:txBody>
      </p:sp>
      <p:sp>
        <p:nvSpPr>
          <p:cNvPr id="8" name="Date Placeholder 7">
            <a:extLst>
              <a:ext uri="{FF2B5EF4-FFF2-40B4-BE49-F238E27FC236}">
                <a16:creationId xmlns:a16="http://schemas.microsoft.com/office/drawing/2014/main" id="{B56A049C-BEF2-B8CD-90D3-511674F9D9C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7B31164-97EE-FF42-96E1-99BDA5673EC6}"/>
              </a:ext>
            </a:extLst>
          </p:cNvPr>
          <p:cNvSpPr>
            <a:spLocks noGrp="1"/>
          </p:cNvSpPr>
          <p:nvPr>
            <p:ph type="ftr" sz="quarter" idx="3"/>
          </p:nvPr>
        </p:nvSpPr>
        <p:spPr/>
        <p:txBody>
          <a:bodyPr/>
          <a:lstStyle/>
          <a:p>
            <a:r>
              <a:rPr lang="de-DE"/>
              <a:t>T. Braun - Datenbanken</a:t>
            </a:r>
          </a:p>
        </p:txBody>
      </p:sp>
      <p:sp>
        <p:nvSpPr>
          <p:cNvPr id="30" name="Foliennummernplatzhalter 29"/>
          <p:cNvSpPr>
            <a:spLocks noGrp="1"/>
          </p:cNvSpPr>
          <p:nvPr>
            <p:ph type="sldNum" sz="quarter" idx="4"/>
          </p:nvPr>
        </p:nvSpPr>
        <p:spPr/>
        <p:txBody>
          <a:bodyPr/>
          <a:lstStyle/>
          <a:p>
            <a:pPr>
              <a:defRPr/>
            </a:pPr>
            <a:fld id="{EC1B3427-C226-4F34-8D19-E2B603CBE6B7}" type="slidenum">
              <a:rPr lang="de-DE" smtClean="0"/>
              <a:pPr>
                <a:defRPr/>
              </a:pPr>
              <a:t>4</a:t>
            </a:fld>
            <a:endParaRPr lang="de-DE"/>
          </a:p>
        </p:txBody>
      </p:sp>
      <p:sp>
        <p:nvSpPr>
          <p:cNvPr id="138244" name="AutoShape 4"/>
          <p:cNvSpPr>
            <a:spLocks noChangeArrowheads="1"/>
          </p:cNvSpPr>
          <p:nvPr/>
        </p:nvSpPr>
        <p:spPr bwMode="auto">
          <a:xfrm>
            <a:off x="7920075" y="1581920"/>
            <a:ext cx="1841500" cy="517525"/>
          </a:xfrm>
          <a:prstGeom prst="chevron">
            <a:avLst>
              <a:gd name="adj" fmla="val 46192"/>
            </a:avLst>
          </a:prstGeom>
          <a:solidFill>
            <a:schemeClr val="accent2"/>
          </a:solidFill>
          <a:ln w="9525">
            <a:solidFill>
              <a:schemeClr val="tx1"/>
            </a:solidFill>
            <a:miter lim="800000"/>
            <a:headEnd/>
            <a:tailEnd/>
          </a:ln>
          <a:effectLst/>
        </p:spPr>
        <p:txBody>
          <a:bodyPr wrap="none" anchor="ctr"/>
          <a:lstStyle/>
          <a:p>
            <a:r>
              <a:rPr lang="de-DE" sz="1400">
                <a:solidFill>
                  <a:schemeClr val="bg1"/>
                </a:solidFill>
              </a:rPr>
              <a:t>Logische Daten-</a:t>
            </a:r>
          </a:p>
          <a:p>
            <a:r>
              <a:rPr lang="de-DE" sz="1400">
                <a:solidFill>
                  <a:schemeClr val="bg1"/>
                </a:solidFill>
              </a:rPr>
              <a:t>modellierung</a:t>
            </a:r>
            <a:endParaRPr lang="de-DE">
              <a:solidFill>
                <a:schemeClr val="bg1"/>
              </a:solidFill>
            </a:endParaRPr>
          </a:p>
        </p:txBody>
      </p:sp>
      <p:sp>
        <p:nvSpPr>
          <p:cNvPr id="138245" name="AutoShape 5"/>
          <p:cNvSpPr>
            <a:spLocks noChangeArrowheads="1"/>
          </p:cNvSpPr>
          <p:nvPr/>
        </p:nvSpPr>
        <p:spPr bwMode="auto">
          <a:xfrm>
            <a:off x="9990175" y="1581920"/>
            <a:ext cx="1841500" cy="517525"/>
          </a:xfrm>
          <a:prstGeom prst="chevron">
            <a:avLst>
              <a:gd name="adj" fmla="val 46192"/>
            </a:avLst>
          </a:prstGeom>
          <a:solidFill>
            <a:schemeClr val="accent6"/>
          </a:solidFill>
          <a:ln w="9525">
            <a:solidFill>
              <a:schemeClr val="tx1"/>
            </a:solidFill>
            <a:miter lim="800000"/>
            <a:headEnd/>
            <a:tailEnd/>
          </a:ln>
          <a:effectLst/>
        </p:spPr>
        <p:txBody>
          <a:bodyPr wrap="none" anchor="ctr"/>
          <a:lstStyle/>
          <a:p>
            <a:r>
              <a:rPr lang="de-DE" sz="1400" b="1">
                <a:solidFill>
                  <a:schemeClr val="bg1"/>
                </a:solidFill>
              </a:rPr>
              <a:t>Datenbank-</a:t>
            </a:r>
          </a:p>
          <a:p>
            <a:r>
              <a:rPr lang="de-DE" sz="1400">
                <a:solidFill>
                  <a:schemeClr val="bg1"/>
                </a:solidFill>
              </a:rPr>
              <a:t>Installation</a:t>
            </a:r>
            <a:endParaRPr lang="de-DE" sz="1400" b="1">
              <a:solidFill>
                <a:schemeClr val="bg1"/>
              </a:solidFill>
            </a:endParaRPr>
          </a:p>
        </p:txBody>
      </p:sp>
      <p:sp>
        <p:nvSpPr>
          <p:cNvPr id="138246" name="AutoShape 6"/>
          <p:cNvSpPr>
            <a:spLocks noChangeArrowheads="1"/>
          </p:cNvSpPr>
          <p:nvPr/>
        </p:nvSpPr>
        <p:spPr bwMode="auto">
          <a:xfrm>
            <a:off x="5851563" y="1581920"/>
            <a:ext cx="1841500" cy="517525"/>
          </a:xfrm>
          <a:prstGeom prst="chevron">
            <a:avLst>
              <a:gd name="adj" fmla="val 46192"/>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Semantische</a:t>
            </a:r>
          </a:p>
          <a:p>
            <a:r>
              <a:rPr lang="de-DE" sz="1400">
                <a:solidFill>
                  <a:schemeClr val="bg1"/>
                </a:solidFill>
              </a:rPr>
              <a:t>Datenmodellier.</a:t>
            </a:r>
            <a:endParaRPr lang="de-DE">
              <a:solidFill>
                <a:schemeClr val="bg1"/>
              </a:solidFill>
            </a:endParaRPr>
          </a:p>
        </p:txBody>
      </p:sp>
      <p:sp>
        <p:nvSpPr>
          <p:cNvPr id="138247" name="AutoShape 7"/>
          <p:cNvSpPr>
            <a:spLocks noChangeArrowheads="1"/>
          </p:cNvSpPr>
          <p:nvPr/>
        </p:nvSpPr>
        <p:spPr bwMode="auto">
          <a:xfrm>
            <a:off x="3808450" y="1581920"/>
            <a:ext cx="1816100" cy="517525"/>
          </a:xfrm>
          <a:prstGeom prst="homePlate">
            <a:avLst>
              <a:gd name="adj" fmla="val 57057"/>
            </a:avLst>
          </a:prstGeom>
          <a:solidFill>
            <a:schemeClr val="accent5"/>
          </a:solidFill>
          <a:ln w="9525">
            <a:solidFill>
              <a:schemeClr val="tx1"/>
            </a:solidFill>
            <a:miter lim="800000"/>
            <a:headEnd/>
            <a:tailEnd/>
          </a:ln>
          <a:effectLst/>
        </p:spPr>
        <p:txBody>
          <a:bodyPr wrap="none" anchor="ctr"/>
          <a:lstStyle/>
          <a:p>
            <a:r>
              <a:rPr lang="de-DE" sz="1400" b="1">
                <a:solidFill>
                  <a:schemeClr val="bg1"/>
                </a:solidFill>
              </a:rPr>
              <a:t>Informations-</a:t>
            </a:r>
            <a:br>
              <a:rPr lang="de-DE" sz="1400" b="1">
                <a:solidFill>
                  <a:schemeClr val="bg1"/>
                </a:solidFill>
              </a:rPr>
            </a:br>
            <a:r>
              <a:rPr lang="de-DE" sz="1400" b="1">
                <a:solidFill>
                  <a:schemeClr val="bg1"/>
                </a:solidFill>
              </a:rPr>
              <a:t>sammlung</a:t>
            </a:r>
          </a:p>
        </p:txBody>
      </p:sp>
      <p:sp>
        <p:nvSpPr>
          <p:cNvPr id="138248" name="Line 8"/>
          <p:cNvSpPr>
            <a:spLocks noChangeShapeType="1"/>
          </p:cNvSpPr>
          <p:nvPr/>
        </p:nvSpPr>
        <p:spPr bwMode="auto">
          <a:xfrm flipV="1">
            <a:off x="3808451" y="2857957"/>
            <a:ext cx="8031163" cy="0"/>
          </a:xfrm>
          <a:prstGeom prst="line">
            <a:avLst/>
          </a:prstGeom>
          <a:noFill/>
          <a:ln w="38100">
            <a:solidFill>
              <a:schemeClr val="tx1"/>
            </a:solidFill>
            <a:round/>
            <a:headEnd/>
            <a:tailEnd type="triangle" w="med" len="med"/>
          </a:ln>
          <a:effectLst/>
        </p:spPr>
        <p:txBody>
          <a:bodyPr wrap="none"/>
          <a:lstStyle/>
          <a:p>
            <a:endParaRPr lang="de-DE"/>
          </a:p>
        </p:txBody>
      </p:sp>
      <p:sp>
        <p:nvSpPr>
          <p:cNvPr id="138249" name="Text Box 9"/>
          <p:cNvSpPr txBox="1">
            <a:spLocks noChangeArrowheads="1"/>
          </p:cNvSpPr>
          <p:nvPr/>
        </p:nvSpPr>
        <p:spPr bwMode="auto">
          <a:xfrm>
            <a:off x="11498935" y="2598560"/>
            <a:ext cx="243978" cy="307777"/>
          </a:xfrm>
          <a:prstGeom prst="rect">
            <a:avLst/>
          </a:prstGeom>
          <a:noFill/>
          <a:ln w="9525">
            <a:noFill/>
            <a:miter lim="800000"/>
            <a:headEnd/>
            <a:tailEnd/>
          </a:ln>
          <a:effectLst/>
        </p:spPr>
        <p:txBody>
          <a:bodyPr wrap="none">
            <a:spAutoFit/>
          </a:bodyPr>
          <a:lstStyle/>
          <a:p>
            <a:pPr algn="l"/>
            <a:r>
              <a:rPr lang="de-DE" sz="1400" i="1"/>
              <a:t>t</a:t>
            </a:r>
          </a:p>
        </p:txBody>
      </p:sp>
      <p:grpSp>
        <p:nvGrpSpPr>
          <p:cNvPr id="2" name="Group 31"/>
          <p:cNvGrpSpPr>
            <a:grpSpLocks/>
          </p:cNvGrpSpPr>
          <p:nvPr/>
        </p:nvGrpSpPr>
        <p:grpSpPr bwMode="auto">
          <a:xfrm>
            <a:off x="4270416" y="2130883"/>
            <a:ext cx="1233491" cy="835025"/>
            <a:chOff x="717" y="1551"/>
            <a:chExt cx="777" cy="526"/>
          </a:xfrm>
        </p:grpSpPr>
        <p:sp>
          <p:nvSpPr>
            <p:cNvPr id="138252" name="Text Box 12"/>
            <p:cNvSpPr txBox="1">
              <a:spLocks noChangeArrowheads="1"/>
            </p:cNvSpPr>
            <p:nvPr/>
          </p:nvSpPr>
          <p:spPr bwMode="auto">
            <a:xfrm>
              <a:off x="717" y="1551"/>
              <a:ext cx="777" cy="330"/>
            </a:xfrm>
            <a:prstGeom prst="rect">
              <a:avLst/>
            </a:prstGeom>
            <a:noFill/>
            <a:ln w="9525">
              <a:noFill/>
              <a:miter lim="800000"/>
              <a:headEnd/>
              <a:tailEnd/>
            </a:ln>
            <a:effectLst/>
          </p:spPr>
          <p:txBody>
            <a:bodyPr wrap="none">
              <a:spAutoFit/>
            </a:bodyPr>
            <a:lstStyle/>
            <a:p>
              <a:pPr algn="l"/>
              <a:r>
                <a:rPr lang="de-DE" sz="1400"/>
                <a:t>Anforderungs-</a:t>
              </a:r>
            </a:p>
            <a:p>
              <a:pPr algn="l"/>
              <a:r>
                <a:rPr lang="de-DE" sz="1400" b="1"/>
                <a:t>analyse</a:t>
              </a:r>
            </a:p>
          </p:txBody>
        </p:sp>
        <p:sp>
          <p:nvSpPr>
            <p:cNvPr id="138253" name="Line 13"/>
            <p:cNvSpPr>
              <a:spLocks noChangeShapeType="1"/>
            </p:cNvSpPr>
            <p:nvPr/>
          </p:nvSpPr>
          <p:spPr bwMode="auto">
            <a:xfrm>
              <a:off x="1066" y="1945"/>
              <a:ext cx="0" cy="132"/>
            </a:xfrm>
            <a:prstGeom prst="line">
              <a:avLst/>
            </a:prstGeom>
            <a:noFill/>
            <a:ln w="9525">
              <a:solidFill>
                <a:schemeClr val="tx1"/>
              </a:solidFill>
              <a:round/>
              <a:headEnd/>
              <a:tailEnd/>
            </a:ln>
            <a:effectLst/>
          </p:spPr>
          <p:txBody>
            <a:bodyPr wrap="none"/>
            <a:lstStyle/>
            <a:p>
              <a:endParaRPr lang="de-DE"/>
            </a:p>
          </p:txBody>
        </p:sp>
      </p:grpSp>
      <p:grpSp>
        <p:nvGrpSpPr>
          <p:cNvPr id="3" name="Group 32"/>
          <p:cNvGrpSpPr>
            <a:grpSpLocks/>
          </p:cNvGrpSpPr>
          <p:nvPr/>
        </p:nvGrpSpPr>
        <p:grpSpPr bwMode="auto">
          <a:xfrm>
            <a:off x="5665832" y="2145169"/>
            <a:ext cx="1168403" cy="820738"/>
            <a:chOff x="1596" y="1560"/>
            <a:chExt cx="736" cy="517"/>
          </a:xfrm>
        </p:grpSpPr>
        <p:sp>
          <p:nvSpPr>
            <p:cNvPr id="138251" name="Text Box 11"/>
            <p:cNvSpPr txBox="1">
              <a:spLocks noChangeArrowheads="1"/>
            </p:cNvSpPr>
            <p:nvPr/>
          </p:nvSpPr>
          <p:spPr bwMode="auto">
            <a:xfrm>
              <a:off x="1596" y="1560"/>
              <a:ext cx="736" cy="330"/>
            </a:xfrm>
            <a:prstGeom prst="rect">
              <a:avLst/>
            </a:prstGeom>
            <a:noFill/>
            <a:ln w="9525">
              <a:noFill/>
              <a:miter lim="800000"/>
              <a:headEnd/>
              <a:tailEnd/>
            </a:ln>
            <a:effectLst/>
          </p:spPr>
          <p:txBody>
            <a:bodyPr wrap="none">
              <a:spAutoFit/>
            </a:bodyPr>
            <a:lstStyle/>
            <a:p>
              <a:pPr algn="l"/>
              <a:r>
                <a:rPr lang="de-DE" sz="1400" b="1"/>
                <a:t>Grobe</a:t>
              </a:r>
            </a:p>
            <a:p>
              <a:pPr algn="l"/>
              <a:r>
                <a:rPr lang="de-DE" sz="1400"/>
                <a:t>Modellierung</a:t>
              </a:r>
              <a:endParaRPr lang="de-DE" sz="1400" b="1"/>
            </a:p>
          </p:txBody>
        </p:sp>
        <p:sp>
          <p:nvSpPr>
            <p:cNvPr id="138254" name="Line 14"/>
            <p:cNvSpPr>
              <a:spLocks noChangeShapeType="1"/>
            </p:cNvSpPr>
            <p:nvPr/>
          </p:nvSpPr>
          <p:spPr bwMode="auto">
            <a:xfrm>
              <a:off x="1858" y="1945"/>
              <a:ext cx="0" cy="132"/>
            </a:xfrm>
            <a:prstGeom prst="line">
              <a:avLst/>
            </a:prstGeom>
            <a:noFill/>
            <a:ln w="9525">
              <a:solidFill>
                <a:schemeClr val="tx1"/>
              </a:solidFill>
              <a:round/>
              <a:headEnd/>
              <a:tailEnd/>
            </a:ln>
            <a:effectLst/>
          </p:spPr>
          <p:txBody>
            <a:bodyPr wrap="none"/>
            <a:lstStyle/>
            <a:p>
              <a:endParaRPr lang="de-DE"/>
            </a:p>
          </p:txBody>
        </p:sp>
      </p:grpSp>
      <p:grpSp>
        <p:nvGrpSpPr>
          <p:cNvPr id="4" name="Group 33"/>
          <p:cNvGrpSpPr>
            <a:grpSpLocks/>
          </p:cNvGrpSpPr>
          <p:nvPr/>
        </p:nvGrpSpPr>
        <p:grpSpPr bwMode="auto">
          <a:xfrm>
            <a:off x="6878046" y="2162949"/>
            <a:ext cx="1189040" cy="833438"/>
            <a:chOff x="2302" y="1552"/>
            <a:chExt cx="749" cy="525"/>
          </a:xfrm>
        </p:grpSpPr>
        <p:sp>
          <p:nvSpPr>
            <p:cNvPr id="138250" name="Text Box 10"/>
            <p:cNvSpPr txBox="1">
              <a:spLocks noChangeArrowheads="1"/>
            </p:cNvSpPr>
            <p:nvPr/>
          </p:nvSpPr>
          <p:spPr bwMode="auto">
            <a:xfrm>
              <a:off x="2302" y="1552"/>
              <a:ext cx="749" cy="330"/>
            </a:xfrm>
            <a:prstGeom prst="rect">
              <a:avLst/>
            </a:prstGeom>
            <a:noFill/>
            <a:ln w="9525">
              <a:noFill/>
              <a:miter lim="800000"/>
              <a:headEnd/>
              <a:tailEnd/>
            </a:ln>
            <a:effectLst/>
          </p:spPr>
          <p:txBody>
            <a:bodyPr wrap="none">
              <a:spAutoFit/>
            </a:bodyPr>
            <a:lstStyle/>
            <a:p>
              <a:pPr algn="l"/>
              <a:r>
                <a:rPr lang="de-DE" sz="1400"/>
                <a:t>Genaue</a:t>
              </a:r>
            </a:p>
            <a:p>
              <a:pPr algn="l"/>
              <a:r>
                <a:rPr lang="de-DE" sz="1400" b="1"/>
                <a:t>Modellierung</a:t>
              </a:r>
            </a:p>
          </p:txBody>
        </p:sp>
        <p:sp>
          <p:nvSpPr>
            <p:cNvPr id="138255" name="Line 15"/>
            <p:cNvSpPr>
              <a:spLocks noChangeShapeType="1"/>
            </p:cNvSpPr>
            <p:nvPr/>
          </p:nvSpPr>
          <p:spPr bwMode="auto">
            <a:xfrm>
              <a:off x="2610" y="1945"/>
              <a:ext cx="0" cy="132"/>
            </a:xfrm>
            <a:prstGeom prst="line">
              <a:avLst/>
            </a:prstGeom>
            <a:noFill/>
            <a:ln w="9525">
              <a:solidFill>
                <a:schemeClr val="tx1"/>
              </a:solidFill>
              <a:round/>
              <a:headEnd/>
              <a:tailEnd/>
            </a:ln>
            <a:effectLst/>
          </p:spPr>
          <p:txBody>
            <a:bodyPr wrap="none"/>
            <a:lstStyle/>
            <a:p>
              <a:endParaRPr lang="de-DE"/>
            </a:p>
          </p:txBody>
        </p:sp>
      </p:grpSp>
      <p:sp>
        <p:nvSpPr>
          <p:cNvPr id="138256" name="Text Box 16"/>
          <p:cNvSpPr txBox="1">
            <a:spLocks noChangeArrowheads="1"/>
          </p:cNvSpPr>
          <p:nvPr/>
        </p:nvSpPr>
        <p:spPr bwMode="auto">
          <a:xfrm>
            <a:off x="3808450" y="3097669"/>
            <a:ext cx="1780616" cy="1754326"/>
          </a:xfrm>
          <a:prstGeom prst="rect">
            <a:avLst/>
          </a:prstGeom>
          <a:noFill/>
          <a:ln w="9525">
            <a:noFill/>
            <a:miter lim="800000"/>
            <a:headEnd/>
            <a:tailEnd/>
          </a:ln>
          <a:effectLst/>
        </p:spPr>
        <p:txBody>
          <a:bodyPr wrap="none">
            <a:spAutoFit/>
          </a:bodyPr>
          <a:lstStyle/>
          <a:p>
            <a:pPr marL="182563" indent="-182563">
              <a:buFontTx/>
              <a:buChar char="•"/>
            </a:pPr>
            <a:r>
              <a:rPr lang="de-DE"/>
              <a:t>Interview</a:t>
            </a:r>
          </a:p>
          <a:p>
            <a:pPr marL="182563" indent="-182563">
              <a:buFontTx/>
              <a:buChar char="•"/>
            </a:pPr>
            <a:r>
              <a:rPr lang="de-DE"/>
              <a:t>Begriffsanalyse</a:t>
            </a:r>
          </a:p>
          <a:p>
            <a:pPr marL="182563" indent="-182563">
              <a:buFontTx/>
              <a:buChar char="•"/>
            </a:pPr>
            <a:r>
              <a:rPr lang="de-DE"/>
              <a:t>Brainstorming</a:t>
            </a:r>
          </a:p>
          <a:p>
            <a:pPr marL="182563" indent="-182563">
              <a:buFontTx/>
              <a:buChar char="•"/>
            </a:pPr>
            <a:r>
              <a:rPr lang="de-DE"/>
              <a:t>Dokumenten-</a:t>
            </a:r>
            <a:br>
              <a:rPr lang="de-DE"/>
            </a:br>
            <a:r>
              <a:rPr lang="de-DE"/>
              <a:t>analyse</a:t>
            </a:r>
          </a:p>
          <a:p>
            <a:pPr marL="182563" indent="-182563">
              <a:buFontTx/>
              <a:buChar char="•"/>
            </a:pPr>
            <a:r>
              <a:rPr lang="de-DE"/>
              <a:t>…</a:t>
            </a:r>
          </a:p>
        </p:txBody>
      </p:sp>
      <p:sp>
        <p:nvSpPr>
          <p:cNvPr id="138257" name="Text Box 17"/>
          <p:cNvSpPr txBox="1">
            <a:spLocks noChangeArrowheads="1"/>
          </p:cNvSpPr>
          <p:nvPr/>
        </p:nvSpPr>
        <p:spPr bwMode="auto">
          <a:xfrm>
            <a:off x="5981739" y="3088145"/>
            <a:ext cx="1366015" cy="2031325"/>
          </a:xfrm>
          <a:prstGeom prst="rect">
            <a:avLst/>
          </a:prstGeom>
          <a:noFill/>
          <a:ln w="9525">
            <a:noFill/>
            <a:miter lim="800000"/>
            <a:headEnd/>
            <a:tailEnd/>
          </a:ln>
          <a:effectLst/>
        </p:spPr>
        <p:txBody>
          <a:bodyPr wrap="none">
            <a:spAutoFit/>
          </a:bodyPr>
          <a:lstStyle/>
          <a:p>
            <a:pPr algn="l">
              <a:buFontTx/>
              <a:buChar char="•"/>
            </a:pPr>
            <a:r>
              <a:rPr lang="de-DE"/>
              <a:t> ERM</a:t>
            </a:r>
          </a:p>
          <a:p>
            <a:pPr algn="l">
              <a:buFontTx/>
              <a:buChar char="•"/>
            </a:pPr>
            <a:r>
              <a:rPr lang="de-DE"/>
              <a:t> NIAM</a:t>
            </a:r>
          </a:p>
          <a:p>
            <a:pPr algn="l">
              <a:buFontTx/>
              <a:buChar char="•"/>
            </a:pPr>
            <a:r>
              <a:rPr lang="de-DE"/>
              <a:t> EXPRESS-G</a:t>
            </a:r>
          </a:p>
          <a:p>
            <a:pPr algn="l">
              <a:buFontTx/>
              <a:buChar char="•"/>
            </a:pPr>
            <a:r>
              <a:rPr lang="de-DE"/>
              <a:t> IDEF1X</a:t>
            </a:r>
          </a:p>
          <a:p>
            <a:pPr algn="l">
              <a:buFontTx/>
              <a:buChar char="•"/>
            </a:pPr>
            <a:r>
              <a:rPr lang="de-DE"/>
              <a:t> STEP</a:t>
            </a:r>
          </a:p>
          <a:p>
            <a:pPr algn="l">
              <a:buFontTx/>
              <a:buChar char="•"/>
            </a:pPr>
            <a:r>
              <a:rPr lang="de-DE"/>
              <a:t> UML</a:t>
            </a:r>
          </a:p>
          <a:p>
            <a:pPr algn="l">
              <a:buFontTx/>
              <a:buChar char="•"/>
            </a:pPr>
            <a:r>
              <a:rPr lang="de-DE"/>
              <a:t> ...</a:t>
            </a:r>
          </a:p>
        </p:txBody>
      </p:sp>
      <p:sp>
        <p:nvSpPr>
          <p:cNvPr id="138258" name="Line 18"/>
          <p:cNvSpPr>
            <a:spLocks noChangeShapeType="1"/>
          </p:cNvSpPr>
          <p:nvPr/>
        </p:nvSpPr>
        <p:spPr bwMode="auto">
          <a:xfrm>
            <a:off x="8470938" y="3569368"/>
            <a:ext cx="0" cy="1652587"/>
          </a:xfrm>
          <a:prstGeom prst="line">
            <a:avLst/>
          </a:prstGeom>
          <a:noFill/>
          <a:ln w="9525">
            <a:solidFill>
              <a:schemeClr val="tx1"/>
            </a:solidFill>
            <a:round/>
            <a:headEnd/>
            <a:tailEnd/>
          </a:ln>
          <a:effectLst/>
        </p:spPr>
        <p:txBody>
          <a:bodyPr wrap="none"/>
          <a:lstStyle/>
          <a:p>
            <a:endParaRPr lang="de-DE">
              <a:ln w="57150">
                <a:solidFill>
                  <a:srgbClr val="FF0000"/>
                </a:solidFill>
              </a:ln>
            </a:endParaRPr>
          </a:p>
        </p:txBody>
      </p:sp>
      <p:sp>
        <p:nvSpPr>
          <p:cNvPr id="138259" name="Text Box 19"/>
          <p:cNvSpPr txBox="1">
            <a:spLocks noChangeArrowheads="1"/>
          </p:cNvSpPr>
          <p:nvPr/>
        </p:nvSpPr>
        <p:spPr bwMode="auto">
          <a:xfrm>
            <a:off x="8494750" y="3224669"/>
            <a:ext cx="1932773" cy="1754326"/>
          </a:xfrm>
          <a:prstGeom prst="rect">
            <a:avLst/>
          </a:prstGeom>
          <a:noFill/>
          <a:ln w="9525">
            <a:noFill/>
            <a:miter lim="800000"/>
            <a:headEnd/>
            <a:tailEnd/>
          </a:ln>
          <a:effectLst/>
        </p:spPr>
        <p:txBody>
          <a:bodyPr wrap="none">
            <a:spAutoFit/>
          </a:bodyPr>
          <a:lstStyle/>
          <a:p>
            <a:pPr algn="l">
              <a:buFontTx/>
              <a:buChar char="•"/>
            </a:pPr>
            <a:r>
              <a:rPr lang="de-DE"/>
              <a:t> Hierarchisch</a:t>
            </a:r>
          </a:p>
          <a:p>
            <a:pPr algn="l">
              <a:buFontTx/>
              <a:buChar char="•"/>
            </a:pPr>
            <a:r>
              <a:rPr lang="de-DE"/>
              <a:t> Netzwerk</a:t>
            </a:r>
          </a:p>
          <a:p>
            <a:pPr algn="l">
              <a:buFontTx/>
              <a:buChar char="•"/>
            </a:pPr>
            <a:r>
              <a:rPr lang="de-DE"/>
              <a:t> Relational</a:t>
            </a:r>
          </a:p>
          <a:p>
            <a:pPr algn="l">
              <a:buFontTx/>
              <a:buChar char="•"/>
            </a:pPr>
            <a:r>
              <a:rPr lang="de-DE"/>
              <a:t> Objekt-orientiert</a:t>
            </a:r>
          </a:p>
          <a:p>
            <a:pPr algn="l">
              <a:buFontTx/>
              <a:buChar char="•"/>
            </a:pPr>
            <a:r>
              <a:rPr lang="de-DE" b="1"/>
              <a:t> </a:t>
            </a:r>
            <a:r>
              <a:rPr lang="de-DE"/>
              <a:t>XML</a:t>
            </a:r>
          </a:p>
          <a:p>
            <a:pPr algn="l">
              <a:buFontTx/>
              <a:buChar char="•"/>
            </a:pPr>
            <a:r>
              <a:rPr lang="de-DE"/>
              <a:t> …</a:t>
            </a:r>
          </a:p>
        </p:txBody>
      </p:sp>
      <p:sp>
        <p:nvSpPr>
          <p:cNvPr id="138260" name="Text Box 20"/>
          <p:cNvSpPr txBox="1">
            <a:spLocks noChangeArrowheads="1"/>
          </p:cNvSpPr>
          <p:nvPr/>
        </p:nvSpPr>
        <p:spPr bwMode="auto">
          <a:xfrm>
            <a:off x="10527890" y="3228461"/>
            <a:ext cx="1163845" cy="1754326"/>
          </a:xfrm>
          <a:prstGeom prst="rect">
            <a:avLst/>
          </a:prstGeom>
          <a:noFill/>
          <a:ln w="9525">
            <a:noFill/>
            <a:miter lim="800000"/>
            <a:headEnd/>
            <a:tailEnd/>
          </a:ln>
          <a:effectLst/>
        </p:spPr>
        <p:txBody>
          <a:bodyPr wrap="none">
            <a:spAutoFit/>
          </a:bodyPr>
          <a:lstStyle/>
          <a:p>
            <a:pPr marL="185738" indent="-185738">
              <a:buFontTx/>
              <a:buChar char="•"/>
            </a:pPr>
            <a:r>
              <a:rPr lang="de-DE"/>
              <a:t>DB2</a:t>
            </a:r>
          </a:p>
          <a:p>
            <a:pPr marL="185738" indent="-185738">
              <a:buFontTx/>
              <a:buChar char="•"/>
            </a:pPr>
            <a:r>
              <a:rPr lang="de-DE"/>
              <a:t>Informix</a:t>
            </a:r>
          </a:p>
          <a:p>
            <a:pPr marL="185738" indent="-185738">
              <a:buFontTx/>
              <a:buChar char="•"/>
            </a:pPr>
            <a:r>
              <a:rPr lang="de-DE"/>
              <a:t>ORACLE</a:t>
            </a:r>
          </a:p>
          <a:p>
            <a:pPr marL="185738" indent="-185738">
              <a:buFontTx/>
              <a:buChar char="•"/>
            </a:pPr>
            <a:r>
              <a:rPr lang="de-DE"/>
              <a:t>Postgres</a:t>
            </a:r>
          </a:p>
          <a:p>
            <a:pPr marL="185738" indent="-185738">
              <a:buFontTx/>
              <a:buChar char="•"/>
            </a:pPr>
            <a:r>
              <a:rPr lang="de-DE"/>
              <a:t>mySQL</a:t>
            </a:r>
          </a:p>
          <a:p>
            <a:pPr marL="185738" indent="-185738">
              <a:buFontTx/>
              <a:buChar char="•"/>
            </a:pPr>
            <a:r>
              <a:rPr lang="de-DE"/>
              <a:t>...</a:t>
            </a:r>
          </a:p>
        </p:txBody>
      </p:sp>
      <p:sp>
        <p:nvSpPr>
          <p:cNvPr id="138261" name="AutoShape 21"/>
          <p:cNvSpPr>
            <a:spLocks noChangeArrowheads="1"/>
          </p:cNvSpPr>
          <p:nvPr/>
        </p:nvSpPr>
        <p:spPr bwMode="auto">
          <a:xfrm>
            <a:off x="6202718" y="4894387"/>
            <a:ext cx="1877076" cy="466974"/>
          </a:xfrm>
          <a:prstGeom prst="leftArrow">
            <a:avLst>
              <a:gd name="adj1" fmla="val 67741"/>
              <a:gd name="adj2" fmla="val 89391"/>
            </a:avLst>
          </a:prstGeom>
          <a:noFill/>
          <a:ln w="9525">
            <a:solidFill>
              <a:schemeClr val="tx2"/>
            </a:solidFill>
            <a:miter lim="800000"/>
            <a:headEnd/>
            <a:tailEnd/>
          </a:ln>
          <a:effectLst/>
        </p:spPr>
        <p:txBody>
          <a:bodyPr wrap="none" lIns="36000" tIns="36000" rIns="36000" bIns="36000">
            <a:spAutoFit/>
          </a:bodyPr>
          <a:lstStyle/>
          <a:p>
            <a:pPr algn="l"/>
            <a:r>
              <a:rPr lang="de-DE" sz="1600"/>
              <a:t>DBMS unabhängig</a:t>
            </a:r>
          </a:p>
        </p:txBody>
      </p:sp>
      <p:sp>
        <p:nvSpPr>
          <p:cNvPr id="138262" name="AutoShape 22"/>
          <p:cNvSpPr>
            <a:spLocks noChangeArrowheads="1"/>
          </p:cNvSpPr>
          <p:nvPr/>
        </p:nvSpPr>
        <p:spPr bwMode="auto">
          <a:xfrm>
            <a:off x="8548726" y="4821904"/>
            <a:ext cx="1935163" cy="611940"/>
          </a:xfrm>
          <a:prstGeom prst="rightArrow">
            <a:avLst>
              <a:gd name="adj1" fmla="val 51870"/>
              <a:gd name="adj2" fmla="val 67722"/>
            </a:avLst>
          </a:prstGeom>
          <a:noFill/>
          <a:ln w="9525">
            <a:solidFill>
              <a:schemeClr val="tx2"/>
            </a:solidFill>
            <a:miter lim="800000"/>
            <a:headEnd/>
            <a:tailEnd/>
          </a:ln>
          <a:effectLst/>
        </p:spPr>
        <p:txBody>
          <a:bodyPr lIns="36000" tIns="36000" rIns="36000" bIns="36000">
            <a:spAutoFit/>
          </a:bodyPr>
          <a:lstStyle/>
          <a:p>
            <a:pPr algn="r"/>
            <a:r>
              <a:rPr lang="de-DE" sz="1600"/>
              <a:t>DBMS abhängig</a:t>
            </a:r>
          </a:p>
        </p:txBody>
      </p:sp>
      <p:sp>
        <p:nvSpPr>
          <p:cNvPr id="138263" name="Text Box 23"/>
          <p:cNvSpPr txBox="1">
            <a:spLocks noChangeArrowheads="1"/>
          </p:cNvSpPr>
          <p:nvPr/>
        </p:nvSpPr>
        <p:spPr bwMode="auto">
          <a:xfrm>
            <a:off x="5928557" y="5382137"/>
            <a:ext cx="1687512" cy="517525"/>
          </a:xfrm>
          <a:prstGeom prst="rect">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konzeptueller DB </a:t>
            </a:r>
          </a:p>
          <a:p>
            <a:r>
              <a:rPr lang="de-DE" sz="1400" b="1">
                <a:solidFill>
                  <a:schemeClr val="bg1"/>
                </a:solidFill>
              </a:rPr>
              <a:t>Schema Entwurf</a:t>
            </a:r>
          </a:p>
        </p:txBody>
      </p:sp>
      <p:sp>
        <p:nvSpPr>
          <p:cNvPr id="138264" name="Rectangle 24"/>
          <p:cNvSpPr>
            <a:spLocks noChangeArrowheads="1"/>
          </p:cNvSpPr>
          <p:nvPr/>
        </p:nvSpPr>
        <p:spPr bwMode="auto">
          <a:xfrm>
            <a:off x="8091096" y="5382137"/>
            <a:ext cx="1508125" cy="517525"/>
          </a:xfrm>
          <a:prstGeom prst="rect">
            <a:avLst/>
          </a:prstGeom>
          <a:solidFill>
            <a:schemeClr val="accent2"/>
          </a:solidFill>
          <a:ln w="9525">
            <a:solidFill>
              <a:schemeClr val="tx1"/>
            </a:solidFill>
            <a:miter lim="800000"/>
            <a:headEnd/>
            <a:tailEnd/>
          </a:ln>
          <a:effectLst/>
        </p:spPr>
        <p:txBody>
          <a:bodyPr wrap="none" anchor="ctr"/>
          <a:lstStyle/>
          <a:p>
            <a:r>
              <a:rPr lang="de-DE" sz="1400" b="1">
                <a:solidFill>
                  <a:schemeClr val="bg1"/>
                </a:solidFill>
              </a:rPr>
              <a:t>Logischer</a:t>
            </a:r>
          </a:p>
          <a:p>
            <a:r>
              <a:rPr lang="de-DE" sz="1400" b="1">
                <a:solidFill>
                  <a:schemeClr val="bg1"/>
                </a:solidFill>
              </a:rPr>
              <a:t>Schemaentwurf</a:t>
            </a:r>
          </a:p>
        </p:txBody>
      </p:sp>
      <p:sp>
        <p:nvSpPr>
          <p:cNvPr id="138265" name="Rectangle 25"/>
          <p:cNvSpPr>
            <a:spLocks noChangeArrowheads="1"/>
          </p:cNvSpPr>
          <p:nvPr/>
        </p:nvSpPr>
        <p:spPr bwMode="auto">
          <a:xfrm>
            <a:off x="10112799" y="5373116"/>
            <a:ext cx="1508125" cy="517525"/>
          </a:xfrm>
          <a:prstGeom prst="rect">
            <a:avLst/>
          </a:prstGeom>
          <a:solidFill>
            <a:schemeClr val="accent6"/>
          </a:solidFill>
          <a:ln w="9525">
            <a:solidFill>
              <a:schemeClr val="tx1"/>
            </a:solidFill>
            <a:miter lim="800000"/>
            <a:headEnd/>
            <a:tailEnd/>
          </a:ln>
          <a:effectLst/>
        </p:spPr>
        <p:txBody>
          <a:bodyPr wrap="none" anchor="ctr"/>
          <a:lstStyle/>
          <a:p>
            <a:r>
              <a:rPr lang="de-DE" sz="1400">
                <a:solidFill>
                  <a:schemeClr val="bg1"/>
                </a:solidFill>
              </a:rPr>
              <a:t>Physischer</a:t>
            </a:r>
            <a:endParaRPr lang="de-DE" sz="1400" b="1">
              <a:solidFill>
                <a:schemeClr val="bg1"/>
              </a:solidFill>
            </a:endParaRPr>
          </a:p>
          <a:p>
            <a:r>
              <a:rPr lang="de-DE" sz="1400" b="1">
                <a:solidFill>
                  <a:schemeClr val="bg1"/>
                </a:solidFill>
              </a:rPr>
              <a:t>Schemaentwurf</a:t>
            </a:r>
          </a:p>
        </p:txBody>
      </p:sp>
      <p:sp>
        <p:nvSpPr>
          <p:cNvPr id="138266" name="Oval 26"/>
          <p:cNvSpPr>
            <a:spLocks noChangeArrowheads="1"/>
          </p:cNvSpPr>
          <p:nvPr/>
        </p:nvSpPr>
        <p:spPr bwMode="auto">
          <a:xfrm>
            <a:off x="8198846" y="2465307"/>
            <a:ext cx="1375802" cy="785301"/>
          </a:xfrm>
          <a:prstGeom prst="ellipse">
            <a:avLst/>
          </a:prstGeom>
          <a:solidFill>
            <a:schemeClr val="tx1">
              <a:lumMod val="60000"/>
              <a:lumOff val="40000"/>
            </a:schemeClr>
          </a:solidFill>
          <a:ln w="9525">
            <a:solidFill>
              <a:schemeClr val="tx1"/>
            </a:solidFill>
            <a:round/>
            <a:headEnd/>
            <a:tailEnd/>
          </a:ln>
          <a:effectLst/>
        </p:spPr>
        <p:txBody>
          <a:bodyPr wrap="none" tIns="108000" anchor="t"/>
          <a:lstStyle/>
          <a:p>
            <a:pPr algn="ctr"/>
            <a:r>
              <a:rPr lang="de-DE" sz="1600" b="1" dirty="0">
                <a:solidFill>
                  <a:schemeClr val="bg1"/>
                </a:solidFill>
              </a:rPr>
              <a:t>Konzeptuelles</a:t>
            </a:r>
          </a:p>
          <a:p>
            <a:pPr algn="ctr"/>
            <a:r>
              <a:rPr lang="de-DE" sz="1600" dirty="0">
                <a:solidFill>
                  <a:schemeClr val="bg1"/>
                </a:solidFill>
              </a:rPr>
              <a:t>Schema</a:t>
            </a:r>
            <a:endParaRPr lang="de-DE" sz="1600" b="1" dirty="0">
              <a:solidFill>
                <a:schemeClr val="bg1"/>
              </a:solidFill>
            </a:endParaRPr>
          </a:p>
        </p:txBody>
      </p:sp>
      <p:sp>
        <p:nvSpPr>
          <p:cNvPr id="138267" name="AutoShape 27"/>
          <p:cNvSpPr>
            <a:spLocks noChangeArrowheads="1"/>
          </p:cNvSpPr>
          <p:nvPr/>
        </p:nvSpPr>
        <p:spPr bwMode="auto">
          <a:xfrm>
            <a:off x="10575495" y="2553951"/>
            <a:ext cx="673100" cy="608012"/>
          </a:xfrm>
          <a:prstGeom prst="can">
            <a:avLst>
              <a:gd name="adj" fmla="val 25000"/>
            </a:avLst>
          </a:prstGeom>
          <a:solidFill>
            <a:schemeClr val="tx1">
              <a:lumMod val="60000"/>
              <a:lumOff val="40000"/>
            </a:schemeClr>
          </a:solidFill>
          <a:ln w="9525">
            <a:solidFill>
              <a:schemeClr val="tx1"/>
            </a:solidFill>
            <a:round/>
            <a:headEnd/>
            <a:tailEnd/>
          </a:ln>
          <a:effectLst/>
        </p:spPr>
        <p:txBody>
          <a:bodyPr wrap="none" anchor="ctr"/>
          <a:lstStyle/>
          <a:p>
            <a:pPr algn="ctr"/>
            <a:r>
              <a:rPr lang="de-DE">
                <a:solidFill>
                  <a:schemeClr val="bg1"/>
                </a:solidFill>
              </a:rPr>
              <a:t>DB</a:t>
            </a:r>
          </a:p>
        </p:txBody>
      </p:sp>
      <p:sp>
        <p:nvSpPr>
          <p:cNvPr id="34" name="Rectangle 33">
            <a:extLst>
              <a:ext uri="{FF2B5EF4-FFF2-40B4-BE49-F238E27FC236}">
                <a16:creationId xmlns:a16="http://schemas.microsoft.com/office/drawing/2014/main" id="{1A56700D-8A87-7546-9818-7B5E3AB0C7C9}"/>
              </a:ext>
            </a:extLst>
          </p:cNvPr>
          <p:cNvSpPr/>
          <p:nvPr/>
        </p:nvSpPr>
        <p:spPr>
          <a:xfrm>
            <a:off x="9870552" y="1480197"/>
            <a:ext cx="2166694" cy="4492585"/>
          </a:xfrm>
          <a:prstGeom prst="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4923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DA14ED-33DA-D74C-6382-DE0B2C103DF5}"/>
              </a:ext>
            </a:extLst>
          </p:cNvPr>
          <p:cNvSpPr txBox="1"/>
          <p:nvPr/>
        </p:nvSpPr>
        <p:spPr>
          <a:xfrm>
            <a:off x="3452939" y="2568733"/>
            <a:ext cx="5285421" cy="1754326"/>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marL="0" indent="0">
              <a:buNone/>
            </a:pP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&lt;Attribut- und Funktionsliste&gt;</a:t>
            </a:r>
          </a:p>
          <a:p>
            <a:pPr marL="0" indent="0">
              <a:buNone/>
            </a:pP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Relationenliste</a:t>
            </a:r>
            <a:r>
              <a:rPr lang="de-DE" dirty="0">
                <a:latin typeface="Courier New" panose="02070309020205020404" pitchFamily="49" charset="0"/>
                <a:cs typeface="Courier New" panose="02070309020205020404" pitchFamily="49" charset="0"/>
              </a:rPr>
              <a:t>&gt;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&lt;Bedingung&gt;]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&lt;Gruppierungsattribut(</a:t>
            </a:r>
            <a:r>
              <a:rPr lang="de-DE" dirty="0" err="1">
                <a:latin typeface="Courier New" panose="02070309020205020404" pitchFamily="49" charset="0"/>
                <a:cs typeface="Courier New" panose="02070309020205020404" pitchFamily="49" charset="0"/>
              </a:rPr>
              <a:t>e</a:t>
            </a:r>
            <a:r>
              <a:rPr lang="de-DE" dirty="0">
                <a:latin typeface="Courier New" panose="02070309020205020404" pitchFamily="49" charset="0"/>
                <a:cs typeface="Courier New" panose="02070309020205020404" pitchFamily="49" charset="0"/>
              </a:rPr>
              <a:t>)&gt;]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having</a:t>
            </a:r>
            <a:r>
              <a:rPr lang="de-DE" dirty="0">
                <a:latin typeface="Courier New" panose="02070309020205020404" pitchFamily="49" charset="0"/>
                <a:cs typeface="Courier New" panose="02070309020205020404" pitchFamily="49" charset="0"/>
              </a:rPr>
              <a:t> &lt;Gruppenbedingung&gt;]</a:t>
            </a:r>
          </a:p>
          <a:p>
            <a:pPr marL="0" indent="0">
              <a:buNone/>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order</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&lt;Attributliste&gt;];</a:t>
            </a:r>
          </a:p>
        </p:txBody>
      </p:sp>
      <p:sp>
        <p:nvSpPr>
          <p:cNvPr id="2" name="Titel 1"/>
          <p:cNvSpPr>
            <a:spLocks noGrp="1"/>
          </p:cNvSpPr>
          <p:nvPr>
            <p:ph type="title"/>
          </p:nvPr>
        </p:nvSpPr>
        <p:spPr/>
        <p:txBody>
          <a:bodyPr/>
          <a:lstStyle/>
          <a:p>
            <a:r>
              <a:rPr lang="de-DE" dirty="0"/>
              <a:t>Anfragen: SELECT-Anweisung</a:t>
            </a:r>
          </a:p>
        </p:txBody>
      </p:sp>
      <p:sp>
        <p:nvSpPr>
          <p:cNvPr id="5" name="Date Placeholder 4">
            <a:extLst>
              <a:ext uri="{FF2B5EF4-FFF2-40B4-BE49-F238E27FC236}">
                <a16:creationId xmlns:a16="http://schemas.microsoft.com/office/drawing/2014/main" id="{1EECA6C6-3640-5F24-CA40-304F7A6D053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111A9EA6-C436-6D76-8F44-7203219C61C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40</a:t>
            </a:fld>
            <a:endParaRPr lang="de-DE"/>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B3A66AE-C34A-424B-AB30-9831A316FD13}"/>
                  </a:ext>
                </a:extLst>
              </p:cNvPr>
              <p:cNvSpPr/>
              <p:nvPr/>
            </p:nvSpPr>
            <p:spPr>
              <a:xfrm>
                <a:off x="718212" y="3578938"/>
                <a:ext cx="2464329" cy="8911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b="0" i="1" dirty="0" smtClean="0">
                              <a:solidFill>
                                <a:schemeClr val="accent1"/>
                              </a:solidFill>
                              <a:latin typeface="Cambria Math" panose="02040503050406030204" pitchFamily="18" charset="0"/>
                            </a:rPr>
                          </m:ctrlPr>
                        </m:sSubPr>
                        <m:e>
                          <m:r>
                            <a:rPr lang="el-GR" sz="2400" i="1" dirty="0" smtClean="0">
                              <a:solidFill>
                                <a:schemeClr val="accent1"/>
                              </a:solidFill>
                              <a:latin typeface="Cambria Math" panose="02040503050406030204" pitchFamily="18" charset="0"/>
                            </a:rPr>
                            <m:t>𝜎</m:t>
                          </m:r>
                        </m:e>
                        <m:sub>
                          <m:d>
                            <m:dPr>
                              <m:begChr m:val="⟨"/>
                              <m:endChr m:val="⟩"/>
                              <m:ctrlPr>
                                <a:rPr lang="el-GR" sz="240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𝐵𝑒𝑑𝑖𝑛𝑔𝑢𝑛𝑔</m:t>
                              </m:r>
                            </m:e>
                          </m:d>
                        </m:sub>
                      </m:sSub>
                      <m:d>
                        <m:dPr>
                          <m:ctrlPr>
                            <a:rPr lang="de-DE" sz="2400" b="0" i="1" dirty="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𝑅</m:t>
                          </m:r>
                        </m:e>
                      </m:d>
                    </m:oMath>
                  </m:oMathPara>
                </a14:m>
                <a:endParaRPr lang="de-DE" sz="2400" dirty="0">
                  <a:solidFill>
                    <a:schemeClr val="accent1"/>
                  </a:solidFill>
                </a:endParaRPr>
              </a:p>
              <a:p>
                <a:pPr/>
                <a14:m>
                  <m:oMathPara xmlns:m="http://schemas.openxmlformats.org/officeDocument/2006/math">
                    <m:oMathParaPr>
                      <m:jc m:val="centerGroup"/>
                    </m:oMathParaPr>
                    <m:oMath xmlns:m="http://schemas.openxmlformats.org/officeDocument/2006/math">
                      <m:r>
                        <a:rPr lang="de-DE" sz="2400" b="0" i="1" smtClean="0">
                          <a:solidFill>
                            <a:schemeClr val="accent1"/>
                          </a:solidFill>
                          <a:latin typeface="Cambria Math" panose="02040503050406030204" pitchFamily="18" charset="0"/>
                        </a:rPr>
                        <m:t>𝑅</m:t>
                      </m:r>
                      <m:sSub>
                        <m:sSubPr>
                          <m:ctrlPr>
                            <a:rPr lang="de-DE" sz="2400" b="0" i="1" smtClean="0">
                              <a:solidFill>
                                <a:schemeClr val="accent1"/>
                              </a:solidFill>
                              <a:latin typeface="Cambria Math" panose="02040503050406030204" pitchFamily="18" charset="0"/>
                            </a:rPr>
                          </m:ctrlPr>
                        </m:sSubPr>
                        <m:e>
                          <m:r>
                            <a:rPr lang="de-DE" sz="2400" b="0" i="1" smtClean="0">
                              <a:solidFill>
                                <a:schemeClr val="accent1"/>
                              </a:solidFill>
                              <a:latin typeface="Cambria Math" panose="02040503050406030204" pitchFamily="18" charset="0"/>
                            </a:rPr>
                            <m:t>⋈</m:t>
                          </m:r>
                        </m:e>
                        <m:sub>
                          <m:d>
                            <m:dPr>
                              <m:begChr m:val="⟨"/>
                              <m:endChr m:val="⟩"/>
                              <m:ctrlPr>
                                <a:rPr lang="el-GR" sz="2400" i="1" dirty="0">
                                  <a:solidFill>
                                    <a:schemeClr val="accent1"/>
                                  </a:solidFill>
                                  <a:latin typeface="Cambria Math" panose="02040503050406030204" pitchFamily="18" charset="0"/>
                                </a:rPr>
                              </m:ctrlPr>
                            </m:dPr>
                            <m:e>
                              <m:r>
                                <a:rPr lang="de-DE" sz="2400" i="1" dirty="0">
                                  <a:solidFill>
                                    <a:schemeClr val="accent1"/>
                                  </a:solidFill>
                                  <a:latin typeface="Cambria Math" panose="02040503050406030204" pitchFamily="18" charset="0"/>
                                </a:rPr>
                                <m:t>𝐵𝑒𝑑𝑖𝑛𝑔𝑢𝑛𝑔</m:t>
                              </m:r>
                            </m:e>
                          </m:d>
                        </m:sub>
                      </m:sSub>
                      <m:r>
                        <a:rPr lang="de-DE" sz="2400" b="0" i="1" smtClean="0">
                          <a:solidFill>
                            <a:schemeClr val="accent1"/>
                          </a:solidFill>
                          <a:latin typeface="Cambria Math" panose="02040503050406030204" pitchFamily="18" charset="0"/>
                        </a:rPr>
                        <m:t>𝑆</m:t>
                      </m:r>
                    </m:oMath>
                  </m:oMathPara>
                </a14:m>
                <a:endParaRPr lang="de-DE" sz="2400" b="0" dirty="0">
                  <a:solidFill>
                    <a:schemeClr val="accent1"/>
                  </a:solidFill>
                </a:endParaRPr>
              </a:p>
            </p:txBody>
          </p:sp>
        </mc:Choice>
        <mc:Fallback xmlns="">
          <p:sp>
            <p:nvSpPr>
              <p:cNvPr id="8" name="Rectangle 7">
                <a:extLst>
                  <a:ext uri="{FF2B5EF4-FFF2-40B4-BE49-F238E27FC236}">
                    <a16:creationId xmlns:a16="http://schemas.microsoft.com/office/drawing/2014/main" id="{4B3A66AE-C34A-424B-AB30-9831A316FD13}"/>
                  </a:ext>
                </a:extLst>
              </p:cNvPr>
              <p:cNvSpPr>
                <a:spLocks noRot="1" noChangeAspect="1" noMove="1" noResize="1" noEditPoints="1" noAdjustHandles="1" noChangeArrowheads="1" noChangeShapeType="1" noTextEdit="1"/>
              </p:cNvSpPr>
              <p:nvPr/>
            </p:nvSpPr>
            <p:spPr>
              <a:xfrm>
                <a:off x="718212" y="3578938"/>
                <a:ext cx="2464329" cy="891141"/>
              </a:xfrm>
              <a:prstGeom prst="rect">
                <a:avLst/>
              </a:prstGeom>
              <a:blipFill>
                <a:blip r:embed="rId3"/>
                <a:stretch>
                  <a:fillRect b="-704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F1E5040-19B7-ED4B-B74C-92E7F7388B2A}"/>
                  </a:ext>
                </a:extLst>
              </p:cNvPr>
              <p:cNvSpPr/>
              <p:nvPr/>
            </p:nvSpPr>
            <p:spPr>
              <a:xfrm>
                <a:off x="7221795" y="1745524"/>
                <a:ext cx="1967333" cy="486159"/>
              </a:xfrm>
              <a:prstGeom prst="rect">
                <a:avLst/>
              </a:prstGeom>
            </p:spPr>
            <p:txBody>
              <a:bodyPr wrap="none">
                <a:spAutoFit/>
              </a:bodyPr>
              <a:lstStyle/>
              <a:p>
                <a:pPr marL="12700" lvl="1"/>
                <a14:m>
                  <m:oMathPara xmlns:m="http://schemas.openxmlformats.org/officeDocument/2006/math">
                    <m:oMathParaPr>
                      <m:jc m:val="centerGroup"/>
                    </m:oMathParaPr>
                    <m:oMath xmlns:m="http://schemas.openxmlformats.org/officeDocument/2006/math">
                      <m:sSub>
                        <m:sSubPr>
                          <m:ctrlPr>
                            <a:rPr lang="de-DE" sz="2400" b="0" i="1" dirty="0" smtClean="0">
                              <a:solidFill>
                                <a:schemeClr val="accent1"/>
                              </a:solidFill>
                              <a:latin typeface="Cambria Math" panose="02040503050406030204" pitchFamily="18" charset="0"/>
                            </a:rPr>
                          </m:ctrlPr>
                        </m:sSubPr>
                        <m:e>
                          <m:r>
                            <a:rPr lang="el-GR" sz="2400" i="1" dirty="0" smtClean="0">
                              <a:solidFill>
                                <a:schemeClr val="accent1"/>
                              </a:solidFill>
                              <a:latin typeface="Cambria Math" panose="02040503050406030204" pitchFamily="18" charset="0"/>
                            </a:rPr>
                            <m:t>𝜋</m:t>
                          </m:r>
                        </m:e>
                        <m:sub>
                          <m:d>
                            <m:dPr>
                              <m:begChr m:val="⟨"/>
                              <m:endChr m:val="⟩"/>
                              <m:ctrlPr>
                                <a:rPr lang="el-GR" sz="240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𝐴𝑡𝑡𝑟𝐿𝑖𝑠𝑡</m:t>
                              </m:r>
                            </m:e>
                          </m:d>
                        </m:sub>
                      </m:sSub>
                      <m:d>
                        <m:dPr>
                          <m:ctrlPr>
                            <a:rPr lang="de-DE" sz="2400" b="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𝑅</m:t>
                          </m:r>
                        </m:e>
                      </m:d>
                    </m:oMath>
                  </m:oMathPara>
                </a14:m>
                <a:endParaRPr lang="de-DE" sz="2400" dirty="0">
                  <a:solidFill>
                    <a:schemeClr val="accent1"/>
                  </a:solidFill>
                </a:endParaRPr>
              </a:p>
            </p:txBody>
          </p:sp>
        </mc:Choice>
        <mc:Fallback xmlns="">
          <p:sp>
            <p:nvSpPr>
              <p:cNvPr id="9" name="Rectangle 8">
                <a:extLst>
                  <a:ext uri="{FF2B5EF4-FFF2-40B4-BE49-F238E27FC236}">
                    <a16:creationId xmlns:a16="http://schemas.microsoft.com/office/drawing/2014/main" id="{5F1E5040-19B7-ED4B-B74C-92E7F7388B2A}"/>
                  </a:ext>
                </a:extLst>
              </p:cNvPr>
              <p:cNvSpPr>
                <a:spLocks noRot="1" noChangeAspect="1" noMove="1" noResize="1" noEditPoints="1" noAdjustHandles="1" noChangeArrowheads="1" noChangeShapeType="1" noTextEdit="1"/>
              </p:cNvSpPr>
              <p:nvPr/>
            </p:nvSpPr>
            <p:spPr>
              <a:xfrm>
                <a:off x="7221795" y="1745524"/>
                <a:ext cx="1967333" cy="486159"/>
              </a:xfrm>
              <a:prstGeom prst="rect">
                <a:avLst/>
              </a:prstGeom>
              <a:blipFill>
                <a:blip r:embed="rId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3652FC9-96DD-574E-BAD4-D03FB7F8FA6B}"/>
                  </a:ext>
                </a:extLst>
              </p:cNvPr>
              <p:cNvSpPr/>
              <p:nvPr/>
            </p:nvSpPr>
            <p:spPr>
              <a:xfrm>
                <a:off x="5498839" y="5208122"/>
                <a:ext cx="6554487" cy="486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de-DE" sz="2400" i="1" dirty="0" smtClean="0">
                              <a:solidFill>
                                <a:schemeClr val="accent1"/>
                              </a:solidFill>
                              <a:latin typeface="Cambria Math" panose="02040503050406030204" pitchFamily="18" charset="0"/>
                            </a:rPr>
                          </m:ctrlPr>
                        </m:dPr>
                        <m:e>
                          <m:r>
                            <a:rPr lang="de-DE" sz="2400" i="1" dirty="0">
                              <a:solidFill>
                                <a:schemeClr val="accent1"/>
                              </a:solidFill>
                              <a:latin typeface="Cambria Math" panose="02040503050406030204" pitchFamily="18" charset="0"/>
                            </a:rPr>
                            <m:t>𝐺𝑟𝑢𝑝𝑝𝑖𝑒𝑟𝑢𝑛𝑔𝑠𝑎𝑡𝑡𝑟𝑖𝑏𝑢𝑡𝑒</m:t>
                          </m:r>
                        </m:e>
                      </m:d>
                      <m:sSub>
                        <m:sSubPr>
                          <m:ctrlPr>
                            <a:rPr lang="de-DE" sz="2400" b="0" i="1" dirty="0" smtClean="0">
                              <a:latin typeface="Cambria Math" panose="02040503050406030204" pitchFamily="18" charset="0"/>
                            </a:rPr>
                          </m:ctrlPr>
                        </m:sSubPr>
                        <m:e>
                          <m:r>
                            <a:rPr lang="de-DE" sz="2400" i="1" dirty="0" err="1">
                              <a:latin typeface="Cambria Math" panose="02040503050406030204" pitchFamily="18" charset="0"/>
                            </a:rPr>
                            <m:t>ℱ</m:t>
                          </m:r>
                        </m:e>
                        <m:sub>
                          <m:d>
                            <m:dPr>
                              <m:begChr m:val="⟨"/>
                              <m:endChr m:val="⟩"/>
                              <m:ctrlPr>
                                <a:rPr lang="de-DE" sz="2400" i="1" dirty="0" smtClean="0">
                                  <a:latin typeface="Cambria Math" panose="02040503050406030204" pitchFamily="18" charset="0"/>
                                </a:rPr>
                              </m:ctrlPr>
                            </m:dPr>
                            <m:e>
                              <m:r>
                                <a:rPr lang="de-DE" sz="2400" b="0" i="1" dirty="0" smtClean="0">
                                  <a:latin typeface="Cambria Math" panose="02040503050406030204" pitchFamily="18" charset="0"/>
                                </a:rPr>
                                <m:t>𝐹𝑢𝑛𝑘𝑡𝑖𝑜𝑛</m:t>
                              </m:r>
                              <m:r>
                                <a:rPr lang="de-DE" sz="2400" b="0" i="1" dirty="0" smtClean="0">
                                  <a:latin typeface="Cambria Math" panose="02040503050406030204" pitchFamily="18" charset="0"/>
                                </a:rPr>
                                <m:t> </m:t>
                              </m:r>
                              <m:r>
                                <a:rPr lang="de-DE" sz="2400" b="0" i="1" dirty="0" smtClean="0">
                                  <a:latin typeface="Cambria Math" panose="02040503050406030204" pitchFamily="18" charset="0"/>
                                </a:rPr>
                                <m:t>𝐴𝑡𝑡𝑟𝑖𝑏𝑢𝑡</m:t>
                              </m:r>
                            </m:e>
                          </m:d>
                        </m:sub>
                      </m:sSub>
                      <m:d>
                        <m:dPr>
                          <m:ctrlPr>
                            <a:rPr lang="de-DE" sz="2400" b="0" i="1" dirty="0">
                              <a:latin typeface="Cambria Math" panose="02040503050406030204" pitchFamily="18" charset="0"/>
                            </a:rPr>
                          </m:ctrlPr>
                        </m:dPr>
                        <m:e>
                          <m:r>
                            <a:rPr lang="de-DE" sz="2400" i="1" dirty="0">
                              <a:latin typeface="Cambria Math" panose="02040503050406030204" pitchFamily="18" charset="0"/>
                            </a:rPr>
                            <m:t>𝑅</m:t>
                          </m:r>
                        </m:e>
                      </m:d>
                    </m:oMath>
                  </m:oMathPara>
                </a14:m>
                <a:endParaRPr lang="de-DE" sz="2400" dirty="0"/>
              </a:p>
            </p:txBody>
          </p:sp>
        </mc:Choice>
        <mc:Fallback xmlns="">
          <p:sp>
            <p:nvSpPr>
              <p:cNvPr id="10" name="Rectangle 9">
                <a:extLst>
                  <a:ext uri="{FF2B5EF4-FFF2-40B4-BE49-F238E27FC236}">
                    <a16:creationId xmlns:a16="http://schemas.microsoft.com/office/drawing/2014/main" id="{73652FC9-96DD-574E-BAD4-D03FB7F8FA6B}"/>
                  </a:ext>
                </a:extLst>
              </p:cNvPr>
              <p:cNvSpPr>
                <a:spLocks noRot="1" noChangeAspect="1" noMove="1" noResize="1" noEditPoints="1" noAdjustHandles="1" noChangeArrowheads="1" noChangeShapeType="1" noTextEdit="1"/>
              </p:cNvSpPr>
              <p:nvPr/>
            </p:nvSpPr>
            <p:spPr>
              <a:xfrm>
                <a:off x="5498839" y="5208122"/>
                <a:ext cx="6554487" cy="486159"/>
              </a:xfrm>
              <a:prstGeom prst="rect">
                <a:avLst/>
              </a:prstGeom>
              <a:blipFill>
                <a:blip r:embed="rId5"/>
                <a:stretch>
                  <a:fillRect b="-17500"/>
                </a:stretch>
              </a:blipFill>
            </p:spPr>
            <p:txBody>
              <a:bodyPr/>
              <a:lstStyle/>
              <a:p>
                <a:r>
                  <a:rPr lang="en-DE">
                    <a:noFill/>
                  </a:rPr>
                  <a:t> </a:t>
                </a:r>
              </a:p>
            </p:txBody>
          </p:sp>
        </mc:Fallback>
      </mc:AlternateContent>
      <p:cxnSp>
        <p:nvCxnSpPr>
          <p:cNvPr id="12" name="Straight Arrow Connector 11">
            <a:extLst>
              <a:ext uri="{FF2B5EF4-FFF2-40B4-BE49-F238E27FC236}">
                <a16:creationId xmlns:a16="http://schemas.microsoft.com/office/drawing/2014/main" id="{3898403E-BAE3-5D4E-BF51-4A659851D60B}"/>
              </a:ext>
            </a:extLst>
          </p:cNvPr>
          <p:cNvCxnSpPr>
            <a:cxnSpLocks/>
            <a:stCxn id="9" idx="2"/>
          </p:cNvCxnSpPr>
          <p:nvPr/>
        </p:nvCxnSpPr>
        <p:spPr>
          <a:xfrm flipH="1">
            <a:off x="5744584" y="2231683"/>
            <a:ext cx="2460878" cy="409319"/>
          </a:xfrm>
          <a:prstGeom prst="straightConnector1">
            <a:avLst/>
          </a:prstGeom>
          <a:ln>
            <a:gradFill flip="none" rotWithShape="1">
              <a:gsLst>
                <a:gs pos="0">
                  <a:schemeClr val="accent1">
                    <a:lumMod val="20000"/>
                    <a:lumOff val="80000"/>
                  </a:schemeClr>
                </a:gs>
                <a:gs pos="57000">
                  <a:schemeClr val="accent1"/>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655C429-D573-5044-BABF-67B0FB9D12AF}"/>
              </a:ext>
            </a:extLst>
          </p:cNvPr>
          <p:cNvCxnSpPr>
            <a:cxnSpLocks/>
            <a:stCxn id="8" idx="0"/>
          </p:cNvCxnSpPr>
          <p:nvPr/>
        </p:nvCxnSpPr>
        <p:spPr>
          <a:xfrm flipV="1">
            <a:off x="1950377" y="3329586"/>
            <a:ext cx="1645877" cy="249352"/>
          </a:xfrm>
          <a:prstGeom prst="straightConnector1">
            <a:avLst/>
          </a:prstGeom>
          <a:ln>
            <a:gradFill flip="none" rotWithShape="1">
              <a:gsLst>
                <a:gs pos="50000">
                  <a:schemeClr val="accent1"/>
                </a:gs>
                <a:gs pos="82000">
                  <a:schemeClr val="accent1">
                    <a:lumMod val="20000"/>
                    <a:lumOff val="80000"/>
                  </a:schemeClr>
                </a:gs>
              </a:gsLst>
              <a:lin ang="189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23F4D39-2B94-BC43-A931-92E0E0C2D120}"/>
              </a:ext>
            </a:extLst>
          </p:cNvPr>
          <p:cNvCxnSpPr>
            <a:cxnSpLocks/>
          </p:cNvCxnSpPr>
          <p:nvPr/>
        </p:nvCxnSpPr>
        <p:spPr>
          <a:xfrm flipH="1" flipV="1">
            <a:off x="7498080" y="3661745"/>
            <a:ext cx="215884" cy="1625639"/>
          </a:xfrm>
          <a:prstGeom prst="straightConnector1">
            <a:avLst/>
          </a:prstGeom>
          <a:ln>
            <a:gradFill flip="none" rotWithShape="1">
              <a:gsLst>
                <a:gs pos="21000">
                  <a:schemeClr val="accent1"/>
                </a:gs>
                <a:gs pos="100000">
                  <a:schemeClr val="accent1">
                    <a:lumMod val="20000"/>
                    <a:lumOff val="80000"/>
                  </a:schemeClr>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08FF00-A73F-6E4D-AFAD-573CF7EC3A6A}"/>
              </a:ext>
            </a:extLst>
          </p:cNvPr>
          <p:cNvCxnSpPr>
            <a:cxnSpLocks/>
          </p:cNvCxnSpPr>
          <p:nvPr/>
        </p:nvCxnSpPr>
        <p:spPr>
          <a:xfrm flipH="1" flipV="1">
            <a:off x="7637929" y="2873755"/>
            <a:ext cx="2693178" cy="2463317"/>
          </a:xfrm>
          <a:prstGeom prst="straightConnector1">
            <a:avLst/>
          </a:prstGeom>
          <a:ln w="9525" cap="flat" cmpd="sng" algn="ctr">
            <a:gradFill>
              <a:gsLst>
                <a:gs pos="5000">
                  <a:schemeClr val="accent1"/>
                </a:gs>
                <a:gs pos="100000">
                  <a:schemeClr val="accent1">
                    <a:lumMod val="20000"/>
                    <a:lumOff val="80000"/>
                  </a:schemeClr>
                </a:gs>
              </a:gsLst>
              <a:lin ang="5400000" scaled="1"/>
            </a:gra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7E51923-D59F-BC03-904E-F5FDFA2703E7}"/>
                  </a:ext>
                </a:extLst>
              </p:cNvPr>
              <p:cNvSpPr/>
              <p:nvPr/>
            </p:nvSpPr>
            <p:spPr>
              <a:xfrm>
                <a:off x="1035725" y="1836326"/>
                <a:ext cx="2123466" cy="879984"/>
              </a:xfrm>
              <a:prstGeom prst="rect">
                <a:avLst/>
              </a:prstGeom>
            </p:spPr>
            <p:txBody>
              <a:bodyPr wrap="none">
                <a:spAutoFit/>
              </a:bodyPr>
              <a:lstStyle/>
              <a:p>
                <a:pPr marL="12700" lvl="1"/>
                <a14:m>
                  <m:oMathPara xmlns:m="http://schemas.openxmlformats.org/officeDocument/2006/math">
                    <m:oMathParaPr>
                      <m:jc m:val="centerGroup"/>
                    </m:oMathParaPr>
                    <m:oMath xmlns:m="http://schemas.openxmlformats.org/officeDocument/2006/math">
                      <m:r>
                        <a:rPr lang="de-DE" sz="2400" b="0" i="1" dirty="0" smtClean="0">
                          <a:solidFill>
                            <a:schemeClr val="accent1"/>
                          </a:solidFill>
                          <a:latin typeface="Cambria Math" panose="02040503050406030204" pitchFamily="18" charset="0"/>
                        </a:rPr>
                        <m:t>𝑅</m:t>
                      </m:r>
                      <m:sSub>
                        <m:sSubPr>
                          <m:ctrlPr>
                            <a:rPr lang="de-DE" sz="2400" b="0" i="1" dirty="0" smtClean="0">
                              <a:solidFill>
                                <a:schemeClr val="accent1"/>
                              </a:solidFill>
                              <a:latin typeface="Cambria Math" panose="02040503050406030204" pitchFamily="18" charset="0"/>
                            </a:rPr>
                          </m:ctrlPr>
                        </m:sSubPr>
                        <m:e>
                          <m:r>
                            <a:rPr lang="de-DE" sz="2400" b="0" i="1" dirty="0" smtClean="0">
                              <a:solidFill>
                                <a:schemeClr val="accent1"/>
                              </a:solidFill>
                              <a:latin typeface="Cambria Math" panose="02040503050406030204" pitchFamily="18" charset="0"/>
                            </a:rPr>
                            <m:t>⋈</m:t>
                          </m:r>
                        </m:e>
                        <m:sub>
                          <m:d>
                            <m:dPr>
                              <m:begChr m:val="⟨"/>
                              <m:endChr m:val="⟩"/>
                              <m:ctrlPr>
                                <a:rPr lang="el-GR" sz="2400" i="1" dirty="0" smtClean="0">
                                  <a:solidFill>
                                    <a:schemeClr val="accent1"/>
                                  </a:solidFill>
                                  <a:latin typeface="Cambria Math" panose="02040503050406030204" pitchFamily="18" charset="0"/>
                                </a:rPr>
                              </m:ctrlPr>
                            </m:dPr>
                            <m:e>
                              <m:r>
                                <a:rPr lang="de-DE" sz="2400" b="0" i="1" dirty="0" smtClean="0">
                                  <a:solidFill>
                                    <a:schemeClr val="accent1"/>
                                  </a:solidFill>
                                  <a:latin typeface="Cambria Math" panose="02040503050406030204" pitchFamily="18" charset="0"/>
                                </a:rPr>
                                <m:t>𝐴𝑡𝑡𝑟𝐿𝑖𝑠𝑡</m:t>
                              </m:r>
                            </m:e>
                          </m:d>
                        </m:sub>
                      </m:sSub>
                      <m:r>
                        <a:rPr lang="de-DE" sz="2400" b="0" i="1" dirty="0" smtClean="0">
                          <a:solidFill>
                            <a:schemeClr val="accent1"/>
                          </a:solidFill>
                          <a:latin typeface="Cambria Math" panose="02040503050406030204" pitchFamily="18" charset="0"/>
                        </a:rPr>
                        <m:t>𝑆</m:t>
                      </m:r>
                    </m:oMath>
                  </m:oMathPara>
                </a14:m>
                <a:endParaRPr lang="de-DE" sz="2400" b="0" dirty="0">
                  <a:solidFill>
                    <a:schemeClr val="accent1"/>
                  </a:solidFill>
                </a:endParaRPr>
              </a:p>
              <a:p>
                <a:pPr marL="12700" lvl="1"/>
                <a14:m>
                  <m:oMathPara xmlns:m="http://schemas.openxmlformats.org/officeDocument/2006/math">
                    <m:oMathParaPr>
                      <m:jc m:val="centerGroup"/>
                    </m:oMathParaPr>
                    <m:oMath xmlns:m="http://schemas.openxmlformats.org/officeDocument/2006/math">
                      <m:r>
                        <a:rPr lang="de-DE" sz="2400" i="1" dirty="0">
                          <a:solidFill>
                            <a:schemeClr val="accent1"/>
                          </a:solidFill>
                          <a:latin typeface="Cambria Math" panose="02040503050406030204" pitchFamily="18" charset="0"/>
                        </a:rPr>
                        <m:t>𝑅</m:t>
                      </m:r>
                      <m:r>
                        <a:rPr lang="de-DE" sz="2400" b="0" i="1" dirty="0" smtClean="0">
                          <a:solidFill>
                            <a:schemeClr val="accent1"/>
                          </a:solidFill>
                          <a:latin typeface="Cambria Math" panose="02040503050406030204" pitchFamily="18" charset="0"/>
                        </a:rPr>
                        <m:t>×</m:t>
                      </m:r>
                      <m:r>
                        <a:rPr lang="de-DE" sz="2400" i="1" dirty="0">
                          <a:solidFill>
                            <a:schemeClr val="accent1"/>
                          </a:solidFill>
                          <a:latin typeface="Cambria Math" panose="02040503050406030204" pitchFamily="18" charset="0"/>
                        </a:rPr>
                        <m:t>𝑆</m:t>
                      </m:r>
                    </m:oMath>
                  </m:oMathPara>
                </a14:m>
                <a:endParaRPr lang="de-DE" sz="2400" dirty="0">
                  <a:solidFill>
                    <a:schemeClr val="accent1"/>
                  </a:solidFill>
                </a:endParaRPr>
              </a:p>
            </p:txBody>
          </p:sp>
        </mc:Choice>
        <mc:Fallback xmlns="">
          <p:sp>
            <p:nvSpPr>
              <p:cNvPr id="3" name="Rectangle 2">
                <a:extLst>
                  <a:ext uri="{FF2B5EF4-FFF2-40B4-BE49-F238E27FC236}">
                    <a16:creationId xmlns:a16="http://schemas.microsoft.com/office/drawing/2014/main" id="{37E51923-D59F-BC03-904E-F5FDFA2703E7}"/>
                  </a:ext>
                </a:extLst>
              </p:cNvPr>
              <p:cNvSpPr>
                <a:spLocks noRot="1" noChangeAspect="1" noMove="1" noResize="1" noEditPoints="1" noAdjustHandles="1" noChangeArrowheads="1" noChangeShapeType="1" noTextEdit="1"/>
              </p:cNvSpPr>
              <p:nvPr/>
            </p:nvSpPr>
            <p:spPr>
              <a:xfrm>
                <a:off x="1035725" y="1836326"/>
                <a:ext cx="2123466" cy="879984"/>
              </a:xfrm>
              <a:prstGeom prst="rect">
                <a:avLst/>
              </a:prstGeom>
              <a:blipFill>
                <a:blip r:embed="rId6"/>
                <a:stretch>
                  <a:fillRect/>
                </a:stretch>
              </a:blipFill>
            </p:spPr>
            <p:txBody>
              <a:bodyPr/>
              <a:lstStyle/>
              <a:p>
                <a:r>
                  <a:rPr lang="en-DE">
                    <a:noFill/>
                  </a:rPr>
                  <a:t> </a:t>
                </a:r>
              </a:p>
            </p:txBody>
          </p:sp>
        </mc:Fallback>
      </mc:AlternateContent>
      <p:cxnSp>
        <p:nvCxnSpPr>
          <p:cNvPr id="7" name="Straight Arrow Connector 6">
            <a:extLst>
              <a:ext uri="{FF2B5EF4-FFF2-40B4-BE49-F238E27FC236}">
                <a16:creationId xmlns:a16="http://schemas.microsoft.com/office/drawing/2014/main" id="{FBE83719-91AD-13ED-AD48-752C06CA681A}"/>
              </a:ext>
            </a:extLst>
          </p:cNvPr>
          <p:cNvCxnSpPr>
            <a:cxnSpLocks/>
            <a:stCxn id="3" idx="3"/>
          </p:cNvCxnSpPr>
          <p:nvPr/>
        </p:nvCxnSpPr>
        <p:spPr>
          <a:xfrm>
            <a:off x="3159191" y="2276318"/>
            <a:ext cx="1111595" cy="689344"/>
          </a:xfrm>
          <a:prstGeom prst="straightConnector1">
            <a:avLst/>
          </a:prstGeom>
          <a:ln>
            <a:gradFill flip="none" rotWithShape="1">
              <a:gsLst>
                <a:gs pos="0">
                  <a:schemeClr val="accent1">
                    <a:lumMod val="20000"/>
                    <a:lumOff val="80000"/>
                  </a:schemeClr>
                </a:gs>
                <a:gs pos="57000">
                  <a:schemeClr val="accent1"/>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74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SELECT …</a:t>
            </a:r>
            <a:br>
              <a:rPr lang="de-DE" dirty="0"/>
            </a:br>
            <a:r>
              <a:rPr lang="de-DE" dirty="0"/>
              <a:t>FROM … </a:t>
            </a:r>
            <a:br>
              <a:rPr lang="de-DE" dirty="0"/>
            </a:br>
            <a:r>
              <a:rPr lang="de-DE" dirty="0"/>
              <a:t>WHERE …</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Selektion, Projektion</a:t>
            </a:r>
          </a:p>
          <a:p>
            <a:r>
              <a:rPr lang="de-DE" dirty="0"/>
              <a:t>Mengeneigenschaft und Reihenfolge</a:t>
            </a:r>
          </a:p>
        </p:txBody>
      </p:sp>
      <p:sp>
        <p:nvSpPr>
          <p:cNvPr id="6" name="Date Placeholder 5">
            <a:extLst>
              <a:ext uri="{FF2B5EF4-FFF2-40B4-BE49-F238E27FC236}">
                <a16:creationId xmlns:a16="http://schemas.microsoft.com/office/drawing/2014/main" id="{5CC0C263-35B1-814E-9225-4F51E0913A71}"/>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F040BF79-C148-D44D-BAAD-388C916FB563}"/>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41</a:t>
            </a:fld>
            <a:endParaRPr lang="en-GB"/>
          </a:p>
        </p:txBody>
      </p:sp>
      <p:sp>
        <p:nvSpPr>
          <p:cNvPr id="5" name="TextBox 4">
            <a:extLst>
              <a:ext uri="{FF2B5EF4-FFF2-40B4-BE49-F238E27FC236}">
                <a16:creationId xmlns:a16="http://schemas.microsoft.com/office/drawing/2014/main" id="{F108CB70-5004-7204-DBBC-86C17FE77B6C}"/>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65434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SELECT: Grundstruktur</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der Projektion (</a:t>
                </a:r>
                <a14:m>
                  <m:oMath xmlns:m="http://schemas.openxmlformats.org/officeDocument/2006/math">
                    <m:r>
                      <a:rPr lang="de-DE" b="0" i="1" smtClean="0">
                        <a:latin typeface="Cambria Math" panose="02040503050406030204" pitchFamily="18" charset="0"/>
                      </a:rPr>
                      <m:t>𝜋</m:t>
                    </m:r>
                  </m:oMath>
                </a14:m>
                <a:r>
                  <a:rPr lang="de-DE" dirty="0"/>
                  <a:t>)</a:t>
                </a:r>
              </a:p>
              <a:p>
                <a:pPr lvl="1"/>
                <a:r>
                  <a:rPr lang="de-DE" dirty="0"/>
                  <a:t>RA: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𝜋</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𝐴𝑡𝑡𝑟𝑖𝑏𝑢𝑡𝑙𝑖𝑠𝑡𝑒</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e>
                    </m:d>
                  </m:oMath>
                </a14:m>
                <a:r>
                  <a:rPr lang="de-DE" dirty="0"/>
                  <a:t> </a:t>
                </a:r>
              </a:p>
              <a:p>
                <a:pPr lvl="1"/>
                <a:r>
                  <a:rPr lang="de-DE" dirty="0"/>
                  <a:t>SQL: 	</a:t>
                </a:r>
                <a:r>
                  <a:rPr lang="de-DE" dirty="0">
                    <a:solidFill>
                      <a:schemeClr val="accent1"/>
                    </a:solidFill>
                  </a:rPr>
                  <a:t>SELECT</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𝐴𝑡𝑡𝑟𝑖𝑏𝑢𝑡𝑙𝑖𝑠𝑡𝑒</m:t>
                        </m:r>
                      </m:e>
                    </m:d>
                  </m:oMath>
                </a14:m>
                <a:br>
                  <a:rPr lang="de-DE" dirty="0"/>
                </a:br>
                <a:r>
                  <a:rPr lang="de-DE" dirty="0"/>
                  <a:t>		</a:t>
                </a:r>
                <a:r>
                  <a:rPr lang="de-DE" dirty="0">
                    <a:solidFill>
                      <a:schemeClr val="accent1"/>
                    </a:solidFill>
                  </a:rPr>
                  <a:t>FROM</a:t>
                </a:r>
                <a:r>
                  <a:rPr lang="de-DE" dirty="0"/>
                  <a:t> </a:t>
                </a:r>
                <a14:m>
                  <m:oMath xmlns:m="http://schemas.openxmlformats.org/officeDocument/2006/math">
                    <m:r>
                      <a:rPr lang="de-DE" i="1">
                        <a:latin typeface="Cambria Math" panose="02040503050406030204" pitchFamily="18" charset="0"/>
                      </a:rPr>
                      <m:t>𝑅</m:t>
                    </m:r>
                  </m:oMath>
                </a14:m>
                <a:r>
                  <a:rPr lang="de-DE" dirty="0"/>
                  <a:t>;</a:t>
                </a:r>
              </a:p>
              <a:p>
                <a:pPr lvl="2"/>
                <a:r>
                  <a:rPr lang="de-DE" dirty="0"/>
                  <a:t>Wählt die Attribute aus der Relation aus, die in der Liste genannt sind</a:t>
                </a:r>
              </a:p>
              <a:p>
                <a:pPr lvl="2"/>
                <a:r>
                  <a:rPr lang="de-DE" dirty="0"/>
                  <a:t>Sonderzeichen: * wählt alle Attribute einer Relation (keine Projektion)</a:t>
                </a:r>
              </a:p>
              <a:p>
                <a:pPr lvl="1"/>
                <a:r>
                  <a:rPr lang="de-DE" dirty="0">
                    <a:solidFill>
                      <a:srgbClr val="FFC000"/>
                    </a:solidFill>
                  </a:rPr>
                  <a:t>Achtung</a:t>
                </a:r>
                <a:r>
                  <a:rPr lang="de-DE" dirty="0"/>
                  <a:t>: In SQL keine automatische </a:t>
                </a:r>
                <a:r>
                  <a:rPr lang="de-DE" dirty="0" err="1"/>
                  <a:t>Duplikatseliminierung</a:t>
                </a:r>
                <a:endParaRPr lang="de-DE" dirty="0"/>
              </a:p>
              <a:p>
                <a:pPr lvl="2"/>
                <a:endParaRPr lang="de-DE" dirty="0"/>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E415546F-64D1-5182-9E3E-60098D90C22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3E7F6C7-7E33-AB35-92B2-82FE06EE4193}"/>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42</a:t>
            </a:fld>
            <a:endParaRPr lang="de-DE"/>
          </a:p>
        </p:txBody>
      </p:sp>
      <p:sp>
        <p:nvSpPr>
          <p:cNvPr id="7" name="TextBox 6">
            <a:extLst>
              <a:ext uri="{FF2B5EF4-FFF2-40B4-BE49-F238E27FC236}">
                <a16:creationId xmlns:a16="http://schemas.microsoft.com/office/drawing/2014/main" id="{2FC439D0-236C-E2BC-2B60-398810682591}"/>
              </a:ext>
            </a:extLst>
          </p:cNvPr>
          <p:cNvSpPr txBox="1"/>
          <p:nvPr/>
        </p:nvSpPr>
        <p:spPr>
          <a:xfrm>
            <a:off x="10130568" y="1665066"/>
            <a:ext cx="170110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sp>
        <p:nvSpPr>
          <p:cNvPr id="8" name="TextBox 7">
            <a:extLst>
              <a:ext uri="{FF2B5EF4-FFF2-40B4-BE49-F238E27FC236}">
                <a16:creationId xmlns:a16="http://schemas.microsoft.com/office/drawing/2014/main" id="{763A183E-964C-44D4-F6FC-5DADE79F14A5}"/>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9" name="Group 5">
            <a:extLst>
              <a:ext uri="{FF2B5EF4-FFF2-40B4-BE49-F238E27FC236}">
                <a16:creationId xmlns:a16="http://schemas.microsoft.com/office/drawing/2014/main" id="{092E2B36-F34F-9C0B-AD88-AEF424DADEB1}"/>
              </a:ext>
            </a:extLst>
          </p:cNvPr>
          <p:cNvGraphicFramePr>
            <a:graphicFrameLocks noGrp="1"/>
          </p:cNvGraphicFramePr>
          <p:nvPr>
            <p:extLst>
              <p:ext uri="{D42A27DB-BD31-4B8C-83A1-F6EECF244321}">
                <p14:modId xmlns:p14="http://schemas.microsoft.com/office/powerpoint/2010/main" val="2793964610"/>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43700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SELECT: Grundstruktur – Beispiele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59625" y="1665066"/>
                <a:ext cx="9770943" cy="4240848"/>
              </a:xfrm>
            </p:spPr>
            <p:txBody>
              <a:bodyPr>
                <a:noAutofit/>
              </a:bodyPr>
              <a:lstStyle/>
              <a:p>
                <a:r>
                  <a:rPr lang="de-DE" dirty="0"/>
                  <a:t>Liefere alle Attributausprägungen der Relation ANGESTELLTE, i.e., den </a:t>
                </a:r>
                <a:r>
                  <a:rPr lang="de-DE" dirty="0" err="1"/>
                  <a:t>Relationenzustand</a:t>
                </a:r>
                <a:r>
                  <a:rPr lang="de-DE" dirty="0"/>
                  <a:t>:</a:t>
                </a:r>
              </a:p>
              <a:p>
                <a:pPr lvl="1"/>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𝜋</m:t>
                        </m:r>
                      </m:e>
                      <m:sub>
                        <m:r>
                          <a:rPr lang="de-DE" b="0" i="1" smtClean="0">
                            <a:latin typeface="Cambria Math" panose="02040503050406030204" pitchFamily="18" charset="0"/>
                          </a:rPr>
                          <m:t>𝑆𝑉𝑁</m:t>
                        </m:r>
                        <m:r>
                          <a:rPr lang="de-DE" b="0" i="1" smtClean="0">
                            <a:latin typeface="Cambria Math" panose="02040503050406030204" pitchFamily="18" charset="0"/>
                          </a:rPr>
                          <m:t>,</m:t>
                        </m:r>
                        <m:r>
                          <a:rPr lang="de-DE" b="0" i="1" smtClean="0">
                            <a:latin typeface="Cambria Math" panose="02040503050406030204" pitchFamily="18" charset="0"/>
                          </a:rPr>
                          <m:t>𝑁𝑁𝑎𝑚𝑒</m:t>
                        </m:r>
                        <m:r>
                          <a:rPr lang="de-DE" b="0" i="1" smtClean="0">
                            <a:latin typeface="Cambria Math" panose="02040503050406030204" pitchFamily="18" charset="0"/>
                          </a:rPr>
                          <m:t>,</m:t>
                        </m:r>
                        <m:r>
                          <a:rPr lang="de-DE" b="0" i="1" smtClean="0">
                            <a:latin typeface="Cambria Math" panose="02040503050406030204" pitchFamily="18" charset="0"/>
                          </a:rPr>
                          <m:t>𝑉𝑁𝑎𝑚𝑒</m:t>
                        </m:r>
                        <m:r>
                          <a:rPr lang="de-DE" b="0" i="1" smtClean="0">
                            <a:latin typeface="Cambria Math" panose="02040503050406030204" pitchFamily="18" charset="0"/>
                          </a:rPr>
                          <m:t>,</m:t>
                        </m:r>
                        <m:r>
                          <a:rPr lang="de-DE" b="0" i="1" smtClean="0">
                            <a:latin typeface="Cambria Math" panose="02040503050406030204" pitchFamily="18" charset="0"/>
                          </a:rPr>
                          <m:t>𝐺𝑒𝑠𝑐h𝑙𝑒𝑐h𝑡</m:t>
                        </m:r>
                        <m:r>
                          <a:rPr lang="de-DE" b="0" i="1" smtClean="0">
                            <a:latin typeface="Cambria Math" panose="02040503050406030204" pitchFamily="18" charset="0"/>
                          </a:rPr>
                          <m:t>,</m:t>
                        </m:r>
                        <m:r>
                          <a:rPr lang="de-DE" b="0" i="1" smtClean="0">
                            <a:latin typeface="Cambria Math" panose="02040503050406030204" pitchFamily="18" charset="0"/>
                          </a:rPr>
                          <m:t>𝐴𝑑𝑟𝑒𝑠𝑠𝑒</m:t>
                        </m:r>
                        <m:r>
                          <a:rPr lang="de-DE" b="0" i="1" smtClean="0">
                            <a:latin typeface="Cambria Math" panose="02040503050406030204" pitchFamily="18" charset="0"/>
                          </a:rPr>
                          <m:t>,</m:t>
                        </m:r>
                        <m:r>
                          <a:rPr lang="de-DE" b="0" i="1" smtClean="0">
                            <a:latin typeface="Cambria Math" panose="02040503050406030204" pitchFamily="18" charset="0"/>
                          </a:rPr>
                          <m:t>𝐺𝑒h𝑎𝑙𝑡</m:t>
                        </m:r>
                        <m:r>
                          <a:rPr lang="de-DE" b="0" i="1" smtClean="0">
                            <a:latin typeface="Cambria Math" panose="02040503050406030204" pitchFamily="18" charset="0"/>
                          </a:rPr>
                          <m:t>,</m:t>
                        </m:r>
                        <m:r>
                          <a:rPr lang="de-DE" b="0" i="1" smtClean="0">
                            <a:latin typeface="Cambria Math" panose="02040503050406030204" pitchFamily="18" charset="0"/>
                          </a:rPr>
                          <m:t>𝐺𝑒𝑏</m:t>
                        </m:r>
                        <m:r>
                          <a:rPr lang="de-DE" b="0" i="1" smtClean="0">
                            <a:latin typeface="Cambria Math" panose="02040503050406030204" pitchFamily="18" charset="0"/>
                          </a:rPr>
                          <m:t>,</m:t>
                        </m:r>
                        <m:r>
                          <a:rPr lang="de-DE" b="0" i="1" smtClean="0">
                            <a:latin typeface="Cambria Math" panose="02040503050406030204" pitchFamily="18" charset="0"/>
                          </a:rPr>
                          <m:t>𝐴𝑏𝑡</m:t>
                        </m:r>
                        <m:r>
                          <a:rPr lang="de-DE" b="0" i="1" smtClean="0">
                            <a:latin typeface="Cambria Math" panose="02040503050406030204" pitchFamily="18" charset="0"/>
                          </a:rPr>
                          <m:t>,</m:t>
                        </m:r>
                        <m:r>
                          <a:rPr lang="de-DE" b="0" i="1" smtClean="0">
                            <a:latin typeface="Cambria Math" panose="02040503050406030204" pitchFamily="18" charset="0"/>
                          </a:rPr>
                          <m:t>𝑉𝑜𝑟𝑔𝑒𝑠𝑒𝑡𝑧𝑡𝑒</m:t>
                        </m:r>
                      </m:sub>
                    </m:sSub>
                    <m:d>
                      <m:dPr>
                        <m:ctrlPr>
                          <a:rPr lang="de-DE" b="0" i="1" smtClean="0">
                            <a:latin typeface="Cambria Math" panose="02040503050406030204" pitchFamily="18" charset="0"/>
                          </a:rPr>
                        </m:ctrlPr>
                      </m:dPr>
                      <m:e>
                        <m:r>
                          <a:rPr lang="de-DE" b="0" i="1" smtClean="0">
                            <a:latin typeface="Cambria Math" panose="02040503050406030204" pitchFamily="18" charset="0"/>
                          </a:rPr>
                          <m:t>𝐴𝑛𝑔𝑒𝑠𝑡𝑒𝑙𝑙𝑡𝑒</m:t>
                        </m:r>
                      </m:e>
                    </m:d>
                  </m:oMath>
                </a14:m>
                <a:endParaRPr lang="de-DE" dirty="0"/>
              </a:p>
              <a:p>
                <a:pPr lvl="1"/>
                <a:r>
                  <a:rPr lang="de-DE" b="1" dirty="0" err="1">
                    <a:solidFill>
                      <a:schemeClr val="accent1"/>
                    </a:solidFill>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 </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p>
              <a:p>
                <a:r>
                  <a:rPr lang="de-DE" dirty="0"/>
                  <a:t>Liefere Vornamen und Nachnamen aller Angestellten der Firma:</a:t>
                </a:r>
              </a:p>
              <a:p>
                <a:pPr lvl="1"/>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𝑉𝑁𝑎𝑚𝑒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sub>
                    </m:sSub>
                    <m:d>
                      <m:dPr>
                        <m:ctrlPr>
                          <a:rPr lang="de-DE" i="1" dirty="0" smtClean="0">
                            <a:latin typeface="Cambria Math" panose="02040503050406030204" pitchFamily="18" charset="0"/>
                          </a:rPr>
                        </m:ctrlPr>
                      </m:dPr>
                      <m:e>
                        <m:r>
                          <a:rPr lang="de-DE" i="1">
                            <a:latin typeface="Cambria Math" panose="02040503050406030204" pitchFamily="18" charset="0"/>
                          </a:rPr>
                          <m:t>𝐴𝑛𝑔𝑒𝑠𝑡𝑒𝑙𝑙𝑡𝑒</m:t>
                        </m:r>
                      </m:e>
                    </m:d>
                  </m:oMath>
                </a14:m>
                <a:endParaRPr lang="de-DE" dirty="0"/>
              </a:p>
              <a:p>
                <a:pPr lvl="1"/>
                <a:r>
                  <a:rPr lang="de-DE" b="1" dirty="0" err="1">
                    <a:solidFill>
                      <a:schemeClr val="accent1"/>
                    </a:solidFill>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p>
              <a:p>
                <a:pPr lvl="2"/>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59625" y="1665066"/>
                <a:ext cx="9770943" cy="4240848"/>
              </a:xfrm>
              <a:blipFill>
                <a:blip r:embed="rId2"/>
                <a:stretch>
                  <a:fillRect l="-1818"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CD5F0EBC-1BE3-9F49-9D30-132EA5FB1F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161AF57-69B3-4D35-949A-82EBEB5CD3B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43</a:t>
            </a:fld>
            <a:endParaRPr lang="de-DE"/>
          </a:p>
        </p:txBody>
      </p:sp>
      <p:sp>
        <p:nvSpPr>
          <p:cNvPr id="7" name="TextBox 6">
            <a:extLst>
              <a:ext uri="{FF2B5EF4-FFF2-40B4-BE49-F238E27FC236}">
                <a16:creationId xmlns:a16="http://schemas.microsoft.com/office/drawing/2014/main" id="{A3C6FC90-22E3-7C53-8A48-7C1F23777DE6}"/>
              </a:ext>
            </a:extLst>
          </p:cNvPr>
          <p:cNvSpPr txBox="1"/>
          <p:nvPr/>
        </p:nvSpPr>
        <p:spPr>
          <a:xfrm>
            <a:off x="10130568" y="1665066"/>
            <a:ext cx="170110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graphicFrame>
        <p:nvGraphicFramePr>
          <p:cNvPr id="8" name="Group 5">
            <a:extLst>
              <a:ext uri="{FF2B5EF4-FFF2-40B4-BE49-F238E27FC236}">
                <a16:creationId xmlns:a16="http://schemas.microsoft.com/office/drawing/2014/main" id="{7C4A3F9A-1DF5-7FA1-F55A-18CB310605A7}"/>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7674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WHERE-Klausel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Umsetzung der Selektion (</a:t>
                </a:r>
                <a14:m>
                  <m:oMath xmlns:m="http://schemas.openxmlformats.org/officeDocument/2006/math">
                    <m:r>
                      <a:rPr lang="de-DE" b="0" i="1" smtClean="0">
                        <a:latin typeface="Cambria Math" panose="02040503050406030204" pitchFamily="18" charset="0"/>
                      </a:rPr>
                      <m:t>𝜎</m:t>
                    </m:r>
                  </m:oMath>
                </a14:m>
                <a:r>
                  <a:rPr lang="de-DE" dirty="0"/>
                  <a:t>) mit anschließender Projektion: </a:t>
                </a:r>
              </a:p>
              <a:p>
                <a:pPr lvl="1"/>
                <a:r>
                  <a:rPr lang="de-DE" dirty="0"/>
                  <a:t>RA: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𝜎</m:t>
                        </m:r>
                      </m:e>
                      <m:sub>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e>
                    </m:d>
                  </m:oMath>
                </a14:m>
                <a:endParaRPr lang="de-DE" dirty="0"/>
              </a:p>
              <a:p>
                <a:pPr lvl="1"/>
                <a:r>
                  <a:rPr lang="de-DE" dirty="0"/>
                  <a:t>SQL: 	SELECT *</a:t>
                </a:r>
                <a:br>
                  <a:rPr lang="de-DE" dirty="0"/>
                </a:br>
                <a:r>
                  <a:rPr lang="de-DE" dirty="0"/>
                  <a:t>		FROM </a:t>
                </a:r>
                <a14:m>
                  <m:oMath xmlns:m="http://schemas.openxmlformats.org/officeDocument/2006/math">
                    <m:r>
                      <a:rPr lang="de-DE" i="1">
                        <a:latin typeface="Cambria Math" panose="02040503050406030204" pitchFamily="18" charset="0"/>
                      </a:rPr>
                      <m:t>𝑅</m:t>
                    </m:r>
                  </m:oMath>
                </a14:m>
                <a:br>
                  <a:rPr lang="de-DE" dirty="0"/>
                </a:br>
                <a:r>
                  <a:rPr lang="de-DE" dirty="0"/>
                  <a:t>		[</a:t>
                </a:r>
                <a:r>
                  <a:rPr lang="de-DE" dirty="0">
                    <a:solidFill>
                      <a:schemeClr val="accent1"/>
                    </a:solidFill>
                  </a:rPr>
                  <a:t>WHERE </a:t>
                </a:r>
                <a14:m>
                  <m:oMath xmlns:m="http://schemas.openxmlformats.org/officeDocument/2006/math">
                    <m:d>
                      <m:dPr>
                        <m:begChr m:val="⟨"/>
                        <m:endChr m:val="⟩"/>
                        <m:ctrlPr>
                          <a:rPr lang="de-DE" i="1" smtClean="0">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𝐵𝑒𝑑𝑖𝑛𝑔𝑢𝑛𝑔</m:t>
                        </m:r>
                      </m:e>
                    </m:d>
                  </m:oMath>
                </a14:m>
                <a:r>
                  <a:rPr lang="de-DE" dirty="0"/>
                  <a:t>];</a:t>
                </a:r>
              </a:p>
              <a:p>
                <a:pPr lvl="2"/>
                <a:r>
                  <a:rPr lang="de-DE" dirty="0"/>
                  <a:t>Mit anschließender Projektion, i.e.,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𝜋</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𝐴𝑡𝑡𝑟𝑖𝑏𝑢𝑡𝑙𝑖𝑠𝑡𝑒</m:t>
                            </m:r>
                          </m:e>
                        </m:d>
                      </m:sub>
                    </m:sSub>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𝜎</m:t>
                            </m:r>
                          </m:e>
                          <m:sub>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e>
                        </m:d>
                      </m:e>
                    </m:d>
                  </m:oMath>
                </a14:m>
                <a:r>
                  <a:rPr lang="de-DE" dirty="0"/>
                  <a:t>: </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𝐴𝑡𝑡𝑟𝑖𝑏𝑢𝑡𝑙𝑖𝑠𝑡𝑒</m:t>
                        </m:r>
                      </m:e>
                    </m:d>
                  </m:oMath>
                </a14:m>
                <a:r>
                  <a:rPr lang="de-DE" dirty="0"/>
                  <a:t> anstatt *</a:t>
                </a:r>
              </a:p>
              <a:p>
                <a:pPr lvl="1"/>
                <a:r>
                  <a:rPr lang="de-DE" dirty="0"/>
                  <a:t>Beispiel: Liefere Geburtsdatum und Adresse der Angestellten mit Namen John Smith:</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𝐺𝑒𝑏</m:t>
                        </m:r>
                        <m:r>
                          <a:rPr lang="de-DE" b="0" i="1" dirty="0" smtClean="0">
                            <a:latin typeface="Cambria Math" panose="02040503050406030204" pitchFamily="18" charset="0"/>
                          </a:rPr>
                          <m:t>,</m:t>
                        </m:r>
                        <m:r>
                          <a:rPr lang="de-DE" b="0" i="1" dirty="0" smtClean="0">
                            <a:latin typeface="Cambria Math" panose="02040503050406030204" pitchFamily="18" charset="0"/>
                          </a:rPr>
                          <m:t>𝐴𝑑𝑟𝑒𝑠𝑠𝑒</m:t>
                        </m:r>
                      </m:sub>
                    </m:sSub>
                    <m:d>
                      <m:dPr>
                        <m:ctrlPr>
                          <a:rPr lang="de-DE" b="0" i="1" dirty="0">
                            <a:latin typeface="Cambria Math" panose="02040503050406030204" pitchFamily="18" charset="0"/>
                          </a:rPr>
                        </m:ctrlPr>
                      </m:dPr>
                      <m:e>
                        <m:sSub>
                          <m:sSubPr>
                            <m:ctrlPr>
                              <a:rPr lang="de-DE" b="0" i="1" dirty="0" smtClean="0">
                                <a:latin typeface="Cambria Math" panose="02040503050406030204" pitchFamily="18" charset="0"/>
                              </a:rPr>
                            </m:ctrlPr>
                          </m:sSubPr>
                          <m:e>
                            <m:r>
                              <a:rPr lang="el-GR" i="1" dirty="0">
                                <a:latin typeface="Cambria Math" panose="02040503050406030204" pitchFamily="18" charset="0"/>
                              </a:rPr>
                              <m:t>𝜎</m:t>
                            </m:r>
                          </m:e>
                          <m:sub>
                            <m:r>
                              <a:rPr lang="de-DE" b="0" i="1" dirty="0" smtClean="0">
                                <a:latin typeface="Cambria Math" panose="02040503050406030204" pitchFamily="18" charset="0"/>
                              </a:rPr>
                              <m:t>𝑉𝑁𝑎𝑚𝑒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𝐽𝑜h𝑛</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𝑆𝑚𝑖𝑡h</m:t>
                            </m:r>
                            <m:r>
                              <a:rPr lang="de-DE" b="0" i="1" dirty="0" smtClean="0">
                                <a:latin typeface="Cambria Math" panose="02040503050406030204" pitchFamily="18" charset="0"/>
                              </a:rPr>
                              <m:t>“</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𝐴𝑛𝑔𝑒𝑠𝑡𝑒𝑙𝑙𝑡𝑒</m:t>
                            </m:r>
                          </m:e>
                        </m:d>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Geb</a:t>
                </a:r>
                <a:r>
                  <a:rPr lang="de-DE" dirty="0">
                    <a:latin typeface="Courier New" panose="02070309020205020404" pitchFamily="49" charset="0"/>
                    <a:cs typeface="Courier New" panose="02070309020205020404" pitchFamily="49" charset="0"/>
                  </a:rPr>
                  <a:t>, Adresse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where</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VName</a:t>
                </a:r>
                <a:r>
                  <a:rPr lang="de-DE" dirty="0">
                    <a:solidFill>
                      <a:schemeClr val="accent1"/>
                    </a:solidFill>
                    <a:latin typeface="Courier New" panose="02070309020205020404" pitchFamily="49" charset="0"/>
                    <a:cs typeface="Courier New" panose="02070309020205020404" pitchFamily="49" charset="0"/>
                  </a:rPr>
                  <a:t>='John' </a:t>
                </a:r>
                <a:r>
                  <a:rPr lang="de-DE" b="1" dirty="0">
                    <a:solidFill>
                      <a:schemeClr val="accent1"/>
                    </a:solidFill>
                    <a:latin typeface="Courier New" panose="02070309020205020404" pitchFamily="49" charset="0"/>
                    <a:cs typeface="Courier New" panose="02070309020205020404" pitchFamily="49" charset="0"/>
                  </a:rPr>
                  <a:t>and</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NName</a:t>
                </a:r>
                <a:r>
                  <a:rPr lang="de-DE" dirty="0">
                    <a:solidFill>
                      <a:schemeClr val="accent1"/>
                    </a:solidFill>
                    <a:latin typeface="Courier New" panose="02070309020205020404" pitchFamily="49" charset="0"/>
                    <a:cs typeface="Courier New" panose="02070309020205020404" pitchFamily="49" charset="0"/>
                  </a:rPr>
                  <a:t>='Smith‘</a:t>
                </a:r>
                <a:r>
                  <a:rPr lang="de-DE" dirty="0">
                    <a:latin typeface="Courier New" panose="02070309020205020404" pitchFamily="49" charset="0"/>
                    <a:cs typeface="Courier New" panose="02070309020205020404" pitchFamily="49" charset="0"/>
                  </a:rPr>
                  <a:t>;</a:t>
                </a:r>
              </a:p>
              <a:p>
                <a:pPr lvl="1"/>
                <a:endParaRPr lang="de-DE" dirty="0"/>
              </a:p>
              <a:p>
                <a:pPr lvl="2"/>
                <a:endParaRPr lang="de-DE" dirty="0"/>
              </a:p>
              <a:p>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44</a:t>
            </a:fld>
            <a:endParaRPr lang="de-DE"/>
          </a:p>
        </p:txBody>
      </p:sp>
      <p:sp>
        <p:nvSpPr>
          <p:cNvPr id="7" name="TextBox 6">
            <a:extLst>
              <a:ext uri="{FF2B5EF4-FFF2-40B4-BE49-F238E27FC236}">
                <a16:creationId xmlns:a16="http://schemas.microsoft.com/office/drawing/2014/main" id="{2FFEC863-FFBB-BC3B-3471-2FDACF36EA6B}"/>
              </a:ext>
            </a:extLst>
          </p:cNvPr>
          <p:cNvSpPr txBox="1"/>
          <p:nvPr/>
        </p:nvSpPr>
        <p:spPr>
          <a:xfrm>
            <a:off x="8889844" y="1665066"/>
            <a:ext cx="2941831"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p:txBody>
      </p:sp>
      <p:sp>
        <p:nvSpPr>
          <p:cNvPr id="8" name="TextBox 7">
            <a:extLst>
              <a:ext uri="{FF2B5EF4-FFF2-40B4-BE49-F238E27FC236}">
                <a16:creationId xmlns:a16="http://schemas.microsoft.com/office/drawing/2014/main" id="{0614A319-4201-5534-2C8A-E728DA788301}"/>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9" name="Group 5">
            <a:extLst>
              <a:ext uri="{FF2B5EF4-FFF2-40B4-BE49-F238E27FC236}">
                <a16:creationId xmlns:a16="http://schemas.microsoft.com/office/drawing/2014/main" id="{E30731EB-71CB-EC58-DA11-7E1CDB8AA4A3}"/>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2856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Relationen als Mengen in SQL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SQL behandelt Relationen als Multimengen </a:t>
                </a:r>
              </a:p>
              <a:p>
                <a:pPr lvl="1"/>
                <a:r>
                  <a:rPr lang="de-DE" dirty="0"/>
                  <a:t>Effekt: Keine automatische </a:t>
                </a:r>
                <a:r>
                  <a:rPr lang="de-DE" dirty="0" err="1"/>
                  <a:t>Duplikatsentfernung</a:t>
                </a:r>
                <a:endParaRPr lang="de-DE" dirty="0"/>
              </a:p>
              <a:p>
                <a:pPr lvl="1"/>
                <a:r>
                  <a:rPr lang="de-DE" dirty="0"/>
                  <a:t>Wenn gewünscht: SELECT </a:t>
                </a:r>
                <a:r>
                  <a:rPr lang="de-DE" dirty="0">
                    <a:solidFill>
                      <a:schemeClr val="accent1"/>
                    </a:solidFill>
                  </a:rPr>
                  <a:t>DISTINCT</a:t>
                </a:r>
                <a:r>
                  <a:rPr lang="de-DE" dirty="0"/>
                  <a:t> </a:t>
                </a:r>
                <a14:m>
                  <m:oMath xmlns:m="http://schemas.openxmlformats.org/officeDocument/2006/math">
                    <m:d>
                      <m:dPr>
                        <m:begChr m:val="⟨"/>
                        <m:endChr m:val="⟩"/>
                        <m:ctrlPr>
                          <a:rPr lang="de-DE" i="1" smtClean="0">
                            <a:latin typeface="Cambria Math" panose="02040503050406030204" pitchFamily="18" charset="0"/>
                          </a:rPr>
                        </m:ctrlPr>
                      </m:dPr>
                      <m:e>
                        <m:r>
                          <a:rPr lang="de-DE" b="0" i="1" smtClean="0">
                            <a:latin typeface="Cambria Math" panose="02040503050406030204" pitchFamily="18" charset="0"/>
                          </a:rPr>
                          <m:t>𝐴𝑡𝑡𝑟𝑖𝑏𝑢𝑡𝑙𝑖𝑠𝑡𝑒</m:t>
                        </m:r>
                      </m:e>
                    </m:d>
                  </m:oMath>
                </a14:m>
                <a:r>
                  <a:rPr lang="de-DE" dirty="0"/>
                  <a:t>…</a:t>
                </a:r>
              </a:p>
              <a:p>
                <a:r>
                  <a:rPr lang="de-DE" dirty="0"/>
                  <a:t>Gründe</a:t>
                </a:r>
              </a:p>
              <a:p>
                <a:pPr marL="590550" lvl="1" indent="-269875">
                  <a:tabLst>
                    <a:tab pos="542925" algn="l"/>
                  </a:tabLst>
                </a:pPr>
                <a:r>
                  <a:rPr lang="de-DE" dirty="0"/>
                  <a:t>Entfernung von Duplikaten ist eine teure Operation</a:t>
                </a:r>
              </a:p>
              <a:p>
                <a:pPr marL="853812" lvl="2" indent="-269875">
                  <a:tabLst>
                    <a:tab pos="542925" algn="l"/>
                  </a:tabLst>
                </a:pPr>
                <a:r>
                  <a:rPr lang="de-DE" dirty="0"/>
                  <a:t>Möglichkeit der Implementierung: alle Tupel zunächst zu sortieren, anschließend/dabei Duplikate entfernen</a:t>
                </a:r>
              </a:p>
              <a:p>
                <a:pPr marL="590550" lvl="1" indent="-269875">
                  <a:tabLst>
                    <a:tab pos="542925" algn="l"/>
                  </a:tabLst>
                </a:pPr>
                <a:r>
                  <a:rPr lang="de-DE" dirty="0"/>
                  <a:t>Oft nicht nötig</a:t>
                </a:r>
              </a:p>
              <a:p>
                <a:pPr marL="990600" lvl="2" indent="-269875">
                  <a:tabLst>
                    <a:tab pos="542925" algn="l"/>
                  </a:tabLst>
                </a:pPr>
                <a:r>
                  <a:rPr lang="de-DE" dirty="0"/>
                  <a:t>Viele praktische Anwendungen von DBs sind so, dass Nutzer*innen Duplikate in der Ergebnismenge wünschen</a:t>
                </a:r>
              </a:p>
              <a:p>
                <a:pPr marL="590550" lvl="1" indent="-269875">
                  <a:tabLst>
                    <a:tab pos="542925" algn="l"/>
                  </a:tabLst>
                </a:pPr>
                <a:r>
                  <a:rPr lang="de-DE" dirty="0"/>
                  <a:t>Manchmal falsch</a:t>
                </a:r>
              </a:p>
              <a:p>
                <a:pPr marL="990600" lvl="2" indent="-269875">
                  <a:tabLst>
                    <a:tab pos="542925" algn="l"/>
                  </a:tabLst>
                </a:pPr>
                <a:r>
                  <a:rPr lang="de-DE" dirty="0"/>
                  <a:t>Aggregatfunktionen: </a:t>
                </a:r>
                <a:r>
                  <a:rPr lang="de-DE" dirty="0" err="1"/>
                  <a:t>Duplikatseliminierung</a:t>
                </a:r>
                <a:r>
                  <a:rPr lang="de-DE" dirty="0"/>
                  <a:t> könnte Ergebnis verfälschen zu intendiertem Ergebnis</a:t>
                </a:r>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b="-299"/>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91F44CD4-FB9A-B7BF-54EA-79643C83ED8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6CB63B6-C2E8-360D-C9DB-D0127476FA3E}"/>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45</a:t>
            </a:fld>
            <a:endParaRPr lang="de-DE"/>
          </a:p>
        </p:txBody>
      </p:sp>
      <p:sp>
        <p:nvSpPr>
          <p:cNvPr id="7" name="TextBox 6">
            <a:extLst>
              <a:ext uri="{FF2B5EF4-FFF2-40B4-BE49-F238E27FC236}">
                <a16:creationId xmlns:a16="http://schemas.microsoft.com/office/drawing/2014/main" id="{9A23D7BC-D5D9-734B-9771-501945459B09}"/>
              </a:ext>
            </a:extLst>
          </p:cNvPr>
          <p:cNvSpPr txBox="1"/>
          <p:nvPr/>
        </p:nvSpPr>
        <p:spPr>
          <a:xfrm>
            <a:off x="8614128" y="1665066"/>
            <a:ext cx="3217547"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p:txBody>
      </p:sp>
      <p:grpSp>
        <p:nvGrpSpPr>
          <p:cNvPr id="8" name="Group 7">
            <a:extLst>
              <a:ext uri="{FF2B5EF4-FFF2-40B4-BE49-F238E27FC236}">
                <a16:creationId xmlns:a16="http://schemas.microsoft.com/office/drawing/2014/main" id="{CC093785-3268-5124-4B28-2CC6862EB86B}"/>
              </a:ext>
            </a:extLst>
          </p:cNvPr>
          <p:cNvGrpSpPr/>
          <p:nvPr/>
        </p:nvGrpSpPr>
        <p:grpSpPr>
          <a:xfrm>
            <a:off x="6861769" y="2708991"/>
            <a:ext cx="3361132" cy="720009"/>
            <a:chOff x="234170" y="5127118"/>
            <a:chExt cx="3361132" cy="720009"/>
          </a:xfrm>
        </p:grpSpPr>
        <p:sp>
          <p:nvSpPr>
            <p:cNvPr id="9" name="TextBox 8">
              <a:extLst>
                <a:ext uri="{FF2B5EF4-FFF2-40B4-BE49-F238E27FC236}">
                  <a16:creationId xmlns:a16="http://schemas.microsoft.com/office/drawing/2014/main" id="{38FB5630-59FC-F48E-9D0A-099217FB1BD4}"/>
                </a:ext>
              </a:extLst>
            </p:cNvPr>
            <p:cNvSpPr txBox="1"/>
            <p:nvPr/>
          </p:nvSpPr>
          <p:spPr>
            <a:xfrm>
              <a:off x="234170" y="5127118"/>
              <a:ext cx="3361132" cy="720009"/>
            </a:xfrm>
            <a:prstGeom prst="cloudCallout">
              <a:avLst>
                <a:gd name="adj1" fmla="val -63305"/>
                <a:gd name="adj2" fmla="val -7357"/>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0" name="Rectangle 9">
              <a:extLst>
                <a:ext uri="{FF2B5EF4-FFF2-40B4-BE49-F238E27FC236}">
                  <a16:creationId xmlns:a16="http://schemas.microsoft.com/office/drawing/2014/main" id="{1805D6A5-3D33-8958-B004-5BC592198E4F}"/>
                </a:ext>
              </a:extLst>
            </p:cNvPr>
            <p:cNvSpPr/>
            <p:nvPr/>
          </p:nvSpPr>
          <p:spPr>
            <a:xfrm>
              <a:off x="414332" y="5163956"/>
              <a:ext cx="3180970" cy="646331"/>
            </a:xfrm>
            <a:prstGeom prst="rect">
              <a:avLst/>
            </a:prstGeom>
          </p:spPr>
          <p:txBody>
            <a:bodyPr wrap="square">
              <a:spAutoFit/>
            </a:bodyPr>
            <a:lstStyle/>
            <a:p>
              <a:pPr algn="ctr"/>
              <a:r>
                <a:rPr lang="de-DE" b="0" dirty="0">
                  <a:solidFill>
                    <a:schemeClr val="bg1"/>
                  </a:solidFill>
                  <a:ea typeface="Cambria Math" panose="02040503050406030204" pitchFamily="18" charset="0"/>
                </a:rPr>
                <a:t>Gründe für keine automatische </a:t>
              </a:r>
              <a:r>
                <a:rPr lang="de-DE" b="0" dirty="0" err="1">
                  <a:solidFill>
                    <a:schemeClr val="bg1"/>
                  </a:solidFill>
                  <a:ea typeface="Cambria Math" panose="02040503050406030204" pitchFamily="18" charset="0"/>
                </a:rPr>
                <a:t>Duplikatsentfernung</a:t>
              </a:r>
              <a:r>
                <a:rPr lang="de-DE" b="0" dirty="0">
                  <a:solidFill>
                    <a:schemeClr val="bg1"/>
                  </a:solidFill>
                  <a:ea typeface="Cambria Math" panose="02040503050406030204" pitchFamily="18" charset="0"/>
                </a:rPr>
                <a:t>?</a:t>
              </a:r>
              <a:endParaRPr lang="de-DE" dirty="0">
                <a:solidFill>
                  <a:schemeClr val="bg1"/>
                </a:solidFill>
              </a:endParaRPr>
            </a:p>
          </p:txBody>
        </p:sp>
      </p:grpSp>
    </p:spTree>
    <p:extLst>
      <p:ext uri="{BB962C8B-B14F-4D97-AF65-F5344CB8AC3E}">
        <p14:creationId xmlns:p14="http://schemas.microsoft.com/office/powerpoint/2010/main" val="3772125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Ordnen durch ORDER BY</a:t>
            </a:r>
          </a:p>
        </p:txBody>
      </p:sp>
      <p:sp>
        <p:nvSpPr>
          <p:cNvPr id="3" name="Inhaltsplatzhalter 2"/>
          <p:cNvSpPr>
            <a:spLocks noGrp="1"/>
          </p:cNvSpPr>
          <p:nvPr>
            <p:ph idx="1"/>
          </p:nvPr>
        </p:nvSpPr>
        <p:spPr/>
        <p:txBody>
          <a:bodyPr>
            <a:normAutofit/>
          </a:bodyPr>
          <a:lstStyle/>
          <a:p>
            <a:r>
              <a:rPr lang="de-DE" dirty="0"/>
              <a:t>Resultatmenge kann für die Ausgabe sortiert werden</a:t>
            </a:r>
          </a:p>
          <a:p>
            <a:pPr lvl="1"/>
            <a:r>
              <a:rPr lang="de-DE" dirty="0"/>
              <a:t>SELECT … </a:t>
            </a:r>
            <a:r>
              <a:rPr lang="de-DE" dirty="0">
                <a:solidFill>
                  <a:schemeClr val="accent1"/>
                </a:solidFill>
              </a:rPr>
              <a:t>ORDER BY</a:t>
            </a:r>
            <a:r>
              <a:rPr lang="de-DE" dirty="0"/>
              <a:t> &lt;Attribut&gt; </a:t>
            </a:r>
            <a:r>
              <a:rPr lang="de-DE" dirty="0">
                <a:solidFill>
                  <a:schemeClr val="accent1"/>
                </a:solidFill>
              </a:rPr>
              <a:t>ASC</a:t>
            </a:r>
          </a:p>
          <a:p>
            <a:pPr lvl="1"/>
            <a:r>
              <a:rPr lang="de-DE" dirty="0"/>
              <a:t>SELECT … </a:t>
            </a:r>
            <a:r>
              <a:rPr lang="de-DE" dirty="0">
                <a:solidFill>
                  <a:schemeClr val="accent1"/>
                </a:solidFill>
              </a:rPr>
              <a:t>ORDER BY</a:t>
            </a:r>
            <a:r>
              <a:rPr lang="de-DE" dirty="0"/>
              <a:t> &lt;Attribut&gt; </a:t>
            </a:r>
            <a:r>
              <a:rPr lang="de-DE" dirty="0">
                <a:solidFill>
                  <a:schemeClr val="accent1"/>
                </a:solidFill>
              </a:rPr>
              <a:t>DESC</a:t>
            </a:r>
          </a:p>
          <a:p>
            <a:pPr lvl="1"/>
            <a:r>
              <a:rPr lang="de-DE" dirty="0"/>
              <a:t>ASC / DESC muss nicht angegeben werden:</a:t>
            </a:r>
          </a:p>
          <a:p>
            <a:pPr lvl="2"/>
            <a:r>
              <a:rPr lang="de-DE" dirty="0"/>
              <a:t>SELECT … </a:t>
            </a:r>
            <a:r>
              <a:rPr lang="de-DE" dirty="0">
                <a:solidFill>
                  <a:schemeClr val="accent1"/>
                </a:solidFill>
              </a:rPr>
              <a:t>ORDER BY</a:t>
            </a:r>
            <a:r>
              <a:rPr lang="de-DE" dirty="0"/>
              <a:t> &lt;Attribut&gt; </a:t>
            </a:r>
          </a:p>
          <a:p>
            <a:pPr lvl="2"/>
            <a:r>
              <a:rPr lang="de-DE" dirty="0"/>
              <a:t>Dann greift ein Default-Wert: ASC</a:t>
            </a:r>
          </a:p>
          <a:p>
            <a:pPr lvl="3"/>
            <a:r>
              <a:rPr lang="de-DE" dirty="0"/>
              <a:t>Wenn nichts angegeben ist, wird aufsteigend sortiert</a:t>
            </a:r>
          </a:p>
          <a:p>
            <a:pPr lvl="1"/>
            <a:r>
              <a:rPr lang="de-DE" dirty="0"/>
              <a:t>Ordnung auf &lt;Attribut&gt; muss definiert sein</a:t>
            </a:r>
          </a:p>
          <a:p>
            <a:pPr lvl="1"/>
            <a:r>
              <a:rPr lang="de-DE" dirty="0"/>
              <a:t>Auch mehrere Sortierkriterien möglich</a:t>
            </a:r>
          </a:p>
        </p:txBody>
      </p:sp>
      <p:sp>
        <p:nvSpPr>
          <p:cNvPr id="5" name="Date Placeholder 4">
            <a:extLst>
              <a:ext uri="{FF2B5EF4-FFF2-40B4-BE49-F238E27FC236}">
                <a16:creationId xmlns:a16="http://schemas.microsoft.com/office/drawing/2014/main" id="{9D701E98-A3AE-3556-40DD-E8D734D61F2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CA88AE3-47AC-F6D0-E8EC-CE350B0B6F8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46</a:t>
            </a:fld>
            <a:endParaRPr lang="de-DE"/>
          </a:p>
        </p:txBody>
      </p:sp>
      <p:sp>
        <p:nvSpPr>
          <p:cNvPr id="8" name="TextBox 7">
            <a:extLst>
              <a:ext uri="{FF2B5EF4-FFF2-40B4-BE49-F238E27FC236}">
                <a16:creationId xmlns:a16="http://schemas.microsoft.com/office/drawing/2014/main" id="{AA876D06-63BA-0114-528B-0D7838FF51F0}"/>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8642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Ordnen durch ORDER BY: Beispiel</a:t>
            </a:r>
          </a:p>
        </p:txBody>
      </p:sp>
      <p:sp>
        <p:nvSpPr>
          <p:cNvPr id="3" name="Inhaltsplatzhalter 2"/>
          <p:cNvSpPr>
            <a:spLocks noGrp="1"/>
          </p:cNvSpPr>
          <p:nvPr>
            <p:ph idx="1"/>
          </p:nvPr>
        </p:nvSpPr>
        <p:spPr/>
        <p:txBody>
          <a:bodyPr>
            <a:noAutofit/>
          </a:bodyPr>
          <a:lstStyle/>
          <a:p>
            <a:r>
              <a:rPr lang="de-DE" dirty="0"/>
              <a:t>Gebe für alle Angestellte deren Nachname, </a:t>
            </a:r>
            <a:br>
              <a:rPr lang="de-DE" dirty="0"/>
            </a:br>
            <a:r>
              <a:rPr lang="de-DE" dirty="0"/>
              <a:t>Vorname und Abteilung sortiert nach </a:t>
            </a:r>
            <a:br>
              <a:rPr lang="de-DE" dirty="0"/>
            </a:br>
            <a:r>
              <a:rPr lang="de-DE" dirty="0"/>
              <a:t>Abteilungsnummer, dann Nachname und </a:t>
            </a:r>
            <a:br>
              <a:rPr lang="de-DE" dirty="0"/>
            </a:br>
            <a:r>
              <a:rPr lang="de-DE" dirty="0"/>
              <a:t>dann Vorname (lexikographisch aufsteigend) an:</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a:t>
            </a:r>
          </a:p>
          <a:p>
            <a:r>
              <a:rPr lang="de-DE" dirty="0"/>
              <a:t>Bei absteigender Sortierung der Abteilungsnamen und aufsteigender Sortierung des Rests:</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 </a:t>
            </a:r>
            <a:r>
              <a:rPr lang="de-DE" dirty="0">
                <a:solidFill>
                  <a:schemeClr val="accent1"/>
                </a:solidFill>
                <a:latin typeface="Courier New" panose="02070309020205020404" pitchFamily="49" charset="0"/>
                <a:cs typeface="Courier New" panose="02070309020205020404" pitchFamily="49" charset="0"/>
              </a:rPr>
              <a:t>DESC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9D701E98-A3AE-3556-40DD-E8D734D61F2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CA88AE3-47AC-F6D0-E8EC-CE350B0B6F8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47</a:t>
            </a:fld>
            <a:endParaRPr lang="de-DE"/>
          </a:p>
        </p:txBody>
      </p:sp>
      <p:sp>
        <p:nvSpPr>
          <p:cNvPr id="7" name="TextBox 6">
            <a:extLst>
              <a:ext uri="{FF2B5EF4-FFF2-40B4-BE49-F238E27FC236}">
                <a16:creationId xmlns:a16="http://schemas.microsoft.com/office/drawing/2014/main" id="{D2C58CA1-6D65-61B4-96AE-E39DFABCA8AE}"/>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8" name="Group 5">
            <a:extLst>
              <a:ext uri="{FF2B5EF4-FFF2-40B4-BE49-F238E27FC236}">
                <a16:creationId xmlns:a16="http://schemas.microsoft.com/office/drawing/2014/main" id="{40388049-678F-EB55-D472-A336B0749EE4}"/>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1300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Ordnen durch ORDER BY: Beispiel mit mehreren Tabellen</a:t>
            </a:r>
          </a:p>
        </p:txBody>
      </p:sp>
      <p:sp>
        <p:nvSpPr>
          <p:cNvPr id="3" name="Inhaltsplatzhalter 2"/>
          <p:cNvSpPr>
            <a:spLocks noGrp="1"/>
          </p:cNvSpPr>
          <p:nvPr>
            <p:ph idx="1"/>
          </p:nvPr>
        </p:nvSpPr>
        <p:spPr/>
        <p:txBody>
          <a:bodyPr>
            <a:noAutofit/>
          </a:bodyPr>
          <a:lstStyle/>
          <a:p>
            <a:pPr lvl="1"/>
            <a:r>
              <a:rPr lang="de-DE" dirty="0"/>
              <a:t>Gebe für alle Projekte deren Namen sowie Nachname, </a:t>
            </a:r>
            <a:br>
              <a:rPr lang="de-DE" dirty="0"/>
            </a:br>
            <a:r>
              <a:rPr lang="de-DE" dirty="0"/>
              <a:t>Vorname und Abteilung der beteiligten Mitarbeitenden </a:t>
            </a:r>
            <a:br>
              <a:rPr lang="de-DE" dirty="0"/>
            </a:br>
            <a:r>
              <a:rPr lang="de-DE" dirty="0"/>
              <a:t>sortiert nach Abteilungsname, dann Nachname und </a:t>
            </a:r>
            <a:br>
              <a:rPr lang="de-DE" dirty="0"/>
            </a:br>
            <a:r>
              <a:rPr lang="de-DE" dirty="0"/>
              <a:t>dann Vorname (lexikographisch aufsteigend) an: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dirty="0" err="1">
                <a:latin typeface="Courier New" panose="02070309020205020404" pitchFamily="49" charset="0"/>
                <a:cs typeface="Courier New" panose="02070309020205020404" pitchFamily="49" charset="0"/>
              </a:rPr>
              <a:t>abt</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Projekt p</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ang.Abt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a:t>
            </a:r>
          </a:p>
          <a:p>
            <a:pPr lvl="1"/>
            <a:r>
              <a:rPr lang="de-DE" dirty="0"/>
              <a:t>Bei absteigender Sortierung der Abteilungsnamen und aufsteigender Sortierung des Rests:</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dirty="0" err="1">
                <a:latin typeface="Courier New" panose="02070309020205020404" pitchFamily="49" charset="0"/>
                <a:cs typeface="Courier New" panose="02070309020205020404" pitchFamily="49" charset="0"/>
              </a:rPr>
              <a:t>abt</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Projekt p</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ang.Abt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order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DESC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ASC</a:t>
            </a: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9D701E98-A3AE-3556-40DD-E8D734D61F2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CA88AE3-47AC-F6D0-E8EC-CE350B0B6F8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48</a:t>
            </a:fld>
            <a:endParaRPr lang="de-DE"/>
          </a:p>
        </p:txBody>
      </p:sp>
      <p:sp>
        <p:nvSpPr>
          <p:cNvPr id="7" name="TextBox 6">
            <a:extLst>
              <a:ext uri="{FF2B5EF4-FFF2-40B4-BE49-F238E27FC236}">
                <a16:creationId xmlns:a16="http://schemas.microsoft.com/office/drawing/2014/main" id="{D2C58CA1-6D65-61B4-96AE-E39DFABCA8AE}"/>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4112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Relationen kombinieren</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Kombinierende Operationen: Kartesisches Produkt, </a:t>
            </a:r>
            <a:r>
              <a:rPr lang="de-DE" dirty="0" err="1"/>
              <a:t>Join</a:t>
            </a:r>
            <a:r>
              <a:rPr lang="de-DE" dirty="0"/>
              <a:t> und </a:t>
            </a:r>
            <a:r>
              <a:rPr lang="de-DE" dirty="0" err="1"/>
              <a:t>Join</a:t>
            </a:r>
            <a:r>
              <a:rPr lang="de-DE" dirty="0"/>
              <a:t>-Arten, klassische Mengenoperationen (Vereinigung, Schnitt, Differenz)</a:t>
            </a:r>
          </a:p>
          <a:p>
            <a:r>
              <a:rPr lang="de-DE" dirty="0"/>
              <a:t>Umbenennung</a:t>
            </a:r>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49</a:t>
            </a:fld>
            <a:endParaRPr lang="en-GB"/>
          </a:p>
        </p:txBody>
      </p:sp>
    </p:spTree>
    <p:extLst>
      <p:ext uri="{BB962C8B-B14F-4D97-AF65-F5344CB8AC3E}">
        <p14:creationId xmlns:p14="http://schemas.microsoft.com/office/powerpoint/2010/main" val="228466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SQL - Historie</a:t>
            </a:r>
          </a:p>
        </p:txBody>
      </p:sp>
      <p:sp>
        <p:nvSpPr>
          <p:cNvPr id="3" name="Inhaltsplatzhalter 2"/>
          <p:cNvSpPr>
            <a:spLocks noGrp="1"/>
          </p:cNvSpPr>
          <p:nvPr>
            <p:ph sz="half" idx="1"/>
          </p:nvPr>
        </p:nvSpPr>
        <p:spPr/>
        <p:txBody>
          <a:bodyPr>
            <a:noAutofit/>
          </a:bodyPr>
          <a:lstStyle/>
          <a:p>
            <a:r>
              <a:rPr lang="de-DE" dirty="0"/>
              <a:t>1974: SEQUEL</a:t>
            </a:r>
          </a:p>
          <a:p>
            <a:pPr lvl="1"/>
            <a:r>
              <a:rPr lang="de-DE" dirty="0"/>
              <a:t>Erster Vorschlag für die Sprache SQL, Entwicklung durch IBM</a:t>
            </a:r>
          </a:p>
          <a:p>
            <a:pPr lvl="1"/>
            <a:r>
              <a:rPr lang="de-DE" dirty="0"/>
              <a:t>Implementierung für (experimentelles) relationales DBMS: System-R</a:t>
            </a:r>
          </a:p>
          <a:p>
            <a:r>
              <a:rPr lang="de-DE" dirty="0"/>
              <a:t>1983: SQL ist de facto Standard</a:t>
            </a:r>
          </a:p>
          <a:p>
            <a:r>
              <a:rPr lang="de-DE" dirty="0"/>
              <a:t>1986: SQL-86  / SQL 1</a:t>
            </a:r>
          </a:p>
          <a:p>
            <a:pPr lvl="1"/>
            <a:r>
              <a:rPr lang="de-DE" dirty="0"/>
              <a:t>Erster offizieller Standard durch ANSI und ISO</a:t>
            </a:r>
          </a:p>
        </p:txBody>
      </p:sp>
      <p:sp>
        <p:nvSpPr>
          <p:cNvPr id="5" name="Content Placeholder 4">
            <a:extLst>
              <a:ext uri="{FF2B5EF4-FFF2-40B4-BE49-F238E27FC236}">
                <a16:creationId xmlns:a16="http://schemas.microsoft.com/office/drawing/2014/main" id="{40DA6C07-AB60-CA75-6F01-A08EB42145B0}"/>
              </a:ext>
            </a:extLst>
          </p:cNvPr>
          <p:cNvSpPr>
            <a:spLocks noGrp="1"/>
          </p:cNvSpPr>
          <p:nvPr>
            <p:ph sz="half" idx="2"/>
          </p:nvPr>
        </p:nvSpPr>
        <p:spPr/>
        <p:txBody>
          <a:bodyPr/>
          <a:lstStyle/>
          <a:p>
            <a:r>
              <a:rPr lang="de-DE" dirty="0"/>
              <a:t>1989: SQL-89</a:t>
            </a:r>
          </a:p>
          <a:p>
            <a:pPr lvl="1"/>
            <a:r>
              <a:rPr lang="de-DE" dirty="0"/>
              <a:t>Revision des ersten Standards</a:t>
            </a:r>
          </a:p>
          <a:p>
            <a:r>
              <a:rPr lang="de-DE" dirty="0"/>
              <a:t>1992: SQL-92 / SQL 2</a:t>
            </a:r>
          </a:p>
          <a:p>
            <a:pPr lvl="1"/>
            <a:r>
              <a:rPr lang="de-DE" dirty="0"/>
              <a:t>zweite, deutlich erweiterte Revision</a:t>
            </a:r>
          </a:p>
          <a:p>
            <a:r>
              <a:rPr lang="de-DE" dirty="0"/>
              <a:t>2000: SQL 3</a:t>
            </a:r>
          </a:p>
          <a:p>
            <a:pPr lvl="1"/>
            <a:r>
              <a:rPr lang="de-DE" dirty="0"/>
              <a:t>mit OO-Konzepten, Multimedia, …</a:t>
            </a:r>
          </a:p>
          <a:p>
            <a:r>
              <a:rPr lang="de-DE" dirty="0"/>
              <a:t>Weitere Revisionen 2003, 2006 (mit XML), 2008, 2011, 2016, 2023 (aktuell; Graph-Anfragesprache hinzugefügt)</a:t>
            </a:r>
          </a:p>
          <a:p>
            <a:endParaRPr lang="en-DE" dirty="0"/>
          </a:p>
        </p:txBody>
      </p:sp>
      <p:sp>
        <p:nvSpPr>
          <p:cNvPr id="6" name="Date Placeholder 5">
            <a:extLst>
              <a:ext uri="{FF2B5EF4-FFF2-40B4-BE49-F238E27FC236}">
                <a16:creationId xmlns:a16="http://schemas.microsoft.com/office/drawing/2014/main" id="{28E0968E-7978-3E18-85F8-C011A0CCC3CA}"/>
              </a:ext>
            </a:extLst>
          </p:cNvPr>
          <p:cNvSpPr>
            <a:spLocks noGrp="1"/>
          </p:cNvSpPr>
          <p:nvPr>
            <p:ph type="dt" sz="half" idx="10"/>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32BC3708-4675-F621-39CD-141DB72CE1F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a:t>
            </a:fld>
            <a:endParaRPr lang="de-DE"/>
          </a:p>
        </p:txBody>
      </p:sp>
      <p:sp>
        <p:nvSpPr>
          <p:cNvPr id="14" name="Rechteck 13"/>
          <p:cNvSpPr/>
          <p:nvPr/>
        </p:nvSpPr>
        <p:spPr bwMode="auto">
          <a:xfrm>
            <a:off x="6176570" y="2421581"/>
            <a:ext cx="5736375" cy="704718"/>
          </a:xfrm>
          <a:prstGeom prst="rect">
            <a:avLst/>
          </a:prstGeom>
          <a:solidFill>
            <a:schemeClr val="accent1">
              <a:alpha val="20000"/>
            </a:schemeClr>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de-DE" b="1">
              <a:latin typeface="Arial" charset="0"/>
            </a:endParaRPr>
          </a:p>
        </p:txBody>
      </p:sp>
    </p:spTree>
    <p:extLst>
      <p:ext uri="{BB962C8B-B14F-4D97-AF65-F5344CB8AC3E}">
        <p14:creationId xmlns:p14="http://schemas.microsoft.com/office/powerpoint/2010/main" val="2253356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Kartesisches Produkt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Umsetzung des kartesischen Produkts (</a:t>
                </a:r>
                <a14:m>
                  <m:oMath xmlns:m="http://schemas.openxmlformats.org/officeDocument/2006/math">
                    <m:r>
                      <a:rPr lang="de-DE" b="1" i="1" smtClean="0">
                        <a:latin typeface="Cambria Math" panose="02040503050406030204" pitchFamily="18" charset="0"/>
                      </a:rPr>
                      <m:t>×</m:t>
                    </m:r>
                  </m:oMath>
                </a14:m>
                <a:r>
                  <a:rPr lang="de-DE" dirty="0"/>
                  <a:t>) durch</a:t>
                </a:r>
                <a:br>
                  <a:rPr lang="de-DE" dirty="0"/>
                </a:br>
                <a:r>
                  <a:rPr lang="de-DE" dirty="0"/>
                  <a:t>Auflistung der beteiligten Tabellen in FROM</a:t>
                </a:r>
              </a:p>
              <a:p>
                <a:pPr lvl="1"/>
                <a:r>
                  <a:rPr lang="de-DE" b="0" dirty="0"/>
                  <a:t>RA: 	</a:t>
                </a:r>
                <a14:m>
                  <m:oMath xmlns:m="http://schemas.openxmlformats.org/officeDocument/2006/math">
                    <m:r>
                      <a:rPr lang="de-DE" b="0" i="1" smtClean="0">
                        <a:latin typeface="Cambria Math" panose="02040503050406030204" pitchFamily="18" charset="0"/>
                      </a:rPr>
                      <m:t>𝑅</m:t>
                    </m:r>
                    <m:r>
                      <a:rPr lang="de-DE" b="0" i="1" smtClean="0">
                        <a:latin typeface="Cambria Math" panose="02040503050406030204" pitchFamily="18" charset="0"/>
                      </a:rPr>
                      <m:t> × </m:t>
                    </m:r>
                    <m:r>
                      <a:rPr lang="de-DE" b="0" i="1" smtClean="0">
                        <a:latin typeface="Cambria Math" panose="02040503050406030204" pitchFamily="18" charset="0"/>
                      </a:rPr>
                      <m:t>𝑆</m:t>
                    </m:r>
                  </m:oMath>
                </a14:m>
                <a:endParaRPr lang="de-DE" dirty="0"/>
              </a:p>
              <a:p>
                <a:pPr lvl="1"/>
                <a:r>
                  <a:rPr lang="de-DE" dirty="0"/>
                  <a:t>SQL:	SELECT *</a:t>
                </a:r>
                <a:br>
                  <a:rPr lang="de-DE" dirty="0"/>
                </a:br>
                <a:r>
                  <a:rPr lang="de-DE" dirty="0"/>
                  <a:t>		FROM </a:t>
                </a:r>
                <a14:m>
                  <m:oMath xmlns:m="http://schemas.openxmlformats.org/officeDocument/2006/math">
                    <m:r>
                      <a:rPr lang="de-DE" i="1" dirty="0" smtClean="0">
                        <a:solidFill>
                          <a:schemeClr val="accent1"/>
                        </a:solidFill>
                        <a:latin typeface="Cambria Math" panose="02040503050406030204" pitchFamily="18" charset="0"/>
                      </a:rPr>
                      <m:t>𝑅</m:t>
                    </m:r>
                    <m:r>
                      <a:rPr lang="de-DE" i="1" dirty="0" smtClean="0">
                        <a:solidFill>
                          <a:schemeClr val="accent1"/>
                        </a:solidFill>
                        <a:latin typeface="Cambria Math" panose="02040503050406030204" pitchFamily="18" charset="0"/>
                      </a:rPr>
                      <m:t>,</m:t>
                    </m:r>
                    <m:r>
                      <a:rPr lang="de-DE" i="1" dirty="0" smtClean="0">
                        <a:solidFill>
                          <a:schemeClr val="accent1"/>
                        </a:solidFill>
                        <a:latin typeface="Cambria Math" panose="02040503050406030204" pitchFamily="18" charset="0"/>
                      </a:rPr>
                      <m:t>𝑆</m:t>
                    </m:r>
                  </m:oMath>
                </a14:m>
                <a:r>
                  <a:rPr lang="de-DE" dirty="0"/>
                  <a:t>;</a:t>
                </a:r>
              </a:p>
              <a:p>
                <a:r>
                  <a:rPr lang="de-DE" dirty="0"/>
                  <a:t>Beispiel:</a:t>
                </a:r>
              </a:p>
              <a:p>
                <a:pPr lvl="1"/>
                <a:r>
                  <a:rPr lang="de-DE" dirty="0"/>
                  <a:t>Liefere alle möglichen Kombinationen von Nachnamen und Abteilungsnamen der Firma geordnet erst nach Abteilung und dann nach Nachname:</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𝑁𝑎𝑚𝑒</m:t>
                        </m:r>
                      </m:sub>
                    </m:sSub>
                    <m:d>
                      <m:dPr>
                        <m:ctrlPr>
                          <a:rPr lang="de-DE" b="0" i="1" dirty="0">
                            <a:latin typeface="Cambria Math" panose="02040503050406030204" pitchFamily="18" charset="0"/>
                          </a:rPr>
                        </m:ctrlPr>
                      </m:dPr>
                      <m:e>
                        <m:r>
                          <a:rPr lang="de-DE" i="1" dirty="0">
                            <a:latin typeface="Cambria Math" panose="02040503050406030204" pitchFamily="18" charset="0"/>
                          </a:rPr>
                          <m:t>𝐴𝑁𝐺𝐸𝑆𝑇𝐸𝐿𝐿𝑇𝐸</m:t>
                        </m:r>
                        <m:r>
                          <a:rPr lang="de-DE" b="0" i="1" dirty="0" smtClean="0">
                            <a:latin typeface="Cambria Math" panose="02040503050406030204" pitchFamily="18" charset="0"/>
                          </a:rPr>
                          <m:t> </m:t>
                        </m:r>
                        <m:r>
                          <a:rPr lang="de-DE" i="1" dirty="0" smtClean="0">
                            <a:latin typeface="Cambria Math" panose="02040503050406030204" pitchFamily="18" charset="0"/>
                            <a:ea typeface="Cambria Math" panose="02040503050406030204" pitchFamily="18" charset="0"/>
                          </a:rPr>
                          <m:t>×</m:t>
                        </m:r>
                        <m:r>
                          <a:rPr lang="de-DE" b="0" i="1" dirty="0" smtClean="0">
                            <a:latin typeface="Cambria Math" panose="02040503050406030204" pitchFamily="18" charset="0"/>
                            <a:ea typeface="Cambria Math" panose="02040503050406030204" pitchFamily="18" charset="0"/>
                          </a:rPr>
                          <m:t> </m:t>
                        </m:r>
                        <m:r>
                          <a:rPr lang="de-DE" i="1" dirty="0">
                            <a:latin typeface="Cambria Math" panose="02040503050406030204" pitchFamily="18" charset="0"/>
                          </a:rPr>
                          <m:t>𝐴𝐵𝑇𝐸𝐼𝐿𝑈𝑁𝐺</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distinct</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Angestellte, Abteilung</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order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endParaRPr lang="en-GB" b="1"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50</a:t>
            </a:fld>
            <a:endParaRPr lang="de-DE"/>
          </a:p>
        </p:txBody>
      </p:sp>
      <p:graphicFrame>
        <p:nvGraphicFramePr>
          <p:cNvPr id="8" name="Group 5">
            <a:extLst>
              <a:ext uri="{FF2B5EF4-FFF2-40B4-BE49-F238E27FC236}">
                <a16:creationId xmlns:a16="http://schemas.microsoft.com/office/drawing/2014/main" id="{1B6B1317-EC40-B5AA-0CE9-E1C293DB1148}"/>
              </a:ext>
            </a:extLst>
          </p:cNvPr>
          <p:cNvGraphicFramePr>
            <a:graphicFrameLocks noGrp="1"/>
          </p:cNvGraphicFramePr>
          <p:nvPr>
            <p:extLst>
              <p:ext uri="{D42A27DB-BD31-4B8C-83A1-F6EECF244321}">
                <p14:modId xmlns:p14="http://schemas.microsoft.com/office/powerpoint/2010/main" val="4082360734"/>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BC031029-E330-AF8D-9E85-8F74B32341AE}"/>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BC9C7A7B-15E8-3124-28F2-7B4BF38E6B63}"/>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7" name="Group 5">
            <a:extLst>
              <a:ext uri="{FF2B5EF4-FFF2-40B4-BE49-F238E27FC236}">
                <a16:creationId xmlns:a16="http://schemas.microsoft.com/office/drawing/2014/main" id="{4B4F3BDC-A959-E902-DFBB-69EFC4826427}"/>
              </a:ext>
            </a:extLst>
          </p:cNvPr>
          <p:cNvGraphicFramePr>
            <a:graphicFrameLocks noGrp="1"/>
          </p:cNvGraphicFramePr>
          <p:nvPr>
            <p:extLst>
              <p:ext uri="{D42A27DB-BD31-4B8C-83A1-F6EECF244321}">
                <p14:modId xmlns:p14="http://schemas.microsoft.com/office/powerpoint/2010/main" val="249667183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3418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Umsetzung des JOIN (</a:t>
                </a:r>
                <a14:m>
                  <m:oMath xmlns:m="http://schemas.openxmlformats.org/officeDocument/2006/math">
                    <m:r>
                      <a:rPr lang="de-DE" b="1" i="1" smtClean="0">
                        <a:latin typeface="Cambria Math" panose="02040503050406030204" pitchFamily="18" charset="0"/>
                      </a:rPr>
                      <m:t>⋈</m:t>
                    </m:r>
                  </m:oMath>
                </a14:m>
                <a:r>
                  <a:rPr lang="de-DE" dirty="0"/>
                  <a:t>) über zwei Wege möglich: </a:t>
                </a:r>
              </a:p>
              <a:p>
                <a:pPr marL="715703" lvl="1" indent="-457200">
                  <a:buFont typeface="+mj-lt"/>
                  <a:buAutoNum type="arabicPeriod"/>
                </a:pPr>
                <a:r>
                  <a:rPr lang="de-DE" dirty="0"/>
                  <a:t>Implizit über kartesisches Produkt:</a:t>
                </a:r>
              </a:p>
              <a:p>
                <a:pPr lvl="2"/>
                <a:r>
                  <a:rPr lang="de-DE" dirty="0"/>
                  <a:t>RA: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𝜎</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r>
                          <a:rPr lang="de-DE" b="0" i="1" smtClean="0">
                            <a:latin typeface="Cambria Math" panose="02040503050406030204" pitchFamily="18" charset="0"/>
                          </a:rPr>
                          <m:t> × </m:t>
                        </m:r>
                        <m:r>
                          <a:rPr lang="de-DE" b="0" i="1" smtClean="0">
                            <a:latin typeface="Cambria Math" panose="02040503050406030204" pitchFamily="18" charset="0"/>
                          </a:rPr>
                          <m:t>𝑆</m:t>
                        </m:r>
                      </m:e>
                    </m:d>
                  </m:oMath>
                </a14:m>
                <a:endParaRPr lang="de-DE" dirty="0"/>
              </a:p>
              <a:p>
                <a:pPr lvl="2"/>
                <a:r>
                  <a:rPr lang="de-DE" dirty="0"/>
                  <a:t>SQL:	SELECT *</a:t>
                </a:r>
                <a:br>
                  <a:rPr lang="de-DE" dirty="0"/>
                </a:br>
                <a:r>
                  <a:rPr lang="de-DE" dirty="0"/>
                  <a:t>		FROM </a:t>
                </a:r>
                <a14:m>
                  <m:oMath xmlns:m="http://schemas.openxmlformats.org/officeDocument/2006/math">
                    <m:r>
                      <a:rPr lang="de-DE" b="0" i="1" smtClean="0">
                        <a:solidFill>
                          <a:schemeClr val="accent1"/>
                        </a:solidFill>
                        <a:latin typeface="Cambria Math" panose="02040503050406030204" pitchFamily="18" charset="0"/>
                      </a:rPr>
                      <m:t>𝑅</m:t>
                    </m:r>
                    <m:r>
                      <a:rPr lang="de-DE" b="0"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𝑆</m:t>
                    </m:r>
                  </m:oMath>
                </a14:m>
                <a:br>
                  <a:rPr lang="de-DE" b="0" dirty="0"/>
                </a:br>
                <a:r>
                  <a:rPr lang="de-DE" b="0" dirty="0"/>
                  <a:t>		WHERE </a:t>
                </a:r>
                <a14:m>
                  <m:oMath xmlns:m="http://schemas.openxmlformats.org/officeDocument/2006/math">
                    <m:d>
                      <m:dPr>
                        <m:begChr m:val="⟨"/>
                        <m:endChr m:val="⟩"/>
                        <m:ctrlPr>
                          <a:rPr lang="de-DE" i="1" smtClean="0">
                            <a:solidFill>
                              <a:schemeClr val="accent1"/>
                            </a:solidFill>
                            <a:latin typeface="Cambria Math" panose="02040503050406030204" pitchFamily="18" charset="0"/>
                          </a:rPr>
                        </m:ctrlPr>
                      </m:dPr>
                      <m:e>
                        <m:r>
                          <a:rPr lang="de-DE" i="1">
                            <a:solidFill>
                              <a:schemeClr val="accent1"/>
                            </a:solidFill>
                            <a:latin typeface="Cambria Math" panose="02040503050406030204" pitchFamily="18" charset="0"/>
                          </a:rPr>
                          <m:t>𝐵𝑒𝑑𝑖𝑛𝑔𝑢𝑛𝑔</m:t>
                        </m:r>
                      </m:e>
                    </m:d>
                  </m:oMath>
                </a14:m>
                <a:r>
                  <a:rPr lang="de-DE" dirty="0"/>
                  <a:t>;</a:t>
                </a:r>
              </a:p>
              <a:p>
                <a:pPr lvl="3"/>
                <a:r>
                  <a:rPr lang="de-DE" dirty="0"/>
                  <a:t>Effiziente Umsetzung als JOIN durch DBMS, auch wenn als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𝜎</m:t>
                        </m:r>
                      </m:e>
                      <m:sub>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𝐵𝑒𝑑𝑖𝑛𝑔𝑢𝑛𝑔</m:t>
                            </m:r>
                          </m:e>
                        </m:d>
                      </m:sub>
                    </m:sSub>
                    <m:d>
                      <m:dPr>
                        <m:ctrlPr>
                          <a:rPr lang="de-DE" b="0" i="1" smtClean="0">
                            <a:latin typeface="Cambria Math" panose="02040503050406030204" pitchFamily="18" charset="0"/>
                          </a:rPr>
                        </m:ctrlPr>
                      </m:dPr>
                      <m:e>
                        <m:r>
                          <a:rPr lang="de-DE" b="0" i="1" smtClean="0">
                            <a:latin typeface="Cambria Math" panose="02040503050406030204" pitchFamily="18" charset="0"/>
                          </a:rPr>
                          <m:t>𝑅</m:t>
                        </m:r>
                        <m:r>
                          <a:rPr lang="de-DE" b="0" i="1" smtClean="0">
                            <a:latin typeface="Cambria Math" panose="02040503050406030204" pitchFamily="18" charset="0"/>
                          </a:rPr>
                          <m:t> × </m:t>
                        </m:r>
                        <m:r>
                          <a:rPr lang="de-DE" b="0" i="1" smtClean="0">
                            <a:latin typeface="Cambria Math" panose="02040503050406030204" pitchFamily="18" charset="0"/>
                          </a:rPr>
                          <m:t>𝑆</m:t>
                        </m:r>
                      </m:e>
                    </m:d>
                  </m:oMath>
                </a14:m>
                <a:r>
                  <a:rPr lang="de-DE" dirty="0"/>
                  <a:t> formuliert</a:t>
                </a:r>
              </a:p>
              <a:p>
                <a:pPr marL="715703" lvl="1" indent="-457200">
                  <a:buFont typeface="+mj-lt"/>
                  <a:buAutoNum type="arabicPeriod"/>
                </a:pPr>
                <a:r>
                  <a:rPr lang="de-DE" dirty="0"/>
                  <a:t>Explizit über Schlüsselworte </a:t>
                </a:r>
                <a:r>
                  <a:rPr lang="de-DE" dirty="0">
                    <a:solidFill>
                      <a:schemeClr val="accent1"/>
                    </a:solidFill>
                  </a:rPr>
                  <a:t>[INNER] JOIN</a:t>
                </a:r>
                <a:r>
                  <a:rPr lang="de-DE" dirty="0"/>
                  <a:t> mit Spezifizierung der JOIN-Bedingung über </a:t>
                </a:r>
                <a:r>
                  <a:rPr lang="de-DE" dirty="0">
                    <a:solidFill>
                      <a:schemeClr val="accent1"/>
                    </a:solidFill>
                  </a:rPr>
                  <a:t>ON</a:t>
                </a:r>
                <a:r>
                  <a:rPr lang="de-DE" dirty="0"/>
                  <a:t>: </a:t>
                </a:r>
              </a:p>
              <a:p>
                <a:pPr lvl="2"/>
                <a:r>
                  <a:rPr lang="de-DE" dirty="0"/>
                  <a:t>RA: 	</a:t>
                </a:r>
                <a14:m>
                  <m:oMath xmlns:m="http://schemas.openxmlformats.org/officeDocument/2006/math">
                    <m:r>
                      <a:rPr lang="de-DE" b="0" i="1" smtClean="0">
                        <a:latin typeface="Cambria Math" panose="02040503050406030204" pitchFamily="18" charset="0"/>
                      </a:rPr>
                      <m:t>𝑅</m:t>
                    </m:r>
                    <m:sSub>
                      <m:sSubPr>
                        <m:ctrlPr>
                          <a:rPr lang="de-DE" b="0" i="1" smtClean="0">
                            <a:latin typeface="Cambria Math" panose="02040503050406030204" pitchFamily="18" charset="0"/>
                          </a:rPr>
                        </m:ctrlPr>
                      </m:sSubPr>
                      <m:e>
                        <m:r>
                          <a:rPr lang="de-DE" b="0" i="1" smtClean="0">
                            <a:latin typeface="Cambria Math" panose="02040503050406030204" pitchFamily="18" charset="0"/>
                          </a:rPr>
                          <m:t>⋈</m:t>
                        </m:r>
                      </m:e>
                      <m:sub>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sub>
                    </m:sSub>
                    <m:r>
                      <a:rPr lang="de-DE" b="0" i="1" smtClean="0">
                        <a:latin typeface="Cambria Math" panose="02040503050406030204" pitchFamily="18" charset="0"/>
                      </a:rPr>
                      <m:t>𝑆</m:t>
                    </m:r>
                  </m:oMath>
                </a14:m>
                <a:endParaRPr lang="de-DE" dirty="0"/>
              </a:p>
              <a:p>
                <a:pPr lvl="2"/>
                <a:r>
                  <a:rPr lang="de-DE" dirty="0"/>
                  <a:t>SQL: 	SELECT *</a:t>
                </a:r>
                <a:br>
                  <a:rPr lang="de-DE" dirty="0"/>
                </a:br>
                <a:r>
                  <a:rPr lang="de-DE" dirty="0"/>
                  <a:t>		FROM </a:t>
                </a:r>
                <a14:m>
                  <m:oMath xmlns:m="http://schemas.openxmlformats.org/officeDocument/2006/math">
                    <m:r>
                      <a:rPr lang="de-DE" b="0" i="1" smtClean="0">
                        <a:latin typeface="Cambria Math" panose="02040503050406030204" pitchFamily="18" charset="0"/>
                      </a:rPr>
                      <m:t>𝑅</m:t>
                    </m:r>
                  </m:oMath>
                </a14:m>
                <a:r>
                  <a:rPr lang="de-DE" dirty="0"/>
                  <a:t> </a:t>
                </a:r>
                <a:r>
                  <a:rPr lang="de-DE" dirty="0">
                    <a:solidFill>
                      <a:schemeClr val="accent1"/>
                    </a:solidFill>
                  </a:rPr>
                  <a:t>INNER JOIN</a:t>
                </a:r>
                <a:r>
                  <a:rPr lang="de-DE" dirty="0"/>
                  <a:t> </a:t>
                </a:r>
                <a14:m>
                  <m:oMath xmlns:m="http://schemas.openxmlformats.org/officeDocument/2006/math">
                    <m:r>
                      <a:rPr lang="de-DE" i="1">
                        <a:latin typeface="Cambria Math" panose="02040503050406030204" pitchFamily="18" charset="0"/>
                      </a:rPr>
                      <m:t>𝑆</m:t>
                    </m:r>
                  </m:oMath>
                </a14:m>
                <a:r>
                  <a:rPr lang="de-DE" dirty="0"/>
                  <a:t> </a:t>
                </a:r>
                <a:r>
                  <a:rPr lang="de-DE" dirty="0">
                    <a:solidFill>
                      <a:schemeClr val="accent1"/>
                    </a:solidFill>
                  </a:rPr>
                  <a:t>ON</a:t>
                </a:r>
                <a:r>
                  <a:rPr lang="de-DE" dirty="0"/>
                  <a:t> </a:t>
                </a:r>
                <a14:m>
                  <m:oMath xmlns:m="http://schemas.openxmlformats.org/officeDocument/2006/math">
                    <m:d>
                      <m:dPr>
                        <m:begChr m:val="⟨"/>
                        <m:endChr m:val="⟩"/>
                        <m:ctrlPr>
                          <a:rPr lang="de-DE" i="1">
                            <a:latin typeface="Cambria Math" panose="02040503050406030204" pitchFamily="18" charset="0"/>
                          </a:rPr>
                        </m:ctrlPr>
                      </m:dPr>
                      <m:e>
                        <m:r>
                          <a:rPr lang="de-DE" i="1">
                            <a:latin typeface="Cambria Math" panose="02040503050406030204" pitchFamily="18" charset="0"/>
                          </a:rPr>
                          <m:t>𝐵𝑒𝑑𝑖𝑛𝑔𝑢𝑛𝑔</m:t>
                        </m:r>
                      </m:e>
                    </m:d>
                  </m:oMath>
                </a14:m>
                <a:r>
                  <a:rPr lang="de-DE" dirty="0"/>
                  <a:t>;</a:t>
                </a:r>
              </a:p>
              <a:p>
                <a:pPr lvl="1"/>
                <a:r>
                  <a:rPr lang="de-DE" dirty="0"/>
                  <a:t>Häufig Verknüpfung </a:t>
                </a:r>
                <a:br>
                  <a:rPr lang="de-DE" dirty="0"/>
                </a:br>
                <a:r>
                  <a:rPr lang="de-DE" dirty="0"/>
                  <a:t>über Fremdschlüssel</a:t>
                </a:r>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b="-4776"/>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endParaRPr lang="en-GB" b="1"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51</a:t>
            </a:fld>
            <a:endParaRPr lang="de-DE"/>
          </a:p>
        </p:txBody>
      </p:sp>
      <p:sp>
        <p:nvSpPr>
          <p:cNvPr id="11" name="TextBox 10">
            <a:extLst>
              <a:ext uri="{FF2B5EF4-FFF2-40B4-BE49-F238E27FC236}">
                <a16:creationId xmlns:a16="http://schemas.microsoft.com/office/drawing/2014/main" id="{D41800E8-00AF-FFDC-7A5D-5EA7BDBC7B62}"/>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BCFAAB39-6E37-40F0-D8B1-F46FBF1431E1}"/>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7" name="Group 5">
            <a:extLst>
              <a:ext uri="{FF2B5EF4-FFF2-40B4-BE49-F238E27FC236}">
                <a16:creationId xmlns:a16="http://schemas.microsoft.com/office/drawing/2014/main" id="{ACFCF143-4782-C277-84B2-675830D4C01E}"/>
              </a:ext>
            </a:extLst>
          </p:cNvPr>
          <p:cNvGraphicFramePr>
            <a:graphicFrameLocks noGrp="1"/>
          </p:cNvGraphicFramePr>
          <p:nvPr>
            <p:extLst>
              <p:ext uri="{D42A27DB-BD31-4B8C-83A1-F6EECF244321}">
                <p14:modId xmlns:p14="http://schemas.microsoft.com/office/powerpoint/2010/main" val="2868725180"/>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F506B65-E830-680D-EF63-0A0238012F4E}"/>
              </a:ext>
            </a:extLst>
          </p:cNvPr>
          <p:cNvGraphicFramePr>
            <a:graphicFrameLocks noGrp="1"/>
          </p:cNvGraphicFramePr>
          <p:nvPr>
            <p:extLst>
              <p:ext uri="{D42A27DB-BD31-4B8C-83A1-F6EECF244321}">
                <p14:modId xmlns:p14="http://schemas.microsoft.com/office/powerpoint/2010/main" val="3020111695"/>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2715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JOIN – Beispiele</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Gebe die Nachnamen aller Angestellten mit dem </a:t>
                </a:r>
                <a:br>
                  <a:rPr lang="de-DE" dirty="0"/>
                </a:br>
                <a:r>
                  <a:rPr lang="de-DE" dirty="0"/>
                  <a:t>Namen der zugeordneten Abteilung erst nach </a:t>
                </a:r>
                <a:br>
                  <a:rPr lang="de-DE" dirty="0"/>
                </a:br>
                <a:r>
                  <a:rPr lang="de-DE" dirty="0"/>
                  <a:t>Abteilung und dann nach Nachname geordnet aus </a:t>
                </a:r>
                <a:endParaRPr lang="de-DE" sz="1200" b="0" i="1" dirty="0">
                  <a:latin typeface="Cambria Math" panose="02040503050406030204" pitchFamily="18" charset="0"/>
                </a:endParaRPr>
              </a:p>
              <a:p>
                <a:pPr marL="715703" lvl="1" indent="-457200">
                  <a:buFont typeface="+mj-lt"/>
                  <a:buAutoNum type="arabicPeriod"/>
                </a:pPr>
                <a:r>
                  <a:rPr lang="de-DE" b="0" dirty="0"/>
                  <a:t> </a:t>
                </a:r>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sub>
                    </m:sSub>
                    <m:d>
                      <m:dPr>
                        <m:ctrlPr>
                          <a:rPr lang="de-DE" b="0" i="1" dirty="0" smtClean="0">
                            <a:latin typeface="Cambria Math" panose="02040503050406030204" pitchFamily="18" charset="0"/>
                          </a:rPr>
                        </m:ctrlPr>
                      </m:dPr>
                      <m:e>
                        <m:sSub>
                          <m:sSubPr>
                            <m:ctrlPr>
                              <a:rPr lang="de-DE" i="1" dirty="0">
                                <a:latin typeface="Cambria Math" panose="02040503050406030204" pitchFamily="18" charset="0"/>
                              </a:rPr>
                            </m:ctrlPr>
                          </m:sSubPr>
                          <m:e>
                            <m:r>
                              <a:rPr lang="de-DE" b="0" i="1" dirty="0" smtClean="0">
                                <a:latin typeface="Cambria Math" panose="02040503050406030204" pitchFamily="18" charset="0"/>
                              </a:rPr>
                              <m:t>𝜎</m:t>
                            </m:r>
                          </m:e>
                          <m:sub>
                            <m:r>
                              <a:rPr lang="de-DE" i="1" dirty="0">
                                <a:latin typeface="Cambria Math" panose="02040503050406030204" pitchFamily="18" charset="0"/>
                              </a:rPr>
                              <m:t>𝑁𝑢𝑚𝑚𝑒𝑟</m:t>
                            </m:r>
                            <m:r>
                              <a:rPr lang="de-DE" i="1" dirty="0">
                                <a:latin typeface="Cambria Math" panose="02040503050406030204" pitchFamily="18" charset="0"/>
                              </a:rPr>
                              <m:t>=</m:t>
                            </m:r>
                            <m:r>
                              <a:rPr lang="de-DE" i="1" dirty="0">
                                <a:latin typeface="Cambria Math" panose="02040503050406030204" pitchFamily="18" charset="0"/>
                              </a:rPr>
                              <m:t>𝐴𝑏𝑡</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𝐴𝑏𝑡𝑒𝑖𝑙𝑢𝑛𝑔</m:t>
                            </m:r>
                            <m:r>
                              <a:rPr lang="de-DE" b="0" i="1" dirty="0" smtClean="0">
                                <a:latin typeface="Cambria Math" panose="02040503050406030204" pitchFamily="18" charset="0"/>
                              </a:rPr>
                              <m:t> × </m:t>
                            </m:r>
                            <m:r>
                              <a:rPr lang="de-DE" b="0" i="1" dirty="0" smtClean="0">
                                <a:latin typeface="Cambria Math" panose="02040503050406030204" pitchFamily="18" charset="0"/>
                              </a:rPr>
                              <m:t>𝐴𝑛𝑔𝑒𝑠𝑡𝑒𝑙𝑙𝑡𝑒</m:t>
                            </m:r>
                          </m:e>
                        </m:d>
                      </m:e>
                    </m:d>
                  </m:oMath>
                </a14:m>
                <a:endParaRPr lang="de-DE" i="1" dirty="0">
                  <a:latin typeface="Cambria Math" panose="02040503050406030204" pitchFamily="18" charset="0"/>
                </a:endParaRP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Abteilung,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Nummer = Abt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order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Name;</a:t>
                </a:r>
                <a:endParaRPr lang="de-DE" i="1" dirty="0">
                  <a:latin typeface="Cambria Math" panose="02040503050406030204" pitchFamily="18" charset="0"/>
                </a:endParaRPr>
              </a:p>
              <a:p>
                <a:pPr marL="715703" lvl="1" indent="-457200">
                  <a:buFont typeface="+mj-lt"/>
                  <a:buAutoNum type="arabicPeriod"/>
                </a:pPr>
                <a:r>
                  <a:rPr lang="de-DE" b="0" dirty="0"/>
                  <a:t> </a:t>
                </a:r>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𝑁𝑁𝑎𝑚𝑒</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𝐴𝑏𝑡𝑒𝑖𝑙𝑢𝑛𝑔</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m:t>
                            </m:r>
                          </m:e>
                          <m:sub>
                            <m:r>
                              <a:rPr lang="de-DE" b="0" i="1" dirty="0" smtClean="0">
                                <a:latin typeface="Cambria Math" panose="02040503050406030204" pitchFamily="18" charset="0"/>
                              </a:rPr>
                              <m:t>𝑁𝑢𝑚𝑚𝑒𝑟</m:t>
                            </m:r>
                            <m:r>
                              <a:rPr lang="de-DE" b="0" i="1" dirty="0" smtClean="0">
                                <a:latin typeface="Cambria Math" panose="02040503050406030204" pitchFamily="18" charset="0"/>
                              </a:rPr>
                              <m:t>=</m:t>
                            </m:r>
                            <m:r>
                              <a:rPr lang="de-DE" b="0" i="1" dirty="0" smtClean="0">
                                <a:latin typeface="Cambria Math" panose="02040503050406030204" pitchFamily="18" charset="0"/>
                              </a:rPr>
                              <m:t>𝐴𝑏𝑡</m:t>
                            </m:r>
                          </m:sub>
                        </m:sSub>
                        <m:r>
                          <a:rPr lang="de-DE" b="0" i="1" dirty="0" smtClean="0">
                            <a:latin typeface="Cambria Math" panose="02040503050406030204" pitchFamily="18" charset="0"/>
                          </a:rPr>
                          <m:t>𝐴𝑛𝑔𝑒𝑠𝑡𝑒𝑙𝑙𝑡𝑒</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b="1" dirty="0" err="1">
                    <a:solidFill>
                      <a:schemeClr val="accent1"/>
                    </a:solidFill>
                    <a:latin typeface="Courier New" panose="02070309020205020404" pitchFamily="49" charset="0"/>
                    <a:cs typeface="Courier New" panose="02070309020205020404" pitchFamily="49" charset="0"/>
                  </a:rPr>
                  <a:t>inner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latin typeface="Courier New" panose="02070309020205020404" pitchFamily="49" charset="0"/>
                    <a:cs typeface="Courier New" panose="02070309020205020404" pitchFamily="49" charset="0"/>
                  </a:rPr>
                  <a:t> Angestellte </a:t>
                </a:r>
                <a:r>
                  <a:rPr lang="de-DE" b="1" dirty="0">
                    <a:solidFill>
                      <a:schemeClr val="accent1"/>
                    </a:solidFill>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Nummer = Abt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order</a:t>
                </a:r>
                <a:r>
                  <a:rPr lang="de-DE" b="1"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Name;</a:t>
                </a:r>
              </a:p>
              <a:p>
                <a:endParaRPr lang="de-DE" dirty="0">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27194E6B-A78C-2AD0-B6C9-995772B951A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1D17C3C-2922-1BBC-E459-F90B03426E11}"/>
              </a:ext>
            </a:extLst>
          </p:cNvPr>
          <p:cNvSpPr>
            <a:spLocks noGrp="1"/>
          </p:cNvSpPr>
          <p:nvPr>
            <p:ph type="ftr" sz="quarter" idx="3"/>
          </p:nvPr>
        </p:nvSpPr>
        <p:spPr/>
        <p:txBody>
          <a:bodyPr/>
          <a:lstStyle/>
          <a:p>
            <a:r>
              <a:rPr lang="en-GB"/>
              <a:t>T. Braun - Datenbanken</a:t>
            </a:r>
            <a:endParaRPr lang="en-GB" b="1"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52</a:t>
            </a:fld>
            <a:endParaRPr lang="de-DE"/>
          </a:p>
        </p:txBody>
      </p:sp>
      <p:sp>
        <p:nvSpPr>
          <p:cNvPr id="10" name="TextBox 9">
            <a:extLst>
              <a:ext uri="{FF2B5EF4-FFF2-40B4-BE49-F238E27FC236}">
                <a16:creationId xmlns:a16="http://schemas.microsoft.com/office/drawing/2014/main" id="{6509C33C-4C10-71B2-FFB3-5A1BA8512411}"/>
              </a:ext>
            </a:extLst>
          </p:cNvPr>
          <p:cNvSpPr txBox="1"/>
          <p:nvPr/>
        </p:nvSpPr>
        <p:spPr>
          <a:xfrm>
            <a:off x="7373403" y="1665066"/>
            <a:ext cx="4458272"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7" name="Group 5">
            <a:extLst>
              <a:ext uri="{FF2B5EF4-FFF2-40B4-BE49-F238E27FC236}">
                <a16:creationId xmlns:a16="http://schemas.microsoft.com/office/drawing/2014/main" id="{126F350B-83EE-AF08-44C1-8F3B3684CEA2}"/>
              </a:ext>
            </a:extLst>
          </p:cNvPr>
          <p:cNvGraphicFramePr>
            <a:graphicFrameLocks noGrp="1"/>
          </p:cNvGraphicFramePr>
          <p:nvPr>
            <p:extLst>
              <p:ext uri="{D42A27DB-BD31-4B8C-83A1-F6EECF244321}">
                <p14:modId xmlns:p14="http://schemas.microsoft.com/office/powerpoint/2010/main" val="2619776112"/>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909978B3-99DA-910E-D7F5-78B76B55E703}"/>
              </a:ext>
            </a:extLst>
          </p:cNvPr>
          <p:cNvGraphicFramePr>
            <a:graphicFrameLocks noGrp="1"/>
          </p:cNvGraphicFramePr>
          <p:nvPr>
            <p:extLst>
              <p:ext uri="{D42A27DB-BD31-4B8C-83A1-F6EECF244321}">
                <p14:modId xmlns:p14="http://schemas.microsoft.com/office/powerpoint/2010/main" val="3020111695"/>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3037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Uneindeutigkeit in Statements</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59625" y="1665066"/>
                <a:ext cx="6552163" cy="4240848"/>
              </a:xfrm>
            </p:spPr>
            <p:txBody>
              <a:bodyPr/>
              <a:lstStyle/>
              <a:p>
                <a:r>
                  <a:rPr lang="de-DE" dirty="0"/>
                  <a:t>Problem: Gleiche Attributnamen in zu verknüpfenden Tabellen</a:t>
                </a:r>
              </a:p>
              <a:p>
                <a:r>
                  <a:rPr lang="de-DE" dirty="0"/>
                  <a:t>Beispiel: </a:t>
                </a:r>
              </a:p>
              <a:p>
                <a:pPr lvl="1"/>
                <a:r>
                  <a:rPr lang="de-DE" dirty="0"/>
                  <a:t>Relationen mit Schemata </a:t>
                </a:r>
                <a14:m>
                  <m:oMath xmlns:m="http://schemas.openxmlformats.org/officeDocument/2006/math">
                    <m:r>
                      <a:rPr lang="de-DE" b="0" i="1" smtClean="0">
                        <a:latin typeface="Cambria Math" panose="02040503050406030204" pitchFamily="18" charset="0"/>
                      </a:rPr>
                      <m:t>𝑀𝑖𝑡𝑔𝑙𝑖𝑒𝑑𝑒𝑟</m:t>
                    </m:r>
                    <m:d>
                      <m:dPr>
                        <m:ctrlPr>
                          <a:rPr lang="de-DE" b="0" i="1" smtClean="0">
                            <a:latin typeface="Cambria Math" panose="02040503050406030204" pitchFamily="18" charset="0"/>
                          </a:rPr>
                        </m:ctrlPr>
                      </m:dPr>
                      <m:e>
                        <m:r>
                          <a:rPr lang="de-DE" b="0" i="1" smtClean="0">
                            <a:solidFill>
                              <a:srgbClr val="FFC000"/>
                            </a:solidFill>
                            <a:latin typeface="Cambria Math" panose="02040503050406030204" pitchFamily="18" charset="0"/>
                          </a:rPr>
                          <m:t>𝐼𝐷</m:t>
                        </m:r>
                        <m:r>
                          <a:rPr lang="de-DE" b="0" i="1" smtClean="0">
                            <a:latin typeface="Cambria Math" panose="02040503050406030204" pitchFamily="18" charset="0"/>
                          </a:rPr>
                          <m:t>,</m:t>
                        </m:r>
                        <m:r>
                          <a:rPr lang="de-DE" b="0" i="1" smtClean="0">
                            <a:latin typeface="Cambria Math" panose="02040503050406030204" pitchFamily="18" charset="0"/>
                          </a:rPr>
                          <m:t>𝑁𝑎𝑚𝑒</m:t>
                        </m:r>
                      </m:e>
                    </m:d>
                    <m:r>
                      <a:rPr lang="de-DE" b="0" i="1" smtClean="0">
                        <a:latin typeface="Cambria Math" panose="02040503050406030204" pitchFamily="18" charset="0"/>
                      </a:rPr>
                      <m:t>,</m:t>
                    </m:r>
                    <m:r>
                      <a:rPr lang="de-DE" b="0" i="1" smtClean="0">
                        <a:latin typeface="Cambria Math" panose="02040503050406030204" pitchFamily="18" charset="0"/>
                      </a:rPr>
                      <m:t>𝑇𝑒𝑖𝑙𝑛𝑎h𝑚𝑒</m:t>
                    </m:r>
                    <m:d>
                      <m:dPr>
                        <m:ctrlPr>
                          <a:rPr lang="de-DE" b="0" i="1" smtClean="0">
                            <a:latin typeface="Cambria Math" panose="02040503050406030204" pitchFamily="18" charset="0"/>
                          </a:rPr>
                        </m:ctrlPr>
                      </m:dPr>
                      <m:e>
                        <m:r>
                          <a:rPr lang="de-DE" b="0" i="1" smtClean="0">
                            <a:latin typeface="Cambria Math" panose="02040503050406030204" pitchFamily="18" charset="0"/>
                          </a:rPr>
                          <m:t>𝐾𝑢𝑟𝑠</m:t>
                        </m:r>
                        <m:r>
                          <a:rPr lang="de-DE" b="0" i="1" smtClean="0">
                            <a:latin typeface="Cambria Math" panose="02040503050406030204" pitchFamily="18" charset="0"/>
                          </a:rPr>
                          <m:t>,</m:t>
                        </m:r>
                        <m:r>
                          <a:rPr lang="de-DE" b="0" i="1" smtClean="0">
                            <a:solidFill>
                              <a:srgbClr val="FFC000"/>
                            </a:solidFill>
                            <a:latin typeface="Cambria Math" panose="02040503050406030204" pitchFamily="18" charset="0"/>
                          </a:rPr>
                          <m:t>𝐼𝐷</m:t>
                        </m:r>
                      </m:e>
                    </m:d>
                  </m:oMath>
                </a14:m>
                <a:endParaRPr lang="de-DE" dirty="0"/>
              </a:p>
              <a:p>
                <a:pPr lvl="1"/>
                <a:r>
                  <a:rPr lang="de-DE" dirty="0"/>
                  <a:t>Liefere Namen der Mitglieder, die den Kurs 'Sport101' belegen:</a:t>
                </a:r>
              </a:p>
              <a:p>
                <a:pPr lvl="2"/>
                <a14:m>
                  <m:oMath xmlns:m="http://schemas.openxmlformats.org/officeDocument/2006/math">
                    <m:sSub>
                      <m:sSubPr>
                        <m:ctrlPr>
                          <a:rPr lang="de-DE" i="1" dirty="0">
                            <a:latin typeface="Cambria Math" panose="02040503050406030204" pitchFamily="18" charset="0"/>
                          </a:rPr>
                        </m:ctrlPr>
                      </m:sSubPr>
                      <m:e>
                        <m:r>
                          <a:rPr lang="el-GR" dirty="0">
                            <a:latin typeface="Cambria Math" panose="02040503050406030204" pitchFamily="18" charset="0"/>
                          </a:rPr>
                          <m:t>𝜋</m:t>
                        </m:r>
                      </m:e>
                      <m:sub>
                        <m:r>
                          <a:rPr lang="de-DE" dirty="0">
                            <a:latin typeface="Cambria Math" panose="02040503050406030204" pitchFamily="18" charset="0"/>
                          </a:rPr>
                          <m:t>𝑁𝑎𝑚𝑒</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dirty="0">
                                <a:latin typeface="Cambria Math" panose="02040503050406030204" pitchFamily="18" charset="0"/>
                              </a:rPr>
                              <m:t>𝜎</m:t>
                            </m:r>
                          </m:e>
                          <m:sub>
                            <m:r>
                              <a:rPr lang="de-DE" dirty="0">
                                <a:latin typeface="Cambria Math" panose="02040503050406030204" pitchFamily="18" charset="0"/>
                              </a:rPr>
                              <m:t>𝐾𝑢𝑟𝑠</m:t>
                            </m:r>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m:t>
                                </m:r>
                              </m:sup>
                            </m:sSup>
                            <m:r>
                              <a:rPr lang="de-DE" dirty="0">
                                <a:latin typeface="Cambria Math" panose="02040503050406030204" pitchFamily="18" charset="0"/>
                              </a:rPr>
                              <m:t>𝑆𝑝𝑜𝑟𝑡</m:t>
                            </m:r>
                            <m:sSup>
                              <m:sSupPr>
                                <m:ctrlPr>
                                  <a:rPr lang="de-DE" i="1" dirty="0">
                                    <a:latin typeface="Cambria Math" panose="02040503050406030204" pitchFamily="18" charset="0"/>
                                  </a:rPr>
                                </m:ctrlPr>
                              </m:sSupPr>
                              <m:e>
                                <m:r>
                                  <a:rPr lang="de-DE" dirty="0">
                                    <a:latin typeface="Cambria Math" panose="02040503050406030204" pitchFamily="18" charset="0"/>
                                  </a:rPr>
                                  <m:t>101</m:t>
                                </m:r>
                              </m:e>
                              <m:sup>
                                <m:r>
                                  <a:rPr lang="de-DE" dirty="0">
                                    <a:latin typeface="Cambria Math" panose="02040503050406030204" pitchFamily="18" charset="0"/>
                                  </a:rPr>
                                  <m:t>′</m:t>
                                </m:r>
                              </m:sup>
                            </m:sSup>
                          </m:sub>
                        </m:sSub>
                        <m:d>
                          <m:dPr>
                            <m:ctrlPr>
                              <a:rPr lang="de-DE" i="1" dirty="0">
                                <a:latin typeface="Cambria Math" panose="02040503050406030204" pitchFamily="18" charset="0"/>
                              </a:rPr>
                            </m:ctrlPr>
                          </m:dPr>
                          <m:e>
                            <m:r>
                              <a:rPr lang="de-DE" i="1" dirty="0">
                                <a:latin typeface="Cambria Math" panose="02040503050406030204" pitchFamily="18" charset="0"/>
                              </a:rPr>
                              <m:t>𝑇𝑒𝑖𝑙𝑛𝑎h𝑚𝑒</m:t>
                            </m:r>
                          </m:e>
                        </m:d>
                        <m:r>
                          <a:rPr lang="de-DE" b="0" i="1" dirty="0" smtClean="0">
                            <a:latin typeface="Cambria Math" panose="02040503050406030204" pitchFamily="18" charset="0"/>
                          </a:rPr>
                          <m:t>⋈</m:t>
                        </m:r>
                        <m:r>
                          <a:rPr lang="de-DE" i="1" dirty="0">
                            <a:latin typeface="Cambria Math" panose="02040503050406030204" pitchFamily="18" charset="0"/>
                          </a:rPr>
                          <m:t>𝑀𝑖𝑡𝑔𝑙𝑖𝑒𝑑𝑒𝑟</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Teilnahme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Kurs='Sport101'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a:solidFill>
                      <a:srgbClr val="FFC000"/>
                    </a:solidFill>
                    <a:latin typeface="Courier New" panose="02070309020205020404" pitchFamily="49" charset="0"/>
                    <a:cs typeface="Courier New" panose="02070309020205020404" pitchFamily="49" charset="0"/>
                  </a:rPr>
                  <a:t>ID = ID</a:t>
                </a:r>
                <a:r>
                  <a:rPr lang="de-DE" dirty="0">
                    <a:latin typeface="Courier New" panose="02070309020205020404" pitchFamily="49" charset="0"/>
                    <a:cs typeface="Courier New" panose="02070309020205020404" pitchFamily="49" charset="0"/>
                  </a:rPr>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59625" y="1665066"/>
                <a:ext cx="6552163" cy="4240848"/>
              </a:xfrm>
              <a:blipFill>
                <a:blip r:embed="rId2"/>
                <a:stretch>
                  <a:fillRect l="-2708" t="-2985"/>
                </a:stretch>
              </a:blipFill>
            </p:spPr>
            <p:txBody>
              <a:bodyPr/>
              <a:lstStyle/>
              <a:p>
                <a:r>
                  <a:rPr lang="en-DE">
                    <a:noFill/>
                  </a:rPr>
                  <a:t> </a:t>
                </a:r>
              </a:p>
            </p:txBody>
          </p:sp>
        </mc:Fallback>
      </mc:AlternateContent>
      <p:sp>
        <p:nvSpPr>
          <p:cNvPr id="10" name="Date Placeholder 9">
            <a:extLst>
              <a:ext uri="{FF2B5EF4-FFF2-40B4-BE49-F238E27FC236}">
                <a16:creationId xmlns:a16="http://schemas.microsoft.com/office/drawing/2014/main" id="{90716474-174C-46F7-6E61-33FC634CC04E}"/>
              </a:ext>
            </a:extLst>
          </p:cNvPr>
          <p:cNvSpPr>
            <a:spLocks noGrp="1"/>
          </p:cNvSpPr>
          <p:nvPr>
            <p:ph type="dt" sz="half" idx="2"/>
          </p:nvPr>
        </p:nvSpPr>
        <p:spPr/>
        <p:txBody>
          <a:bodyPr/>
          <a:lstStyle/>
          <a:p>
            <a:r>
              <a:rPr lang="de-DE"/>
              <a:t>SQL</a:t>
            </a:r>
            <a:endParaRPr lang="en-GB"/>
          </a:p>
        </p:txBody>
      </p:sp>
      <p:sp>
        <p:nvSpPr>
          <p:cNvPr id="11" name="Footer Placeholder 10">
            <a:extLst>
              <a:ext uri="{FF2B5EF4-FFF2-40B4-BE49-F238E27FC236}">
                <a16:creationId xmlns:a16="http://schemas.microsoft.com/office/drawing/2014/main" id="{246F6CD8-AF24-F0F6-DED4-C3DE7B07BA1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53</a:t>
            </a:fld>
            <a:endParaRPr lang="de-DE"/>
          </a:p>
        </p:txBody>
      </p:sp>
      <p:graphicFrame>
        <p:nvGraphicFramePr>
          <p:cNvPr id="9" name="Group 5">
            <a:extLst>
              <a:ext uri="{FF2B5EF4-FFF2-40B4-BE49-F238E27FC236}">
                <a16:creationId xmlns:a16="http://schemas.microsoft.com/office/drawing/2014/main" id="{C1F1ED6C-53F0-646E-0DDE-CD990AEBF91A}"/>
              </a:ext>
            </a:extLst>
          </p:cNvPr>
          <p:cNvGraphicFramePr>
            <a:graphicFrameLocks noGrp="1"/>
          </p:cNvGraphicFramePr>
          <p:nvPr>
            <p:extLst>
              <p:ext uri="{D42A27DB-BD31-4B8C-83A1-F6EECF244321}">
                <p14:modId xmlns:p14="http://schemas.microsoft.com/office/powerpoint/2010/main" val="2729427742"/>
              </p:ext>
            </p:extLst>
          </p:nvPr>
        </p:nvGraphicFramePr>
        <p:xfrm>
          <a:off x="9737563" y="5196755"/>
          <a:ext cx="2094112" cy="315840"/>
        </p:xfrm>
        <a:graphic>
          <a:graphicData uri="http://schemas.openxmlformats.org/drawingml/2006/table">
            <a:tbl>
              <a:tblPr/>
              <a:tblGrid>
                <a:gridCol w="1045700">
                  <a:extLst>
                    <a:ext uri="{9D8B030D-6E8A-4147-A177-3AD203B41FA5}">
                      <a16:colId xmlns:a16="http://schemas.microsoft.com/office/drawing/2014/main" val="1450899989"/>
                    </a:ext>
                  </a:extLst>
                </a:gridCol>
                <a:gridCol w="366250">
                  <a:extLst>
                    <a:ext uri="{9D8B030D-6E8A-4147-A177-3AD203B41FA5}">
                      <a16:colId xmlns:a16="http://schemas.microsoft.com/office/drawing/2014/main" val="20001"/>
                    </a:ext>
                  </a:extLst>
                </a:gridCol>
                <a:gridCol w="682162">
                  <a:extLst>
                    <a:ext uri="{9D8B030D-6E8A-4147-A177-3AD203B41FA5}">
                      <a16:colId xmlns:a16="http://schemas.microsoft.com/office/drawing/2014/main" val="3714767827"/>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Mitglieder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F623E1AB-B917-FA63-2AE4-D2EDE25F585D}"/>
              </a:ext>
            </a:extLst>
          </p:cNvPr>
          <p:cNvGraphicFramePr>
            <a:graphicFrameLocks noGrp="1"/>
          </p:cNvGraphicFramePr>
          <p:nvPr>
            <p:extLst>
              <p:ext uri="{D42A27DB-BD31-4B8C-83A1-F6EECF244321}">
                <p14:modId xmlns:p14="http://schemas.microsoft.com/office/powerpoint/2010/main" val="3623124114"/>
              </p:ext>
            </p:extLst>
          </p:nvPr>
        </p:nvGraphicFramePr>
        <p:xfrm>
          <a:off x="9881326" y="5590074"/>
          <a:ext cx="1950349" cy="315840"/>
        </p:xfrm>
        <a:graphic>
          <a:graphicData uri="http://schemas.openxmlformats.org/drawingml/2006/table">
            <a:tbl>
              <a:tblPr/>
              <a:tblGrid>
                <a:gridCol w="1037191">
                  <a:extLst>
                    <a:ext uri="{9D8B030D-6E8A-4147-A177-3AD203B41FA5}">
                      <a16:colId xmlns:a16="http://schemas.microsoft.com/office/drawing/2014/main" val="1450899989"/>
                    </a:ext>
                  </a:extLst>
                </a:gridCol>
                <a:gridCol w="546908">
                  <a:extLst>
                    <a:ext uri="{9D8B030D-6E8A-4147-A177-3AD203B41FA5}">
                      <a16:colId xmlns:a16="http://schemas.microsoft.com/office/drawing/2014/main" val="20000"/>
                    </a:ext>
                  </a:extLst>
                </a:gridCol>
                <a:gridCol w="366250">
                  <a:extLst>
                    <a:ext uri="{9D8B030D-6E8A-4147-A177-3AD203B41FA5}">
                      <a16:colId xmlns:a16="http://schemas.microsoft.com/office/drawing/2014/main" val="34436735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Teilnahme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Kurs</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1E9934F6-2731-CF22-0674-15A85AE20939}"/>
              </a:ext>
            </a:extLst>
          </p:cNvPr>
          <p:cNvSpPr txBox="1"/>
          <p:nvPr/>
        </p:nvSpPr>
        <p:spPr>
          <a:xfrm>
            <a:off x="7649120" y="1661245"/>
            <a:ext cx="4182555" cy="2862322"/>
          </a:xfrm>
          <a:prstGeom prst="rect">
            <a:avLst/>
          </a:prstGeom>
          <a:noFill/>
        </p:spPr>
        <p:txBody>
          <a:bodyPr wrap="none">
            <a:spAutoFit/>
          </a:bodyPr>
          <a:lstStyle/>
          <a:p>
            <a:r>
              <a:rPr lang="en-GB" sz="1800" b="1" dirty="0">
                <a:effectLst/>
                <a:latin typeface="Courier New" panose="02070309020205020404" pitchFamily="49" charset="0"/>
                <a:cs typeface="Courier New" panose="02070309020205020404" pitchFamily="49" charset="0"/>
              </a:rPr>
              <a:t>create table</a:t>
            </a:r>
            <a:r>
              <a:rPr lang="en-GB" sz="1800" dirty="0">
                <a:effectLst/>
                <a:latin typeface="Courier New" panose="02070309020205020404" pitchFamily="49" charset="0"/>
                <a:cs typeface="Courier New" panose="02070309020205020404" pitchFamily="49" charset="0"/>
              </a:rPr>
              <a:t> </a:t>
            </a:r>
            <a:r>
              <a:rPr lang="en-GB" sz="1800" dirty="0" err="1">
                <a:effectLst/>
                <a:latin typeface="Courier New" panose="02070309020205020404" pitchFamily="49" charset="0"/>
                <a:cs typeface="Courier New" panose="02070309020205020404" pitchFamily="49" charset="0"/>
              </a:rPr>
              <a:t>Mitglieder</a:t>
            </a:r>
            <a:r>
              <a:rPr lang="en-GB" sz="1800" dirty="0">
                <a:effectLst/>
                <a:latin typeface="Courier New" panose="02070309020205020404" pitchFamily="49" charset="0"/>
                <a:cs typeface="Courier New" panose="02070309020205020404" pitchFamily="49" charset="0"/>
              </a:rPr>
              <a:t> (</a:t>
            </a:r>
            <a:br>
              <a:rPr lang="en-GB" sz="1800" dirty="0">
                <a:effectLst/>
                <a:latin typeface="Courier New" panose="02070309020205020404" pitchFamily="49" charset="0"/>
                <a:cs typeface="Courier New" panose="02070309020205020404" pitchFamily="49" charset="0"/>
              </a:rPr>
            </a:br>
            <a:r>
              <a:rPr lang="en-GB" sz="1800" dirty="0">
                <a:effectLst/>
                <a:latin typeface="Courier New" panose="02070309020205020404" pitchFamily="49" charset="0"/>
                <a:cs typeface="Courier New" panose="02070309020205020404" pitchFamily="49" charset="0"/>
              </a:rPr>
              <a:t>   </a:t>
            </a:r>
            <a:r>
              <a:rPr lang="en-GB" sz="1800" dirty="0">
                <a:solidFill>
                  <a:srgbClr val="FFC000"/>
                </a:solidFill>
                <a:effectLst/>
                <a:latin typeface="Courier New" panose="02070309020205020404" pitchFamily="49" charset="0"/>
                <a:cs typeface="Courier New" panose="02070309020205020404" pitchFamily="49" charset="0"/>
              </a:rPr>
              <a:t>ID</a:t>
            </a:r>
            <a:r>
              <a:rPr lang="en-GB" sz="1800" dirty="0">
                <a:solidFill>
                  <a:srgbClr val="BF0000"/>
                </a:solidFill>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int</a:t>
            </a:r>
            <a:r>
              <a:rPr lang="en-GB" sz="1800" dirty="0">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not null,</a:t>
            </a:r>
          </a:p>
          <a:p>
            <a:r>
              <a:rPr lang="en-GB" sz="1800" dirty="0">
                <a:effectLst/>
                <a:latin typeface="Courier New" panose="02070309020205020404" pitchFamily="49" charset="0"/>
                <a:cs typeface="Courier New" panose="02070309020205020404" pitchFamily="49" charset="0"/>
              </a:rPr>
              <a:t>   Name  </a:t>
            </a:r>
            <a:r>
              <a:rPr lang="en-GB" sz="1800" b="1" dirty="0">
                <a:effectLst/>
                <a:latin typeface="Courier New" panose="02070309020205020404" pitchFamily="49" charset="0"/>
                <a:cs typeface="Courier New" panose="02070309020205020404" pitchFamily="49" charset="0"/>
              </a:rPr>
              <a:t>char</a:t>
            </a:r>
            <a:r>
              <a:rPr lang="en-GB" sz="1800" dirty="0">
                <a:effectLst/>
                <a:latin typeface="Courier New" panose="02070309020205020404" pitchFamily="49" charset="0"/>
                <a:cs typeface="Courier New" panose="02070309020205020404" pitchFamily="49" charset="0"/>
              </a:rPr>
              <a:t>(20)  </a:t>
            </a:r>
            <a:r>
              <a:rPr lang="en-GB" sz="1800" b="1" dirty="0">
                <a:effectLst/>
                <a:latin typeface="Courier New" panose="02070309020205020404" pitchFamily="49" charset="0"/>
                <a:cs typeface="Courier New" panose="02070309020205020404" pitchFamily="49" charset="0"/>
              </a:rPr>
              <a:t>not null</a:t>
            </a:r>
            <a:r>
              <a:rPr lang="en-GB" sz="1800" dirty="0">
                <a:effectLst/>
                <a:latin typeface="Courier New" panose="02070309020205020404" pitchFamily="49" charset="0"/>
                <a:cs typeface="Courier New" panose="02070309020205020404" pitchFamily="49" charset="0"/>
              </a:rPr>
              <a:t>,</a:t>
            </a:r>
          </a:p>
          <a:p>
            <a:r>
              <a:rPr lang="en-GB" dirty="0">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primary key</a:t>
            </a:r>
            <a:r>
              <a:rPr lang="en-GB" sz="1800" dirty="0">
                <a:effectLst/>
                <a:latin typeface="Courier New" panose="02070309020205020404" pitchFamily="49" charset="0"/>
                <a:cs typeface="Courier New" panose="02070309020205020404" pitchFamily="49" charset="0"/>
              </a:rPr>
              <a:t> (ID)</a:t>
            </a:r>
            <a:endParaRPr lang="en-GB" dirty="0">
              <a:effectLst/>
              <a:latin typeface="Courier New" panose="02070309020205020404" pitchFamily="49" charset="0"/>
              <a:cs typeface="Courier New" panose="02070309020205020404" pitchFamily="49" charset="0"/>
            </a:endParaRPr>
          </a:p>
          <a:p>
            <a:r>
              <a:rPr lang="en-GB" sz="1800" dirty="0">
                <a:effectLst/>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a:p>
            <a:r>
              <a:rPr lang="en-GB" sz="1800" b="1" dirty="0">
                <a:effectLst/>
                <a:latin typeface="Courier New" panose="02070309020205020404" pitchFamily="49" charset="0"/>
                <a:cs typeface="Courier New" panose="02070309020205020404" pitchFamily="49" charset="0"/>
              </a:rPr>
              <a:t>create table</a:t>
            </a:r>
            <a:r>
              <a:rPr lang="en-GB" sz="1800" dirty="0">
                <a:effectLst/>
                <a:latin typeface="Courier New" panose="02070309020205020404" pitchFamily="49" charset="0"/>
                <a:cs typeface="Courier New" panose="02070309020205020404" pitchFamily="49" charset="0"/>
              </a:rPr>
              <a:t> </a:t>
            </a:r>
            <a:r>
              <a:rPr lang="en-GB" sz="1800" dirty="0" err="1">
                <a:effectLst/>
                <a:latin typeface="Courier New" panose="02070309020205020404" pitchFamily="49" charset="0"/>
                <a:cs typeface="Courier New" panose="02070309020205020404" pitchFamily="49" charset="0"/>
              </a:rPr>
              <a:t>Teilnahme</a:t>
            </a:r>
            <a:r>
              <a:rPr lang="en-GB" sz="1800" dirty="0">
                <a:effectLst/>
                <a:latin typeface="Courier New" panose="02070309020205020404" pitchFamily="49" charset="0"/>
                <a:cs typeface="Courier New" panose="02070309020205020404" pitchFamily="49" charset="0"/>
              </a:rPr>
              <a:t> ( </a:t>
            </a:r>
          </a:p>
          <a:p>
            <a:r>
              <a:rPr lang="en-GB" sz="1800" dirty="0">
                <a:effectLst/>
                <a:latin typeface="Courier New" panose="02070309020205020404" pitchFamily="49" charset="0"/>
                <a:cs typeface="Courier New" panose="02070309020205020404" pitchFamily="49" charset="0"/>
              </a:rPr>
              <a:t>   </a:t>
            </a:r>
            <a:r>
              <a:rPr lang="en-GB" sz="1800" dirty="0" err="1">
                <a:effectLst/>
                <a:latin typeface="Courier New" panose="02070309020205020404" pitchFamily="49" charset="0"/>
                <a:cs typeface="Courier New" panose="02070309020205020404" pitchFamily="49" charset="0"/>
              </a:rPr>
              <a:t>Kurs</a:t>
            </a:r>
            <a:r>
              <a:rPr lang="en-GB" sz="1800" dirty="0">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char</a:t>
            </a:r>
            <a:r>
              <a:rPr lang="en-GB" sz="1800" dirty="0">
                <a:effectLst/>
                <a:latin typeface="Courier New" panose="02070309020205020404" pitchFamily="49" charset="0"/>
                <a:cs typeface="Courier New" panose="02070309020205020404" pitchFamily="49" charset="0"/>
              </a:rPr>
              <a:t>(25)  </a:t>
            </a:r>
            <a:r>
              <a:rPr lang="en-GB" sz="1800" b="1" dirty="0">
                <a:effectLst/>
                <a:latin typeface="Courier New" panose="02070309020205020404" pitchFamily="49" charset="0"/>
                <a:cs typeface="Courier New" panose="02070309020205020404" pitchFamily="49" charset="0"/>
              </a:rPr>
              <a:t>not null</a:t>
            </a:r>
            <a:r>
              <a:rPr lang="en-GB" sz="1800" dirty="0">
                <a:effectLst/>
                <a:latin typeface="Courier New" panose="02070309020205020404" pitchFamily="49" charset="0"/>
                <a:cs typeface="Courier New" panose="02070309020205020404" pitchFamily="49" charset="0"/>
              </a:rPr>
              <a:t>, </a:t>
            </a:r>
          </a:p>
          <a:p>
            <a:r>
              <a:rPr lang="en-GB" dirty="0">
                <a:solidFill>
                  <a:srgbClr val="BF0000"/>
                </a:solidFill>
                <a:latin typeface="Courier New" panose="02070309020205020404" pitchFamily="49" charset="0"/>
                <a:cs typeface="Courier New" panose="02070309020205020404" pitchFamily="49" charset="0"/>
              </a:rPr>
              <a:t>   </a:t>
            </a:r>
            <a:r>
              <a:rPr lang="en-GB" sz="1800" dirty="0">
                <a:solidFill>
                  <a:srgbClr val="FFC000"/>
                </a:solidFill>
                <a:effectLst/>
                <a:latin typeface="Courier New" panose="02070309020205020404" pitchFamily="49" charset="0"/>
                <a:cs typeface="Courier New" panose="02070309020205020404" pitchFamily="49" charset="0"/>
              </a:rPr>
              <a:t>ID</a:t>
            </a:r>
            <a:r>
              <a:rPr lang="en-GB" sz="1800" dirty="0">
                <a:solidFill>
                  <a:srgbClr val="BF0000"/>
                </a:solidFill>
                <a:effectLst/>
                <a:latin typeface="Courier New" panose="02070309020205020404" pitchFamily="49" charset="0"/>
                <a:cs typeface="Courier New" panose="02070309020205020404" pitchFamily="49" charset="0"/>
              </a:rPr>
              <a:t>    </a:t>
            </a:r>
            <a:r>
              <a:rPr lang="en-GB" sz="1800" b="1" dirty="0">
                <a:effectLst/>
                <a:latin typeface="Courier New" panose="02070309020205020404" pitchFamily="49" charset="0"/>
                <a:cs typeface="Courier New" panose="02070309020205020404" pitchFamily="49" charset="0"/>
              </a:rPr>
              <a:t>int       not null</a:t>
            </a:r>
            <a:r>
              <a:rPr lang="en-GB" sz="1800" dirty="0">
                <a:effectLst/>
                <a:latin typeface="Courier New" panose="02070309020205020404" pitchFamily="49" charset="0"/>
                <a:cs typeface="Courier New" panose="02070309020205020404" pitchFamily="49" charset="0"/>
              </a:rPr>
              <a:t>, </a:t>
            </a:r>
          </a:p>
          <a:p>
            <a:r>
              <a:rPr lang="en-GB" dirty="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primary key</a:t>
            </a:r>
            <a:r>
              <a:rPr lang="en-GB" dirty="0">
                <a:latin typeface="Courier New" panose="02070309020205020404" pitchFamily="49" charset="0"/>
                <a:cs typeface="Courier New" panose="02070309020205020404" pitchFamily="49" charset="0"/>
              </a:rPr>
              <a:t>(</a:t>
            </a:r>
            <a:r>
              <a:rPr lang="en-GB" dirty="0" err="1">
                <a:latin typeface="Courier New" panose="02070309020205020404" pitchFamily="49" charset="0"/>
                <a:cs typeface="Courier New" panose="02070309020205020404" pitchFamily="49" charset="0"/>
              </a:rPr>
              <a:t>Kurs,ID</a:t>
            </a:r>
            <a:r>
              <a:rPr lang="en-GB" dirty="0">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a:p>
            <a:r>
              <a:rPr lang="en-GB" sz="1800" dirty="0">
                <a:effectLst/>
                <a:latin typeface="Courier New" panose="02070309020205020404" pitchFamily="49" charset="0"/>
                <a:cs typeface="Courier New" panose="02070309020205020404" pitchFamily="49" charset="0"/>
              </a:rPr>
              <a:t>);</a:t>
            </a:r>
            <a:endParaRPr lang="en-GB" dirty="0">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62007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Qualifizierung von Attributen &amp; </a:t>
            </a:r>
            <a:r>
              <a:rPr lang="de-DE" dirty="0" err="1"/>
              <a:t>Aliases</a:t>
            </a:r>
            <a:r>
              <a:rPr lang="de-DE" dirty="0"/>
              <a:t> </a:t>
            </a:r>
          </a:p>
        </p:txBody>
      </p:sp>
      <p:sp>
        <p:nvSpPr>
          <p:cNvPr id="3" name="Inhaltsplatzhalter 2"/>
          <p:cNvSpPr>
            <a:spLocks noGrp="1"/>
          </p:cNvSpPr>
          <p:nvPr>
            <p:ph idx="1"/>
          </p:nvPr>
        </p:nvSpPr>
        <p:spPr/>
        <p:txBody>
          <a:bodyPr/>
          <a:lstStyle/>
          <a:p>
            <a:r>
              <a:rPr lang="de-DE" dirty="0"/>
              <a:t>Über Punktnotation Attributname mit Tabellennamen qualifizieren zur eindeutigen </a:t>
            </a:r>
            <a:r>
              <a:rPr lang="de-DE" dirty="0" err="1"/>
              <a:t>Referenzierung</a:t>
            </a:r>
            <a:endParaRPr lang="de-DE" dirty="0"/>
          </a:p>
          <a:p>
            <a:pPr lvl="1"/>
            <a:r>
              <a:rPr lang="de-DE" dirty="0"/>
              <a:t>Verbessert Lesbarkeit, da im Statement angegeben ist, woher welches Attribut kommt</a:t>
            </a:r>
          </a:p>
          <a:p>
            <a:pPr lvl="1"/>
            <a:r>
              <a:rPr lang="de-DE" dirty="0"/>
              <a:t>Beispiel</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Teilnahme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Kurs = 'Sport101'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Mitglieder.</a:t>
            </a:r>
            <a:r>
              <a:rPr lang="de-DE" dirty="0" err="1">
                <a:solidFill>
                  <a:srgbClr val="FFC000"/>
                </a:solidFill>
                <a:latin typeface="Courier New" panose="02070309020205020404" pitchFamily="49" charset="0"/>
                <a:cs typeface="Courier New" panose="02070309020205020404" pitchFamily="49" charset="0"/>
              </a:rPr>
              <a:t>ID</a:t>
            </a:r>
            <a:r>
              <a:rPr lang="de-DE" dirty="0">
                <a:solidFill>
                  <a:srgbClr val="FFC000"/>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a:solidFill>
                  <a:srgbClr val="C00000"/>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Teilnahme.</a:t>
            </a:r>
            <a:r>
              <a:rPr lang="de-DE" dirty="0" err="1">
                <a:solidFill>
                  <a:srgbClr val="FFC000"/>
                </a:solidFill>
                <a:latin typeface="Courier New" panose="02070309020205020404" pitchFamily="49" charset="0"/>
                <a:cs typeface="Courier New" panose="02070309020205020404" pitchFamily="49" charset="0"/>
              </a:rPr>
              <a:t>ID</a:t>
            </a:r>
            <a:r>
              <a:rPr lang="de-DE" dirty="0">
                <a:latin typeface="Courier New" panose="02070309020205020404" pitchFamily="49" charset="0"/>
                <a:cs typeface="Courier New" panose="02070309020205020404" pitchFamily="49" charset="0"/>
              </a:rPr>
              <a:t>;</a:t>
            </a:r>
          </a:p>
          <a:p>
            <a:pPr>
              <a:tabLst>
                <a:tab pos="696913" algn="l"/>
                <a:tab pos="1366838" algn="l"/>
                <a:tab pos="2386013" algn="l"/>
              </a:tabLst>
            </a:pPr>
            <a:r>
              <a:rPr lang="de-DE" dirty="0" err="1">
                <a:solidFill>
                  <a:schemeClr val="accent1"/>
                </a:solidFill>
              </a:rPr>
              <a:t>Aliases</a:t>
            </a:r>
            <a:r>
              <a:rPr lang="de-DE" dirty="0"/>
              <a:t> für lange Tabellennamen</a:t>
            </a:r>
          </a:p>
          <a:p>
            <a:pPr lvl="1"/>
            <a:r>
              <a:rPr lang="de-DE" dirty="0"/>
              <a:t>Dient auch der Übersicht bei komplexen Ausdrücken</a:t>
            </a:r>
          </a:p>
          <a:p>
            <a:pPr lvl="1"/>
            <a:r>
              <a:rPr lang="de-DE" dirty="0"/>
              <a:t>Beispiel</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a:t>
            </a:r>
            <a:r>
              <a:rPr lang="de-DE" dirty="0">
                <a:solidFill>
                  <a:schemeClr val="accent1"/>
                </a:solidFill>
                <a:latin typeface="Courier New" panose="02070309020205020404" pitchFamily="49" charset="0"/>
                <a:cs typeface="Courier New" panose="02070309020205020404" pitchFamily="49" charset="0"/>
              </a:rPr>
              <a:t>m</a:t>
            </a:r>
            <a:r>
              <a:rPr lang="de-DE" dirty="0">
                <a:latin typeface="Courier New" panose="02070309020205020404" pitchFamily="49" charset="0"/>
                <a:cs typeface="Courier New" panose="02070309020205020404" pitchFamily="49" charset="0"/>
              </a:rPr>
              <a:t>, Teilnahme </a:t>
            </a:r>
            <a:r>
              <a:rPr lang="de-DE" dirty="0" err="1">
                <a:solidFill>
                  <a:schemeClr val="accent1"/>
                </a:solidFill>
                <a:latin typeface="Courier New" panose="02070309020205020404" pitchFamily="49" charset="0"/>
                <a:cs typeface="Courier New" panose="02070309020205020404" pitchFamily="49" charset="0"/>
              </a:rPr>
              <a:t>k</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k.Kurs</a:t>
            </a:r>
            <a:r>
              <a:rPr lang="de-DE" dirty="0">
                <a:latin typeface="Courier New" panose="02070309020205020404" pitchFamily="49" charset="0"/>
                <a:cs typeface="Courier New" panose="02070309020205020404" pitchFamily="49" charset="0"/>
              </a:rPr>
              <a:t> = 'Sport101'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m.</a:t>
            </a:r>
            <a:r>
              <a:rPr lang="de-DE" dirty="0" err="1">
                <a:solidFill>
                  <a:srgbClr val="FFC000"/>
                </a:solidFill>
                <a:latin typeface="Courier New" panose="02070309020205020404" pitchFamily="49" charset="0"/>
                <a:cs typeface="Courier New" panose="02070309020205020404" pitchFamily="49" charset="0"/>
              </a:rPr>
              <a:t>ID</a:t>
            </a:r>
            <a:r>
              <a:rPr lang="de-DE" dirty="0">
                <a:solidFill>
                  <a:srgbClr val="FFC000"/>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dirty="0">
                <a:solidFill>
                  <a:srgbClr val="C00000"/>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k.</a:t>
            </a:r>
            <a:r>
              <a:rPr lang="de-DE" dirty="0" err="1">
                <a:solidFill>
                  <a:srgbClr val="FFC000"/>
                </a:solidFill>
                <a:latin typeface="Courier New" panose="02070309020205020404" pitchFamily="49" charset="0"/>
                <a:cs typeface="Courier New" panose="02070309020205020404" pitchFamily="49" charset="0"/>
              </a:rPr>
              <a:t>ID</a:t>
            </a:r>
            <a:r>
              <a:rPr lang="de-DE" dirty="0">
                <a:latin typeface="Courier New" panose="02070309020205020404" pitchFamily="49" charset="0"/>
                <a:cs typeface="Courier New" panose="02070309020205020404" pitchFamily="49" charset="0"/>
              </a:rPr>
              <a:t>;</a:t>
            </a:r>
          </a:p>
          <a:p>
            <a:pPr lvl="2"/>
            <a:endParaRPr lang="de-DE" b="1" dirty="0"/>
          </a:p>
          <a:p>
            <a:endParaRPr lang="de-DE" dirty="0"/>
          </a:p>
        </p:txBody>
      </p:sp>
      <p:sp>
        <p:nvSpPr>
          <p:cNvPr id="10" name="Date Placeholder 9">
            <a:extLst>
              <a:ext uri="{FF2B5EF4-FFF2-40B4-BE49-F238E27FC236}">
                <a16:creationId xmlns:a16="http://schemas.microsoft.com/office/drawing/2014/main" id="{90716474-174C-46F7-6E61-33FC634CC04E}"/>
              </a:ext>
            </a:extLst>
          </p:cNvPr>
          <p:cNvSpPr>
            <a:spLocks noGrp="1"/>
          </p:cNvSpPr>
          <p:nvPr>
            <p:ph type="dt" sz="half" idx="2"/>
          </p:nvPr>
        </p:nvSpPr>
        <p:spPr/>
        <p:txBody>
          <a:bodyPr/>
          <a:lstStyle/>
          <a:p>
            <a:r>
              <a:rPr lang="de-DE"/>
              <a:t>SQL</a:t>
            </a:r>
            <a:endParaRPr lang="en-GB"/>
          </a:p>
        </p:txBody>
      </p:sp>
      <p:sp>
        <p:nvSpPr>
          <p:cNvPr id="11" name="Footer Placeholder 10">
            <a:extLst>
              <a:ext uri="{FF2B5EF4-FFF2-40B4-BE49-F238E27FC236}">
                <a16:creationId xmlns:a16="http://schemas.microsoft.com/office/drawing/2014/main" id="{246F6CD8-AF24-F0F6-DED4-C3DE7B07BA1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54</a:t>
            </a:fld>
            <a:endParaRPr lang="de-DE"/>
          </a:p>
        </p:txBody>
      </p:sp>
      <p:graphicFrame>
        <p:nvGraphicFramePr>
          <p:cNvPr id="5" name="Group 5">
            <a:extLst>
              <a:ext uri="{FF2B5EF4-FFF2-40B4-BE49-F238E27FC236}">
                <a16:creationId xmlns:a16="http://schemas.microsoft.com/office/drawing/2014/main" id="{6DBF65C8-D6EB-746D-B87F-95206D7E4510}"/>
              </a:ext>
            </a:extLst>
          </p:cNvPr>
          <p:cNvGraphicFramePr>
            <a:graphicFrameLocks noGrp="1"/>
          </p:cNvGraphicFramePr>
          <p:nvPr>
            <p:extLst>
              <p:ext uri="{D42A27DB-BD31-4B8C-83A1-F6EECF244321}">
                <p14:modId xmlns:p14="http://schemas.microsoft.com/office/powerpoint/2010/main" val="640371139"/>
              </p:ext>
            </p:extLst>
          </p:nvPr>
        </p:nvGraphicFramePr>
        <p:xfrm>
          <a:off x="9737563" y="5196755"/>
          <a:ext cx="2094112" cy="315840"/>
        </p:xfrm>
        <a:graphic>
          <a:graphicData uri="http://schemas.openxmlformats.org/drawingml/2006/table">
            <a:tbl>
              <a:tblPr/>
              <a:tblGrid>
                <a:gridCol w="1045700">
                  <a:extLst>
                    <a:ext uri="{9D8B030D-6E8A-4147-A177-3AD203B41FA5}">
                      <a16:colId xmlns:a16="http://schemas.microsoft.com/office/drawing/2014/main" val="1450899989"/>
                    </a:ext>
                  </a:extLst>
                </a:gridCol>
                <a:gridCol w="366250">
                  <a:extLst>
                    <a:ext uri="{9D8B030D-6E8A-4147-A177-3AD203B41FA5}">
                      <a16:colId xmlns:a16="http://schemas.microsoft.com/office/drawing/2014/main" val="20001"/>
                    </a:ext>
                  </a:extLst>
                </a:gridCol>
                <a:gridCol w="682162">
                  <a:extLst>
                    <a:ext uri="{9D8B030D-6E8A-4147-A177-3AD203B41FA5}">
                      <a16:colId xmlns:a16="http://schemas.microsoft.com/office/drawing/2014/main" val="3714767827"/>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Mitglieder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43C2C728-F73B-BDEE-C26E-D349E56D4F72}"/>
              </a:ext>
            </a:extLst>
          </p:cNvPr>
          <p:cNvGraphicFramePr>
            <a:graphicFrameLocks noGrp="1"/>
          </p:cNvGraphicFramePr>
          <p:nvPr>
            <p:extLst>
              <p:ext uri="{D42A27DB-BD31-4B8C-83A1-F6EECF244321}">
                <p14:modId xmlns:p14="http://schemas.microsoft.com/office/powerpoint/2010/main" val="1756357425"/>
              </p:ext>
            </p:extLst>
          </p:nvPr>
        </p:nvGraphicFramePr>
        <p:xfrm>
          <a:off x="9881326" y="5590074"/>
          <a:ext cx="1950349" cy="315840"/>
        </p:xfrm>
        <a:graphic>
          <a:graphicData uri="http://schemas.openxmlformats.org/drawingml/2006/table">
            <a:tbl>
              <a:tblPr/>
              <a:tblGrid>
                <a:gridCol w="1037191">
                  <a:extLst>
                    <a:ext uri="{9D8B030D-6E8A-4147-A177-3AD203B41FA5}">
                      <a16:colId xmlns:a16="http://schemas.microsoft.com/office/drawing/2014/main" val="1450899989"/>
                    </a:ext>
                  </a:extLst>
                </a:gridCol>
                <a:gridCol w="546908">
                  <a:extLst>
                    <a:ext uri="{9D8B030D-6E8A-4147-A177-3AD203B41FA5}">
                      <a16:colId xmlns:a16="http://schemas.microsoft.com/office/drawing/2014/main" val="20000"/>
                    </a:ext>
                  </a:extLst>
                </a:gridCol>
                <a:gridCol w="366250">
                  <a:extLst>
                    <a:ext uri="{9D8B030D-6E8A-4147-A177-3AD203B41FA5}">
                      <a16:colId xmlns:a16="http://schemas.microsoft.com/office/drawing/2014/main" val="34436735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Teilnahme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Kurs</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08305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Zurück zu Relationen kombinieren: Natürlicher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des natürlichen JOINs (</a:t>
                </a:r>
                <a14:m>
                  <m:oMath xmlns:m="http://schemas.openxmlformats.org/officeDocument/2006/math">
                    <m:r>
                      <a:rPr lang="de-DE" i="1" dirty="0">
                        <a:latin typeface="Cambria Math" panose="02040503050406030204" pitchFamily="18" charset="0"/>
                      </a:rPr>
                      <m:t>⋈</m:t>
                    </m:r>
                  </m:oMath>
                </a14:m>
                <a:r>
                  <a:rPr lang="de-DE" dirty="0"/>
                  <a:t> ohne Bedingung) über Schlüsselworte </a:t>
                </a:r>
                <a:r>
                  <a:rPr lang="de-DE" dirty="0">
                    <a:solidFill>
                      <a:schemeClr val="accent1"/>
                    </a:solidFill>
                  </a:rPr>
                  <a:t>NATURAL JOIN</a:t>
                </a:r>
              </a:p>
              <a:p>
                <a:pPr lvl="1"/>
                <a:r>
                  <a:rPr lang="de-DE" b="0" dirty="0"/>
                  <a:t>RA: 	</a:t>
                </a:r>
                <a14:m>
                  <m:oMath xmlns:m="http://schemas.openxmlformats.org/officeDocument/2006/math">
                    <m:r>
                      <a:rPr lang="de-DE" b="0" i="1" smtClean="0">
                        <a:latin typeface="Cambria Math" panose="02040503050406030204" pitchFamily="18" charset="0"/>
                      </a:rPr>
                      <m:t>𝑅</m:t>
                    </m:r>
                    <m:r>
                      <a:rPr lang="de-DE" i="1" dirty="0">
                        <a:latin typeface="Cambria Math" panose="02040503050406030204" pitchFamily="18" charset="0"/>
                      </a:rPr>
                      <m:t>⋈</m:t>
                    </m:r>
                    <m:r>
                      <a:rPr lang="de-DE" b="0" i="1" smtClean="0">
                        <a:latin typeface="Cambria Math" panose="02040503050406030204" pitchFamily="18" charset="0"/>
                      </a:rPr>
                      <m:t>𝑆</m:t>
                    </m:r>
                  </m:oMath>
                </a14:m>
                <a:endParaRPr lang="de-DE" dirty="0"/>
              </a:p>
              <a:p>
                <a:pPr lvl="1"/>
                <a:r>
                  <a:rPr lang="de-DE" dirty="0"/>
                  <a:t>SQL:	SELECT *</a:t>
                </a:r>
                <a:br>
                  <a:rPr lang="de-DE" dirty="0"/>
                </a:br>
                <a:r>
                  <a:rPr lang="de-DE" dirty="0"/>
                  <a:t>		FROM </a:t>
                </a:r>
                <a14:m>
                  <m:oMath xmlns:m="http://schemas.openxmlformats.org/officeDocument/2006/math">
                    <m:r>
                      <a:rPr lang="de-DE" b="0" i="1" smtClean="0">
                        <a:latin typeface="Cambria Math" panose="02040503050406030204" pitchFamily="18" charset="0"/>
                      </a:rPr>
                      <m:t>𝑅</m:t>
                    </m:r>
                  </m:oMath>
                </a14:m>
                <a:r>
                  <a:rPr lang="de-DE" dirty="0"/>
                  <a:t> </a:t>
                </a:r>
                <a:r>
                  <a:rPr lang="de-DE" dirty="0">
                    <a:solidFill>
                      <a:schemeClr val="accent1"/>
                    </a:solidFill>
                  </a:rPr>
                  <a:t>NATURAL JOIN</a:t>
                </a:r>
                <a:r>
                  <a:rPr lang="de-DE" dirty="0"/>
                  <a:t> </a:t>
                </a:r>
                <a14:m>
                  <m:oMath xmlns:m="http://schemas.openxmlformats.org/officeDocument/2006/math">
                    <m:r>
                      <a:rPr lang="de-DE" i="1">
                        <a:latin typeface="Cambria Math" panose="02040503050406030204" pitchFamily="18" charset="0"/>
                      </a:rPr>
                      <m:t>𝑆</m:t>
                    </m:r>
                  </m:oMath>
                </a14:m>
                <a:endParaRPr lang="de-DE" dirty="0"/>
              </a:p>
              <a:p>
                <a:pPr lvl="2"/>
                <a:r>
                  <a:rPr lang="de-DE" dirty="0"/>
                  <a:t>Wie auch in relationaler Algebra: Keine Spezifizierung der JOIN Bedingung, nur je eine Spalte behalten</a:t>
                </a:r>
              </a:p>
              <a:p>
                <a:r>
                  <a:rPr lang="de-DE" dirty="0"/>
                  <a:t>Beispiel</a:t>
                </a:r>
              </a:p>
              <a:p>
                <a:pPr lvl="1"/>
                <a:r>
                  <a:rPr lang="de-DE" dirty="0"/>
                  <a:t>Liefere Namen der Mitglieder, die den Kurs 'Sport101' belegen:</a:t>
                </a:r>
              </a:p>
              <a:p>
                <a:pPr lvl="2"/>
                <a14:m>
                  <m:oMath xmlns:m="http://schemas.openxmlformats.org/officeDocument/2006/math">
                    <m:sSub>
                      <m:sSubPr>
                        <m:ctrlPr>
                          <a:rPr lang="de-DE" i="1" dirty="0">
                            <a:latin typeface="Cambria Math" panose="02040503050406030204" pitchFamily="18" charset="0"/>
                          </a:rPr>
                        </m:ctrlPr>
                      </m:sSubPr>
                      <m:e>
                        <m:r>
                          <a:rPr lang="el-GR" dirty="0">
                            <a:latin typeface="Cambria Math" panose="02040503050406030204" pitchFamily="18" charset="0"/>
                          </a:rPr>
                          <m:t>𝜋</m:t>
                        </m:r>
                      </m:e>
                      <m:sub>
                        <m:r>
                          <a:rPr lang="de-DE" dirty="0">
                            <a:latin typeface="Cambria Math" panose="02040503050406030204" pitchFamily="18" charset="0"/>
                          </a:rPr>
                          <m:t>𝑁𝑎𝑚𝑒</m:t>
                        </m:r>
                      </m:sub>
                    </m:sSub>
                    <m:d>
                      <m:dPr>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dirty="0">
                                <a:latin typeface="Cambria Math" panose="02040503050406030204" pitchFamily="18" charset="0"/>
                              </a:rPr>
                              <m:t>𝜎</m:t>
                            </m:r>
                          </m:e>
                          <m:sub>
                            <m:r>
                              <a:rPr lang="de-DE" dirty="0">
                                <a:latin typeface="Cambria Math" panose="02040503050406030204" pitchFamily="18" charset="0"/>
                              </a:rPr>
                              <m:t>𝐾𝑢𝑟𝑠</m:t>
                            </m:r>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m:t>
                                </m:r>
                              </m:sup>
                            </m:sSup>
                            <m:r>
                              <a:rPr lang="de-DE" dirty="0">
                                <a:latin typeface="Cambria Math" panose="02040503050406030204" pitchFamily="18" charset="0"/>
                              </a:rPr>
                              <m:t>𝑆𝑝𝑜𝑟𝑡</m:t>
                            </m:r>
                            <m:sSup>
                              <m:sSupPr>
                                <m:ctrlPr>
                                  <a:rPr lang="de-DE" i="1" dirty="0">
                                    <a:latin typeface="Cambria Math" panose="02040503050406030204" pitchFamily="18" charset="0"/>
                                  </a:rPr>
                                </m:ctrlPr>
                              </m:sSupPr>
                              <m:e>
                                <m:r>
                                  <a:rPr lang="de-DE" dirty="0">
                                    <a:latin typeface="Cambria Math" panose="02040503050406030204" pitchFamily="18" charset="0"/>
                                  </a:rPr>
                                  <m:t>101</m:t>
                                </m:r>
                              </m:e>
                              <m:sup>
                                <m:r>
                                  <a:rPr lang="de-DE" dirty="0">
                                    <a:latin typeface="Cambria Math" panose="02040503050406030204" pitchFamily="18" charset="0"/>
                                  </a:rPr>
                                  <m:t>′</m:t>
                                </m:r>
                              </m:sup>
                            </m:sSup>
                          </m:sub>
                        </m:sSub>
                        <m:d>
                          <m:dPr>
                            <m:ctrlPr>
                              <a:rPr lang="de-DE" i="1" dirty="0">
                                <a:latin typeface="Cambria Math" panose="02040503050406030204" pitchFamily="18" charset="0"/>
                              </a:rPr>
                            </m:ctrlPr>
                          </m:dPr>
                          <m:e>
                            <m:r>
                              <a:rPr lang="de-DE" i="1" dirty="0">
                                <a:latin typeface="Cambria Math" panose="02040503050406030204" pitchFamily="18" charset="0"/>
                              </a:rPr>
                              <m:t>𝑇𝑒𝑖𝑙𝑛𝑎h𝑚𝑒</m:t>
                            </m:r>
                          </m:e>
                        </m:d>
                        <m:r>
                          <a:rPr lang="de-DE" b="0" i="1" dirty="0" smtClean="0">
                            <a:latin typeface="Cambria Math" panose="02040503050406030204" pitchFamily="18" charset="0"/>
                          </a:rPr>
                          <m:t>⋈</m:t>
                        </m:r>
                        <m:r>
                          <a:rPr lang="de-DE" i="1" dirty="0">
                            <a:latin typeface="Cambria Math" panose="02040503050406030204" pitchFamily="18" charset="0"/>
                          </a:rPr>
                          <m:t>𝑀𝑖𝑡𝑔𝑙𝑖𝑒𝑑𝑒𝑟</m:t>
                        </m:r>
                      </m:e>
                    </m:d>
                  </m:oMath>
                </a14:m>
                <a:r>
                  <a:rPr lang="de-DE" dirty="0"/>
                  <a:t> </a:t>
                </a:r>
                <a:br>
                  <a:rPr lang="de-DE" dirty="0"/>
                </a:br>
                <a:r>
                  <a:rPr lang="de-DE" dirty="0"/>
                  <a:t>bzw. </a:t>
                </a:r>
                <a14:m>
                  <m:oMath xmlns:m="http://schemas.openxmlformats.org/officeDocument/2006/math">
                    <m:sSub>
                      <m:sSubPr>
                        <m:ctrlPr>
                          <a:rPr lang="de-DE" i="1" dirty="0">
                            <a:latin typeface="Cambria Math" panose="02040503050406030204" pitchFamily="18" charset="0"/>
                          </a:rPr>
                        </m:ctrlPr>
                      </m:sSubPr>
                      <m:e>
                        <m:r>
                          <a:rPr lang="el-GR" dirty="0">
                            <a:latin typeface="Cambria Math" panose="02040503050406030204" pitchFamily="18" charset="0"/>
                          </a:rPr>
                          <m:t>𝜋</m:t>
                        </m:r>
                      </m:e>
                      <m:sub>
                        <m:r>
                          <a:rPr lang="de-DE" dirty="0">
                            <a:latin typeface="Cambria Math" panose="02040503050406030204" pitchFamily="18" charset="0"/>
                          </a:rPr>
                          <m:t>𝑁𝑎𝑚𝑒</m:t>
                        </m:r>
                      </m:sub>
                    </m:sSub>
                    <m:d>
                      <m:dPr>
                        <m:ctrlPr>
                          <a:rPr lang="de-DE" i="1" dirty="0">
                            <a:latin typeface="Cambria Math" panose="02040503050406030204" pitchFamily="18" charset="0"/>
                          </a:rPr>
                        </m:ctrlPr>
                      </m:dPr>
                      <m:e>
                        <m:sSub>
                          <m:sSubPr>
                            <m:ctrlPr>
                              <a:rPr lang="de-DE" i="1" dirty="0" smtClean="0">
                                <a:latin typeface="Cambria Math" panose="02040503050406030204" pitchFamily="18" charset="0"/>
                              </a:rPr>
                            </m:ctrlPr>
                          </m:sSubPr>
                          <m:e>
                            <m:r>
                              <a:rPr lang="de-DE" dirty="0">
                                <a:latin typeface="Cambria Math" panose="02040503050406030204" pitchFamily="18" charset="0"/>
                              </a:rPr>
                              <m:t>𝜎</m:t>
                            </m:r>
                          </m:e>
                          <m:sub>
                            <m:r>
                              <a:rPr lang="de-DE" dirty="0">
                                <a:latin typeface="Cambria Math" panose="02040503050406030204" pitchFamily="18" charset="0"/>
                              </a:rPr>
                              <m:t>𝐾𝑢𝑟𝑠</m:t>
                            </m:r>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m:t>
                                </m:r>
                              </m:sup>
                            </m:sSup>
                            <m:r>
                              <a:rPr lang="de-DE" dirty="0">
                                <a:latin typeface="Cambria Math" panose="02040503050406030204" pitchFamily="18" charset="0"/>
                              </a:rPr>
                              <m:t>𝑆𝑝𝑜𝑟𝑡</m:t>
                            </m:r>
                            <m:sSup>
                              <m:sSupPr>
                                <m:ctrlPr>
                                  <a:rPr lang="de-DE" i="1" dirty="0">
                                    <a:latin typeface="Cambria Math" panose="02040503050406030204" pitchFamily="18" charset="0"/>
                                  </a:rPr>
                                </m:ctrlPr>
                              </m:sSupPr>
                              <m:e>
                                <m:r>
                                  <a:rPr lang="de-DE" dirty="0">
                                    <a:latin typeface="Cambria Math" panose="02040503050406030204" pitchFamily="18" charset="0"/>
                                  </a:rPr>
                                  <m:t>101</m:t>
                                </m:r>
                              </m:e>
                              <m:sup>
                                <m:r>
                                  <a:rPr lang="de-DE" dirty="0">
                                    <a:latin typeface="Cambria Math" panose="02040503050406030204" pitchFamily="18" charset="0"/>
                                  </a:rPr>
                                  <m:t>′</m:t>
                                </m:r>
                              </m:sup>
                            </m:sSup>
                          </m:sub>
                        </m:sSub>
                        <m:d>
                          <m:dPr>
                            <m:ctrlPr>
                              <a:rPr lang="de-DE" i="1" dirty="0">
                                <a:latin typeface="Cambria Math" panose="02040503050406030204" pitchFamily="18" charset="0"/>
                              </a:rPr>
                            </m:ctrlPr>
                          </m:dPr>
                          <m:e>
                            <m:r>
                              <a:rPr lang="de-DE" i="1" dirty="0">
                                <a:latin typeface="Cambria Math" panose="02040503050406030204" pitchFamily="18" charset="0"/>
                              </a:rPr>
                              <m:t>𝑇𝑒𝑖𝑙𝑛𝑎h𝑚𝑒</m:t>
                            </m:r>
                            <m:r>
                              <a:rPr lang="de-DE" i="1" dirty="0">
                                <a:latin typeface="Cambria Math" panose="02040503050406030204" pitchFamily="18" charset="0"/>
                              </a:rPr>
                              <m:t>⋈</m:t>
                            </m:r>
                            <m:r>
                              <a:rPr lang="de-DE" i="1" dirty="0">
                                <a:latin typeface="Cambria Math" panose="02040503050406030204" pitchFamily="18" charset="0"/>
                              </a:rPr>
                              <m:t>𝑀𝑖𝑡𝑔𝑙𝑖𝑒𝑑𝑒𝑟</m:t>
                            </m:r>
                          </m:e>
                        </m:d>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Name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Mitglieder </a:t>
                </a:r>
                <a:r>
                  <a:rPr lang="de-DE" b="1" dirty="0" err="1">
                    <a:solidFill>
                      <a:schemeClr val="accent1"/>
                    </a:solidFill>
                    <a:latin typeface="Courier New" panose="02070309020205020404" pitchFamily="49" charset="0"/>
                    <a:cs typeface="Courier New" panose="02070309020205020404" pitchFamily="49" charset="0"/>
                  </a:rPr>
                  <a:t>natural</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latin typeface="Courier New" panose="02070309020205020404" pitchFamily="49" charset="0"/>
                    <a:cs typeface="Courier New" panose="02070309020205020404" pitchFamily="49" charset="0"/>
                  </a:rPr>
                  <a:t> Teilnahme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Kurs='Sport101';</a:t>
                </a:r>
                <a:endParaRPr lang="de-DE" dirty="0"/>
              </a:p>
              <a:p>
                <a:pPr lvl="1"/>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r="-1217" b="-1493"/>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55</a:t>
            </a:fld>
            <a:endParaRPr lang="de-DE"/>
          </a:p>
        </p:txBody>
      </p:sp>
      <p:sp>
        <p:nvSpPr>
          <p:cNvPr id="13" name="TextBox 12">
            <a:extLst>
              <a:ext uri="{FF2B5EF4-FFF2-40B4-BE49-F238E27FC236}">
                <a16:creationId xmlns:a16="http://schemas.microsoft.com/office/drawing/2014/main" id="{79102499-E4E7-0043-5F42-68527FBC4946}"/>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7" name="Group 5">
            <a:extLst>
              <a:ext uri="{FF2B5EF4-FFF2-40B4-BE49-F238E27FC236}">
                <a16:creationId xmlns:a16="http://schemas.microsoft.com/office/drawing/2014/main" id="{805EFB52-71E3-6A20-D911-6D42BCC76589}"/>
              </a:ext>
            </a:extLst>
          </p:cNvPr>
          <p:cNvGraphicFramePr>
            <a:graphicFrameLocks noGrp="1"/>
          </p:cNvGraphicFramePr>
          <p:nvPr>
            <p:extLst>
              <p:ext uri="{D42A27DB-BD31-4B8C-83A1-F6EECF244321}">
                <p14:modId xmlns:p14="http://schemas.microsoft.com/office/powerpoint/2010/main" val="640371139"/>
              </p:ext>
            </p:extLst>
          </p:nvPr>
        </p:nvGraphicFramePr>
        <p:xfrm>
          <a:off x="9737563" y="5196755"/>
          <a:ext cx="2094112" cy="315840"/>
        </p:xfrm>
        <a:graphic>
          <a:graphicData uri="http://schemas.openxmlformats.org/drawingml/2006/table">
            <a:tbl>
              <a:tblPr/>
              <a:tblGrid>
                <a:gridCol w="1045700">
                  <a:extLst>
                    <a:ext uri="{9D8B030D-6E8A-4147-A177-3AD203B41FA5}">
                      <a16:colId xmlns:a16="http://schemas.microsoft.com/office/drawing/2014/main" val="1450899989"/>
                    </a:ext>
                  </a:extLst>
                </a:gridCol>
                <a:gridCol w="366250">
                  <a:extLst>
                    <a:ext uri="{9D8B030D-6E8A-4147-A177-3AD203B41FA5}">
                      <a16:colId xmlns:a16="http://schemas.microsoft.com/office/drawing/2014/main" val="20001"/>
                    </a:ext>
                  </a:extLst>
                </a:gridCol>
                <a:gridCol w="682162">
                  <a:extLst>
                    <a:ext uri="{9D8B030D-6E8A-4147-A177-3AD203B41FA5}">
                      <a16:colId xmlns:a16="http://schemas.microsoft.com/office/drawing/2014/main" val="3714767827"/>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Mitglieder</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27C4F2DB-9BC9-09C4-5223-2615500201CB}"/>
              </a:ext>
            </a:extLst>
          </p:cNvPr>
          <p:cNvGraphicFramePr>
            <a:graphicFrameLocks noGrp="1"/>
          </p:cNvGraphicFramePr>
          <p:nvPr>
            <p:extLst>
              <p:ext uri="{D42A27DB-BD31-4B8C-83A1-F6EECF244321}">
                <p14:modId xmlns:p14="http://schemas.microsoft.com/office/powerpoint/2010/main" val="1756357425"/>
              </p:ext>
            </p:extLst>
          </p:nvPr>
        </p:nvGraphicFramePr>
        <p:xfrm>
          <a:off x="9881326" y="5590074"/>
          <a:ext cx="1950349" cy="315840"/>
        </p:xfrm>
        <a:graphic>
          <a:graphicData uri="http://schemas.openxmlformats.org/drawingml/2006/table">
            <a:tbl>
              <a:tblPr/>
              <a:tblGrid>
                <a:gridCol w="1037191">
                  <a:extLst>
                    <a:ext uri="{9D8B030D-6E8A-4147-A177-3AD203B41FA5}">
                      <a16:colId xmlns:a16="http://schemas.microsoft.com/office/drawing/2014/main" val="1450899989"/>
                    </a:ext>
                  </a:extLst>
                </a:gridCol>
                <a:gridCol w="546908">
                  <a:extLst>
                    <a:ext uri="{9D8B030D-6E8A-4147-A177-3AD203B41FA5}">
                      <a16:colId xmlns:a16="http://schemas.microsoft.com/office/drawing/2014/main" val="20000"/>
                    </a:ext>
                  </a:extLst>
                </a:gridCol>
                <a:gridCol w="366250">
                  <a:extLst>
                    <a:ext uri="{9D8B030D-6E8A-4147-A177-3AD203B41FA5}">
                      <a16:colId xmlns:a16="http://schemas.microsoft.com/office/drawing/2014/main" val="34436735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Teilnahme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Kurs</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ID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0309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Relationen kombinieren: OUTER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t>Umsetzung der Outer-</a:t>
                </a:r>
                <a:r>
                  <a:rPr lang="de-DE" dirty="0" err="1"/>
                  <a:t>Join</a:t>
                </a:r>
                <a:r>
                  <a:rPr lang="de-DE" dirty="0"/>
                  <a:t> Varianten (</a:t>
                </a:r>
                <a14:m>
                  <m:oMath xmlns:m="http://schemas.openxmlformats.org/officeDocument/2006/math">
                    <m:r>
                      <a:rPr lang="de-DE" b="1" i="1" smtClean="0">
                        <a:latin typeface="Cambria Math" panose="02040503050406030204" pitchFamily="18" charset="0"/>
                      </a:rPr>
                      <m:t>⟖</m:t>
                    </m:r>
                  </m:oMath>
                </a14:m>
                <a:r>
                  <a:rPr lang="de-DE" dirty="0"/>
                  <a:t>, </a:t>
                </a:r>
                <a14:m>
                  <m:oMath xmlns:m="http://schemas.openxmlformats.org/officeDocument/2006/math">
                    <m:r>
                      <a:rPr lang="de-DE" b="1" i="1" smtClean="0">
                        <a:latin typeface="Cambria Math" panose="02040503050406030204" pitchFamily="18" charset="0"/>
                      </a:rPr>
                      <m:t>⟕</m:t>
                    </m:r>
                  </m:oMath>
                </a14:m>
                <a:r>
                  <a:rPr lang="de-DE" dirty="0"/>
                  <a:t>, </a:t>
                </a:r>
                <a14:m>
                  <m:oMath xmlns:m="http://schemas.openxmlformats.org/officeDocument/2006/math">
                    <m:r>
                      <a:rPr lang="de-DE" b="1" i="1" smtClean="0">
                        <a:latin typeface="Cambria Math" panose="02040503050406030204" pitchFamily="18" charset="0"/>
                      </a:rPr>
                      <m:t>⟗</m:t>
                    </m:r>
                  </m:oMath>
                </a14:m>
                <a:r>
                  <a:rPr lang="de-DE" dirty="0"/>
                  <a:t>) über Schlüsselworte </a:t>
                </a:r>
                <a:r>
                  <a:rPr lang="de-DE" dirty="0">
                    <a:solidFill>
                      <a:schemeClr val="accent1"/>
                    </a:solidFill>
                  </a:rPr>
                  <a:t>RIGHT / LEFT / FULL OUTER JOIN </a:t>
                </a:r>
                <a:r>
                  <a:rPr lang="de-DE" dirty="0"/>
                  <a:t>mit Spezifizierung der JOIN Bedingung wieder über ON</a:t>
                </a:r>
              </a:p>
              <a:p>
                <a:pPr lvl="1"/>
                <a:r>
                  <a:rPr lang="de-DE" dirty="0"/>
                  <a:t>RA: 	</a:t>
                </a:r>
                <a14:m>
                  <m:oMath xmlns:m="http://schemas.openxmlformats.org/officeDocument/2006/math">
                    <m:r>
                      <a:rPr lang="de-DE" i="1" dirty="0" smtClean="0">
                        <a:latin typeface="Cambria Math" panose="02040503050406030204" pitchFamily="18" charset="0"/>
                      </a:rPr>
                      <m:t>𝑅</m:t>
                    </m:r>
                    <m:r>
                      <a:rPr lang="de-DE" b="1" i="1" dirty="0" smtClean="0">
                        <a:latin typeface="Cambria Math" panose="02040503050406030204" pitchFamily="18" charset="0"/>
                      </a:rPr>
                      <m:t> </m:t>
                    </m:r>
                    <m:sSub>
                      <m:sSubPr>
                        <m:ctrlPr>
                          <a:rPr lang="de-DE" i="1" dirty="0" smtClean="0">
                            <a:latin typeface="Cambria Math" panose="02040503050406030204" pitchFamily="18" charset="0"/>
                          </a:rPr>
                        </m:ctrlPr>
                      </m:sSubPr>
                      <m:e>
                        <m:r>
                          <a:rPr lang="de-DE" b="0" i="1">
                            <a:latin typeface="Cambria Math" panose="02040503050406030204" pitchFamily="18" charset="0"/>
                          </a:rPr>
                          <m:t>⟖</m:t>
                        </m:r>
                      </m:e>
                      <m:sub>
                        <m:d>
                          <m:dPr>
                            <m:begChr m:val="⟨"/>
                            <m:endChr m:val="⟩"/>
                            <m:ctrlPr>
                              <a:rPr lang="de-DE" i="1" dirty="0" smtClean="0">
                                <a:latin typeface="Cambria Math" panose="02040503050406030204" pitchFamily="18" charset="0"/>
                              </a:rPr>
                            </m:ctrlPr>
                          </m:dPr>
                          <m:e>
                            <m:r>
                              <a:rPr lang="de-DE" b="0" i="1" dirty="0" smtClean="0">
                                <a:latin typeface="Cambria Math" panose="02040503050406030204" pitchFamily="18" charset="0"/>
                              </a:rPr>
                              <m:t>𝐵𝑒𝑑𝑖𝑛𝑔𝑢𝑛𝑔</m:t>
                            </m:r>
                          </m:e>
                        </m:d>
                      </m:sub>
                    </m:sSub>
                    <m:r>
                      <a:rPr lang="de-DE" b="0" i="1" dirty="0" smtClean="0">
                        <a:latin typeface="Cambria Math" panose="02040503050406030204" pitchFamily="18" charset="0"/>
                      </a:rPr>
                      <m:t> </m:t>
                    </m:r>
                    <m:r>
                      <a:rPr lang="de-DE" b="0" i="1" smtClean="0">
                        <a:latin typeface="Cambria Math" panose="02040503050406030204" pitchFamily="18" charset="0"/>
                      </a:rPr>
                      <m:t>𝑆</m:t>
                    </m:r>
                  </m:oMath>
                </a14:m>
                <a:r>
                  <a:rPr lang="de-DE" dirty="0"/>
                  <a:t> | </a:t>
                </a:r>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 </m:t>
                    </m:r>
                    <m:sSub>
                      <m:sSubPr>
                        <m:ctrlPr>
                          <a:rPr lang="de-DE" i="1" dirty="0">
                            <a:latin typeface="Cambria Math" panose="02040503050406030204" pitchFamily="18" charset="0"/>
                          </a:rPr>
                        </m:ctrlPr>
                      </m:sSubPr>
                      <m:e>
                        <m:r>
                          <a:rPr lang="de-DE" b="1" i="1">
                            <a:latin typeface="Cambria Math" panose="02040503050406030204" pitchFamily="18" charset="0"/>
                          </a:rPr>
                          <m:t>⟕</m:t>
                        </m:r>
                      </m:e>
                      <m:sub>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𝐵𝑒𝑑𝑖𝑛𝑔𝑢𝑛𝑔</m:t>
                            </m:r>
                          </m:e>
                        </m:d>
                      </m:sub>
                    </m:sSub>
                    <m:r>
                      <a:rPr lang="de-DE" i="1" dirty="0">
                        <a:latin typeface="Cambria Math" panose="02040503050406030204" pitchFamily="18" charset="0"/>
                      </a:rPr>
                      <m:t> </m:t>
                    </m:r>
                    <m:r>
                      <a:rPr lang="de-DE" i="1">
                        <a:latin typeface="Cambria Math" panose="02040503050406030204" pitchFamily="18" charset="0"/>
                      </a:rPr>
                      <m:t>𝑆</m:t>
                    </m:r>
                  </m:oMath>
                </a14:m>
                <a:r>
                  <a:rPr lang="de-DE" dirty="0"/>
                  <a:t>| </a:t>
                </a:r>
                <a14:m>
                  <m:oMath xmlns:m="http://schemas.openxmlformats.org/officeDocument/2006/math">
                    <m:r>
                      <a:rPr lang="de-DE" i="1" dirty="0">
                        <a:latin typeface="Cambria Math" panose="02040503050406030204" pitchFamily="18" charset="0"/>
                      </a:rPr>
                      <m:t>𝑅</m:t>
                    </m:r>
                    <m:r>
                      <a:rPr lang="de-DE" b="0" i="1" dirty="0" smtClean="0">
                        <a:latin typeface="Cambria Math" panose="02040503050406030204" pitchFamily="18" charset="0"/>
                      </a:rPr>
                      <m:t> </m:t>
                    </m:r>
                    <m:sSub>
                      <m:sSubPr>
                        <m:ctrlPr>
                          <a:rPr lang="de-DE" i="1" dirty="0">
                            <a:latin typeface="Cambria Math" panose="02040503050406030204" pitchFamily="18" charset="0"/>
                          </a:rPr>
                        </m:ctrlPr>
                      </m:sSubPr>
                      <m:e>
                        <m:r>
                          <a:rPr lang="de-DE" b="1" i="1">
                            <a:latin typeface="Cambria Math" panose="02040503050406030204" pitchFamily="18" charset="0"/>
                          </a:rPr>
                          <m:t>⟗</m:t>
                        </m:r>
                      </m:e>
                      <m:sub>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𝐵𝑒𝑑𝑖𝑛𝑔𝑢𝑛𝑔</m:t>
                            </m:r>
                          </m:e>
                        </m:d>
                      </m:sub>
                    </m:sSub>
                    <m:r>
                      <a:rPr lang="de-DE" i="1" dirty="0">
                        <a:latin typeface="Cambria Math" panose="02040503050406030204" pitchFamily="18" charset="0"/>
                      </a:rPr>
                      <m:t> </m:t>
                    </m:r>
                    <m:r>
                      <a:rPr lang="de-DE" i="1">
                        <a:latin typeface="Cambria Math" panose="02040503050406030204" pitchFamily="18" charset="0"/>
                      </a:rPr>
                      <m:t>𝑆</m:t>
                    </m:r>
                  </m:oMath>
                </a14:m>
                <a:endParaRPr lang="de-DE" dirty="0"/>
              </a:p>
              <a:p>
                <a:pPr lvl="1"/>
                <a:r>
                  <a:rPr lang="de-DE" dirty="0"/>
                  <a:t>SQL: 	SELECT *</a:t>
                </a:r>
                <a:br>
                  <a:rPr lang="de-DE" dirty="0"/>
                </a:br>
                <a:r>
                  <a:rPr lang="de-DE" dirty="0"/>
                  <a:t>		FROM </a:t>
                </a:r>
                <a14:m>
                  <m:oMath xmlns:m="http://schemas.openxmlformats.org/officeDocument/2006/math">
                    <m:r>
                      <a:rPr lang="de-DE" i="1" dirty="0" smtClean="0">
                        <a:latin typeface="Cambria Math" panose="02040503050406030204" pitchFamily="18" charset="0"/>
                      </a:rPr>
                      <m:t>𝑅</m:t>
                    </m:r>
                  </m:oMath>
                </a14:m>
                <a:r>
                  <a:rPr lang="de-DE" dirty="0"/>
                  <a:t> [</a:t>
                </a:r>
                <a:r>
                  <a:rPr lang="de-DE" dirty="0">
                    <a:solidFill>
                      <a:schemeClr val="accent1"/>
                    </a:solidFill>
                  </a:rPr>
                  <a:t>RIGHT </a:t>
                </a:r>
                <a:r>
                  <a:rPr lang="de-DE" dirty="0"/>
                  <a:t>| </a:t>
                </a:r>
                <a:r>
                  <a:rPr lang="de-DE" dirty="0">
                    <a:solidFill>
                      <a:schemeClr val="accent1"/>
                    </a:solidFill>
                  </a:rPr>
                  <a:t>LEFT </a:t>
                </a:r>
                <a:r>
                  <a:rPr lang="de-DE" dirty="0"/>
                  <a:t>| </a:t>
                </a:r>
                <a:r>
                  <a:rPr lang="de-DE" dirty="0">
                    <a:solidFill>
                      <a:schemeClr val="accent1"/>
                    </a:solidFill>
                  </a:rPr>
                  <a:t>FULL</a:t>
                </a:r>
                <a:r>
                  <a:rPr lang="de-DE" dirty="0"/>
                  <a:t>]</a:t>
                </a:r>
                <a:r>
                  <a:rPr lang="de-DE" dirty="0">
                    <a:solidFill>
                      <a:schemeClr val="accent1"/>
                    </a:solidFill>
                  </a:rPr>
                  <a:t> OUTER JOIN</a:t>
                </a:r>
                <a:r>
                  <a:rPr lang="de-DE" dirty="0"/>
                  <a:t> </a:t>
                </a:r>
                <a14:m>
                  <m:oMath xmlns:m="http://schemas.openxmlformats.org/officeDocument/2006/math">
                    <m:r>
                      <a:rPr lang="de-DE" i="1" dirty="0" smtClean="0">
                        <a:latin typeface="Cambria Math" panose="02040503050406030204" pitchFamily="18" charset="0"/>
                      </a:rPr>
                      <m:t>𝑆</m:t>
                    </m:r>
                  </m:oMath>
                </a14:m>
                <a:r>
                  <a:rPr lang="de-DE" dirty="0"/>
                  <a:t> ON </a:t>
                </a:r>
                <a14:m>
                  <m:oMath xmlns:m="http://schemas.openxmlformats.org/officeDocument/2006/math">
                    <m:d>
                      <m:dPr>
                        <m:begChr m:val="⟨"/>
                        <m:endChr m:val="⟩"/>
                        <m:ctrlPr>
                          <a:rPr lang="de-DE" i="1" dirty="0">
                            <a:latin typeface="Cambria Math" panose="02040503050406030204" pitchFamily="18" charset="0"/>
                          </a:rPr>
                        </m:ctrlPr>
                      </m:dPr>
                      <m:e>
                        <m:r>
                          <a:rPr lang="de-DE" i="1" dirty="0">
                            <a:latin typeface="Cambria Math" panose="02040503050406030204" pitchFamily="18" charset="0"/>
                          </a:rPr>
                          <m:t>𝐵𝑒𝑑𝑖𝑛𝑔𝑢𝑛𝑔</m:t>
                        </m:r>
                      </m:e>
                    </m:d>
                  </m:oMath>
                </a14:m>
                <a:r>
                  <a:rPr lang="de-DE" dirty="0"/>
                  <a:t>;</a:t>
                </a:r>
              </a:p>
              <a:p>
                <a:r>
                  <a:rPr lang="de-DE" dirty="0"/>
                  <a:t>Beispiel</a:t>
                </a:r>
              </a:p>
              <a:p>
                <a:pPr lvl="1"/>
                <a:r>
                  <a:rPr lang="de-DE" dirty="0"/>
                  <a:t>Gebe die Nachnamen aller Angestellten aus und wenn existent, dazu den Namen ihrer Abteilung</a:t>
                </a:r>
              </a:p>
              <a:p>
                <a:pPr lvl="2"/>
                <a14:m>
                  <m:oMath xmlns:m="http://schemas.openxmlformats.org/officeDocument/2006/math">
                    <m:sSub>
                      <m:sSubPr>
                        <m:ctrlPr>
                          <a:rPr lang="de-DE" b="0" i="1" dirty="0" smtClean="0">
                            <a:latin typeface="Cambria Math" panose="02040503050406030204" pitchFamily="18" charset="0"/>
                          </a:rPr>
                        </m:ctrlPr>
                      </m:sSubPr>
                      <m:e>
                        <m:r>
                          <a:rPr lang="el-GR" i="1" dirty="0" smtClean="0">
                            <a:latin typeface="Cambria Math" panose="02040503050406030204" pitchFamily="18" charset="0"/>
                          </a:rPr>
                          <m:t>𝜋</m:t>
                        </m:r>
                      </m:e>
                      <m:sub>
                        <m:r>
                          <a:rPr lang="de-DE" b="0" i="1" dirty="0" smtClean="0">
                            <a:latin typeface="Cambria Math" panose="02040503050406030204" pitchFamily="18" charset="0"/>
                          </a:rPr>
                          <m:t>𝑁𝑁𝑎𝑚𝑒</m:t>
                        </m:r>
                        <m:r>
                          <a:rPr lang="de-DE" b="0" i="1" dirty="0" smtClean="0">
                            <a:latin typeface="Cambria Math" panose="02040503050406030204" pitchFamily="18" charset="0"/>
                          </a:rPr>
                          <m:t>,</m:t>
                        </m:r>
                        <m:r>
                          <a:rPr lang="de-DE" b="0" i="1" dirty="0" smtClean="0">
                            <a:latin typeface="Cambria Math" panose="02040503050406030204" pitchFamily="18" charset="0"/>
                          </a:rPr>
                          <m:t>𝑁𝑎𝑚𝑒</m:t>
                        </m:r>
                      </m:sub>
                    </m:sSub>
                    <m:d>
                      <m:dPr>
                        <m:ctrlPr>
                          <a:rPr lang="de-DE" b="0" i="1" dirty="0">
                            <a:latin typeface="Cambria Math" panose="02040503050406030204" pitchFamily="18" charset="0"/>
                          </a:rPr>
                        </m:ctrlPr>
                      </m:dPr>
                      <m:e>
                        <m:r>
                          <a:rPr lang="de-DE" b="0" i="1" dirty="0" smtClean="0">
                            <a:latin typeface="Cambria Math" panose="02040503050406030204" pitchFamily="18" charset="0"/>
                          </a:rPr>
                          <m:t>𝐴𝑏𝑡𝑒𝑖𝑙𝑢𝑛𝑔</m:t>
                        </m:r>
                        <m:r>
                          <a:rPr lang="de-DE" b="0" i="1" dirty="0" smtClean="0">
                            <a:latin typeface="Cambria Math" panose="02040503050406030204" pitchFamily="18" charset="0"/>
                          </a:rPr>
                          <m:t> </m:t>
                        </m:r>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m:t>
                            </m:r>
                          </m:e>
                          <m:sub>
                            <m:r>
                              <a:rPr lang="de-DE" b="0" i="1" dirty="0" smtClean="0">
                                <a:latin typeface="Cambria Math" panose="02040503050406030204" pitchFamily="18" charset="0"/>
                              </a:rPr>
                              <m:t>𝑁𝑢𝑚𝑚𝑒𝑟</m:t>
                            </m:r>
                            <m:r>
                              <a:rPr lang="de-DE" b="0" i="1" dirty="0" smtClean="0">
                                <a:latin typeface="Cambria Math" panose="02040503050406030204" pitchFamily="18" charset="0"/>
                              </a:rPr>
                              <m:t>=</m:t>
                            </m:r>
                            <m:r>
                              <a:rPr lang="de-DE" b="0" i="1" dirty="0" smtClean="0">
                                <a:latin typeface="Cambria Math" panose="02040503050406030204" pitchFamily="18" charset="0"/>
                              </a:rPr>
                              <m:t>𝐴𝑏𝑡</m:t>
                            </m:r>
                          </m:sub>
                        </m:sSub>
                        <m:r>
                          <a:rPr lang="de-DE" b="0" i="1" dirty="0" smtClean="0">
                            <a:latin typeface="Cambria Math" panose="02040503050406030204" pitchFamily="18" charset="0"/>
                          </a:rPr>
                          <m:t> </m:t>
                        </m:r>
                        <m:r>
                          <a:rPr lang="de-DE" b="0" i="1" dirty="0" smtClean="0">
                            <a:latin typeface="Cambria Math" panose="02040503050406030204" pitchFamily="18" charset="0"/>
                          </a:rPr>
                          <m:t>𝐴𝑛𝑔𝑒𝑠𝑡𝑒𝑙𝑙𝑡𝑒</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b="1" dirty="0" err="1">
                    <a:solidFill>
                      <a:schemeClr val="accent1"/>
                    </a:solidFill>
                    <a:latin typeface="Courier New" panose="02070309020205020404" pitchFamily="49" charset="0"/>
                    <a:cs typeface="Courier New" panose="02070309020205020404" pitchFamily="49" charset="0"/>
                  </a:rPr>
                  <a:t>right</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outer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latin typeface="Courier New" panose="02070309020205020404" pitchFamily="49" charset="0"/>
                    <a:cs typeface="Courier New" panose="02070309020205020404" pitchFamily="49" charset="0"/>
                  </a:rPr>
                  <a:t> Angestellte </a:t>
                </a:r>
                <a:r>
                  <a:rPr lang="de-DE" b="1" dirty="0">
                    <a:solidFill>
                      <a:schemeClr val="accent1"/>
                    </a:solidFill>
                    <a:latin typeface="Courier New" panose="02070309020205020404" pitchFamily="49" charset="0"/>
                    <a:cs typeface="Courier New" panose="02070309020205020404" pitchFamily="49" charset="0"/>
                  </a:rPr>
                  <a:t>on</a:t>
                </a:r>
                <a:r>
                  <a:rPr lang="de-DE" dirty="0">
                    <a:latin typeface="Courier New" panose="02070309020205020404" pitchFamily="49" charset="0"/>
                    <a:cs typeface="Courier New" panose="02070309020205020404" pitchFamily="49" charset="0"/>
                  </a:rPr>
                  <a:t> Nummer = Abt</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r="-1217"/>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56</a:t>
            </a:fld>
            <a:endParaRPr lang="de-DE"/>
          </a:p>
        </p:txBody>
      </p:sp>
      <p:sp>
        <p:nvSpPr>
          <p:cNvPr id="11" name="TextBox 10">
            <a:extLst>
              <a:ext uri="{FF2B5EF4-FFF2-40B4-BE49-F238E27FC236}">
                <a16:creationId xmlns:a16="http://schemas.microsoft.com/office/drawing/2014/main" id="{7F3F80C4-0132-B3D2-860A-64DD7F7AFD1B}"/>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graphicFrame>
        <p:nvGraphicFramePr>
          <p:cNvPr id="8" name="Group 5">
            <a:extLst>
              <a:ext uri="{FF2B5EF4-FFF2-40B4-BE49-F238E27FC236}">
                <a16:creationId xmlns:a16="http://schemas.microsoft.com/office/drawing/2014/main" id="{B134F194-65AF-E32C-96C4-FDAD21962D88}"/>
              </a:ext>
            </a:extLst>
          </p:cNvPr>
          <p:cNvGraphicFramePr>
            <a:graphicFrameLocks noGrp="1"/>
          </p:cNvGraphicFramePr>
          <p:nvPr>
            <p:extLst>
              <p:ext uri="{D42A27DB-BD31-4B8C-83A1-F6EECF244321}">
                <p14:modId xmlns:p14="http://schemas.microsoft.com/office/powerpoint/2010/main" val="845781086"/>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19A2E71A-637B-CA0E-A6E7-3425BBB6B469}"/>
              </a:ext>
            </a:extLst>
          </p:cNvPr>
          <p:cNvGraphicFramePr>
            <a:graphicFrameLocks noGrp="1"/>
          </p:cNvGraphicFramePr>
          <p:nvPr>
            <p:extLst>
              <p:ext uri="{D42A27DB-BD31-4B8C-83A1-F6EECF244321}">
                <p14:modId xmlns:p14="http://schemas.microsoft.com/office/powerpoint/2010/main" val="297479903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04385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Mehrfach-JOINs</a:t>
            </a:r>
          </a:p>
        </p:txBody>
      </p:sp>
      <p:sp>
        <p:nvSpPr>
          <p:cNvPr id="3" name="Inhaltsplatzhalter 2"/>
          <p:cNvSpPr>
            <a:spLocks noGrp="1"/>
          </p:cNvSpPr>
          <p:nvPr>
            <p:ph idx="1"/>
          </p:nvPr>
        </p:nvSpPr>
        <p:spPr/>
        <p:txBody>
          <a:bodyPr>
            <a:normAutofit/>
          </a:bodyPr>
          <a:lstStyle/>
          <a:p>
            <a:r>
              <a:rPr lang="de-DE" dirty="0"/>
              <a:t>Umsetzung durch Verkettung</a:t>
            </a:r>
          </a:p>
          <a:p>
            <a:pPr marL="715703" lvl="1" indent="-457200">
              <a:buFont typeface="+mj-lt"/>
              <a:buAutoNum type="arabicPeriod"/>
            </a:pPr>
            <a:r>
              <a:rPr lang="de-DE" dirty="0"/>
              <a:t>Mittels AND in der WHERE Klausel</a:t>
            </a:r>
          </a:p>
          <a:p>
            <a:pPr marL="715703" lvl="1" indent="-457200">
              <a:buFont typeface="+mj-lt"/>
              <a:buAutoNum type="arabicPeriod"/>
            </a:pPr>
            <a:r>
              <a:rPr lang="de-DE" dirty="0"/>
              <a:t>Liste expliziter JOIN-Klauseln</a:t>
            </a:r>
          </a:p>
          <a:p>
            <a:pPr lvl="2"/>
            <a:r>
              <a:rPr lang="de-DE" dirty="0"/>
              <a:t>Exemplarisch für drei Tabellen: </a:t>
            </a:r>
            <a:br>
              <a:rPr lang="de-DE" dirty="0"/>
            </a:br>
            <a:r>
              <a:rPr lang="de-DE" dirty="0"/>
              <a:t>FROM Table1 </a:t>
            </a:r>
            <a:r>
              <a:rPr lang="de-DE" dirty="0">
                <a:solidFill>
                  <a:schemeClr val="accent1"/>
                </a:solidFill>
              </a:rPr>
              <a:t>INNER JOIN</a:t>
            </a:r>
            <a:r>
              <a:rPr lang="de-DE" dirty="0"/>
              <a:t> Table2 </a:t>
            </a:r>
            <a:r>
              <a:rPr lang="de-DE" dirty="0">
                <a:solidFill>
                  <a:schemeClr val="accent1"/>
                </a:solidFill>
              </a:rPr>
              <a:t>ON</a:t>
            </a:r>
            <a:r>
              <a:rPr lang="de-DE" dirty="0"/>
              <a:t> &lt;</a:t>
            </a:r>
            <a:r>
              <a:rPr lang="de-DE" dirty="0" err="1"/>
              <a:t>Join</a:t>
            </a:r>
            <a:r>
              <a:rPr lang="de-DE" dirty="0"/>
              <a:t>-Bedingung&gt; </a:t>
            </a:r>
            <a:r>
              <a:rPr lang="de-DE" dirty="0">
                <a:solidFill>
                  <a:schemeClr val="accent1"/>
                </a:solidFill>
              </a:rPr>
              <a:t>INNER JOIN</a:t>
            </a:r>
            <a:r>
              <a:rPr lang="de-DE" dirty="0"/>
              <a:t> Table3 </a:t>
            </a:r>
            <a:r>
              <a:rPr lang="de-DE" dirty="0">
                <a:solidFill>
                  <a:schemeClr val="accent1"/>
                </a:solidFill>
              </a:rPr>
              <a:t>ON</a:t>
            </a:r>
            <a:r>
              <a:rPr lang="de-DE" dirty="0"/>
              <a:t> &lt;Join-Bedingung2&gt;</a:t>
            </a:r>
          </a:p>
          <a:p>
            <a:pPr lvl="3"/>
            <a:r>
              <a:rPr lang="de-DE" dirty="0"/>
              <a:t>Man kann auch Klammern setzen, aber schränkt damit das DBMS in seinen Möglichkeiten zur Optimierung ein</a:t>
            </a:r>
          </a:p>
          <a:p>
            <a:pPr lvl="1"/>
            <a:r>
              <a:rPr lang="de-DE" dirty="0"/>
              <a:t>Ergebnis unabhängig von Auswertungsreihenfolge</a:t>
            </a:r>
          </a:p>
          <a:p>
            <a:pPr lvl="2"/>
            <a:r>
              <a:rPr lang="de-DE" dirty="0"/>
              <a:t>Aber: Größe der Zwischenergebnisse kann durch Reihenfolge beeinflusst werden</a:t>
            </a:r>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57</a:t>
            </a:fld>
            <a:endParaRPr lang="de-DE"/>
          </a:p>
        </p:txBody>
      </p:sp>
      <p:graphicFrame>
        <p:nvGraphicFramePr>
          <p:cNvPr id="10" name="Group 5">
            <a:extLst>
              <a:ext uri="{FF2B5EF4-FFF2-40B4-BE49-F238E27FC236}">
                <a16:creationId xmlns:a16="http://schemas.microsoft.com/office/drawing/2014/main" id="{31714889-262A-0AB5-29BF-09FC03A04112}"/>
              </a:ext>
            </a:extLst>
          </p:cNvPr>
          <p:cNvGraphicFramePr>
            <a:graphicFrameLocks noGrp="1"/>
          </p:cNvGraphicFramePr>
          <p:nvPr>
            <p:extLst>
              <p:ext uri="{D42A27DB-BD31-4B8C-83A1-F6EECF244321}">
                <p14:modId xmlns:p14="http://schemas.microsoft.com/office/powerpoint/2010/main" val="3217730750"/>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08CF6ACC-F0F5-4597-B7FE-9CB80FF7840C}"/>
              </a:ext>
            </a:extLst>
          </p:cNvPr>
          <p:cNvGraphicFramePr>
            <a:graphicFrameLocks noGrp="1"/>
          </p:cNvGraphicFramePr>
          <p:nvPr>
            <p:extLst>
              <p:ext uri="{D42A27DB-BD31-4B8C-83A1-F6EECF244321}">
                <p14:modId xmlns:p14="http://schemas.microsoft.com/office/powerpoint/2010/main" val="3191070434"/>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5">
            <a:extLst>
              <a:ext uri="{FF2B5EF4-FFF2-40B4-BE49-F238E27FC236}">
                <a16:creationId xmlns:a16="http://schemas.microsoft.com/office/drawing/2014/main" id="{EEBA4291-28AD-D6AF-37B8-1A5E2CFF0303}"/>
              </a:ext>
            </a:extLst>
          </p:cNvPr>
          <p:cNvGraphicFramePr>
            <a:graphicFrameLocks noGrp="1"/>
          </p:cNvGraphicFramePr>
          <p:nvPr>
            <p:extLst>
              <p:ext uri="{D42A27DB-BD31-4B8C-83A1-F6EECF244321}">
                <p14:modId xmlns:p14="http://schemas.microsoft.com/office/powerpoint/2010/main" val="297479903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6159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Mehrfach-JOINs: Beispiel</a:t>
            </a:r>
          </a:p>
        </p:txBody>
      </p:sp>
      <p:sp>
        <p:nvSpPr>
          <p:cNvPr id="3" name="Inhaltsplatzhalter 2"/>
          <p:cNvSpPr>
            <a:spLocks noGrp="1"/>
          </p:cNvSpPr>
          <p:nvPr>
            <p:ph idx="1"/>
          </p:nvPr>
        </p:nvSpPr>
        <p:spPr/>
        <p:txBody>
          <a:bodyPr>
            <a:normAutofit/>
          </a:bodyPr>
          <a:lstStyle/>
          <a:p>
            <a:r>
              <a:rPr lang="de-DE" dirty="0"/>
              <a:t>Gebe die Projektnummern, die Nummer der verantwortlichen Abteilung sowie den Namen, die Adresse und das Geburtsdatum der jeweiligen Abteilungsleitung für die Projekte am Standort Stafford aus</a:t>
            </a:r>
          </a:p>
          <a:p>
            <a:pPr marL="990067" lvl="2" indent="-457200">
              <a:buFont typeface="+mj-lt"/>
              <a:buAutoNum type="arabicPeriod"/>
            </a:pP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p.AbtNr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ang.Adresse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ang.Geb</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Projekt p, Abteilung </a:t>
            </a:r>
            <a:r>
              <a:rPr lang="de-DE" dirty="0" err="1">
                <a:solidFill>
                  <a:schemeClr val="accent1"/>
                </a:solidFill>
                <a:latin typeface="Courier New" panose="02070309020205020404" pitchFamily="49" charset="0"/>
                <a:cs typeface="Courier New" panose="02070309020205020404" pitchFamily="49" charset="0"/>
              </a:rPr>
              <a:t>abt</a:t>
            </a:r>
            <a:r>
              <a:rPr lang="de-DE" dirty="0">
                <a:solidFill>
                  <a:schemeClr val="accent1"/>
                </a:solidFill>
                <a:latin typeface="Courier New" panose="02070309020205020404" pitchFamily="49" charset="0"/>
                <a:cs typeface="Courier New" panose="02070309020205020404" pitchFamily="49" charset="0"/>
              </a:rPr>
              <a:t>, Angestellte </a:t>
            </a:r>
            <a:r>
              <a:rPr lang="de-DE" dirty="0" err="1">
                <a:solidFill>
                  <a:schemeClr val="accent1"/>
                </a:solidFill>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p.AbtNr</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abt.Nummer</a:t>
            </a:r>
            <a:r>
              <a:rPr lang="de-DE" dirty="0">
                <a:solidFill>
                  <a:schemeClr val="accent1"/>
                </a:solidFill>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and</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abt.Leitung</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p.Standort</a:t>
            </a:r>
            <a:r>
              <a:rPr lang="de-DE" dirty="0">
                <a:latin typeface="Courier New" panose="02070309020205020404" pitchFamily="49" charset="0"/>
                <a:cs typeface="Courier New" panose="02070309020205020404" pitchFamily="49" charset="0"/>
              </a:rPr>
              <a:t> = 'Stafford';</a:t>
            </a:r>
          </a:p>
          <a:p>
            <a:pPr marL="990067" lvl="2" indent="-457200">
              <a:buFont typeface="+mj-lt"/>
              <a:buAutoNum type="arabicPeriod"/>
            </a:pP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p.PNummer</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p.Abt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ang.Adresse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ang.Gdatum</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Projekt p </a:t>
            </a:r>
            <a:r>
              <a:rPr lang="de-DE" b="1" dirty="0" err="1">
                <a:solidFill>
                  <a:schemeClr val="accent1"/>
                </a:solidFill>
                <a:latin typeface="Courier New" panose="02070309020205020404" pitchFamily="49" charset="0"/>
                <a:cs typeface="Courier New" panose="02070309020205020404" pitchFamily="49" charset="0"/>
              </a:rPr>
              <a:t>inner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b="1" dirty="0">
                <a:solidFill>
                  <a:schemeClr val="accent1"/>
                </a:solidFill>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Abteilung </a:t>
            </a:r>
            <a:r>
              <a:rPr lang="de-DE" dirty="0" err="1">
                <a:solidFill>
                  <a:schemeClr val="accent1"/>
                </a:solidFill>
                <a:latin typeface="Courier New" panose="02070309020205020404" pitchFamily="49" charset="0"/>
                <a:cs typeface="Courier New" panose="02070309020205020404" pitchFamily="49" charset="0"/>
              </a:rPr>
              <a:t>abt</a:t>
            </a:r>
            <a:r>
              <a:rPr lang="de-DE" b="1" dirty="0">
                <a:solidFill>
                  <a:schemeClr val="accent1"/>
                </a:solidFill>
                <a:latin typeface="Courier New" panose="02070309020205020404" pitchFamily="49" charset="0"/>
                <a:cs typeface="Courier New" panose="02070309020205020404" pitchFamily="49" charset="0"/>
              </a:rPr>
              <a:t> on</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p.AbtNr</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abt.Nummer</a:t>
            </a:r>
            <a:br>
              <a:rPr lang="de-DE" b="1" dirty="0">
                <a:solidFill>
                  <a:schemeClr val="accent1"/>
                </a:solidFill>
                <a:latin typeface="Courier New" panose="02070309020205020404" pitchFamily="49" charset="0"/>
                <a:cs typeface="Courier New" panose="02070309020205020404" pitchFamily="49" charset="0"/>
              </a:rPr>
            </a:b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inner</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solidFill>
                  <a:schemeClr val="accent1"/>
                </a:solidFill>
                <a:latin typeface="Courier New" panose="02070309020205020404" pitchFamily="49" charset="0"/>
                <a:cs typeface="Courier New" panose="02070309020205020404" pitchFamily="49" charset="0"/>
              </a:rPr>
              <a:t> Angestellte </a:t>
            </a:r>
            <a:r>
              <a:rPr lang="de-DE" dirty="0" err="1">
                <a:solidFill>
                  <a:schemeClr val="accent1"/>
                </a:solidFill>
                <a:latin typeface="Courier New" panose="02070309020205020404" pitchFamily="49" charset="0"/>
                <a:cs typeface="Courier New" panose="02070309020205020404" pitchFamily="49" charset="0"/>
              </a:rPr>
              <a:t>ang</a:t>
            </a:r>
            <a:r>
              <a:rPr lang="de-DE" dirty="0">
                <a:solidFill>
                  <a:schemeClr val="accent1"/>
                </a:solidFill>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on</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abt.Leitung</a:t>
            </a:r>
            <a:r>
              <a:rPr lang="de-DE" dirty="0">
                <a:solidFill>
                  <a:schemeClr val="accent1"/>
                </a:solidFill>
                <a:latin typeface="Courier New" panose="02070309020205020404" pitchFamily="49" charset="0"/>
                <a:cs typeface="Courier New" panose="02070309020205020404" pitchFamily="49" charset="0"/>
              </a:rPr>
              <a:t> = </a:t>
            </a:r>
            <a:r>
              <a:rPr lang="de-DE" dirty="0" err="1">
                <a:solidFill>
                  <a:schemeClr val="accent1"/>
                </a:solidFill>
                <a:latin typeface="Courier New" panose="02070309020205020404" pitchFamily="49" charset="0"/>
                <a:cs typeface="Courier New" panose="02070309020205020404" pitchFamily="49" charset="0"/>
              </a:rPr>
              <a:t>ang.SVN</a:t>
            </a:r>
            <a:r>
              <a:rPr lang="de-DE" dirty="0">
                <a:solidFill>
                  <a:schemeClr val="accent1"/>
                </a:solidFill>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mn-lt"/>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p.Standort</a:t>
            </a:r>
            <a:r>
              <a:rPr lang="de-DE" dirty="0">
                <a:latin typeface="Courier New" panose="02070309020205020404" pitchFamily="49" charset="0"/>
                <a:cs typeface="Courier New" panose="02070309020205020404" pitchFamily="49" charset="0"/>
              </a:rPr>
              <a:t> = 'Stafford';</a:t>
            </a:r>
          </a:p>
          <a:p>
            <a:pPr lvl="1"/>
            <a:endParaRPr lang="de-DE" dirty="0"/>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58</a:t>
            </a:fld>
            <a:endParaRPr lang="de-DE"/>
          </a:p>
        </p:txBody>
      </p:sp>
      <p:graphicFrame>
        <p:nvGraphicFramePr>
          <p:cNvPr id="12" name="Group 5">
            <a:extLst>
              <a:ext uri="{FF2B5EF4-FFF2-40B4-BE49-F238E27FC236}">
                <a16:creationId xmlns:a16="http://schemas.microsoft.com/office/drawing/2014/main" id="{75E14F27-463D-617B-E68F-04FE914BAB3A}"/>
              </a:ext>
            </a:extLst>
          </p:cNvPr>
          <p:cNvGraphicFramePr>
            <a:graphicFrameLocks noGrp="1"/>
          </p:cNvGraphicFramePr>
          <p:nvPr>
            <p:extLst>
              <p:ext uri="{D42A27DB-BD31-4B8C-83A1-F6EECF244321}">
                <p14:modId xmlns:p14="http://schemas.microsoft.com/office/powerpoint/2010/main" val="2494739227"/>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4" name="Group 5">
            <a:extLst>
              <a:ext uri="{FF2B5EF4-FFF2-40B4-BE49-F238E27FC236}">
                <a16:creationId xmlns:a16="http://schemas.microsoft.com/office/drawing/2014/main" id="{83884C4F-CF1B-A766-417A-B4792663F1F8}"/>
              </a:ext>
            </a:extLst>
          </p:cNvPr>
          <p:cNvGraphicFramePr>
            <a:graphicFrameLocks noGrp="1"/>
          </p:cNvGraphicFramePr>
          <p:nvPr>
            <p:extLst>
              <p:ext uri="{D42A27DB-BD31-4B8C-83A1-F6EECF244321}">
                <p14:modId xmlns:p14="http://schemas.microsoft.com/office/powerpoint/2010/main" val="994151490"/>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 name="Group 5">
            <a:extLst>
              <a:ext uri="{FF2B5EF4-FFF2-40B4-BE49-F238E27FC236}">
                <a16:creationId xmlns:a16="http://schemas.microsoft.com/office/drawing/2014/main" id="{FE054F49-9B96-9620-CB61-2613C84D44FA}"/>
              </a:ext>
            </a:extLst>
          </p:cNvPr>
          <p:cNvGraphicFramePr>
            <a:graphicFrameLocks noGrp="1"/>
          </p:cNvGraphicFramePr>
          <p:nvPr>
            <p:extLst>
              <p:ext uri="{D42A27DB-BD31-4B8C-83A1-F6EECF244321}">
                <p14:modId xmlns:p14="http://schemas.microsoft.com/office/powerpoint/2010/main" val="170915594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EA4BA423-D248-FAB5-32AB-70388047291D}"/>
              </a:ext>
            </a:extLst>
          </p:cNvPr>
          <p:cNvGrpSpPr/>
          <p:nvPr/>
        </p:nvGrpSpPr>
        <p:grpSpPr>
          <a:xfrm>
            <a:off x="118334" y="5050981"/>
            <a:ext cx="4615031" cy="1121466"/>
            <a:chOff x="-372475" y="5190842"/>
            <a:chExt cx="4615031" cy="1121466"/>
          </a:xfrm>
        </p:grpSpPr>
        <p:sp>
          <p:nvSpPr>
            <p:cNvPr id="11" name="TextBox 10">
              <a:extLst>
                <a:ext uri="{FF2B5EF4-FFF2-40B4-BE49-F238E27FC236}">
                  <a16:creationId xmlns:a16="http://schemas.microsoft.com/office/drawing/2014/main" id="{46CF874B-3A8E-8B86-45BA-085942550DE7}"/>
                </a:ext>
              </a:extLst>
            </p:cNvPr>
            <p:cNvSpPr txBox="1"/>
            <p:nvPr/>
          </p:nvSpPr>
          <p:spPr>
            <a:xfrm>
              <a:off x="-372475" y="5190842"/>
              <a:ext cx="4615031" cy="1121466"/>
            </a:xfrm>
            <a:prstGeom prst="cloudCallout">
              <a:avLst>
                <a:gd name="adj1" fmla="val 67521"/>
                <a:gd name="adj2" fmla="val -29842"/>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3" name="Rectangle 12">
              <a:extLst>
                <a:ext uri="{FF2B5EF4-FFF2-40B4-BE49-F238E27FC236}">
                  <a16:creationId xmlns:a16="http://schemas.microsoft.com/office/drawing/2014/main" id="{F5238194-123F-8C0C-83EC-7395B4102284}"/>
                </a:ext>
              </a:extLst>
            </p:cNvPr>
            <p:cNvSpPr/>
            <p:nvPr/>
          </p:nvSpPr>
          <p:spPr>
            <a:xfrm>
              <a:off x="105573" y="5289910"/>
              <a:ext cx="4104485" cy="923330"/>
            </a:xfrm>
            <a:prstGeom prst="rect">
              <a:avLst/>
            </a:prstGeom>
          </p:spPr>
          <p:txBody>
            <a:bodyPr wrap="none">
              <a:spAutoFit/>
            </a:bodyPr>
            <a:lstStyle/>
            <a:p>
              <a:r>
                <a:rPr lang="de-DE" dirty="0">
                  <a:solidFill>
                    <a:schemeClr val="bg1"/>
                  </a:solidFill>
                </a:rPr>
                <a:t>Was für Effekte hat es, wenn man zuerst</a:t>
              </a:r>
            </a:p>
            <a:p>
              <a:pPr marL="290513" lvl="1" indent="-285750">
                <a:buFont typeface="Arial" panose="020B0604020202020204" pitchFamily="34" charset="0"/>
                <a:buChar char="•"/>
              </a:pPr>
              <a:r>
                <a:rPr lang="de-DE" dirty="0">
                  <a:solidFill>
                    <a:schemeClr val="bg1"/>
                  </a:solidFill>
                </a:rPr>
                <a:t>nach </a:t>
              </a:r>
              <a:r>
                <a:rPr lang="de-DE" dirty="0" err="1">
                  <a:solidFill>
                    <a:schemeClr val="bg1"/>
                  </a:solidFill>
                </a:rPr>
                <a:t>p.PStandort</a:t>
              </a:r>
              <a:r>
                <a:rPr lang="de-DE" dirty="0">
                  <a:solidFill>
                    <a:schemeClr val="bg1"/>
                  </a:solidFill>
                </a:rPr>
                <a:t>='Stafford' selektiert?</a:t>
              </a:r>
            </a:p>
            <a:p>
              <a:pPr marL="290513" lvl="1" indent="-285750">
                <a:buFont typeface="Arial" panose="020B0604020202020204" pitchFamily="34" charset="0"/>
                <a:buChar char="•"/>
              </a:pPr>
              <a:r>
                <a:rPr lang="de-DE" dirty="0">
                  <a:solidFill>
                    <a:schemeClr val="bg1"/>
                  </a:solidFill>
                </a:rPr>
                <a:t>die </a:t>
              </a:r>
              <a:r>
                <a:rPr lang="de-DE" dirty="0" err="1">
                  <a:solidFill>
                    <a:schemeClr val="bg1"/>
                  </a:solidFill>
                </a:rPr>
                <a:t>Joins</a:t>
              </a:r>
              <a:r>
                <a:rPr lang="de-DE" dirty="0">
                  <a:solidFill>
                    <a:schemeClr val="bg1"/>
                  </a:solidFill>
                </a:rPr>
                <a:t> durchführt?</a:t>
              </a:r>
              <a:endParaRPr lang="en-DE" dirty="0">
                <a:solidFill>
                  <a:schemeClr val="bg1"/>
                </a:solidFill>
              </a:endParaRPr>
            </a:p>
          </p:txBody>
        </p:sp>
      </p:grpSp>
    </p:spTree>
    <p:extLst>
      <p:ext uri="{BB962C8B-B14F-4D97-AF65-F5344CB8AC3E}">
        <p14:creationId xmlns:p14="http://schemas.microsoft.com/office/powerpoint/2010/main" val="505473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Self-</a:t>
            </a:r>
            <a:r>
              <a:rPr lang="de-DE" dirty="0" err="1"/>
              <a:t>Join</a:t>
            </a:r>
            <a:endParaRPr lang="de-DE" dirty="0"/>
          </a:p>
        </p:txBody>
      </p:sp>
      <p:sp>
        <p:nvSpPr>
          <p:cNvPr id="3" name="Inhaltsplatzhalter 2"/>
          <p:cNvSpPr>
            <a:spLocks noGrp="1"/>
          </p:cNvSpPr>
          <p:nvPr>
            <p:ph idx="1"/>
          </p:nvPr>
        </p:nvSpPr>
        <p:spPr/>
        <p:txBody>
          <a:bodyPr>
            <a:normAutofit/>
          </a:bodyPr>
          <a:lstStyle/>
          <a:p>
            <a:r>
              <a:rPr lang="de-DE" dirty="0"/>
              <a:t>Wenn im JOIN die gleiche Tabelle mehrfach vorkommt</a:t>
            </a:r>
          </a:p>
          <a:p>
            <a:pPr lvl="1"/>
            <a:r>
              <a:rPr lang="de-DE" dirty="0"/>
              <a:t>Nutzung von </a:t>
            </a:r>
            <a:r>
              <a:rPr lang="de-DE" dirty="0" err="1"/>
              <a:t>Aliases</a:t>
            </a:r>
            <a:r>
              <a:rPr lang="de-DE" dirty="0"/>
              <a:t> um die Vorkommen zu unterscheiden</a:t>
            </a:r>
          </a:p>
          <a:p>
            <a:r>
              <a:rPr lang="de-DE" dirty="0"/>
              <a:t>Beispiel</a:t>
            </a:r>
          </a:p>
          <a:p>
            <a:pPr lvl="1"/>
            <a:r>
              <a:rPr lang="de-DE" dirty="0"/>
              <a:t>Führe für jeden Angestellten seinen Nachnamen sowie den Nachnamen seines unmittelbaren Vorgesetzten auf:</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Angestellte a, Angestellte v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a.Vorgesetzte</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v.SVN</a:t>
            </a:r>
            <a:r>
              <a:rPr lang="de-DE" dirty="0">
                <a:latin typeface="Courier New" panose="02070309020205020404" pitchFamily="49" charset="0"/>
                <a:cs typeface="Courier New" panose="02070309020205020404" pitchFamily="49" charset="0"/>
              </a:rPr>
              <a:t>;</a:t>
            </a:r>
          </a:p>
          <a:p>
            <a:pPr lvl="1"/>
            <a:r>
              <a:rPr lang="de-DE" dirty="0"/>
              <a:t>Problem: Gleiche Attributnamen im Endresultat: </a:t>
            </a:r>
            <a:r>
              <a:rPr lang="de-DE" dirty="0" err="1">
                <a:latin typeface="Courier New" panose="02070309020205020404" pitchFamily="49" charset="0"/>
                <a:cs typeface="Courier New" panose="02070309020205020404" pitchFamily="49" charset="0"/>
              </a:rPr>
              <a:t>a.</a:t>
            </a:r>
            <a:r>
              <a:rPr lang="de-DE" dirty="0" err="1">
                <a:solidFill>
                  <a:srgbClr val="FFC000"/>
                </a:solidFill>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a:t>
            </a:r>
            <a:r>
              <a:rPr lang="de-DE" dirty="0" err="1">
                <a:solidFill>
                  <a:srgbClr val="FFC000"/>
                </a:solidFill>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a:t>
            </a:r>
            <a:endParaRPr lang="de-DE" dirty="0"/>
          </a:p>
          <a:p>
            <a:pPr lvl="2"/>
            <a:r>
              <a:rPr lang="de-DE" dirty="0"/>
              <a:t>Nicht nur bei Self-</a:t>
            </a:r>
            <a:r>
              <a:rPr lang="de-DE" dirty="0" err="1"/>
              <a:t>Joins</a:t>
            </a:r>
            <a:r>
              <a:rPr lang="de-DE" dirty="0"/>
              <a:t> ein Problem:</a:t>
            </a:r>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Produkt.</a:t>
            </a:r>
            <a:r>
              <a:rPr lang="de-DE" dirty="0" err="1">
                <a:solidFill>
                  <a:srgbClr val="FFC000"/>
                </a:solidFill>
                <a:latin typeface="Courier New" panose="02070309020205020404" pitchFamily="49" charset="0"/>
                <a:cs typeface="Courier New" panose="02070309020205020404" pitchFamily="49" charset="0"/>
              </a:rPr>
              <a: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Projekt.</a:t>
            </a:r>
            <a:r>
              <a:rPr lang="de-DE" dirty="0" err="1">
                <a:solidFill>
                  <a:srgbClr val="FFC000"/>
                </a:solidFill>
                <a:latin typeface="Courier New" panose="02070309020205020404" pitchFamily="49" charset="0"/>
                <a:cs typeface="Courier New" panose="02070309020205020404" pitchFamily="49" charset="0"/>
              </a:rPr>
              <a:t>Name</a:t>
            </a:r>
            <a:r>
              <a:rPr lang="de-DE" dirty="0">
                <a:latin typeface="Courier New" panose="02070309020205020404" pitchFamily="49" charset="0"/>
                <a:cs typeface="Courier New" panose="02070309020205020404" pitchFamily="49" charset="0"/>
              </a:rPr>
              <a:t>...</a:t>
            </a:r>
            <a:endParaRPr lang="de-DE" dirty="0"/>
          </a:p>
          <a:p>
            <a:pPr lvl="2"/>
            <a:endParaRPr lang="de-DE" dirty="0"/>
          </a:p>
        </p:txBody>
      </p:sp>
      <p:sp>
        <p:nvSpPr>
          <p:cNvPr id="5" name="Date Placeholder 4">
            <a:extLst>
              <a:ext uri="{FF2B5EF4-FFF2-40B4-BE49-F238E27FC236}">
                <a16:creationId xmlns:a16="http://schemas.microsoft.com/office/drawing/2014/main" id="{06A72360-6308-9CEE-EAD6-A061805AF39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E704C2D7-8B49-8CD6-F166-DAA82C8808FC}"/>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59</a:t>
            </a:fld>
            <a:endParaRPr lang="de-DE"/>
          </a:p>
        </p:txBody>
      </p:sp>
      <p:graphicFrame>
        <p:nvGraphicFramePr>
          <p:cNvPr id="7" name="Group 5">
            <a:extLst>
              <a:ext uri="{FF2B5EF4-FFF2-40B4-BE49-F238E27FC236}">
                <a16:creationId xmlns:a16="http://schemas.microsoft.com/office/drawing/2014/main" id="{BEA4A2A3-1A0D-25DB-4FA3-76F0EC3DE3C5}"/>
              </a:ext>
            </a:extLst>
          </p:cNvPr>
          <p:cNvGraphicFramePr>
            <a:graphicFrameLocks noGrp="1"/>
          </p:cNvGraphicFramePr>
          <p:nvPr>
            <p:extLst>
              <p:ext uri="{D42A27DB-BD31-4B8C-83A1-F6EECF244321}">
                <p14:modId xmlns:p14="http://schemas.microsoft.com/office/powerpoint/2010/main" val="1274299650"/>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4355261F-F44F-96E6-88FD-920B96D5B204}"/>
              </a:ext>
            </a:extLst>
          </p:cNvPr>
          <p:cNvGraphicFramePr>
            <a:graphicFrameLocks noGrp="1"/>
          </p:cNvGraphicFramePr>
          <p:nvPr>
            <p:extLst>
              <p:ext uri="{D42A27DB-BD31-4B8C-83A1-F6EECF244321}">
                <p14:modId xmlns:p14="http://schemas.microsoft.com/office/powerpoint/2010/main" val="2896203249"/>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F84F9A9F-978E-3A07-5356-AD8E7593E828}"/>
              </a:ext>
            </a:extLst>
          </p:cNvPr>
          <p:cNvGraphicFramePr>
            <a:graphicFrameLocks noGrp="1"/>
          </p:cNvGraphicFramePr>
          <p:nvPr>
            <p:extLst>
              <p:ext uri="{D42A27DB-BD31-4B8C-83A1-F6EECF244321}">
                <p14:modId xmlns:p14="http://schemas.microsoft.com/office/powerpoint/2010/main" val="507482291"/>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1984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70A0-C867-3645-BCF7-A8F5D9C8F1AB}"/>
              </a:ext>
            </a:extLst>
          </p:cNvPr>
          <p:cNvSpPr>
            <a:spLocks noGrp="1"/>
          </p:cNvSpPr>
          <p:nvPr>
            <p:ph type="title"/>
          </p:nvPr>
        </p:nvSpPr>
        <p:spPr/>
        <p:txBody>
          <a:bodyPr/>
          <a:lstStyle/>
          <a:p>
            <a:r>
              <a:rPr lang="de-DE" dirty="0"/>
              <a:t>DB-Sprachen</a:t>
            </a:r>
          </a:p>
        </p:txBody>
      </p:sp>
      <p:sp>
        <p:nvSpPr>
          <p:cNvPr id="3" name="Content Placeholder 2">
            <a:extLst>
              <a:ext uri="{FF2B5EF4-FFF2-40B4-BE49-F238E27FC236}">
                <a16:creationId xmlns:a16="http://schemas.microsoft.com/office/drawing/2014/main" id="{D00191FD-653B-5D44-9A0E-AA13557357AE}"/>
              </a:ext>
            </a:extLst>
          </p:cNvPr>
          <p:cNvSpPr>
            <a:spLocks noGrp="1"/>
          </p:cNvSpPr>
          <p:nvPr>
            <p:ph idx="1"/>
          </p:nvPr>
        </p:nvSpPr>
        <p:spPr/>
        <p:txBody>
          <a:bodyPr>
            <a:noAutofit/>
          </a:bodyPr>
          <a:lstStyle/>
          <a:p>
            <a:r>
              <a:rPr lang="de-DE" dirty="0"/>
              <a:t>Definition von DBs:</a:t>
            </a:r>
          </a:p>
          <a:p>
            <a:pPr lvl="1"/>
            <a:r>
              <a:rPr lang="de-DE" dirty="0"/>
              <a:t>View Definition </a:t>
            </a:r>
            <a:r>
              <a:rPr lang="de-DE" dirty="0" err="1"/>
              <a:t>Languages</a:t>
            </a:r>
            <a:r>
              <a:rPr lang="de-DE" dirty="0"/>
              <a:t> (VDLs): extern</a:t>
            </a:r>
          </a:p>
          <a:p>
            <a:pPr lvl="1"/>
            <a:r>
              <a:rPr lang="de-DE" dirty="0"/>
              <a:t>Data Definition </a:t>
            </a:r>
            <a:r>
              <a:rPr lang="de-DE" dirty="0" err="1"/>
              <a:t>Languages</a:t>
            </a:r>
            <a:r>
              <a:rPr lang="de-DE" dirty="0"/>
              <a:t> (DDLs): logisch</a:t>
            </a:r>
          </a:p>
          <a:p>
            <a:pPr lvl="1"/>
            <a:r>
              <a:rPr lang="de-DE" dirty="0"/>
              <a:t>Storage Definition </a:t>
            </a:r>
            <a:r>
              <a:rPr lang="de-DE" dirty="0" err="1"/>
              <a:t>Languages</a:t>
            </a:r>
            <a:r>
              <a:rPr lang="de-DE" dirty="0"/>
              <a:t> (SDLs): intern</a:t>
            </a:r>
          </a:p>
          <a:p>
            <a:endParaRPr lang="de-DE" dirty="0"/>
          </a:p>
          <a:p>
            <a:r>
              <a:rPr lang="de-DE" dirty="0"/>
              <a:t>Zugriff auf DBs (Einfügen, Ändern, Löschen und Anfragen von Datensätzen): </a:t>
            </a:r>
          </a:p>
          <a:p>
            <a:pPr lvl="1"/>
            <a:r>
              <a:rPr lang="de-DE" dirty="0"/>
              <a:t>Data Manipulation </a:t>
            </a:r>
            <a:r>
              <a:rPr lang="de-DE" dirty="0" err="1"/>
              <a:t>Languages</a:t>
            </a:r>
            <a:r>
              <a:rPr lang="de-DE" dirty="0"/>
              <a:t> (DMLs)</a:t>
            </a:r>
          </a:p>
          <a:p>
            <a:pPr lvl="2"/>
            <a:r>
              <a:rPr lang="de-DE" dirty="0"/>
              <a:t>Einfüge-, Änderungs- und Löschoperationen: Updates</a:t>
            </a:r>
          </a:p>
          <a:p>
            <a:pPr lvl="2"/>
            <a:r>
              <a:rPr lang="de-DE" dirty="0"/>
              <a:t>Reine Anfragen: „</a:t>
            </a:r>
            <a:r>
              <a:rPr lang="de-DE" dirty="0" err="1"/>
              <a:t>Queries</a:t>
            </a:r>
            <a:r>
              <a:rPr lang="de-DE" dirty="0"/>
              <a:t>“</a:t>
            </a:r>
          </a:p>
          <a:p>
            <a:pPr lvl="2"/>
            <a:r>
              <a:rPr lang="de-DE" dirty="0"/>
              <a:t>Alle Zugriffsarten: „Manipulation“</a:t>
            </a:r>
          </a:p>
          <a:p>
            <a:pPr lvl="1"/>
            <a:r>
              <a:rPr lang="de-DE" dirty="0"/>
              <a:t>Data Control </a:t>
            </a:r>
            <a:r>
              <a:rPr lang="de-DE" dirty="0" err="1"/>
              <a:t>Languages</a:t>
            </a:r>
            <a:r>
              <a:rPr lang="de-DE" i="1" dirty="0"/>
              <a:t> </a:t>
            </a:r>
            <a:r>
              <a:rPr lang="de-DE" dirty="0"/>
              <a:t>(DCLs)</a:t>
            </a:r>
          </a:p>
        </p:txBody>
      </p:sp>
      <p:sp>
        <p:nvSpPr>
          <p:cNvPr id="5" name="Date Placeholder 4">
            <a:extLst>
              <a:ext uri="{FF2B5EF4-FFF2-40B4-BE49-F238E27FC236}">
                <a16:creationId xmlns:a16="http://schemas.microsoft.com/office/drawing/2014/main" id="{51AC0C7C-ECD1-DA44-B686-55340D3F6F6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C4E6A4E-44A6-A94E-9F07-100E8C56A81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CF24220-A0BB-2645-8B06-63D248E8F649}"/>
              </a:ext>
            </a:extLst>
          </p:cNvPr>
          <p:cNvSpPr>
            <a:spLocks noGrp="1"/>
          </p:cNvSpPr>
          <p:nvPr>
            <p:ph type="sldNum" sz="quarter" idx="4"/>
          </p:nvPr>
        </p:nvSpPr>
        <p:spPr/>
        <p:txBody>
          <a:bodyPr/>
          <a:lstStyle/>
          <a:p>
            <a:fld id="{6B52BCD7-8B4B-1443-81DC-540C3C62FE02}" type="slidenum">
              <a:rPr lang="en-GB" smtClean="0"/>
              <a:t>6</a:t>
            </a:fld>
            <a:endParaRPr lang="en-GB"/>
          </a:p>
        </p:txBody>
      </p:sp>
      <p:sp>
        <p:nvSpPr>
          <p:cNvPr id="8" name="TextBox 7">
            <a:extLst>
              <a:ext uri="{FF2B5EF4-FFF2-40B4-BE49-F238E27FC236}">
                <a16:creationId xmlns:a16="http://schemas.microsoft.com/office/drawing/2014/main" id="{EE2B69D3-CFD5-7F0A-8D36-1719DEE61CD1}"/>
              </a:ext>
            </a:extLst>
          </p:cNvPr>
          <p:cNvSpPr txBox="1"/>
          <p:nvPr/>
        </p:nvSpPr>
        <p:spPr>
          <a:xfrm>
            <a:off x="8415355" y="5259583"/>
            <a:ext cx="3416320"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de-DE" dirty="0">
                <a:solidFill>
                  <a:srgbClr val="FFC000"/>
                </a:solidFill>
              </a:rPr>
              <a:t>SQL : Structured Query Language</a:t>
            </a:r>
          </a:p>
          <a:p>
            <a:pPr marL="7938" lvl="1"/>
            <a:r>
              <a:rPr lang="de-DE" dirty="0"/>
              <a:t>VDL, DDL, SDL, DML, DCL in einem</a:t>
            </a:r>
          </a:p>
        </p:txBody>
      </p:sp>
    </p:spTree>
    <p:extLst>
      <p:ext uri="{BB962C8B-B14F-4D97-AF65-F5344CB8AC3E}">
        <p14:creationId xmlns:p14="http://schemas.microsoft.com/office/powerpoint/2010/main" val="3688605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Umbenennung mittels Namen in SQL-Statement</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der Umbenennung (</a:t>
                </a:r>
                <a14:m>
                  <m:oMath xmlns:m="http://schemas.openxmlformats.org/officeDocument/2006/math">
                    <m:r>
                      <a:rPr lang="de-DE" b="0" i="1" smtClean="0">
                        <a:latin typeface="Cambria Math" panose="02040503050406030204" pitchFamily="18" charset="0"/>
                      </a:rPr>
                      <m:t>𝜌</m:t>
                    </m:r>
                  </m:oMath>
                </a14:m>
                <a:r>
                  <a:rPr lang="de-DE" dirty="0"/>
                  <a:t>) von Attributen </a:t>
                </a:r>
                <a:br>
                  <a:rPr lang="de-DE" dirty="0"/>
                </a:br>
                <a:r>
                  <a:rPr lang="de-DE" dirty="0"/>
                  <a:t>im </a:t>
                </a:r>
                <a:r>
                  <a:rPr lang="de-DE" i="1" dirty="0"/>
                  <a:t>Endresultat</a:t>
                </a:r>
                <a:r>
                  <a:rPr lang="de-DE" dirty="0"/>
                  <a:t> über </a:t>
                </a:r>
                <a:r>
                  <a:rPr lang="de-DE" dirty="0">
                    <a:solidFill>
                      <a:schemeClr val="accent1"/>
                    </a:solidFill>
                  </a:rPr>
                  <a:t>AS</a:t>
                </a:r>
              </a:p>
              <a:p>
                <a:pPr lvl="1"/>
                <a:r>
                  <a:rPr lang="de-DE" dirty="0"/>
                  <a:t>RA: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𝜌</m:t>
                        </m:r>
                      </m:e>
                      <m:sub>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1</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𝑛</m:t>
                                </m:r>
                              </m:sub>
                            </m:sSub>
                          </m:e>
                        </m:d>
                      </m:sub>
                    </m:sSub>
                    <m:d>
                      <m:dPr>
                        <m:ctrlPr>
                          <a:rPr lang="de-DE" i="1">
                            <a:latin typeface="Cambria Math" panose="02040503050406030204" pitchFamily="18" charset="0"/>
                          </a:rPr>
                        </m:ctrlPr>
                      </m:dPr>
                      <m:e>
                        <m:r>
                          <a:rPr lang="de-DE" i="1">
                            <a:latin typeface="Cambria Math" panose="02040503050406030204" pitchFamily="18" charset="0"/>
                          </a:rPr>
                          <m:t>𝑅</m:t>
                        </m:r>
                      </m:e>
                    </m:d>
                  </m:oMath>
                </a14:m>
                <a:endParaRPr lang="de-DE" dirty="0"/>
              </a:p>
              <a:p>
                <a:pPr lvl="1"/>
                <a:r>
                  <a:rPr lang="de-DE" dirty="0"/>
                  <a:t>SQL:	SELECT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𝐴</m:t>
                        </m:r>
                      </m:e>
                      <m:sub>
                        <m:r>
                          <a:rPr lang="de-DE" i="1">
                            <a:latin typeface="Cambria Math" panose="02040503050406030204" pitchFamily="18" charset="0"/>
                          </a:rPr>
                          <m:t>1</m:t>
                        </m:r>
                      </m:sub>
                    </m:sSub>
                  </m:oMath>
                </a14:m>
                <a:r>
                  <a:rPr lang="de-DE" dirty="0"/>
                  <a:t> </a:t>
                </a:r>
                <a:r>
                  <a:rPr lang="de-DE" dirty="0">
                    <a:solidFill>
                      <a:schemeClr val="accent1"/>
                    </a:solidFill>
                  </a:rPr>
                  <a:t>AS</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1</m:t>
                        </m:r>
                      </m:sub>
                    </m:sSub>
                  </m:oMath>
                </a14:m>
                <a:r>
                  <a:rPr lang="de-DE" dirty="0"/>
                  <a:t>, …,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𝐴</m:t>
                        </m:r>
                      </m:e>
                      <m:sub>
                        <m:r>
                          <a:rPr lang="de-DE" i="1">
                            <a:latin typeface="Cambria Math" panose="02040503050406030204" pitchFamily="18" charset="0"/>
                          </a:rPr>
                          <m:t>𝑛</m:t>
                        </m:r>
                      </m:sub>
                    </m:sSub>
                  </m:oMath>
                </a14:m>
                <a:r>
                  <a:rPr lang="de-DE" dirty="0"/>
                  <a:t> </a:t>
                </a:r>
                <a:r>
                  <a:rPr lang="de-DE" dirty="0">
                    <a:solidFill>
                      <a:schemeClr val="accent1"/>
                    </a:solidFill>
                  </a:rPr>
                  <a:t>AS</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𝐵</m:t>
                        </m:r>
                      </m:e>
                      <m:sub>
                        <m:r>
                          <a:rPr lang="de-DE" i="1">
                            <a:latin typeface="Cambria Math" panose="02040503050406030204" pitchFamily="18" charset="0"/>
                          </a:rPr>
                          <m:t>𝑛</m:t>
                        </m:r>
                      </m:sub>
                    </m:sSub>
                  </m:oMath>
                </a14:m>
                <a:br>
                  <a:rPr lang="de-DE" dirty="0"/>
                </a:br>
                <a:r>
                  <a:rPr lang="de-DE" dirty="0"/>
                  <a:t>		FROM </a:t>
                </a:r>
                <a14:m>
                  <m:oMath xmlns:m="http://schemas.openxmlformats.org/officeDocument/2006/math">
                    <m:r>
                      <a:rPr lang="de-DE" i="1">
                        <a:latin typeface="Cambria Math" panose="02040503050406030204" pitchFamily="18" charset="0"/>
                      </a:rPr>
                      <m:t>𝑅</m:t>
                    </m:r>
                  </m:oMath>
                </a14:m>
                <a:endParaRPr lang="de-DE" dirty="0">
                  <a:solidFill>
                    <a:schemeClr val="accent1"/>
                  </a:solidFill>
                </a:endParaRPr>
              </a:p>
              <a:p>
                <a:r>
                  <a:rPr lang="de-DE" dirty="0"/>
                  <a:t>Beispiele </a:t>
                </a:r>
              </a:p>
              <a:p>
                <a:pPr lvl="1"/>
                <a:r>
                  <a:rPr lang="de-DE" dirty="0"/>
                  <a:t>Beispiel auf vorheriger Folie zu Self-</a:t>
                </a:r>
                <a:r>
                  <a:rPr lang="de-DE" dirty="0" err="1"/>
                  <a:t>Joins</a:t>
                </a:r>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Untergebene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Vorgesetzte</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 Angestellte v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a.Vorgesetzte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v.SVN</a:t>
                </a:r>
                <a:r>
                  <a:rPr lang="de-DE" dirty="0">
                    <a:latin typeface="Courier New" panose="02070309020205020404" pitchFamily="49" charset="0"/>
                    <a:cs typeface="Courier New" panose="02070309020205020404" pitchFamily="49" charset="0"/>
                  </a:rPr>
                  <a:t>;</a:t>
                </a:r>
              </a:p>
              <a:p>
                <a:pPr lvl="1"/>
                <a:r>
                  <a:rPr lang="de-DE" dirty="0"/>
                  <a:t>Nicht-Self-</a:t>
                </a:r>
                <a:r>
                  <a:rPr lang="de-DE" dirty="0" err="1"/>
                  <a:t>Join</a:t>
                </a:r>
                <a:r>
                  <a:rPr lang="de-DE" dirty="0"/>
                  <a:t>-Beispiel von vorheriger Folie:</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Produkt.Name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Produkt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Projekt.Name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as</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Projekt</a:t>
                </a:r>
                <a:r>
                  <a:rPr lang="de-DE" dirty="0">
                    <a:latin typeface="Courier New" panose="02070309020205020404" pitchFamily="49" charset="0"/>
                    <a:cs typeface="Courier New" panose="02070309020205020404" pitchFamily="49" charset="0"/>
                  </a:rPr>
                  <a:t> ...</a:t>
                </a:r>
                <a:endParaRPr lang="de-DE" dirty="0">
                  <a:solidFill>
                    <a:schemeClr val="accent1"/>
                  </a:solidFill>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C0EA5F30-6D7C-0CAA-17E2-F7C47D69B36A}"/>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FB4D39B6-DAFB-BAF1-8400-18B66387FF7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60</a:t>
            </a:fld>
            <a:endParaRPr lang="de-DE"/>
          </a:p>
        </p:txBody>
      </p:sp>
      <p:sp>
        <p:nvSpPr>
          <p:cNvPr id="11" name="TextBox 10">
            <a:extLst>
              <a:ext uri="{FF2B5EF4-FFF2-40B4-BE49-F238E27FC236}">
                <a16:creationId xmlns:a16="http://schemas.microsoft.com/office/drawing/2014/main" id="{FAE05841-EDE5-642E-3CED-8CB0354940EE}"/>
              </a:ext>
            </a:extLst>
          </p:cNvPr>
          <p:cNvSpPr txBox="1"/>
          <p:nvPr/>
        </p:nvSpPr>
        <p:spPr>
          <a:xfrm>
            <a:off x="7235545" y="1665066"/>
            <a:ext cx="4596130" cy="120032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a:t>
            </a:r>
            <a:r>
              <a:rPr lang="en-DE" dirty="0">
                <a:latin typeface="Courier New" panose="02070309020205020404" pitchFamily="49" charset="0"/>
                <a:cs typeface="Courier New" panose="02070309020205020404" pitchFamily="49" charset="0"/>
              </a:rPr>
              <a:t> 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A4B403D8-5C56-B3DE-4718-0E8FC2A8FD0C}"/>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spTree>
    <p:extLst>
      <p:ext uri="{BB962C8B-B14F-4D97-AF65-F5344CB8AC3E}">
        <p14:creationId xmlns:p14="http://schemas.microsoft.com/office/powerpoint/2010/main" val="4092615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Mengenoperationen in SQL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a:t>Umsetzung der Mengenoperationen (</a:t>
                </a:r>
                <a14:m>
                  <m:oMath xmlns:m="http://schemas.openxmlformats.org/officeDocument/2006/math">
                    <m:r>
                      <a:rPr lang="de-DE" b="0" i="1" smtClean="0">
                        <a:latin typeface="Cambria Math" panose="02040503050406030204" pitchFamily="18" charset="0"/>
                      </a:rPr>
                      <m:t>∪,∩, −</m:t>
                    </m:r>
                  </m:oMath>
                </a14:m>
                <a:r>
                  <a:rPr lang="de-DE" dirty="0"/>
                  <a:t>) über entsprechende </a:t>
                </a:r>
                <a:br>
                  <a:rPr lang="de-DE" dirty="0"/>
                </a:br>
                <a:r>
                  <a:rPr lang="de-DE" dirty="0"/>
                  <a:t>Schlüsselworte in Kombination mit SELECT-Ausdrücken zur</a:t>
                </a:r>
                <a:br>
                  <a:rPr lang="de-DE" dirty="0"/>
                </a:br>
                <a:r>
                  <a:rPr lang="de-DE" dirty="0"/>
                  <a:t>Bestimmung der zu verarbeitenden Relationen</a:t>
                </a:r>
              </a:p>
              <a:p>
                <a:pPr marL="538163" lvl="1" indent="-279400">
                  <a:tabLst>
                    <a:tab pos="1376363" algn="l"/>
                    <a:tab pos="3997325" algn="l"/>
                    <a:tab pos="6665913" algn="l"/>
                  </a:tabLst>
                </a:pPr>
                <a:r>
                  <a:rPr lang="de-DE" dirty="0"/>
                  <a:t>RA: 	</a:t>
                </a:r>
                <a14:m>
                  <m:oMath xmlns:m="http://schemas.openxmlformats.org/officeDocument/2006/math">
                    <m:r>
                      <a:rPr lang="de-DE" b="0" i="1" smtClean="0">
                        <a:latin typeface="Cambria Math" panose="02040503050406030204" pitchFamily="18" charset="0"/>
                      </a:rPr>
                      <m:t>𝑅</m:t>
                    </m:r>
                    <m:r>
                      <a:rPr lang="de-DE" b="0" i="1" smtClean="0">
                        <a:latin typeface="Cambria Math" panose="02040503050406030204" pitchFamily="18" charset="0"/>
                      </a:rPr>
                      <m:t>∪</m:t>
                    </m:r>
                    <m:r>
                      <a:rPr lang="de-DE" b="0" i="1" smtClean="0">
                        <a:latin typeface="Cambria Math" panose="02040503050406030204" pitchFamily="18" charset="0"/>
                      </a:rPr>
                      <m:t>𝑆</m:t>
                    </m:r>
                  </m:oMath>
                </a14:m>
                <a:r>
                  <a:rPr lang="de-DE" dirty="0"/>
                  <a:t>	</a:t>
                </a:r>
                <a14:m>
                  <m:oMath xmlns:m="http://schemas.openxmlformats.org/officeDocument/2006/math">
                    <m:r>
                      <a:rPr lang="de-DE" i="1">
                        <a:latin typeface="Cambria Math" panose="02040503050406030204" pitchFamily="18" charset="0"/>
                      </a:rPr>
                      <m:t>𝑅</m:t>
                    </m:r>
                    <m:r>
                      <a:rPr lang="de-DE" b="0" i="1" smtClean="0">
                        <a:latin typeface="Cambria Math" panose="02040503050406030204" pitchFamily="18" charset="0"/>
                      </a:rPr>
                      <m:t>∩</m:t>
                    </m:r>
                    <m:r>
                      <a:rPr lang="de-DE" i="1">
                        <a:latin typeface="Cambria Math" panose="02040503050406030204" pitchFamily="18" charset="0"/>
                      </a:rPr>
                      <m:t>𝑆</m:t>
                    </m:r>
                  </m:oMath>
                </a14:m>
                <a:r>
                  <a:rPr lang="de-DE" dirty="0"/>
                  <a:t>	</a:t>
                </a:r>
                <a14:m>
                  <m:oMath xmlns:m="http://schemas.openxmlformats.org/officeDocument/2006/math">
                    <m:r>
                      <a:rPr lang="de-DE" i="1">
                        <a:latin typeface="Cambria Math" panose="02040503050406030204" pitchFamily="18" charset="0"/>
                      </a:rPr>
                      <m:t>𝑅</m:t>
                    </m:r>
                    <m:r>
                      <a:rPr lang="de-DE" b="0" i="1" smtClean="0">
                        <a:latin typeface="Cambria Math" panose="02040503050406030204" pitchFamily="18" charset="0"/>
                      </a:rPr>
                      <m:t>−</m:t>
                    </m:r>
                    <m:r>
                      <a:rPr lang="de-DE" i="1">
                        <a:latin typeface="Cambria Math" panose="02040503050406030204" pitchFamily="18" charset="0"/>
                      </a:rPr>
                      <m:t>𝑆</m:t>
                    </m:r>
                  </m:oMath>
                </a14:m>
                <a:endParaRPr lang="de-DE" dirty="0"/>
              </a:p>
              <a:p>
                <a:pPr marL="538163" lvl="1" indent="-279400">
                  <a:tabLst>
                    <a:tab pos="1376363" algn="l"/>
                    <a:tab pos="3997325" algn="l"/>
                    <a:tab pos="6665913" algn="l"/>
                  </a:tabLst>
                </a:pPr>
                <a:r>
                  <a:rPr lang="de-DE" dirty="0"/>
                  <a:t>SQL:	(SELECT * FROM </a:t>
                </a:r>
                <a14:m>
                  <m:oMath xmlns:m="http://schemas.openxmlformats.org/officeDocument/2006/math">
                    <m:r>
                      <a:rPr lang="de-DE" b="0" i="1" smtClean="0">
                        <a:latin typeface="Cambria Math" panose="02040503050406030204" pitchFamily="18" charset="0"/>
                      </a:rPr>
                      <m:t>𝑅</m:t>
                    </m:r>
                  </m:oMath>
                </a14:m>
                <a:r>
                  <a:rPr lang="de-DE" dirty="0"/>
                  <a:t>)	(SELECT * FROM </a:t>
                </a:r>
                <a14:m>
                  <m:oMath xmlns:m="http://schemas.openxmlformats.org/officeDocument/2006/math">
                    <m:r>
                      <a:rPr lang="de-DE" i="1">
                        <a:latin typeface="Cambria Math" panose="02040503050406030204" pitchFamily="18" charset="0"/>
                      </a:rPr>
                      <m:t>𝑅</m:t>
                    </m:r>
                  </m:oMath>
                </a14:m>
                <a:r>
                  <a:rPr lang="de-DE" dirty="0"/>
                  <a:t>)	(SELECT * FROM </a:t>
                </a:r>
                <a14:m>
                  <m:oMath xmlns:m="http://schemas.openxmlformats.org/officeDocument/2006/math">
                    <m:r>
                      <a:rPr lang="de-DE" i="1">
                        <a:latin typeface="Cambria Math" panose="02040503050406030204" pitchFamily="18" charset="0"/>
                      </a:rPr>
                      <m:t>𝑅</m:t>
                    </m:r>
                  </m:oMath>
                </a14:m>
                <a:r>
                  <a:rPr lang="de-DE" dirty="0"/>
                  <a:t>)</a:t>
                </a:r>
                <a:br>
                  <a:rPr lang="de-DE" dirty="0"/>
                </a:br>
                <a:r>
                  <a:rPr lang="de-DE" dirty="0"/>
                  <a:t>	</a:t>
                </a:r>
                <a:r>
                  <a:rPr lang="de-DE" dirty="0">
                    <a:solidFill>
                      <a:schemeClr val="accent1"/>
                    </a:solidFill>
                  </a:rPr>
                  <a:t>UNION	INTERSECT	MINUS</a:t>
                </a:r>
                <a:br>
                  <a:rPr lang="de-DE" dirty="0"/>
                </a:br>
                <a:r>
                  <a:rPr lang="de-DE" dirty="0"/>
                  <a:t>	(SELECT * FROM </a:t>
                </a:r>
                <a14:m>
                  <m:oMath xmlns:m="http://schemas.openxmlformats.org/officeDocument/2006/math">
                    <m:r>
                      <a:rPr lang="de-DE" b="0" i="1" smtClean="0">
                        <a:latin typeface="Cambria Math" panose="02040503050406030204" pitchFamily="18" charset="0"/>
                      </a:rPr>
                      <m:t>𝑆</m:t>
                    </m:r>
                  </m:oMath>
                </a14:m>
                <a:r>
                  <a:rPr lang="de-DE" dirty="0"/>
                  <a:t>)	(SELECT * FROM </a:t>
                </a:r>
                <a14:m>
                  <m:oMath xmlns:m="http://schemas.openxmlformats.org/officeDocument/2006/math">
                    <m:r>
                      <a:rPr lang="de-DE" i="1">
                        <a:latin typeface="Cambria Math" panose="02040503050406030204" pitchFamily="18" charset="0"/>
                      </a:rPr>
                      <m:t>𝑆</m:t>
                    </m:r>
                  </m:oMath>
                </a14:m>
                <a:r>
                  <a:rPr lang="de-DE" dirty="0"/>
                  <a:t>)	(SELECT * FROM </a:t>
                </a:r>
                <a14:m>
                  <m:oMath xmlns:m="http://schemas.openxmlformats.org/officeDocument/2006/math">
                    <m:r>
                      <a:rPr lang="de-DE" i="1">
                        <a:latin typeface="Cambria Math" panose="02040503050406030204" pitchFamily="18" charset="0"/>
                      </a:rPr>
                      <m:t>𝑆</m:t>
                    </m:r>
                  </m:oMath>
                </a14:m>
                <a:r>
                  <a:rPr lang="de-DE" dirty="0"/>
                  <a:t>)</a:t>
                </a:r>
              </a:p>
              <a:p>
                <a:pPr lvl="2"/>
                <a:r>
                  <a:rPr lang="de-DE" dirty="0"/>
                  <a:t>Statt MINUS geht auch </a:t>
                </a:r>
                <a:r>
                  <a:rPr lang="de-DE" dirty="0">
                    <a:solidFill>
                      <a:schemeClr val="accent1"/>
                    </a:solidFill>
                  </a:rPr>
                  <a:t>EXCEPT</a:t>
                </a:r>
                <a:endParaRPr lang="de-DE" dirty="0"/>
              </a:p>
              <a:p>
                <a:pPr lvl="1"/>
                <a:r>
                  <a:rPr lang="de-DE" dirty="0"/>
                  <a:t>Ergebnis von Mengen-Operationen: Tupel-Mengen </a:t>
                </a:r>
              </a:p>
              <a:p>
                <a:pPr lvl="2"/>
                <a:r>
                  <a:rPr lang="de-DE" dirty="0"/>
                  <a:t>D.h., hier werden Duplikate aus dem Ergebnis entfernt</a:t>
                </a:r>
              </a:p>
              <a:p>
                <a:pPr lvl="2"/>
                <a:r>
                  <a:rPr lang="de-DE" dirty="0"/>
                  <a:t>Sollen Duplikate erhalten bleiben, so muss das Schlüsselwort </a:t>
                </a:r>
                <a:r>
                  <a:rPr lang="de-DE" dirty="0">
                    <a:solidFill>
                      <a:schemeClr val="accent1"/>
                    </a:solidFill>
                  </a:rPr>
                  <a:t>ALL</a:t>
                </a:r>
                <a:r>
                  <a:rPr lang="de-DE" dirty="0"/>
                  <a:t> ergänzt werden:</a:t>
                </a:r>
              </a:p>
              <a:p>
                <a:pPr lvl="3"/>
                <a:r>
                  <a:rPr lang="de-DE" dirty="0"/>
                  <a:t>UNION </a:t>
                </a:r>
                <a:r>
                  <a:rPr lang="de-DE" dirty="0">
                    <a:solidFill>
                      <a:schemeClr val="accent1"/>
                    </a:solidFill>
                  </a:rPr>
                  <a:t>ALL</a:t>
                </a:r>
                <a:r>
                  <a:rPr lang="de-DE" dirty="0"/>
                  <a:t>, INTERSECT </a:t>
                </a:r>
                <a:r>
                  <a:rPr lang="de-DE" dirty="0">
                    <a:solidFill>
                      <a:schemeClr val="accent1"/>
                    </a:solidFill>
                  </a:rPr>
                  <a:t>ALL</a:t>
                </a:r>
                <a:r>
                  <a:rPr lang="de-DE" dirty="0"/>
                  <a:t>, EXCEPT </a:t>
                </a:r>
                <a:r>
                  <a:rPr lang="de-DE" dirty="0">
                    <a:solidFill>
                      <a:schemeClr val="accent1"/>
                    </a:solidFill>
                  </a:rPr>
                  <a:t>ALL</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92FCE89A-E84B-C135-DE97-83AF8096B5A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37D4FF7C-BC20-1D44-CFAE-7D11DE7E93F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61</a:t>
            </a:fld>
            <a:endParaRPr lang="de-DE"/>
          </a:p>
        </p:txBody>
      </p:sp>
      <p:sp>
        <p:nvSpPr>
          <p:cNvPr id="7" name="TextBox 6">
            <a:extLst>
              <a:ext uri="{FF2B5EF4-FFF2-40B4-BE49-F238E27FC236}">
                <a16:creationId xmlns:a16="http://schemas.microsoft.com/office/drawing/2014/main" id="{D11F28D1-245A-4FB1-4FF9-1C8AB39258EF}"/>
              </a:ext>
            </a:extLst>
          </p:cNvPr>
          <p:cNvSpPr txBox="1"/>
          <p:nvPr/>
        </p:nvSpPr>
        <p:spPr>
          <a:xfrm>
            <a:off x="9303419" y="1665066"/>
            <a:ext cx="2528256"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select-statement</a:t>
            </a:r>
            <a:endParaRPr lang="en-DE"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union</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intersect</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except</a:t>
            </a:r>
            <a:r>
              <a:rPr lang="en-DE" dirty="0">
                <a:latin typeface="Courier New" panose="02070309020205020404" pitchFamily="49" charset="0"/>
                <a:cs typeface="Courier New" panose="02070309020205020404" pitchFamily="49" charset="0"/>
              </a:rPr>
              <a:t> </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minus</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all</a:t>
            </a:r>
            <a:r>
              <a:rPr lang="en-DE" dirty="0">
                <a:latin typeface="Courier New" panose="02070309020205020404" pitchFamily="49" charset="0"/>
                <a:cs typeface="Courier New" panose="02070309020205020404" pitchFamily="49" charset="0"/>
              </a:rPr>
              <a:t>]</a:t>
            </a:r>
          </a:p>
          <a:p>
            <a:pPr>
              <a:tabLst>
                <a:tab pos="360000" algn="l"/>
                <a:tab pos="720000" algn="l"/>
                <a:tab pos="1080000" algn="l"/>
                <a:tab pos="1440000" algn="l"/>
                <a:tab pos="1800000" algn="l"/>
                <a:tab pos="2160000" algn="l"/>
                <a:tab pos="2520000" algn="l"/>
                <a:tab pos="2880000" algn="l"/>
                <a:tab pos="3240000" algn="l"/>
              </a:tabLst>
            </a:pPr>
            <a:r>
              <a:rPr lang="en-GB" dirty="0">
                <a:latin typeface="Courier New" panose="02070309020205020404" pitchFamily="49" charset="0"/>
                <a:cs typeface="Courier New" panose="02070309020205020404" pitchFamily="49" charset="0"/>
              </a:rPr>
              <a:t>select-statement;</a:t>
            </a:r>
            <a:endParaRPr lang="en-DE"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6BAC6D58-2B0C-9A82-A4B6-9C6CD6A76A7A}"/>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spTree>
    <p:extLst>
      <p:ext uri="{BB962C8B-B14F-4D97-AF65-F5344CB8AC3E}">
        <p14:creationId xmlns:p14="http://schemas.microsoft.com/office/powerpoint/2010/main" val="811011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Mengenoperationen in SQL: Beispiel</a:t>
            </a:r>
          </a:p>
        </p:txBody>
      </p:sp>
      <p:sp>
        <p:nvSpPr>
          <p:cNvPr id="3" name="Inhaltsplatzhalter 2"/>
          <p:cNvSpPr>
            <a:spLocks noGrp="1"/>
          </p:cNvSpPr>
          <p:nvPr>
            <p:ph idx="1"/>
          </p:nvPr>
        </p:nvSpPr>
        <p:spPr/>
        <p:txBody>
          <a:bodyPr>
            <a:normAutofit/>
          </a:bodyPr>
          <a:lstStyle/>
          <a:p>
            <a:r>
              <a:rPr lang="de-DE" sz="2400" dirty="0"/>
              <a:t>Erstelle eine Liste aller Projektnummern von Projekten, an denen ein </a:t>
            </a:r>
            <a:r>
              <a:rPr lang="de-DE" sz="2400" dirty="0">
                <a:solidFill>
                  <a:srgbClr val="7030A0"/>
                </a:solidFill>
              </a:rPr>
              <a:t>Mitarbeiter mit Nachnamen 'Smith' </a:t>
            </a:r>
            <a:r>
              <a:rPr lang="de-DE" sz="2400" dirty="0">
                <a:solidFill>
                  <a:schemeClr val="accent6"/>
                </a:solidFill>
              </a:rPr>
              <a:t>als</a:t>
            </a:r>
            <a:r>
              <a:rPr lang="de-DE" sz="2400" dirty="0"/>
              <a:t> </a:t>
            </a:r>
            <a:r>
              <a:rPr lang="de-DE" sz="2400" dirty="0">
                <a:solidFill>
                  <a:schemeClr val="accent6"/>
                </a:solidFill>
              </a:rPr>
              <a:t>Mitarbeiter</a:t>
            </a:r>
            <a:r>
              <a:rPr lang="de-DE" sz="2400" dirty="0"/>
              <a:t> </a:t>
            </a:r>
            <a:r>
              <a:rPr lang="de-DE" sz="2400" dirty="0">
                <a:solidFill>
                  <a:srgbClr val="FFC000"/>
                </a:solidFill>
              </a:rPr>
              <a:t>oder</a:t>
            </a:r>
            <a:r>
              <a:rPr lang="de-DE" sz="2400" dirty="0"/>
              <a:t> </a:t>
            </a:r>
            <a:r>
              <a:rPr lang="de-DE" sz="2400" dirty="0">
                <a:solidFill>
                  <a:schemeClr val="accent2"/>
                </a:solidFill>
              </a:rPr>
              <a:t>Leiter der Abteilung arbeitet, die das Projekt kontrolliert</a:t>
            </a:r>
          </a:p>
          <a:p>
            <a:pPr lvl="3"/>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6"/>
                </a:solidFill>
                <a:latin typeface="Courier New" panose="02070309020205020404" pitchFamily="49" charset="0"/>
                <a:cs typeface="Courier New" panose="02070309020205020404" pitchFamily="49" charset="0"/>
              </a:rPr>
              <a:t>p.Nummer</a:t>
            </a:r>
            <a:r>
              <a:rPr lang="de-DE" dirty="0">
                <a:solidFill>
                  <a:schemeClr val="accent6"/>
                </a:solidFill>
                <a:latin typeface="Courier New" panose="02070309020205020404" pitchFamily="49" charset="0"/>
                <a:cs typeface="Courier New" panose="02070309020205020404" pitchFamily="49" charset="0"/>
              </a:rPr>
              <a:t>=</a:t>
            </a:r>
            <a:r>
              <a:rPr lang="de-DE" dirty="0" err="1">
                <a:solidFill>
                  <a:schemeClr val="accent6"/>
                </a:solidFill>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solidFill>
                  <a:srgbClr val="7030A0"/>
                </a:solidFill>
                <a:latin typeface="Courier New" panose="02070309020205020404" pitchFamily="49" charset="0"/>
                <a:cs typeface="Courier New" panose="02070309020205020404" pitchFamily="49" charset="0"/>
              </a:rPr>
              <a:t>ang.NName</a:t>
            </a:r>
            <a:r>
              <a:rPr lang="de-DE" dirty="0">
                <a:solidFill>
                  <a:srgbClr val="7030A0"/>
                </a:solidFill>
                <a:latin typeface="Courier New" panose="02070309020205020404" pitchFamily="49" charset="0"/>
                <a:cs typeface="Courier New" panose="02070309020205020404" pitchFamily="49" charset="0"/>
              </a:rPr>
              <a:t>='Smith'</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solidFill>
                  <a:srgbClr val="FFC000"/>
                </a:solidFill>
                <a:latin typeface="Courier New" panose="02070309020205020404" pitchFamily="49" charset="0"/>
                <a:cs typeface="Courier New" panose="02070309020205020404" pitchFamily="49" charset="0"/>
              </a:rPr>
              <a:t>union</a:t>
            </a:r>
            <a:br>
              <a:rPr lang="de-DE" dirty="0">
                <a:solidFill>
                  <a:srgbClr val="CC0000"/>
                </a:solidFill>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Abteilung </a:t>
            </a:r>
            <a:r>
              <a:rPr lang="de-DE" dirty="0" err="1">
                <a:latin typeface="Courier New" panose="02070309020205020404" pitchFamily="49" charset="0"/>
                <a:cs typeface="Courier New" panose="02070309020205020404" pitchFamily="49" charset="0"/>
              </a:rPr>
              <a:t>abt</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p.Abt</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abt.Nummer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solidFill>
                  <a:schemeClr val="accent2"/>
                </a:solidFill>
                <a:latin typeface="Courier New" panose="02070309020205020404" pitchFamily="49" charset="0"/>
                <a:cs typeface="Courier New" panose="02070309020205020404" pitchFamily="49" charset="0"/>
              </a:rPr>
              <a:t>abt.Leitung</a:t>
            </a:r>
            <a:r>
              <a:rPr lang="de-DE" dirty="0">
                <a:solidFill>
                  <a:schemeClr val="accent2"/>
                </a:solidFill>
                <a:latin typeface="Courier New" panose="02070309020205020404" pitchFamily="49" charset="0"/>
                <a:cs typeface="Courier New" panose="02070309020205020404" pitchFamily="49" charset="0"/>
              </a:rPr>
              <a:t>=</a:t>
            </a:r>
            <a:r>
              <a:rPr lang="de-DE" dirty="0" err="1">
                <a:solidFill>
                  <a:schemeClr val="accent2"/>
                </a:solidFill>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solidFill>
                  <a:srgbClr val="7030A0"/>
                </a:solidFill>
                <a:latin typeface="Courier New" panose="02070309020205020404" pitchFamily="49" charset="0"/>
                <a:cs typeface="Courier New" panose="02070309020205020404" pitchFamily="49" charset="0"/>
              </a:rPr>
              <a:t>ang.NName</a:t>
            </a:r>
            <a:r>
              <a:rPr lang="de-DE" dirty="0">
                <a:solidFill>
                  <a:srgbClr val="7030A0"/>
                </a:solidFill>
                <a:latin typeface="Courier New" panose="02070309020205020404" pitchFamily="49" charset="0"/>
                <a:cs typeface="Courier New" panose="02070309020205020404" pitchFamily="49" charset="0"/>
              </a:rPr>
              <a:t>='Smith'</a:t>
            </a:r>
            <a:r>
              <a:rPr lang="de-DE" dirty="0">
                <a:latin typeface="Courier New" panose="02070309020205020404" pitchFamily="49" charset="0"/>
                <a:cs typeface="Courier New" panose="02070309020205020404" pitchFamily="49" charset="0"/>
              </a:rPr>
              <a:t>);</a:t>
            </a:r>
          </a:p>
        </p:txBody>
      </p:sp>
      <p:sp>
        <p:nvSpPr>
          <p:cNvPr id="5" name="Date Placeholder 4">
            <a:extLst>
              <a:ext uri="{FF2B5EF4-FFF2-40B4-BE49-F238E27FC236}">
                <a16:creationId xmlns:a16="http://schemas.microsoft.com/office/drawing/2014/main" id="{8B5A55BD-10E3-64F1-EA3D-88B13088021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F9A510C-FDF4-346F-BEDF-A3ECA78C0793}"/>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62</a:t>
            </a:fld>
            <a:endParaRPr lang="de-DE"/>
          </a:p>
        </p:txBody>
      </p:sp>
      <p:graphicFrame>
        <p:nvGraphicFramePr>
          <p:cNvPr id="9" name="Group 5">
            <a:extLst>
              <a:ext uri="{FF2B5EF4-FFF2-40B4-BE49-F238E27FC236}">
                <a16:creationId xmlns:a16="http://schemas.microsoft.com/office/drawing/2014/main" id="{DD593251-1225-5C54-5775-9A16F31C3EC4}"/>
              </a:ext>
            </a:extLst>
          </p:cNvPr>
          <p:cNvGraphicFramePr>
            <a:graphicFrameLocks noGrp="1"/>
          </p:cNvGraphicFramePr>
          <p:nvPr>
            <p:extLst>
              <p:ext uri="{D42A27DB-BD31-4B8C-83A1-F6EECF244321}">
                <p14:modId xmlns:p14="http://schemas.microsoft.com/office/powerpoint/2010/main" val="4146040807"/>
              </p:ext>
            </p:extLst>
          </p:nvPr>
        </p:nvGraphicFramePr>
        <p:xfrm>
          <a:off x="9030699" y="439865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 name="Group 5">
            <a:extLst>
              <a:ext uri="{FF2B5EF4-FFF2-40B4-BE49-F238E27FC236}">
                <a16:creationId xmlns:a16="http://schemas.microsoft.com/office/drawing/2014/main" id="{248C48C3-081A-0FDC-C06F-52CA3B5AFE75}"/>
              </a:ext>
            </a:extLst>
          </p:cNvPr>
          <p:cNvGraphicFramePr>
            <a:graphicFrameLocks noGrp="1"/>
          </p:cNvGraphicFramePr>
          <p:nvPr>
            <p:extLst>
              <p:ext uri="{D42A27DB-BD31-4B8C-83A1-F6EECF244321}">
                <p14:modId xmlns:p14="http://schemas.microsoft.com/office/powerpoint/2010/main" val="2538178205"/>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8" name="Group 5">
            <a:extLst>
              <a:ext uri="{FF2B5EF4-FFF2-40B4-BE49-F238E27FC236}">
                <a16:creationId xmlns:a16="http://schemas.microsoft.com/office/drawing/2014/main" id="{988FB497-39E1-846A-981A-1738E79AE4F6}"/>
              </a:ext>
            </a:extLst>
          </p:cNvPr>
          <p:cNvGraphicFramePr>
            <a:graphicFrameLocks noGrp="1"/>
          </p:cNvGraphicFramePr>
          <p:nvPr>
            <p:extLst>
              <p:ext uri="{D42A27DB-BD31-4B8C-83A1-F6EECF244321}">
                <p14:modId xmlns:p14="http://schemas.microsoft.com/office/powerpoint/2010/main" val="2209533198"/>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9" name="Group 5">
            <a:extLst>
              <a:ext uri="{FF2B5EF4-FFF2-40B4-BE49-F238E27FC236}">
                <a16:creationId xmlns:a16="http://schemas.microsoft.com/office/drawing/2014/main" id="{1B77BCE5-7064-B966-B148-592C5B587B95}"/>
              </a:ext>
            </a:extLst>
          </p:cNvPr>
          <p:cNvGraphicFramePr>
            <a:graphicFrameLocks noGrp="1"/>
          </p:cNvGraphicFramePr>
          <p:nvPr>
            <p:extLst>
              <p:ext uri="{D42A27DB-BD31-4B8C-83A1-F6EECF244321}">
                <p14:modId xmlns:p14="http://schemas.microsoft.com/office/powerpoint/2010/main" val="1301515948"/>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DEC6935-D33E-E79B-CB76-4E45578045C5}"/>
              </a:ext>
            </a:extLst>
          </p:cNvPr>
          <p:cNvSpPr txBox="1"/>
          <p:nvPr/>
        </p:nvSpPr>
        <p:spPr>
          <a:xfrm>
            <a:off x="6019801" y="95104"/>
            <a:ext cx="5811874"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DE" dirty="0"/>
              <a:t>ANMERKUNG </a:t>
            </a:r>
            <a:r>
              <a:rPr lang="en-DE"/>
              <a:t>nach der Vorlesung vom 17.5.2024: </a:t>
            </a:r>
            <a:endParaRPr lang="en-DE" dirty="0"/>
          </a:p>
          <a:p>
            <a:r>
              <a:rPr lang="en-DE" dirty="0"/>
              <a:t>Join mit Projekttabelle hier nicht notwendig, da wir keine weitere Informationen aus der Projekttabelle benötigen (stattdessen arb.ProjNr in SELECT). Wenn außerdem z.B. der Projektname mit ausgegeben werden soll, ist der Join nötig.</a:t>
            </a:r>
          </a:p>
        </p:txBody>
      </p:sp>
      <p:cxnSp>
        <p:nvCxnSpPr>
          <p:cNvPr id="10" name="Straight Arrow Connector 9">
            <a:extLst>
              <a:ext uri="{FF2B5EF4-FFF2-40B4-BE49-F238E27FC236}">
                <a16:creationId xmlns:a16="http://schemas.microsoft.com/office/drawing/2014/main" id="{1BB94533-9E33-4190-8344-C8F078D83AEB}"/>
              </a:ext>
            </a:extLst>
          </p:cNvPr>
          <p:cNvCxnSpPr>
            <a:cxnSpLocks/>
            <a:stCxn id="7" idx="2"/>
          </p:cNvCxnSpPr>
          <p:nvPr/>
        </p:nvCxnSpPr>
        <p:spPr>
          <a:xfrm flipH="1">
            <a:off x="3596254" y="1572432"/>
            <a:ext cx="5329484" cy="14864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853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Einfache und verknüpfende Anfragen stellen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63</a:t>
            </a:fld>
            <a:endParaRPr lang="en-GB"/>
          </a:p>
        </p:txBody>
      </p:sp>
      <p:sp>
        <p:nvSpPr>
          <p:cNvPr id="2" name="TextBox 1">
            <a:extLst>
              <a:ext uri="{FF2B5EF4-FFF2-40B4-BE49-F238E27FC236}">
                <a16:creationId xmlns:a16="http://schemas.microsoft.com/office/drawing/2014/main" id="{1AFE3CD1-F724-2D59-B7E9-B01B5574A877}"/>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3795834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Aggregatfunktion und Gruppierung</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Aggregatfunktionen</a:t>
            </a:r>
          </a:p>
          <a:p>
            <a:r>
              <a:rPr lang="de-DE" dirty="0"/>
              <a:t>Gruppierung</a:t>
            </a:r>
          </a:p>
          <a:p>
            <a:r>
              <a:rPr lang="de-DE" dirty="0"/>
              <a:t>Bedingungen auf Gruppierungen</a:t>
            </a:r>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64</a:t>
            </a:fld>
            <a:endParaRPr lang="en-GB"/>
          </a:p>
        </p:txBody>
      </p:sp>
    </p:spTree>
    <p:extLst>
      <p:ext uri="{BB962C8B-B14F-4D97-AF65-F5344CB8AC3E}">
        <p14:creationId xmlns:p14="http://schemas.microsoft.com/office/powerpoint/2010/main" val="2252740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Aggregatfunktionen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Umsetzung der Aggregation über Angabe des </a:t>
                </a:r>
                <a:br>
                  <a:rPr lang="de-DE" dirty="0"/>
                </a:br>
                <a:r>
                  <a:rPr lang="de-DE" dirty="0"/>
                  <a:t>Funktionsnamens in der Attributliste des SELECT </a:t>
                </a:r>
              </a:p>
              <a:p>
                <a:pPr lvl="1"/>
                <a:r>
                  <a:rPr lang="de-DE" b="0" dirty="0">
                    <a:solidFill>
                      <a:schemeClr val="tx1"/>
                    </a:solidFill>
                  </a:rPr>
                  <a:t>RA: 	</a:t>
                </a:r>
                <a14:m>
                  <m:oMath xmlns:m="http://schemas.openxmlformats.org/officeDocument/2006/math">
                    <m:sSub>
                      <m:sSubPr>
                        <m:ctrlPr>
                          <a:rPr lang="de-DE" b="0" i="1" dirty="0" smtClean="0">
                            <a:solidFill>
                              <a:schemeClr val="tx1"/>
                            </a:solidFill>
                            <a:latin typeface="Cambria Math" panose="02040503050406030204" pitchFamily="18" charset="0"/>
                          </a:rPr>
                        </m:ctrlPr>
                      </m:sSubPr>
                      <m:e>
                        <m:r>
                          <a:rPr lang="de-DE" i="1" dirty="0" smtClean="0">
                            <a:solidFill>
                              <a:schemeClr val="tx1"/>
                            </a:solidFill>
                            <a:latin typeface="Cambria Math" panose="02040503050406030204" pitchFamily="18" charset="0"/>
                          </a:rPr>
                          <m:t>ℱ</m:t>
                        </m:r>
                      </m:e>
                      <m:sub>
                        <m:d>
                          <m:dPr>
                            <m:begChr m:val="⟨"/>
                            <m:endChr m:val="⟩"/>
                            <m:ctrlPr>
                              <a:rPr lang="de-DE"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𝐿𝑖𝑠𝑡𝑒</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𝑣𝑜𝑛</m:t>
                            </m:r>
                            <m:r>
                              <a:rPr lang="de-DE" b="0" i="1" dirty="0" smtClean="0">
                                <a:solidFill>
                                  <a:schemeClr val="tx1"/>
                                </a:solidFill>
                                <a:latin typeface="Cambria Math" panose="02040503050406030204" pitchFamily="18" charset="0"/>
                              </a:rPr>
                              <m:t> </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𝐹𝑢𝑛𝑘𝑡𝑖𝑜𝑛</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𝐴𝑡𝑡𝑟𝑖𝑏𝑢𝑡</m:t>
                                </m:r>
                              </m:e>
                            </m:d>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𝑃𝑎𝑎𝑟𝑒𝑛</m:t>
                            </m:r>
                          </m:e>
                        </m:d>
                      </m:sub>
                    </m:sSub>
                    <m:d>
                      <m:dPr>
                        <m:ctrlPr>
                          <a:rPr lang="de-DE" b="0"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𝑅</m:t>
                        </m:r>
                      </m:e>
                    </m:d>
                  </m:oMath>
                </a14:m>
                <a:endParaRPr lang="de-DE" dirty="0"/>
              </a:p>
              <a:p>
                <a:pPr lvl="1"/>
                <a:r>
                  <a:rPr lang="de-DE" dirty="0"/>
                  <a:t>SQL: 	SELECT </a:t>
                </a:r>
                <a14:m>
                  <m:oMath xmlns:m="http://schemas.openxmlformats.org/officeDocument/2006/math">
                    <m:d>
                      <m:dPr>
                        <m:begChr m:val="⟨"/>
                        <m:endChr m:val="⟩"/>
                        <m:ctrlPr>
                          <a:rPr lang="de-DE"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𝐿𝑖𝑠𝑡𝑒</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𝑣𝑜𝑛</m:t>
                        </m:r>
                        <m:r>
                          <a:rPr lang="de-DE" b="0" i="1" dirty="0" smtClean="0">
                            <a:solidFill>
                              <a:schemeClr val="accent1"/>
                            </a:solidFill>
                            <a:latin typeface="Cambria Math" panose="02040503050406030204" pitchFamily="18" charset="0"/>
                          </a:rPr>
                          <m:t> </m:t>
                        </m:r>
                        <m:r>
                          <a:rPr lang="de-DE" b="0" i="1" dirty="0" smtClean="0">
                            <a:solidFill>
                              <a:schemeClr val="accent1"/>
                            </a:solidFill>
                            <a:latin typeface="Cambria Math" panose="02040503050406030204" pitchFamily="18" charset="0"/>
                          </a:rPr>
                          <m:t>𝐹𝑢𝑛𝑘𝑡𝑖𝑜𝑛</m:t>
                        </m:r>
                        <m:d>
                          <m:dPr>
                            <m:ctrlPr>
                              <a:rPr lang="de-DE" b="0" i="1" dirty="0" smtClean="0">
                                <a:solidFill>
                                  <a:schemeClr val="accent1"/>
                                </a:solidFill>
                                <a:latin typeface="Cambria Math" panose="02040503050406030204" pitchFamily="18" charset="0"/>
                              </a:rPr>
                            </m:ctrlPr>
                          </m:dPr>
                          <m:e>
                            <m:r>
                              <a:rPr lang="de-DE" b="0" i="1" dirty="0" smtClean="0">
                                <a:solidFill>
                                  <a:schemeClr val="accent1"/>
                                </a:solidFill>
                                <a:latin typeface="Cambria Math" panose="02040503050406030204" pitchFamily="18" charset="0"/>
                              </a:rPr>
                              <m:t>𝐴𝑡𝑡𝑟𝑖𝑏𝑢𝑡</m:t>
                            </m:r>
                          </m:e>
                        </m:d>
                      </m:e>
                    </m:d>
                  </m:oMath>
                </a14:m>
                <a:br>
                  <a:rPr lang="de-DE" dirty="0"/>
                </a:br>
                <a:r>
                  <a:rPr lang="de-DE" dirty="0"/>
                  <a:t>		FROM </a:t>
                </a:r>
                <a14:m>
                  <m:oMath xmlns:m="http://schemas.openxmlformats.org/officeDocument/2006/math">
                    <m:r>
                      <a:rPr lang="de-DE" i="1" dirty="0">
                        <a:latin typeface="Cambria Math" panose="02040503050406030204" pitchFamily="18" charset="0"/>
                      </a:rPr>
                      <m:t>𝑅</m:t>
                    </m:r>
                  </m:oMath>
                </a14:m>
                <a:endParaRPr lang="de-DE" dirty="0"/>
              </a:p>
              <a:p>
                <a:pPr lvl="1"/>
                <a:r>
                  <a:rPr lang="de-DE" dirty="0"/>
                  <a:t>Standardfunktionen:</a:t>
                </a:r>
              </a:p>
              <a:p>
                <a:pPr lvl="2"/>
                <a:r>
                  <a:rPr lang="de-DE" dirty="0">
                    <a:solidFill>
                      <a:schemeClr val="accent1"/>
                    </a:solidFill>
                  </a:rPr>
                  <a:t>COUNT</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Anzahl der Tupel; mit COUNT(DISTINCT(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Anzahl der verschiedenen Tupel</a:t>
                </a:r>
              </a:p>
              <a:p>
                <a:pPr lvl="2"/>
                <a:r>
                  <a:rPr lang="de-DE" dirty="0">
                    <a:solidFill>
                      <a:schemeClr val="accent1"/>
                    </a:solidFill>
                  </a:rPr>
                  <a:t>SUM</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Summe der Werte der </a:t>
                </a:r>
                <a:r>
                  <a:rPr lang="de-DE" dirty="0" err="1"/>
                  <a:t>Tupelattribute</a:t>
                </a:r>
                <a:endParaRPr lang="de-DE" dirty="0"/>
              </a:p>
              <a:p>
                <a:pPr lvl="2"/>
                <a:r>
                  <a:rPr lang="de-DE" dirty="0">
                    <a:solidFill>
                      <a:schemeClr val="accent1"/>
                    </a:solidFill>
                  </a:rPr>
                  <a:t>MIN</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Wert des minimalen </a:t>
                </a:r>
                <a:r>
                  <a:rPr lang="de-DE" dirty="0" err="1"/>
                  <a:t>Tupelattributs</a:t>
                </a:r>
                <a:endParaRPr lang="de-DE" dirty="0"/>
              </a:p>
              <a:p>
                <a:pPr lvl="2"/>
                <a:r>
                  <a:rPr lang="de-DE" dirty="0">
                    <a:solidFill>
                      <a:schemeClr val="accent1"/>
                    </a:solidFill>
                  </a:rPr>
                  <a:t>MAX</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Wert des maximalen </a:t>
                </a:r>
                <a:r>
                  <a:rPr lang="de-DE" dirty="0" err="1"/>
                  <a:t>Tupelattributs</a:t>
                </a:r>
                <a:endParaRPr lang="de-DE" dirty="0"/>
              </a:p>
              <a:p>
                <a:pPr lvl="2"/>
                <a:r>
                  <a:rPr lang="de-DE" dirty="0">
                    <a:solidFill>
                      <a:schemeClr val="accent1"/>
                    </a:solidFill>
                  </a:rPr>
                  <a:t>AVG</a:t>
                </a:r>
                <a:r>
                  <a:rPr lang="de-DE" dirty="0"/>
                  <a: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Durchschnittlicher Wert der </a:t>
                </a:r>
                <a:r>
                  <a:rPr lang="de-DE" dirty="0" err="1"/>
                  <a:t>Tupelattribute</a:t>
                </a:r>
                <a:r>
                  <a:rPr lang="de-DE" dirty="0"/>
                  <a:t>; </a:t>
                </a:r>
                <a:br>
                  <a:rPr lang="de-DE" dirty="0"/>
                </a:br>
                <a:r>
                  <a:rPr lang="de-DE" dirty="0"/>
                  <a:t>				mit AVG(DISTINCT(</a:t>
                </a:r>
                <a14:m>
                  <m:oMath xmlns:m="http://schemas.openxmlformats.org/officeDocument/2006/math">
                    <m:r>
                      <a:rPr lang="de-DE" b="0" i="1" dirty="0" smtClean="0">
                        <a:solidFill>
                          <a:schemeClr val="tx1"/>
                        </a:solidFill>
                        <a:latin typeface="Cambria Math" panose="02040503050406030204" pitchFamily="18" charset="0"/>
                      </a:rPr>
                      <m:t>𝐴𝑡𝑡𝑟𝑖𝑏𝑢𝑡</m:t>
                    </m:r>
                  </m:oMath>
                </a14:m>
                <a:r>
                  <a:rPr lang="de-DE" dirty="0"/>
                  <a:t>)) Durchschnitt der verschiedenen </a:t>
                </a:r>
                <a:r>
                  <a:rPr lang="de-DE" dirty="0" err="1"/>
                  <a:t>Tupelwerte</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7242AAE-6729-20C9-E261-03262EE0E19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92D94BA-FEA3-A150-6A21-87340073289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65</a:t>
            </a:fld>
            <a:endParaRPr lang="de-DE"/>
          </a:p>
        </p:txBody>
      </p:sp>
      <p:sp>
        <p:nvSpPr>
          <p:cNvPr id="7" name="TextBox 6">
            <a:extLst>
              <a:ext uri="{FF2B5EF4-FFF2-40B4-BE49-F238E27FC236}">
                <a16:creationId xmlns:a16="http://schemas.microsoft.com/office/drawing/2014/main" id="{9991A443-48F5-EC3E-3002-DCF0EF40384A}"/>
              </a:ext>
            </a:extLst>
          </p:cNvPr>
          <p:cNvSpPr txBox="1"/>
          <p:nvPr/>
        </p:nvSpPr>
        <p:spPr>
          <a:xfrm>
            <a:off x="6959828" y="1665066"/>
            <a:ext cx="487184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de-DE" dirty="0">
                <a:latin typeface="Courier New" panose="02070309020205020404" pitchFamily="49" charset="0"/>
                <a:cs typeface="Courier New" panose="02070309020205020404" pitchFamily="49" charset="0"/>
              </a:rPr>
              <a:t>{Funktion(</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Attr</a:t>
            </a:r>
            <a:r>
              <a:rPr lang="de-DE" dirty="0">
                <a:latin typeface="Courier New" panose="02070309020205020404" pitchFamily="49" charset="0"/>
                <a:cs typeface="Courier New" panose="02070309020205020404" pitchFamily="49" charset="0"/>
              </a:rPr>
              <a:t>)}</a:t>
            </a:r>
            <a:endParaRPr lang="en-DE"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sp>
        <p:nvSpPr>
          <p:cNvPr id="8" name="TextBox 7">
            <a:extLst>
              <a:ext uri="{FF2B5EF4-FFF2-40B4-BE49-F238E27FC236}">
                <a16:creationId xmlns:a16="http://schemas.microsoft.com/office/drawing/2014/main" id="{A61B88B6-4714-59F9-80E7-453B06437D28}"/>
              </a:ext>
            </a:extLst>
          </p:cNvPr>
          <p:cNvSpPr txBox="1"/>
          <p:nvPr/>
        </p:nvSpPr>
        <p:spPr>
          <a:xfrm>
            <a:off x="5107398" y="6284534"/>
            <a:ext cx="1976503" cy="307777"/>
          </a:xfrm>
          <a:prstGeom prst="rect">
            <a:avLst/>
          </a:prstGeom>
          <a:noFill/>
        </p:spPr>
        <p:txBody>
          <a:bodyPr wrap="none" rtlCol="0">
            <a:spAutoFit/>
          </a:bodyPr>
          <a:lstStyle/>
          <a:p>
            <a:pPr algn="ctr"/>
            <a:r>
              <a:rPr lang="en-DE" sz="1400" dirty="0">
                <a:solidFill>
                  <a:schemeClr val="tx1">
                    <a:lumMod val="60000"/>
                    <a:lumOff val="40000"/>
                  </a:schemeClr>
                </a:solidFill>
              </a:rPr>
              <a:t>RA = Relationale Algebra</a:t>
            </a:r>
          </a:p>
        </p:txBody>
      </p:sp>
    </p:spTree>
    <p:extLst>
      <p:ext uri="{BB962C8B-B14F-4D97-AF65-F5344CB8AC3E}">
        <p14:creationId xmlns:p14="http://schemas.microsoft.com/office/powerpoint/2010/main" val="3418412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Aggregatfunktionen: Beispiel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Liefere </a:t>
                </a:r>
              </a:p>
              <a:p>
                <a:pPr lvl="1"/>
                <a:r>
                  <a:rPr lang="de-DE" dirty="0"/>
                  <a:t>die Summe der Gehälter, </a:t>
                </a:r>
              </a:p>
              <a:p>
                <a:pPr lvl="1"/>
                <a:r>
                  <a:rPr lang="de-DE" dirty="0"/>
                  <a:t>das maximale Gehalt, </a:t>
                </a:r>
              </a:p>
              <a:p>
                <a:pPr lvl="1"/>
                <a:r>
                  <a:rPr lang="de-DE" dirty="0"/>
                  <a:t>das durchschnittliche Gehalt und </a:t>
                </a:r>
              </a:p>
              <a:p>
                <a:pPr lvl="1"/>
                <a:r>
                  <a:rPr lang="de-DE" dirty="0"/>
                  <a:t>das minimale Gehalt</a:t>
                </a:r>
              </a:p>
              <a:p>
                <a:pPr marL="258503" lvl="1" indent="0">
                  <a:buNone/>
                </a:pPr>
                <a:r>
                  <a:rPr lang="de-DE" dirty="0"/>
                  <a:t>aller Angestellten</a:t>
                </a:r>
              </a:p>
              <a:p>
                <a:pPr lvl="1"/>
                <a14:m>
                  <m:oMath xmlns:m="http://schemas.openxmlformats.org/officeDocument/2006/math">
                    <m:sSub>
                      <m:sSubPr>
                        <m:ctrlPr>
                          <a:rPr lang="de-DE" b="0" i="1" dirty="0" smtClean="0">
                            <a:solidFill>
                              <a:schemeClr val="tx1"/>
                            </a:solidFill>
                            <a:latin typeface="Cambria Math" panose="02040503050406030204" pitchFamily="18" charset="0"/>
                          </a:rPr>
                        </m:ctrlPr>
                      </m:sSubPr>
                      <m:e>
                        <m:r>
                          <a:rPr lang="de-DE" i="1" dirty="0" smtClean="0">
                            <a:solidFill>
                              <a:schemeClr val="tx1"/>
                            </a:solidFill>
                            <a:latin typeface="Cambria Math" panose="02040503050406030204" pitchFamily="18" charset="0"/>
                          </a:rPr>
                          <m:t>ℱ</m:t>
                        </m:r>
                      </m:e>
                      <m:sub>
                        <m:r>
                          <m:rPr>
                            <m:sty m:val="p"/>
                          </m:rPr>
                          <a:rPr lang="de-DE" b="0" i="0" dirty="0" smtClean="0">
                            <a:solidFill>
                              <a:schemeClr val="tx1"/>
                            </a:solidFill>
                            <a:latin typeface="Cambria Math" panose="02040503050406030204" pitchFamily="18" charset="0"/>
                          </a:rPr>
                          <m:t>SUM</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𝐺𝑒h𝑎𝑙𝑡</m:t>
                            </m:r>
                          </m:e>
                        </m:d>
                        <m:r>
                          <a:rPr lang="de-DE" b="0" i="1" dirty="0" smtClean="0">
                            <a:solidFill>
                              <a:schemeClr val="tx1"/>
                            </a:solidFill>
                            <a:latin typeface="Cambria Math" panose="02040503050406030204" pitchFamily="18" charset="0"/>
                          </a:rPr>
                          <m:t>,</m:t>
                        </m:r>
                        <m:r>
                          <m:rPr>
                            <m:sty m:val="p"/>
                          </m:rPr>
                          <a:rPr lang="de-DE" b="0" i="0" dirty="0" smtClean="0">
                            <a:latin typeface="Cambria Math" panose="02040503050406030204" pitchFamily="18" charset="0"/>
                          </a:rPr>
                          <m:t>MAX</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AVG</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MIN</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sub>
                    </m:sSub>
                    <m:d>
                      <m:dPr>
                        <m:ctrlPr>
                          <a:rPr lang="de-DE" b="0"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𝐴𝑛𝑔𝑒𝑠𝑡𝑒𝑙𝑙𝑡𝑒</m:t>
                        </m:r>
                      </m:e>
                    </m:d>
                  </m:oMath>
                </a14:m>
                <a:endParaRPr lang="de-DE" dirty="0"/>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sum</a:t>
                </a:r>
                <a:r>
                  <a:rPr lang="de-DE" dirty="0">
                    <a:latin typeface="Courier New" panose="02070309020205020404" pitchFamily="49" charset="0"/>
                    <a:cs typeface="Courier New" panose="02070309020205020404" pitchFamily="49" charset="0"/>
                  </a:rPr>
                  <a:t>(Gehalt), </a:t>
                </a:r>
                <a:r>
                  <a:rPr lang="de-DE" b="1" dirty="0" err="1">
                    <a:solidFill>
                      <a:schemeClr val="accent1"/>
                    </a:solidFill>
                    <a:latin typeface="Courier New" panose="02070309020205020404" pitchFamily="49" charset="0"/>
                    <a:cs typeface="Courier New" panose="02070309020205020404" pitchFamily="49" charset="0"/>
                  </a:rPr>
                  <a:t>max</a:t>
                </a:r>
                <a:r>
                  <a:rPr lang="de-DE" dirty="0">
                    <a:latin typeface="Courier New" panose="02070309020205020404" pitchFamily="49" charset="0"/>
                    <a:cs typeface="Courier New" panose="02070309020205020404" pitchFamily="49" charset="0"/>
                  </a:rPr>
                  <a:t>(Gehalt), </a:t>
                </a:r>
                <a:r>
                  <a:rPr lang="de-DE" b="1" dirty="0" err="1">
                    <a:solidFill>
                      <a:schemeClr val="accent1"/>
                    </a:solidFill>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 </a:t>
                </a:r>
                <a:r>
                  <a:rPr lang="de-DE" b="1" dirty="0">
                    <a:solidFill>
                      <a:schemeClr val="accent1"/>
                    </a:solidFill>
                    <a:latin typeface="Courier New" panose="02070309020205020404" pitchFamily="49" charset="0"/>
                    <a:cs typeface="Courier New" panose="02070309020205020404" pitchFamily="49" charset="0"/>
                  </a:rPr>
                  <a:t>min</a:t>
                </a:r>
                <a:r>
                  <a:rPr lang="de-DE" dirty="0">
                    <a:latin typeface="Courier New" panose="02070309020205020404" pitchFamily="49" charset="0"/>
                    <a:cs typeface="Courier New" panose="02070309020205020404" pitchFamily="49" charset="0"/>
                  </a:rPr>
                  <a:t>(Gehalt)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p>
              <a:p>
                <a:endParaRPr lang="de-DE" dirty="0">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7242AAE-6729-20C9-E261-03262EE0E19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92D94BA-FEA3-A150-6A21-87340073289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66</a:t>
            </a:fld>
            <a:endParaRPr lang="de-DE"/>
          </a:p>
        </p:txBody>
      </p:sp>
      <p:sp>
        <p:nvSpPr>
          <p:cNvPr id="7" name="TextBox 6">
            <a:extLst>
              <a:ext uri="{FF2B5EF4-FFF2-40B4-BE49-F238E27FC236}">
                <a16:creationId xmlns:a16="http://schemas.microsoft.com/office/drawing/2014/main" id="{15FEC14E-9480-48F0-5D0F-8F7E67EE14C4}"/>
              </a:ext>
            </a:extLst>
          </p:cNvPr>
          <p:cNvSpPr txBox="1"/>
          <p:nvPr/>
        </p:nvSpPr>
        <p:spPr>
          <a:xfrm>
            <a:off x="6959828" y="1665066"/>
            <a:ext cx="4871847"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de-DE" dirty="0">
                <a:latin typeface="Courier New" panose="02070309020205020404" pitchFamily="49" charset="0"/>
                <a:cs typeface="Courier New" panose="02070309020205020404" pitchFamily="49" charset="0"/>
              </a:rPr>
              <a:t>{Funktion(</a:t>
            </a: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distinct</a:t>
            </a:r>
            <a:r>
              <a:rPr lang="en-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Attr</a:t>
            </a:r>
            <a:r>
              <a:rPr lang="de-DE" dirty="0">
                <a:latin typeface="Courier New" panose="02070309020205020404" pitchFamily="49" charset="0"/>
                <a:cs typeface="Courier New" panose="02070309020205020404" pitchFamily="49" charset="0"/>
              </a:rPr>
              <a:t>)}</a:t>
            </a:r>
            <a:endParaRPr lang="en-DE" dirty="0">
              <a:latin typeface="Courier New" panose="02070309020205020404" pitchFamily="49" charset="0"/>
              <a:cs typeface="Courier New" panose="02070309020205020404" pitchFamily="49" charset="0"/>
            </a:endParaRP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a:t>
            </a:r>
          </a:p>
        </p:txBody>
      </p:sp>
      <p:graphicFrame>
        <p:nvGraphicFramePr>
          <p:cNvPr id="12" name="Group 5">
            <a:extLst>
              <a:ext uri="{FF2B5EF4-FFF2-40B4-BE49-F238E27FC236}">
                <a16:creationId xmlns:a16="http://schemas.microsoft.com/office/drawing/2014/main" id="{F2AD3188-A7D2-5C76-1DB3-F8182B9AFE70}"/>
              </a:ext>
            </a:extLst>
          </p:cNvPr>
          <p:cNvGraphicFramePr>
            <a:graphicFrameLocks noGrp="1"/>
          </p:cNvGraphicFramePr>
          <p:nvPr>
            <p:extLst>
              <p:ext uri="{D42A27DB-BD31-4B8C-83A1-F6EECF244321}">
                <p14:modId xmlns:p14="http://schemas.microsoft.com/office/powerpoint/2010/main" val="74785055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8213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Gruppierung mit GROUP BY</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r>
                  <a:rPr lang="de-DE" dirty="0"/>
                  <a:t>In der Praxis: Aggregatfunktionen häufig auf </a:t>
                </a:r>
                <a:br>
                  <a:rPr lang="de-DE" dirty="0"/>
                </a:br>
                <a:r>
                  <a:rPr lang="de-DE" dirty="0"/>
                  <a:t>Gruppen von Tupeln</a:t>
                </a:r>
              </a:p>
              <a:p>
                <a:pPr lvl="1"/>
                <a:r>
                  <a:rPr lang="de-DE" dirty="0"/>
                  <a:t>Beispiel: Liefere die Summe der Gehälter, das maximale </a:t>
                </a:r>
                <a:br>
                  <a:rPr lang="de-DE" dirty="0"/>
                </a:br>
                <a:r>
                  <a:rPr lang="de-DE" dirty="0"/>
                  <a:t>Gehalt, das durchschnittliche Gehalt und das minimale </a:t>
                </a:r>
                <a:br>
                  <a:rPr lang="de-DE" dirty="0"/>
                </a:br>
                <a:r>
                  <a:rPr lang="de-DE" dirty="0"/>
                  <a:t>Gehalt </a:t>
                </a:r>
                <a:r>
                  <a:rPr lang="de-DE" i="1" dirty="0"/>
                  <a:t>pro Abteilung</a:t>
                </a:r>
              </a:p>
              <a:p>
                <a:r>
                  <a:rPr lang="de-DE" dirty="0"/>
                  <a:t>Umsetzung von Gruppierungen</a:t>
                </a:r>
              </a:p>
              <a:p>
                <a:pPr lvl="1"/>
                <a:r>
                  <a:rPr lang="de-DE" dirty="0">
                    <a:solidFill>
                      <a:schemeClr val="tx1"/>
                    </a:solidFill>
                  </a:rPr>
                  <a:t>RA: 	</a:t>
                </a:r>
                <a14:m>
                  <m:oMath xmlns:m="http://schemas.openxmlformats.org/officeDocument/2006/math">
                    <m:d>
                      <m:dPr>
                        <m:begChr m:val="⟨"/>
                        <m:endChr m:val="⟩"/>
                        <m:ctrlPr>
                          <a:rPr lang="de-DE" i="1" dirty="0" smtClean="0">
                            <a:solidFill>
                              <a:schemeClr val="tx1"/>
                            </a:solidFill>
                            <a:latin typeface="Cambria Math" panose="02040503050406030204" pitchFamily="18" charset="0"/>
                          </a:rPr>
                        </m:ctrlPr>
                      </m:dPr>
                      <m:e>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1</m:t>
                            </m:r>
                          </m:sub>
                        </m:sSub>
                        <m:r>
                          <a:rPr lang="de-DE" b="0" i="1" dirty="0" smtClean="0">
                            <a:solidFill>
                              <a:schemeClr val="tx1"/>
                            </a:solidFill>
                            <a:latin typeface="Cambria Math" panose="02040503050406030204" pitchFamily="18" charset="0"/>
                          </a:rPr>
                          <m:t>,…,</m:t>
                        </m:r>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𝑚</m:t>
                            </m:r>
                          </m:sub>
                        </m:sSub>
                      </m:e>
                    </m:d>
                    <m:sSub>
                      <m:sSubPr>
                        <m:ctrlPr>
                          <a:rPr lang="de-DE" b="0" i="1" dirty="0" smtClean="0">
                            <a:solidFill>
                              <a:schemeClr val="tx1"/>
                            </a:solidFill>
                            <a:latin typeface="Cambria Math" panose="02040503050406030204" pitchFamily="18" charset="0"/>
                          </a:rPr>
                        </m:ctrlPr>
                      </m:sSubPr>
                      <m:e>
                        <m:r>
                          <a:rPr lang="de-DE" i="1" dirty="0" err="1">
                            <a:solidFill>
                              <a:schemeClr val="tx1"/>
                            </a:solidFill>
                            <a:latin typeface="Cambria Math" panose="02040503050406030204" pitchFamily="18" charset="0"/>
                          </a:rPr>
                          <m:t>ℱ</m:t>
                        </m:r>
                      </m:e>
                      <m:sub>
                        <m:d>
                          <m:dPr>
                            <m:begChr m:val="⟨"/>
                            <m:endChr m:val="⟩"/>
                            <m:ctrlPr>
                              <a:rPr lang="de-DE"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𝐿𝑖𝑠𝑡𝑒</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𝑣𝑜𝑛</m:t>
                            </m:r>
                            <m:r>
                              <a:rPr lang="de-DE" b="0" i="1" dirty="0" smtClean="0">
                                <a:solidFill>
                                  <a:schemeClr val="tx1"/>
                                </a:solidFill>
                                <a:latin typeface="Cambria Math" panose="02040503050406030204" pitchFamily="18" charset="0"/>
                              </a:rPr>
                              <m:t> </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𝐹𝑢𝑛𝑘𝑡𝑖𝑜𝑛</m:t>
                                </m:r>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𝐴𝑡𝑡𝑟𝑖𝑏𝑢𝑡</m:t>
                                </m:r>
                              </m:e>
                            </m:d>
                            <m:r>
                              <a:rPr lang="de-DE" b="0" i="1" dirty="0" smtClean="0">
                                <a:solidFill>
                                  <a:schemeClr val="tx1"/>
                                </a:solidFill>
                                <a:latin typeface="Cambria Math" panose="02040503050406030204" pitchFamily="18" charset="0"/>
                              </a:rPr>
                              <m:t> </m:t>
                            </m:r>
                            <m:r>
                              <a:rPr lang="de-DE" b="0" i="1" dirty="0" smtClean="0">
                                <a:solidFill>
                                  <a:schemeClr val="tx1"/>
                                </a:solidFill>
                                <a:latin typeface="Cambria Math" panose="02040503050406030204" pitchFamily="18" charset="0"/>
                              </a:rPr>
                              <m:t>𝑃𝑎𝑎𝑟𝑒𝑛</m:t>
                            </m:r>
                          </m:e>
                        </m:d>
                      </m:sub>
                    </m:sSub>
                    <m:d>
                      <m:dPr>
                        <m:ctrlPr>
                          <a:rPr lang="de-DE" b="0" i="1" dirty="0" smtClean="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𝑅</m:t>
                        </m:r>
                      </m:e>
                    </m:d>
                  </m:oMath>
                </a14:m>
                <a:endParaRPr lang="de-DE" dirty="0"/>
              </a:p>
              <a:p>
                <a:pPr lvl="1"/>
                <a:r>
                  <a:rPr lang="de-DE" dirty="0"/>
                  <a:t>SQL: 	SELECT </a:t>
                </a:r>
                <a14:m>
                  <m:oMath xmlns:m="http://schemas.openxmlformats.org/officeDocument/2006/math">
                    <m:d>
                      <m:dPr>
                        <m:begChr m:val="⟨"/>
                        <m:endChr m:val="⟩"/>
                        <m:ctrlPr>
                          <a:rPr lang="de-DE" i="1" dirty="0">
                            <a:latin typeface="Cambria Math" panose="02040503050406030204" pitchFamily="18" charset="0"/>
                          </a:rPr>
                        </m:ctrlPr>
                      </m:dPr>
                      <m:e>
                        <m:sSub>
                          <m:sSubPr>
                            <m:ctrlPr>
                              <a:rPr lang="de-DE" i="1" dirty="0">
                                <a:latin typeface="Cambria Math" panose="02040503050406030204" pitchFamily="18" charset="0"/>
                              </a:rPr>
                            </m:ctrlPr>
                          </m:sSubPr>
                          <m:e>
                            <m:r>
                              <a:rPr lang="de-DE" i="1" dirty="0">
                                <a:latin typeface="Cambria Math" panose="02040503050406030204" pitchFamily="18" charset="0"/>
                              </a:rPr>
                              <m:t>𝐵</m:t>
                            </m:r>
                          </m:e>
                          <m:sub>
                            <m:r>
                              <a:rPr lang="de-DE" i="1" dirty="0" smtClean="0">
                                <a:latin typeface="Cambria Math" panose="02040503050406030204" pitchFamily="18" charset="0"/>
                              </a:rPr>
                              <m:t>1</m:t>
                            </m:r>
                          </m:sub>
                        </m:sSub>
                        <m:r>
                          <a:rPr lang="de-DE" i="1" dirty="0">
                            <a:latin typeface="Cambria Math" panose="02040503050406030204" pitchFamily="18" charset="0"/>
                          </a:rPr>
                          <m:t>,…,</m:t>
                        </m:r>
                        <m:sSub>
                          <m:sSubPr>
                            <m:ctrlPr>
                              <a:rPr lang="de-DE" i="1" dirty="0">
                                <a:latin typeface="Cambria Math" panose="02040503050406030204" pitchFamily="18" charset="0"/>
                              </a:rPr>
                            </m:ctrlPr>
                          </m:sSubPr>
                          <m:e>
                            <m:r>
                              <a:rPr lang="de-DE" i="1" dirty="0">
                                <a:latin typeface="Cambria Math" panose="02040503050406030204" pitchFamily="18" charset="0"/>
                              </a:rPr>
                              <m:t>𝐵</m:t>
                            </m:r>
                          </m:e>
                          <m:sub>
                            <m:r>
                              <a:rPr lang="de-DE" i="1" dirty="0">
                                <a:latin typeface="Cambria Math" panose="02040503050406030204" pitchFamily="18" charset="0"/>
                              </a:rPr>
                              <m:t>𝑚</m:t>
                            </m:r>
                          </m:sub>
                        </m:sSub>
                      </m:e>
                    </m:d>
                  </m:oMath>
                </a14:m>
                <a:r>
                  <a:rPr lang="de-DE" dirty="0"/>
                  <a:t> </a:t>
                </a:r>
                <a14:m>
                  <m:oMath xmlns:m="http://schemas.openxmlformats.org/officeDocument/2006/math">
                    <m:d>
                      <m:dPr>
                        <m:begChr m:val="⟨"/>
                        <m:endChr m:val="⟩"/>
                        <m:ctrlPr>
                          <a:rPr lang="de-DE" i="1" dirty="0" smtClean="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𝐿𝑖𝑠𝑡𝑒</m:t>
                        </m:r>
                        <m:r>
                          <a:rPr lang="de-DE" i="1" dirty="0">
                            <a:solidFill>
                              <a:schemeClr val="tx1"/>
                            </a:solidFill>
                            <a:latin typeface="Cambria Math" panose="02040503050406030204" pitchFamily="18" charset="0"/>
                          </a:rPr>
                          <m:t> </m:t>
                        </m:r>
                        <m:r>
                          <a:rPr lang="de-DE" i="1" dirty="0">
                            <a:solidFill>
                              <a:schemeClr val="tx1"/>
                            </a:solidFill>
                            <a:latin typeface="Cambria Math" panose="02040503050406030204" pitchFamily="18" charset="0"/>
                          </a:rPr>
                          <m:t>𝑣𝑜𝑛</m:t>
                        </m:r>
                        <m:r>
                          <a:rPr lang="de-DE" i="1" dirty="0">
                            <a:solidFill>
                              <a:schemeClr val="tx1"/>
                            </a:solidFill>
                            <a:latin typeface="Cambria Math" panose="02040503050406030204" pitchFamily="18" charset="0"/>
                          </a:rPr>
                          <m:t> </m:t>
                        </m:r>
                        <m:r>
                          <a:rPr lang="de-DE" i="1" dirty="0">
                            <a:solidFill>
                              <a:schemeClr val="tx1"/>
                            </a:solidFill>
                            <a:latin typeface="Cambria Math" panose="02040503050406030204" pitchFamily="18" charset="0"/>
                          </a:rPr>
                          <m:t>𝐹𝑢𝑛𝑘𝑡𝑖𝑜𝑛</m:t>
                        </m:r>
                        <m:d>
                          <m:dPr>
                            <m:ctrlPr>
                              <a:rPr lang="de-DE" i="1" dirty="0">
                                <a:solidFill>
                                  <a:schemeClr val="tx1"/>
                                </a:solidFill>
                                <a:latin typeface="Cambria Math" panose="02040503050406030204" pitchFamily="18" charset="0"/>
                              </a:rPr>
                            </m:ctrlPr>
                          </m:dPr>
                          <m:e>
                            <m:r>
                              <a:rPr lang="de-DE" i="1" dirty="0">
                                <a:solidFill>
                                  <a:schemeClr val="tx1"/>
                                </a:solidFill>
                                <a:latin typeface="Cambria Math" panose="02040503050406030204" pitchFamily="18" charset="0"/>
                              </a:rPr>
                              <m:t>𝐴𝑡𝑡𝑟𝑖𝑏𝑢𝑡</m:t>
                            </m:r>
                          </m:e>
                        </m:d>
                      </m:e>
                    </m:d>
                  </m:oMath>
                </a14:m>
                <a:br>
                  <a:rPr lang="de-DE" dirty="0"/>
                </a:br>
                <a:r>
                  <a:rPr lang="de-DE" dirty="0"/>
                  <a:t>		FROM </a:t>
                </a:r>
                <a14:m>
                  <m:oMath xmlns:m="http://schemas.openxmlformats.org/officeDocument/2006/math">
                    <m:r>
                      <a:rPr lang="de-DE" i="1" dirty="0">
                        <a:latin typeface="Cambria Math" panose="02040503050406030204" pitchFamily="18" charset="0"/>
                      </a:rPr>
                      <m:t>𝑅</m:t>
                    </m:r>
                  </m:oMath>
                </a14:m>
                <a:br>
                  <a:rPr lang="de-DE" dirty="0"/>
                </a:br>
                <a:r>
                  <a:rPr lang="de-DE" dirty="0"/>
                  <a:t>		</a:t>
                </a:r>
                <a:r>
                  <a:rPr lang="de-DE" dirty="0">
                    <a:solidFill>
                      <a:schemeClr val="accent1"/>
                    </a:solidFill>
                  </a:rPr>
                  <a:t>GROUP BY </a:t>
                </a:r>
                <a14:m>
                  <m:oMath xmlns:m="http://schemas.openxmlformats.org/officeDocument/2006/math">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1</m:t>
                        </m:r>
                      </m:sub>
                    </m:sSub>
                    <m:r>
                      <a:rPr lang="de-DE" b="0" i="1" dirty="0" smtClean="0">
                        <a:solidFill>
                          <a:schemeClr val="tx1"/>
                        </a:solidFill>
                        <a:latin typeface="Cambria Math" panose="02040503050406030204" pitchFamily="18" charset="0"/>
                      </a:rPr>
                      <m:t>,…,</m:t>
                    </m:r>
                    <m:sSub>
                      <m:sSubPr>
                        <m:ctrlPr>
                          <a:rPr lang="de-DE" b="0" i="1" dirty="0" smtClean="0">
                            <a:solidFill>
                              <a:schemeClr val="tx1"/>
                            </a:solidFill>
                            <a:latin typeface="Cambria Math" panose="02040503050406030204" pitchFamily="18" charset="0"/>
                          </a:rPr>
                        </m:ctrlPr>
                      </m:sSubPr>
                      <m:e>
                        <m:r>
                          <a:rPr lang="de-DE" b="0" i="1" dirty="0" smtClean="0">
                            <a:solidFill>
                              <a:schemeClr val="tx1"/>
                            </a:solidFill>
                            <a:latin typeface="Cambria Math" panose="02040503050406030204" pitchFamily="18" charset="0"/>
                          </a:rPr>
                          <m:t>𝐵</m:t>
                        </m:r>
                      </m:e>
                      <m:sub>
                        <m:r>
                          <a:rPr lang="de-DE" b="0" i="1" dirty="0" smtClean="0">
                            <a:solidFill>
                              <a:schemeClr val="tx1"/>
                            </a:solidFill>
                            <a:latin typeface="Cambria Math" panose="02040503050406030204" pitchFamily="18" charset="0"/>
                          </a:rPr>
                          <m:t>𝑚</m:t>
                        </m:r>
                      </m:sub>
                    </m:sSub>
                  </m:oMath>
                </a14:m>
                <a:r>
                  <a:rPr lang="de-DE" dirty="0"/>
                  <a:t>;</a:t>
                </a:r>
              </a:p>
              <a:p>
                <a:pPr lvl="2"/>
                <a:r>
                  <a:rPr lang="de-DE" dirty="0"/>
                  <a:t>Nur was in der GROUP BY Klausel vorkommt, kann im SELECT als weiteres Attribut vorkommen</a:t>
                </a:r>
              </a:p>
              <a:p>
                <a:pPr lvl="3"/>
                <a:r>
                  <a:rPr lang="de-DE" dirty="0"/>
                  <a:t>Es muss nicht jedes Attribut im SELECT vorkommen, macht aber die Ergebniszeilen weniger interpretierbar</a:t>
                </a:r>
              </a:p>
              <a:p>
                <a:pPr lvl="2"/>
                <a:r>
                  <a:rPr lang="de-DE" dirty="0"/>
                  <a:t>Abarbeitungsreihenfolge: Erst gruppieren, dann aggregieren</a:t>
                </a:r>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b="-6269"/>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5665004-26A0-8E6A-D03E-1407B3A09CA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16D38CE-F816-4C92-FA45-36065663F0D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67</a:t>
            </a:fld>
            <a:endParaRPr lang="de-DE"/>
          </a:p>
        </p:txBody>
      </p:sp>
      <p:sp>
        <p:nvSpPr>
          <p:cNvPr id="7" name="TextBox 6">
            <a:extLst>
              <a:ext uri="{FF2B5EF4-FFF2-40B4-BE49-F238E27FC236}">
                <a16:creationId xmlns:a16="http://schemas.microsoft.com/office/drawing/2014/main" id="{7A39D97F-72AE-5F5F-3E95-46F5AF995A22}"/>
              </a:ext>
            </a:extLst>
          </p:cNvPr>
          <p:cNvSpPr txBox="1"/>
          <p:nvPr/>
        </p:nvSpPr>
        <p:spPr>
          <a:xfrm>
            <a:off x="7373403" y="1665066"/>
            <a:ext cx="445827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31416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Gruppierung mit GROUP BY: Beispiel</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Autofit/>
              </a:bodyPr>
              <a:lstStyle/>
              <a:p>
                <a:r>
                  <a:rPr lang="de-DE" dirty="0"/>
                  <a:t>Liefere </a:t>
                </a:r>
              </a:p>
              <a:p>
                <a:pPr lvl="1"/>
                <a:r>
                  <a:rPr lang="de-DE" dirty="0"/>
                  <a:t>die Summe der Gehälter, </a:t>
                </a:r>
              </a:p>
              <a:p>
                <a:pPr lvl="1"/>
                <a:r>
                  <a:rPr lang="de-DE" dirty="0"/>
                  <a:t>das maximale Gehalt, </a:t>
                </a:r>
              </a:p>
              <a:p>
                <a:pPr lvl="1"/>
                <a:r>
                  <a:rPr lang="de-DE" dirty="0"/>
                  <a:t>das durchschnittliche Gehalt und </a:t>
                </a:r>
              </a:p>
              <a:p>
                <a:pPr lvl="1"/>
                <a:r>
                  <a:rPr lang="de-DE" dirty="0"/>
                  <a:t>das minimale Gehalt</a:t>
                </a:r>
              </a:p>
              <a:p>
                <a:pPr marL="258503" lvl="1" indent="0">
                  <a:buNone/>
                </a:pPr>
                <a:r>
                  <a:rPr lang="de-DE" dirty="0"/>
                  <a:t>der Angestellten</a:t>
                </a:r>
                <a:r>
                  <a:rPr lang="de-DE" i="1" dirty="0"/>
                  <a:t> pro Abteilung</a:t>
                </a:r>
              </a:p>
              <a:p>
                <a:pPr lvl="1"/>
                <a14:m>
                  <m:oMath xmlns:m="http://schemas.openxmlformats.org/officeDocument/2006/math">
                    <m:r>
                      <a:rPr lang="de-DE" b="0" i="1" dirty="0" smtClean="0">
                        <a:solidFill>
                          <a:schemeClr val="tx1"/>
                        </a:solidFill>
                        <a:latin typeface="Cambria Math" panose="02040503050406030204" pitchFamily="18" charset="0"/>
                      </a:rPr>
                      <m:t>𝐴𝑏𝑡</m:t>
                    </m:r>
                    <m:r>
                      <a:rPr lang="de-DE" b="0" i="1" dirty="0" smtClean="0">
                        <a:solidFill>
                          <a:schemeClr val="tx1"/>
                        </a:solidFill>
                        <a:latin typeface="Cambria Math" panose="02040503050406030204" pitchFamily="18" charset="0"/>
                      </a:rPr>
                      <m:t> </m:t>
                    </m:r>
                    <m:sSub>
                      <m:sSubPr>
                        <m:ctrlPr>
                          <a:rPr lang="de-DE" b="0" i="1" dirty="0" smtClean="0">
                            <a:solidFill>
                              <a:schemeClr val="tx1"/>
                            </a:solidFill>
                            <a:latin typeface="Cambria Math" panose="02040503050406030204" pitchFamily="18" charset="0"/>
                          </a:rPr>
                        </m:ctrlPr>
                      </m:sSubPr>
                      <m:e>
                        <m:r>
                          <a:rPr lang="de-DE" i="1" dirty="0" smtClean="0">
                            <a:solidFill>
                              <a:schemeClr val="tx1"/>
                            </a:solidFill>
                            <a:latin typeface="Cambria Math" panose="02040503050406030204" pitchFamily="18" charset="0"/>
                          </a:rPr>
                          <m:t>ℱ</m:t>
                        </m:r>
                      </m:e>
                      <m:sub>
                        <m:r>
                          <m:rPr>
                            <m:sty m:val="p"/>
                          </m:rPr>
                          <a:rPr lang="de-DE" b="0" i="0" dirty="0" smtClean="0">
                            <a:solidFill>
                              <a:schemeClr val="tx1"/>
                            </a:solidFill>
                            <a:latin typeface="Cambria Math" panose="02040503050406030204" pitchFamily="18" charset="0"/>
                          </a:rPr>
                          <m:t>SUM</m:t>
                        </m:r>
                        <m:d>
                          <m:dPr>
                            <m:ctrlPr>
                              <a:rPr lang="de-DE" b="0" i="1" dirty="0" smtClean="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𝐺𝑒h𝑎𝑙𝑡</m:t>
                            </m:r>
                          </m:e>
                        </m:d>
                        <m:r>
                          <a:rPr lang="de-DE" b="0" i="1" dirty="0" smtClean="0">
                            <a:solidFill>
                              <a:schemeClr val="tx1"/>
                            </a:solidFill>
                            <a:latin typeface="Cambria Math" panose="02040503050406030204" pitchFamily="18" charset="0"/>
                          </a:rPr>
                          <m:t>,</m:t>
                        </m:r>
                        <m:r>
                          <m:rPr>
                            <m:sty m:val="p"/>
                          </m:rPr>
                          <a:rPr lang="de-DE" b="0" i="0" dirty="0" smtClean="0">
                            <a:latin typeface="Cambria Math" panose="02040503050406030204" pitchFamily="18" charset="0"/>
                          </a:rPr>
                          <m:t>MAX</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AVG</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r>
                          <a:rPr lang="de-DE" b="0" i="1" dirty="0" smtClean="0">
                            <a:latin typeface="Cambria Math" panose="02040503050406030204" pitchFamily="18" charset="0"/>
                          </a:rPr>
                          <m:t>,</m:t>
                        </m:r>
                        <m:r>
                          <m:rPr>
                            <m:sty m:val="p"/>
                          </m:rPr>
                          <a:rPr lang="de-DE" b="0" i="0" dirty="0" smtClean="0">
                            <a:latin typeface="Cambria Math" panose="02040503050406030204" pitchFamily="18" charset="0"/>
                          </a:rPr>
                          <m:t>MIN</m:t>
                        </m:r>
                        <m:d>
                          <m:dPr>
                            <m:ctrlPr>
                              <a:rPr lang="de-DE" i="1" dirty="0">
                                <a:latin typeface="Cambria Math" panose="02040503050406030204" pitchFamily="18" charset="0"/>
                              </a:rPr>
                            </m:ctrlPr>
                          </m:dPr>
                          <m:e>
                            <m:r>
                              <a:rPr lang="de-DE" i="1" dirty="0">
                                <a:latin typeface="Cambria Math" panose="02040503050406030204" pitchFamily="18" charset="0"/>
                              </a:rPr>
                              <m:t>𝐺𝑒h𝑎𝑙𝑡</m:t>
                            </m:r>
                          </m:e>
                        </m:d>
                      </m:sub>
                    </m:sSub>
                    <m:d>
                      <m:dPr>
                        <m:ctrlPr>
                          <a:rPr lang="de-DE" b="0" i="1" dirty="0">
                            <a:solidFill>
                              <a:schemeClr val="tx1"/>
                            </a:solidFill>
                            <a:latin typeface="Cambria Math" panose="02040503050406030204" pitchFamily="18" charset="0"/>
                          </a:rPr>
                        </m:ctrlPr>
                      </m:dPr>
                      <m:e>
                        <m:r>
                          <a:rPr lang="de-DE" b="0" i="1" dirty="0" smtClean="0">
                            <a:solidFill>
                              <a:schemeClr val="tx1"/>
                            </a:solidFill>
                            <a:latin typeface="Cambria Math" panose="02040503050406030204" pitchFamily="18" charset="0"/>
                          </a:rPr>
                          <m:t>𝐴𝑛𝑔𝑒𝑠𝑡𝑒𝑙𝑙𝑡𝑒</m:t>
                        </m:r>
                      </m:e>
                    </m:d>
                  </m:oMath>
                </a14:m>
                <a:endParaRPr lang="de-DE" dirty="0"/>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sum</a:t>
                </a:r>
                <a:r>
                  <a:rPr lang="de-DE" dirty="0">
                    <a:latin typeface="Courier New" panose="02070309020205020404" pitchFamily="49" charset="0"/>
                    <a:cs typeface="Courier New" panose="02070309020205020404" pitchFamily="49" charset="0"/>
                  </a:rPr>
                  <a:t>(Gehalt), </a:t>
                </a:r>
                <a:r>
                  <a:rPr lang="de-DE" b="1" dirty="0" err="1">
                    <a:latin typeface="Courier New" panose="02070309020205020404" pitchFamily="49" charset="0"/>
                    <a:cs typeface="Courier New" panose="02070309020205020404" pitchFamily="49" charset="0"/>
                  </a:rPr>
                  <a:t>max</a:t>
                </a:r>
                <a:r>
                  <a:rPr lang="de-DE" dirty="0">
                    <a:latin typeface="Courier New" panose="02070309020205020404" pitchFamily="49" charset="0"/>
                    <a:cs typeface="Courier New" panose="02070309020205020404" pitchFamily="49" charset="0"/>
                  </a:rPr>
                  <a:t>(Gehalt), </a:t>
                </a:r>
                <a:r>
                  <a:rPr lang="de-DE" b="1" dirty="0" err="1">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 </a:t>
                </a:r>
                <a:r>
                  <a:rPr lang="de-DE" b="1" dirty="0">
                    <a:latin typeface="Courier New" panose="02070309020205020404" pitchFamily="49" charset="0"/>
                    <a:cs typeface="Courier New" panose="02070309020205020404" pitchFamily="49" charset="0"/>
                  </a:rPr>
                  <a:t>min</a:t>
                </a:r>
                <a:r>
                  <a:rPr lang="de-DE" dirty="0">
                    <a:latin typeface="Courier New" panose="02070309020205020404" pitchFamily="49" charset="0"/>
                    <a:cs typeface="Courier New" panose="02070309020205020404" pitchFamily="49" charset="0"/>
                  </a:rPr>
                  <a:t>(Gehalt)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group</a:t>
                </a:r>
                <a:r>
                  <a:rPr lang="de-DE" b="1"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solidFill>
                      <a:schemeClr val="accent1"/>
                    </a:solidFill>
                    <a:latin typeface="Courier New" panose="02070309020205020404" pitchFamily="49" charset="0"/>
                    <a:cs typeface="Courier New" panose="02070309020205020404" pitchFamily="49" charset="0"/>
                  </a:rPr>
                  <a:t> Abt</a:t>
                </a:r>
                <a:r>
                  <a:rPr lang="de-DE" dirty="0">
                    <a:latin typeface="Courier New" panose="02070309020205020404" pitchFamily="49" charset="0"/>
                    <a:cs typeface="Courier New" panose="02070309020205020404" pitchFamily="49" charset="0"/>
                  </a:rPr>
                  <a:t>;</a:t>
                </a:r>
              </a:p>
              <a:p>
                <a:endParaRPr lang="de-DE" dirty="0">
                  <a:latin typeface="Courier New" panose="02070309020205020404" pitchFamily="49" charset="0"/>
                  <a:cs typeface="Courier New" panose="02070309020205020404" pitchFamily="49" charset="0"/>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7242AAE-6729-20C9-E261-03262EE0E191}"/>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92D94BA-FEA3-A150-6A21-87340073289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68</a:t>
            </a:fld>
            <a:endParaRPr lang="de-DE"/>
          </a:p>
        </p:txBody>
      </p:sp>
      <p:sp>
        <p:nvSpPr>
          <p:cNvPr id="9" name="TextBox 8">
            <a:extLst>
              <a:ext uri="{FF2B5EF4-FFF2-40B4-BE49-F238E27FC236}">
                <a16:creationId xmlns:a16="http://schemas.microsoft.com/office/drawing/2014/main" id="{BBFB31DD-CEF6-7C61-9CBF-2FA16C3BDAAF}"/>
              </a:ext>
            </a:extLst>
          </p:cNvPr>
          <p:cNvSpPr txBox="1"/>
          <p:nvPr/>
        </p:nvSpPr>
        <p:spPr>
          <a:xfrm>
            <a:off x="7373403" y="1665066"/>
            <a:ext cx="445827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7" name="Group 5">
            <a:extLst>
              <a:ext uri="{FF2B5EF4-FFF2-40B4-BE49-F238E27FC236}">
                <a16:creationId xmlns:a16="http://schemas.microsoft.com/office/drawing/2014/main" id="{53526BFB-19BF-1579-1DB2-7A0B7875C5A2}"/>
              </a:ext>
            </a:extLst>
          </p:cNvPr>
          <p:cNvGraphicFramePr>
            <a:graphicFrameLocks noGrp="1"/>
          </p:cNvGraphicFramePr>
          <p:nvPr>
            <p:extLst>
              <p:ext uri="{D42A27DB-BD31-4B8C-83A1-F6EECF244321}">
                <p14:modId xmlns:p14="http://schemas.microsoft.com/office/powerpoint/2010/main" val="74785055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8769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B5E5154-2CFC-844A-973B-45F596CE7D4D}"/>
              </a:ext>
            </a:extLst>
          </p:cNvPr>
          <p:cNvSpPr/>
          <p:nvPr/>
        </p:nvSpPr>
        <p:spPr>
          <a:xfrm>
            <a:off x="8065160" y="4476821"/>
            <a:ext cx="3164205" cy="285422"/>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1" name="Rectangle 20">
            <a:extLst>
              <a:ext uri="{FF2B5EF4-FFF2-40B4-BE49-F238E27FC236}">
                <a16:creationId xmlns:a16="http://schemas.microsoft.com/office/drawing/2014/main" id="{0A07124C-186C-224D-A1E2-D459ABD236C8}"/>
              </a:ext>
            </a:extLst>
          </p:cNvPr>
          <p:cNvSpPr/>
          <p:nvPr/>
        </p:nvSpPr>
        <p:spPr>
          <a:xfrm>
            <a:off x="8065160" y="4189534"/>
            <a:ext cx="3164205" cy="28542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20" name="Rectangle 19">
            <a:extLst>
              <a:ext uri="{FF2B5EF4-FFF2-40B4-BE49-F238E27FC236}">
                <a16:creationId xmlns:a16="http://schemas.microsoft.com/office/drawing/2014/main" id="{7A9AB4F6-A8FD-654A-81E1-088F1AA745DD}"/>
              </a:ext>
            </a:extLst>
          </p:cNvPr>
          <p:cNvSpPr/>
          <p:nvPr/>
        </p:nvSpPr>
        <p:spPr>
          <a:xfrm>
            <a:off x="8065160" y="3896413"/>
            <a:ext cx="3164205" cy="28542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2B768548-72D1-E140-93A4-6F2EF9CEDC71}"/>
              </a:ext>
            </a:extLst>
          </p:cNvPr>
          <p:cNvSpPr/>
          <p:nvPr/>
        </p:nvSpPr>
        <p:spPr>
          <a:xfrm>
            <a:off x="359624" y="5195570"/>
            <a:ext cx="7112448" cy="285422"/>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8" name="Rectangle 17">
            <a:extLst>
              <a:ext uri="{FF2B5EF4-FFF2-40B4-BE49-F238E27FC236}">
                <a16:creationId xmlns:a16="http://schemas.microsoft.com/office/drawing/2014/main" id="{CD20D47D-8DA9-E044-9194-89653093C04F}"/>
              </a:ext>
            </a:extLst>
          </p:cNvPr>
          <p:cNvSpPr/>
          <p:nvPr/>
        </p:nvSpPr>
        <p:spPr>
          <a:xfrm>
            <a:off x="359624" y="4318121"/>
            <a:ext cx="7112448" cy="87166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7" name="Rectangle 16">
            <a:extLst>
              <a:ext uri="{FF2B5EF4-FFF2-40B4-BE49-F238E27FC236}">
                <a16:creationId xmlns:a16="http://schemas.microsoft.com/office/drawing/2014/main" id="{71D9EE0B-0D9E-3A43-BC11-275A730459CC}"/>
              </a:ext>
            </a:extLst>
          </p:cNvPr>
          <p:cNvSpPr/>
          <p:nvPr/>
        </p:nvSpPr>
        <p:spPr>
          <a:xfrm>
            <a:off x="359624" y="3147818"/>
            <a:ext cx="7112448" cy="116761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a:t>Gruppierung mit GROUP BY: Beispiel</a:t>
            </a:r>
          </a:p>
        </p:txBody>
      </p:sp>
      <p:sp>
        <p:nvSpPr>
          <p:cNvPr id="3" name="Inhaltsplatzhalter 2"/>
          <p:cNvSpPr>
            <a:spLocks noGrp="1"/>
          </p:cNvSpPr>
          <p:nvPr>
            <p:ph sz="half" idx="1"/>
          </p:nvPr>
        </p:nvSpPr>
        <p:spPr/>
        <p:txBody>
          <a:bodyPr/>
          <a:lstStyle/>
          <a:p>
            <a:r>
              <a:rPr lang="de-DE" dirty="0"/>
              <a:t>Liefere für jede Abteilung die Nummer, die Anzahl der zugehörigen Angestellten und deren Durchschnittsgehalt</a:t>
            </a:r>
          </a:p>
          <a:p>
            <a:pPr lvl="1"/>
            <a:endParaRPr lang="de-DE" dirty="0"/>
          </a:p>
          <a:p>
            <a:endParaRPr lang="de-DE" dirty="0"/>
          </a:p>
        </p:txBody>
      </p:sp>
      <mc:AlternateContent xmlns:mc="http://schemas.openxmlformats.org/markup-compatibility/2006" xmlns:a14="http://schemas.microsoft.com/office/drawing/2010/main">
        <mc:Choice Requires="a14">
          <p:sp>
            <p:nvSpPr>
              <p:cNvPr id="26" name="Content Placeholder 25">
                <a:extLst>
                  <a:ext uri="{FF2B5EF4-FFF2-40B4-BE49-F238E27FC236}">
                    <a16:creationId xmlns:a16="http://schemas.microsoft.com/office/drawing/2014/main" id="{E144D991-A833-6CF9-436D-BDA8F79157E5}"/>
                  </a:ext>
                </a:extLst>
              </p:cNvPr>
              <p:cNvSpPr>
                <a:spLocks noGrp="1"/>
              </p:cNvSpPr>
              <p:nvPr>
                <p:ph sz="half" idx="2"/>
              </p:nvPr>
            </p:nvSpPr>
            <p:spPr/>
            <p:txBody>
              <a:bodyPr/>
              <a:lstStyle/>
              <a:p>
                <a:pPr lvl="3"/>
                <a14:m>
                  <m:oMath xmlns:m="http://schemas.openxmlformats.org/officeDocument/2006/math">
                    <m:r>
                      <a:rPr lang="de-DE" b="0" i="1" smtClean="0">
                        <a:latin typeface="Cambria Math" panose="02040503050406030204" pitchFamily="18" charset="0"/>
                      </a:rPr>
                      <m:t>𝐴𝑏𝑡</m:t>
                    </m:r>
                    <m:r>
                      <a:rPr lang="de-DE" b="0" i="1" smtClean="0">
                        <a:latin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ℱ</m:t>
                        </m:r>
                      </m:e>
                      <m:sub>
                        <m:r>
                          <m:rPr>
                            <m:sty m:val="p"/>
                          </m:rPr>
                          <a:rPr lang="de-DE" b="0" i="0" smtClean="0">
                            <a:latin typeface="Cambria Math" panose="02040503050406030204" pitchFamily="18" charset="0"/>
                            <a:ea typeface="Cambria Math" panose="02040503050406030204" pitchFamily="18" charset="0"/>
                          </a:rPr>
                          <m:t>COUNT</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m:t>
                            </m:r>
                          </m:e>
                        </m:d>
                        <m:r>
                          <a:rPr lang="de-DE" b="0"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AVG</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𝐺𝑒h𝑎𝑙𝑡</m:t>
                            </m:r>
                          </m:e>
                        </m:d>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𝐴𝑛𝑔𝑒𝑠𝑡𝑒𝑙𝑙𝑡𝑒</m:t>
                        </m:r>
                      </m:e>
                    </m:d>
                  </m:oMath>
                </a14:m>
                <a:endParaRPr lang="en-DE" dirty="0"/>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avg</a:t>
                </a:r>
                <a:r>
                  <a:rPr lang="de-DE" dirty="0">
                    <a:latin typeface="Courier New" panose="02070309020205020404" pitchFamily="49" charset="0"/>
                    <a:cs typeface="Courier New" panose="02070309020205020404" pitchFamily="49" charset="0"/>
                  </a:rPr>
                  <a:t>(Gehalt)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group</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p>
              <a:p>
                <a:endParaRPr lang="en-DE" dirty="0"/>
              </a:p>
            </p:txBody>
          </p:sp>
        </mc:Choice>
        <mc:Fallback xmlns="">
          <p:sp>
            <p:nvSpPr>
              <p:cNvPr id="26" name="Content Placeholder 25">
                <a:extLst>
                  <a:ext uri="{FF2B5EF4-FFF2-40B4-BE49-F238E27FC236}">
                    <a16:creationId xmlns:a16="http://schemas.microsoft.com/office/drawing/2014/main" id="{E144D991-A833-6CF9-436D-BDA8F79157E5}"/>
                  </a:ext>
                </a:extLst>
              </p:cNvPr>
              <p:cNvSpPr>
                <a:spLocks noGrp="1" noRot="1" noChangeAspect="1" noMove="1" noResize="1" noEditPoints="1" noAdjustHandles="1" noChangeArrowheads="1" noChangeShapeType="1" noTextEdit="1"/>
              </p:cNvSpPr>
              <p:nvPr>
                <p:ph sz="half" idx="2"/>
              </p:nvPr>
            </p:nvSpPr>
            <p:spPr>
              <a:blipFill>
                <a:blip r:embed="rId3"/>
                <a:stretch>
                  <a:fillRect t="-2090" r="-2500"/>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65665004-26A0-8E6A-D03E-1407B3A09CA9}"/>
              </a:ext>
            </a:extLst>
          </p:cNvPr>
          <p:cNvSpPr>
            <a:spLocks noGrp="1"/>
          </p:cNvSpPr>
          <p:nvPr>
            <p:ph type="dt" sz="half" idx="10"/>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16D38CE-F816-4C92-FA45-36065663F0D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69</a:t>
            </a:fld>
            <a:endParaRPr lang="de-DE"/>
          </a:p>
        </p:txBody>
      </p:sp>
      <p:graphicFrame>
        <p:nvGraphicFramePr>
          <p:cNvPr id="15" name="Table 14">
            <a:extLst>
              <a:ext uri="{FF2B5EF4-FFF2-40B4-BE49-F238E27FC236}">
                <a16:creationId xmlns:a16="http://schemas.microsoft.com/office/drawing/2014/main" id="{A3ECDA1C-945F-3041-9962-C437FB4359BD}"/>
              </a:ext>
            </a:extLst>
          </p:cNvPr>
          <p:cNvGraphicFramePr>
            <a:graphicFrameLocks noGrp="1"/>
          </p:cNvGraphicFramePr>
          <p:nvPr>
            <p:extLst>
              <p:ext uri="{D42A27DB-BD31-4B8C-83A1-F6EECF244321}">
                <p14:modId xmlns:p14="http://schemas.microsoft.com/office/powerpoint/2010/main" val="1643219698"/>
              </p:ext>
            </p:extLst>
          </p:nvPr>
        </p:nvGraphicFramePr>
        <p:xfrm>
          <a:off x="359624" y="2768498"/>
          <a:ext cx="7115240" cy="2718384"/>
        </p:xfrm>
        <a:graphic>
          <a:graphicData uri="http://schemas.openxmlformats.org/drawingml/2006/table">
            <a:tbl>
              <a:tblPr firstRow="1" bandRow="1">
                <a:tableStyleId>{69012ECD-51FC-41F1-AA8D-1B2483CD663E}</a:tableStyleId>
              </a:tblPr>
              <a:tblGrid>
                <a:gridCol w="975043">
                  <a:extLst>
                    <a:ext uri="{9D8B030D-6E8A-4147-A177-3AD203B41FA5}">
                      <a16:colId xmlns:a16="http://schemas.microsoft.com/office/drawing/2014/main" val="961213888"/>
                    </a:ext>
                  </a:extLst>
                </a:gridCol>
                <a:gridCol w="1002348">
                  <a:extLst>
                    <a:ext uri="{9D8B030D-6E8A-4147-A177-3AD203B41FA5}">
                      <a16:colId xmlns:a16="http://schemas.microsoft.com/office/drawing/2014/main" val="1056630893"/>
                    </a:ext>
                  </a:extLst>
                </a:gridCol>
                <a:gridCol w="1649730">
                  <a:extLst>
                    <a:ext uri="{9D8B030D-6E8A-4147-A177-3AD203B41FA5}">
                      <a16:colId xmlns:a16="http://schemas.microsoft.com/office/drawing/2014/main" val="809524929"/>
                    </a:ext>
                  </a:extLst>
                </a:gridCol>
                <a:gridCol w="416242">
                  <a:extLst>
                    <a:ext uri="{9D8B030D-6E8A-4147-A177-3AD203B41FA5}">
                      <a16:colId xmlns:a16="http://schemas.microsoft.com/office/drawing/2014/main" val="2562153756"/>
                    </a:ext>
                  </a:extLst>
                </a:gridCol>
                <a:gridCol w="865505">
                  <a:extLst>
                    <a:ext uri="{9D8B030D-6E8A-4147-A177-3AD203B41FA5}">
                      <a16:colId xmlns:a16="http://schemas.microsoft.com/office/drawing/2014/main" val="4266387557"/>
                    </a:ext>
                  </a:extLst>
                </a:gridCol>
                <a:gridCol w="1632268">
                  <a:extLst>
                    <a:ext uri="{9D8B030D-6E8A-4147-A177-3AD203B41FA5}">
                      <a16:colId xmlns:a16="http://schemas.microsoft.com/office/drawing/2014/main" val="854462573"/>
                    </a:ext>
                  </a:extLst>
                </a:gridCol>
                <a:gridCol w="574104">
                  <a:extLst>
                    <a:ext uri="{9D8B030D-6E8A-4147-A177-3AD203B41FA5}">
                      <a16:colId xmlns:a16="http://schemas.microsoft.com/office/drawing/2014/main" val="892925392"/>
                    </a:ext>
                  </a:extLst>
                </a:gridCol>
              </a:tblGrid>
              <a:tr h="370840">
                <a:tc>
                  <a:txBody>
                    <a:bodyPr/>
                    <a:lstStyle/>
                    <a:p>
                      <a:pPr algn="ctr"/>
                      <a:r>
                        <a:rPr lang="de-DE" dirty="0" err="1"/>
                        <a:t>VName</a:t>
                      </a:r>
                      <a:endParaRPr lang="de-DE" dirty="0"/>
                    </a:p>
                  </a:txBody>
                  <a:tcPr anchor="ctr"/>
                </a:tc>
                <a:tc>
                  <a:txBody>
                    <a:bodyPr/>
                    <a:lstStyle/>
                    <a:p>
                      <a:pPr algn="ctr"/>
                      <a:r>
                        <a:rPr lang="de-DE" dirty="0" err="1"/>
                        <a:t>NName</a:t>
                      </a:r>
                      <a:endParaRPr lang="de-DE" dirty="0"/>
                    </a:p>
                  </a:txBody>
                  <a:tcPr anchor="ctr"/>
                </a:tc>
                <a:tc>
                  <a:txBody>
                    <a:bodyPr/>
                    <a:lstStyle/>
                    <a:p>
                      <a:pPr algn="ctr"/>
                      <a:r>
                        <a:rPr lang="de-DE" dirty="0"/>
                        <a:t>SVN</a:t>
                      </a:r>
                    </a:p>
                  </a:txBody>
                  <a:tcPr anchor="ctr"/>
                </a:tc>
                <a:tc>
                  <a:txBody>
                    <a:bodyPr/>
                    <a:lstStyle/>
                    <a:p>
                      <a:pPr algn="ctr"/>
                      <a:r>
                        <a:rPr lang="de-DE" dirty="0"/>
                        <a:t>...</a:t>
                      </a:r>
                    </a:p>
                  </a:txBody>
                  <a:tcPr anchor="ctr"/>
                </a:tc>
                <a:tc>
                  <a:txBody>
                    <a:bodyPr/>
                    <a:lstStyle/>
                    <a:p>
                      <a:pPr algn="ctr"/>
                      <a:r>
                        <a:rPr lang="de-DE" dirty="0"/>
                        <a:t>Gehalt</a:t>
                      </a:r>
                    </a:p>
                  </a:txBody>
                  <a:tcPr anchor="ctr"/>
                </a:tc>
                <a:tc>
                  <a:txBody>
                    <a:bodyPr/>
                    <a:lstStyle/>
                    <a:p>
                      <a:pPr algn="ctr"/>
                      <a:r>
                        <a:rPr lang="de-DE" dirty="0"/>
                        <a:t>Vorgesetzte</a:t>
                      </a:r>
                    </a:p>
                  </a:txBody>
                  <a:tcPr anchor="ctr"/>
                </a:tc>
                <a:tc>
                  <a:txBody>
                    <a:bodyPr/>
                    <a:lstStyle/>
                    <a:p>
                      <a:pPr algn="ctr"/>
                      <a:r>
                        <a:rPr lang="de-DE" dirty="0"/>
                        <a:t>Abt</a:t>
                      </a:r>
                    </a:p>
                  </a:txBody>
                  <a:tcPr anchor="ctr"/>
                </a:tc>
                <a:extLst>
                  <a:ext uri="{0D108BD9-81ED-4DB2-BD59-A6C34878D82A}">
                    <a16:rowId xmlns:a16="http://schemas.microsoft.com/office/drawing/2014/main" val="1383666609"/>
                  </a:ext>
                </a:extLst>
              </a:tr>
              <a:tr h="288000">
                <a:tc>
                  <a:txBody>
                    <a:bodyPr/>
                    <a:lstStyle/>
                    <a:p>
                      <a:r>
                        <a:rPr lang="de-DE" dirty="0"/>
                        <a:t>John</a:t>
                      </a:r>
                    </a:p>
                  </a:txBody>
                  <a:tcPr marT="9720" marB="9720" anchor="ctr"/>
                </a:tc>
                <a:tc>
                  <a:txBody>
                    <a:bodyPr/>
                    <a:lstStyle/>
                    <a:p>
                      <a:r>
                        <a:rPr lang="de-DE" dirty="0"/>
                        <a:t>Smith</a:t>
                      </a:r>
                    </a:p>
                  </a:txBody>
                  <a:tcPr marT="9720" marB="9720" anchor="ctr"/>
                </a:tc>
                <a:tc>
                  <a:txBody>
                    <a:bodyPr/>
                    <a:lstStyle/>
                    <a:p>
                      <a:pPr algn="ctr"/>
                      <a:r>
                        <a:rPr lang="de-DE" dirty="0"/>
                        <a:t>01234567X890</a:t>
                      </a:r>
                    </a:p>
                  </a:txBody>
                  <a:tcPr marT="9720" marB="9720" anchor="ctr"/>
                </a:tc>
                <a:tc rowSpan="8">
                  <a:txBody>
                    <a:bodyPr/>
                    <a:lstStyle/>
                    <a:p>
                      <a:pPr algn="ctr"/>
                      <a:r>
                        <a:rPr lang="de-DE" dirty="0"/>
                        <a:t>...</a:t>
                      </a:r>
                    </a:p>
                  </a:txBody>
                  <a:tcPr marT="9720" marB="9720" anchor="ctr"/>
                </a:tc>
                <a:tc>
                  <a:txBody>
                    <a:bodyPr/>
                    <a:lstStyle/>
                    <a:p>
                      <a:pPr algn="ctr"/>
                      <a:r>
                        <a:rPr lang="de-DE" dirty="0"/>
                        <a:t>30000</a:t>
                      </a:r>
                    </a:p>
                  </a:txBody>
                  <a:tcPr marT="9720" marB="9720" anchor="ctr"/>
                </a:tc>
                <a:tc>
                  <a:txBody>
                    <a:bodyPr/>
                    <a:lstStyle/>
                    <a:p>
                      <a:pPr algn="ctr"/>
                      <a:r>
                        <a:rPr lang="de-DE" dirty="0"/>
                        <a:t>12345678Y901</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1100601943"/>
                  </a:ext>
                </a:extLst>
              </a:tr>
              <a:tr h="288000">
                <a:tc>
                  <a:txBody>
                    <a:bodyPr/>
                    <a:lstStyle/>
                    <a:p>
                      <a:r>
                        <a:rPr lang="de-DE" dirty="0"/>
                        <a:t>Franklin</a:t>
                      </a:r>
                    </a:p>
                  </a:txBody>
                  <a:tcPr marT="9720" marB="9720" anchor="ctr"/>
                </a:tc>
                <a:tc>
                  <a:txBody>
                    <a:bodyPr/>
                    <a:lstStyle/>
                    <a:p>
                      <a:r>
                        <a:rPr lang="de-DE" dirty="0"/>
                        <a:t>Wong</a:t>
                      </a:r>
                    </a:p>
                  </a:txBody>
                  <a:tcPr marT="9720" marB="9720" anchor="ctr"/>
                </a:tc>
                <a:tc>
                  <a:txBody>
                    <a:bodyPr/>
                    <a:lstStyle/>
                    <a:p>
                      <a:pPr algn="ctr"/>
                      <a:r>
                        <a:rPr lang="de-DE" dirty="0"/>
                        <a:t>12345678Y901</a:t>
                      </a:r>
                    </a:p>
                  </a:txBody>
                  <a:tcPr marT="9720" marB="9720" anchor="ctr"/>
                </a:tc>
                <a:tc vMerge="1">
                  <a:txBody>
                    <a:bodyPr/>
                    <a:lstStyle/>
                    <a:p>
                      <a:endParaRPr lang="de-DE" dirty="0"/>
                    </a:p>
                  </a:txBody>
                  <a:tcPr/>
                </a:tc>
                <a:tc>
                  <a:txBody>
                    <a:bodyPr/>
                    <a:lstStyle/>
                    <a:p>
                      <a:pPr algn="ctr"/>
                      <a:r>
                        <a:rPr lang="de-DE" dirty="0"/>
                        <a:t>40000</a:t>
                      </a:r>
                    </a:p>
                  </a:txBody>
                  <a:tcPr marT="9720" marB="9720" anchor="ctr"/>
                </a:tc>
                <a:tc>
                  <a:txBody>
                    <a:bodyPr/>
                    <a:lstStyle/>
                    <a:p>
                      <a:pPr algn="ctr"/>
                      <a:r>
                        <a:rPr lang="de-DE" dirty="0"/>
                        <a:t>78901234E567</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3506213339"/>
                  </a:ext>
                </a:extLst>
              </a:tr>
              <a:tr h="288000">
                <a:tc>
                  <a:txBody>
                    <a:bodyPr/>
                    <a:lstStyle/>
                    <a:p>
                      <a:r>
                        <a:rPr lang="de-DE" dirty="0"/>
                        <a:t>Ramesh</a:t>
                      </a:r>
                    </a:p>
                  </a:txBody>
                  <a:tcPr marT="9720" marB="9720" anchor="ctr"/>
                </a:tc>
                <a:tc>
                  <a:txBody>
                    <a:bodyPr/>
                    <a:lstStyle/>
                    <a:p>
                      <a:r>
                        <a:rPr lang="de-DE" dirty="0" err="1"/>
                        <a:t>Narayan</a:t>
                      </a:r>
                      <a:endParaRPr lang="de-DE" dirty="0"/>
                    </a:p>
                  </a:txBody>
                  <a:tcPr marT="9720" marB="9720" anchor="ctr"/>
                </a:tc>
                <a:tc>
                  <a:txBody>
                    <a:bodyPr/>
                    <a:lstStyle/>
                    <a:p>
                      <a:pPr algn="ctr"/>
                      <a:r>
                        <a:rPr lang="de-DE" dirty="0"/>
                        <a:t>23456789Z012</a:t>
                      </a:r>
                    </a:p>
                  </a:txBody>
                  <a:tcPr marT="9720" marB="9720" anchor="ctr"/>
                </a:tc>
                <a:tc vMerge="1">
                  <a:txBody>
                    <a:bodyPr/>
                    <a:lstStyle/>
                    <a:p>
                      <a:endParaRPr lang="de-DE" dirty="0"/>
                    </a:p>
                  </a:txBody>
                  <a:tcPr/>
                </a:tc>
                <a:tc>
                  <a:txBody>
                    <a:bodyPr/>
                    <a:lstStyle/>
                    <a:p>
                      <a:pPr algn="ctr"/>
                      <a:r>
                        <a:rPr lang="de-DE" dirty="0"/>
                        <a:t>38000</a:t>
                      </a:r>
                    </a:p>
                  </a:txBody>
                  <a:tcPr marT="9720" marB="9720" anchor="ctr"/>
                </a:tc>
                <a:tc>
                  <a:txBody>
                    <a:bodyPr/>
                    <a:lstStyle/>
                    <a:p>
                      <a:pPr algn="ctr"/>
                      <a:r>
                        <a:rPr lang="de-DE" dirty="0"/>
                        <a:t>12345678Y901</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1173268707"/>
                  </a:ext>
                </a:extLst>
              </a:tr>
              <a:tr h="288000">
                <a:tc>
                  <a:txBody>
                    <a:bodyPr/>
                    <a:lstStyle/>
                    <a:p>
                      <a:r>
                        <a:rPr lang="de-DE" dirty="0"/>
                        <a:t>Joyce</a:t>
                      </a:r>
                    </a:p>
                  </a:txBody>
                  <a:tcPr marT="9720" marB="9720" anchor="ctr"/>
                </a:tc>
                <a:tc>
                  <a:txBody>
                    <a:bodyPr/>
                    <a:lstStyle/>
                    <a:p>
                      <a:r>
                        <a:rPr lang="de-DE" dirty="0"/>
                        <a:t>English</a:t>
                      </a:r>
                    </a:p>
                  </a:txBody>
                  <a:tcPr marT="9720" marB="9720" anchor="ctr"/>
                </a:tc>
                <a:tc>
                  <a:txBody>
                    <a:bodyPr/>
                    <a:lstStyle/>
                    <a:p>
                      <a:pPr algn="ctr"/>
                      <a:r>
                        <a:rPr lang="de-DE" dirty="0"/>
                        <a:t>34567890A123</a:t>
                      </a:r>
                    </a:p>
                  </a:txBody>
                  <a:tcPr marT="9720" marB="9720" anchor="ctr"/>
                </a:tc>
                <a:tc vMerge="1">
                  <a:txBody>
                    <a:bodyPr/>
                    <a:lstStyle/>
                    <a:p>
                      <a:endParaRPr lang="de-DE" dirty="0"/>
                    </a:p>
                  </a:txBody>
                  <a:tcPr/>
                </a:tc>
                <a:tc>
                  <a:txBody>
                    <a:bodyPr/>
                    <a:lstStyle/>
                    <a:p>
                      <a:pPr algn="ctr"/>
                      <a:r>
                        <a:rPr lang="de-DE" dirty="0"/>
                        <a:t>25000</a:t>
                      </a:r>
                    </a:p>
                  </a:txBody>
                  <a:tcPr marT="9720" marB="9720" anchor="ctr"/>
                </a:tc>
                <a:tc>
                  <a:txBody>
                    <a:bodyPr/>
                    <a:lstStyle/>
                    <a:p>
                      <a:pPr algn="ctr"/>
                      <a:r>
                        <a:rPr lang="de-DE" dirty="0"/>
                        <a:t>12345678Y901</a:t>
                      </a:r>
                    </a:p>
                  </a:txBody>
                  <a:tcPr marT="9720" marB="9720" anchor="ctr"/>
                </a:tc>
                <a:tc>
                  <a:txBody>
                    <a:bodyPr/>
                    <a:lstStyle/>
                    <a:p>
                      <a:pPr algn="ctr"/>
                      <a:r>
                        <a:rPr lang="de-DE" dirty="0"/>
                        <a:t>5</a:t>
                      </a:r>
                    </a:p>
                  </a:txBody>
                  <a:tcPr marT="9720" marB="9720" anchor="ctr"/>
                </a:tc>
                <a:extLst>
                  <a:ext uri="{0D108BD9-81ED-4DB2-BD59-A6C34878D82A}">
                    <a16:rowId xmlns:a16="http://schemas.microsoft.com/office/drawing/2014/main" val="2752607500"/>
                  </a:ext>
                </a:extLst>
              </a:tr>
              <a:tr h="288000">
                <a:tc>
                  <a:txBody>
                    <a:bodyPr/>
                    <a:lstStyle/>
                    <a:p>
                      <a:r>
                        <a:rPr lang="de-DE" dirty="0"/>
                        <a:t>Alicia</a:t>
                      </a:r>
                    </a:p>
                  </a:txBody>
                  <a:tcPr marT="9720" marB="9720" anchor="ctr"/>
                </a:tc>
                <a:tc>
                  <a:txBody>
                    <a:bodyPr/>
                    <a:lstStyle/>
                    <a:p>
                      <a:r>
                        <a:rPr lang="de-DE" dirty="0"/>
                        <a:t>Zelaya</a:t>
                      </a:r>
                    </a:p>
                  </a:txBody>
                  <a:tcPr marT="9720" marB="9720" anchor="ctr"/>
                </a:tc>
                <a:tc>
                  <a:txBody>
                    <a:bodyPr/>
                    <a:lstStyle/>
                    <a:p>
                      <a:pPr algn="ctr"/>
                      <a:r>
                        <a:rPr lang="de-DE" dirty="0"/>
                        <a:t>45678901B234</a:t>
                      </a:r>
                    </a:p>
                  </a:txBody>
                  <a:tcPr marT="9720" marB="9720" anchor="ctr"/>
                </a:tc>
                <a:tc vMerge="1">
                  <a:txBody>
                    <a:bodyPr/>
                    <a:lstStyle/>
                    <a:p>
                      <a:endParaRPr lang="de-DE" dirty="0"/>
                    </a:p>
                  </a:txBody>
                  <a:tcPr/>
                </a:tc>
                <a:tc>
                  <a:txBody>
                    <a:bodyPr/>
                    <a:lstStyle/>
                    <a:p>
                      <a:pPr algn="ctr"/>
                      <a:r>
                        <a:rPr lang="de-DE" dirty="0"/>
                        <a:t>25000</a:t>
                      </a:r>
                    </a:p>
                  </a:txBody>
                  <a:tcPr marT="9720" marB="9720" anchor="ctr"/>
                </a:tc>
                <a:tc>
                  <a:txBody>
                    <a:bodyPr/>
                    <a:lstStyle/>
                    <a:p>
                      <a:pPr algn="ctr"/>
                      <a:r>
                        <a:rPr lang="de-DE" dirty="0"/>
                        <a:t>56789012C345</a:t>
                      </a:r>
                    </a:p>
                  </a:txBody>
                  <a:tcPr marT="9720" marB="9720" anchor="ctr"/>
                </a:tc>
                <a:tc>
                  <a:txBody>
                    <a:bodyPr/>
                    <a:lstStyle/>
                    <a:p>
                      <a:pPr algn="ctr"/>
                      <a:r>
                        <a:rPr lang="de-DE" dirty="0"/>
                        <a:t>4</a:t>
                      </a:r>
                    </a:p>
                  </a:txBody>
                  <a:tcPr marT="9720" marB="9720" anchor="ctr"/>
                </a:tc>
                <a:extLst>
                  <a:ext uri="{0D108BD9-81ED-4DB2-BD59-A6C34878D82A}">
                    <a16:rowId xmlns:a16="http://schemas.microsoft.com/office/drawing/2014/main" val="2510191692"/>
                  </a:ext>
                </a:extLst>
              </a:tr>
              <a:tr h="288000">
                <a:tc>
                  <a:txBody>
                    <a:bodyPr/>
                    <a:lstStyle/>
                    <a:p>
                      <a:r>
                        <a:rPr lang="de-DE" dirty="0"/>
                        <a:t>Jennifer</a:t>
                      </a:r>
                    </a:p>
                  </a:txBody>
                  <a:tcPr marT="9720" marB="9720" anchor="ctr"/>
                </a:tc>
                <a:tc>
                  <a:txBody>
                    <a:bodyPr/>
                    <a:lstStyle/>
                    <a:p>
                      <a:r>
                        <a:rPr lang="de-DE" dirty="0"/>
                        <a:t>Wallace</a:t>
                      </a:r>
                    </a:p>
                  </a:txBody>
                  <a:tcPr marT="9720" marB="9720" anchor="ctr"/>
                </a:tc>
                <a:tc>
                  <a:txBody>
                    <a:bodyPr/>
                    <a:lstStyle/>
                    <a:p>
                      <a:pPr algn="ctr"/>
                      <a:r>
                        <a:rPr lang="de-DE" dirty="0"/>
                        <a:t>56789012C345</a:t>
                      </a:r>
                    </a:p>
                  </a:txBody>
                  <a:tcPr marT="9720" marB="9720" anchor="ctr"/>
                </a:tc>
                <a:tc vMerge="1">
                  <a:txBody>
                    <a:bodyPr/>
                    <a:lstStyle/>
                    <a:p>
                      <a:endParaRPr lang="de-DE" dirty="0"/>
                    </a:p>
                  </a:txBody>
                  <a:tcPr/>
                </a:tc>
                <a:tc>
                  <a:txBody>
                    <a:bodyPr/>
                    <a:lstStyle/>
                    <a:p>
                      <a:pPr algn="ctr"/>
                      <a:r>
                        <a:rPr lang="de-DE" dirty="0"/>
                        <a:t>43000</a:t>
                      </a:r>
                    </a:p>
                  </a:txBody>
                  <a:tcPr marT="9720" marB="9720" anchor="ctr"/>
                </a:tc>
                <a:tc>
                  <a:txBody>
                    <a:bodyPr/>
                    <a:lstStyle/>
                    <a:p>
                      <a:pPr algn="ctr"/>
                      <a:r>
                        <a:rPr lang="de-DE" dirty="0"/>
                        <a:t>78901234E567</a:t>
                      </a:r>
                    </a:p>
                  </a:txBody>
                  <a:tcPr marT="9720" marB="9720" anchor="ctr"/>
                </a:tc>
                <a:tc>
                  <a:txBody>
                    <a:bodyPr/>
                    <a:lstStyle/>
                    <a:p>
                      <a:pPr algn="ctr"/>
                      <a:r>
                        <a:rPr lang="de-DE" dirty="0"/>
                        <a:t>4</a:t>
                      </a:r>
                    </a:p>
                  </a:txBody>
                  <a:tcPr marT="9720" marB="9720" anchor="ctr"/>
                </a:tc>
                <a:extLst>
                  <a:ext uri="{0D108BD9-81ED-4DB2-BD59-A6C34878D82A}">
                    <a16:rowId xmlns:a16="http://schemas.microsoft.com/office/drawing/2014/main" val="795024357"/>
                  </a:ext>
                </a:extLst>
              </a:tr>
              <a:tr h="288000">
                <a:tc>
                  <a:txBody>
                    <a:bodyPr/>
                    <a:lstStyle/>
                    <a:p>
                      <a:r>
                        <a:rPr lang="de-DE" dirty="0"/>
                        <a:t>Ahmad</a:t>
                      </a:r>
                    </a:p>
                  </a:txBody>
                  <a:tcPr marT="9720" marB="9720" anchor="ctr"/>
                </a:tc>
                <a:tc>
                  <a:txBody>
                    <a:bodyPr/>
                    <a:lstStyle/>
                    <a:p>
                      <a:r>
                        <a:rPr lang="de-DE" dirty="0" err="1"/>
                        <a:t>Jabbar</a:t>
                      </a:r>
                      <a:endParaRPr lang="de-DE" dirty="0"/>
                    </a:p>
                  </a:txBody>
                  <a:tcPr marT="9720" marB="9720" anchor="ctr"/>
                </a:tc>
                <a:tc>
                  <a:txBody>
                    <a:bodyPr/>
                    <a:lstStyle/>
                    <a:p>
                      <a:pPr algn="ctr"/>
                      <a:r>
                        <a:rPr lang="de-DE" dirty="0"/>
                        <a:t>67890123D456</a:t>
                      </a:r>
                    </a:p>
                  </a:txBody>
                  <a:tcPr marT="9720" marB="9720" anchor="ctr"/>
                </a:tc>
                <a:tc vMerge="1">
                  <a:txBody>
                    <a:bodyPr/>
                    <a:lstStyle/>
                    <a:p>
                      <a:endParaRPr lang="de-DE" dirty="0"/>
                    </a:p>
                  </a:txBody>
                  <a:tcPr/>
                </a:tc>
                <a:tc>
                  <a:txBody>
                    <a:bodyPr/>
                    <a:lstStyle/>
                    <a:p>
                      <a:pPr algn="ctr"/>
                      <a:r>
                        <a:rPr lang="de-DE" dirty="0"/>
                        <a:t>25000</a:t>
                      </a:r>
                    </a:p>
                  </a:txBody>
                  <a:tcPr marT="9720" marB="9720" anchor="ctr"/>
                </a:tc>
                <a:tc>
                  <a:txBody>
                    <a:bodyPr/>
                    <a:lstStyle/>
                    <a:p>
                      <a:pPr algn="ctr"/>
                      <a:r>
                        <a:rPr lang="de-DE" dirty="0"/>
                        <a:t>56789012C345</a:t>
                      </a:r>
                    </a:p>
                  </a:txBody>
                  <a:tcPr marT="9720" marB="9720" anchor="ctr"/>
                </a:tc>
                <a:tc>
                  <a:txBody>
                    <a:bodyPr/>
                    <a:lstStyle/>
                    <a:p>
                      <a:pPr algn="ctr"/>
                      <a:r>
                        <a:rPr lang="de-DE" dirty="0"/>
                        <a:t>4</a:t>
                      </a:r>
                    </a:p>
                  </a:txBody>
                  <a:tcPr marT="9720" marB="9720" anchor="ctr"/>
                </a:tc>
                <a:extLst>
                  <a:ext uri="{0D108BD9-81ED-4DB2-BD59-A6C34878D82A}">
                    <a16:rowId xmlns:a16="http://schemas.microsoft.com/office/drawing/2014/main" val="3393414765"/>
                  </a:ext>
                </a:extLst>
              </a:tr>
              <a:tr h="288000">
                <a:tc>
                  <a:txBody>
                    <a:bodyPr/>
                    <a:lstStyle/>
                    <a:p>
                      <a:r>
                        <a:rPr lang="de-DE" dirty="0"/>
                        <a:t>James</a:t>
                      </a:r>
                    </a:p>
                  </a:txBody>
                  <a:tcPr marT="9720" marB="9720" anchor="ctr"/>
                </a:tc>
                <a:tc>
                  <a:txBody>
                    <a:bodyPr/>
                    <a:lstStyle/>
                    <a:p>
                      <a:r>
                        <a:rPr lang="de-DE" dirty="0"/>
                        <a:t>Bong</a:t>
                      </a:r>
                    </a:p>
                  </a:txBody>
                  <a:tcPr marT="9720" marB="9720" anchor="ctr"/>
                </a:tc>
                <a:tc>
                  <a:txBody>
                    <a:bodyPr/>
                    <a:lstStyle/>
                    <a:p>
                      <a:pPr algn="ctr"/>
                      <a:r>
                        <a:rPr lang="de-DE" dirty="0"/>
                        <a:t>78901234E567</a:t>
                      </a:r>
                    </a:p>
                  </a:txBody>
                  <a:tcPr marT="9720" marB="9720" anchor="ctr"/>
                </a:tc>
                <a:tc vMerge="1">
                  <a:txBody>
                    <a:bodyPr/>
                    <a:lstStyle/>
                    <a:p>
                      <a:endParaRPr lang="de-DE" dirty="0"/>
                    </a:p>
                  </a:txBody>
                  <a:tcPr anchor="ctr"/>
                </a:tc>
                <a:tc>
                  <a:txBody>
                    <a:bodyPr/>
                    <a:lstStyle/>
                    <a:p>
                      <a:pPr algn="ctr"/>
                      <a:r>
                        <a:rPr lang="de-DE" dirty="0"/>
                        <a:t>55000</a:t>
                      </a:r>
                    </a:p>
                  </a:txBody>
                  <a:tcPr marT="9720" marB="9720" anchor="ctr"/>
                </a:tc>
                <a:tc>
                  <a:txBody>
                    <a:bodyPr/>
                    <a:lstStyle/>
                    <a:p>
                      <a:pPr algn="ctr"/>
                      <a:r>
                        <a:rPr lang="de-DE" dirty="0"/>
                        <a:t>null</a:t>
                      </a:r>
                    </a:p>
                  </a:txBody>
                  <a:tcPr marT="9720" marB="9720" anchor="ctr"/>
                </a:tc>
                <a:tc>
                  <a:txBody>
                    <a:bodyPr/>
                    <a:lstStyle/>
                    <a:p>
                      <a:pPr algn="ctr"/>
                      <a:r>
                        <a:rPr lang="de-DE" dirty="0"/>
                        <a:t>1</a:t>
                      </a:r>
                    </a:p>
                  </a:txBody>
                  <a:tcPr marT="9720" marB="9720" anchor="ctr"/>
                </a:tc>
                <a:extLst>
                  <a:ext uri="{0D108BD9-81ED-4DB2-BD59-A6C34878D82A}">
                    <a16:rowId xmlns:a16="http://schemas.microsoft.com/office/drawing/2014/main" val="3619351160"/>
                  </a:ext>
                </a:extLst>
              </a:tr>
            </a:tbl>
          </a:graphicData>
        </a:graphic>
      </p:graphicFrame>
      <p:graphicFrame>
        <p:nvGraphicFramePr>
          <p:cNvPr id="16" name="Table 15">
            <a:extLst>
              <a:ext uri="{FF2B5EF4-FFF2-40B4-BE49-F238E27FC236}">
                <a16:creationId xmlns:a16="http://schemas.microsoft.com/office/drawing/2014/main" id="{0F9246A5-A692-764B-BC8F-11F1E6123378}"/>
              </a:ext>
            </a:extLst>
          </p:cNvPr>
          <p:cNvGraphicFramePr>
            <a:graphicFrameLocks noGrp="1"/>
          </p:cNvGraphicFramePr>
          <p:nvPr>
            <p:extLst>
              <p:ext uri="{D42A27DB-BD31-4B8C-83A1-F6EECF244321}">
                <p14:modId xmlns:p14="http://schemas.microsoft.com/office/powerpoint/2010/main" val="359537414"/>
              </p:ext>
            </p:extLst>
          </p:nvPr>
        </p:nvGraphicFramePr>
        <p:xfrm>
          <a:off x="8065161" y="3522023"/>
          <a:ext cx="3164205" cy="1251169"/>
        </p:xfrm>
        <a:graphic>
          <a:graphicData uri="http://schemas.openxmlformats.org/drawingml/2006/table">
            <a:tbl>
              <a:tblPr firstRow="1" bandRow="1">
                <a:tableStyleId>{69012ECD-51FC-41F1-AA8D-1B2483CD663E}</a:tableStyleId>
              </a:tblPr>
              <a:tblGrid>
                <a:gridCol w="574104">
                  <a:extLst>
                    <a:ext uri="{9D8B030D-6E8A-4147-A177-3AD203B41FA5}">
                      <a16:colId xmlns:a16="http://schemas.microsoft.com/office/drawing/2014/main" val="961213888"/>
                    </a:ext>
                  </a:extLst>
                </a:gridCol>
                <a:gridCol w="1178179">
                  <a:extLst>
                    <a:ext uri="{9D8B030D-6E8A-4147-A177-3AD203B41FA5}">
                      <a16:colId xmlns:a16="http://schemas.microsoft.com/office/drawing/2014/main" val="1056630893"/>
                    </a:ext>
                  </a:extLst>
                </a:gridCol>
                <a:gridCol w="1411922">
                  <a:extLst>
                    <a:ext uri="{9D8B030D-6E8A-4147-A177-3AD203B41FA5}">
                      <a16:colId xmlns:a16="http://schemas.microsoft.com/office/drawing/2014/main" val="809524929"/>
                    </a:ext>
                  </a:extLst>
                </a:gridCol>
              </a:tblGrid>
              <a:tr h="370840">
                <a:tc>
                  <a:txBody>
                    <a:bodyPr/>
                    <a:lstStyle/>
                    <a:p>
                      <a:pPr algn="ctr"/>
                      <a:r>
                        <a:rPr lang="de-DE" dirty="0"/>
                        <a:t>Abt</a:t>
                      </a:r>
                    </a:p>
                  </a:txBody>
                  <a:tcPr anchor="ctr"/>
                </a:tc>
                <a:tc>
                  <a:txBody>
                    <a:bodyPr/>
                    <a:lstStyle/>
                    <a:p>
                      <a:pPr algn="ctr"/>
                      <a:r>
                        <a:rPr lang="de-DE" dirty="0"/>
                        <a:t>COUNT(*)</a:t>
                      </a:r>
                    </a:p>
                  </a:txBody>
                  <a:tcPr anchor="ctr"/>
                </a:tc>
                <a:tc>
                  <a:txBody>
                    <a:bodyPr/>
                    <a:lstStyle/>
                    <a:p>
                      <a:pPr algn="ctr"/>
                      <a:r>
                        <a:rPr lang="de-DE" dirty="0"/>
                        <a:t>AVG(Gehalt)</a:t>
                      </a:r>
                    </a:p>
                  </a:txBody>
                  <a:tcPr anchor="ctr"/>
                </a:tc>
                <a:extLst>
                  <a:ext uri="{0D108BD9-81ED-4DB2-BD59-A6C34878D82A}">
                    <a16:rowId xmlns:a16="http://schemas.microsoft.com/office/drawing/2014/main" val="1383666609"/>
                  </a:ext>
                </a:extLst>
              </a:tr>
              <a:tr h="288000">
                <a:tc>
                  <a:txBody>
                    <a:bodyPr/>
                    <a:lstStyle/>
                    <a:p>
                      <a:pPr algn="ctr"/>
                      <a:r>
                        <a:rPr lang="de-DE" dirty="0"/>
                        <a:t>5</a:t>
                      </a:r>
                    </a:p>
                  </a:txBody>
                  <a:tcPr marT="9720" marB="9720" anchor="ctr"/>
                </a:tc>
                <a:tc>
                  <a:txBody>
                    <a:bodyPr/>
                    <a:lstStyle/>
                    <a:p>
                      <a:pPr algn="ctr"/>
                      <a:r>
                        <a:rPr lang="de-DE" dirty="0"/>
                        <a:t>4</a:t>
                      </a:r>
                    </a:p>
                  </a:txBody>
                  <a:tcPr marT="9720" marB="9720" anchor="ctr"/>
                </a:tc>
                <a:tc>
                  <a:txBody>
                    <a:bodyPr/>
                    <a:lstStyle/>
                    <a:p>
                      <a:pPr algn="ctr"/>
                      <a:r>
                        <a:rPr lang="de-DE" dirty="0"/>
                        <a:t>33250</a:t>
                      </a:r>
                    </a:p>
                  </a:txBody>
                  <a:tcPr marT="9720" marB="9720" anchor="ctr"/>
                </a:tc>
                <a:extLst>
                  <a:ext uri="{0D108BD9-81ED-4DB2-BD59-A6C34878D82A}">
                    <a16:rowId xmlns:a16="http://schemas.microsoft.com/office/drawing/2014/main" val="1100601943"/>
                  </a:ext>
                </a:extLst>
              </a:tr>
              <a:tr h="288000">
                <a:tc>
                  <a:txBody>
                    <a:bodyPr/>
                    <a:lstStyle/>
                    <a:p>
                      <a:pPr algn="ctr"/>
                      <a:r>
                        <a:rPr lang="de-DE" dirty="0"/>
                        <a:t>4</a:t>
                      </a:r>
                    </a:p>
                  </a:txBody>
                  <a:tcPr marT="9720" marB="9720" anchor="ctr"/>
                </a:tc>
                <a:tc>
                  <a:txBody>
                    <a:bodyPr/>
                    <a:lstStyle/>
                    <a:p>
                      <a:pPr algn="ctr"/>
                      <a:r>
                        <a:rPr lang="de-DE" dirty="0"/>
                        <a:t>3</a:t>
                      </a:r>
                    </a:p>
                  </a:txBody>
                  <a:tcPr marT="9720" marB="9720" anchor="ctr"/>
                </a:tc>
                <a:tc>
                  <a:txBody>
                    <a:bodyPr/>
                    <a:lstStyle/>
                    <a:p>
                      <a:pPr algn="ctr"/>
                      <a:r>
                        <a:rPr lang="de-DE" dirty="0"/>
                        <a:t>31000</a:t>
                      </a:r>
                    </a:p>
                  </a:txBody>
                  <a:tcPr marT="9720" marB="9720" anchor="ctr"/>
                </a:tc>
                <a:extLst>
                  <a:ext uri="{0D108BD9-81ED-4DB2-BD59-A6C34878D82A}">
                    <a16:rowId xmlns:a16="http://schemas.microsoft.com/office/drawing/2014/main" val="3506213339"/>
                  </a:ext>
                </a:extLst>
              </a:tr>
              <a:tr h="288000">
                <a:tc>
                  <a:txBody>
                    <a:bodyPr/>
                    <a:lstStyle/>
                    <a:p>
                      <a:pPr algn="ctr"/>
                      <a:r>
                        <a:rPr lang="de-DE" dirty="0"/>
                        <a:t>1</a:t>
                      </a:r>
                    </a:p>
                  </a:txBody>
                  <a:tcPr marT="9720" marB="9720" anchor="ctr"/>
                </a:tc>
                <a:tc>
                  <a:txBody>
                    <a:bodyPr/>
                    <a:lstStyle/>
                    <a:p>
                      <a:pPr algn="ctr"/>
                      <a:r>
                        <a:rPr lang="de-DE" dirty="0"/>
                        <a:t>1</a:t>
                      </a:r>
                    </a:p>
                  </a:txBody>
                  <a:tcPr marT="9720" marB="9720" anchor="ctr"/>
                </a:tc>
                <a:tc>
                  <a:txBody>
                    <a:bodyPr/>
                    <a:lstStyle/>
                    <a:p>
                      <a:pPr algn="ctr"/>
                      <a:r>
                        <a:rPr lang="de-DE" dirty="0"/>
                        <a:t>55000</a:t>
                      </a:r>
                    </a:p>
                  </a:txBody>
                  <a:tcPr marT="9720" marB="9720" anchor="ctr"/>
                </a:tc>
                <a:extLst>
                  <a:ext uri="{0D108BD9-81ED-4DB2-BD59-A6C34878D82A}">
                    <a16:rowId xmlns:a16="http://schemas.microsoft.com/office/drawing/2014/main" val="1173268707"/>
                  </a:ext>
                </a:extLst>
              </a:tr>
            </a:tbl>
          </a:graphicData>
        </a:graphic>
      </p:graphicFrame>
      <p:sp>
        <p:nvSpPr>
          <p:cNvPr id="23" name="Right Brace 22">
            <a:extLst>
              <a:ext uri="{FF2B5EF4-FFF2-40B4-BE49-F238E27FC236}">
                <a16:creationId xmlns:a16="http://schemas.microsoft.com/office/drawing/2014/main" id="{F73D97EA-2BCB-BA46-815D-79920A7E21D6}"/>
              </a:ext>
            </a:extLst>
          </p:cNvPr>
          <p:cNvSpPr/>
          <p:nvPr/>
        </p:nvSpPr>
        <p:spPr>
          <a:xfrm>
            <a:off x="7475861" y="3153198"/>
            <a:ext cx="104931" cy="1164923"/>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Right Brace 23">
            <a:extLst>
              <a:ext uri="{FF2B5EF4-FFF2-40B4-BE49-F238E27FC236}">
                <a16:creationId xmlns:a16="http://schemas.microsoft.com/office/drawing/2014/main" id="{F853DC43-2C96-AB4C-A39C-AEF2E17B4FEA}"/>
              </a:ext>
            </a:extLst>
          </p:cNvPr>
          <p:cNvSpPr/>
          <p:nvPr/>
        </p:nvSpPr>
        <p:spPr>
          <a:xfrm>
            <a:off x="7475860" y="4325615"/>
            <a:ext cx="112510" cy="864168"/>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Right Brace 24">
            <a:extLst>
              <a:ext uri="{FF2B5EF4-FFF2-40B4-BE49-F238E27FC236}">
                <a16:creationId xmlns:a16="http://schemas.microsoft.com/office/drawing/2014/main" id="{CF428294-5B99-E046-8720-B023D7B5F2D7}"/>
              </a:ext>
            </a:extLst>
          </p:cNvPr>
          <p:cNvSpPr/>
          <p:nvPr/>
        </p:nvSpPr>
        <p:spPr>
          <a:xfrm>
            <a:off x="7475861" y="5189784"/>
            <a:ext cx="104931" cy="285829"/>
          </a:xfrm>
          <a:prstGeom prst="rightBrac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7" name="Straight Connector 26">
            <a:extLst>
              <a:ext uri="{FF2B5EF4-FFF2-40B4-BE49-F238E27FC236}">
                <a16:creationId xmlns:a16="http://schemas.microsoft.com/office/drawing/2014/main" id="{ACE42BAE-24D1-2D49-9610-303CC617ABF8}"/>
              </a:ext>
            </a:extLst>
          </p:cNvPr>
          <p:cNvCxnSpPr>
            <a:cxnSpLocks/>
            <a:stCxn id="25" idx="1"/>
          </p:cNvCxnSpPr>
          <p:nvPr/>
        </p:nvCxnSpPr>
        <p:spPr>
          <a:xfrm flipV="1">
            <a:off x="7580791" y="4612904"/>
            <a:ext cx="484370" cy="71979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E213CB-92C6-0B4C-B77E-1CE0D38CF048}"/>
              </a:ext>
            </a:extLst>
          </p:cNvPr>
          <p:cNvCxnSpPr/>
          <p:nvPr/>
        </p:nvCxnSpPr>
        <p:spPr>
          <a:xfrm flipV="1">
            <a:off x="7588371" y="4318121"/>
            <a:ext cx="476791" cy="43583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5034F9-A462-A34C-8D77-1651113484DE}"/>
              </a:ext>
            </a:extLst>
          </p:cNvPr>
          <p:cNvCxnSpPr/>
          <p:nvPr/>
        </p:nvCxnSpPr>
        <p:spPr>
          <a:xfrm>
            <a:off x="7584581" y="3735658"/>
            <a:ext cx="480581" cy="282348"/>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E6A7D669-D277-22FB-000B-3596B27067B6}"/>
              </a:ext>
            </a:extLst>
          </p:cNvPr>
          <p:cNvGrpSpPr/>
          <p:nvPr/>
        </p:nvGrpSpPr>
        <p:grpSpPr>
          <a:xfrm>
            <a:off x="8347805" y="367656"/>
            <a:ext cx="2870673" cy="1121466"/>
            <a:chOff x="-247255" y="5201728"/>
            <a:chExt cx="2870673" cy="1121466"/>
          </a:xfrm>
        </p:grpSpPr>
        <p:sp>
          <p:nvSpPr>
            <p:cNvPr id="30" name="TextBox 29">
              <a:extLst>
                <a:ext uri="{FF2B5EF4-FFF2-40B4-BE49-F238E27FC236}">
                  <a16:creationId xmlns:a16="http://schemas.microsoft.com/office/drawing/2014/main" id="{96DF94E5-23B3-20D7-4DCC-948CA8DBA72C}"/>
                </a:ext>
              </a:extLst>
            </p:cNvPr>
            <p:cNvSpPr txBox="1"/>
            <p:nvPr/>
          </p:nvSpPr>
          <p:spPr>
            <a:xfrm>
              <a:off x="-247255" y="5201728"/>
              <a:ext cx="2870673" cy="1121466"/>
            </a:xfrm>
            <a:prstGeom prst="cloudCallout">
              <a:avLst>
                <a:gd name="adj1" fmla="val -33290"/>
                <a:gd name="adj2" fmla="val 65124"/>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2" name="Rectangle 31">
              <a:extLst>
                <a:ext uri="{FF2B5EF4-FFF2-40B4-BE49-F238E27FC236}">
                  <a16:creationId xmlns:a16="http://schemas.microsoft.com/office/drawing/2014/main" id="{971F6A2D-1BC0-A3E3-1674-0BDD8879854B}"/>
                </a:ext>
              </a:extLst>
            </p:cNvPr>
            <p:cNvSpPr/>
            <p:nvPr/>
          </p:nvSpPr>
          <p:spPr>
            <a:xfrm>
              <a:off x="-153349" y="5277274"/>
              <a:ext cx="2565922" cy="923330"/>
            </a:xfrm>
            <a:prstGeom prst="rect">
              <a:avLst/>
            </a:prstGeom>
          </p:spPr>
          <p:txBody>
            <a:bodyPr wrap="square">
              <a:spAutoFit/>
            </a:bodyPr>
            <a:lstStyle/>
            <a:p>
              <a:pPr algn="ctr"/>
              <a:r>
                <a:rPr lang="de-DE" dirty="0">
                  <a:solidFill>
                    <a:schemeClr val="bg1"/>
                  </a:solidFill>
                </a:rPr>
                <a:t>Wie sortieren wir das Ergebnis aufsteigend nach Abteilungsgröße?</a:t>
              </a:r>
              <a:endParaRPr lang="en-DE" dirty="0">
                <a:solidFill>
                  <a:schemeClr val="bg1"/>
                </a:solidFill>
              </a:endParaRPr>
            </a:p>
          </p:txBody>
        </p:sp>
      </p:grpSp>
      <p:graphicFrame>
        <p:nvGraphicFramePr>
          <p:cNvPr id="7" name="Group 5">
            <a:extLst>
              <a:ext uri="{FF2B5EF4-FFF2-40B4-BE49-F238E27FC236}">
                <a16:creationId xmlns:a16="http://schemas.microsoft.com/office/drawing/2014/main" id="{F2FFDC8A-FE4B-AA78-4A29-4DF34C2E2DDF}"/>
              </a:ext>
            </a:extLst>
          </p:cNvPr>
          <p:cNvGraphicFramePr>
            <a:graphicFrameLocks noGrp="1"/>
          </p:cNvGraphicFramePr>
          <p:nvPr>
            <p:extLst>
              <p:ext uri="{D42A27DB-BD31-4B8C-83A1-F6EECF244321}">
                <p14:modId xmlns:p14="http://schemas.microsoft.com/office/powerpoint/2010/main" val="747850552"/>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08161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P spid="17"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70590-2DB3-8940-9F9D-EE32A03CD6BF}"/>
              </a:ext>
            </a:extLst>
          </p:cNvPr>
          <p:cNvSpPr>
            <a:spLocks noGrp="1"/>
          </p:cNvSpPr>
          <p:nvPr>
            <p:ph type="title"/>
          </p:nvPr>
        </p:nvSpPr>
        <p:spPr/>
        <p:txBody>
          <a:bodyPr/>
          <a:lstStyle/>
          <a:p>
            <a:r>
              <a:rPr lang="de-DE" dirty="0"/>
              <a:t>Überblick: 5. Structured Query Language (SQL)</a:t>
            </a:r>
          </a:p>
        </p:txBody>
      </p:sp>
      <p:sp>
        <p:nvSpPr>
          <p:cNvPr id="3" name="Content Placeholder 2">
            <a:extLst>
              <a:ext uri="{FF2B5EF4-FFF2-40B4-BE49-F238E27FC236}">
                <a16:creationId xmlns:a16="http://schemas.microsoft.com/office/drawing/2014/main" id="{6C41BC0C-A657-5D4F-99A9-74DEC788ACD4}"/>
              </a:ext>
            </a:extLst>
          </p:cNvPr>
          <p:cNvSpPr>
            <a:spLocks noGrp="1"/>
          </p:cNvSpPr>
          <p:nvPr>
            <p:ph idx="1"/>
          </p:nvPr>
        </p:nvSpPr>
        <p:spPr/>
        <p:txBody>
          <a:bodyPr>
            <a:noAutofit/>
          </a:bodyPr>
          <a:lstStyle/>
          <a:p>
            <a:pPr marL="457200" indent="-457200">
              <a:buFont typeface="+mj-lt"/>
              <a:buAutoNum type="alphaUcPeriod"/>
            </a:pPr>
            <a:r>
              <a:rPr lang="de-DE" b="1" i="1" dirty="0">
                <a:solidFill>
                  <a:schemeClr val="accent1"/>
                </a:solidFill>
              </a:rPr>
              <a:t>Datendefinition (SQL als DDL)</a:t>
            </a:r>
          </a:p>
          <a:p>
            <a:pPr lvl="1"/>
            <a:r>
              <a:rPr lang="de-DE" dirty="0">
                <a:solidFill>
                  <a:schemeClr val="accent1"/>
                </a:solidFill>
              </a:rPr>
              <a:t>Schema, Tabellen, Datentypen, </a:t>
            </a:r>
            <a:r>
              <a:rPr lang="de-DE" dirty="0" err="1">
                <a:solidFill>
                  <a:schemeClr val="accent1"/>
                </a:solidFill>
              </a:rPr>
              <a:t>Constraints</a:t>
            </a:r>
            <a:r>
              <a:rPr lang="de-DE" dirty="0">
                <a:solidFill>
                  <a:schemeClr val="accent1"/>
                </a:solidFill>
              </a:rPr>
              <a:t> definieren</a:t>
            </a:r>
          </a:p>
          <a:p>
            <a:pPr lvl="1"/>
            <a:r>
              <a:rPr lang="de-DE" dirty="0">
                <a:solidFill>
                  <a:schemeClr val="accent1"/>
                </a:solidFill>
              </a:rPr>
              <a:t>Strukturelle Änderungen mittels </a:t>
            </a:r>
            <a:r>
              <a:rPr lang="de-DE" dirty="0" err="1">
                <a:solidFill>
                  <a:schemeClr val="accent1"/>
                </a:solidFill>
              </a:rPr>
              <a:t>drop</a:t>
            </a:r>
            <a:r>
              <a:rPr lang="de-DE" dirty="0">
                <a:solidFill>
                  <a:schemeClr val="accent1"/>
                </a:solidFill>
              </a:rPr>
              <a:t>, alter</a:t>
            </a:r>
          </a:p>
          <a:p>
            <a:pPr marL="457200" indent="-457200">
              <a:buFont typeface="+mj-lt"/>
              <a:buAutoNum type="alphaUcPeriod"/>
            </a:pPr>
            <a:r>
              <a:rPr lang="de-DE" i="1" dirty="0"/>
              <a:t>Datenmanipulation (SQL als DML)</a:t>
            </a:r>
          </a:p>
          <a:p>
            <a:pPr lvl="1"/>
            <a:r>
              <a:rPr lang="de-DE" dirty="0"/>
              <a:t>Anfragen</a:t>
            </a:r>
          </a:p>
          <a:p>
            <a:pPr lvl="1"/>
            <a:r>
              <a:rPr lang="de-DE" dirty="0"/>
              <a:t>Datenänderungen</a:t>
            </a:r>
          </a:p>
          <a:p>
            <a:pPr marL="457200" indent="-457200">
              <a:buFont typeface="+mj-lt"/>
              <a:buAutoNum type="alphaUcPeriod"/>
            </a:pPr>
            <a:r>
              <a:rPr lang="de-DE" i="1" dirty="0"/>
              <a:t>Und der Rest</a:t>
            </a:r>
          </a:p>
          <a:p>
            <a:pPr lvl="1"/>
            <a:r>
              <a:rPr lang="de-DE" dirty="0"/>
              <a:t>Sichten (SQL als VDL) </a:t>
            </a:r>
          </a:p>
          <a:p>
            <a:pPr lvl="1"/>
            <a:r>
              <a:rPr lang="de-DE" dirty="0"/>
              <a:t>Rechtevergabe (SQL als DCL)</a:t>
            </a:r>
          </a:p>
          <a:p>
            <a:pPr lvl="1"/>
            <a:r>
              <a:rPr lang="de-DE" dirty="0"/>
              <a:t>Programmiermethoden</a:t>
            </a:r>
          </a:p>
        </p:txBody>
      </p:sp>
      <p:sp>
        <p:nvSpPr>
          <p:cNvPr id="8" name="Date Placeholder 7">
            <a:extLst>
              <a:ext uri="{FF2B5EF4-FFF2-40B4-BE49-F238E27FC236}">
                <a16:creationId xmlns:a16="http://schemas.microsoft.com/office/drawing/2014/main" id="{25D8E97B-D4C0-5815-C733-21DC3BD0B441}"/>
              </a:ext>
            </a:extLst>
          </p:cNvPr>
          <p:cNvSpPr>
            <a:spLocks noGrp="1"/>
          </p:cNvSpPr>
          <p:nvPr>
            <p:ph type="dt" sz="half" idx="2"/>
          </p:nvPr>
        </p:nvSpPr>
        <p:spPr/>
        <p:txBody>
          <a:bodyPr/>
          <a:lstStyle/>
          <a:p>
            <a:r>
              <a:rPr lang="de-DE"/>
              <a:t>SQL</a:t>
            </a:r>
            <a:endParaRPr lang="en-GB"/>
          </a:p>
        </p:txBody>
      </p:sp>
      <p:sp>
        <p:nvSpPr>
          <p:cNvPr id="10" name="Footer Placeholder 9">
            <a:extLst>
              <a:ext uri="{FF2B5EF4-FFF2-40B4-BE49-F238E27FC236}">
                <a16:creationId xmlns:a16="http://schemas.microsoft.com/office/drawing/2014/main" id="{C081A5B6-3F58-4FCA-DCC7-03BAEF330DE5}"/>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F4F4051-1069-9747-8981-B86B0E428F77}"/>
              </a:ext>
            </a:extLst>
          </p:cNvPr>
          <p:cNvSpPr>
            <a:spLocks noGrp="1"/>
          </p:cNvSpPr>
          <p:nvPr>
            <p:ph type="sldNum" sz="quarter" idx="4"/>
          </p:nvPr>
        </p:nvSpPr>
        <p:spPr/>
        <p:txBody>
          <a:bodyPr/>
          <a:lstStyle/>
          <a:p>
            <a:fld id="{6B52BCD7-8B4B-1443-81DC-540C3C62FE02}" type="slidenum">
              <a:rPr lang="en-GB" smtClean="0"/>
              <a:t>7</a:t>
            </a:fld>
            <a:endParaRPr lang="en-GB"/>
          </a:p>
        </p:txBody>
      </p:sp>
    </p:spTree>
    <p:extLst>
      <p:ext uri="{BB962C8B-B14F-4D97-AF65-F5344CB8AC3E}">
        <p14:creationId xmlns:p14="http://schemas.microsoft.com/office/powerpoint/2010/main" val="3125133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Abarbeitungsreihenfolge von Aggregation, Gruppierung und JOIN</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dirty="0"/>
                  <a:t>Aggregation und Gruppierung werden nach einem </a:t>
                </a:r>
                <a:br>
                  <a:rPr lang="de-DE" dirty="0"/>
                </a:br>
                <a:r>
                  <a:rPr lang="de-DE" dirty="0"/>
                  <a:t>JOIN angewendet</a:t>
                </a:r>
              </a:p>
              <a:p>
                <a:r>
                  <a:rPr lang="de-DE" dirty="0"/>
                  <a:t>Beispiel:</a:t>
                </a:r>
              </a:p>
              <a:p>
                <a:pPr lvl="1"/>
                <a:r>
                  <a:rPr lang="de-DE" dirty="0"/>
                  <a:t>Liefere für jedes Projekt die Projektnummer, </a:t>
                </a:r>
                <a:br>
                  <a:rPr lang="de-DE" dirty="0"/>
                </a:br>
                <a:r>
                  <a:rPr lang="de-DE" dirty="0"/>
                  <a:t>den Projektnamen und die Anzahl der daran </a:t>
                </a:r>
                <a:br>
                  <a:rPr lang="de-DE" dirty="0"/>
                </a:br>
                <a:r>
                  <a:rPr lang="de-DE" dirty="0"/>
                  <a:t>arbeitenden Angestellten</a:t>
                </a:r>
              </a:p>
              <a:p>
                <a:pPr lvl="2"/>
                <a14:m>
                  <m:oMath xmlns:m="http://schemas.openxmlformats.org/officeDocument/2006/math">
                    <m:r>
                      <a:rPr lang="de-DE" b="0" i="1" smtClean="0">
                        <a:latin typeface="Cambria Math" panose="02040503050406030204" pitchFamily="18" charset="0"/>
                      </a:rPr>
                      <m:t>𝑁𝑢𝑚𝑚𝑒𝑟</m:t>
                    </m:r>
                    <m:r>
                      <a:rPr lang="de-DE" b="0" i="1" smtClean="0">
                        <a:latin typeface="Cambria Math" panose="02040503050406030204" pitchFamily="18" charset="0"/>
                      </a:rPr>
                      <m:t>,</m:t>
                    </m:r>
                    <m:r>
                      <a:rPr lang="de-DE" b="0" i="1" smtClean="0">
                        <a:latin typeface="Cambria Math" panose="02040503050406030204" pitchFamily="18" charset="0"/>
                      </a:rPr>
                      <m:t>𝑁𝑎𝑚𝑒</m:t>
                    </m:r>
                    <m:r>
                      <a:rPr lang="de-DE" b="0" i="1" smtClean="0">
                        <a:latin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ℱ</m:t>
                        </m:r>
                      </m:e>
                      <m:sub>
                        <m:r>
                          <m:rPr>
                            <m:sty m:val="p"/>
                          </m:rPr>
                          <a:rPr lang="de-DE" b="0" i="0" smtClean="0">
                            <a:latin typeface="Cambria Math" panose="02040503050406030204" pitchFamily="18" charset="0"/>
                            <a:ea typeface="Cambria Math" panose="02040503050406030204" pitchFamily="18" charset="0"/>
                          </a:rPr>
                          <m:t>COUNT</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m:t>
                            </m:r>
                          </m:e>
                        </m:d>
                      </m:sub>
                    </m:sSub>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𝑃𝑟𝑜𝑗𝑒𝑘𝑡</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m:t>
                            </m:r>
                          </m:e>
                          <m:sub>
                            <m:r>
                              <a:rPr lang="de-DE" b="0" i="1" smtClean="0">
                                <a:latin typeface="Cambria Math" panose="02040503050406030204" pitchFamily="18" charset="0"/>
                                <a:ea typeface="Cambria Math" panose="02040503050406030204" pitchFamily="18" charset="0"/>
                              </a:rPr>
                              <m:t>𝑁𝑢𝑚𝑚𝑒𝑟</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𝑃𝑟𝑜𝑗𝑁𝑟</m:t>
                            </m:r>
                          </m:sub>
                        </m:sSub>
                        <m:r>
                          <a:rPr lang="de-DE" b="0" i="1" smtClean="0">
                            <a:latin typeface="Cambria Math" panose="02040503050406030204" pitchFamily="18" charset="0"/>
                            <a:ea typeface="Cambria Math" panose="02040503050406030204" pitchFamily="18" charset="0"/>
                          </a:rPr>
                          <m:t>𝐴𝑟𝑏𝑒𝑖𝑡𝑒𝑡𝐴𝑛</m:t>
                        </m:r>
                      </m:e>
                    </m:d>
                  </m:oMath>
                </a14:m>
                <a:endParaRPr lang="de-DE" dirty="0"/>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 Name,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Nummer = </a:t>
                </a:r>
                <a:r>
                  <a:rPr lang="de-DE" dirty="0" err="1">
                    <a:latin typeface="Courier New" panose="02070309020205020404" pitchFamily="49" charset="0"/>
                    <a:cs typeface="Courier New" panose="02070309020205020404" pitchFamily="49" charset="0"/>
                  </a:rPr>
                  <a:t>ProjNr</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Nummer, Name;</a:t>
                </a:r>
                <a:endParaRPr lang="de-DE" dirty="0">
                  <a:latin typeface="Courier New" panose="02070309020205020404" pitchFamily="49" charset="0"/>
                  <a:cs typeface="Courier New" panose="02070309020205020404" pitchFamily="49" charset="0"/>
                  <a:sym typeface="Wingdings" pitchFamily="2" charset="2"/>
                </a:endParaRPr>
              </a:p>
              <a:p>
                <a:pPr lvl="1"/>
                <a:r>
                  <a:rPr lang="de-DE" dirty="0">
                    <a:sym typeface="Wingdings" pitchFamily="2" charset="2"/>
                  </a:rPr>
                  <a:t>Erst JOIN, dann Gruppierung, dann Aggregat (COUNT)</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549" t="-2985"/>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993D46D8-1736-6CC7-B562-412E156EC59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94EBFE32-50F5-1C8A-D464-2F7250B37CB9}"/>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70</a:t>
            </a:fld>
            <a:endParaRPr lang="de-DE"/>
          </a:p>
        </p:txBody>
      </p:sp>
      <p:sp>
        <p:nvSpPr>
          <p:cNvPr id="8" name="TextBox 7">
            <a:extLst>
              <a:ext uri="{FF2B5EF4-FFF2-40B4-BE49-F238E27FC236}">
                <a16:creationId xmlns:a16="http://schemas.microsoft.com/office/drawing/2014/main" id="{3A36D585-CD20-F3A0-B98F-3D559776D6A0}"/>
              </a:ext>
            </a:extLst>
          </p:cNvPr>
          <p:cNvSpPr txBox="1"/>
          <p:nvPr/>
        </p:nvSpPr>
        <p:spPr>
          <a:xfrm>
            <a:off x="7373403" y="1665066"/>
            <a:ext cx="4458272" cy="1477328"/>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12" name="Group 5">
            <a:extLst>
              <a:ext uri="{FF2B5EF4-FFF2-40B4-BE49-F238E27FC236}">
                <a16:creationId xmlns:a16="http://schemas.microsoft.com/office/drawing/2014/main" id="{772D18E2-89EB-840E-5112-9D637DA76269}"/>
              </a:ext>
            </a:extLst>
          </p:cNvPr>
          <p:cNvGraphicFramePr>
            <a:graphicFrameLocks noGrp="1"/>
          </p:cNvGraphicFramePr>
          <p:nvPr>
            <p:extLst>
              <p:ext uri="{D42A27DB-BD31-4B8C-83A1-F6EECF244321}">
                <p14:modId xmlns:p14="http://schemas.microsoft.com/office/powerpoint/2010/main" val="3763597535"/>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3" name="Group 5">
            <a:extLst>
              <a:ext uri="{FF2B5EF4-FFF2-40B4-BE49-F238E27FC236}">
                <a16:creationId xmlns:a16="http://schemas.microsoft.com/office/drawing/2014/main" id="{26C89080-448C-8F50-FE09-82D2681A54C8}"/>
              </a:ext>
            </a:extLst>
          </p:cNvPr>
          <p:cNvGraphicFramePr>
            <a:graphicFrameLocks noGrp="1"/>
          </p:cNvGraphicFramePr>
          <p:nvPr>
            <p:extLst>
              <p:ext uri="{D42A27DB-BD31-4B8C-83A1-F6EECF244321}">
                <p14:modId xmlns:p14="http://schemas.microsoft.com/office/powerpoint/2010/main" val="806971673"/>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2385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Bedingungen auf Gruppierungen: HAVING</a:t>
            </a:r>
          </a:p>
        </p:txBody>
      </p:sp>
      <p:sp>
        <p:nvSpPr>
          <p:cNvPr id="3" name="Inhaltsplatzhalter 2"/>
          <p:cNvSpPr>
            <a:spLocks noGrp="1"/>
          </p:cNvSpPr>
          <p:nvPr>
            <p:ph idx="1"/>
          </p:nvPr>
        </p:nvSpPr>
        <p:spPr/>
        <p:txBody>
          <a:bodyPr/>
          <a:lstStyle/>
          <a:p>
            <a:r>
              <a:rPr lang="de-DE" dirty="0">
                <a:solidFill>
                  <a:schemeClr val="accent1"/>
                </a:solidFill>
              </a:rPr>
              <a:t>HAVING</a:t>
            </a:r>
            <a:r>
              <a:rPr lang="de-DE" dirty="0"/>
              <a:t> für Bedingungen auf Gruppen in </a:t>
            </a:r>
            <a:br>
              <a:rPr lang="de-DE" dirty="0"/>
            </a:br>
            <a:r>
              <a:rPr lang="de-DE" dirty="0"/>
              <a:t>Gruppierungen</a:t>
            </a:r>
          </a:p>
          <a:p>
            <a:pPr lvl="1"/>
            <a:r>
              <a:rPr lang="de-DE" dirty="0"/>
              <a:t>Entspricht WHERE auf Einzel-Tupeln</a:t>
            </a:r>
          </a:p>
          <a:p>
            <a:pPr lvl="1"/>
            <a:r>
              <a:rPr lang="de-DE" dirty="0"/>
              <a:t>Tritt nur zusammen mit GROUP BY auf</a:t>
            </a:r>
          </a:p>
          <a:p>
            <a:r>
              <a:rPr lang="de-DE" dirty="0"/>
              <a:t>Beispiel:</a:t>
            </a:r>
          </a:p>
          <a:p>
            <a:pPr lvl="1"/>
            <a:r>
              <a:rPr lang="de-DE" dirty="0"/>
              <a:t>Liefere für jedes Projekt, an dem mehr als zwei Angestellte arbeiten, die Projektnummer, den Projektnamen und die Anzahl der daran jeweils arbeitenden Angestellten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 Name,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Nummer = </a:t>
            </a:r>
            <a:r>
              <a:rPr lang="de-DE" dirty="0" err="1">
                <a:latin typeface="Courier New" panose="02070309020205020404" pitchFamily="49" charset="0"/>
                <a:cs typeface="Courier New" panose="02070309020205020404" pitchFamily="49" charset="0"/>
              </a:rPr>
              <a:t>ProjNr</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Nummer, Name</a:t>
            </a:r>
            <a:br>
              <a:rPr lang="de-DE" dirty="0"/>
            </a:br>
            <a:r>
              <a:rPr lang="de-DE" b="1" dirty="0" err="1">
                <a:solidFill>
                  <a:schemeClr val="accent1"/>
                </a:solidFill>
                <a:latin typeface="Courier New" panose="02070309020205020404" pitchFamily="49" charset="0"/>
                <a:cs typeface="Courier New" panose="02070309020205020404" pitchFamily="49" charset="0"/>
              </a:rPr>
              <a:t>having</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&gt; 2;</a:t>
            </a:r>
          </a:p>
          <a:p>
            <a:pPr lvl="1"/>
            <a:endParaRPr lang="de-DE" dirty="0"/>
          </a:p>
        </p:txBody>
      </p:sp>
      <p:sp>
        <p:nvSpPr>
          <p:cNvPr id="5" name="Date Placeholder 4">
            <a:extLst>
              <a:ext uri="{FF2B5EF4-FFF2-40B4-BE49-F238E27FC236}">
                <a16:creationId xmlns:a16="http://schemas.microsoft.com/office/drawing/2014/main" id="{9197CB6E-3F66-9E80-1BA2-51E23AE4676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B0923BA-FD21-5FE6-3FA0-58E46FF438D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71</a:t>
            </a:fld>
            <a:endParaRPr lang="de-DE"/>
          </a:p>
        </p:txBody>
      </p:sp>
      <p:sp>
        <p:nvSpPr>
          <p:cNvPr id="8" name="TextBox 7">
            <a:extLst>
              <a:ext uri="{FF2B5EF4-FFF2-40B4-BE49-F238E27FC236}">
                <a16:creationId xmlns:a16="http://schemas.microsoft.com/office/drawing/2014/main" id="{89479245-6FCE-C0D2-D715-4B089687854F}"/>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12" name="Group 5">
            <a:extLst>
              <a:ext uri="{FF2B5EF4-FFF2-40B4-BE49-F238E27FC236}">
                <a16:creationId xmlns:a16="http://schemas.microsoft.com/office/drawing/2014/main" id="{BEA59ECF-014D-1F0E-D6D2-C95F37CCBBFD}"/>
              </a:ext>
            </a:extLst>
          </p:cNvPr>
          <p:cNvGraphicFramePr>
            <a:graphicFrameLocks noGrp="1"/>
          </p:cNvGraphicFramePr>
          <p:nvPr>
            <p:extLst>
              <p:ext uri="{D42A27DB-BD31-4B8C-83A1-F6EECF244321}">
                <p14:modId xmlns:p14="http://schemas.microsoft.com/office/powerpoint/2010/main" val="1581686560"/>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3" name="Group 5">
            <a:extLst>
              <a:ext uri="{FF2B5EF4-FFF2-40B4-BE49-F238E27FC236}">
                <a16:creationId xmlns:a16="http://schemas.microsoft.com/office/drawing/2014/main" id="{ED179D52-C08E-FCB2-BE65-AD27538E4F40}"/>
              </a:ext>
            </a:extLst>
          </p:cNvPr>
          <p:cNvGraphicFramePr>
            <a:graphicFrameLocks noGrp="1"/>
          </p:cNvGraphicFramePr>
          <p:nvPr>
            <p:extLst>
              <p:ext uri="{D42A27DB-BD31-4B8C-83A1-F6EECF244321}">
                <p14:modId xmlns:p14="http://schemas.microsoft.com/office/powerpoint/2010/main" val="2504505992"/>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905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A77294A-4848-E54E-A0CB-06A63BF84E69}"/>
              </a:ext>
            </a:extLst>
          </p:cNvPr>
          <p:cNvSpPr/>
          <p:nvPr/>
        </p:nvSpPr>
        <p:spPr>
          <a:xfrm>
            <a:off x="360323" y="3129719"/>
            <a:ext cx="4651955" cy="503988"/>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9" name="Rectangle 18">
            <a:extLst>
              <a:ext uri="{FF2B5EF4-FFF2-40B4-BE49-F238E27FC236}">
                <a16:creationId xmlns:a16="http://schemas.microsoft.com/office/drawing/2014/main" id="{8D4F0296-4DEA-D944-B8FF-27AF597739C4}"/>
              </a:ext>
            </a:extLst>
          </p:cNvPr>
          <p:cNvSpPr/>
          <p:nvPr/>
        </p:nvSpPr>
        <p:spPr>
          <a:xfrm>
            <a:off x="360322" y="1871704"/>
            <a:ext cx="4651955" cy="503988"/>
          </a:xfrm>
          <a:prstGeom prst="rect">
            <a:avLst/>
          </a:prstGeom>
          <a:solidFill>
            <a:srgbClr val="FFC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r>
              <a:rPr lang="de-DE" dirty="0"/>
              <a:t>Beispiel: HAVING</a:t>
            </a:r>
          </a:p>
        </p:txBody>
      </p:sp>
      <p:sp>
        <p:nvSpPr>
          <p:cNvPr id="5" name="Date Placeholder 4">
            <a:extLst>
              <a:ext uri="{FF2B5EF4-FFF2-40B4-BE49-F238E27FC236}">
                <a16:creationId xmlns:a16="http://schemas.microsoft.com/office/drawing/2014/main" id="{ED3CD028-E4F3-4DFF-BF38-41A255F46AAF}"/>
              </a:ext>
            </a:extLst>
          </p:cNvPr>
          <p:cNvSpPr>
            <a:spLocks noGrp="1"/>
          </p:cNvSpPr>
          <p:nvPr>
            <p:ph type="dt" sz="half" idx="2"/>
          </p:nvPr>
        </p:nvSpPr>
        <p:spPr/>
        <p:txBody>
          <a:bodyPr/>
          <a:lstStyle/>
          <a:p>
            <a:r>
              <a:rPr lang="de-DE"/>
              <a:t>SQL</a:t>
            </a:r>
            <a:endParaRPr lang="en-GB"/>
          </a:p>
        </p:txBody>
      </p:sp>
      <p:sp>
        <p:nvSpPr>
          <p:cNvPr id="7" name="Footer Placeholder 6">
            <a:extLst>
              <a:ext uri="{FF2B5EF4-FFF2-40B4-BE49-F238E27FC236}">
                <a16:creationId xmlns:a16="http://schemas.microsoft.com/office/drawing/2014/main" id="{54344D9B-0E83-02E4-D551-77AF648B353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72</a:t>
            </a:fld>
            <a:endParaRPr lang="de-DE"/>
          </a:p>
        </p:txBody>
      </p:sp>
      <p:graphicFrame>
        <p:nvGraphicFramePr>
          <p:cNvPr id="6" name="Table 5">
            <a:extLst>
              <a:ext uri="{FF2B5EF4-FFF2-40B4-BE49-F238E27FC236}">
                <a16:creationId xmlns:a16="http://schemas.microsoft.com/office/drawing/2014/main" id="{BCDA76E1-5D23-8B40-9AEA-D3695AE04D16}"/>
              </a:ext>
            </a:extLst>
          </p:cNvPr>
          <p:cNvGraphicFramePr>
            <a:graphicFrameLocks noGrp="1"/>
          </p:cNvGraphicFramePr>
          <p:nvPr>
            <p:extLst>
              <p:ext uri="{D42A27DB-BD31-4B8C-83A1-F6EECF244321}">
                <p14:modId xmlns:p14="http://schemas.microsoft.com/office/powerpoint/2010/main" val="141584098"/>
              </p:ext>
            </p:extLst>
          </p:nvPr>
        </p:nvGraphicFramePr>
        <p:xfrm>
          <a:off x="353663" y="1567914"/>
          <a:ext cx="4658614" cy="4338000"/>
        </p:xfrm>
        <a:graphic>
          <a:graphicData uri="http://schemas.openxmlformats.org/drawingml/2006/table">
            <a:tbl>
              <a:tblPr firstRow="1" bandRow="1">
                <a:tableStyleId>{69012ECD-51FC-41F1-AA8D-1B2483CD663E}</a:tableStyleId>
              </a:tblPr>
              <a:tblGrid>
                <a:gridCol w="1342009">
                  <a:extLst>
                    <a:ext uri="{9D8B030D-6E8A-4147-A177-3AD203B41FA5}">
                      <a16:colId xmlns:a16="http://schemas.microsoft.com/office/drawing/2014/main" val="2333105816"/>
                    </a:ext>
                  </a:extLst>
                </a:gridCol>
                <a:gridCol w="876618">
                  <a:extLst>
                    <a:ext uri="{9D8B030D-6E8A-4147-A177-3AD203B41FA5}">
                      <a16:colId xmlns:a16="http://schemas.microsoft.com/office/drawing/2014/main" val="2205007039"/>
                    </a:ext>
                  </a:extLst>
                </a:gridCol>
                <a:gridCol w="365442">
                  <a:extLst>
                    <a:ext uri="{9D8B030D-6E8A-4147-A177-3AD203B41FA5}">
                      <a16:colId xmlns:a16="http://schemas.microsoft.com/office/drawing/2014/main" val="2318667340"/>
                    </a:ext>
                  </a:extLst>
                </a:gridCol>
                <a:gridCol w="1236027">
                  <a:extLst>
                    <a:ext uri="{9D8B030D-6E8A-4147-A177-3AD203B41FA5}">
                      <a16:colId xmlns:a16="http://schemas.microsoft.com/office/drawing/2014/main" val="1183056223"/>
                    </a:ext>
                  </a:extLst>
                </a:gridCol>
                <a:gridCol w="838518">
                  <a:extLst>
                    <a:ext uri="{9D8B030D-6E8A-4147-A177-3AD203B41FA5}">
                      <a16:colId xmlns:a16="http://schemas.microsoft.com/office/drawing/2014/main" val="2927814353"/>
                    </a:ext>
                  </a:extLst>
                </a:gridCol>
              </a:tblGrid>
              <a:tr h="306000">
                <a:tc>
                  <a:txBody>
                    <a:bodyPr/>
                    <a:lstStyle/>
                    <a:p>
                      <a:pPr algn="ctr"/>
                      <a:r>
                        <a:rPr lang="de-DE" sz="1400" dirty="0"/>
                        <a:t>Name</a:t>
                      </a:r>
                    </a:p>
                  </a:txBody>
                  <a:tcPr anchor="ctr"/>
                </a:tc>
                <a:tc>
                  <a:txBody>
                    <a:bodyPr/>
                    <a:lstStyle/>
                    <a:p>
                      <a:pPr algn="ctr"/>
                      <a:r>
                        <a:rPr lang="de-DE" sz="1400" dirty="0"/>
                        <a:t>Nummer</a:t>
                      </a:r>
                    </a:p>
                  </a:txBody>
                  <a:tcPr anchor="ctr"/>
                </a:tc>
                <a:tc>
                  <a:txBody>
                    <a:bodyPr/>
                    <a:lstStyle/>
                    <a:p>
                      <a:pPr algn="ctr"/>
                      <a:r>
                        <a:rPr lang="de-DE" sz="1400" dirty="0"/>
                        <a:t>...</a:t>
                      </a:r>
                    </a:p>
                  </a:txBody>
                  <a:tcPr anchor="ctr"/>
                </a:tc>
                <a:tc>
                  <a:txBody>
                    <a:bodyPr/>
                    <a:lstStyle/>
                    <a:p>
                      <a:pPr algn="ctr"/>
                      <a:r>
                        <a:rPr lang="de-DE" sz="1400" dirty="0" err="1"/>
                        <a:t>SozVersNr</a:t>
                      </a:r>
                      <a:endParaRPr lang="de-DE" sz="1400" dirty="0"/>
                    </a:p>
                  </a:txBody>
                  <a:tcPr anchor="ctr"/>
                </a:tc>
                <a:tc>
                  <a:txBody>
                    <a:bodyPr/>
                    <a:lstStyle/>
                    <a:p>
                      <a:pPr algn="ctr"/>
                      <a:r>
                        <a:rPr lang="de-DE" sz="1400" dirty="0"/>
                        <a:t>Stunden</a:t>
                      </a:r>
                    </a:p>
                  </a:txBody>
                  <a:tcPr anchor="ctr"/>
                </a:tc>
                <a:extLst>
                  <a:ext uri="{0D108BD9-81ED-4DB2-BD59-A6C34878D82A}">
                    <a16:rowId xmlns:a16="http://schemas.microsoft.com/office/drawing/2014/main" val="3264715061"/>
                  </a:ext>
                </a:extLst>
              </a:tr>
              <a:tr h="252000">
                <a:tc>
                  <a:txBody>
                    <a:bodyPr/>
                    <a:lstStyle/>
                    <a:p>
                      <a:r>
                        <a:rPr lang="de-DE" sz="1400" dirty="0" err="1"/>
                        <a:t>ProduktX</a:t>
                      </a:r>
                      <a:endParaRPr lang="de-DE" sz="1400" dirty="0"/>
                    </a:p>
                  </a:txBody>
                  <a:tcPr marL="45720" marR="45720" marT="9720" marB="9720" anchor="ctr"/>
                </a:tc>
                <a:tc>
                  <a:txBody>
                    <a:bodyPr/>
                    <a:lstStyle/>
                    <a:p>
                      <a:pPr algn="ctr"/>
                      <a:r>
                        <a:rPr lang="de-DE" sz="1400" dirty="0"/>
                        <a:t>1</a:t>
                      </a:r>
                    </a:p>
                  </a:txBody>
                  <a:tcPr marL="45720" marR="45720" marT="9720" marB="9720" anchor="ctr"/>
                </a:tc>
                <a:tc rowSpan="16">
                  <a:txBody>
                    <a:bodyPr/>
                    <a:lstStyle/>
                    <a:p>
                      <a:pPr algn="ctr"/>
                      <a:r>
                        <a:rPr lang="de-DE" sz="1400" dirty="0"/>
                        <a:t>...</a:t>
                      </a:r>
                    </a:p>
                  </a:txBody>
                  <a:tcPr marL="45720" marR="45720" marT="9720" marB="9720" anchor="ctr">
                    <a:noFill/>
                  </a:tcPr>
                </a:tc>
                <a:tc>
                  <a:txBody>
                    <a:bodyPr/>
                    <a:lstStyle/>
                    <a:p>
                      <a:pPr algn="ctr"/>
                      <a:r>
                        <a:rPr lang="de-DE" sz="1400" dirty="0"/>
                        <a:t>01234567X890</a:t>
                      </a:r>
                    </a:p>
                  </a:txBody>
                  <a:tcPr marL="45720" marR="45720" marT="9720" marB="9720" anchor="ctr"/>
                </a:tc>
                <a:tc>
                  <a:txBody>
                    <a:bodyPr/>
                    <a:lstStyle/>
                    <a:p>
                      <a:pPr algn="ctr"/>
                      <a:r>
                        <a:rPr lang="de-DE" sz="1400" dirty="0"/>
                        <a:t>32,5</a:t>
                      </a:r>
                    </a:p>
                  </a:txBody>
                  <a:tcPr marL="45720" marR="45720" marT="9720" marB="9720" anchor="ctr"/>
                </a:tc>
                <a:extLst>
                  <a:ext uri="{0D108BD9-81ED-4DB2-BD59-A6C34878D82A}">
                    <a16:rowId xmlns:a16="http://schemas.microsoft.com/office/drawing/2014/main" val="987151746"/>
                  </a:ext>
                </a:extLst>
              </a:tr>
              <a:tr h="252000">
                <a:tc>
                  <a:txBody>
                    <a:bodyPr/>
                    <a:lstStyle/>
                    <a:p>
                      <a:r>
                        <a:rPr lang="de-DE" sz="1400" dirty="0" err="1"/>
                        <a:t>ProduktX</a:t>
                      </a:r>
                      <a:endParaRPr lang="de-DE" sz="1400" dirty="0"/>
                    </a:p>
                  </a:txBody>
                  <a:tcPr marL="45720" marR="45720" marT="9720" marB="9720" anchor="ctr"/>
                </a:tc>
                <a:tc>
                  <a:txBody>
                    <a:bodyPr/>
                    <a:lstStyle/>
                    <a:p>
                      <a:pPr algn="ctr"/>
                      <a:r>
                        <a:rPr lang="de-DE" sz="1400" dirty="0"/>
                        <a:t>1</a:t>
                      </a:r>
                    </a:p>
                  </a:txBody>
                  <a:tcPr marL="45720" marR="45720" marT="9720" marB="9720" anchor="ctr"/>
                </a:tc>
                <a:tc vMerge="1">
                  <a:txBody>
                    <a:bodyPr/>
                    <a:lstStyle/>
                    <a:p>
                      <a:pPr algn="ctr"/>
                      <a:endParaRPr lang="de-DE"/>
                    </a:p>
                  </a:txBody>
                  <a:tcPr anchor="ctr"/>
                </a:tc>
                <a:tc>
                  <a:txBody>
                    <a:bodyPr/>
                    <a:lstStyle/>
                    <a:p>
                      <a:pPr algn="ctr"/>
                      <a:r>
                        <a:rPr lang="de-DE" sz="1400" dirty="0"/>
                        <a:t>34567890A123</a:t>
                      </a:r>
                    </a:p>
                  </a:txBody>
                  <a:tcPr marL="45720" marR="45720" marT="9720" marB="9720" anchor="ctr"/>
                </a:tc>
                <a:tc>
                  <a:txBody>
                    <a:bodyPr/>
                    <a:lstStyle/>
                    <a:p>
                      <a:pPr algn="ctr"/>
                      <a:r>
                        <a:rPr lang="de-DE" sz="1400" dirty="0"/>
                        <a:t>20,0</a:t>
                      </a:r>
                    </a:p>
                  </a:txBody>
                  <a:tcPr marL="45720" marR="45720" marT="9720" marB="9720" anchor="ctr"/>
                </a:tc>
                <a:extLst>
                  <a:ext uri="{0D108BD9-81ED-4DB2-BD59-A6C34878D82A}">
                    <a16:rowId xmlns:a16="http://schemas.microsoft.com/office/drawing/2014/main" val="2008793611"/>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01234567X890</a:t>
                      </a:r>
                    </a:p>
                  </a:txBody>
                  <a:tcPr marL="45720" marR="45720" marT="9720" marB="9720" anchor="ctr">
                    <a:solidFill>
                      <a:schemeClr val="accent1">
                        <a:lumMod val="20000"/>
                        <a:lumOff val="80000"/>
                      </a:schemeClr>
                    </a:solidFill>
                  </a:tcPr>
                </a:tc>
                <a:tc>
                  <a:txBody>
                    <a:bodyPr/>
                    <a:lstStyle/>
                    <a:p>
                      <a:pPr algn="ctr"/>
                      <a:r>
                        <a:rPr lang="de-DE" sz="1400" dirty="0"/>
                        <a:t>  7,5</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236586053"/>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34567890A123</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900444747"/>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692333488"/>
                  </a:ext>
                </a:extLst>
              </a:tr>
              <a:tr h="252000">
                <a:tc>
                  <a:txBody>
                    <a:bodyPr/>
                    <a:lstStyle/>
                    <a:p>
                      <a:r>
                        <a:rPr lang="de-DE" sz="1400" dirty="0" err="1"/>
                        <a:t>ProduktZ</a:t>
                      </a:r>
                      <a:endParaRPr lang="de-DE" sz="1400" dirty="0"/>
                    </a:p>
                  </a:txBody>
                  <a:tcPr marL="45720" marR="45720" marT="9720" marB="9720" anchor="ctr"/>
                </a:tc>
                <a:tc>
                  <a:txBody>
                    <a:bodyPr/>
                    <a:lstStyle/>
                    <a:p>
                      <a:pPr algn="ctr"/>
                      <a:r>
                        <a:rPr lang="de-DE" sz="1400" dirty="0"/>
                        <a:t>3</a:t>
                      </a:r>
                    </a:p>
                  </a:txBody>
                  <a:tcPr marL="45720" marR="45720" marT="9720" marB="9720" anchor="ctr"/>
                </a:tc>
                <a:tc vMerge="1">
                  <a:txBody>
                    <a:bodyPr/>
                    <a:lstStyle/>
                    <a:p>
                      <a:pPr algn="ctr"/>
                      <a:endParaRPr lang="de-DE"/>
                    </a:p>
                  </a:txBody>
                  <a:tcPr anchor="ctr"/>
                </a:tc>
                <a:tc>
                  <a:txBody>
                    <a:bodyPr/>
                    <a:lstStyle/>
                    <a:p>
                      <a:pPr algn="ctr"/>
                      <a:r>
                        <a:rPr lang="de-DE" sz="1400" dirty="0"/>
                        <a:t>89012345F678</a:t>
                      </a:r>
                    </a:p>
                  </a:txBody>
                  <a:tcPr marL="45720" marR="45720" marT="9720" marB="9720" anchor="ctr"/>
                </a:tc>
                <a:tc>
                  <a:txBody>
                    <a:bodyPr/>
                    <a:lstStyle/>
                    <a:p>
                      <a:pPr algn="ctr"/>
                      <a:r>
                        <a:rPr lang="de-DE" sz="1400" dirty="0"/>
                        <a:t>40,0</a:t>
                      </a:r>
                    </a:p>
                  </a:txBody>
                  <a:tcPr marL="45720" marR="45720" marT="9720" marB="9720" anchor="ctr"/>
                </a:tc>
                <a:extLst>
                  <a:ext uri="{0D108BD9-81ED-4DB2-BD59-A6C34878D82A}">
                    <a16:rowId xmlns:a16="http://schemas.microsoft.com/office/drawing/2014/main" val="3683499877"/>
                  </a:ext>
                </a:extLst>
              </a:tr>
              <a:tr h="252000">
                <a:tc>
                  <a:txBody>
                    <a:bodyPr/>
                    <a:lstStyle/>
                    <a:p>
                      <a:r>
                        <a:rPr lang="de-DE" sz="1400" dirty="0" err="1"/>
                        <a:t>ProduktZ</a:t>
                      </a:r>
                      <a:endParaRPr lang="de-DE" sz="1400" dirty="0"/>
                    </a:p>
                  </a:txBody>
                  <a:tcPr marL="45720" marR="45720" marT="9720" marB="9720" anchor="ctr"/>
                </a:tc>
                <a:tc>
                  <a:txBody>
                    <a:bodyPr/>
                    <a:lstStyle/>
                    <a:p>
                      <a:pPr algn="ctr"/>
                      <a:r>
                        <a:rPr lang="de-DE" sz="1400" dirty="0"/>
                        <a:t>3</a:t>
                      </a:r>
                    </a:p>
                  </a:txBody>
                  <a:tcPr marL="45720" marR="45720" marT="9720" marB="9720" anchor="ctr"/>
                </a:tc>
                <a:tc vMerge="1">
                  <a:txBody>
                    <a:bodyPr/>
                    <a:lstStyle/>
                    <a:p>
                      <a:pPr algn="ctr"/>
                      <a:endParaRPr lang="de-DE" dirty="0"/>
                    </a:p>
                  </a:txBody>
                  <a:tcPr anchor="ctr"/>
                </a:tc>
                <a:tc>
                  <a:txBody>
                    <a:bodyPr/>
                    <a:lstStyle/>
                    <a:p>
                      <a:pPr algn="ctr"/>
                      <a:r>
                        <a:rPr lang="de-DE" sz="1400" dirty="0"/>
                        <a:t>12345678Y901</a:t>
                      </a:r>
                    </a:p>
                  </a:txBody>
                  <a:tcPr marL="45720" marR="45720" marT="9720" marB="9720" anchor="ctr"/>
                </a:tc>
                <a:tc>
                  <a:txBody>
                    <a:bodyPr/>
                    <a:lstStyle/>
                    <a:p>
                      <a:pPr algn="ctr"/>
                      <a:r>
                        <a:rPr lang="de-DE" sz="1400" dirty="0"/>
                        <a:t>10,0</a:t>
                      </a:r>
                    </a:p>
                  </a:txBody>
                  <a:tcPr marL="45720" marR="45720" marT="9720" marB="9720" anchor="ctr"/>
                </a:tc>
                <a:extLst>
                  <a:ext uri="{0D108BD9-81ED-4DB2-BD59-A6C34878D82A}">
                    <a16:rowId xmlns:a16="http://schemas.microsoft.com/office/drawing/2014/main" val="3448299299"/>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2486403473"/>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3418747265"/>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35,0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937946"/>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12345678Y901</a:t>
                      </a:r>
                    </a:p>
                  </a:txBody>
                  <a:tcPr marL="45720" marR="45720" marT="9720" marB="9720" anchor="ctr"/>
                </a:tc>
                <a:tc>
                  <a:txBody>
                    <a:bodyPr/>
                    <a:lstStyle/>
                    <a:p>
                      <a:pPr algn="ctr"/>
                      <a:r>
                        <a:rPr lang="de-DE" sz="1400" dirty="0"/>
                        <a:t>10,0</a:t>
                      </a:r>
                    </a:p>
                  </a:txBody>
                  <a:tcPr marL="45720" marR="45720" marT="9720" marB="9720" anchor="ctr"/>
                </a:tc>
                <a:extLst>
                  <a:ext uri="{0D108BD9-81ED-4DB2-BD59-A6C34878D82A}">
                    <a16:rowId xmlns:a16="http://schemas.microsoft.com/office/drawing/2014/main" val="1434833843"/>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56789012C345</a:t>
                      </a:r>
                    </a:p>
                  </a:txBody>
                  <a:tcPr marL="45720" marR="45720" marT="9720" marB="9720" anchor="ctr"/>
                </a:tc>
                <a:tc>
                  <a:txBody>
                    <a:bodyPr/>
                    <a:lstStyle/>
                    <a:p>
                      <a:pPr algn="ctr"/>
                      <a:r>
                        <a:rPr lang="de-DE" sz="1400" dirty="0"/>
                        <a:t>15,0</a:t>
                      </a:r>
                    </a:p>
                  </a:txBody>
                  <a:tcPr marL="45720" marR="45720" marT="9720" marB="9720" anchor="ctr"/>
                </a:tc>
                <a:extLst>
                  <a:ext uri="{0D108BD9-81ED-4DB2-BD59-A6C34878D82A}">
                    <a16:rowId xmlns:a16="http://schemas.microsoft.com/office/drawing/2014/main" val="2704982594"/>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78901234E567</a:t>
                      </a:r>
                    </a:p>
                  </a:txBody>
                  <a:tcPr marL="45720" marR="45720" marT="9720" marB="9720" anchor="ctr"/>
                </a:tc>
                <a:tc>
                  <a:txBody>
                    <a:bodyPr/>
                    <a:lstStyle/>
                    <a:p>
                      <a:pPr algn="ctr"/>
                      <a:r>
                        <a:rPr lang="de-DE" sz="1400" dirty="0"/>
                        <a:t>null</a:t>
                      </a:r>
                    </a:p>
                  </a:txBody>
                  <a:tcPr marL="45720" marR="45720" marT="9720" marB="9720" anchor="ctr"/>
                </a:tc>
                <a:extLst>
                  <a:ext uri="{0D108BD9-81ED-4DB2-BD59-A6C34878D82A}">
                    <a16:rowId xmlns:a16="http://schemas.microsoft.com/office/drawing/2014/main" val="1058030470"/>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3775618"/>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56789012C345</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875574882"/>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30,0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727174774"/>
                  </a:ext>
                </a:extLst>
              </a:tr>
            </a:tbl>
          </a:graphicData>
        </a:graphic>
      </p:graphicFrame>
      <p:sp>
        <p:nvSpPr>
          <p:cNvPr id="10" name="Right Brace 9">
            <a:extLst>
              <a:ext uri="{FF2B5EF4-FFF2-40B4-BE49-F238E27FC236}">
                <a16:creationId xmlns:a16="http://schemas.microsoft.com/office/drawing/2014/main" id="{54B671B0-356A-544B-A468-CAC844AD3893}"/>
              </a:ext>
            </a:extLst>
          </p:cNvPr>
          <p:cNvSpPr/>
          <p:nvPr/>
        </p:nvSpPr>
        <p:spPr>
          <a:xfrm>
            <a:off x="5024976" y="5164314"/>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Rectangle 12">
            <a:extLst>
              <a:ext uri="{FF2B5EF4-FFF2-40B4-BE49-F238E27FC236}">
                <a16:creationId xmlns:a16="http://schemas.microsoft.com/office/drawing/2014/main" id="{3FCD72F5-2549-864F-8784-B114B8307C54}"/>
              </a:ext>
            </a:extLst>
          </p:cNvPr>
          <p:cNvSpPr/>
          <p:nvPr/>
        </p:nvSpPr>
        <p:spPr>
          <a:xfrm>
            <a:off x="7373403" y="3482844"/>
            <a:ext cx="4684367" cy="1631216"/>
          </a:xfrm>
          <a:prstGeom prst="rect">
            <a:avLst/>
          </a:prstGeom>
        </p:spPr>
        <p:txBody>
          <a:bodyPr wrap="none">
            <a:spAutoFit/>
          </a:bodyPr>
          <a:lstStyle/>
          <a:p>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Nummer, Name, </a:t>
            </a:r>
            <a:r>
              <a:rPr lang="de-DE" sz="2000" b="1" dirty="0" err="1">
                <a:latin typeface="Courier New" panose="02070309020205020404" pitchFamily="49" charset="0"/>
                <a:cs typeface="Courier New" panose="02070309020205020404" pitchFamily="49" charset="0"/>
              </a:rPr>
              <a:t>count</a:t>
            </a:r>
            <a:r>
              <a:rPr lang="de-DE" sz="2000" dirty="0">
                <a:latin typeface="Courier New" panose="02070309020205020404" pitchFamily="49" charset="0"/>
                <a:cs typeface="Courier New" panose="02070309020205020404" pitchFamily="49" charset="0"/>
              </a:rPr>
              <a:t>(*)</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 </a:t>
            </a:r>
            <a:r>
              <a:rPr lang="de-DE" sz="2000" dirty="0" err="1">
                <a:latin typeface="Courier New" panose="02070309020205020404" pitchFamily="49" charset="0"/>
                <a:cs typeface="Courier New" panose="02070309020205020404" pitchFamily="49" charset="0"/>
              </a:rPr>
              <a:t>ArbeitetAn</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Nummer = </a:t>
            </a:r>
            <a:r>
              <a:rPr lang="de-DE" sz="2000" dirty="0" err="1">
                <a:latin typeface="Courier New" panose="02070309020205020404" pitchFamily="49" charset="0"/>
                <a:cs typeface="Courier New" panose="02070309020205020404" pitchFamily="49" charset="0"/>
              </a:rPr>
              <a:t>ProjNr</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group</a:t>
            </a: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by</a:t>
            </a:r>
            <a:r>
              <a:rPr lang="de-DE" sz="2000" dirty="0">
                <a:latin typeface="Courier New" panose="02070309020205020404" pitchFamily="49" charset="0"/>
                <a:cs typeface="Courier New" panose="02070309020205020404" pitchFamily="49" charset="0"/>
              </a:rPr>
              <a:t> Nummer, Name</a:t>
            </a:r>
            <a:br>
              <a:rPr lang="de-DE" sz="2000" dirty="0"/>
            </a:br>
            <a:r>
              <a:rPr lang="de-DE" sz="2000" b="1" dirty="0" err="1">
                <a:solidFill>
                  <a:schemeClr val="accent1"/>
                </a:solidFill>
                <a:latin typeface="Courier New" panose="02070309020205020404" pitchFamily="49" charset="0"/>
                <a:cs typeface="Courier New" panose="02070309020205020404" pitchFamily="49" charset="0"/>
              </a:rPr>
              <a:t>having</a:t>
            </a:r>
            <a:r>
              <a:rPr lang="de-DE" sz="2000" dirty="0">
                <a:latin typeface="Courier New" panose="02070309020205020404" pitchFamily="49" charset="0"/>
                <a:cs typeface="Courier New" panose="02070309020205020404" pitchFamily="49" charset="0"/>
              </a:rPr>
              <a:t> </a:t>
            </a:r>
            <a:r>
              <a:rPr lang="de-DE" sz="2000" b="1" dirty="0" err="1">
                <a:solidFill>
                  <a:srgbClr val="FFC000"/>
                </a:solidFill>
                <a:latin typeface="Courier New" panose="02070309020205020404" pitchFamily="49" charset="0"/>
                <a:cs typeface="Courier New" panose="02070309020205020404" pitchFamily="49" charset="0"/>
              </a:rPr>
              <a:t>count</a:t>
            </a:r>
            <a:r>
              <a:rPr lang="de-DE" sz="2000" dirty="0">
                <a:solidFill>
                  <a:srgbClr val="FFC000"/>
                </a:solidFill>
                <a:latin typeface="Courier New" panose="02070309020205020404" pitchFamily="49" charset="0"/>
                <a:cs typeface="Courier New" panose="02070309020205020404" pitchFamily="49" charset="0"/>
              </a:rPr>
              <a:t>(*) &gt; 2</a:t>
            </a:r>
            <a:r>
              <a:rPr lang="de-DE" sz="2000" dirty="0">
                <a:latin typeface="Courier New" panose="02070309020205020404" pitchFamily="49" charset="0"/>
                <a:cs typeface="Courier New" panose="02070309020205020404" pitchFamily="49" charset="0"/>
              </a:rPr>
              <a:t>;</a:t>
            </a:r>
            <a:endParaRPr lang="de-DE" sz="1600" dirty="0">
              <a:solidFill>
                <a:srgbClr val="C00000"/>
              </a:solidFill>
            </a:endParaRPr>
          </a:p>
        </p:txBody>
      </p:sp>
      <p:sp>
        <p:nvSpPr>
          <p:cNvPr id="14" name="Right Brace 13">
            <a:extLst>
              <a:ext uri="{FF2B5EF4-FFF2-40B4-BE49-F238E27FC236}">
                <a16:creationId xmlns:a16="http://schemas.microsoft.com/office/drawing/2014/main" id="{6E9E9678-5E47-EC43-8486-A538FDC566C4}"/>
              </a:ext>
            </a:extLst>
          </p:cNvPr>
          <p:cNvSpPr/>
          <p:nvPr/>
        </p:nvSpPr>
        <p:spPr>
          <a:xfrm>
            <a:off x="5024976" y="4410287"/>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ight Brace 14">
            <a:extLst>
              <a:ext uri="{FF2B5EF4-FFF2-40B4-BE49-F238E27FC236}">
                <a16:creationId xmlns:a16="http://schemas.microsoft.com/office/drawing/2014/main" id="{CB234080-8685-D24E-9FFD-A2D2F1B0C3B1}"/>
              </a:ext>
            </a:extLst>
          </p:cNvPr>
          <p:cNvSpPr/>
          <p:nvPr/>
        </p:nvSpPr>
        <p:spPr>
          <a:xfrm>
            <a:off x="5024976" y="3656260"/>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Right Brace 15">
            <a:extLst>
              <a:ext uri="{FF2B5EF4-FFF2-40B4-BE49-F238E27FC236}">
                <a16:creationId xmlns:a16="http://schemas.microsoft.com/office/drawing/2014/main" id="{CB9E680C-B63C-A440-868D-38F291831145}"/>
              </a:ext>
            </a:extLst>
          </p:cNvPr>
          <p:cNvSpPr/>
          <p:nvPr/>
        </p:nvSpPr>
        <p:spPr>
          <a:xfrm>
            <a:off x="5024976" y="2388119"/>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Right Brace 16">
            <a:extLst>
              <a:ext uri="{FF2B5EF4-FFF2-40B4-BE49-F238E27FC236}">
                <a16:creationId xmlns:a16="http://schemas.microsoft.com/office/drawing/2014/main" id="{2F3C836C-E29C-004E-8EC4-640C49F4C588}"/>
              </a:ext>
            </a:extLst>
          </p:cNvPr>
          <p:cNvSpPr/>
          <p:nvPr/>
        </p:nvSpPr>
        <p:spPr>
          <a:xfrm>
            <a:off x="5024976" y="3147198"/>
            <a:ext cx="100900" cy="489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Right Brace 17">
            <a:extLst>
              <a:ext uri="{FF2B5EF4-FFF2-40B4-BE49-F238E27FC236}">
                <a16:creationId xmlns:a16="http://schemas.microsoft.com/office/drawing/2014/main" id="{F0AF2A6B-2EFA-184F-A443-9A8448D67409}"/>
              </a:ext>
            </a:extLst>
          </p:cNvPr>
          <p:cNvSpPr/>
          <p:nvPr/>
        </p:nvSpPr>
        <p:spPr>
          <a:xfrm>
            <a:off x="5018627" y="1886092"/>
            <a:ext cx="100900" cy="489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TextBox 20">
            <a:extLst>
              <a:ext uri="{FF2B5EF4-FFF2-40B4-BE49-F238E27FC236}">
                <a16:creationId xmlns:a16="http://schemas.microsoft.com/office/drawing/2014/main" id="{A1E5D1F5-B127-FD41-9332-38BF40FA571D}"/>
              </a:ext>
            </a:extLst>
          </p:cNvPr>
          <p:cNvSpPr txBox="1"/>
          <p:nvPr/>
        </p:nvSpPr>
        <p:spPr>
          <a:xfrm>
            <a:off x="5445394" y="1807726"/>
            <a:ext cx="1595793" cy="646331"/>
          </a:xfrm>
          <a:prstGeom prst="rect">
            <a:avLst/>
          </a:prstGeom>
          <a:solidFill>
            <a:srgbClr val="FFC000">
              <a:alpha val="50000"/>
            </a:srgbClr>
          </a:solidFill>
        </p:spPr>
        <p:txBody>
          <a:bodyPr wrap="square" rtlCol="0">
            <a:spAutoFit/>
          </a:bodyPr>
          <a:lstStyle/>
          <a:p>
            <a:pPr algn="ctr"/>
            <a:r>
              <a:rPr lang="de-DE" dirty="0"/>
              <a:t>Diese Gruppen fliegen raus</a:t>
            </a:r>
          </a:p>
        </p:txBody>
      </p:sp>
      <p:sp>
        <p:nvSpPr>
          <p:cNvPr id="22" name="TextBox 21">
            <a:extLst>
              <a:ext uri="{FF2B5EF4-FFF2-40B4-BE49-F238E27FC236}">
                <a16:creationId xmlns:a16="http://schemas.microsoft.com/office/drawing/2014/main" id="{D0873EC3-C28A-E34F-B34F-199B14B61B23}"/>
              </a:ext>
            </a:extLst>
          </p:cNvPr>
          <p:cNvSpPr txBox="1"/>
          <p:nvPr/>
        </p:nvSpPr>
        <p:spPr>
          <a:xfrm>
            <a:off x="3623170" y="856496"/>
            <a:ext cx="3793787" cy="646331"/>
          </a:xfrm>
          <a:prstGeom prst="rect">
            <a:avLst/>
          </a:prstGeom>
          <a:noFill/>
        </p:spPr>
        <p:txBody>
          <a:bodyPr wrap="square" rtlCol="0">
            <a:spAutoFit/>
          </a:bodyPr>
          <a:lstStyle/>
          <a:p>
            <a:pPr algn="ctr"/>
            <a:r>
              <a:rPr lang="de-DE" dirty="0"/>
              <a:t>Tabelle ist das Ergebnis nach JOIN und Anwendung der GROUP BY Klausel</a:t>
            </a:r>
          </a:p>
        </p:txBody>
      </p:sp>
      <p:sp>
        <p:nvSpPr>
          <p:cNvPr id="9" name="TextBox 8">
            <a:extLst>
              <a:ext uri="{FF2B5EF4-FFF2-40B4-BE49-F238E27FC236}">
                <a16:creationId xmlns:a16="http://schemas.microsoft.com/office/drawing/2014/main" id="{576247BC-3264-C3A3-24EE-8A3103F6FF38}"/>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3" name="Group 5">
            <a:extLst>
              <a:ext uri="{FF2B5EF4-FFF2-40B4-BE49-F238E27FC236}">
                <a16:creationId xmlns:a16="http://schemas.microsoft.com/office/drawing/2014/main" id="{B4801CA9-EB6D-7617-62BB-5328C152495D}"/>
              </a:ext>
            </a:extLst>
          </p:cNvPr>
          <p:cNvGraphicFramePr>
            <a:graphicFrameLocks noGrp="1"/>
          </p:cNvGraphicFramePr>
          <p:nvPr>
            <p:extLst>
              <p:ext uri="{D42A27DB-BD31-4B8C-83A1-F6EECF244321}">
                <p14:modId xmlns:p14="http://schemas.microsoft.com/office/powerpoint/2010/main" val="1581686560"/>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84D4728-EA6B-E64E-4D84-A0B1F3ACDF05}"/>
              </a:ext>
            </a:extLst>
          </p:cNvPr>
          <p:cNvGraphicFramePr>
            <a:graphicFrameLocks noGrp="1"/>
          </p:cNvGraphicFramePr>
          <p:nvPr>
            <p:extLst>
              <p:ext uri="{D42A27DB-BD31-4B8C-83A1-F6EECF244321}">
                <p14:modId xmlns:p14="http://schemas.microsoft.com/office/powerpoint/2010/main" val="2504505992"/>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4798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HAVING - Ergebnisse</a:t>
            </a:r>
          </a:p>
        </p:txBody>
      </p:sp>
      <p:sp>
        <p:nvSpPr>
          <p:cNvPr id="8" name="Date Placeholder 7">
            <a:extLst>
              <a:ext uri="{FF2B5EF4-FFF2-40B4-BE49-F238E27FC236}">
                <a16:creationId xmlns:a16="http://schemas.microsoft.com/office/drawing/2014/main" id="{3B5BC6ED-2314-2B61-F9EA-CAB285686D2C}"/>
              </a:ext>
            </a:extLst>
          </p:cNvPr>
          <p:cNvSpPr>
            <a:spLocks noGrp="1"/>
          </p:cNvSpPr>
          <p:nvPr>
            <p:ph type="dt" sz="half" idx="2"/>
          </p:nvPr>
        </p:nvSpPr>
        <p:spPr/>
        <p:txBody>
          <a:bodyPr/>
          <a:lstStyle/>
          <a:p>
            <a:r>
              <a:rPr lang="de-DE"/>
              <a:t>SQL</a:t>
            </a:r>
            <a:endParaRPr lang="en-GB"/>
          </a:p>
        </p:txBody>
      </p:sp>
      <p:sp>
        <p:nvSpPr>
          <p:cNvPr id="9" name="Footer Placeholder 8">
            <a:extLst>
              <a:ext uri="{FF2B5EF4-FFF2-40B4-BE49-F238E27FC236}">
                <a16:creationId xmlns:a16="http://schemas.microsoft.com/office/drawing/2014/main" id="{EEB8873D-D59A-D57E-1D84-C060BE54563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73</a:t>
            </a:fld>
            <a:endParaRPr lang="de-DE"/>
          </a:p>
        </p:txBody>
      </p:sp>
      <p:sp>
        <p:nvSpPr>
          <p:cNvPr id="10" name="Right Brace 9">
            <a:extLst>
              <a:ext uri="{FF2B5EF4-FFF2-40B4-BE49-F238E27FC236}">
                <a16:creationId xmlns:a16="http://schemas.microsoft.com/office/drawing/2014/main" id="{54B671B0-356A-544B-A468-CAC844AD3893}"/>
              </a:ext>
            </a:extLst>
          </p:cNvPr>
          <p:cNvSpPr/>
          <p:nvPr/>
        </p:nvSpPr>
        <p:spPr>
          <a:xfrm>
            <a:off x="5011947" y="4143153"/>
            <a:ext cx="100900" cy="754761"/>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Right Brace 13">
            <a:extLst>
              <a:ext uri="{FF2B5EF4-FFF2-40B4-BE49-F238E27FC236}">
                <a16:creationId xmlns:a16="http://schemas.microsoft.com/office/drawing/2014/main" id="{6E9E9678-5E47-EC43-8486-A538FDC566C4}"/>
              </a:ext>
            </a:extLst>
          </p:cNvPr>
          <p:cNvSpPr/>
          <p:nvPr/>
        </p:nvSpPr>
        <p:spPr>
          <a:xfrm>
            <a:off x="5011947" y="3389127"/>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ight Brace 14">
            <a:extLst>
              <a:ext uri="{FF2B5EF4-FFF2-40B4-BE49-F238E27FC236}">
                <a16:creationId xmlns:a16="http://schemas.microsoft.com/office/drawing/2014/main" id="{CB234080-8685-D24E-9FFD-A2D2F1B0C3B1}"/>
              </a:ext>
            </a:extLst>
          </p:cNvPr>
          <p:cNvSpPr/>
          <p:nvPr/>
        </p:nvSpPr>
        <p:spPr>
          <a:xfrm>
            <a:off x="5011947" y="2635100"/>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Right Brace 15">
            <a:extLst>
              <a:ext uri="{FF2B5EF4-FFF2-40B4-BE49-F238E27FC236}">
                <a16:creationId xmlns:a16="http://schemas.microsoft.com/office/drawing/2014/main" id="{CB9E680C-B63C-A440-868D-38F291831145}"/>
              </a:ext>
            </a:extLst>
          </p:cNvPr>
          <p:cNvSpPr/>
          <p:nvPr/>
        </p:nvSpPr>
        <p:spPr>
          <a:xfrm>
            <a:off x="5011947" y="1880303"/>
            <a:ext cx="100900" cy="741600"/>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TextBox 2">
            <a:extLst>
              <a:ext uri="{FF2B5EF4-FFF2-40B4-BE49-F238E27FC236}">
                <a16:creationId xmlns:a16="http://schemas.microsoft.com/office/drawing/2014/main" id="{896B354E-6677-6A4E-8348-FF2E39A1A586}"/>
              </a:ext>
            </a:extLst>
          </p:cNvPr>
          <p:cNvSpPr txBox="1"/>
          <p:nvPr/>
        </p:nvSpPr>
        <p:spPr>
          <a:xfrm>
            <a:off x="878410" y="4985630"/>
            <a:ext cx="3704370" cy="369332"/>
          </a:xfrm>
          <a:prstGeom prst="rect">
            <a:avLst/>
          </a:prstGeom>
          <a:noFill/>
        </p:spPr>
        <p:txBody>
          <a:bodyPr wrap="square" rtlCol="0">
            <a:spAutoFit/>
          </a:bodyPr>
          <a:lstStyle/>
          <a:p>
            <a:r>
              <a:rPr lang="de-DE" dirty="0"/>
              <a:t>Nach Anwendung der HAVING Klausel</a:t>
            </a:r>
          </a:p>
        </p:txBody>
      </p:sp>
      <p:graphicFrame>
        <p:nvGraphicFramePr>
          <p:cNvPr id="22" name="Table 21">
            <a:extLst>
              <a:ext uri="{FF2B5EF4-FFF2-40B4-BE49-F238E27FC236}">
                <a16:creationId xmlns:a16="http://schemas.microsoft.com/office/drawing/2014/main" id="{385E21B0-F136-9C4F-8519-18D4F5A6D4FA}"/>
              </a:ext>
            </a:extLst>
          </p:cNvPr>
          <p:cNvGraphicFramePr>
            <a:graphicFrameLocks noGrp="1"/>
          </p:cNvGraphicFramePr>
          <p:nvPr>
            <p:extLst>
              <p:ext uri="{D42A27DB-BD31-4B8C-83A1-F6EECF244321}">
                <p14:modId xmlns:p14="http://schemas.microsoft.com/office/powerpoint/2010/main" val="1692247586"/>
              </p:ext>
            </p:extLst>
          </p:nvPr>
        </p:nvGraphicFramePr>
        <p:xfrm>
          <a:off x="5304951" y="2563342"/>
          <a:ext cx="1805941" cy="1314000"/>
        </p:xfrm>
        <a:graphic>
          <a:graphicData uri="http://schemas.openxmlformats.org/drawingml/2006/table">
            <a:tbl>
              <a:tblPr firstRow="1" bandRow="1">
                <a:tableStyleId>{69012ECD-51FC-41F1-AA8D-1B2483CD663E}</a:tableStyleId>
              </a:tblPr>
              <a:tblGrid>
                <a:gridCol w="876618">
                  <a:extLst>
                    <a:ext uri="{9D8B030D-6E8A-4147-A177-3AD203B41FA5}">
                      <a16:colId xmlns:a16="http://schemas.microsoft.com/office/drawing/2014/main" val="961213888"/>
                    </a:ext>
                  </a:extLst>
                </a:gridCol>
                <a:gridCol w="929323">
                  <a:extLst>
                    <a:ext uri="{9D8B030D-6E8A-4147-A177-3AD203B41FA5}">
                      <a16:colId xmlns:a16="http://schemas.microsoft.com/office/drawing/2014/main" val="809524929"/>
                    </a:ext>
                  </a:extLst>
                </a:gridCol>
              </a:tblGrid>
              <a:tr h="306000">
                <a:tc>
                  <a:txBody>
                    <a:bodyPr/>
                    <a:lstStyle/>
                    <a:p>
                      <a:pPr algn="ctr"/>
                      <a:r>
                        <a:rPr lang="de-DE" sz="1400" dirty="0"/>
                        <a:t>Nummer</a:t>
                      </a:r>
                    </a:p>
                  </a:txBody>
                  <a:tcPr anchor="ctr"/>
                </a:tc>
                <a:tc>
                  <a:txBody>
                    <a:bodyPr/>
                    <a:lstStyle/>
                    <a:p>
                      <a:pPr algn="ctr"/>
                      <a:r>
                        <a:rPr lang="de-DE" sz="1400" dirty="0"/>
                        <a:t>COUNT(*)</a:t>
                      </a:r>
                    </a:p>
                  </a:txBody>
                  <a:tcPr anchor="ctr"/>
                </a:tc>
                <a:extLst>
                  <a:ext uri="{0D108BD9-81ED-4DB2-BD59-A6C34878D82A}">
                    <a16:rowId xmlns:a16="http://schemas.microsoft.com/office/drawing/2014/main" val="1383666609"/>
                  </a:ext>
                </a:extLst>
              </a:tr>
              <a:tr h="252000">
                <a:tc>
                  <a:txBody>
                    <a:bodyPr/>
                    <a:lstStyle/>
                    <a:p>
                      <a:pPr algn="ctr"/>
                      <a:r>
                        <a:rPr lang="de-DE" sz="1400" dirty="0"/>
                        <a:t>2</a:t>
                      </a:r>
                    </a:p>
                  </a:txBody>
                  <a:tcPr marT="9720" marB="9720" anchor="ctr">
                    <a:solidFill>
                      <a:schemeClr val="accent1">
                        <a:lumMod val="20000"/>
                        <a:lumOff val="80000"/>
                      </a:schemeClr>
                    </a:solidFill>
                  </a:tcPr>
                </a:tc>
                <a:tc>
                  <a:txBody>
                    <a:bodyPr/>
                    <a:lstStyle/>
                    <a:p>
                      <a:pPr algn="ctr"/>
                      <a:r>
                        <a:rPr lang="de-DE" sz="1400" dirty="0"/>
                        <a:t>3</a:t>
                      </a:r>
                    </a:p>
                  </a:txBody>
                  <a:tcPr marT="9720" marB="9720" anchor="ctr">
                    <a:solidFill>
                      <a:schemeClr val="accent1">
                        <a:lumMod val="20000"/>
                        <a:lumOff val="80000"/>
                      </a:schemeClr>
                    </a:solidFill>
                  </a:tcPr>
                </a:tc>
                <a:extLst>
                  <a:ext uri="{0D108BD9-81ED-4DB2-BD59-A6C34878D82A}">
                    <a16:rowId xmlns:a16="http://schemas.microsoft.com/office/drawing/2014/main" val="1100601943"/>
                  </a:ext>
                </a:extLst>
              </a:tr>
              <a:tr h="252000">
                <a:tc>
                  <a:txBody>
                    <a:bodyPr/>
                    <a:lstStyle/>
                    <a:p>
                      <a:pPr algn="ctr"/>
                      <a:r>
                        <a:rPr lang="de-DE" sz="1400" dirty="0"/>
                        <a:t>10</a:t>
                      </a:r>
                    </a:p>
                  </a:txBody>
                  <a:tcPr marT="9720" marB="9720" anchor="ctr">
                    <a:solidFill>
                      <a:schemeClr val="accent1">
                        <a:lumMod val="20000"/>
                        <a:lumOff val="80000"/>
                      </a:schemeClr>
                    </a:solidFill>
                  </a:tcPr>
                </a:tc>
                <a:tc>
                  <a:txBody>
                    <a:bodyPr/>
                    <a:lstStyle/>
                    <a:p>
                      <a:pPr algn="ctr"/>
                      <a:r>
                        <a:rPr lang="de-DE" sz="1400" dirty="0"/>
                        <a:t>3</a:t>
                      </a:r>
                    </a:p>
                  </a:txBody>
                  <a:tcPr marT="9720" marB="9720" anchor="ctr">
                    <a:solidFill>
                      <a:schemeClr val="accent1">
                        <a:lumMod val="20000"/>
                        <a:lumOff val="80000"/>
                      </a:schemeClr>
                    </a:solidFill>
                  </a:tcPr>
                </a:tc>
                <a:extLst>
                  <a:ext uri="{0D108BD9-81ED-4DB2-BD59-A6C34878D82A}">
                    <a16:rowId xmlns:a16="http://schemas.microsoft.com/office/drawing/2014/main" val="3506213339"/>
                  </a:ext>
                </a:extLst>
              </a:tr>
              <a:tr h="252000">
                <a:tc>
                  <a:txBody>
                    <a:bodyPr/>
                    <a:lstStyle/>
                    <a:p>
                      <a:pPr algn="ctr"/>
                      <a:r>
                        <a:rPr lang="de-DE" sz="1400" dirty="0"/>
                        <a:t>20</a:t>
                      </a:r>
                    </a:p>
                  </a:txBody>
                  <a:tcPr marT="9720" marB="9720" anchor="ctr"/>
                </a:tc>
                <a:tc>
                  <a:txBody>
                    <a:bodyPr/>
                    <a:lstStyle/>
                    <a:p>
                      <a:pPr algn="ctr"/>
                      <a:r>
                        <a:rPr lang="de-DE" sz="1400" dirty="0"/>
                        <a:t>3</a:t>
                      </a:r>
                    </a:p>
                  </a:txBody>
                  <a:tcPr marT="9720" marB="9720" anchor="ctr"/>
                </a:tc>
                <a:extLst>
                  <a:ext uri="{0D108BD9-81ED-4DB2-BD59-A6C34878D82A}">
                    <a16:rowId xmlns:a16="http://schemas.microsoft.com/office/drawing/2014/main" val="1173268707"/>
                  </a:ext>
                </a:extLst>
              </a:tr>
              <a:tr h="252000">
                <a:tc>
                  <a:txBody>
                    <a:bodyPr/>
                    <a:lstStyle/>
                    <a:p>
                      <a:pPr algn="ctr"/>
                      <a:r>
                        <a:rPr lang="de-DE" sz="1400" dirty="0"/>
                        <a:t>30</a:t>
                      </a:r>
                    </a:p>
                  </a:txBody>
                  <a:tcPr marT="9720" marB="9720" anchor="ctr">
                    <a:solidFill>
                      <a:schemeClr val="accent1">
                        <a:lumMod val="20000"/>
                        <a:lumOff val="80000"/>
                      </a:schemeClr>
                    </a:solidFill>
                  </a:tcPr>
                </a:tc>
                <a:tc>
                  <a:txBody>
                    <a:bodyPr/>
                    <a:lstStyle/>
                    <a:p>
                      <a:pPr algn="ctr"/>
                      <a:r>
                        <a:rPr lang="de-DE" sz="1400" dirty="0"/>
                        <a:t>3</a:t>
                      </a:r>
                    </a:p>
                  </a:txBody>
                  <a:tcPr marT="9720" marB="9720" anchor="ctr">
                    <a:solidFill>
                      <a:schemeClr val="accent1">
                        <a:lumMod val="20000"/>
                        <a:lumOff val="80000"/>
                      </a:schemeClr>
                    </a:solidFill>
                  </a:tcPr>
                </a:tc>
                <a:extLst>
                  <a:ext uri="{0D108BD9-81ED-4DB2-BD59-A6C34878D82A}">
                    <a16:rowId xmlns:a16="http://schemas.microsoft.com/office/drawing/2014/main" val="337373587"/>
                  </a:ext>
                </a:extLst>
              </a:tr>
            </a:tbl>
          </a:graphicData>
        </a:graphic>
      </p:graphicFrame>
      <p:cxnSp>
        <p:nvCxnSpPr>
          <p:cNvPr id="7" name="Straight Connector 6">
            <a:extLst>
              <a:ext uri="{FF2B5EF4-FFF2-40B4-BE49-F238E27FC236}">
                <a16:creationId xmlns:a16="http://schemas.microsoft.com/office/drawing/2014/main" id="{139573F2-D844-3A47-9D44-D4B8A2D80C6C}"/>
              </a:ext>
            </a:extLst>
          </p:cNvPr>
          <p:cNvCxnSpPr>
            <a:cxnSpLocks/>
            <a:stCxn id="16" idx="1"/>
          </p:cNvCxnSpPr>
          <p:nvPr/>
        </p:nvCxnSpPr>
        <p:spPr>
          <a:xfrm>
            <a:off x="5112847" y="2251103"/>
            <a:ext cx="191159" cy="75408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9C6291-7AB5-2C4D-BE3F-3A1EEEFE16A3}"/>
              </a:ext>
            </a:extLst>
          </p:cNvPr>
          <p:cNvCxnSpPr>
            <a:cxnSpLocks/>
            <a:stCxn id="15" idx="1"/>
            <a:endCxn id="22" idx="1"/>
          </p:cNvCxnSpPr>
          <p:nvPr/>
        </p:nvCxnSpPr>
        <p:spPr>
          <a:xfrm>
            <a:off x="5112847" y="3005900"/>
            <a:ext cx="192104" cy="2144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676C7FE-BA0D-F245-AE91-61FD946877D1}"/>
              </a:ext>
            </a:extLst>
          </p:cNvPr>
          <p:cNvCxnSpPr>
            <a:cxnSpLocks/>
            <a:stCxn id="14" idx="1"/>
          </p:cNvCxnSpPr>
          <p:nvPr/>
        </p:nvCxnSpPr>
        <p:spPr>
          <a:xfrm flipV="1">
            <a:off x="5112847" y="3501855"/>
            <a:ext cx="192104" cy="25807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D0F87F0-042D-6549-B15C-992D39CF30E5}"/>
              </a:ext>
            </a:extLst>
          </p:cNvPr>
          <p:cNvCxnSpPr>
            <a:cxnSpLocks/>
            <a:stCxn id="10" idx="1"/>
          </p:cNvCxnSpPr>
          <p:nvPr/>
        </p:nvCxnSpPr>
        <p:spPr>
          <a:xfrm flipV="1">
            <a:off x="5112847" y="3759927"/>
            <a:ext cx="191159" cy="7606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EDC2D7-1805-FE4A-98DD-C94640C56746}"/>
              </a:ext>
            </a:extLst>
          </p:cNvPr>
          <p:cNvSpPr txBox="1"/>
          <p:nvPr/>
        </p:nvSpPr>
        <p:spPr>
          <a:xfrm>
            <a:off x="5496110" y="3879410"/>
            <a:ext cx="1488710" cy="1200329"/>
          </a:xfrm>
          <a:prstGeom prst="rect">
            <a:avLst/>
          </a:prstGeom>
          <a:noFill/>
        </p:spPr>
        <p:txBody>
          <a:bodyPr wrap="square" rtlCol="0">
            <a:spAutoFit/>
          </a:bodyPr>
          <a:lstStyle/>
          <a:p>
            <a:pPr algn="ctr"/>
            <a:r>
              <a:rPr lang="de-DE" dirty="0"/>
              <a:t>Nach COUNT und SELECT </a:t>
            </a:r>
            <a:br>
              <a:rPr lang="de-DE" dirty="0"/>
            </a:br>
            <a:r>
              <a:rPr lang="de-DE" dirty="0"/>
              <a:t>(Name nicht dargestellt)</a:t>
            </a:r>
          </a:p>
        </p:txBody>
      </p:sp>
      <p:sp>
        <p:nvSpPr>
          <p:cNvPr id="11" name="TextBox 10">
            <a:extLst>
              <a:ext uri="{FF2B5EF4-FFF2-40B4-BE49-F238E27FC236}">
                <a16:creationId xmlns:a16="http://schemas.microsoft.com/office/drawing/2014/main" id="{4F07DC07-0B96-5780-1AB8-4323A014F080}"/>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sp>
        <p:nvSpPr>
          <p:cNvPr id="17" name="Rectangle 16">
            <a:extLst>
              <a:ext uri="{FF2B5EF4-FFF2-40B4-BE49-F238E27FC236}">
                <a16:creationId xmlns:a16="http://schemas.microsoft.com/office/drawing/2014/main" id="{0D00803C-2DBF-A11C-5FC6-0BD6DC881F57}"/>
              </a:ext>
            </a:extLst>
          </p:cNvPr>
          <p:cNvSpPr/>
          <p:nvPr/>
        </p:nvSpPr>
        <p:spPr>
          <a:xfrm>
            <a:off x="7373403" y="3482844"/>
            <a:ext cx="4684367" cy="1631216"/>
          </a:xfrm>
          <a:prstGeom prst="rect">
            <a:avLst/>
          </a:prstGeom>
        </p:spPr>
        <p:txBody>
          <a:bodyPr wrap="none">
            <a:spAutoFit/>
          </a:bodyPr>
          <a:lstStyle/>
          <a:p>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Nummer, Name, </a:t>
            </a:r>
            <a:r>
              <a:rPr lang="de-DE" sz="2000" b="1" dirty="0" err="1">
                <a:latin typeface="Courier New" panose="02070309020205020404" pitchFamily="49" charset="0"/>
                <a:cs typeface="Courier New" panose="02070309020205020404" pitchFamily="49" charset="0"/>
              </a:rPr>
              <a:t>count</a:t>
            </a:r>
            <a:r>
              <a:rPr lang="de-DE" sz="2000" dirty="0">
                <a:latin typeface="Courier New" panose="02070309020205020404" pitchFamily="49" charset="0"/>
                <a:cs typeface="Courier New" panose="02070309020205020404" pitchFamily="49" charset="0"/>
              </a:rPr>
              <a:t>(*)</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 </a:t>
            </a:r>
            <a:r>
              <a:rPr lang="de-DE" sz="2000" dirty="0" err="1">
                <a:latin typeface="Courier New" panose="02070309020205020404" pitchFamily="49" charset="0"/>
                <a:cs typeface="Courier New" panose="02070309020205020404" pitchFamily="49" charset="0"/>
              </a:rPr>
              <a:t>ArbeitetAn</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Nummer = </a:t>
            </a:r>
            <a:r>
              <a:rPr lang="de-DE" sz="2000" dirty="0" err="1">
                <a:latin typeface="Courier New" panose="02070309020205020404" pitchFamily="49" charset="0"/>
                <a:cs typeface="Courier New" panose="02070309020205020404" pitchFamily="49" charset="0"/>
              </a:rPr>
              <a:t>ProjNr</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group</a:t>
            </a: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by</a:t>
            </a:r>
            <a:r>
              <a:rPr lang="de-DE" sz="2000" dirty="0">
                <a:latin typeface="Courier New" panose="02070309020205020404" pitchFamily="49" charset="0"/>
                <a:cs typeface="Courier New" panose="02070309020205020404" pitchFamily="49" charset="0"/>
              </a:rPr>
              <a:t> Nummer, Name</a:t>
            </a:r>
            <a:br>
              <a:rPr lang="de-DE" sz="2000" dirty="0"/>
            </a:br>
            <a:r>
              <a:rPr lang="de-DE" sz="2000" b="1" dirty="0" err="1">
                <a:solidFill>
                  <a:schemeClr val="accent1"/>
                </a:solidFill>
                <a:latin typeface="Courier New" panose="02070309020205020404" pitchFamily="49" charset="0"/>
                <a:cs typeface="Courier New" panose="02070309020205020404" pitchFamily="49" charset="0"/>
              </a:rPr>
              <a:t>having</a:t>
            </a:r>
            <a:r>
              <a:rPr lang="de-DE" sz="2000" dirty="0">
                <a:latin typeface="Courier New" panose="02070309020205020404" pitchFamily="49" charset="0"/>
                <a:cs typeface="Courier New" panose="02070309020205020404" pitchFamily="49" charset="0"/>
              </a:rPr>
              <a:t> </a:t>
            </a:r>
            <a:r>
              <a:rPr lang="de-DE" sz="2000" b="1" dirty="0" err="1">
                <a:solidFill>
                  <a:srgbClr val="FFC000"/>
                </a:solidFill>
                <a:latin typeface="Courier New" panose="02070309020205020404" pitchFamily="49" charset="0"/>
                <a:cs typeface="Courier New" panose="02070309020205020404" pitchFamily="49" charset="0"/>
              </a:rPr>
              <a:t>count</a:t>
            </a:r>
            <a:r>
              <a:rPr lang="de-DE" sz="2000" dirty="0">
                <a:solidFill>
                  <a:srgbClr val="FFC000"/>
                </a:solidFill>
                <a:latin typeface="Courier New" panose="02070309020205020404" pitchFamily="49" charset="0"/>
                <a:cs typeface="Courier New" panose="02070309020205020404" pitchFamily="49" charset="0"/>
              </a:rPr>
              <a:t>(*) &gt; 2</a:t>
            </a:r>
            <a:r>
              <a:rPr lang="de-DE" sz="2000" dirty="0">
                <a:latin typeface="Courier New" panose="02070309020205020404" pitchFamily="49" charset="0"/>
                <a:cs typeface="Courier New" panose="02070309020205020404" pitchFamily="49" charset="0"/>
              </a:rPr>
              <a:t>;</a:t>
            </a:r>
            <a:endParaRPr lang="de-DE" sz="1600" dirty="0">
              <a:solidFill>
                <a:srgbClr val="C00000"/>
              </a:solidFill>
            </a:endParaRPr>
          </a:p>
        </p:txBody>
      </p:sp>
      <p:graphicFrame>
        <p:nvGraphicFramePr>
          <p:cNvPr id="18" name="Table 17">
            <a:extLst>
              <a:ext uri="{FF2B5EF4-FFF2-40B4-BE49-F238E27FC236}">
                <a16:creationId xmlns:a16="http://schemas.microsoft.com/office/drawing/2014/main" id="{A5C9E8C4-DCF9-86F5-0D08-BA8D53BE084A}"/>
              </a:ext>
            </a:extLst>
          </p:cNvPr>
          <p:cNvGraphicFramePr>
            <a:graphicFrameLocks noGrp="1"/>
          </p:cNvGraphicFramePr>
          <p:nvPr>
            <p:extLst>
              <p:ext uri="{D42A27DB-BD31-4B8C-83A1-F6EECF244321}">
                <p14:modId xmlns:p14="http://schemas.microsoft.com/office/powerpoint/2010/main" val="30303996"/>
              </p:ext>
            </p:extLst>
          </p:nvPr>
        </p:nvGraphicFramePr>
        <p:xfrm>
          <a:off x="353663" y="1567914"/>
          <a:ext cx="4658614" cy="3330000"/>
        </p:xfrm>
        <a:graphic>
          <a:graphicData uri="http://schemas.openxmlformats.org/drawingml/2006/table">
            <a:tbl>
              <a:tblPr firstRow="1" bandRow="1">
                <a:tableStyleId>{69012ECD-51FC-41F1-AA8D-1B2483CD663E}</a:tableStyleId>
              </a:tblPr>
              <a:tblGrid>
                <a:gridCol w="1342009">
                  <a:extLst>
                    <a:ext uri="{9D8B030D-6E8A-4147-A177-3AD203B41FA5}">
                      <a16:colId xmlns:a16="http://schemas.microsoft.com/office/drawing/2014/main" val="2333105816"/>
                    </a:ext>
                  </a:extLst>
                </a:gridCol>
                <a:gridCol w="876618">
                  <a:extLst>
                    <a:ext uri="{9D8B030D-6E8A-4147-A177-3AD203B41FA5}">
                      <a16:colId xmlns:a16="http://schemas.microsoft.com/office/drawing/2014/main" val="2205007039"/>
                    </a:ext>
                  </a:extLst>
                </a:gridCol>
                <a:gridCol w="365442">
                  <a:extLst>
                    <a:ext uri="{9D8B030D-6E8A-4147-A177-3AD203B41FA5}">
                      <a16:colId xmlns:a16="http://schemas.microsoft.com/office/drawing/2014/main" val="2318667340"/>
                    </a:ext>
                  </a:extLst>
                </a:gridCol>
                <a:gridCol w="1236027">
                  <a:extLst>
                    <a:ext uri="{9D8B030D-6E8A-4147-A177-3AD203B41FA5}">
                      <a16:colId xmlns:a16="http://schemas.microsoft.com/office/drawing/2014/main" val="1183056223"/>
                    </a:ext>
                  </a:extLst>
                </a:gridCol>
                <a:gridCol w="838518">
                  <a:extLst>
                    <a:ext uri="{9D8B030D-6E8A-4147-A177-3AD203B41FA5}">
                      <a16:colId xmlns:a16="http://schemas.microsoft.com/office/drawing/2014/main" val="2927814353"/>
                    </a:ext>
                  </a:extLst>
                </a:gridCol>
              </a:tblGrid>
              <a:tr h="306000">
                <a:tc>
                  <a:txBody>
                    <a:bodyPr/>
                    <a:lstStyle/>
                    <a:p>
                      <a:pPr algn="ctr"/>
                      <a:r>
                        <a:rPr lang="de-DE" sz="1400" dirty="0"/>
                        <a:t>Name</a:t>
                      </a:r>
                    </a:p>
                  </a:txBody>
                  <a:tcPr anchor="ctr"/>
                </a:tc>
                <a:tc>
                  <a:txBody>
                    <a:bodyPr/>
                    <a:lstStyle/>
                    <a:p>
                      <a:pPr algn="ctr"/>
                      <a:r>
                        <a:rPr lang="de-DE" sz="1400" dirty="0"/>
                        <a:t>Nummer</a:t>
                      </a:r>
                    </a:p>
                  </a:txBody>
                  <a:tcPr anchor="ctr"/>
                </a:tc>
                <a:tc>
                  <a:txBody>
                    <a:bodyPr/>
                    <a:lstStyle/>
                    <a:p>
                      <a:pPr algn="ctr"/>
                      <a:r>
                        <a:rPr lang="de-DE" sz="1400" dirty="0"/>
                        <a:t>...</a:t>
                      </a:r>
                    </a:p>
                  </a:txBody>
                  <a:tcPr anchor="ctr"/>
                </a:tc>
                <a:tc>
                  <a:txBody>
                    <a:bodyPr/>
                    <a:lstStyle/>
                    <a:p>
                      <a:pPr algn="ctr"/>
                      <a:r>
                        <a:rPr lang="de-DE" sz="1400" dirty="0" err="1"/>
                        <a:t>SozVersNr</a:t>
                      </a:r>
                      <a:endParaRPr lang="de-DE" sz="1400" dirty="0"/>
                    </a:p>
                  </a:txBody>
                  <a:tcPr anchor="ctr"/>
                </a:tc>
                <a:tc>
                  <a:txBody>
                    <a:bodyPr/>
                    <a:lstStyle/>
                    <a:p>
                      <a:pPr algn="ctr"/>
                      <a:r>
                        <a:rPr lang="de-DE" sz="1400" dirty="0"/>
                        <a:t>Stunden</a:t>
                      </a:r>
                    </a:p>
                  </a:txBody>
                  <a:tcPr anchor="ctr"/>
                </a:tc>
                <a:extLst>
                  <a:ext uri="{0D108BD9-81ED-4DB2-BD59-A6C34878D82A}">
                    <a16:rowId xmlns:a16="http://schemas.microsoft.com/office/drawing/2014/main" val="3264715061"/>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rowSpan="12">
                  <a:txBody>
                    <a:bodyPr/>
                    <a:lstStyle/>
                    <a:p>
                      <a:pPr algn="ctr"/>
                      <a:endParaRPr lang="de-DE"/>
                    </a:p>
                  </a:txBody>
                  <a:tcPr anchor="ctr"/>
                </a:tc>
                <a:tc>
                  <a:txBody>
                    <a:bodyPr/>
                    <a:lstStyle/>
                    <a:p>
                      <a:pPr algn="ctr"/>
                      <a:r>
                        <a:rPr lang="de-DE" sz="1400" dirty="0"/>
                        <a:t>01234567X890</a:t>
                      </a:r>
                    </a:p>
                  </a:txBody>
                  <a:tcPr marL="45720" marR="45720" marT="9720" marB="9720" anchor="ctr">
                    <a:solidFill>
                      <a:schemeClr val="accent1">
                        <a:lumMod val="20000"/>
                        <a:lumOff val="80000"/>
                      </a:schemeClr>
                    </a:solidFill>
                  </a:tcPr>
                </a:tc>
                <a:tc>
                  <a:txBody>
                    <a:bodyPr/>
                    <a:lstStyle/>
                    <a:p>
                      <a:pPr algn="ctr"/>
                      <a:r>
                        <a:rPr lang="de-DE" sz="1400" dirty="0"/>
                        <a:t>  7,5</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236586053"/>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34567890A123</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900444747"/>
                  </a:ext>
                </a:extLst>
              </a:tr>
              <a:tr h="252000">
                <a:tc>
                  <a:txBody>
                    <a:bodyPr/>
                    <a:lstStyle/>
                    <a:p>
                      <a:r>
                        <a:rPr lang="de-DE" sz="1400" dirty="0" err="1"/>
                        <a:t>ProduktY</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2</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692333488"/>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12345678Y901</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2486403473"/>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10,0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3418747265"/>
                  </a:ext>
                </a:extLst>
              </a:tr>
              <a:tr h="252000">
                <a:tc>
                  <a:txBody>
                    <a:bodyPr/>
                    <a:lstStyle/>
                    <a:p>
                      <a:r>
                        <a:rPr lang="de-DE" sz="1400" dirty="0" err="1"/>
                        <a:t>Computerisation</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10</a:t>
                      </a:r>
                    </a:p>
                  </a:txBody>
                  <a:tcPr marL="45720" marR="45720" marT="9720" marB="9720" anchor="ctr">
                    <a:solidFill>
                      <a:schemeClr val="accent1">
                        <a:lumMod val="20000"/>
                        <a:lumOff val="80000"/>
                      </a:schemeClr>
                    </a:solidFill>
                  </a:tcPr>
                </a:tc>
                <a:tc vMerge="1">
                  <a:txBody>
                    <a:bodyPr/>
                    <a:lstStyle/>
                    <a:p>
                      <a:pPr algn="ctr"/>
                      <a:endParaRPr lang="de-DE"/>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35,0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937946"/>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12345678Y901</a:t>
                      </a:r>
                    </a:p>
                  </a:txBody>
                  <a:tcPr marL="45720" marR="45720" marT="9720" marB="9720" anchor="ctr"/>
                </a:tc>
                <a:tc>
                  <a:txBody>
                    <a:bodyPr/>
                    <a:lstStyle/>
                    <a:p>
                      <a:pPr algn="ctr"/>
                      <a:r>
                        <a:rPr lang="de-DE" sz="1400" dirty="0"/>
                        <a:t>10,0</a:t>
                      </a:r>
                    </a:p>
                  </a:txBody>
                  <a:tcPr marL="45720" marR="45720" marT="9720" marB="9720" anchor="ctr"/>
                </a:tc>
                <a:extLst>
                  <a:ext uri="{0D108BD9-81ED-4DB2-BD59-A6C34878D82A}">
                    <a16:rowId xmlns:a16="http://schemas.microsoft.com/office/drawing/2014/main" val="1434833843"/>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56789012C345</a:t>
                      </a:r>
                    </a:p>
                  </a:txBody>
                  <a:tcPr marL="45720" marR="45720" marT="9720" marB="9720" anchor="ctr"/>
                </a:tc>
                <a:tc>
                  <a:txBody>
                    <a:bodyPr/>
                    <a:lstStyle/>
                    <a:p>
                      <a:pPr algn="ctr"/>
                      <a:r>
                        <a:rPr lang="de-DE" sz="1400" dirty="0"/>
                        <a:t>15,0</a:t>
                      </a:r>
                    </a:p>
                  </a:txBody>
                  <a:tcPr marL="45720" marR="45720" marT="9720" marB="9720" anchor="ctr"/>
                </a:tc>
                <a:extLst>
                  <a:ext uri="{0D108BD9-81ED-4DB2-BD59-A6C34878D82A}">
                    <a16:rowId xmlns:a16="http://schemas.microsoft.com/office/drawing/2014/main" val="2704982594"/>
                  </a:ext>
                </a:extLst>
              </a:tr>
              <a:tr h="252000">
                <a:tc>
                  <a:txBody>
                    <a:bodyPr/>
                    <a:lstStyle/>
                    <a:p>
                      <a:r>
                        <a:rPr lang="de-DE" sz="1400" dirty="0"/>
                        <a:t>Reorganisation</a:t>
                      </a:r>
                    </a:p>
                  </a:txBody>
                  <a:tcPr marL="45720" marR="45720" marT="9720" marB="9720" anchor="ctr"/>
                </a:tc>
                <a:tc>
                  <a:txBody>
                    <a:bodyPr/>
                    <a:lstStyle/>
                    <a:p>
                      <a:pPr algn="ctr"/>
                      <a:r>
                        <a:rPr lang="de-DE" sz="1400" dirty="0"/>
                        <a:t>20</a:t>
                      </a:r>
                    </a:p>
                  </a:txBody>
                  <a:tcPr marL="45720" marR="45720" marT="9720" marB="9720" anchor="ctr"/>
                </a:tc>
                <a:tc vMerge="1">
                  <a:txBody>
                    <a:bodyPr/>
                    <a:lstStyle/>
                    <a:p>
                      <a:pPr algn="ctr"/>
                      <a:endParaRPr lang="de-DE"/>
                    </a:p>
                  </a:txBody>
                  <a:tcPr anchor="ctr"/>
                </a:tc>
                <a:tc>
                  <a:txBody>
                    <a:bodyPr/>
                    <a:lstStyle/>
                    <a:p>
                      <a:pPr algn="ctr"/>
                      <a:r>
                        <a:rPr lang="de-DE" sz="1400" dirty="0"/>
                        <a:t>78901234E567</a:t>
                      </a:r>
                    </a:p>
                  </a:txBody>
                  <a:tcPr marL="45720" marR="45720" marT="9720" marB="9720" anchor="ctr"/>
                </a:tc>
                <a:tc>
                  <a:txBody>
                    <a:bodyPr/>
                    <a:lstStyle/>
                    <a:p>
                      <a:pPr algn="ctr"/>
                      <a:r>
                        <a:rPr lang="de-DE" sz="1400" dirty="0"/>
                        <a:t>null</a:t>
                      </a:r>
                    </a:p>
                  </a:txBody>
                  <a:tcPr marL="45720" marR="45720" marT="9720" marB="9720" anchor="ctr"/>
                </a:tc>
                <a:extLst>
                  <a:ext uri="{0D108BD9-81ED-4DB2-BD59-A6C34878D82A}">
                    <a16:rowId xmlns:a16="http://schemas.microsoft.com/office/drawing/2014/main" val="1058030470"/>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67890123D456</a:t>
                      </a:r>
                    </a:p>
                  </a:txBody>
                  <a:tcPr marL="45720" marR="45720" marT="9720" marB="9720" anchor="ctr">
                    <a:solidFill>
                      <a:schemeClr val="accent1">
                        <a:lumMod val="20000"/>
                        <a:lumOff val="80000"/>
                      </a:schemeClr>
                    </a:solidFill>
                  </a:tcPr>
                </a:tc>
                <a:tc>
                  <a:txBody>
                    <a:bodyPr/>
                    <a:lstStyle/>
                    <a:p>
                      <a:pPr algn="ctr"/>
                      <a:r>
                        <a:rPr lang="de-DE" sz="1400" dirty="0"/>
                        <a:t>5,0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913775618"/>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56789012C345</a:t>
                      </a:r>
                    </a:p>
                  </a:txBody>
                  <a:tcPr marL="45720" marR="45720" marT="9720" marB="9720" anchor="ctr">
                    <a:solidFill>
                      <a:schemeClr val="accent1">
                        <a:lumMod val="20000"/>
                        <a:lumOff val="80000"/>
                      </a:schemeClr>
                    </a:solidFill>
                  </a:tcPr>
                </a:tc>
                <a:tc>
                  <a:txBody>
                    <a:bodyPr/>
                    <a:lstStyle/>
                    <a:p>
                      <a:pPr algn="ctr"/>
                      <a:r>
                        <a:rPr lang="de-DE" sz="1400" dirty="0"/>
                        <a:t>20,0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1875574882"/>
                  </a:ext>
                </a:extLst>
              </a:tr>
              <a:tr h="252000">
                <a:tc>
                  <a:txBody>
                    <a:bodyPr/>
                    <a:lstStyle/>
                    <a:p>
                      <a:r>
                        <a:rPr lang="de-DE" sz="1400" dirty="0" err="1"/>
                        <a:t>Newbenefits</a:t>
                      </a:r>
                      <a:endParaRPr lang="de-DE" sz="1400" dirty="0"/>
                    </a:p>
                  </a:txBody>
                  <a:tcPr marL="45720" marR="45720" marT="9720" marB="9720" anchor="ctr">
                    <a:solidFill>
                      <a:schemeClr val="accent1">
                        <a:lumMod val="20000"/>
                        <a:lumOff val="80000"/>
                      </a:schemeClr>
                    </a:solidFill>
                  </a:tcPr>
                </a:tc>
                <a:tc>
                  <a:txBody>
                    <a:bodyPr/>
                    <a:lstStyle/>
                    <a:p>
                      <a:pPr algn="ctr"/>
                      <a:r>
                        <a:rPr lang="de-DE" sz="1400" dirty="0"/>
                        <a:t>30</a:t>
                      </a:r>
                    </a:p>
                  </a:txBody>
                  <a:tcPr marL="45720" marR="45720" marT="9720" marB="9720" anchor="ctr">
                    <a:solidFill>
                      <a:schemeClr val="accent1">
                        <a:lumMod val="20000"/>
                        <a:lumOff val="80000"/>
                      </a:schemeClr>
                    </a:solidFill>
                  </a:tcPr>
                </a:tc>
                <a:tc vMerge="1">
                  <a:txBody>
                    <a:bodyPr/>
                    <a:lstStyle/>
                    <a:p>
                      <a:pPr algn="ctr"/>
                      <a:endParaRPr lang="de-DE" dirty="0"/>
                    </a:p>
                  </a:txBody>
                  <a:tcPr anchor="ctr"/>
                </a:tc>
                <a:tc>
                  <a:txBody>
                    <a:bodyPr/>
                    <a:lstStyle/>
                    <a:p>
                      <a:pPr algn="ctr"/>
                      <a:r>
                        <a:rPr lang="de-DE" sz="1400" dirty="0"/>
                        <a:t>45678901B234</a:t>
                      </a:r>
                    </a:p>
                  </a:txBody>
                  <a:tcPr marL="45720" marR="45720" marT="9720" marB="9720" anchor="ctr">
                    <a:solidFill>
                      <a:schemeClr val="accent1">
                        <a:lumMod val="20000"/>
                        <a:lumOff val="80000"/>
                      </a:schemeClr>
                    </a:solidFill>
                  </a:tcPr>
                </a:tc>
                <a:tc>
                  <a:txBody>
                    <a:bodyPr/>
                    <a:lstStyle/>
                    <a:p>
                      <a:pPr algn="ctr"/>
                      <a:r>
                        <a:rPr lang="de-DE" sz="1400" dirty="0"/>
                        <a:t>30,0</a:t>
                      </a:r>
                    </a:p>
                  </a:txBody>
                  <a:tcPr marL="45720" marR="45720" marT="9720" marB="9720" anchor="ctr">
                    <a:solidFill>
                      <a:schemeClr val="accent1">
                        <a:lumMod val="20000"/>
                        <a:lumOff val="80000"/>
                      </a:schemeClr>
                    </a:solidFill>
                  </a:tcPr>
                </a:tc>
                <a:extLst>
                  <a:ext uri="{0D108BD9-81ED-4DB2-BD59-A6C34878D82A}">
                    <a16:rowId xmlns:a16="http://schemas.microsoft.com/office/drawing/2014/main" val="727174774"/>
                  </a:ext>
                </a:extLst>
              </a:tr>
            </a:tbl>
          </a:graphicData>
        </a:graphic>
      </p:graphicFrame>
      <p:graphicFrame>
        <p:nvGraphicFramePr>
          <p:cNvPr id="5" name="Group 5">
            <a:extLst>
              <a:ext uri="{FF2B5EF4-FFF2-40B4-BE49-F238E27FC236}">
                <a16:creationId xmlns:a16="http://schemas.microsoft.com/office/drawing/2014/main" id="{8E463B22-E1B9-5A3F-7F7A-312E42958B61}"/>
              </a:ext>
            </a:extLst>
          </p:cNvPr>
          <p:cNvGraphicFramePr>
            <a:graphicFrameLocks noGrp="1"/>
          </p:cNvGraphicFramePr>
          <p:nvPr>
            <p:extLst>
              <p:ext uri="{D42A27DB-BD31-4B8C-83A1-F6EECF244321}">
                <p14:modId xmlns:p14="http://schemas.microsoft.com/office/powerpoint/2010/main" val="1581686560"/>
              </p:ext>
            </p:extLst>
          </p:nvPr>
        </p:nvGraphicFramePr>
        <p:xfrm>
          <a:off x="9030699" y="519293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26F35DA3-472A-6F02-3561-646DE5340900}"/>
              </a:ext>
            </a:extLst>
          </p:cNvPr>
          <p:cNvGraphicFramePr>
            <a:graphicFrameLocks noGrp="1"/>
          </p:cNvGraphicFramePr>
          <p:nvPr>
            <p:extLst>
              <p:ext uri="{D42A27DB-BD31-4B8C-83A1-F6EECF244321}">
                <p14:modId xmlns:p14="http://schemas.microsoft.com/office/powerpoint/2010/main" val="2504505992"/>
              </p:ext>
            </p:extLst>
          </p:nvPr>
        </p:nvGraphicFramePr>
        <p:xfrm>
          <a:off x="7852285" y="559007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1964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Weiteres Beispiel für Gruppierung</a:t>
            </a:r>
          </a:p>
        </p:txBody>
      </p:sp>
      <p:sp>
        <p:nvSpPr>
          <p:cNvPr id="3" name="Inhaltsplatzhalter 2"/>
          <p:cNvSpPr>
            <a:spLocks noGrp="1"/>
          </p:cNvSpPr>
          <p:nvPr>
            <p:ph idx="1"/>
          </p:nvPr>
        </p:nvSpPr>
        <p:spPr/>
        <p:txBody>
          <a:bodyPr>
            <a:noAutofit/>
          </a:bodyPr>
          <a:lstStyle/>
          <a:p>
            <a:r>
              <a:rPr lang="de-DE" dirty="0"/>
              <a:t>Liefere für jedes Projekt </a:t>
            </a:r>
          </a:p>
          <a:p>
            <a:pPr lvl="1"/>
            <a:r>
              <a:rPr lang="de-DE" dirty="0"/>
              <a:t>die Nummer, </a:t>
            </a:r>
          </a:p>
          <a:p>
            <a:pPr lvl="1"/>
            <a:r>
              <a:rPr lang="de-DE" dirty="0"/>
              <a:t>den Namen und </a:t>
            </a:r>
          </a:p>
          <a:p>
            <a:pPr lvl="1"/>
            <a:r>
              <a:rPr lang="de-DE" dirty="0"/>
              <a:t>die Anzahl der Angestellten, </a:t>
            </a:r>
          </a:p>
          <a:p>
            <a:pPr marL="258503" lvl="1" indent="0">
              <a:buNone/>
            </a:pPr>
            <a:r>
              <a:rPr lang="de-DE" dirty="0"/>
              <a:t>die aus Abteilung 5 an dem betreffenden Projekt arbeiten</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Nummer, Name,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Projekt p,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arb.ProjNr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ang.SVN</a:t>
            </a:r>
            <a:r>
              <a:rPr lang="de-DE" spc="-150"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spc="-150"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ang.Abt</a:t>
            </a:r>
            <a:r>
              <a:rPr lang="de-DE" dirty="0">
                <a:latin typeface="Courier New" panose="02070309020205020404" pitchFamily="49" charset="0"/>
                <a:cs typeface="Courier New" panose="02070309020205020404" pitchFamily="49" charset="0"/>
              </a:rPr>
              <a:t>=5</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Nummer, Name;</a:t>
            </a:r>
          </a:p>
        </p:txBody>
      </p:sp>
      <p:sp>
        <p:nvSpPr>
          <p:cNvPr id="5" name="Date Placeholder 4">
            <a:extLst>
              <a:ext uri="{FF2B5EF4-FFF2-40B4-BE49-F238E27FC236}">
                <a16:creationId xmlns:a16="http://schemas.microsoft.com/office/drawing/2014/main" id="{44165E0B-6035-8D3A-E4D2-ADD4B7BAF23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D6CB056-7AF8-6C2A-0ED6-29CB2356F5C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74</a:t>
            </a:fld>
            <a:endParaRPr lang="de-DE"/>
          </a:p>
        </p:txBody>
      </p:sp>
      <p:sp>
        <p:nvSpPr>
          <p:cNvPr id="7" name="TextBox 6">
            <a:extLst>
              <a:ext uri="{FF2B5EF4-FFF2-40B4-BE49-F238E27FC236}">
                <a16:creationId xmlns:a16="http://schemas.microsoft.com/office/drawing/2014/main" id="{7B571761-1767-CD7A-B6F7-86FBD03CC4D1}"/>
              </a:ext>
            </a:extLst>
          </p:cNvPr>
          <p:cNvSpPr txBox="1"/>
          <p:nvPr/>
        </p:nvSpPr>
        <p:spPr>
          <a:xfrm>
            <a:off x="7373403" y="1665066"/>
            <a:ext cx="4458272" cy="175432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s</a:t>
            </a:r>
            <a:r>
              <a:rPr lang="en-DE" b="1" dirty="0">
                <a:latin typeface="Courier New" panose="02070309020205020404" pitchFamily="49" charset="0"/>
                <a:cs typeface="Courier New" panose="02070309020205020404" pitchFamily="49" charset="0"/>
              </a:rPr>
              <a:t>elect </a:t>
            </a:r>
            <a:r>
              <a:rPr lang="en-DE" dirty="0">
                <a:latin typeface="Courier New" panose="02070309020205020404" pitchFamily="49" charset="0"/>
                <a:cs typeface="Courier New" panose="02070309020205020404" pitchFamily="49" charset="0"/>
              </a:rPr>
              <a:t>Attr_Fct_List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from</a:t>
            </a:r>
            <a:r>
              <a:rPr lang="en-DE" dirty="0">
                <a:latin typeface="Courier New" panose="02070309020205020404" pitchFamily="49" charset="0"/>
                <a:cs typeface="Courier New" panose="02070309020205020404" pitchFamily="49" charset="0"/>
              </a:rPr>
              <a:t> TableList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where</a:t>
            </a:r>
            <a:r>
              <a:rPr lang="en-DE" dirty="0">
                <a:latin typeface="Courier New" panose="02070309020205020404" pitchFamily="49" charset="0"/>
                <a:cs typeface="Courier New" panose="02070309020205020404" pitchFamily="49" charset="0"/>
              </a:rPr>
              <a:t> &lt;Condition&gt;]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g</a:t>
            </a:r>
            <a:r>
              <a:rPr lang="en-DE" b="1" dirty="0">
                <a:latin typeface="Courier New" panose="02070309020205020404" pitchFamily="49" charset="0"/>
                <a:cs typeface="Courier New" panose="02070309020205020404" pitchFamily="49" charset="0"/>
              </a:rPr>
              <a:t>roup by</a:t>
            </a:r>
            <a:r>
              <a:rPr lang="en-DE" dirty="0">
                <a:latin typeface="Courier New" panose="02070309020205020404" pitchFamily="49" charset="0"/>
                <a:cs typeface="Courier New" panose="02070309020205020404" pitchFamily="49" charset="0"/>
              </a:rPr>
              <a:t> AttrList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DE" b="1" dirty="0">
                <a:latin typeface="Courier New" panose="02070309020205020404" pitchFamily="49" charset="0"/>
                <a:cs typeface="Courier New" panose="02070309020205020404" pitchFamily="49" charset="0"/>
              </a:rPr>
              <a:t>having</a:t>
            </a:r>
            <a:r>
              <a:rPr lang="en-DE" dirty="0">
                <a:latin typeface="Courier New" panose="02070309020205020404" pitchFamily="49" charset="0"/>
                <a:cs typeface="Courier New" panose="02070309020205020404" pitchFamily="49" charset="0"/>
              </a:rPr>
              <a:t> &lt;GroupCondition&gt;]]</a:t>
            </a:r>
          </a:p>
          <a:p>
            <a:pPr>
              <a:tabLst>
                <a:tab pos="360000" algn="l"/>
                <a:tab pos="720000" algn="l"/>
                <a:tab pos="1080000" algn="l"/>
                <a:tab pos="1440000" algn="l"/>
                <a:tab pos="1800000" algn="l"/>
                <a:tab pos="2160000" algn="l"/>
                <a:tab pos="2520000" algn="l"/>
                <a:tab pos="2880000" algn="l"/>
                <a:tab pos="3240000" algn="l"/>
              </a:tabLst>
            </a:pPr>
            <a:r>
              <a:rPr lang="en-DE" dirty="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o</a:t>
            </a:r>
            <a:r>
              <a:rPr lang="en-DE" b="1" dirty="0">
                <a:latin typeface="Courier New" panose="02070309020205020404" pitchFamily="49" charset="0"/>
                <a:cs typeface="Courier New" panose="02070309020205020404" pitchFamily="49" charset="0"/>
              </a:rPr>
              <a:t>rder</a:t>
            </a:r>
            <a:r>
              <a:rPr lang="en-DE" dirty="0">
                <a:latin typeface="Courier New" panose="02070309020205020404" pitchFamily="49" charset="0"/>
                <a:cs typeface="Courier New" panose="02070309020205020404" pitchFamily="49" charset="0"/>
              </a:rPr>
              <a:t> </a:t>
            </a:r>
            <a:r>
              <a:rPr lang="en-DE" b="1" dirty="0">
                <a:latin typeface="Courier New" panose="02070309020205020404" pitchFamily="49" charset="0"/>
                <a:cs typeface="Courier New" panose="02070309020205020404" pitchFamily="49" charset="0"/>
              </a:rPr>
              <a:t>by</a:t>
            </a:r>
            <a:r>
              <a:rPr lang="en-DE" dirty="0">
                <a:latin typeface="Courier New" panose="02070309020205020404" pitchFamily="49" charset="0"/>
                <a:cs typeface="Courier New" panose="02070309020205020404" pitchFamily="49" charset="0"/>
              </a:rPr>
              <a:t> {Attr [</a:t>
            </a:r>
            <a:r>
              <a:rPr lang="en-DE" b="1" dirty="0">
                <a:latin typeface="Courier New" panose="02070309020205020404" pitchFamily="49" charset="0"/>
                <a:cs typeface="Courier New" panose="02070309020205020404" pitchFamily="49" charset="0"/>
              </a:rPr>
              <a:t>asc</a:t>
            </a:r>
            <a:r>
              <a:rPr lang="en-DE" dirty="0">
                <a:latin typeface="Courier New" panose="02070309020205020404" pitchFamily="49" charset="0"/>
                <a:cs typeface="Courier New" panose="02070309020205020404" pitchFamily="49" charset="0"/>
              </a:rPr>
              <a:t> | </a:t>
            </a:r>
            <a:r>
              <a:rPr lang="en-DE" b="1" dirty="0">
                <a:latin typeface="Courier New" panose="02070309020205020404" pitchFamily="49" charset="0"/>
                <a:cs typeface="Courier New" panose="02070309020205020404" pitchFamily="49" charset="0"/>
              </a:rPr>
              <a:t>desc</a:t>
            </a:r>
            <a:r>
              <a:rPr lang="en-DE" dirty="0">
                <a:latin typeface="Courier New" panose="02070309020205020404" pitchFamily="49" charset="0"/>
                <a:cs typeface="Courier New" panose="02070309020205020404" pitchFamily="49" charset="0"/>
              </a:rPr>
              <a:t>]}];</a:t>
            </a:r>
          </a:p>
        </p:txBody>
      </p:sp>
      <p:graphicFrame>
        <p:nvGraphicFramePr>
          <p:cNvPr id="11" name="Group 5">
            <a:extLst>
              <a:ext uri="{FF2B5EF4-FFF2-40B4-BE49-F238E27FC236}">
                <a16:creationId xmlns:a16="http://schemas.microsoft.com/office/drawing/2014/main" id="{8CEA13AB-AD06-3D59-F9E7-F4E37C9C7AD4}"/>
              </a:ext>
            </a:extLst>
          </p:cNvPr>
          <p:cNvGraphicFramePr>
            <a:graphicFrameLocks noGrp="1"/>
          </p:cNvGraphicFramePr>
          <p:nvPr>
            <p:extLst>
              <p:ext uri="{D42A27DB-BD31-4B8C-83A1-F6EECF244321}">
                <p14:modId xmlns:p14="http://schemas.microsoft.com/office/powerpoint/2010/main" val="3946718826"/>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7AA5E279-885A-B03E-4B6E-4807EEF0C7B6}"/>
              </a:ext>
            </a:extLst>
          </p:cNvPr>
          <p:cNvGraphicFramePr>
            <a:graphicFrameLocks noGrp="1"/>
          </p:cNvGraphicFramePr>
          <p:nvPr>
            <p:extLst>
              <p:ext uri="{D42A27DB-BD31-4B8C-83A1-F6EECF244321}">
                <p14:modId xmlns:p14="http://schemas.microsoft.com/office/powerpoint/2010/main" val="244040928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3" name="Group 5">
            <a:extLst>
              <a:ext uri="{FF2B5EF4-FFF2-40B4-BE49-F238E27FC236}">
                <a16:creationId xmlns:a16="http://schemas.microsoft.com/office/drawing/2014/main" id="{330B6104-5C81-7C96-9A52-8B2DA6CAEE26}"/>
              </a:ext>
            </a:extLst>
          </p:cNvPr>
          <p:cNvGraphicFramePr>
            <a:graphicFrameLocks noGrp="1"/>
          </p:cNvGraphicFramePr>
          <p:nvPr>
            <p:extLst>
              <p:ext uri="{D42A27DB-BD31-4B8C-83A1-F6EECF244321}">
                <p14:modId xmlns:p14="http://schemas.microsoft.com/office/powerpoint/2010/main" val="571705553"/>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20030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5A4F436-63A5-1DB0-6DF9-23CDD9AB03C5}"/>
              </a:ext>
            </a:extLst>
          </p:cNvPr>
          <p:cNvSpPr>
            <a:spLocks noGrp="1"/>
          </p:cNvSpPr>
          <p:nvPr>
            <p:ph type="title"/>
          </p:nvPr>
        </p:nvSpPr>
        <p:spPr/>
        <p:txBody>
          <a:bodyPr/>
          <a:lstStyle/>
          <a:p>
            <a:r>
              <a:rPr lang="en-DE" dirty="0"/>
              <a:t>Praxis-Test mit DBeaver</a:t>
            </a:r>
          </a:p>
        </p:txBody>
      </p:sp>
      <p:sp>
        <p:nvSpPr>
          <p:cNvPr id="12" name="Vertical Text Placeholder 11">
            <a:extLst>
              <a:ext uri="{FF2B5EF4-FFF2-40B4-BE49-F238E27FC236}">
                <a16:creationId xmlns:a16="http://schemas.microsoft.com/office/drawing/2014/main" id="{11413E07-BE84-EA17-33B5-CA48F6C575D0}"/>
              </a:ext>
            </a:extLst>
          </p:cNvPr>
          <p:cNvSpPr>
            <a:spLocks noGrp="1"/>
          </p:cNvSpPr>
          <p:nvPr>
            <p:ph type="body" orient="vert" idx="1"/>
          </p:nvPr>
        </p:nvSpPr>
        <p:spPr/>
        <p:txBody>
          <a:bodyPr/>
          <a:lstStyle/>
          <a:p>
            <a:r>
              <a:rPr lang="en-DE" dirty="0"/>
              <a:t>Gruppierende Anfragen stellen</a:t>
            </a:r>
          </a:p>
        </p:txBody>
      </p:sp>
      <p:pic>
        <p:nvPicPr>
          <p:cNvPr id="4" name="Picture Placeholder 3">
            <a:extLst>
              <a:ext uri="{FF2B5EF4-FFF2-40B4-BE49-F238E27FC236}">
                <a16:creationId xmlns:a16="http://schemas.microsoft.com/office/drawing/2014/main" id="{74F1A3FD-EE28-463A-EE34-0187711E215F}"/>
              </a:ext>
            </a:extLst>
          </p:cNvPr>
          <p:cNvPicPr>
            <a:picLocks noGrp="1" noChangeAspect="1"/>
          </p:cNvPicPr>
          <p:nvPr>
            <p:ph type="pic" sz="quarter" idx="13"/>
          </p:nvPr>
        </p:nvPicPr>
        <p:blipFill>
          <a:blip r:embed="rId2"/>
          <a:srcRect l="4002" r="4002"/>
          <a:stretch>
            <a:fillRect/>
          </a:stretch>
        </p:blipFill>
        <p:spPr>
          <a:prstGeom prst="rect">
            <a:avLst/>
          </a:prstGeom>
        </p:spPr>
      </p:pic>
      <p:sp>
        <p:nvSpPr>
          <p:cNvPr id="14" name="Vertical Text Placeholder 13">
            <a:extLst>
              <a:ext uri="{FF2B5EF4-FFF2-40B4-BE49-F238E27FC236}">
                <a16:creationId xmlns:a16="http://schemas.microsoft.com/office/drawing/2014/main" id="{D75513F6-97F1-A4AC-A094-872A76941451}"/>
              </a:ext>
            </a:extLst>
          </p:cNvPr>
          <p:cNvSpPr>
            <a:spLocks noGrp="1"/>
          </p:cNvSpPr>
          <p:nvPr>
            <p:ph type="body" orient="vert" idx="14"/>
          </p:nvPr>
        </p:nvSpPr>
        <p:spPr/>
        <p:txBody>
          <a:bodyPr/>
          <a:lstStyle/>
          <a:p>
            <a:r>
              <a:rPr lang="en-DE" dirty="0"/>
              <a:t>D</a:t>
            </a:r>
            <a:r>
              <a:rPr lang="en-GB" dirty="0"/>
              <a:t>b</a:t>
            </a:r>
            <a:r>
              <a:rPr lang="en-DE" dirty="0"/>
              <a:t>eaver Screenshot</a:t>
            </a:r>
          </a:p>
        </p:txBody>
      </p:sp>
      <p:sp>
        <p:nvSpPr>
          <p:cNvPr id="5" name="Date Placeholder 4">
            <a:extLst>
              <a:ext uri="{FF2B5EF4-FFF2-40B4-BE49-F238E27FC236}">
                <a16:creationId xmlns:a16="http://schemas.microsoft.com/office/drawing/2014/main" id="{8B7862CD-E946-2CB8-8C3B-0895D59C024B}"/>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5D36CACF-EF50-74D3-0010-97295363F4A0}"/>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68658C5D-B573-52F7-4246-A69F60462480}"/>
              </a:ext>
            </a:extLst>
          </p:cNvPr>
          <p:cNvSpPr>
            <a:spLocks noGrp="1"/>
          </p:cNvSpPr>
          <p:nvPr>
            <p:ph type="sldNum" sz="quarter" idx="4"/>
          </p:nvPr>
        </p:nvSpPr>
        <p:spPr/>
        <p:txBody>
          <a:bodyPr/>
          <a:lstStyle/>
          <a:p>
            <a:fld id="{6B52BCD7-8B4B-1443-81DC-540C3C62FE02}" type="slidenum">
              <a:rPr lang="en-GB" smtClean="0"/>
              <a:t>75</a:t>
            </a:fld>
            <a:endParaRPr lang="en-GB"/>
          </a:p>
        </p:txBody>
      </p:sp>
      <p:sp>
        <p:nvSpPr>
          <p:cNvPr id="2" name="TextBox 1">
            <a:extLst>
              <a:ext uri="{FF2B5EF4-FFF2-40B4-BE49-F238E27FC236}">
                <a16:creationId xmlns:a16="http://schemas.microsoft.com/office/drawing/2014/main" id="{1AFE3CD1-F724-2D59-B7E9-B01B5574A877}"/>
              </a:ext>
            </a:extLst>
          </p:cNvPr>
          <p:cNvSpPr txBox="1"/>
          <p:nvPr/>
        </p:nvSpPr>
        <p:spPr>
          <a:xfrm>
            <a:off x="286206" y="4822057"/>
            <a:ext cx="5663153" cy="923330"/>
          </a:xfrm>
          <a:prstGeom prst="rect">
            <a:avLst/>
          </a:prstGeom>
          <a:noFill/>
        </p:spPr>
        <p:txBody>
          <a:bodyPr wrap="none">
            <a:spAutoFit/>
          </a:bodyPr>
          <a:lstStyle/>
          <a:p>
            <a:r>
              <a:rPr lang="de-DE" dirty="0">
                <a:solidFill>
                  <a:schemeClr val="tx1">
                    <a:lumMod val="60000"/>
                    <a:lumOff val="40000"/>
                  </a:schemeClr>
                </a:solidFill>
              </a:rPr>
              <a:t>Weitere Online-Ressource:</a:t>
            </a:r>
            <a:endParaRPr lang="en-DE" dirty="0">
              <a:solidFill>
                <a:schemeClr val="tx1">
                  <a:lumMod val="60000"/>
                  <a:lumOff val="40000"/>
                </a:schemeClr>
              </a:solidFill>
            </a:endParaRPr>
          </a:p>
          <a:p>
            <a:r>
              <a:rPr lang="en-DE" dirty="0">
                <a:solidFill>
                  <a:schemeClr val="tx1">
                    <a:lumMod val="60000"/>
                    <a:lumOff val="40000"/>
                  </a:schemeClr>
                </a:solidFill>
                <a:hlinkClick r:id="rId3">
                  <a:extLst>
                    <a:ext uri="{A12FA001-AC4F-418D-AE19-62706E023703}">
                      <ahyp:hlinkClr xmlns:ahyp="http://schemas.microsoft.com/office/drawing/2018/hyperlinkcolor" val="tx"/>
                    </a:ext>
                  </a:extLst>
                </a:hlinkClick>
              </a:rPr>
              <a:t>https://www.w3schools.com/sql/default.asp</a:t>
            </a:r>
            <a:r>
              <a:rPr lang="en-DE" dirty="0">
                <a:solidFill>
                  <a:schemeClr val="tx1">
                    <a:lumMod val="60000"/>
                    <a:lumOff val="40000"/>
                  </a:schemeClr>
                </a:solidFill>
              </a:rPr>
              <a:t>  </a:t>
            </a:r>
          </a:p>
          <a:p>
            <a:r>
              <a:rPr lang="en-DE" dirty="0">
                <a:solidFill>
                  <a:schemeClr val="tx1">
                    <a:lumMod val="60000"/>
                    <a:lumOff val="40000"/>
                  </a:schemeClr>
                </a:solidFill>
              </a:rPr>
              <a:t>Achtung: SQL Befehle teilweise implementierungsabhängig</a:t>
            </a:r>
          </a:p>
        </p:txBody>
      </p:sp>
    </p:spTree>
    <p:extLst>
      <p:ext uri="{BB962C8B-B14F-4D97-AF65-F5344CB8AC3E}">
        <p14:creationId xmlns:p14="http://schemas.microsoft.com/office/powerpoint/2010/main" val="1185188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99C-1FBE-8A4A-AFCD-858EC92F1C11}"/>
              </a:ext>
            </a:extLst>
          </p:cNvPr>
          <p:cNvSpPr>
            <a:spLocks noGrp="1"/>
          </p:cNvSpPr>
          <p:nvPr>
            <p:ph type="title"/>
          </p:nvPr>
        </p:nvSpPr>
        <p:spPr/>
        <p:txBody>
          <a:bodyPr/>
          <a:lstStyle/>
          <a:p>
            <a:r>
              <a:rPr lang="de-DE" dirty="0"/>
              <a:t>Weitere Klauseln, Tests und Vergleichsmöglichkeiten</a:t>
            </a:r>
          </a:p>
        </p:txBody>
      </p:sp>
      <p:sp>
        <p:nvSpPr>
          <p:cNvPr id="3" name="Text Placeholder 2">
            <a:extLst>
              <a:ext uri="{FF2B5EF4-FFF2-40B4-BE49-F238E27FC236}">
                <a16:creationId xmlns:a16="http://schemas.microsoft.com/office/drawing/2014/main" id="{2BCBFE77-E594-CE4E-88A8-A0803E59FC34}"/>
              </a:ext>
            </a:extLst>
          </p:cNvPr>
          <p:cNvSpPr>
            <a:spLocks noGrp="1"/>
          </p:cNvSpPr>
          <p:nvPr>
            <p:ph type="body" idx="1"/>
          </p:nvPr>
        </p:nvSpPr>
        <p:spPr/>
        <p:txBody>
          <a:bodyPr/>
          <a:lstStyle/>
          <a:p>
            <a:r>
              <a:rPr lang="de-DE" dirty="0"/>
              <a:t>String-Tests</a:t>
            </a:r>
          </a:p>
          <a:p>
            <a:r>
              <a:rPr lang="de-DE" dirty="0"/>
              <a:t>Element-Test</a:t>
            </a:r>
          </a:p>
        </p:txBody>
      </p:sp>
      <p:sp>
        <p:nvSpPr>
          <p:cNvPr id="5" name="Date Placeholder 4">
            <a:extLst>
              <a:ext uri="{FF2B5EF4-FFF2-40B4-BE49-F238E27FC236}">
                <a16:creationId xmlns:a16="http://schemas.microsoft.com/office/drawing/2014/main" id="{3D80512E-7999-EF46-A288-BA53874ABA4D}"/>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F747DD-9816-8245-95D5-6B86E4B57C9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082E092-31AD-0B4F-BE57-B347BBF494BC}"/>
              </a:ext>
            </a:extLst>
          </p:cNvPr>
          <p:cNvSpPr>
            <a:spLocks noGrp="1"/>
          </p:cNvSpPr>
          <p:nvPr>
            <p:ph type="sldNum" sz="quarter" idx="4"/>
          </p:nvPr>
        </p:nvSpPr>
        <p:spPr/>
        <p:txBody>
          <a:bodyPr/>
          <a:lstStyle/>
          <a:p>
            <a:fld id="{6B52BCD7-8B4B-1443-81DC-540C3C62FE02}" type="slidenum">
              <a:rPr lang="en-GB" smtClean="0"/>
              <a:t>76</a:t>
            </a:fld>
            <a:endParaRPr lang="en-GB"/>
          </a:p>
        </p:txBody>
      </p:sp>
    </p:spTree>
    <p:extLst>
      <p:ext uri="{BB962C8B-B14F-4D97-AF65-F5344CB8AC3E}">
        <p14:creationId xmlns:p14="http://schemas.microsoft.com/office/powerpoint/2010/main" val="1622616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Zeichenvergleiche</a:t>
            </a:r>
          </a:p>
        </p:txBody>
      </p:sp>
      <p:sp>
        <p:nvSpPr>
          <p:cNvPr id="3" name="Inhaltsplatzhalter 2"/>
          <p:cNvSpPr>
            <a:spLocks noGrp="1"/>
          </p:cNvSpPr>
          <p:nvPr>
            <p:ph idx="1"/>
          </p:nvPr>
        </p:nvSpPr>
        <p:spPr/>
        <p:txBody>
          <a:bodyPr>
            <a:noAutofit/>
          </a:bodyPr>
          <a:lstStyle/>
          <a:p>
            <a:r>
              <a:rPr lang="de-DE" dirty="0"/>
              <a:t>Gleichheit von Substrings: </a:t>
            </a:r>
            <a:r>
              <a:rPr lang="de-DE" dirty="0">
                <a:solidFill>
                  <a:schemeClr val="accent1"/>
                </a:solidFill>
              </a:rPr>
              <a:t>LIKE</a:t>
            </a:r>
            <a:r>
              <a:rPr lang="de-DE" dirty="0"/>
              <a:t> und zwei Sonderzeichen/Platzhalter</a:t>
            </a:r>
          </a:p>
          <a:p>
            <a:pPr lvl="1"/>
            <a:r>
              <a:rPr lang="de-DE" dirty="0"/>
              <a:t>%    : beliebige Anzahl von Zeichen</a:t>
            </a:r>
          </a:p>
          <a:p>
            <a:pPr lvl="1"/>
            <a:r>
              <a:rPr lang="de-DE" dirty="0"/>
              <a:t>_     : genau ein Zeichen</a:t>
            </a:r>
          </a:p>
          <a:p>
            <a:r>
              <a:rPr lang="de-DE" dirty="0"/>
              <a:t>Beispiele:</a:t>
            </a:r>
          </a:p>
          <a:p>
            <a:pPr lvl="1"/>
            <a:r>
              <a:rPr lang="de-DE" dirty="0"/>
              <a:t>Liefere eine Liste der Vor- und Nachnamen aller Angestellten, die in Houston/Texas wohnen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Adresse </a:t>
            </a:r>
            <a:r>
              <a:rPr lang="de-DE" b="1" dirty="0">
                <a:solidFill>
                  <a:schemeClr val="accent1"/>
                </a:solidFill>
                <a:latin typeface="Courier New" panose="02070309020205020404" pitchFamily="49" charset="0"/>
                <a:cs typeface="Courier New" panose="02070309020205020404" pitchFamily="49" charset="0"/>
              </a:rPr>
              <a:t>like</a:t>
            </a:r>
            <a:r>
              <a:rPr lang="de-DE" dirty="0">
                <a:latin typeface="Courier New" panose="02070309020205020404" pitchFamily="49" charset="0"/>
                <a:cs typeface="Courier New" panose="02070309020205020404" pitchFamily="49" charset="0"/>
              </a:rPr>
              <a:t> '%Houston, TX%';</a:t>
            </a:r>
          </a:p>
          <a:p>
            <a:pPr lvl="1"/>
            <a:r>
              <a:rPr lang="de-DE" dirty="0"/>
              <a:t>Liefere eine Liste der Vor- und Nachnamen aller Angestellten, deren SVN an der dritten Stelle die Ziffer 8 besitzt</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a:t>
            </a:r>
            <a:r>
              <a:rPr lang="de-DE" b="1" dirty="0">
                <a:solidFill>
                  <a:schemeClr val="accent1"/>
                </a:solidFill>
                <a:latin typeface="Courier New" panose="02070309020205020404" pitchFamily="49" charset="0"/>
                <a:cs typeface="Courier New" panose="02070309020205020404" pitchFamily="49" charset="0"/>
              </a:rPr>
              <a:t>like</a:t>
            </a:r>
            <a:r>
              <a:rPr lang="de-DE" dirty="0">
                <a:latin typeface="Courier New" panose="02070309020205020404" pitchFamily="49" charset="0"/>
                <a:cs typeface="Courier New" panose="02070309020205020404" pitchFamily="49" charset="0"/>
              </a:rPr>
              <a:t> '_ _ 8 _ _ _ _ _ _ _ _ _';</a:t>
            </a:r>
          </a:p>
          <a:p>
            <a:endParaRPr lang="de-DE" dirty="0"/>
          </a:p>
        </p:txBody>
      </p:sp>
      <p:sp>
        <p:nvSpPr>
          <p:cNvPr id="5" name="Date Placeholder 4">
            <a:extLst>
              <a:ext uri="{FF2B5EF4-FFF2-40B4-BE49-F238E27FC236}">
                <a16:creationId xmlns:a16="http://schemas.microsoft.com/office/drawing/2014/main" id="{206D7F34-C95E-4F58-431D-C3CD4C747455}"/>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0E2CB580-B7CC-3DCB-2C78-58025840565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77</a:t>
            </a:fld>
            <a:endParaRPr lang="de-DE"/>
          </a:p>
        </p:txBody>
      </p:sp>
    </p:spTree>
    <p:extLst>
      <p:ext uri="{BB962C8B-B14F-4D97-AF65-F5344CB8AC3E}">
        <p14:creationId xmlns:p14="http://schemas.microsoft.com/office/powerpoint/2010/main" val="2250648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Operatoren</a:t>
            </a:r>
          </a:p>
        </p:txBody>
      </p:sp>
      <p:sp>
        <p:nvSpPr>
          <p:cNvPr id="3" name="Inhaltsplatzhalter 2"/>
          <p:cNvSpPr>
            <a:spLocks noGrp="1"/>
          </p:cNvSpPr>
          <p:nvPr>
            <p:ph idx="1"/>
          </p:nvPr>
        </p:nvSpPr>
        <p:spPr/>
        <p:txBody>
          <a:bodyPr>
            <a:noAutofit/>
          </a:bodyPr>
          <a:lstStyle/>
          <a:p>
            <a:r>
              <a:rPr lang="de-DE" dirty="0"/>
              <a:t>Für Zahlen: Arithmetische Operatoren (</a:t>
            </a:r>
            <a:r>
              <a:rPr lang="de-DE" dirty="0">
                <a:solidFill>
                  <a:schemeClr val="accent1"/>
                </a:solidFill>
              </a:rPr>
              <a:t>+</a:t>
            </a:r>
            <a:r>
              <a:rPr lang="de-DE" dirty="0"/>
              <a:t>,</a:t>
            </a:r>
            <a:r>
              <a:rPr lang="de-DE" dirty="0">
                <a:solidFill>
                  <a:schemeClr val="accent1"/>
                </a:solidFill>
              </a:rPr>
              <a:t> -</a:t>
            </a:r>
            <a:r>
              <a:rPr lang="de-DE" dirty="0"/>
              <a:t>,</a:t>
            </a:r>
            <a:r>
              <a:rPr lang="de-DE" dirty="0">
                <a:solidFill>
                  <a:schemeClr val="accent1"/>
                </a:solidFill>
              </a:rPr>
              <a:t> *</a:t>
            </a:r>
            <a:r>
              <a:rPr lang="de-DE" dirty="0"/>
              <a:t>,</a:t>
            </a:r>
            <a:r>
              <a:rPr lang="de-DE" dirty="0">
                <a:solidFill>
                  <a:schemeClr val="accent1"/>
                </a:solidFill>
              </a:rPr>
              <a:t> /</a:t>
            </a:r>
            <a:r>
              <a:rPr lang="de-DE" dirty="0"/>
              <a:t>)</a:t>
            </a:r>
          </a:p>
          <a:p>
            <a:r>
              <a:rPr lang="de-DE" dirty="0"/>
              <a:t>Für Zeichenketten: Verbindungsoperator (</a:t>
            </a:r>
            <a:r>
              <a:rPr lang="de-DE" dirty="0">
                <a:solidFill>
                  <a:schemeClr val="accent1"/>
                </a:solidFill>
              </a:rPr>
              <a:t>||</a:t>
            </a:r>
            <a:r>
              <a:rPr lang="de-DE" dirty="0"/>
              <a:t>)</a:t>
            </a:r>
          </a:p>
          <a:p>
            <a:r>
              <a:rPr lang="de-DE" dirty="0"/>
              <a:t>Für Datum, Zeit, Zeitstempel und Intervall: Plus und Minus (</a:t>
            </a:r>
            <a:r>
              <a:rPr lang="de-DE" dirty="0">
                <a:solidFill>
                  <a:schemeClr val="accent1"/>
                </a:solidFill>
              </a:rPr>
              <a:t>+</a:t>
            </a:r>
            <a:r>
              <a:rPr lang="de-DE" dirty="0"/>
              <a:t>, </a:t>
            </a:r>
            <a:r>
              <a:rPr lang="de-DE" dirty="0">
                <a:solidFill>
                  <a:schemeClr val="accent1"/>
                </a:solidFill>
              </a:rPr>
              <a:t>-</a:t>
            </a:r>
            <a:r>
              <a:rPr lang="de-DE" dirty="0"/>
              <a:t>)</a:t>
            </a:r>
          </a:p>
          <a:p>
            <a:r>
              <a:rPr lang="de-DE" dirty="0"/>
              <a:t>Vergleichsoperator </a:t>
            </a:r>
            <a:r>
              <a:rPr lang="de-DE" dirty="0">
                <a:solidFill>
                  <a:schemeClr val="accent1"/>
                </a:solidFill>
              </a:rPr>
              <a:t>BETWEEN</a:t>
            </a:r>
            <a:r>
              <a:rPr lang="de-DE" dirty="0"/>
              <a:t> für Intervall-Prüfung</a:t>
            </a:r>
          </a:p>
          <a:p>
            <a:endParaRPr lang="de-DE" dirty="0"/>
          </a:p>
          <a:p>
            <a:r>
              <a:rPr lang="de-DE" dirty="0"/>
              <a:t>Beispiele:</a:t>
            </a:r>
          </a:p>
          <a:p>
            <a:pPr lvl="1"/>
            <a:r>
              <a:rPr lang="de-DE" dirty="0"/>
              <a:t>10% Lohnerhöhung für die Angestellte der Projekte mit Namen </a:t>
            </a:r>
            <a:r>
              <a:rPr lang="de-DE" dirty="0" err="1"/>
              <a:t>ProductX</a:t>
            </a:r>
            <a:r>
              <a:rPr lang="de-DE" dirty="0"/>
              <a:t> testen, i.e., eine Liste der Angestellten mit Vor- und Nachname und deren Gehalt, um 10% erhöht, die an Projekten arbeiten, deren Namen </a:t>
            </a:r>
            <a:r>
              <a:rPr lang="de-DE" dirty="0" err="1"/>
              <a:t>ProductX</a:t>
            </a:r>
            <a:r>
              <a:rPr lang="de-DE" dirty="0"/>
              <a:t> ist</a:t>
            </a:r>
          </a:p>
          <a:p>
            <a:pPr lvl="1"/>
            <a:r>
              <a:rPr lang="de-DE" dirty="0"/>
              <a:t>E-Mail-Liste (Vorname Nachname &lt;email&gt;) für Angestellte der Abteilung 5, die Gehalt zwischen 30.000 und 40.000 beziehen (Annahme: Angestellte haben ein Email-Attribut):</a:t>
            </a:r>
          </a:p>
        </p:txBody>
      </p:sp>
      <p:sp>
        <p:nvSpPr>
          <p:cNvPr id="5" name="Date Placeholder 4">
            <a:extLst>
              <a:ext uri="{FF2B5EF4-FFF2-40B4-BE49-F238E27FC236}">
                <a16:creationId xmlns:a16="http://schemas.microsoft.com/office/drawing/2014/main" id="{AA331707-DF29-9C96-4890-0BC53851770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9F0C621-321C-E8F0-534A-892076174430}"/>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78</a:t>
            </a:fld>
            <a:endParaRPr lang="de-DE" dirty="0"/>
          </a:p>
        </p:txBody>
      </p:sp>
    </p:spTree>
    <p:extLst>
      <p:ext uri="{BB962C8B-B14F-4D97-AF65-F5344CB8AC3E}">
        <p14:creationId xmlns:p14="http://schemas.microsoft.com/office/powerpoint/2010/main" val="3681017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Operatoren</a:t>
            </a:r>
          </a:p>
        </p:txBody>
      </p:sp>
      <p:sp>
        <p:nvSpPr>
          <p:cNvPr id="3" name="Inhaltsplatzhalter 2"/>
          <p:cNvSpPr>
            <a:spLocks noGrp="1"/>
          </p:cNvSpPr>
          <p:nvPr>
            <p:ph idx="1"/>
          </p:nvPr>
        </p:nvSpPr>
        <p:spPr/>
        <p:txBody>
          <a:bodyPr>
            <a:noAutofit/>
          </a:bodyPr>
          <a:lstStyle/>
          <a:p>
            <a:r>
              <a:rPr lang="de-DE" dirty="0"/>
              <a:t>Beispiele:</a:t>
            </a:r>
          </a:p>
          <a:p>
            <a:pPr lvl="1"/>
            <a:r>
              <a:rPr lang="de-DE" dirty="0"/>
              <a:t>10% Lohnerhöhung für Mitarbeitende der </a:t>
            </a:r>
            <a:r>
              <a:rPr lang="de-DE" dirty="0" err="1"/>
              <a:t>ProductX</a:t>
            </a:r>
            <a:r>
              <a:rPr lang="de-DE" dirty="0"/>
              <a:t> Projekte testen: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1.1*</a:t>
            </a:r>
            <a:r>
              <a:rPr lang="de-DE" dirty="0" err="1">
                <a:solidFill>
                  <a:schemeClr val="accent1"/>
                </a:solidFill>
                <a:latin typeface="Courier New" panose="02070309020205020404" pitchFamily="49" charset="0"/>
                <a:cs typeface="Courier New" panose="02070309020205020404" pitchFamily="49" charset="0"/>
              </a:rPr>
              <a:t>ang.Gehalt</a:t>
            </a:r>
            <a:r>
              <a:rPr lang="de-DE" dirty="0">
                <a:latin typeface="Courier New" panose="02070309020205020404" pitchFamily="49" charset="0"/>
                <a:cs typeface="Courier New" panose="02070309020205020404" pitchFamily="49" charset="0"/>
              </a:rPr>
              <a:t> AS </a:t>
            </a:r>
            <a:r>
              <a:rPr lang="de-DE" dirty="0" err="1">
                <a:latin typeface="Courier New" panose="02070309020205020404" pitchFamily="49" charset="0"/>
                <a:cs typeface="Courier New" panose="02070309020205020404" pitchFamily="49" charset="0"/>
              </a:rPr>
              <a:t>PlusGehalt</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ang</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a:t>
            </a:r>
            <a:r>
              <a:rPr lang="de-DE" dirty="0">
                <a:latin typeface="Courier New" panose="02070309020205020404" pitchFamily="49" charset="0"/>
                <a:cs typeface="Courier New" panose="02070309020205020404" pitchFamily="49" charset="0"/>
              </a:rPr>
              <a:t>, Projekt p</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arb.SVN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arb.PNr</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p.Nummer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ProductX</a:t>
            </a:r>
            <a:r>
              <a:rPr lang="de-DE" dirty="0">
                <a:latin typeface="Courier New" panose="02070309020205020404" pitchFamily="49" charset="0"/>
                <a:cs typeface="Courier New" panose="02070309020205020404" pitchFamily="49" charset="0"/>
              </a:rPr>
              <a:t>‘;</a:t>
            </a:r>
          </a:p>
          <a:p>
            <a:pPr lvl="1"/>
            <a:r>
              <a:rPr lang="de-DE" dirty="0"/>
              <a:t>E-Mail-Liste (Annahme: Angestellte haben ein Email-Attribut):</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  '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  &lt;'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Email </a:t>
            </a:r>
            <a:r>
              <a:rPr lang="de-DE" dirty="0">
                <a:solidFill>
                  <a:schemeClr val="accent1"/>
                </a:solidFill>
                <a:latin typeface="Courier New" panose="02070309020205020404" pitchFamily="49" charset="0"/>
                <a:cs typeface="Courier New" panose="02070309020205020404" pitchFamily="49" charset="0"/>
              </a:rPr>
              <a:t>||</a:t>
            </a:r>
            <a:r>
              <a:rPr lang="de-DE" dirty="0">
                <a:latin typeface="Courier New" panose="02070309020205020404" pitchFamily="49" charset="0"/>
                <a:cs typeface="Courier New" panose="02070309020205020404" pitchFamily="49" charset="0"/>
              </a:rPr>
              <a:t> '&gt;'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(Gehalt </a:t>
            </a:r>
            <a:r>
              <a:rPr lang="de-DE" b="1" dirty="0" err="1">
                <a:solidFill>
                  <a:schemeClr val="accent1"/>
                </a:solidFill>
                <a:latin typeface="Courier New" panose="02070309020205020404" pitchFamily="49" charset="0"/>
                <a:cs typeface="Courier New" panose="02070309020205020404" pitchFamily="49" charset="0"/>
              </a:rPr>
              <a:t>between</a:t>
            </a:r>
            <a:r>
              <a:rPr lang="de-DE" dirty="0">
                <a:latin typeface="Courier New" panose="02070309020205020404" pitchFamily="49" charset="0"/>
                <a:cs typeface="Courier New" panose="02070309020205020404" pitchFamily="49" charset="0"/>
              </a:rPr>
              <a:t> 30000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40000)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Abt=5;</a:t>
            </a:r>
          </a:p>
          <a:p>
            <a:pPr lvl="2"/>
            <a:r>
              <a:rPr lang="de-DE" dirty="0"/>
              <a:t>Ausgabe bei </a:t>
            </a:r>
            <a:r>
              <a:rPr lang="de-DE" dirty="0" err="1"/>
              <a:t>VName</a:t>
            </a:r>
            <a:r>
              <a:rPr lang="de-DE" dirty="0"/>
              <a:t>='John', </a:t>
            </a:r>
            <a:r>
              <a:rPr lang="de-DE" dirty="0" err="1"/>
              <a:t>NName</a:t>
            </a:r>
            <a:r>
              <a:rPr lang="de-DE" dirty="0"/>
              <a:t>='Smith‘, </a:t>
            </a:r>
            <a:br>
              <a:rPr lang="de-DE" dirty="0"/>
            </a:br>
            <a:r>
              <a:rPr lang="de-DE" dirty="0"/>
              <a:t>Email='</a:t>
            </a:r>
            <a:r>
              <a:rPr lang="de-DE" dirty="0" err="1"/>
              <a:t>js@blub.de</a:t>
            </a:r>
            <a:r>
              <a:rPr lang="de-DE" dirty="0"/>
              <a:t>‘, Gehalt=35000, Abt=5: </a:t>
            </a:r>
            <a:br>
              <a:rPr lang="de-DE" dirty="0"/>
            </a:br>
            <a:r>
              <a:rPr lang="de-DE" dirty="0"/>
              <a:t>'John  Smith  &lt;</a:t>
            </a:r>
            <a:r>
              <a:rPr lang="de-DE" dirty="0" err="1"/>
              <a:t>js@blub.de</a:t>
            </a:r>
            <a:r>
              <a:rPr lang="de-DE" dirty="0"/>
              <a:t>&gt;'</a:t>
            </a:r>
          </a:p>
        </p:txBody>
      </p:sp>
      <p:sp>
        <p:nvSpPr>
          <p:cNvPr id="5" name="Date Placeholder 4">
            <a:extLst>
              <a:ext uri="{FF2B5EF4-FFF2-40B4-BE49-F238E27FC236}">
                <a16:creationId xmlns:a16="http://schemas.microsoft.com/office/drawing/2014/main" id="{AA331707-DF29-9C96-4890-0BC53851770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9F0C621-321C-E8F0-534A-892076174430}"/>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79</a:t>
            </a:fld>
            <a:endParaRPr lang="de-DE" dirty="0"/>
          </a:p>
        </p:txBody>
      </p:sp>
      <p:graphicFrame>
        <p:nvGraphicFramePr>
          <p:cNvPr id="10" name="Group 5">
            <a:extLst>
              <a:ext uri="{FF2B5EF4-FFF2-40B4-BE49-F238E27FC236}">
                <a16:creationId xmlns:a16="http://schemas.microsoft.com/office/drawing/2014/main" id="{70D93898-8ABC-3FAC-21A5-437302E21BE9}"/>
              </a:ext>
            </a:extLst>
          </p:cNvPr>
          <p:cNvGraphicFramePr>
            <a:graphicFrameLocks noGrp="1"/>
          </p:cNvGraphicFramePr>
          <p:nvPr>
            <p:extLst>
              <p:ext uri="{D42A27DB-BD31-4B8C-83A1-F6EECF244321}">
                <p14:modId xmlns:p14="http://schemas.microsoft.com/office/powerpoint/2010/main" val="1781481023"/>
              </p:ext>
            </p:extLst>
          </p:nvPr>
        </p:nvGraphicFramePr>
        <p:xfrm>
          <a:off x="9030699" y="479579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5">
            <a:extLst>
              <a:ext uri="{FF2B5EF4-FFF2-40B4-BE49-F238E27FC236}">
                <a16:creationId xmlns:a16="http://schemas.microsoft.com/office/drawing/2014/main" id="{03287255-21AD-EC94-7EFC-8751702518A9}"/>
              </a:ext>
            </a:extLst>
          </p:cNvPr>
          <p:cNvGraphicFramePr>
            <a:graphicFrameLocks noGrp="1"/>
          </p:cNvGraphicFramePr>
          <p:nvPr>
            <p:extLst>
              <p:ext uri="{D42A27DB-BD31-4B8C-83A1-F6EECF244321}">
                <p14:modId xmlns:p14="http://schemas.microsoft.com/office/powerpoint/2010/main" val="3724521686"/>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12" name="Group 5">
            <a:extLst>
              <a:ext uri="{FF2B5EF4-FFF2-40B4-BE49-F238E27FC236}">
                <a16:creationId xmlns:a16="http://schemas.microsoft.com/office/drawing/2014/main" id="{FEE72EC5-8067-56C5-2994-AE1333049EED}"/>
              </a:ext>
            </a:extLst>
          </p:cNvPr>
          <p:cNvGraphicFramePr>
            <a:graphicFrameLocks noGrp="1"/>
          </p:cNvGraphicFramePr>
          <p:nvPr>
            <p:extLst>
              <p:ext uri="{D42A27DB-BD31-4B8C-83A1-F6EECF244321}">
                <p14:modId xmlns:p14="http://schemas.microsoft.com/office/powerpoint/2010/main" val="1907701844"/>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5445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Das SCHEMA Konstrukt</a:t>
            </a:r>
          </a:p>
        </p:txBody>
      </p:sp>
      <p:sp>
        <p:nvSpPr>
          <p:cNvPr id="3" name="Inhaltsplatzhalter 2"/>
          <p:cNvSpPr>
            <a:spLocks noGrp="1"/>
          </p:cNvSpPr>
          <p:nvPr>
            <p:ph idx="1"/>
          </p:nvPr>
        </p:nvSpPr>
        <p:spPr/>
        <p:txBody>
          <a:bodyPr>
            <a:normAutofit/>
          </a:bodyPr>
          <a:lstStyle/>
          <a:p>
            <a:r>
              <a:rPr lang="de-DE" dirty="0"/>
              <a:t>SCHEMA: Namensraum in einer Datenbank</a:t>
            </a:r>
          </a:p>
          <a:p>
            <a:pPr lvl="1"/>
            <a:r>
              <a:rPr lang="de-DE" dirty="0"/>
              <a:t>Die meisten Implementierungen akzeptieren auch DATABASE</a:t>
            </a:r>
          </a:p>
          <a:p>
            <a:r>
              <a:rPr lang="de-DE" dirty="0"/>
              <a:t>Enthält:</a:t>
            </a:r>
          </a:p>
          <a:p>
            <a:pPr lvl="1"/>
            <a:r>
              <a:rPr lang="de-DE" dirty="0"/>
              <a:t>Eindeutigen Namen</a:t>
            </a:r>
          </a:p>
          <a:p>
            <a:pPr lvl="1"/>
            <a:r>
              <a:rPr lang="de-DE" dirty="0"/>
              <a:t>Autorisierungsbezeichner, um Nutzer*innen oder Inhaber*innen des Schemas zu identifizieren</a:t>
            </a:r>
          </a:p>
          <a:p>
            <a:pPr lvl="1"/>
            <a:r>
              <a:rPr lang="de-DE" dirty="0"/>
              <a:t>Deskriptoren für jedes im Schema enthaltene Element:</a:t>
            </a:r>
          </a:p>
          <a:p>
            <a:pPr lvl="2"/>
            <a:r>
              <a:rPr lang="de-DE" dirty="0"/>
              <a:t>Relationen</a:t>
            </a:r>
          </a:p>
          <a:p>
            <a:pPr lvl="2"/>
            <a:r>
              <a:rPr lang="de-DE" dirty="0"/>
              <a:t>Wertebereiche</a:t>
            </a:r>
          </a:p>
          <a:p>
            <a:pPr lvl="2"/>
            <a:r>
              <a:rPr lang="de-DE" dirty="0"/>
              <a:t>Einschränkungen</a:t>
            </a:r>
          </a:p>
          <a:p>
            <a:pPr lvl="2"/>
            <a:r>
              <a:rPr lang="de-DE" dirty="0"/>
              <a:t>Sichten</a:t>
            </a:r>
          </a:p>
          <a:p>
            <a:pPr lvl="2"/>
            <a:r>
              <a:rPr lang="de-DE" dirty="0"/>
              <a:t>Autorisierungsinformationen bzw. Zugriffsrechte</a:t>
            </a:r>
          </a:p>
          <a:p>
            <a:pPr lvl="2"/>
            <a:r>
              <a:rPr lang="de-DE" dirty="0"/>
              <a:t>etc.</a:t>
            </a:r>
          </a:p>
        </p:txBody>
      </p:sp>
      <p:sp>
        <p:nvSpPr>
          <p:cNvPr id="5" name="Date Placeholder 4">
            <a:extLst>
              <a:ext uri="{FF2B5EF4-FFF2-40B4-BE49-F238E27FC236}">
                <a16:creationId xmlns:a16="http://schemas.microsoft.com/office/drawing/2014/main" id="{37FFBFB6-5F0A-527D-3D44-984D0DEC1E3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FD2FC81-5DD3-CF9E-C305-3E90C9DDDB7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a:t>
            </a:fld>
            <a:endParaRPr lang="de-DE"/>
          </a:p>
        </p:txBody>
      </p:sp>
    </p:spTree>
    <p:extLst>
      <p:ext uri="{BB962C8B-B14F-4D97-AF65-F5344CB8AC3E}">
        <p14:creationId xmlns:p14="http://schemas.microsoft.com/office/powerpoint/2010/main" val="1451274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Verschachtelte Anfragen und disjunktiver Elementtest: IN</a:t>
            </a:r>
          </a:p>
        </p:txBody>
      </p:sp>
      <p:sp>
        <p:nvSpPr>
          <p:cNvPr id="3" name="Inhaltsplatzhalter 2"/>
          <p:cNvSpPr>
            <a:spLocks noGrp="1"/>
          </p:cNvSpPr>
          <p:nvPr>
            <p:ph idx="1"/>
          </p:nvPr>
        </p:nvSpPr>
        <p:spPr/>
        <p:txBody>
          <a:bodyPr>
            <a:noAutofit/>
          </a:bodyPr>
          <a:lstStyle/>
          <a:p>
            <a:r>
              <a:rPr lang="de-DE" dirty="0"/>
              <a:t>Innerhalb des WHERE Ausdrucks können wiederum SELECT Ausdrücke formuliert werden, deren Resultate dann im WHERE Ausdruck weiterverwendet werden</a:t>
            </a:r>
          </a:p>
          <a:p>
            <a:pPr lvl="1"/>
            <a:r>
              <a:rPr lang="de-DE" dirty="0"/>
              <a:t>Üblicherweise für weitere Vergleiche</a:t>
            </a:r>
          </a:p>
          <a:p>
            <a:r>
              <a:rPr lang="de-DE" dirty="0"/>
              <a:t>Möglichkeit des Vergleichs: disjunktiver Elementtest mittels </a:t>
            </a:r>
            <a:r>
              <a:rPr lang="de-DE" dirty="0">
                <a:solidFill>
                  <a:schemeClr val="accent1"/>
                </a:solidFill>
              </a:rPr>
              <a:t>IN</a:t>
            </a:r>
            <a:endParaRPr lang="de-DE" dirty="0"/>
          </a:p>
          <a:p>
            <a:r>
              <a:rPr lang="de-DE" dirty="0"/>
              <a:t>Beispiel: Formulierung der UNION-Query (vgl. Folie 60) ohne UNION</a:t>
            </a:r>
          </a:p>
          <a:p>
            <a:pPr lvl="1"/>
            <a:r>
              <a:rPr lang="de-DE" sz="2200" dirty="0"/>
              <a:t>Erstelle eine Liste aller Projektnummern von Projekten, an denen ein </a:t>
            </a:r>
            <a:r>
              <a:rPr lang="de-DE" sz="2200" dirty="0">
                <a:solidFill>
                  <a:srgbClr val="7030A0"/>
                </a:solidFill>
              </a:rPr>
              <a:t>Mitarbeiter mit Nachnamen 'Smith' </a:t>
            </a:r>
            <a:r>
              <a:rPr lang="de-DE" sz="2200" dirty="0"/>
              <a:t>als </a:t>
            </a:r>
            <a:r>
              <a:rPr lang="de-DE" sz="2200" dirty="0">
                <a:solidFill>
                  <a:schemeClr val="accent6"/>
                </a:solidFill>
              </a:rPr>
              <a:t>Mitarbeiter</a:t>
            </a:r>
            <a:r>
              <a:rPr lang="de-DE" sz="2200" dirty="0"/>
              <a:t> </a:t>
            </a:r>
            <a:r>
              <a:rPr lang="de-DE" sz="2200" dirty="0">
                <a:solidFill>
                  <a:srgbClr val="FFC000"/>
                </a:solidFill>
              </a:rPr>
              <a:t>oder</a:t>
            </a:r>
            <a:r>
              <a:rPr lang="de-DE" sz="2200" dirty="0"/>
              <a:t> </a:t>
            </a:r>
            <a:r>
              <a:rPr lang="de-DE" sz="2200" dirty="0">
                <a:solidFill>
                  <a:schemeClr val="accent2"/>
                </a:solidFill>
              </a:rPr>
              <a:t>Leiter der Abteilung arbeitet, die das Projekt kontrolliert</a:t>
            </a:r>
          </a:p>
        </p:txBody>
      </p:sp>
      <p:sp>
        <p:nvSpPr>
          <p:cNvPr id="5" name="Date Placeholder 4">
            <a:extLst>
              <a:ext uri="{FF2B5EF4-FFF2-40B4-BE49-F238E27FC236}">
                <a16:creationId xmlns:a16="http://schemas.microsoft.com/office/drawing/2014/main" id="{9971FA97-DA9C-5C4A-3D6B-E5CA0063ABA7}"/>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73E10FA-D11C-A453-897F-7E6AB5E10EB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80</a:t>
            </a:fld>
            <a:endParaRPr lang="de-DE"/>
          </a:p>
        </p:txBody>
      </p:sp>
      <p:graphicFrame>
        <p:nvGraphicFramePr>
          <p:cNvPr id="7" name="Group 5">
            <a:extLst>
              <a:ext uri="{FF2B5EF4-FFF2-40B4-BE49-F238E27FC236}">
                <a16:creationId xmlns:a16="http://schemas.microsoft.com/office/drawing/2014/main" id="{BEE5F8AE-B0BF-8250-AC95-E6ED020671E8}"/>
              </a:ext>
            </a:extLst>
          </p:cNvPr>
          <p:cNvGraphicFramePr>
            <a:graphicFrameLocks noGrp="1"/>
          </p:cNvGraphicFramePr>
          <p:nvPr>
            <p:extLst>
              <p:ext uri="{D42A27DB-BD31-4B8C-83A1-F6EECF244321}">
                <p14:modId xmlns:p14="http://schemas.microsoft.com/office/powerpoint/2010/main" val="2973465790"/>
              </p:ext>
            </p:extLst>
          </p:nvPr>
        </p:nvGraphicFramePr>
        <p:xfrm>
          <a:off x="9030699" y="439865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F21A7CA1-0BDC-E69B-CC8B-7B56B9ABC07B}"/>
              </a:ext>
            </a:extLst>
          </p:cNvPr>
          <p:cNvGraphicFramePr>
            <a:graphicFrameLocks noGrp="1"/>
          </p:cNvGraphicFramePr>
          <p:nvPr>
            <p:extLst>
              <p:ext uri="{D42A27DB-BD31-4B8C-83A1-F6EECF244321}">
                <p14:modId xmlns:p14="http://schemas.microsoft.com/office/powerpoint/2010/main" val="767299273"/>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0CD4BC0-8B7C-C831-2865-4CA615CA7E17}"/>
              </a:ext>
            </a:extLst>
          </p:cNvPr>
          <p:cNvGraphicFramePr>
            <a:graphicFrameLocks noGrp="1"/>
          </p:cNvGraphicFramePr>
          <p:nvPr>
            <p:extLst>
              <p:ext uri="{D42A27DB-BD31-4B8C-83A1-F6EECF244321}">
                <p14:modId xmlns:p14="http://schemas.microsoft.com/office/powerpoint/2010/main" val="2056951052"/>
              </p:ext>
            </p:extLst>
          </p:nvPr>
        </p:nvGraphicFramePr>
        <p:xfrm>
          <a:off x="7852285" y="479579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F1955B33-7BB6-F973-5431-020726E71DC6}"/>
              </a:ext>
            </a:extLst>
          </p:cNvPr>
          <p:cNvGraphicFramePr>
            <a:graphicFrameLocks noGrp="1"/>
          </p:cNvGraphicFramePr>
          <p:nvPr>
            <p:extLst>
              <p:ext uri="{D42A27DB-BD31-4B8C-83A1-F6EECF244321}">
                <p14:modId xmlns:p14="http://schemas.microsoft.com/office/powerpoint/2010/main" val="1852425922"/>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3367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Verschachtelte Anfragen und disjunktiver Elementtest: Beispiel</a:t>
            </a:r>
          </a:p>
        </p:txBody>
      </p:sp>
      <p:sp>
        <p:nvSpPr>
          <p:cNvPr id="3" name="Inhaltsplatzhalter 2"/>
          <p:cNvSpPr>
            <a:spLocks noGrp="1"/>
          </p:cNvSpPr>
          <p:nvPr>
            <p:ph idx="1"/>
          </p:nvPr>
        </p:nvSpPr>
        <p:spPr/>
        <p:txBody>
          <a:bodyPr/>
          <a:lstStyle/>
          <a:p>
            <a:r>
              <a:rPr lang="de-DE" dirty="0"/>
              <a:t>Erstelle eine Liste aller Projektnummern von Projekten, an denen ein </a:t>
            </a:r>
            <a:r>
              <a:rPr lang="de-DE" dirty="0">
                <a:solidFill>
                  <a:srgbClr val="7030A0"/>
                </a:solidFill>
              </a:rPr>
              <a:t>Mitarbeiter mit</a:t>
            </a:r>
            <a:r>
              <a:rPr lang="de-DE" dirty="0"/>
              <a:t> </a:t>
            </a:r>
            <a:r>
              <a:rPr lang="de-DE" dirty="0">
                <a:solidFill>
                  <a:srgbClr val="7030A0"/>
                </a:solidFill>
              </a:rPr>
              <a:t>Nachnamen 'Smith'</a:t>
            </a:r>
            <a:r>
              <a:rPr lang="de-DE" dirty="0"/>
              <a:t> </a:t>
            </a:r>
            <a:r>
              <a:rPr lang="de-DE" dirty="0">
                <a:solidFill>
                  <a:schemeClr val="accent6"/>
                </a:solidFill>
              </a:rPr>
              <a:t>als Mitarbeiter</a:t>
            </a:r>
            <a:r>
              <a:rPr lang="de-DE" dirty="0"/>
              <a:t> </a:t>
            </a:r>
            <a:r>
              <a:rPr lang="de-DE" dirty="0">
                <a:solidFill>
                  <a:srgbClr val="FFC000"/>
                </a:solidFill>
              </a:rPr>
              <a:t>oder</a:t>
            </a:r>
            <a:r>
              <a:rPr lang="de-DE" dirty="0"/>
              <a:t> </a:t>
            </a:r>
            <a:r>
              <a:rPr lang="de-DE" dirty="0">
                <a:solidFill>
                  <a:schemeClr val="accent2"/>
                </a:solidFill>
              </a:rPr>
              <a:t>Leiter der Abteilung arbeitet, die das Projekt kontrolliert</a:t>
            </a:r>
          </a:p>
          <a:p>
            <a:pPr lvl="3"/>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distinct</a:t>
            </a:r>
            <a:r>
              <a:rPr lang="de-DE" sz="2000" dirty="0">
                <a:latin typeface="Courier New" panose="02070309020205020404" pitchFamily="49" charset="0"/>
                <a:cs typeface="Courier New" panose="02070309020205020404" pitchFamily="49" charset="0"/>
              </a:rPr>
              <a:t> Nummer</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a:t>
            </a:r>
            <a:br>
              <a:rPr lang="de-DE" sz="2000" dirty="0">
                <a:latin typeface="Courier New" panose="02070309020205020404" pitchFamily="49" charset="0"/>
                <a:cs typeface="Courier New" panose="02070309020205020404" pitchFamily="49" charset="0"/>
              </a:rPr>
            </a:br>
            <a:r>
              <a:rPr lang="de-DE" sz="2000" b="1" dirty="0" err="1">
                <a:latin typeface="Courier New" panose="02070309020205020404" pitchFamily="49" charset="0"/>
                <a:cs typeface="Courier New" panose="02070309020205020404" pitchFamily="49" charset="0"/>
              </a:rPr>
              <a:t>where</a:t>
            </a:r>
            <a:r>
              <a:rPr lang="de-DE" sz="2000" b="1" dirty="0">
                <a:latin typeface="Courier New" panose="02070309020205020404" pitchFamily="49" charset="0"/>
                <a:cs typeface="Courier New" panose="02070309020205020404" pitchFamily="49" charset="0"/>
              </a:rPr>
              <a:t> </a:t>
            </a:r>
            <a:r>
              <a:rPr lang="de-DE" sz="2000" dirty="0">
                <a:latin typeface="Courier New" panose="02070309020205020404" pitchFamily="49" charset="0"/>
                <a:cs typeface="Courier New" panose="02070309020205020404" pitchFamily="49" charset="0"/>
              </a:rPr>
              <a:t>Nummer </a:t>
            </a:r>
            <a:r>
              <a:rPr lang="de-DE" sz="2000" b="1" dirty="0">
                <a:solidFill>
                  <a:schemeClr val="accent1"/>
                </a:solidFill>
                <a:latin typeface="Courier New" panose="02070309020205020404" pitchFamily="49" charset="0"/>
                <a:cs typeface="Courier New" panose="02070309020205020404" pitchFamily="49" charset="0"/>
              </a:rPr>
              <a:t>in </a:t>
            </a:r>
            <a:r>
              <a:rPr lang="de-DE" sz="2000" dirty="0">
                <a:latin typeface="Courier New" panose="02070309020205020404" pitchFamily="49" charset="0"/>
                <a:cs typeface="Courier New" panose="02070309020205020404" pitchFamily="49" charset="0"/>
              </a:rPr>
              <a:t>(</a:t>
            </a:r>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arb.ProjNr</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ArbeitetAn</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a:t>
            </a:r>
            <a:r>
              <a:rPr lang="de-DE" sz="2000" dirty="0">
                <a:latin typeface="Courier New" panose="02070309020205020404" pitchFamily="49" charset="0"/>
                <a:cs typeface="Courier New" panose="02070309020205020404" pitchFamily="49" charset="0"/>
              </a:rPr>
              <a:t>, Angestellter </a:t>
            </a:r>
            <a:r>
              <a:rPr lang="de-DE" sz="2000" dirty="0" err="1">
                <a:latin typeface="Courier New" panose="02070309020205020404" pitchFamily="49" charset="0"/>
                <a:cs typeface="Courier New" panose="02070309020205020404" pitchFamily="49" charset="0"/>
              </a:rPr>
              <a:t>ang</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arb.SVN</a:t>
            </a:r>
            <a:r>
              <a:rPr lang="de-DE" sz="2000" dirty="0">
                <a:latin typeface="Courier New" panose="02070309020205020404" pitchFamily="49" charset="0"/>
                <a:cs typeface="Courier New" panose="02070309020205020404" pitchFamily="49" charset="0"/>
              </a:rPr>
              <a:t>=</a:t>
            </a:r>
            <a:r>
              <a:rPr lang="de-DE" sz="2000" dirty="0" err="1">
                <a:latin typeface="Courier New" panose="02070309020205020404" pitchFamily="49" charset="0"/>
                <a:cs typeface="Courier New" panose="02070309020205020404" pitchFamily="49" charset="0"/>
              </a:rPr>
              <a:t>ang.SVN</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a:latin typeface="Courier New" panose="02070309020205020404" pitchFamily="49" charset="0"/>
                <a:cs typeface="Courier New" panose="02070309020205020404" pitchFamily="49" charset="0"/>
              </a:rPr>
              <a:t>and</a:t>
            </a:r>
            <a:r>
              <a:rPr lang="de-DE" sz="2000" dirty="0">
                <a:latin typeface="Courier New" panose="02070309020205020404" pitchFamily="49" charset="0"/>
                <a:cs typeface="Courier New" panose="02070309020205020404" pitchFamily="49" charset="0"/>
              </a:rPr>
              <a:t> </a:t>
            </a:r>
            <a:r>
              <a:rPr lang="de-DE" sz="2000" dirty="0" err="1">
                <a:solidFill>
                  <a:srgbClr val="7030A0"/>
                </a:solidFill>
                <a:latin typeface="Courier New" panose="02070309020205020404" pitchFamily="49" charset="0"/>
                <a:cs typeface="Courier New" panose="02070309020205020404" pitchFamily="49" charset="0"/>
              </a:rPr>
              <a:t>ang.NName</a:t>
            </a:r>
            <a:r>
              <a:rPr lang="de-DE" sz="2000" dirty="0">
                <a:solidFill>
                  <a:srgbClr val="7030A0"/>
                </a:solidFill>
                <a:latin typeface="Courier New" panose="02070309020205020404" pitchFamily="49" charset="0"/>
                <a:cs typeface="Courier New" panose="02070309020205020404" pitchFamily="49" charset="0"/>
              </a:rPr>
              <a:t>='Smith'</a:t>
            </a:r>
            <a:r>
              <a:rPr lang="de-DE" sz="2000" dirty="0">
                <a:latin typeface="Courier New" panose="02070309020205020404" pitchFamily="49" charset="0"/>
                <a:cs typeface="Courier New" panose="02070309020205020404" pitchFamily="49" charset="0"/>
              </a:rPr>
              <a:t>)</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a:solidFill>
                  <a:srgbClr val="FFC000"/>
                </a:solidFill>
                <a:latin typeface="Courier New" panose="02070309020205020404" pitchFamily="49" charset="0"/>
                <a:cs typeface="Courier New" panose="02070309020205020404" pitchFamily="49" charset="0"/>
              </a:rPr>
              <a:t>OR</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Nummer </a:t>
            </a:r>
            <a:r>
              <a:rPr lang="de-DE" sz="2000" b="1" dirty="0">
                <a:solidFill>
                  <a:schemeClr val="accent1"/>
                </a:solidFill>
                <a:latin typeface="Courier New" panose="02070309020205020404" pitchFamily="49" charset="0"/>
                <a:cs typeface="Courier New" panose="02070309020205020404" pitchFamily="49" charset="0"/>
              </a:rPr>
              <a:t>in </a:t>
            </a:r>
            <a:r>
              <a:rPr lang="de-DE" sz="2000" dirty="0">
                <a:latin typeface="Courier New" panose="02070309020205020404" pitchFamily="49" charset="0"/>
                <a:cs typeface="Courier New" panose="02070309020205020404" pitchFamily="49" charset="0"/>
              </a:rPr>
              <a:t>(</a:t>
            </a:r>
            <a:r>
              <a:rPr lang="de-DE" sz="2000" b="1" dirty="0" err="1">
                <a:latin typeface="Courier New" panose="02070309020205020404" pitchFamily="49" charset="0"/>
                <a:cs typeface="Courier New" panose="02070309020205020404" pitchFamily="49" charset="0"/>
              </a:rPr>
              <a:t>select</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p.Nummer</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from</a:t>
            </a:r>
            <a:r>
              <a:rPr lang="de-DE" sz="2000" dirty="0">
                <a:latin typeface="Courier New" panose="02070309020205020404" pitchFamily="49" charset="0"/>
                <a:cs typeface="Courier New" panose="02070309020205020404" pitchFamily="49" charset="0"/>
              </a:rPr>
              <a:t> Projekt p, Abteilung </a:t>
            </a:r>
            <a:r>
              <a:rPr lang="de-DE" sz="2000" dirty="0" err="1">
                <a:latin typeface="Courier New" panose="02070309020205020404" pitchFamily="49" charset="0"/>
                <a:cs typeface="Courier New" panose="02070309020205020404" pitchFamily="49" charset="0"/>
              </a:rPr>
              <a:t>abt</a:t>
            </a:r>
            <a:r>
              <a:rPr lang="de-DE" sz="2000" dirty="0">
                <a:latin typeface="Courier New" panose="02070309020205020404" pitchFamily="49" charset="0"/>
                <a:cs typeface="Courier New" panose="02070309020205020404" pitchFamily="49" charset="0"/>
              </a:rPr>
              <a:t>, Angestellte </a:t>
            </a:r>
            <a:r>
              <a:rPr lang="de-DE" sz="2000" dirty="0" err="1">
                <a:latin typeface="Courier New" panose="02070309020205020404" pitchFamily="49" charset="0"/>
                <a:cs typeface="Courier New" panose="02070309020205020404" pitchFamily="49" charset="0"/>
              </a:rPr>
              <a:t>ang</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err="1">
                <a:latin typeface="Courier New" panose="02070309020205020404" pitchFamily="49" charset="0"/>
                <a:cs typeface="Courier New" panose="02070309020205020404" pitchFamily="49" charset="0"/>
              </a:rPr>
              <a:t>where</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p.AbtNr</a:t>
            </a:r>
            <a:r>
              <a:rPr lang="de-DE" sz="2000" dirty="0">
                <a:latin typeface="Courier New" panose="02070309020205020404" pitchFamily="49" charset="0"/>
                <a:cs typeface="Courier New" panose="02070309020205020404" pitchFamily="49" charset="0"/>
              </a:rPr>
              <a:t>=</a:t>
            </a:r>
            <a:r>
              <a:rPr lang="de-DE" sz="2000" dirty="0" err="1">
                <a:latin typeface="Courier New" panose="02070309020205020404" pitchFamily="49" charset="0"/>
                <a:cs typeface="Courier New" panose="02070309020205020404" pitchFamily="49" charset="0"/>
              </a:rPr>
              <a:t>abt.Nummer</a:t>
            </a:r>
            <a:r>
              <a:rPr lang="de-DE" sz="2000" dirty="0">
                <a:latin typeface="Courier New" panose="02070309020205020404" pitchFamily="49" charset="0"/>
                <a:cs typeface="Courier New" panose="02070309020205020404" pitchFamily="49" charset="0"/>
              </a:rPr>
              <a:t> </a:t>
            </a:r>
            <a:r>
              <a:rPr lang="de-DE" sz="2000" b="1" dirty="0">
                <a:latin typeface="Courier New" panose="02070309020205020404" pitchFamily="49" charset="0"/>
                <a:cs typeface="Courier New" panose="02070309020205020404" pitchFamily="49" charset="0"/>
              </a:rPr>
              <a:t>and</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abt.Leitung</a:t>
            </a:r>
            <a:r>
              <a:rPr lang="de-DE" sz="2000" dirty="0">
                <a:latin typeface="Courier New" panose="02070309020205020404" pitchFamily="49" charset="0"/>
                <a:cs typeface="Courier New" panose="02070309020205020404" pitchFamily="49" charset="0"/>
              </a:rPr>
              <a:t>=</a:t>
            </a:r>
            <a:r>
              <a:rPr lang="de-DE" sz="2000" dirty="0" err="1">
                <a:latin typeface="Courier New" panose="02070309020205020404" pitchFamily="49" charset="0"/>
                <a:cs typeface="Courier New" panose="02070309020205020404" pitchFamily="49" charset="0"/>
              </a:rPr>
              <a:t>ang.SVN</a:t>
            </a:r>
            <a:r>
              <a:rPr lang="de-DE" sz="2000" dirty="0">
                <a:latin typeface="Courier New" panose="02070309020205020404" pitchFamily="49" charset="0"/>
                <a:cs typeface="Courier New" panose="02070309020205020404" pitchFamily="49" charset="0"/>
              </a:rPr>
              <a:t> </a:t>
            </a:r>
            <a:br>
              <a:rPr lang="de-DE" sz="2000" dirty="0">
                <a:latin typeface="Courier New" panose="02070309020205020404" pitchFamily="49" charset="0"/>
                <a:cs typeface="Courier New" panose="02070309020205020404" pitchFamily="49" charset="0"/>
              </a:rPr>
            </a:br>
            <a:r>
              <a:rPr lang="de-DE" sz="2000" dirty="0">
                <a:latin typeface="Courier New" panose="02070309020205020404" pitchFamily="49" charset="0"/>
                <a:cs typeface="Courier New" panose="02070309020205020404" pitchFamily="49" charset="0"/>
              </a:rPr>
              <a:t>					</a:t>
            </a:r>
            <a:r>
              <a:rPr lang="de-DE" sz="2000" b="1" dirty="0">
                <a:latin typeface="Courier New" panose="02070309020205020404" pitchFamily="49" charset="0"/>
                <a:cs typeface="Courier New" panose="02070309020205020404" pitchFamily="49" charset="0"/>
              </a:rPr>
              <a:t>and </a:t>
            </a:r>
            <a:r>
              <a:rPr lang="de-DE" sz="2000" dirty="0" err="1">
                <a:solidFill>
                  <a:srgbClr val="7030A0"/>
                </a:solidFill>
                <a:latin typeface="Courier New" panose="02070309020205020404" pitchFamily="49" charset="0"/>
                <a:cs typeface="Courier New" panose="02070309020205020404" pitchFamily="49" charset="0"/>
              </a:rPr>
              <a:t>ang.NName</a:t>
            </a:r>
            <a:r>
              <a:rPr lang="de-DE" sz="2000" dirty="0">
                <a:solidFill>
                  <a:srgbClr val="7030A0"/>
                </a:solidFill>
                <a:latin typeface="Courier New" panose="02070309020205020404" pitchFamily="49" charset="0"/>
                <a:cs typeface="Courier New" panose="02070309020205020404" pitchFamily="49" charset="0"/>
              </a:rPr>
              <a:t>='Smith‘</a:t>
            </a:r>
            <a:r>
              <a:rPr lang="de-DE" sz="2000" dirty="0">
                <a:latin typeface="Courier New" panose="02070309020205020404" pitchFamily="49" charset="0"/>
                <a:cs typeface="Courier New" panose="02070309020205020404" pitchFamily="49" charset="0"/>
              </a:rPr>
              <a:t>);</a:t>
            </a:r>
          </a:p>
          <a:p>
            <a:pPr lvl="1"/>
            <a:endParaRPr lang="de-DE" dirty="0"/>
          </a:p>
          <a:p>
            <a:pPr lvl="3"/>
            <a:endParaRPr lang="de-DE" dirty="0"/>
          </a:p>
          <a:p>
            <a:pPr lvl="1"/>
            <a:endParaRPr lang="de-DE" dirty="0"/>
          </a:p>
          <a:p>
            <a:endParaRPr lang="de-DE" dirty="0"/>
          </a:p>
        </p:txBody>
      </p:sp>
      <p:sp>
        <p:nvSpPr>
          <p:cNvPr id="5" name="Date Placeholder 4">
            <a:extLst>
              <a:ext uri="{FF2B5EF4-FFF2-40B4-BE49-F238E27FC236}">
                <a16:creationId xmlns:a16="http://schemas.microsoft.com/office/drawing/2014/main" id="{9971FA97-DA9C-5C4A-3D6B-E5CA0063ABA7}"/>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673E10FA-D11C-A453-897F-7E6AB5E10EB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81</a:t>
            </a:fld>
            <a:endParaRPr lang="de-DE"/>
          </a:p>
        </p:txBody>
      </p:sp>
    </p:spTree>
    <p:extLst>
      <p:ext uri="{BB962C8B-B14F-4D97-AF65-F5344CB8AC3E}">
        <p14:creationId xmlns:p14="http://schemas.microsoft.com/office/powerpoint/2010/main" val="150097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Verschachtelte Anfragen und disjunktiver Elementtest mit Gruppierung: Bsp.</a:t>
            </a:r>
          </a:p>
        </p:txBody>
      </p:sp>
      <p:sp>
        <p:nvSpPr>
          <p:cNvPr id="3" name="Inhaltsplatzhalter 2"/>
          <p:cNvSpPr>
            <a:spLocks noGrp="1"/>
          </p:cNvSpPr>
          <p:nvPr>
            <p:ph idx="1"/>
          </p:nvPr>
        </p:nvSpPr>
        <p:spPr/>
        <p:txBody>
          <a:bodyPr>
            <a:noAutofit/>
          </a:bodyPr>
          <a:lstStyle/>
          <a:p>
            <a:r>
              <a:rPr lang="de-DE" dirty="0"/>
              <a:t>Liefere für jede Abteilung mit mehr als fünf Angestellten die Nummer und die Anzahl der Angestellten, die mehr als 40.000 verdienen.</a:t>
            </a:r>
          </a:p>
          <a:p>
            <a:pPr lvl="1"/>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 COUNT(*)</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Gehalt&gt;=40000 </a:t>
            </a:r>
            <a:r>
              <a:rPr lang="de-DE" b="1" dirty="0">
                <a:latin typeface="Courier New" panose="02070309020205020404" pitchFamily="49" charset="0"/>
                <a:cs typeface="Courier New" panose="02070309020205020404" pitchFamily="49" charset="0"/>
              </a:rPr>
              <a:t>and</a:t>
            </a:r>
            <a:r>
              <a:rPr lang="de-DE" dirty="0">
                <a:latin typeface="Courier New" panose="02070309020205020404" pitchFamily="49" charset="0"/>
                <a:cs typeface="Courier New" panose="02070309020205020404" pitchFamily="49" charset="0"/>
              </a:rPr>
              <a:t> Abt </a:t>
            </a:r>
            <a:r>
              <a:rPr lang="de-DE" b="1" dirty="0">
                <a:solidFill>
                  <a:schemeClr val="accent1"/>
                </a:solidFill>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having</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count</a:t>
            </a:r>
            <a:r>
              <a:rPr lang="de-DE" dirty="0">
                <a:latin typeface="Courier New" panose="02070309020205020404" pitchFamily="49" charset="0"/>
                <a:cs typeface="Courier New" panose="02070309020205020404" pitchFamily="49" charset="0"/>
              </a:rPr>
              <a:t>(*) &gt;= 5 )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group</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by</a:t>
            </a:r>
            <a:r>
              <a:rPr lang="de-DE" dirty="0">
                <a:latin typeface="Courier New" panose="02070309020205020404" pitchFamily="49" charset="0"/>
                <a:cs typeface="Courier New" panose="02070309020205020404" pitchFamily="49" charset="0"/>
              </a:rPr>
              <a:t> Abt;</a:t>
            </a:r>
          </a:p>
        </p:txBody>
      </p:sp>
      <p:sp>
        <p:nvSpPr>
          <p:cNvPr id="5" name="Date Placeholder 4">
            <a:extLst>
              <a:ext uri="{FF2B5EF4-FFF2-40B4-BE49-F238E27FC236}">
                <a16:creationId xmlns:a16="http://schemas.microsoft.com/office/drawing/2014/main" id="{44165E0B-6035-8D3A-E4D2-ADD4B7BAF23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D6CB056-7AF8-6C2A-0ED6-29CB2356F5C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82</a:t>
            </a:fld>
            <a:endParaRPr lang="de-DE"/>
          </a:p>
        </p:txBody>
      </p:sp>
      <p:graphicFrame>
        <p:nvGraphicFramePr>
          <p:cNvPr id="7" name="Group 5">
            <a:extLst>
              <a:ext uri="{FF2B5EF4-FFF2-40B4-BE49-F238E27FC236}">
                <a16:creationId xmlns:a16="http://schemas.microsoft.com/office/drawing/2014/main" id="{A3020607-A333-D793-46FF-6507A15102F8}"/>
              </a:ext>
            </a:extLst>
          </p:cNvPr>
          <p:cNvGraphicFramePr>
            <a:graphicFrameLocks noGrp="1"/>
          </p:cNvGraphicFramePr>
          <p:nvPr>
            <p:extLst>
              <p:ext uri="{D42A27DB-BD31-4B8C-83A1-F6EECF244321}">
                <p14:modId xmlns:p14="http://schemas.microsoft.com/office/powerpoint/2010/main" val="2609488466"/>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6144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IN-Operator mit Tupeln</a:t>
            </a:r>
          </a:p>
        </p:txBody>
      </p:sp>
      <p:sp>
        <p:nvSpPr>
          <p:cNvPr id="3" name="Inhaltsplatzhalter 2"/>
          <p:cNvSpPr>
            <a:spLocks noGrp="1"/>
          </p:cNvSpPr>
          <p:nvPr>
            <p:ph idx="1"/>
          </p:nvPr>
        </p:nvSpPr>
        <p:spPr/>
        <p:txBody>
          <a:bodyPr>
            <a:noAutofit/>
          </a:bodyPr>
          <a:lstStyle/>
          <a:p>
            <a:r>
              <a:rPr lang="de-DE" dirty="0"/>
              <a:t>IN-Operator kann auch zum Testen mit Tupeln verwendet werden</a:t>
            </a:r>
          </a:p>
          <a:p>
            <a:pPr lvl="1"/>
            <a:r>
              <a:rPr lang="de-DE" dirty="0"/>
              <a:t>Tupel-Ausdruck muss </a:t>
            </a:r>
            <a:r>
              <a:rPr lang="de-DE" dirty="0">
                <a:solidFill>
                  <a:srgbClr val="FFC000"/>
                </a:solidFill>
              </a:rPr>
              <a:t>UNION-kompatibel</a:t>
            </a:r>
            <a:r>
              <a:rPr lang="de-DE" dirty="0"/>
              <a:t> zum Resultat des inneren Ausdrucks sein</a:t>
            </a:r>
          </a:p>
          <a:p>
            <a:r>
              <a:rPr lang="de-DE" dirty="0"/>
              <a:t>Beispiel: </a:t>
            </a:r>
          </a:p>
          <a:p>
            <a:pPr lvl="1"/>
            <a:r>
              <a:rPr lang="de-DE" dirty="0"/>
              <a:t>Zeige die Sozialversicherungsnummern aller Angestellten, die in einer gleichen Kombination von Projekt und Stunden an einem Projekt arbeiten, an dem auch der Angestellte ‘John Smith‘ mit der SVN 01234567X890 beschäftigt ist.</a:t>
            </a:r>
          </a:p>
          <a:p>
            <a:pPr lvl="2">
              <a:tabLst>
                <a:tab pos="1970088" algn="l"/>
                <a:tab pos="3136900" algn="l"/>
                <a:tab pos="3768725" algn="l"/>
              </a:tabLst>
            </a:pP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distinct</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a:solidFill>
                  <a:srgbClr val="FFC000"/>
                </a:solidFill>
                <a:latin typeface="Courier New" panose="02070309020205020404" pitchFamily="49" charset="0"/>
                <a:cs typeface="Courier New" panose="02070309020205020404" pitchFamily="49" charset="0"/>
              </a:rPr>
              <a:t>(</a:t>
            </a:r>
            <a:r>
              <a:rPr lang="de-DE" dirty="0" err="1">
                <a:solidFill>
                  <a:srgbClr val="FFC000"/>
                </a:solidFill>
                <a:latin typeface="Courier New" panose="02070309020205020404" pitchFamily="49" charset="0"/>
                <a:cs typeface="Courier New" panose="02070309020205020404" pitchFamily="49" charset="0"/>
              </a:rPr>
              <a:t>ProjNr</a:t>
            </a:r>
            <a:r>
              <a:rPr lang="de-DE" dirty="0">
                <a:solidFill>
                  <a:srgbClr val="FFC000"/>
                </a:solidFill>
                <a:latin typeface="Courier New" panose="02070309020205020404" pitchFamily="49" charset="0"/>
                <a:cs typeface="Courier New" panose="02070309020205020404" pitchFamily="49" charset="0"/>
              </a:rPr>
              <a:t>, Std)</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solidFill>
                  <a:srgbClr val="FFC000"/>
                </a:solidFill>
                <a:latin typeface="Courier New" panose="02070309020205020404" pitchFamily="49" charset="0"/>
                <a:cs typeface="Courier New" panose="02070309020205020404" pitchFamily="49" charset="0"/>
              </a:rPr>
              <a:t>ProjNr</a:t>
            </a:r>
            <a:r>
              <a:rPr lang="de-DE" dirty="0">
                <a:solidFill>
                  <a:srgbClr val="FFC000"/>
                </a:solidFill>
                <a:latin typeface="Courier New" panose="02070309020205020404" pitchFamily="49" charset="0"/>
                <a:cs typeface="Courier New" panose="02070309020205020404" pitchFamily="49" charset="0"/>
              </a:rPr>
              <a:t>, Std</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SVN='01234567X890');</a:t>
            </a:r>
          </a:p>
          <a:p>
            <a:pPr>
              <a:tabLst>
                <a:tab pos="1970088" algn="l"/>
                <a:tab pos="3136900" algn="l"/>
                <a:tab pos="3768725" algn="l"/>
              </a:tabLst>
            </a:pPr>
            <a:endParaRPr lang="de-DE" dirty="0"/>
          </a:p>
          <a:p>
            <a:endParaRPr lang="de-DE" dirty="0"/>
          </a:p>
        </p:txBody>
      </p:sp>
      <p:sp>
        <p:nvSpPr>
          <p:cNvPr id="5" name="Date Placeholder 4">
            <a:extLst>
              <a:ext uri="{FF2B5EF4-FFF2-40B4-BE49-F238E27FC236}">
                <a16:creationId xmlns:a16="http://schemas.microsoft.com/office/drawing/2014/main" id="{19E6CCBF-0948-0103-FF9F-B0E4FF46CF1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6E5201A-5F50-CADB-BB6C-B08A1EDB4CC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83</a:t>
            </a:fld>
            <a:endParaRPr lang="de-DE"/>
          </a:p>
        </p:txBody>
      </p:sp>
      <p:graphicFrame>
        <p:nvGraphicFramePr>
          <p:cNvPr id="7" name="Group 5">
            <a:extLst>
              <a:ext uri="{FF2B5EF4-FFF2-40B4-BE49-F238E27FC236}">
                <a16:creationId xmlns:a16="http://schemas.microsoft.com/office/drawing/2014/main" id="{4ECD27D6-1A3D-DB1B-5BE0-4B9A18A3C676}"/>
              </a:ext>
            </a:extLst>
          </p:cNvPr>
          <p:cNvGraphicFramePr>
            <a:graphicFrameLocks noGrp="1"/>
          </p:cNvGraphicFramePr>
          <p:nvPr>
            <p:extLst>
              <p:ext uri="{D42A27DB-BD31-4B8C-83A1-F6EECF244321}">
                <p14:modId xmlns:p14="http://schemas.microsoft.com/office/powerpoint/2010/main" val="608372011"/>
              </p:ext>
            </p:extLst>
          </p:nvPr>
        </p:nvGraphicFramePr>
        <p:xfrm>
          <a:off x="9030699" y="5590074"/>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3614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Sichtbarkeit von Variablen in verschachtelten Anfragen</a:t>
            </a:r>
          </a:p>
        </p:txBody>
      </p:sp>
      <p:sp>
        <p:nvSpPr>
          <p:cNvPr id="3" name="Inhaltsplatzhalter 2"/>
          <p:cNvSpPr>
            <a:spLocks noGrp="1"/>
          </p:cNvSpPr>
          <p:nvPr>
            <p:ph idx="1"/>
          </p:nvPr>
        </p:nvSpPr>
        <p:spPr/>
        <p:txBody>
          <a:bodyPr>
            <a:noAutofit/>
          </a:bodyPr>
          <a:lstStyle/>
          <a:p>
            <a:r>
              <a:rPr lang="de-DE" dirty="0"/>
              <a:t>Variablen der äußeren Anfragen in der inneren Anfrage sichtbar (aber nicht anders herum)</a:t>
            </a:r>
          </a:p>
          <a:p>
            <a:pPr lvl="1"/>
            <a:r>
              <a:rPr lang="de-DE" i="1" dirty="0"/>
              <a:t>Korrelierte</a:t>
            </a:r>
            <a:r>
              <a:rPr lang="de-DE" dirty="0"/>
              <a:t> Anfrage: innere Anfrage referenziert auf äußere Anfrage</a:t>
            </a:r>
          </a:p>
          <a:p>
            <a:pPr lvl="1"/>
            <a:r>
              <a:rPr lang="de-DE" dirty="0"/>
              <a:t>Semantik: Innere Anfrage wird einmal für jedes Tupel ausgewertet</a:t>
            </a:r>
          </a:p>
          <a:p>
            <a:pPr lvl="1"/>
            <a:r>
              <a:rPr lang="de-DE" dirty="0"/>
              <a:t>Beispiel</a:t>
            </a:r>
          </a:p>
          <a:p>
            <a:pPr lvl="2"/>
            <a:r>
              <a:rPr lang="de-DE" dirty="0"/>
              <a:t>Liefere die Namen der Angestellten, die einen Angehörigen mit gleichem Vornamen und gleichem Geschlecht wie der Angestellte selbst haben</a:t>
            </a:r>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t>
            </a:r>
            <a:r>
              <a:rPr lang="de-DE" dirty="0">
                <a:solidFill>
                  <a:schemeClr val="accent1"/>
                </a:solidFill>
                <a:latin typeface="Courier New" panose="02070309020205020404" pitchFamily="49" charset="0"/>
                <a:cs typeface="Courier New" panose="02070309020205020404" pitchFamily="49" charset="0"/>
              </a:rPr>
              <a:t>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in </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fam.SozVersNr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a</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fam.Name</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solidFill>
                  <a:schemeClr val="accent1"/>
                </a:solidFill>
                <a:latin typeface="Courier New" panose="02070309020205020404" pitchFamily="49" charset="0"/>
                <a:cs typeface="Courier New" panose="02070309020205020404" pitchFamily="49" charset="0"/>
              </a:rPr>
              <a:t>a</a:t>
            </a:r>
            <a:r>
              <a:rPr lang="de-DE" dirty="0" err="1">
                <a:latin typeface="Courier New" panose="02070309020205020404" pitchFamily="49" charset="0"/>
                <a:cs typeface="Courier New" panose="02070309020205020404" pitchFamily="49" charset="0"/>
              </a:rPr>
              <a:t>.Geschlecht</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fam.Geschlecht</a:t>
            </a:r>
            <a:r>
              <a:rPr lang="de-DE" dirty="0">
                <a:latin typeface="Courier New" panose="02070309020205020404" pitchFamily="49" charset="0"/>
                <a:cs typeface="Courier New" panose="02070309020205020404" pitchFamily="49" charset="0"/>
              </a:rPr>
              <a:t>);</a:t>
            </a:r>
          </a:p>
          <a:p>
            <a:pPr lvl="3"/>
            <a:endParaRPr lang="de-DE" dirty="0"/>
          </a:p>
          <a:p>
            <a:pPr lvl="1"/>
            <a:endParaRPr lang="de-DE" dirty="0"/>
          </a:p>
        </p:txBody>
      </p:sp>
      <p:sp>
        <p:nvSpPr>
          <p:cNvPr id="5" name="Date Placeholder 4">
            <a:extLst>
              <a:ext uri="{FF2B5EF4-FFF2-40B4-BE49-F238E27FC236}">
                <a16:creationId xmlns:a16="http://schemas.microsoft.com/office/drawing/2014/main" id="{341565D2-45D4-FAFB-079C-41F01B5105B8}"/>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8FF5972D-CB9C-2671-DC7D-5019EF205E98}"/>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84</a:t>
            </a:fld>
            <a:endParaRPr lang="de-DE"/>
          </a:p>
        </p:txBody>
      </p:sp>
      <p:graphicFrame>
        <p:nvGraphicFramePr>
          <p:cNvPr id="8" name="Group 5">
            <a:extLst>
              <a:ext uri="{FF2B5EF4-FFF2-40B4-BE49-F238E27FC236}">
                <a16:creationId xmlns:a16="http://schemas.microsoft.com/office/drawing/2014/main" id="{A0DEFC7C-83BE-BEEF-8A28-77A736E919AE}"/>
              </a:ext>
            </a:extLst>
          </p:cNvPr>
          <p:cNvGraphicFramePr>
            <a:graphicFrameLocks noGrp="1"/>
          </p:cNvGraphicFramePr>
          <p:nvPr>
            <p:extLst>
              <p:ext uri="{D42A27DB-BD31-4B8C-83A1-F6EECF244321}">
                <p14:modId xmlns:p14="http://schemas.microsoft.com/office/powerpoint/2010/main" val="2691080757"/>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FB6A6A37-F1F6-5250-333F-2201371CBD43}"/>
              </a:ext>
            </a:extLst>
          </p:cNvPr>
          <p:cNvGraphicFramePr>
            <a:graphicFrameLocks noGrp="1"/>
          </p:cNvGraphicFramePr>
          <p:nvPr>
            <p:extLst>
              <p:ext uri="{D42A27DB-BD31-4B8C-83A1-F6EECF244321}">
                <p14:modId xmlns:p14="http://schemas.microsoft.com/office/powerpoint/2010/main" val="371165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3587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Vergleichsoperatoren ANY und ALL</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noAutofit/>
              </a:bodyPr>
              <a:lstStyle/>
              <a:p>
                <a:r>
                  <a:rPr lang="de-DE" dirty="0"/>
                  <a:t>Weitere Vergleichsoperatoren für ganze Mengen:</a:t>
                </a:r>
              </a:p>
              <a:p>
                <a:pPr lvl="1"/>
                <a:r>
                  <a:rPr lang="de-DE" dirty="0">
                    <a:solidFill>
                      <a:schemeClr val="accent1"/>
                    </a:solidFill>
                  </a:rPr>
                  <a:t>&lt;</a:t>
                </a:r>
                <a:r>
                  <a:rPr lang="de-DE" dirty="0" err="1">
                    <a:solidFill>
                      <a:schemeClr val="accent1"/>
                    </a:solidFill>
                  </a:rPr>
                  <a:t>op</a:t>
                </a:r>
                <a:r>
                  <a:rPr lang="de-DE" dirty="0">
                    <a:solidFill>
                      <a:schemeClr val="accent1"/>
                    </a:solidFill>
                  </a:rPr>
                  <a:t>&gt; ANY | SOME</a:t>
                </a:r>
                <a:endParaRPr lang="de-DE" dirty="0"/>
              </a:p>
              <a:p>
                <a:pPr lvl="1"/>
                <a:r>
                  <a:rPr lang="de-DE" dirty="0">
                    <a:solidFill>
                      <a:schemeClr val="accent1"/>
                    </a:solidFill>
                  </a:rPr>
                  <a:t>&lt;</a:t>
                </a:r>
                <a:r>
                  <a:rPr lang="de-DE" dirty="0" err="1">
                    <a:solidFill>
                      <a:schemeClr val="accent1"/>
                    </a:solidFill>
                  </a:rPr>
                  <a:t>op</a:t>
                </a:r>
                <a:r>
                  <a:rPr lang="de-DE" dirty="0">
                    <a:solidFill>
                      <a:schemeClr val="accent1"/>
                    </a:solidFill>
                  </a:rPr>
                  <a:t>&gt; ALL</a:t>
                </a:r>
              </a:p>
              <a:p>
                <a:pPr lvl="2"/>
                <a:r>
                  <a:rPr lang="de-DE" dirty="0"/>
                  <a:t>&lt;</a:t>
                </a:r>
                <a:r>
                  <a:rPr lang="de-DE" dirty="0" err="1"/>
                  <a:t>op</a:t>
                </a:r>
                <a:r>
                  <a:rPr lang="de-DE" dirty="0"/>
                  <a:t>&gt; ersetzbar durch ein der Operatoren {=,&gt;, &gt;=, &lt;=, &lt;, &lt;&gt;}</a:t>
                </a:r>
              </a:p>
              <a:p>
                <a:pPr lvl="2"/>
                <a14:m>
                  <m:oMath xmlns:m="http://schemas.openxmlformats.org/officeDocument/2006/math">
                    <m:r>
                      <a:rPr lang="de-DE" i="1" dirty="0" smtClean="0">
                        <a:latin typeface="Cambria Math" panose="02040503050406030204" pitchFamily="18" charset="0"/>
                      </a:rPr>
                      <m:t>𝑣</m:t>
                    </m:r>
                  </m:oMath>
                </a14:m>
                <a:r>
                  <a:rPr lang="de-DE" dirty="0"/>
                  <a:t> &gt; ALL </a:t>
                </a:r>
                <a14:m>
                  <m:oMath xmlns:m="http://schemas.openxmlformats.org/officeDocument/2006/math">
                    <m:r>
                      <a:rPr lang="de-DE" i="1" dirty="0" smtClean="0">
                        <a:latin typeface="Cambria Math" panose="02040503050406030204" pitchFamily="18" charset="0"/>
                      </a:rPr>
                      <m:t>𝑉</m:t>
                    </m:r>
                  </m:oMath>
                </a14:m>
                <a:r>
                  <a:rPr lang="de-DE" dirty="0"/>
                  <a:t> liefert bspw. dann TRUE, wenn </a:t>
                </a:r>
                <a14:m>
                  <m:oMath xmlns:m="http://schemas.openxmlformats.org/officeDocument/2006/math">
                    <m:r>
                      <a:rPr lang="de-DE" i="1" dirty="0" smtClean="0">
                        <a:latin typeface="Cambria Math" panose="02040503050406030204" pitchFamily="18" charset="0"/>
                      </a:rPr>
                      <m:t>𝑣</m:t>
                    </m:r>
                  </m:oMath>
                </a14:m>
                <a:r>
                  <a:rPr lang="de-DE" dirty="0"/>
                  <a:t> größer ist als alle Werte der Menge </a:t>
                </a:r>
                <a14:m>
                  <m:oMath xmlns:m="http://schemas.openxmlformats.org/officeDocument/2006/math">
                    <m:r>
                      <a:rPr lang="de-DE" i="1" dirty="0" smtClean="0">
                        <a:latin typeface="Cambria Math" panose="02040503050406030204" pitchFamily="18" charset="0"/>
                      </a:rPr>
                      <m:t>𝑉</m:t>
                    </m:r>
                  </m:oMath>
                </a14:m>
                <a:endParaRPr lang="de-DE" dirty="0"/>
              </a:p>
              <a:p>
                <a:pPr lvl="2"/>
                <a:r>
                  <a:rPr lang="de-DE" dirty="0">
                    <a:solidFill>
                      <a:srgbClr val="FFC000"/>
                    </a:solidFill>
                  </a:rPr>
                  <a:t>= ANY</a:t>
                </a:r>
                <a:r>
                  <a:rPr lang="de-DE" dirty="0"/>
                  <a:t> [oder auch = SOME] ist äquivalent zu </a:t>
                </a:r>
                <a:r>
                  <a:rPr lang="de-DE" dirty="0">
                    <a:solidFill>
                      <a:srgbClr val="FFC000"/>
                    </a:solidFill>
                  </a:rPr>
                  <a:t>IN</a:t>
                </a:r>
              </a:p>
              <a:p>
                <a:r>
                  <a:rPr lang="de-DE" dirty="0"/>
                  <a:t>Beispiel: </a:t>
                </a:r>
              </a:p>
              <a:p>
                <a:pPr lvl="1"/>
                <a:r>
                  <a:rPr lang="de-DE" dirty="0"/>
                  <a:t>Gebe Nach- und Vorname aller aus, die ein höheres Gehalt haben als alle aus Abteilung 5</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Gehalt </a:t>
                </a:r>
                <a:r>
                  <a:rPr lang="de-DE" dirty="0">
                    <a:solidFill>
                      <a:schemeClr val="accent1"/>
                    </a:solidFill>
                    <a:latin typeface="Courier New" panose="02070309020205020404" pitchFamily="49" charset="0"/>
                    <a:cs typeface="Courier New" panose="02070309020205020404" pitchFamily="49" charset="0"/>
                  </a:rPr>
                  <a:t>&gt;</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all</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Gehalt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Abt=5);</a:t>
                </a:r>
              </a:p>
              <a:p>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a:blip r:embed="rId3"/>
                <a:stretch>
                  <a:fillRect l="-1549" t="-2985" b="-4179"/>
                </a:stretch>
              </a:blipFill>
            </p:spPr>
            <p:txBody>
              <a:bodyPr/>
              <a:lstStyle/>
              <a:p>
                <a:r>
                  <a:rPr lang="en-DE">
                    <a:noFill/>
                  </a:rPr>
                  <a:t> </a:t>
                </a:r>
              </a:p>
            </p:txBody>
          </p:sp>
        </mc:Fallback>
      </mc:AlternateContent>
      <p:sp>
        <p:nvSpPr>
          <p:cNvPr id="5" name="Date Placeholder 4">
            <a:extLst>
              <a:ext uri="{FF2B5EF4-FFF2-40B4-BE49-F238E27FC236}">
                <a16:creationId xmlns:a16="http://schemas.microsoft.com/office/drawing/2014/main" id="{7757B9E5-7D25-9C7A-E13A-8D4F30BB4EE2}"/>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6AA0AEF-4EBB-56FE-7241-4AF7BF4AF9B6}"/>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85</a:t>
            </a:fld>
            <a:endParaRPr lang="de-DE"/>
          </a:p>
        </p:txBody>
      </p:sp>
    </p:spTree>
    <p:extLst>
      <p:ext uri="{BB962C8B-B14F-4D97-AF65-F5344CB8AC3E}">
        <p14:creationId xmlns:p14="http://schemas.microsoft.com/office/powerpoint/2010/main" val="27783234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EXISTS-Test</a:t>
            </a:r>
          </a:p>
        </p:txBody>
      </p:sp>
      <p:sp>
        <p:nvSpPr>
          <p:cNvPr id="3" name="Inhaltsplatzhalter 2"/>
          <p:cNvSpPr>
            <a:spLocks noGrp="1"/>
          </p:cNvSpPr>
          <p:nvPr>
            <p:ph idx="1"/>
          </p:nvPr>
        </p:nvSpPr>
        <p:spPr/>
        <p:txBody>
          <a:bodyPr>
            <a:noAutofit/>
          </a:bodyPr>
          <a:lstStyle/>
          <a:p>
            <a:r>
              <a:rPr lang="de-DE" dirty="0">
                <a:solidFill>
                  <a:schemeClr val="accent1"/>
                </a:solidFill>
              </a:rPr>
              <a:t>EXISTS</a:t>
            </a:r>
            <a:r>
              <a:rPr lang="de-DE" dirty="0"/>
              <a:t> überprüft, ob das das Resultat einer korrelierten verschachtelten Anfrage leer (FALSE) ist – also kein Tupel enthält – oder nicht (TRUE)</a:t>
            </a:r>
          </a:p>
          <a:p>
            <a:pPr lvl="1"/>
            <a:r>
              <a:rPr lang="de-DE" dirty="0"/>
              <a:t>Kann auch mit NOT kombiniert werden</a:t>
            </a:r>
          </a:p>
          <a:p>
            <a:r>
              <a:rPr lang="de-DE" dirty="0"/>
              <a:t>Beispiel:</a:t>
            </a:r>
          </a:p>
          <a:p>
            <a:pPr lvl="1"/>
            <a:r>
              <a:rPr lang="de-DE" dirty="0"/>
              <a:t>Liefere die Namen der Angestellten, die einen Angehörigen mit gleichem Vornamen und gleichem Geschlecht wie der Angestellte selbst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exists</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fam.SozVersNr</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fam.SozVersNr</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 </a:t>
            </a:r>
            <a:r>
              <a:rPr lang="de-DE" dirty="0" err="1">
                <a:latin typeface="Courier New" panose="02070309020205020404" pitchFamily="49" charset="0"/>
                <a:cs typeface="Courier New" panose="02070309020205020404" pitchFamily="49" charset="0"/>
              </a:rPr>
              <a:t>a.VName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fam.Name</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and</a:t>
            </a:r>
            <a:br>
              <a:rPr lang="de-DE" dirty="0">
                <a:latin typeface="Courier New" panose="02070309020205020404" pitchFamily="49" charset="0"/>
                <a:cs typeface="Courier New" panose="02070309020205020404" pitchFamily="49" charset="0"/>
              </a:rPr>
            </a:br>
            <a:r>
              <a:rPr lang="de-DE" dirty="0" err="1">
                <a:latin typeface="Courier New" panose="02070309020205020404" pitchFamily="49" charset="0"/>
                <a:cs typeface="Courier New" panose="02070309020205020404" pitchFamily="49" charset="0"/>
              </a:rPr>
              <a:t>a.Geschlecht</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fam.Geschlecht</a:t>
            </a:r>
            <a:r>
              <a:rPr lang="de-DE" dirty="0">
                <a:latin typeface="Courier New" panose="02070309020205020404" pitchFamily="49" charset="0"/>
                <a:cs typeface="Courier New" panose="02070309020205020404" pitchFamily="49" charset="0"/>
              </a:rPr>
              <a:t> );</a:t>
            </a:r>
          </a:p>
        </p:txBody>
      </p:sp>
      <p:sp>
        <p:nvSpPr>
          <p:cNvPr id="5" name="Date Placeholder 4">
            <a:extLst>
              <a:ext uri="{FF2B5EF4-FFF2-40B4-BE49-F238E27FC236}">
                <a16:creationId xmlns:a16="http://schemas.microsoft.com/office/drawing/2014/main" id="{84060A94-AA9F-5F46-B460-5A45F71AC7C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7EDE5DDE-BEEF-847E-7ACC-AD4C3E0CF38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86</a:t>
            </a:fld>
            <a:endParaRPr lang="de-DE"/>
          </a:p>
        </p:txBody>
      </p:sp>
      <p:graphicFrame>
        <p:nvGraphicFramePr>
          <p:cNvPr id="7" name="Group 5">
            <a:extLst>
              <a:ext uri="{FF2B5EF4-FFF2-40B4-BE49-F238E27FC236}">
                <a16:creationId xmlns:a16="http://schemas.microsoft.com/office/drawing/2014/main" id="{E3213F15-03B8-A6C8-A5F9-BA07B89EFAE5}"/>
              </a:ext>
            </a:extLst>
          </p:cNvPr>
          <p:cNvGraphicFramePr>
            <a:graphicFrameLocks noGrp="1"/>
          </p:cNvGraphicFramePr>
          <p:nvPr>
            <p:extLst>
              <p:ext uri="{D42A27DB-BD31-4B8C-83A1-F6EECF244321}">
                <p14:modId xmlns:p14="http://schemas.microsoft.com/office/powerpoint/2010/main" val="3413736561"/>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62D004AA-2981-4F92-C889-533735F63819}"/>
              </a:ext>
            </a:extLst>
          </p:cNvPr>
          <p:cNvGraphicFramePr>
            <a:graphicFrameLocks noGrp="1"/>
          </p:cNvGraphicFramePr>
          <p:nvPr>
            <p:extLst>
              <p:ext uri="{D42A27DB-BD31-4B8C-83A1-F6EECF244321}">
                <p14:modId xmlns:p14="http://schemas.microsoft.com/office/powerpoint/2010/main" val="29113428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837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UNIQUE zum Duplikattest</a:t>
            </a:r>
          </a:p>
        </p:txBody>
      </p:sp>
      <p:sp>
        <p:nvSpPr>
          <p:cNvPr id="3" name="Inhaltsplatzhalter 2"/>
          <p:cNvSpPr>
            <a:spLocks noGrp="1"/>
          </p:cNvSpPr>
          <p:nvPr>
            <p:ph idx="1"/>
          </p:nvPr>
        </p:nvSpPr>
        <p:spPr/>
        <p:txBody>
          <a:bodyPr/>
          <a:lstStyle/>
          <a:p>
            <a:r>
              <a:rPr lang="de-DE" dirty="0"/>
              <a:t>Überprüft, ob eine Multimenge Duplikate enthält (FALSE) oder nicht (TRUE).</a:t>
            </a:r>
          </a:p>
          <a:p>
            <a:r>
              <a:rPr lang="de-DE" dirty="0"/>
              <a:t>Beispiel:</a:t>
            </a:r>
          </a:p>
          <a:p>
            <a:pPr lvl="1"/>
            <a:r>
              <a:rPr lang="de-DE" dirty="0"/>
              <a:t>Liefere die Namen der Angestellten, die einen eindeutigen Vornamen haben</a:t>
            </a:r>
          </a:p>
          <a:p>
            <a:pPr lvl="2">
              <a:tabLst>
                <a:tab pos="2176463" algn="l"/>
              </a:tabLst>
            </a:pP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unique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b.VName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b</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b.VName</a:t>
            </a:r>
            <a:r>
              <a:rPr lang="de-DE" dirty="0">
                <a:latin typeface="Courier New" panose="02070309020205020404" pitchFamily="49" charset="0"/>
                <a:cs typeface="Courier New" panose="02070309020205020404" pitchFamily="49" charset="0"/>
              </a:rPr>
              <a:t> );</a:t>
            </a:r>
          </a:p>
          <a:p>
            <a:pPr lvl="1"/>
            <a:endParaRPr lang="de-DE" dirty="0"/>
          </a:p>
        </p:txBody>
      </p:sp>
      <p:sp>
        <p:nvSpPr>
          <p:cNvPr id="5" name="Date Placeholder 4">
            <a:extLst>
              <a:ext uri="{FF2B5EF4-FFF2-40B4-BE49-F238E27FC236}">
                <a16:creationId xmlns:a16="http://schemas.microsoft.com/office/drawing/2014/main" id="{1B3BAB4D-62AF-884D-F6AF-6C077CB7E71E}"/>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A7AE9B6-86C6-C961-12CF-FD132F963F1F}"/>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87</a:t>
            </a:fld>
            <a:endParaRPr lang="de-DE"/>
          </a:p>
        </p:txBody>
      </p:sp>
      <p:graphicFrame>
        <p:nvGraphicFramePr>
          <p:cNvPr id="8" name="Group 5">
            <a:extLst>
              <a:ext uri="{FF2B5EF4-FFF2-40B4-BE49-F238E27FC236}">
                <a16:creationId xmlns:a16="http://schemas.microsoft.com/office/drawing/2014/main" id="{28F0E02F-A88A-E4AD-1896-4362D0B72172}"/>
              </a:ext>
            </a:extLst>
          </p:cNvPr>
          <p:cNvGraphicFramePr>
            <a:graphicFrameLocks noGrp="1"/>
          </p:cNvGraphicFramePr>
          <p:nvPr>
            <p:extLst>
              <p:ext uri="{D42A27DB-BD31-4B8C-83A1-F6EECF244321}">
                <p14:modId xmlns:p14="http://schemas.microsoft.com/office/powerpoint/2010/main" val="410238109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5229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Junktoren bei Mengenvergleichen</a:t>
            </a:r>
          </a:p>
        </p:txBody>
      </p:sp>
      <p:sp>
        <p:nvSpPr>
          <p:cNvPr id="3" name="Inhaltsplatzhalter 2"/>
          <p:cNvSpPr>
            <a:spLocks noGrp="1"/>
          </p:cNvSpPr>
          <p:nvPr>
            <p:ph idx="1"/>
          </p:nvPr>
        </p:nvSpPr>
        <p:spPr/>
        <p:txBody>
          <a:bodyPr>
            <a:normAutofit/>
          </a:bodyPr>
          <a:lstStyle/>
          <a:p>
            <a:r>
              <a:rPr lang="de-DE" dirty="0">
                <a:solidFill>
                  <a:schemeClr val="accent1"/>
                </a:solidFill>
              </a:rPr>
              <a:t>Mengen</a:t>
            </a:r>
            <a:r>
              <a:rPr lang="de-DE" dirty="0"/>
              <a:t>vergleiche können durch Junktoren </a:t>
            </a:r>
            <a:r>
              <a:rPr lang="de-DE" dirty="0">
                <a:solidFill>
                  <a:schemeClr val="accent1"/>
                </a:solidFill>
              </a:rPr>
              <a:t>AND</a:t>
            </a:r>
            <a:r>
              <a:rPr lang="de-DE" dirty="0"/>
              <a:t> und </a:t>
            </a:r>
            <a:r>
              <a:rPr lang="de-DE" dirty="0">
                <a:solidFill>
                  <a:schemeClr val="accent1"/>
                </a:solidFill>
              </a:rPr>
              <a:t>OR</a:t>
            </a:r>
            <a:r>
              <a:rPr lang="de-DE" dirty="0"/>
              <a:t> miteinander verknüpft werden </a:t>
            </a:r>
          </a:p>
          <a:p>
            <a:pPr lvl="1"/>
            <a:r>
              <a:rPr lang="de-DE" dirty="0"/>
              <a:t>Mehrere korrelierte Anfragen</a:t>
            </a:r>
          </a:p>
          <a:p>
            <a:pPr lvl="1"/>
            <a:r>
              <a:rPr lang="de-DE" dirty="0"/>
              <a:t>Beispiel:</a:t>
            </a:r>
          </a:p>
          <a:p>
            <a:pPr lvl="2"/>
            <a:r>
              <a:rPr lang="de-DE" dirty="0"/>
              <a:t>Erstelle eine Liste mit den Namen der Manager, die mindestens einen Angehörigen haben</a:t>
            </a:r>
          </a:p>
          <a:p>
            <a:pPr lvl="3"/>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 a</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exists</a:t>
            </a:r>
            <a:r>
              <a:rPr lang="de-DE" b="1" dirty="0">
                <a:solidFill>
                  <a:schemeClr val="accent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fam</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fam.SozVersNr</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and</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exists</a:t>
            </a:r>
            <a:r>
              <a:rPr lang="de-DE" b="1" dirty="0">
                <a:solidFill>
                  <a:schemeClr val="accent1"/>
                </a:solidFill>
                <a:latin typeface="Courier New" panose="02070309020205020404" pitchFamily="49" charset="0"/>
                <a:cs typeface="Courier New" panose="02070309020205020404" pitchFamily="49" charset="0"/>
              </a:rPr>
              <a:t> </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Abteilung </a:t>
            </a:r>
            <a:r>
              <a:rPr lang="de-DE" dirty="0" err="1">
                <a:latin typeface="Courier New" panose="02070309020205020404" pitchFamily="49" charset="0"/>
                <a:cs typeface="Courier New" panose="02070309020205020404" pitchFamily="49" charset="0"/>
              </a:rPr>
              <a:t>abt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a.SVN</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abt.Leitung</a:t>
            </a:r>
            <a:r>
              <a:rPr lang="de-DE" dirty="0">
                <a:latin typeface="Courier New" panose="02070309020205020404" pitchFamily="49" charset="0"/>
                <a:cs typeface="Courier New" panose="02070309020205020404" pitchFamily="49" charset="0"/>
              </a:rPr>
              <a:t>);</a:t>
            </a:r>
          </a:p>
          <a:p>
            <a:endParaRPr lang="de-DE" dirty="0"/>
          </a:p>
        </p:txBody>
      </p:sp>
      <p:sp>
        <p:nvSpPr>
          <p:cNvPr id="5" name="Date Placeholder 4">
            <a:extLst>
              <a:ext uri="{FF2B5EF4-FFF2-40B4-BE49-F238E27FC236}">
                <a16:creationId xmlns:a16="http://schemas.microsoft.com/office/drawing/2014/main" id="{1A57A375-7A02-ADF7-AD9B-FF482422DC16}"/>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FA2C67D8-1BBD-ACBA-EEC3-FDC80F5A37F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88</a:t>
            </a:fld>
            <a:endParaRPr lang="de-DE"/>
          </a:p>
        </p:txBody>
      </p:sp>
      <p:graphicFrame>
        <p:nvGraphicFramePr>
          <p:cNvPr id="9" name="Group 5">
            <a:extLst>
              <a:ext uri="{FF2B5EF4-FFF2-40B4-BE49-F238E27FC236}">
                <a16:creationId xmlns:a16="http://schemas.microsoft.com/office/drawing/2014/main" id="{E2C55C68-73C5-D9FC-3CC6-B562E3F11002}"/>
              </a:ext>
            </a:extLst>
          </p:cNvPr>
          <p:cNvGraphicFramePr>
            <a:graphicFrameLocks noGrp="1"/>
          </p:cNvGraphicFramePr>
          <p:nvPr>
            <p:extLst>
              <p:ext uri="{D42A27DB-BD31-4B8C-83A1-F6EECF244321}">
                <p14:modId xmlns:p14="http://schemas.microsoft.com/office/powerpoint/2010/main" val="2759751934"/>
              </p:ext>
            </p:extLst>
          </p:nvPr>
        </p:nvGraphicFramePr>
        <p:xfrm>
          <a:off x="7258368" y="4795794"/>
          <a:ext cx="4573307" cy="315840"/>
        </p:xfrm>
        <a:graphic>
          <a:graphicData uri="http://schemas.openxmlformats.org/drawingml/2006/table">
            <a:tbl>
              <a:tblPr/>
              <a:tblGrid>
                <a:gridCol w="1134981">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5">
            <a:extLst>
              <a:ext uri="{FF2B5EF4-FFF2-40B4-BE49-F238E27FC236}">
                <a16:creationId xmlns:a16="http://schemas.microsoft.com/office/drawing/2014/main" id="{31AECA25-DE9A-168C-6B57-2329303656E3}"/>
              </a:ext>
            </a:extLst>
          </p:cNvPr>
          <p:cNvGraphicFramePr>
            <a:graphicFrameLocks noGrp="1"/>
          </p:cNvGraphicFramePr>
          <p:nvPr>
            <p:extLst>
              <p:ext uri="{D42A27DB-BD31-4B8C-83A1-F6EECF244321}">
                <p14:modId xmlns:p14="http://schemas.microsoft.com/office/powerpoint/2010/main" val="461443848"/>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Group 5">
            <a:extLst>
              <a:ext uri="{FF2B5EF4-FFF2-40B4-BE49-F238E27FC236}">
                <a16:creationId xmlns:a16="http://schemas.microsoft.com/office/drawing/2014/main" id="{98DC420E-FD8F-D354-F5EF-A81157F540CD}"/>
              </a:ext>
            </a:extLst>
          </p:cNvPr>
          <p:cNvGraphicFramePr>
            <a:graphicFrameLocks noGrp="1"/>
          </p:cNvGraphicFramePr>
          <p:nvPr>
            <p:extLst>
              <p:ext uri="{D42A27DB-BD31-4B8C-83A1-F6EECF244321}">
                <p14:modId xmlns:p14="http://schemas.microsoft.com/office/powerpoint/2010/main" val="2893361359"/>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1923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Explizite Mengenangaben</a:t>
            </a:r>
          </a:p>
        </p:txBody>
      </p:sp>
      <p:sp>
        <p:nvSpPr>
          <p:cNvPr id="3" name="Inhaltsplatzhalter 2"/>
          <p:cNvSpPr>
            <a:spLocks noGrp="1"/>
          </p:cNvSpPr>
          <p:nvPr>
            <p:ph idx="1"/>
          </p:nvPr>
        </p:nvSpPr>
        <p:spPr/>
        <p:txBody>
          <a:bodyPr/>
          <a:lstStyle/>
          <a:p>
            <a:r>
              <a:rPr lang="de-DE" dirty="0"/>
              <a:t>Menge explizit angeben und in der WHERE-Klausel verwenden</a:t>
            </a:r>
          </a:p>
          <a:p>
            <a:r>
              <a:rPr lang="de-DE" dirty="0"/>
              <a:t>Beispiel:</a:t>
            </a:r>
          </a:p>
          <a:p>
            <a:pPr lvl="1"/>
            <a:r>
              <a:rPr lang="de-DE" dirty="0"/>
              <a:t>Gib die Sozialversicherungsnummern aller Angestellten aus, die an Projekten mit den Nummern 1, 2 oder 3 arbeiten.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distinct</a:t>
            </a:r>
            <a:r>
              <a:rPr lang="de-DE" dirty="0">
                <a:latin typeface="Courier New" panose="02070309020205020404" pitchFamily="49" charset="0"/>
                <a:cs typeface="Courier New" panose="02070309020205020404" pitchFamily="49" charset="0"/>
              </a:rPr>
              <a:t> SVN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ArbeitetAn</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ProjNr</a:t>
            </a:r>
            <a:r>
              <a:rPr lang="de-DE" dirty="0">
                <a:latin typeface="Courier New" panose="02070309020205020404" pitchFamily="49" charset="0"/>
                <a:cs typeface="Courier New" panose="02070309020205020404" pitchFamily="49" charset="0"/>
              </a:rPr>
              <a:t> </a:t>
            </a:r>
            <a:r>
              <a:rPr lang="de-DE" b="1" dirty="0">
                <a:solidFill>
                  <a:schemeClr val="accent1"/>
                </a:solidFill>
                <a:latin typeface="Courier New" panose="02070309020205020404" pitchFamily="49" charset="0"/>
                <a:cs typeface="Courier New" panose="02070309020205020404" pitchFamily="49" charset="0"/>
              </a:rPr>
              <a:t>in</a:t>
            </a:r>
            <a:r>
              <a:rPr lang="de-DE" dirty="0">
                <a:solidFill>
                  <a:schemeClr val="accent1"/>
                </a:solidFill>
                <a:latin typeface="Courier New" panose="02070309020205020404" pitchFamily="49" charset="0"/>
                <a:cs typeface="Courier New" panose="02070309020205020404" pitchFamily="49" charset="0"/>
              </a:rPr>
              <a:t> (1, 2, 3)</a:t>
            </a:r>
            <a:r>
              <a:rPr lang="de-DE" dirty="0">
                <a:latin typeface="Courier New" panose="02070309020205020404" pitchFamily="49" charset="0"/>
                <a:cs typeface="Courier New" panose="02070309020205020404" pitchFamily="49" charset="0"/>
              </a:rPr>
              <a:t>;</a:t>
            </a:r>
          </a:p>
          <a:p>
            <a:endParaRPr lang="de-DE" dirty="0"/>
          </a:p>
        </p:txBody>
      </p:sp>
      <p:sp>
        <p:nvSpPr>
          <p:cNvPr id="5" name="Date Placeholder 4">
            <a:extLst>
              <a:ext uri="{FF2B5EF4-FFF2-40B4-BE49-F238E27FC236}">
                <a16:creationId xmlns:a16="http://schemas.microsoft.com/office/drawing/2014/main" id="{BE455593-F290-8624-7816-C313F567E94E}"/>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BED8EDCB-0B01-1D5D-4211-10EB85089160}"/>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89</a:t>
            </a:fld>
            <a:endParaRPr lang="de-DE"/>
          </a:p>
        </p:txBody>
      </p:sp>
    </p:spTree>
    <p:extLst>
      <p:ext uri="{BB962C8B-B14F-4D97-AF65-F5344CB8AC3E}">
        <p14:creationId xmlns:p14="http://schemas.microsoft.com/office/powerpoint/2010/main" val="392234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Definition eines SCHEMAs</a:t>
            </a:r>
          </a:p>
        </p:txBody>
      </p:sp>
      <p:sp>
        <p:nvSpPr>
          <p:cNvPr id="3" name="Inhaltsplatzhalter 2"/>
          <p:cNvSpPr>
            <a:spLocks noGrp="1"/>
          </p:cNvSpPr>
          <p:nvPr>
            <p:ph sz="half" idx="1"/>
          </p:nvPr>
        </p:nvSpPr>
        <p:spPr/>
        <p:txBody>
          <a:bodyPr>
            <a:noAutofit/>
          </a:bodyPr>
          <a:lstStyle/>
          <a:p>
            <a:r>
              <a:rPr lang="de-DE" dirty="0">
                <a:solidFill>
                  <a:schemeClr val="accent1"/>
                </a:solidFill>
              </a:rPr>
              <a:t>CREATE SCHEMA</a:t>
            </a:r>
            <a:r>
              <a:rPr lang="de-DE" dirty="0"/>
              <a:t> definiert eine Hülle für eine DB:</a:t>
            </a:r>
          </a:p>
          <a:p>
            <a:pPr lvl="1"/>
            <a:r>
              <a:rPr lang="de-DE" dirty="0"/>
              <a:t>Name: </a:t>
            </a:r>
            <a:r>
              <a:rPr lang="de-DE" dirty="0" err="1">
                <a:latin typeface="Courier New" panose="02070309020205020404" pitchFamily="49" charset="0"/>
                <a:cs typeface="Courier New" panose="02070309020205020404" pitchFamily="49" charset="0"/>
              </a:rPr>
              <a:t>SchemaName</a:t>
            </a:r>
            <a:endParaRPr lang="de-DE" dirty="0"/>
          </a:p>
          <a:p>
            <a:pPr lvl="1"/>
            <a:r>
              <a:rPr lang="de-DE" dirty="0"/>
              <a:t>Autorisierung: </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Authorization</a:t>
            </a:r>
            <a:endParaRPr lang="de-DE" dirty="0"/>
          </a:p>
          <a:p>
            <a:pPr lvl="2"/>
            <a:r>
              <a:rPr lang="de-DE" sz="2200" b="0" i="0" u="none" strike="noStrike" kern="1200" noProof="0" dirty="0">
                <a:solidFill>
                  <a:schemeClr val="tx1"/>
                </a:solidFill>
                <a:effectLst/>
                <a:latin typeface="+mn-lt"/>
                <a:ea typeface="+mn-ea"/>
                <a:cs typeface="+mn-cs"/>
              </a:rPr>
              <a:t>Identifiziert Nutzer*in, dem*</a:t>
            </a:r>
            <a:r>
              <a:rPr lang="de-DE" sz="2200" b="0" i="0" u="none" strike="noStrike" kern="1200" noProof="0" dirty="0" err="1">
                <a:solidFill>
                  <a:schemeClr val="tx1"/>
                </a:solidFill>
                <a:effectLst/>
                <a:latin typeface="+mn-lt"/>
                <a:ea typeface="+mn-ea"/>
                <a:cs typeface="+mn-cs"/>
              </a:rPr>
              <a:t>r</a:t>
            </a:r>
            <a:r>
              <a:rPr lang="de-DE" sz="2200" b="0" i="0" u="none" strike="noStrike" kern="1200" noProof="0" dirty="0">
                <a:solidFill>
                  <a:schemeClr val="tx1"/>
                </a:solidFill>
                <a:effectLst/>
                <a:latin typeface="+mn-lt"/>
                <a:ea typeface="+mn-ea"/>
                <a:cs typeface="+mn-cs"/>
              </a:rPr>
              <a:t> das Schema gehört; </a:t>
            </a:r>
            <a:r>
              <a:rPr lang="de-DE" sz="2200" dirty="0" err="1">
                <a:latin typeface="+mn-lt"/>
                <a:cs typeface="+mn-cs"/>
              </a:rPr>
              <a:t>w</a:t>
            </a:r>
            <a:r>
              <a:rPr lang="de-DE" sz="2000" b="0" i="0" u="none" strike="noStrike" kern="1200" noProof="0" dirty="0" err="1">
                <a:solidFill>
                  <a:schemeClr val="tx1"/>
                </a:solidFill>
                <a:effectLst/>
                <a:latin typeface="+mn-lt"/>
                <a:ea typeface="+mn-ea"/>
                <a:cs typeface="+mn-cs"/>
              </a:rPr>
              <a:t>enn</a:t>
            </a:r>
            <a:r>
              <a:rPr lang="de-DE" sz="2000" b="0" i="0" u="none" strike="noStrike" kern="1200" noProof="0" dirty="0">
                <a:solidFill>
                  <a:schemeClr val="tx1"/>
                </a:solidFill>
                <a:effectLst/>
                <a:latin typeface="+mn-lt"/>
                <a:ea typeface="+mn-ea"/>
                <a:cs typeface="+mn-cs"/>
              </a:rPr>
              <a:t> nicht genannt, wird der*</a:t>
            </a:r>
            <a:r>
              <a:rPr lang="de-DE" sz="2000" b="0" i="0" u="none" strike="noStrike" kern="1200" noProof="0" dirty="0" err="1">
                <a:solidFill>
                  <a:schemeClr val="tx1"/>
                </a:solidFill>
                <a:effectLst/>
                <a:latin typeface="+mn-lt"/>
                <a:ea typeface="+mn-ea"/>
                <a:cs typeface="+mn-cs"/>
              </a:rPr>
              <a:t>ie</a:t>
            </a:r>
            <a:r>
              <a:rPr lang="de-DE" sz="2000" b="0" i="0" u="none" strike="noStrike" kern="1200" noProof="0" dirty="0">
                <a:solidFill>
                  <a:schemeClr val="tx1"/>
                </a:solidFill>
                <a:effectLst/>
                <a:latin typeface="+mn-lt"/>
                <a:ea typeface="+mn-ea"/>
                <a:cs typeface="+mn-cs"/>
              </a:rPr>
              <a:t> derzeitige Nutzer*in als Inhaber*in gesetzt</a:t>
            </a:r>
          </a:p>
          <a:p>
            <a:pPr lvl="1"/>
            <a:r>
              <a:rPr lang="de-DE" dirty="0"/>
              <a:t>Mögliche Liste von Elementen in Schema: </a:t>
            </a:r>
            <a:r>
              <a:rPr lang="de-DE" dirty="0" err="1">
                <a:latin typeface="Courier New" panose="02070309020205020404" pitchFamily="49" charset="0"/>
                <a:cs typeface="Courier New" panose="02070309020205020404" pitchFamily="49" charset="0"/>
              </a:rPr>
              <a:t>SchemaElementDefinition</a:t>
            </a:r>
            <a:endParaRPr lang="de-DE" dirty="0"/>
          </a:p>
          <a:p>
            <a:pPr lvl="2"/>
            <a:r>
              <a:rPr lang="de-DE" dirty="0"/>
              <a:t>Liste von Tabellen innerhalb des Schemas</a:t>
            </a:r>
          </a:p>
          <a:p>
            <a:pPr lvl="3"/>
            <a:r>
              <a:rPr lang="de-DE" noProof="0" dirty="0"/>
              <a:t>Über CREATE TABLE (nächste Folie)</a:t>
            </a:r>
          </a:p>
        </p:txBody>
      </p:sp>
      <p:sp>
        <p:nvSpPr>
          <p:cNvPr id="5" name="Content Placeholder 4">
            <a:extLst>
              <a:ext uri="{FF2B5EF4-FFF2-40B4-BE49-F238E27FC236}">
                <a16:creationId xmlns:a16="http://schemas.microsoft.com/office/drawing/2014/main" id="{8708B8BF-05E1-C663-9546-BD45F0D59A99}"/>
              </a:ext>
            </a:extLst>
          </p:cNvPr>
          <p:cNvSpPr>
            <a:spLocks noGrp="1"/>
          </p:cNvSpPr>
          <p:nvPr>
            <p:ph sz="half" idx="2"/>
          </p:nvPr>
        </p:nvSpPr>
        <p:spPr/>
        <p:txBody>
          <a:bodyPr/>
          <a:lstStyle/>
          <a:p>
            <a:endParaRPr lang="de-DE" dirty="0"/>
          </a:p>
          <a:p>
            <a:endParaRPr lang="de-DE" dirty="0"/>
          </a:p>
          <a:p>
            <a:endParaRPr lang="de-DE" dirty="0"/>
          </a:p>
          <a:p>
            <a:endParaRPr lang="de-DE" dirty="0"/>
          </a:p>
          <a:p>
            <a:endParaRPr lang="de-DE" dirty="0"/>
          </a:p>
          <a:p>
            <a:r>
              <a:rPr lang="de-DE" dirty="0"/>
              <a:t>Beispiele:</a:t>
            </a:r>
          </a:p>
          <a:p>
            <a:pPr lvl="1"/>
            <a:r>
              <a:rPr lang="de-DE" b="1" dirty="0" err="1">
                <a:solidFill>
                  <a:schemeClr val="accent1"/>
                </a:solidFill>
                <a:latin typeface="Courier New" panose="02070309020205020404" pitchFamily="49" charset="0"/>
                <a:cs typeface="Courier New" panose="02070309020205020404" pitchFamily="49" charset="0"/>
              </a:rPr>
              <a:t>create</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schema</a:t>
            </a:r>
            <a:r>
              <a:rPr lang="de-DE" dirty="0">
                <a:solidFill>
                  <a:schemeClr val="accent1"/>
                </a:solidFill>
                <a:latin typeface="Courier New" panose="02070309020205020404" pitchFamily="49" charset="0"/>
                <a:cs typeface="Courier New" panose="02070309020205020404" pitchFamily="49" charset="0"/>
              </a:rPr>
              <a:t> Unternehmen</a:t>
            </a:r>
            <a:br>
              <a:rPr lang="de-DE" dirty="0">
                <a:solidFill>
                  <a:schemeClr val="accent1"/>
                </a:solidFill>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authorization</a:t>
            </a:r>
            <a:r>
              <a:rPr lang="de-DE" dirty="0">
                <a:solidFill>
                  <a:schemeClr val="accent1"/>
                </a:solidFill>
                <a:latin typeface="Courier New" panose="02070309020205020404" pitchFamily="49" charset="0"/>
                <a:cs typeface="Courier New" panose="02070309020205020404" pitchFamily="49" charset="0"/>
              </a:rPr>
              <a:t> </a:t>
            </a:r>
            <a:r>
              <a:rPr lang="de-DE" dirty="0" err="1">
                <a:solidFill>
                  <a:schemeClr val="accent1"/>
                </a:solidFill>
                <a:latin typeface="Courier New" panose="02070309020205020404" pitchFamily="49" charset="0"/>
                <a:cs typeface="Courier New" panose="02070309020205020404" pitchFamily="49" charset="0"/>
              </a:rPr>
              <a:t>JSmith</a:t>
            </a:r>
            <a:r>
              <a:rPr lang="de-DE" dirty="0">
                <a:latin typeface="Courier New" panose="02070309020205020404" pitchFamily="49" charset="0"/>
                <a:cs typeface="Courier New" panose="02070309020205020404" pitchFamily="49" charset="0"/>
              </a:rPr>
              <a:t>;</a:t>
            </a:r>
          </a:p>
          <a:p>
            <a:pPr lvl="1"/>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schema</a:t>
            </a:r>
            <a:r>
              <a:rPr lang="de-DE" dirty="0">
                <a:latin typeface="Courier New" panose="02070309020205020404" pitchFamily="49" charset="0"/>
                <a:cs typeface="Courier New" panose="02070309020205020404" pitchFamily="49" charset="0"/>
              </a:rPr>
              <a:t> Unternehmen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JSmith</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create</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table</a:t>
            </a:r>
            <a:r>
              <a:rPr lang="de-DE" dirty="0">
                <a:solidFill>
                  <a:schemeClr val="accent1"/>
                </a:solidFill>
                <a:latin typeface="Courier New" panose="02070309020205020404" pitchFamily="49" charset="0"/>
                <a:cs typeface="Courier New" panose="02070309020205020404" pitchFamily="49" charset="0"/>
              </a:rPr>
              <a:t> Projekt</a:t>
            </a:r>
            <a:r>
              <a:rPr lang="de-DE" dirty="0">
                <a:latin typeface="Courier New" panose="02070309020205020404" pitchFamily="49" charset="0"/>
                <a:cs typeface="Courier New" panose="02070309020205020404" pitchFamily="49" charset="0"/>
              </a:rPr>
              <a:t>;</a:t>
            </a:r>
          </a:p>
          <a:p>
            <a:pPr lvl="1"/>
            <a:endParaRPr lang="en-DE" dirty="0"/>
          </a:p>
        </p:txBody>
      </p:sp>
      <p:sp>
        <p:nvSpPr>
          <p:cNvPr id="12" name="Date Placeholder 11">
            <a:extLst>
              <a:ext uri="{FF2B5EF4-FFF2-40B4-BE49-F238E27FC236}">
                <a16:creationId xmlns:a16="http://schemas.microsoft.com/office/drawing/2014/main" id="{29E02F5D-EC03-6580-3F12-8C7921270E5F}"/>
              </a:ext>
            </a:extLst>
          </p:cNvPr>
          <p:cNvSpPr>
            <a:spLocks noGrp="1"/>
          </p:cNvSpPr>
          <p:nvPr>
            <p:ph type="dt" sz="half" idx="10"/>
          </p:nvPr>
        </p:nvSpPr>
        <p:spPr/>
        <p:txBody>
          <a:bodyPr/>
          <a:lstStyle/>
          <a:p>
            <a:r>
              <a:rPr lang="de-DE"/>
              <a:t>SQL</a:t>
            </a:r>
            <a:endParaRPr lang="en-GB"/>
          </a:p>
        </p:txBody>
      </p:sp>
      <p:sp>
        <p:nvSpPr>
          <p:cNvPr id="13" name="Footer Placeholder 12">
            <a:extLst>
              <a:ext uri="{FF2B5EF4-FFF2-40B4-BE49-F238E27FC236}">
                <a16:creationId xmlns:a16="http://schemas.microsoft.com/office/drawing/2014/main" id="{98B1D1B4-C094-8C54-F84A-73CD39F746E3}"/>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a:t>
            </a:fld>
            <a:endParaRPr lang="de-DE"/>
          </a:p>
        </p:txBody>
      </p:sp>
      <p:sp>
        <p:nvSpPr>
          <p:cNvPr id="7" name="TextBox 6">
            <a:extLst>
              <a:ext uri="{FF2B5EF4-FFF2-40B4-BE49-F238E27FC236}">
                <a16:creationId xmlns:a16="http://schemas.microsoft.com/office/drawing/2014/main" id="{C875FE0E-8841-25CD-869A-6AACA46980FC}"/>
              </a:ext>
            </a:extLst>
          </p:cNvPr>
          <p:cNvSpPr txBox="1"/>
          <p:nvPr/>
        </p:nvSpPr>
        <p:spPr>
          <a:xfrm>
            <a:off x="6821970" y="1666800"/>
            <a:ext cx="5009705"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schema</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SchemaName</a:t>
            </a:r>
            <a:r>
              <a:rPr lang="de-DE" dirty="0">
                <a:latin typeface="Courier New" panose="02070309020205020404" pitchFamily="49" charset="0"/>
                <a:cs typeface="Courier New" panose="02070309020205020404" pitchFamily="49" charset="0"/>
              </a:rPr>
              <a:t> ]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 </a:t>
            </a:r>
            <a:r>
              <a:rPr lang="de-DE" b="1"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 </a:t>
            </a:r>
            <a:r>
              <a:rPr lang="de-DE" dirty="0" err="1">
                <a:latin typeface="Courier New" panose="02070309020205020404" pitchFamily="49" charset="0"/>
                <a:cs typeface="Courier New" panose="02070309020205020404" pitchFamily="49" charset="0"/>
              </a:rPr>
              <a:t>Authorization</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SchemaElementDefinition</a:t>
            </a:r>
            <a:r>
              <a:rPr lang="de-DE" dirty="0">
                <a:latin typeface="Courier New" panose="02070309020205020404" pitchFamily="49" charset="0"/>
                <a:cs typeface="Courier New" panose="02070309020205020404" pitchFamily="49" charset="0"/>
              </a:rPr>
              <a:t> };</a:t>
            </a:r>
          </a:p>
        </p:txBody>
      </p:sp>
      <p:sp>
        <p:nvSpPr>
          <p:cNvPr id="8" name="TextBox 7">
            <a:extLst>
              <a:ext uri="{FF2B5EF4-FFF2-40B4-BE49-F238E27FC236}">
                <a16:creationId xmlns:a16="http://schemas.microsoft.com/office/drawing/2014/main" id="{F78A31FF-A9A2-428F-C779-89BE7F53D227}"/>
              </a:ext>
            </a:extLst>
          </p:cNvPr>
          <p:cNvSpPr txBox="1"/>
          <p:nvPr/>
        </p:nvSpPr>
        <p:spPr>
          <a:xfrm>
            <a:off x="8087765" y="3041493"/>
            <a:ext cx="2478114" cy="523220"/>
          </a:xfrm>
          <a:prstGeom prst="rect">
            <a:avLst/>
          </a:prstGeom>
          <a:noFill/>
        </p:spPr>
        <p:txBody>
          <a:bodyPr wrap="none" rtlCol="0">
            <a:spAutoFit/>
          </a:bodyPr>
          <a:lstStyle/>
          <a:p>
            <a:pPr algn="ctr"/>
            <a:r>
              <a:rPr lang="en-DE" sz="1400" dirty="0">
                <a:solidFill>
                  <a:schemeClr val="accent5"/>
                </a:solidFill>
              </a:rPr>
              <a:t>Eingeschränkte SQL-Grammatik</a:t>
            </a:r>
          </a:p>
          <a:p>
            <a:pPr algn="ctr"/>
            <a:r>
              <a:rPr lang="en-DE" sz="1400" dirty="0">
                <a:solidFill>
                  <a:schemeClr val="accent5"/>
                </a:solidFill>
              </a:rPr>
              <a:t>(nicht vollständig)</a:t>
            </a:r>
          </a:p>
        </p:txBody>
      </p:sp>
      <p:cxnSp>
        <p:nvCxnSpPr>
          <p:cNvPr id="10" name="Straight Arrow Connector 9">
            <a:extLst>
              <a:ext uri="{FF2B5EF4-FFF2-40B4-BE49-F238E27FC236}">
                <a16:creationId xmlns:a16="http://schemas.microsoft.com/office/drawing/2014/main" id="{77176BFC-D1D8-9AEC-17B2-037CDD84C620}"/>
              </a:ext>
            </a:extLst>
          </p:cNvPr>
          <p:cNvCxnSpPr>
            <a:stCxn id="8" idx="0"/>
            <a:endCxn id="7" idx="2"/>
          </p:cNvCxnSpPr>
          <p:nvPr/>
        </p:nvCxnSpPr>
        <p:spPr>
          <a:xfrm flipV="1">
            <a:off x="9326822" y="2590130"/>
            <a:ext cx="1" cy="45136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487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NULL-Test</a:t>
            </a:r>
          </a:p>
        </p:txBody>
      </p:sp>
      <p:sp>
        <p:nvSpPr>
          <p:cNvPr id="3" name="Inhaltsplatzhalter 2"/>
          <p:cNvSpPr>
            <a:spLocks noGrp="1"/>
          </p:cNvSpPr>
          <p:nvPr>
            <p:ph idx="1"/>
          </p:nvPr>
        </p:nvSpPr>
        <p:spPr/>
        <p:txBody>
          <a:bodyPr>
            <a:normAutofit/>
          </a:bodyPr>
          <a:lstStyle/>
          <a:p>
            <a:r>
              <a:rPr lang="de-DE" dirty="0"/>
              <a:t>Prüft, ob der Wert eines Attributs NULL ist</a:t>
            </a:r>
          </a:p>
          <a:p>
            <a:pPr lvl="1"/>
            <a:r>
              <a:rPr lang="de-DE" dirty="0"/>
              <a:t>Hier kein </a:t>
            </a:r>
            <a:r>
              <a:rPr lang="de-DE" dirty="0">
                <a:solidFill>
                  <a:srgbClr val="FFC000"/>
                </a:solidFill>
              </a:rPr>
              <a:t>=</a:t>
            </a:r>
            <a:r>
              <a:rPr lang="de-DE" dirty="0"/>
              <a:t> möglich!  (</a:t>
            </a:r>
            <a:r>
              <a:rPr lang="de-DE" dirty="0">
                <a:solidFill>
                  <a:schemeClr val="accent1"/>
                </a:solidFill>
              </a:rPr>
              <a:t>IS NULL</a:t>
            </a:r>
            <a:r>
              <a:rPr lang="de-DE" dirty="0"/>
              <a:t> statt </a:t>
            </a:r>
            <a:r>
              <a:rPr lang="de-DE" dirty="0">
                <a:solidFill>
                  <a:srgbClr val="FFC000"/>
                </a:solidFill>
              </a:rPr>
              <a:t>= NULL</a:t>
            </a:r>
            <a:r>
              <a:rPr lang="de-DE" dirty="0"/>
              <a:t>)</a:t>
            </a:r>
          </a:p>
          <a:p>
            <a:r>
              <a:rPr lang="de-DE" dirty="0"/>
              <a:t>Beispiel:</a:t>
            </a:r>
          </a:p>
          <a:p>
            <a:pPr lvl="1"/>
            <a:r>
              <a:rPr lang="de-DE" dirty="0"/>
              <a:t>Liefere die Namen der Angestellten, die keinen Vorgesetzten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Vorgesetzte </a:t>
            </a:r>
            <a:r>
              <a:rPr lang="de-DE" b="1" dirty="0" err="1">
                <a:solidFill>
                  <a:schemeClr val="accent1"/>
                </a:solidFill>
                <a:latin typeface="Courier New" panose="02070309020205020404" pitchFamily="49" charset="0"/>
                <a:cs typeface="Courier New" panose="02070309020205020404" pitchFamily="49" charset="0"/>
              </a:rPr>
              <a:t>is</a:t>
            </a:r>
            <a:r>
              <a:rPr lang="de-DE" b="1" dirty="0">
                <a:solidFill>
                  <a:schemeClr val="accent1"/>
                </a:solidFill>
                <a:latin typeface="Courier New" panose="02070309020205020404" pitchFamily="49" charset="0"/>
                <a:cs typeface="Courier New" panose="02070309020205020404" pitchFamily="49" charset="0"/>
              </a:rPr>
              <a:t> null</a:t>
            </a:r>
            <a:r>
              <a:rPr lang="de-DE" dirty="0">
                <a:latin typeface="Courier New" panose="02070309020205020404" pitchFamily="49" charset="0"/>
                <a:cs typeface="Courier New" panose="02070309020205020404" pitchFamily="49" charset="0"/>
              </a:rPr>
              <a:t>;</a:t>
            </a:r>
          </a:p>
          <a:p>
            <a:pPr lvl="1"/>
            <a:r>
              <a:rPr lang="de-DE" dirty="0"/>
              <a:t>Liefere die Namen der Angestellten, die einen Vorgesetzten haben.</a:t>
            </a:r>
          </a:p>
          <a:p>
            <a:pPr lvl="2"/>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VName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Vorgesetzte </a:t>
            </a:r>
            <a:r>
              <a:rPr lang="de-DE" b="1" dirty="0" err="1">
                <a:solidFill>
                  <a:schemeClr val="accent1"/>
                </a:solidFill>
                <a:latin typeface="Courier New" panose="02070309020205020404" pitchFamily="49" charset="0"/>
                <a:cs typeface="Courier New" panose="02070309020205020404" pitchFamily="49" charset="0"/>
              </a:rPr>
              <a:t>is</a:t>
            </a:r>
            <a:r>
              <a:rPr lang="de-DE" b="1" dirty="0">
                <a:solidFill>
                  <a:schemeClr val="accent1"/>
                </a:solidFill>
                <a:latin typeface="Courier New" panose="02070309020205020404" pitchFamily="49" charset="0"/>
                <a:cs typeface="Courier New" panose="02070309020205020404" pitchFamily="49" charset="0"/>
              </a:rPr>
              <a:t> not null</a:t>
            </a:r>
            <a:r>
              <a:rPr lang="de-DE" dirty="0">
                <a:latin typeface="Courier New" panose="02070309020205020404" pitchFamily="49" charset="0"/>
                <a:cs typeface="Courier New" panose="02070309020205020404" pitchFamily="49" charset="0"/>
              </a:rPr>
              <a:t>;</a:t>
            </a:r>
          </a:p>
          <a:p>
            <a:pPr lvl="1"/>
            <a:endParaRPr lang="de-DE" dirty="0"/>
          </a:p>
        </p:txBody>
      </p:sp>
      <p:sp>
        <p:nvSpPr>
          <p:cNvPr id="5" name="Date Placeholder 4">
            <a:extLst>
              <a:ext uri="{FF2B5EF4-FFF2-40B4-BE49-F238E27FC236}">
                <a16:creationId xmlns:a16="http://schemas.microsoft.com/office/drawing/2014/main" id="{5A095981-D5E9-C4B1-A3ED-63730079093C}"/>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971895F4-D205-127E-3CBC-57DAC0D25E10}"/>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90</a:t>
            </a:fld>
            <a:endParaRPr lang="de-DE"/>
          </a:p>
        </p:txBody>
      </p:sp>
    </p:spTree>
    <p:extLst>
      <p:ext uri="{BB962C8B-B14F-4D97-AF65-F5344CB8AC3E}">
        <p14:creationId xmlns:p14="http://schemas.microsoft.com/office/powerpoint/2010/main" val="2282736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2C-7596-154E-B66C-DDE2D9B7F480}"/>
              </a:ext>
            </a:extLst>
          </p:cNvPr>
          <p:cNvSpPr>
            <a:spLocks noGrp="1"/>
          </p:cNvSpPr>
          <p:nvPr>
            <p:ph type="title"/>
          </p:nvPr>
        </p:nvSpPr>
        <p:spPr/>
        <p:txBody>
          <a:bodyPr/>
          <a:lstStyle/>
          <a:p>
            <a:r>
              <a:rPr lang="de-DE" dirty="0"/>
              <a:t>Daten ändern</a:t>
            </a:r>
          </a:p>
        </p:txBody>
      </p:sp>
      <p:sp>
        <p:nvSpPr>
          <p:cNvPr id="3" name="Text Placeholder 2">
            <a:extLst>
              <a:ext uri="{FF2B5EF4-FFF2-40B4-BE49-F238E27FC236}">
                <a16:creationId xmlns:a16="http://schemas.microsoft.com/office/drawing/2014/main" id="{B21D3BA9-79F7-F341-8F59-12EA5005FA45}"/>
              </a:ext>
            </a:extLst>
          </p:cNvPr>
          <p:cNvSpPr>
            <a:spLocks noGrp="1"/>
          </p:cNvSpPr>
          <p:nvPr>
            <p:ph type="body" idx="1"/>
          </p:nvPr>
        </p:nvSpPr>
        <p:spPr/>
        <p:txBody>
          <a:bodyPr/>
          <a:lstStyle/>
          <a:p>
            <a:r>
              <a:rPr lang="de-DE" dirty="0"/>
              <a:t>INSERT, DELETE, UPDATE</a:t>
            </a:r>
          </a:p>
        </p:txBody>
      </p:sp>
      <p:sp>
        <p:nvSpPr>
          <p:cNvPr id="5" name="Date Placeholder 4">
            <a:extLst>
              <a:ext uri="{FF2B5EF4-FFF2-40B4-BE49-F238E27FC236}">
                <a16:creationId xmlns:a16="http://schemas.microsoft.com/office/drawing/2014/main" id="{9EF11C58-5AAC-454F-940F-DAD1762E7F1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D6413509-11CE-41B6-04B6-3354482278F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6F93FB6A-D75E-C449-A1E4-BDA2D3061EF0}"/>
              </a:ext>
            </a:extLst>
          </p:cNvPr>
          <p:cNvSpPr>
            <a:spLocks noGrp="1"/>
          </p:cNvSpPr>
          <p:nvPr>
            <p:ph type="sldNum" sz="quarter" idx="4"/>
          </p:nvPr>
        </p:nvSpPr>
        <p:spPr/>
        <p:txBody>
          <a:bodyPr/>
          <a:lstStyle/>
          <a:p>
            <a:fld id="{6B52BCD7-8B4B-1443-81DC-540C3C62FE02}" type="slidenum">
              <a:rPr lang="en-GB" smtClean="0"/>
              <a:t>91</a:t>
            </a:fld>
            <a:endParaRPr lang="en-GB"/>
          </a:p>
        </p:txBody>
      </p:sp>
    </p:spTree>
    <p:extLst>
      <p:ext uri="{BB962C8B-B14F-4D97-AF65-F5344CB8AC3E}">
        <p14:creationId xmlns:p14="http://schemas.microsoft.com/office/powerpoint/2010/main" val="17426140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EF04E-C1EE-1241-9C1C-860FEF6295C0}"/>
              </a:ext>
            </a:extLst>
          </p:cNvPr>
          <p:cNvSpPr>
            <a:spLocks noGrp="1"/>
          </p:cNvSpPr>
          <p:nvPr>
            <p:ph type="title"/>
          </p:nvPr>
        </p:nvSpPr>
        <p:spPr/>
        <p:txBody>
          <a:bodyPr/>
          <a:lstStyle/>
          <a:p>
            <a:r>
              <a:rPr lang="de-DE" dirty="0"/>
              <a:t>Relationales Schema</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86E80C1-1ABC-A74C-A73F-23A6C3B014B0}"/>
                  </a:ext>
                </a:extLst>
              </p:cNvPr>
              <p:cNvSpPr>
                <a:spLocks noGrp="1"/>
              </p:cNvSpPr>
              <p:nvPr>
                <p:ph idx="1"/>
              </p:nvPr>
            </p:nvSpPr>
            <p:spPr/>
            <p:txBody>
              <a:bodyPr>
                <a:noAutofit/>
              </a:bodyPr>
              <a:lstStyle/>
              <a:p>
                <a:r>
                  <a:rPr lang="de-DE" dirty="0"/>
                  <a:t>Relationales Schema (in 3NF/BCNF): Firma ➝ Anlegen</a:t>
                </a:r>
              </a:p>
              <a:p>
                <a:endParaRPr lang="de-DE" dirty="0"/>
              </a:p>
              <a:p>
                <a:endParaRPr lang="de-DE" dirty="0"/>
              </a:p>
              <a:p>
                <a:endParaRPr lang="de-DE" dirty="0"/>
              </a:p>
              <a:p>
                <a:endParaRPr lang="de-DE" dirty="0"/>
              </a:p>
              <a:p>
                <a:endParaRPr lang="de-DE" dirty="0"/>
              </a:p>
              <a:p>
                <a:endParaRPr lang="de-DE" dirty="0"/>
              </a:p>
              <a:p>
                <a:endParaRPr lang="de-DE" dirty="0"/>
              </a:p>
              <a:p>
                <a:r>
                  <a:rPr lang="de-DE" dirty="0">
                    <a:solidFill>
                      <a:schemeClr val="accent1"/>
                    </a:solidFill>
                  </a:rPr>
                  <a:t>Relationale Algebra</a:t>
                </a:r>
                <a:r>
                  <a:rPr lang="de-DE" dirty="0"/>
                  <a:t>: Anfragen und </a:t>
                </a:r>
                <a:r>
                  <a:rPr lang="de-DE" dirty="0">
                    <a:solidFill>
                      <a:schemeClr val="accent1"/>
                    </a:solidFill>
                  </a:rPr>
                  <a:t>Datenmanipulation</a:t>
                </a:r>
              </a:p>
              <a:p>
                <a:pPr lvl="1"/>
                <a14:m>
                  <m:oMath xmlns:m="http://schemas.openxmlformats.org/officeDocument/2006/math">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𝜌</m:t>
                    </m:r>
                    <m:r>
                      <a:rPr lang="de-DE" i="1">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𝜎</m:t>
                    </m:r>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 ∩, −,×, ⋈</m:t>
                    </m:r>
                  </m:oMath>
                </a14:m>
                <a:r>
                  <a:rPr lang="de-DE" dirty="0">
                    <a:ea typeface="Cambria Math" panose="02040503050406030204" pitchFamily="18" charset="0"/>
                  </a:rPr>
                  <a:t>; gruppieren, aggregieren</a:t>
                </a:r>
              </a:p>
              <a:p>
                <a:pPr lvl="1"/>
                <a:r>
                  <a:rPr lang="de-DE" dirty="0">
                    <a:solidFill>
                      <a:schemeClr val="accent1"/>
                    </a:solidFill>
                  </a:rPr>
                  <a:t>Insert, </a:t>
                </a:r>
                <a:r>
                  <a:rPr lang="de-DE" dirty="0" err="1">
                    <a:solidFill>
                      <a:schemeClr val="accent1"/>
                    </a:solidFill>
                  </a:rPr>
                  <a:t>delete</a:t>
                </a:r>
                <a:r>
                  <a:rPr lang="de-DE" dirty="0">
                    <a:solidFill>
                      <a:schemeClr val="accent1"/>
                    </a:solidFill>
                  </a:rPr>
                  <a:t>, update</a:t>
                </a:r>
              </a:p>
              <a:p>
                <a:pPr lvl="1"/>
                <a:endParaRPr lang="de-DE" dirty="0"/>
              </a:p>
            </p:txBody>
          </p:sp>
        </mc:Choice>
        <mc:Fallback xmlns="">
          <p:sp>
            <p:nvSpPr>
              <p:cNvPr id="2" name="Content Placeholder 1">
                <a:extLst>
                  <a:ext uri="{FF2B5EF4-FFF2-40B4-BE49-F238E27FC236}">
                    <a16:creationId xmlns:a16="http://schemas.microsoft.com/office/drawing/2014/main" id="{786E80C1-1ABC-A74C-A73F-23A6C3B014B0}"/>
                  </a:ext>
                </a:extLst>
              </p:cNvPr>
              <p:cNvSpPr>
                <a:spLocks noGrp="1" noRot="1" noChangeAspect="1" noMove="1" noResize="1" noEditPoints="1" noAdjustHandles="1" noChangeArrowheads="1" noChangeShapeType="1" noTextEdit="1"/>
              </p:cNvSpPr>
              <p:nvPr>
                <p:ph idx="1"/>
              </p:nvPr>
            </p:nvSpPr>
            <p:spPr>
              <a:blipFill>
                <a:blip r:embed="rId3"/>
                <a:stretch>
                  <a:fillRect l="-1549" t="-3284" b="-2985"/>
                </a:stretch>
              </a:blipFill>
            </p:spPr>
            <p:txBody>
              <a:bodyPr/>
              <a:lstStyle/>
              <a:p>
                <a:r>
                  <a:rPr lang="en-DE">
                    <a:noFill/>
                  </a:rPr>
                  <a:t> </a:t>
                </a:r>
              </a:p>
            </p:txBody>
          </p:sp>
        </mc:Fallback>
      </mc:AlternateContent>
      <p:sp>
        <p:nvSpPr>
          <p:cNvPr id="15" name="Date Placeholder 14">
            <a:extLst>
              <a:ext uri="{FF2B5EF4-FFF2-40B4-BE49-F238E27FC236}">
                <a16:creationId xmlns:a16="http://schemas.microsoft.com/office/drawing/2014/main" id="{1574E6E6-6EF0-DF74-CA20-F264B058CA42}"/>
              </a:ext>
            </a:extLst>
          </p:cNvPr>
          <p:cNvSpPr>
            <a:spLocks noGrp="1"/>
          </p:cNvSpPr>
          <p:nvPr>
            <p:ph type="dt" sz="half" idx="2"/>
          </p:nvPr>
        </p:nvSpPr>
        <p:spPr/>
        <p:txBody>
          <a:bodyPr/>
          <a:lstStyle/>
          <a:p>
            <a:r>
              <a:rPr lang="de-DE"/>
              <a:t>SQL</a:t>
            </a:r>
            <a:endParaRPr lang="en-GB"/>
          </a:p>
        </p:txBody>
      </p:sp>
      <p:sp>
        <p:nvSpPr>
          <p:cNvPr id="16" name="Footer Placeholder 15">
            <a:extLst>
              <a:ext uri="{FF2B5EF4-FFF2-40B4-BE49-F238E27FC236}">
                <a16:creationId xmlns:a16="http://schemas.microsoft.com/office/drawing/2014/main" id="{AD362445-026C-795C-F8E3-EA05626989F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FDF48ED-3D81-3448-A88B-1EF697BC0916}"/>
              </a:ext>
            </a:extLst>
          </p:cNvPr>
          <p:cNvSpPr>
            <a:spLocks noGrp="1"/>
          </p:cNvSpPr>
          <p:nvPr>
            <p:ph type="sldNum" sz="quarter" idx="4"/>
          </p:nvPr>
        </p:nvSpPr>
        <p:spPr/>
        <p:txBody>
          <a:bodyPr/>
          <a:lstStyle/>
          <a:p>
            <a:fld id="{6B52BCD7-8B4B-1443-81DC-540C3C62FE02}" type="slidenum">
              <a:rPr lang="en-GB" smtClean="0"/>
              <a:t>92</a:t>
            </a:fld>
            <a:endParaRPr lang="en-GB"/>
          </a:p>
        </p:txBody>
      </p:sp>
      <p:graphicFrame>
        <p:nvGraphicFramePr>
          <p:cNvPr id="10" name="Group 5">
            <a:extLst>
              <a:ext uri="{FF2B5EF4-FFF2-40B4-BE49-F238E27FC236}">
                <a16:creationId xmlns:a16="http://schemas.microsoft.com/office/drawing/2014/main" id="{9DEDCC50-B33C-0640-A885-D23925CEB372}"/>
              </a:ext>
            </a:extLst>
          </p:cNvPr>
          <p:cNvGraphicFramePr>
            <a:graphicFrameLocks noGrp="1"/>
          </p:cNvGraphicFramePr>
          <p:nvPr/>
        </p:nvGraphicFramePr>
        <p:xfrm>
          <a:off x="6096000" y="3480472"/>
          <a:ext cx="2789056" cy="315840"/>
        </p:xfrm>
        <a:graphic>
          <a:graphicData uri="http://schemas.openxmlformats.org/drawingml/2006/table">
            <a:tbl>
              <a:tblPr/>
              <a:tblGrid>
                <a:gridCol w="1197910">
                  <a:extLst>
                    <a:ext uri="{9D8B030D-6E8A-4147-A177-3AD203B41FA5}">
                      <a16:colId xmlns:a16="http://schemas.microsoft.com/office/drawing/2014/main" val="1450899989"/>
                    </a:ext>
                  </a:extLst>
                </a:gridCol>
                <a:gridCol w="684448">
                  <a:extLst>
                    <a:ext uri="{9D8B030D-6E8A-4147-A177-3AD203B41FA5}">
                      <a16:colId xmlns:a16="http://schemas.microsoft.com/office/drawing/2014/main" val="20000"/>
                    </a:ext>
                  </a:extLst>
                </a:gridCol>
                <a:gridCol w="906698">
                  <a:extLst>
                    <a:ext uri="{9D8B030D-6E8A-4147-A177-3AD203B41FA5}">
                      <a16:colId xmlns:a16="http://schemas.microsoft.com/office/drawing/2014/main" val="2000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AbtStandort</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err="1">
                          <a:ln>
                            <a:noFill/>
                          </a:ln>
                          <a:solidFill>
                            <a:schemeClr val="tx1"/>
                          </a:solidFill>
                          <a:effectLst/>
                          <a:latin typeface="+mn-lt"/>
                        </a:rPr>
                        <a:t>AbtNr</a:t>
                      </a:r>
                      <a:endParaRPr kumimoji="0" lang="de-DE" sz="1600" b="0" i="0" u="sng"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Group 5">
            <a:extLst>
              <a:ext uri="{FF2B5EF4-FFF2-40B4-BE49-F238E27FC236}">
                <a16:creationId xmlns:a16="http://schemas.microsoft.com/office/drawing/2014/main" id="{09B786C7-D257-9BBC-B72E-0581498A99E6}"/>
              </a:ext>
            </a:extLst>
          </p:cNvPr>
          <p:cNvGraphicFramePr>
            <a:graphicFrameLocks noGrp="1"/>
          </p:cNvGraphicFramePr>
          <p:nvPr>
            <p:extLst>
              <p:ext uri="{D42A27DB-BD31-4B8C-83A1-F6EECF244321}">
                <p14:modId xmlns:p14="http://schemas.microsoft.com/office/powerpoint/2010/main" val="2035686159"/>
              </p:ext>
            </p:extLst>
          </p:nvPr>
        </p:nvGraphicFramePr>
        <p:xfrm>
          <a:off x="6096000" y="2847285"/>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
            <a:extLst>
              <a:ext uri="{FF2B5EF4-FFF2-40B4-BE49-F238E27FC236}">
                <a16:creationId xmlns:a16="http://schemas.microsoft.com/office/drawing/2014/main" id="{C4A4253A-A1DA-9008-03F7-715CA39C94B5}"/>
              </a:ext>
            </a:extLst>
          </p:cNvPr>
          <p:cNvGraphicFramePr>
            <a:graphicFrameLocks noGrp="1"/>
          </p:cNvGraphicFramePr>
          <p:nvPr/>
        </p:nvGraphicFramePr>
        <p:xfrm>
          <a:off x="1534521" y="2852963"/>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Group 5">
            <a:extLst>
              <a:ext uri="{FF2B5EF4-FFF2-40B4-BE49-F238E27FC236}">
                <a16:creationId xmlns:a16="http://schemas.microsoft.com/office/drawing/2014/main" id="{9CDE211E-BE41-465B-E742-0724B09E0AA9}"/>
              </a:ext>
            </a:extLst>
          </p:cNvPr>
          <p:cNvGraphicFramePr>
            <a:graphicFrameLocks noGrp="1"/>
          </p:cNvGraphicFramePr>
          <p:nvPr/>
        </p:nvGraphicFramePr>
        <p:xfrm>
          <a:off x="1534521" y="2233820"/>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7AFE3448-7A64-53A4-0846-F9671D538592}"/>
              </a:ext>
            </a:extLst>
          </p:cNvPr>
          <p:cNvGraphicFramePr>
            <a:graphicFrameLocks noGrp="1"/>
          </p:cNvGraphicFramePr>
          <p:nvPr/>
        </p:nvGraphicFramePr>
        <p:xfrm>
          <a:off x="1534521" y="3486150"/>
          <a:ext cx="2800976" cy="315840"/>
        </p:xfrm>
        <a:graphic>
          <a:graphicData uri="http://schemas.openxmlformats.org/drawingml/2006/table">
            <a:tbl>
              <a:tblPr/>
              <a:tblGrid>
                <a:gridCol w="1091674">
                  <a:extLst>
                    <a:ext uri="{9D8B030D-6E8A-4147-A177-3AD203B41FA5}">
                      <a16:colId xmlns:a16="http://schemas.microsoft.com/office/drawing/2014/main" val="1450899989"/>
                    </a:ext>
                  </a:extLst>
                </a:gridCol>
                <a:gridCol w="723310">
                  <a:extLst>
                    <a:ext uri="{9D8B030D-6E8A-4147-A177-3AD203B41FA5}">
                      <a16:colId xmlns:a16="http://schemas.microsoft.com/office/drawing/2014/main" val="20000"/>
                    </a:ext>
                  </a:extLst>
                </a:gridCol>
                <a:gridCol w="529953">
                  <a:extLst>
                    <a:ext uri="{9D8B030D-6E8A-4147-A177-3AD203B41FA5}">
                      <a16:colId xmlns:a16="http://schemas.microsoft.com/office/drawing/2014/main" val="20002"/>
                    </a:ext>
                  </a:extLst>
                </a:gridCol>
                <a:gridCol w="456039">
                  <a:extLst>
                    <a:ext uri="{9D8B030D-6E8A-4147-A177-3AD203B41FA5}">
                      <a16:colId xmlns:a16="http://schemas.microsoft.com/office/drawing/2014/main" val="72434123"/>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ArbeitetAn</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ProjNr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2C7C190E-71FD-BA08-EE2D-4FF84349F76E}"/>
              </a:ext>
            </a:extLst>
          </p:cNvPr>
          <p:cNvGraphicFramePr>
            <a:graphicFrameLocks noGrp="1"/>
          </p:cNvGraphicFramePr>
          <p:nvPr/>
        </p:nvGraphicFramePr>
        <p:xfrm>
          <a:off x="1534521" y="4119337"/>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262370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einfügen</a:t>
            </a:r>
          </a:p>
        </p:txBody>
      </p:sp>
      <p:sp>
        <p:nvSpPr>
          <p:cNvPr id="3" name="Inhaltsplatzhalter 2"/>
          <p:cNvSpPr>
            <a:spLocks noGrp="1"/>
          </p:cNvSpPr>
          <p:nvPr>
            <p:ph idx="1"/>
          </p:nvPr>
        </p:nvSpPr>
        <p:spPr/>
        <p:txBody>
          <a:bodyPr>
            <a:noAutofit/>
          </a:bodyPr>
          <a:lstStyle/>
          <a:p>
            <a:r>
              <a:rPr lang="de-DE" dirty="0">
                <a:solidFill>
                  <a:schemeClr val="accent1"/>
                </a:solidFill>
              </a:rPr>
              <a:t>INSERT</a:t>
            </a:r>
            <a:r>
              <a:rPr lang="de-DE" dirty="0"/>
              <a:t> benötigt:</a:t>
            </a:r>
          </a:p>
          <a:p>
            <a:pPr lvl="1"/>
            <a:r>
              <a:rPr lang="de-DE" dirty="0"/>
              <a:t>Ziel-Relation</a:t>
            </a:r>
          </a:p>
          <a:p>
            <a:pPr lvl="1"/>
            <a:r>
              <a:rPr lang="de-DE" dirty="0"/>
              <a:t>Ggf. Attribute (sonst Reihenfolge wie in Schemadefinition)</a:t>
            </a:r>
          </a:p>
          <a:p>
            <a:pPr lvl="1"/>
            <a:r>
              <a:rPr lang="de-DE" dirty="0"/>
              <a:t>Werteliste oder Anfrage, die Werteliste produziert</a:t>
            </a:r>
          </a:p>
        </p:txBody>
      </p:sp>
      <p:sp>
        <p:nvSpPr>
          <p:cNvPr id="5" name="Date Placeholder 4">
            <a:extLst>
              <a:ext uri="{FF2B5EF4-FFF2-40B4-BE49-F238E27FC236}">
                <a16:creationId xmlns:a16="http://schemas.microsoft.com/office/drawing/2014/main" id="{B64371B0-9742-6580-FF57-DF6B34ABBF72}"/>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11616C1-409D-450D-18CE-F6CACE9CD16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93</a:t>
            </a:fld>
            <a:endParaRPr lang="de-DE"/>
          </a:p>
        </p:txBody>
      </p:sp>
      <p:sp>
        <p:nvSpPr>
          <p:cNvPr id="7" name="TextBox 6">
            <a:extLst>
              <a:ext uri="{FF2B5EF4-FFF2-40B4-BE49-F238E27FC236}">
                <a16:creationId xmlns:a16="http://schemas.microsoft.com/office/drawing/2014/main" id="{2EB00370-18CC-5816-FE5A-B0933CEC0451}"/>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graphicFrame>
        <p:nvGraphicFramePr>
          <p:cNvPr id="8" name="Group 5">
            <a:extLst>
              <a:ext uri="{FF2B5EF4-FFF2-40B4-BE49-F238E27FC236}">
                <a16:creationId xmlns:a16="http://schemas.microsoft.com/office/drawing/2014/main" id="{F31E6A9C-C7B5-E435-AD51-452184D9BE13}"/>
              </a:ext>
            </a:extLst>
          </p:cNvPr>
          <p:cNvGraphicFramePr>
            <a:graphicFrameLocks noGrp="1"/>
          </p:cNvGraphicFramePr>
          <p:nvPr>
            <p:extLst>
              <p:ext uri="{D42A27DB-BD31-4B8C-83A1-F6EECF244321}">
                <p14:modId xmlns:p14="http://schemas.microsoft.com/office/powerpoint/2010/main" val="2493795187"/>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75D8A51-9F69-C60A-7A76-FD02C0614A05}"/>
              </a:ext>
            </a:extLst>
          </p:cNvPr>
          <p:cNvGraphicFramePr>
            <a:graphicFrameLocks noGrp="1"/>
          </p:cNvGraphicFramePr>
          <p:nvPr>
            <p:extLst>
              <p:ext uri="{D42A27DB-BD31-4B8C-83A1-F6EECF244321}">
                <p14:modId xmlns:p14="http://schemas.microsoft.com/office/powerpoint/2010/main" val="798431992"/>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00288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einfügen: Beispiele für Werteliste</a:t>
            </a:r>
          </a:p>
        </p:txBody>
      </p:sp>
      <p:sp>
        <p:nvSpPr>
          <p:cNvPr id="3" name="Inhaltsplatzhalter 2"/>
          <p:cNvSpPr>
            <a:spLocks noGrp="1"/>
          </p:cNvSpPr>
          <p:nvPr>
            <p:ph idx="1"/>
          </p:nvPr>
        </p:nvSpPr>
        <p:spPr/>
        <p:txBody>
          <a:bodyPr>
            <a:noAutofit/>
          </a:bodyPr>
          <a:lstStyle/>
          <a:p>
            <a:r>
              <a:rPr lang="de-DE" dirty="0"/>
              <a:t>Neuen Angestellten mit allen Werten einfügen</a:t>
            </a:r>
          </a:p>
          <a:p>
            <a:pPr lvl="1"/>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('90123456G789', 'Marini', 'Richard', 'M', '98 Oak Forest, Katy, TX', 37000, '30.12.1962', 4, '67890123D456' );</a:t>
            </a:r>
          </a:p>
          <a:p>
            <a:r>
              <a:rPr lang="de-DE" dirty="0"/>
              <a:t>Neuen Angestellten mit Teilinformationen einfügen</a:t>
            </a:r>
          </a:p>
          <a:p>
            <a:pPr lvl="1"/>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Angestellte (</a:t>
            </a:r>
            <a:r>
              <a:rPr lang="de-DE" dirty="0" err="1">
                <a:latin typeface="Courier New" panose="02070309020205020404" pitchFamily="49" charset="0"/>
                <a:cs typeface="Courier New" panose="02070309020205020404" pitchFamily="49" charset="0"/>
              </a:rPr>
              <a:t>VName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NName</a:t>
            </a:r>
            <a:r>
              <a:rPr lang="de-DE" dirty="0">
                <a:latin typeface="Courier New" panose="02070309020205020404" pitchFamily="49" charset="0"/>
                <a:cs typeface="Courier New" panose="02070309020205020404" pitchFamily="49" charset="0"/>
              </a:rPr>
              <a:t>, Abt, SVN)</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('Richard', 'Marini', 4, '90123456G789‘ );</a:t>
            </a:r>
          </a:p>
          <a:p>
            <a:pPr lvl="2"/>
            <a:r>
              <a:rPr lang="de-DE" dirty="0"/>
              <a:t>Rest wird auf NULL oder DEFAULT gesetzt, wenn kein </a:t>
            </a:r>
            <a:r>
              <a:rPr lang="de-DE" dirty="0" err="1"/>
              <a:t>Constraint</a:t>
            </a:r>
            <a:r>
              <a:rPr lang="de-DE" dirty="0"/>
              <a:t> verletzt wird</a:t>
            </a:r>
          </a:p>
          <a:p>
            <a:r>
              <a:rPr lang="de-DE" dirty="0"/>
              <a:t>Neue Abteilung anlegen: Nummer wird automatisch eingefügt (</a:t>
            </a:r>
            <a:r>
              <a:rPr lang="de-DE" dirty="0">
                <a:solidFill>
                  <a:srgbClr val="FFC000"/>
                </a:solidFill>
              </a:rPr>
              <a:t>SERIAL</a:t>
            </a:r>
            <a:r>
              <a:rPr lang="de-DE" dirty="0"/>
              <a:t>)</a:t>
            </a:r>
            <a:endParaRPr lang="de-DE" dirty="0">
              <a:latin typeface="Courier New" panose="02070309020205020404" pitchFamily="49" charset="0"/>
              <a:cs typeface="Courier New" panose="02070309020205020404" pitchFamily="49" charset="0"/>
            </a:endParaRPr>
          </a:p>
          <a:p>
            <a:pPr lvl="1"/>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latin typeface="Courier New" panose="02070309020205020404" pitchFamily="49" charset="0"/>
                <a:cs typeface="Courier New" panose="02070309020205020404" pitchFamily="49" charset="0"/>
              </a:rPr>
              <a:t> Abteilung(Name, Leitung, </a:t>
            </a:r>
            <a:r>
              <a:rPr lang="de-DE" dirty="0" err="1">
                <a:latin typeface="Courier New" panose="02070309020205020404" pitchFamily="49" charset="0"/>
                <a:cs typeface="Courier New" panose="02070309020205020404" pitchFamily="49" charset="0"/>
              </a:rPr>
              <a:t>AnfDatum</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b="1" dirty="0" err="1">
                <a:solidFill>
                  <a:schemeClr val="accent1"/>
                </a:solidFill>
                <a:latin typeface="Courier New" panose="02070309020205020404" pitchFamily="49" charset="0"/>
                <a:cs typeface="Courier New" panose="02070309020205020404" pitchFamily="49" charset="0"/>
              </a:rPr>
              <a:t>values</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Facilities</a:t>
            </a:r>
            <a:r>
              <a:rPr lang="de-DE" dirty="0">
                <a:latin typeface="Courier New" panose="02070309020205020404" pitchFamily="49" charset="0"/>
                <a:cs typeface="Courier New" panose="02070309020205020404" pitchFamily="49" charset="0"/>
              </a:rPr>
              <a:t>', '90123456G789',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'2019-06-14');</a:t>
            </a:r>
          </a:p>
          <a:p>
            <a:pPr lvl="2"/>
            <a:endParaRPr lang="de-DE" dirty="0"/>
          </a:p>
        </p:txBody>
      </p:sp>
      <p:sp>
        <p:nvSpPr>
          <p:cNvPr id="5" name="Date Placeholder 4">
            <a:extLst>
              <a:ext uri="{FF2B5EF4-FFF2-40B4-BE49-F238E27FC236}">
                <a16:creationId xmlns:a16="http://schemas.microsoft.com/office/drawing/2014/main" id="{B64371B0-9742-6580-FF57-DF6B34ABBF72}"/>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11616C1-409D-450D-18CE-F6CACE9CD16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94</a:t>
            </a:fld>
            <a:endParaRPr lang="de-DE"/>
          </a:p>
        </p:txBody>
      </p:sp>
      <p:sp>
        <p:nvSpPr>
          <p:cNvPr id="7" name="TextBox 6">
            <a:extLst>
              <a:ext uri="{FF2B5EF4-FFF2-40B4-BE49-F238E27FC236}">
                <a16:creationId xmlns:a16="http://schemas.microsoft.com/office/drawing/2014/main" id="{2EB00370-18CC-5816-FE5A-B0933CEC0451}"/>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graphicFrame>
        <p:nvGraphicFramePr>
          <p:cNvPr id="8" name="Group 5">
            <a:extLst>
              <a:ext uri="{FF2B5EF4-FFF2-40B4-BE49-F238E27FC236}">
                <a16:creationId xmlns:a16="http://schemas.microsoft.com/office/drawing/2014/main" id="{F31E6A9C-C7B5-E435-AD51-452184D9BE13}"/>
              </a:ext>
            </a:extLst>
          </p:cNvPr>
          <p:cNvGraphicFramePr>
            <a:graphicFrameLocks noGrp="1"/>
          </p:cNvGraphicFramePr>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775D8A51-9F69-C60A-7A76-FD02C0614A05}"/>
              </a:ext>
            </a:extLst>
          </p:cNvPr>
          <p:cNvGraphicFramePr>
            <a:graphicFrameLocks noGrp="1"/>
          </p:cNvGraphicFramePr>
          <p:nvPr>
            <p:extLst>
              <p:ext uri="{D42A27DB-BD31-4B8C-83A1-F6EECF244321}">
                <p14:modId xmlns:p14="http://schemas.microsoft.com/office/powerpoint/2010/main" val="2845012630"/>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4346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einfügen: Beispiele</a:t>
            </a:r>
          </a:p>
        </p:txBody>
      </p:sp>
      <p:sp>
        <p:nvSpPr>
          <p:cNvPr id="3" name="Inhaltsplatzhalter 2"/>
          <p:cNvSpPr>
            <a:spLocks noGrp="1"/>
          </p:cNvSpPr>
          <p:nvPr>
            <p:ph idx="1"/>
          </p:nvPr>
        </p:nvSpPr>
        <p:spPr/>
        <p:txBody>
          <a:bodyPr>
            <a:normAutofit/>
          </a:bodyPr>
          <a:lstStyle/>
          <a:p>
            <a:r>
              <a:rPr lang="de-DE" dirty="0"/>
              <a:t>Einfügen von Daten aus einer anderen Tabelle:</a:t>
            </a:r>
          </a:p>
          <a:p>
            <a:pPr lvl="1"/>
            <a:r>
              <a:rPr lang="de-DE" dirty="0"/>
              <a:t>Neue Tabelle:</a:t>
            </a:r>
          </a:p>
          <a:p>
            <a:pPr lvl="2">
              <a:tabLst>
                <a:tab pos="841375" algn="l"/>
                <a:tab pos="2444750" algn="l"/>
              </a:tabLst>
            </a:pPr>
            <a:r>
              <a:rPr lang="de-DE" b="1" dirty="0" err="1">
                <a:latin typeface="Courier New" panose="02070309020205020404" pitchFamily="49" charset="0"/>
                <a:cs typeface="Courier New" panose="02070309020205020404" pitchFamily="49" charset="0"/>
              </a:rPr>
              <a:t>create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table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varchar</a:t>
            </a:r>
            <a:r>
              <a:rPr lang="de-DE" dirty="0">
                <a:latin typeface="Courier New" panose="02070309020205020404" pitchFamily="49" charset="0"/>
                <a:cs typeface="Courier New" panose="02070309020205020404" pitchFamily="49" charset="0"/>
              </a:rPr>
              <a:t>(15),</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AnzahlAngest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integer</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GehaltGesamt</a:t>
            </a:r>
            <a:r>
              <a:rPr lang="de-DE" dirty="0">
                <a:latin typeface="Courier New" panose="02070309020205020404" pitchFamily="49" charset="0"/>
                <a:cs typeface="Courier New" panose="02070309020205020404" pitchFamily="49" charset="0"/>
              </a:rPr>
              <a:t>		</a:t>
            </a:r>
            <a:r>
              <a:rPr lang="de-DE" b="1" dirty="0">
                <a:latin typeface="Courier New" panose="02070309020205020404" pitchFamily="49" charset="0"/>
                <a:cs typeface="Courier New" panose="02070309020205020404" pitchFamily="49" charset="0"/>
              </a:rPr>
              <a:t>integer</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a:t>
            </a:r>
          </a:p>
          <a:p>
            <a:pPr lvl="1">
              <a:tabLst>
                <a:tab pos="1071563" algn="l"/>
                <a:tab pos="1608138" algn="l"/>
              </a:tabLst>
            </a:pPr>
            <a:r>
              <a:rPr lang="de-DE" b="1" dirty="0" err="1">
                <a:solidFill>
                  <a:schemeClr val="accent1"/>
                </a:solidFill>
                <a:latin typeface="Courier New" panose="02070309020205020404" pitchFamily="49" charset="0"/>
                <a:cs typeface="Courier New" panose="02070309020205020404" pitchFamily="49" charset="0"/>
              </a:rPr>
              <a:t>insert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into</a:t>
            </a:r>
            <a:r>
              <a:rPr lang="de-DE" dirty="0">
                <a:solidFill>
                  <a:schemeClr val="accent1"/>
                </a:solidFill>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AbtInfo</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AbtName</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AnzahlAngest</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GehaltGesamt</a:t>
            </a:r>
            <a:r>
              <a:rPr lang="de-DE" dirty="0">
                <a:latin typeface="Courier New" panose="02070309020205020404" pitchFamily="49" charset="0"/>
                <a:cs typeface="Courier New" panose="02070309020205020404" pitchFamily="49" charset="0"/>
              </a:rPr>
              <a:t>)</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select</a:t>
            </a:r>
            <a:r>
              <a:rPr lang="de-DE" dirty="0">
                <a:solidFill>
                  <a:schemeClr val="accent1"/>
                </a:solidFill>
                <a:latin typeface="Courier New" panose="02070309020205020404" pitchFamily="49" charset="0"/>
                <a:cs typeface="Courier New" panose="02070309020205020404" pitchFamily="49" charset="0"/>
              </a:rPr>
              <a:t> Name, </a:t>
            </a:r>
            <a:r>
              <a:rPr lang="de-DE" b="1" dirty="0" err="1">
                <a:solidFill>
                  <a:schemeClr val="accent1"/>
                </a:solidFill>
                <a:latin typeface="Courier New" panose="02070309020205020404" pitchFamily="49" charset="0"/>
                <a:cs typeface="Courier New" panose="02070309020205020404" pitchFamily="49" charset="0"/>
              </a:rPr>
              <a:t>count</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sum</a:t>
            </a:r>
            <a:r>
              <a:rPr lang="de-DE" dirty="0">
                <a:solidFill>
                  <a:schemeClr val="accent1"/>
                </a:solidFill>
                <a:latin typeface="Courier New" panose="02070309020205020404" pitchFamily="49" charset="0"/>
                <a:cs typeface="Courier New" panose="02070309020205020404" pitchFamily="49" charset="0"/>
              </a:rPr>
              <a:t>(Gehalt)</a:t>
            </a:r>
            <a:br>
              <a:rPr lang="de-DE" dirty="0">
                <a:solidFill>
                  <a:schemeClr val="accent1"/>
                </a:solidFill>
                <a:latin typeface="Courier New" panose="02070309020205020404" pitchFamily="49" charset="0"/>
                <a:cs typeface="Courier New" panose="02070309020205020404" pitchFamily="49" charset="0"/>
              </a:rPr>
            </a:b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from</a:t>
            </a:r>
            <a:r>
              <a:rPr lang="de-DE" dirty="0">
                <a:solidFill>
                  <a:schemeClr val="accent1"/>
                </a:solidFill>
                <a:latin typeface="Courier New" panose="02070309020205020404" pitchFamily="49" charset="0"/>
                <a:cs typeface="Courier New" panose="02070309020205020404" pitchFamily="49" charset="0"/>
              </a:rPr>
              <a:t> (Abteilung </a:t>
            </a:r>
            <a:r>
              <a:rPr lang="de-DE" b="1" dirty="0" err="1">
                <a:solidFill>
                  <a:schemeClr val="accent1"/>
                </a:solidFill>
                <a:latin typeface="Courier New" panose="02070309020205020404" pitchFamily="49" charset="0"/>
                <a:cs typeface="Courier New" panose="02070309020205020404" pitchFamily="49" charset="0"/>
              </a:rPr>
              <a:t>inner</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join</a:t>
            </a:r>
            <a:r>
              <a:rPr lang="de-DE" dirty="0">
                <a:solidFill>
                  <a:schemeClr val="accent1"/>
                </a:solidFill>
                <a:latin typeface="Courier New" panose="02070309020205020404" pitchFamily="49" charset="0"/>
                <a:cs typeface="Courier New" panose="02070309020205020404" pitchFamily="49" charset="0"/>
              </a:rPr>
              <a:t> Angestellte </a:t>
            </a:r>
            <a:r>
              <a:rPr lang="de-DE" b="1" dirty="0">
                <a:solidFill>
                  <a:schemeClr val="accent1"/>
                </a:solidFill>
                <a:latin typeface="Courier New" panose="02070309020205020404" pitchFamily="49" charset="0"/>
                <a:cs typeface="Courier New" panose="02070309020205020404" pitchFamily="49" charset="0"/>
              </a:rPr>
              <a:t>on</a:t>
            </a:r>
            <a:r>
              <a:rPr lang="de-DE" dirty="0">
                <a:solidFill>
                  <a:schemeClr val="accent1"/>
                </a:solidFill>
                <a:latin typeface="Courier New" panose="02070309020205020404" pitchFamily="49" charset="0"/>
                <a:cs typeface="Courier New" panose="02070309020205020404" pitchFamily="49" charset="0"/>
              </a:rPr>
              <a:t> Nummer=Abt )</a:t>
            </a:r>
            <a:br>
              <a:rPr lang="de-DE" dirty="0">
                <a:solidFill>
                  <a:schemeClr val="accent1"/>
                </a:solidFill>
                <a:latin typeface="Courier New" panose="02070309020205020404" pitchFamily="49" charset="0"/>
                <a:cs typeface="Courier New" panose="02070309020205020404" pitchFamily="49" charset="0"/>
              </a:rPr>
            </a:b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group</a:t>
            </a:r>
            <a:r>
              <a:rPr lang="de-DE" dirty="0">
                <a:solidFill>
                  <a:schemeClr val="accent1"/>
                </a:solidFill>
                <a:latin typeface="Courier New" panose="02070309020205020404" pitchFamily="49" charset="0"/>
                <a:cs typeface="Courier New" panose="02070309020205020404" pitchFamily="49" charset="0"/>
              </a:rPr>
              <a:t> </a:t>
            </a:r>
            <a:r>
              <a:rPr lang="de-DE" b="1" dirty="0" err="1">
                <a:solidFill>
                  <a:schemeClr val="accent1"/>
                </a:solidFill>
                <a:latin typeface="Courier New" panose="02070309020205020404" pitchFamily="49" charset="0"/>
                <a:cs typeface="Courier New" panose="02070309020205020404" pitchFamily="49" charset="0"/>
              </a:rPr>
              <a:t>by</a:t>
            </a:r>
            <a:r>
              <a:rPr lang="de-DE" dirty="0">
                <a:solidFill>
                  <a:schemeClr val="accent1"/>
                </a:solidFill>
                <a:latin typeface="Courier New" panose="02070309020205020404" pitchFamily="49" charset="0"/>
                <a:cs typeface="Courier New" panose="02070309020205020404" pitchFamily="49" charset="0"/>
              </a:rPr>
              <a:t> Name;</a:t>
            </a:r>
          </a:p>
          <a:p>
            <a:pPr lvl="1"/>
            <a:endParaRPr lang="de-DE" dirty="0"/>
          </a:p>
        </p:txBody>
      </p:sp>
      <p:sp>
        <p:nvSpPr>
          <p:cNvPr id="5" name="Date Placeholder 4">
            <a:extLst>
              <a:ext uri="{FF2B5EF4-FFF2-40B4-BE49-F238E27FC236}">
                <a16:creationId xmlns:a16="http://schemas.microsoft.com/office/drawing/2014/main" id="{EBEB1633-5658-ED97-D075-CCCA4D00C480}"/>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439F674-6D01-5AE1-FB29-DCF84870879D}"/>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95</a:t>
            </a:fld>
            <a:endParaRPr lang="de-DE"/>
          </a:p>
        </p:txBody>
      </p:sp>
      <p:graphicFrame>
        <p:nvGraphicFramePr>
          <p:cNvPr id="7" name="Group 5">
            <a:extLst>
              <a:ext uri="{FF2B5EF4-FFF2-40B4-BE49-F238E27FC236}">
                <a16:creationId xmlns:a16="http://schemas.microsoft.com/office/drawing/2014/main" id="{E9115714-0639-9557-420E-0EBCB71F4354}"/>
              </a:ext>
            </a:extLst>
          </p:cNvPr>
          <p:cNvGraphicFramePr>
            <a:graphicFrameLocks noGrp="1"/>
          </p:cNvGraphicFramePr>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0E05B4D3-6D9E-89E1-2CAC-1875711CD1A1}"/>
              </a:ext>
            </a:extLst>
          </p:cNvPr>
          <p:cNvGraphicFramePr>
            <a:graphicFrameLocks noGrp="1"/>
          </p:cNvGraphicFramePr>
          <p:nvPr>
            <p:extLst>
              <p:ext uri="{D42A27DB-BD31-4B8C-83A1-F6EECF244321}">
                <p14:modId xmlns:p14="http://schemas.microsoft.com/office/powerpoint/2010/main" val="4136656228"/>
              </p:ext>
            </p:extLst>
          </p:nvPr>
        </p:nvGraphicFramePr>
        <p:xfrm>
          <a:off x="7412609" y="5192934"/>
          <a:ext cx="4419066" cy="315840"/>
        </p:xfrm>
        <a:graphic>
          <a:graphicData uri="http://schemas.openxmlformats.org/drawingml/2006/table">
            <a:tbl>
              <a:tblPr/>
              <a:tblGrid>
                <a:gridCol w="980740">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925050">
                  <a:extLst>
                    <a:ext uri="{9D8B030D-6E8A-4147-A177-3AD203B41FA5}">
                      <a16:colId xmlns:a16="http://schemas.microsoft.com/office/drawing/2014/main" val="20001"/>
                    </a:ext>
                  </a:extLst>
                </a:gridCol>
                <a:gridCol w="799638">
                  <a:extLst>
                    <a:ext uri="{9D8B030D-6E8A-4147-A177-3AD203B41FA5}">
                      <a16:colId xmlns:a16="http://schemas.microsoft.com/office/drawing/2014/main" val="3714767827"/>
                    </a:ext>
                  </a:extLst>
                </a:gridCol>
                <a:gridCol w="1031476">
                  <a:extLst>
                    <a:ext uri="{9D8B030D-6E8A-4147-A177-3AD203B41FA5}">
                      <a16:colId xmlns:a16="http://schemas.microsoft.com/office/drawing/2014/main" val="4060775934"/>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Abteilung</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Leitung</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AnfDatum</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09E06E19-C3B0-B174-9DD7-4FB8E6FC5757}"/>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spTree>
    <p:extLst>
      <p:ext uri="{BB962C8B-B14F-4D97-AF65-F5344CB8AC3E}">
        <p14:creationId xmlns:p14="http://schemas.microsoft.com/office/powerpoint/2010/main" val="3787345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Abweisung von INSERT</a:t>
            </a:r>
          </a:p>
        </p:txBody>
      </p:sp>
      <p:sp>
        <p:nvSpPr>
          <p:cNvPr id="3" name="Inhaltsplatzhalter 2"/>
          <p:cNvSpPr>
            <a:spLocks noGrp="1"/>
          </p:cNvSpPr>
          <p:nvPr>
            <p:ph idx="1"/>
          </p:nvPr>
        </p:nvSpPr>
        <p:spPr/>
        <p:txBody>
          <a:bodyPr/>
          <a:lstStyle/>
          <a:p>
            <a:r>
              <a:rPr lang="de-DE" dirty="0"/>
              <a:t>Wenn DB-Integrität verletzt wird</a:t>
            </a:r>
          </a:p>
          <a:p>
            <a:r>
              <a:rPr lang="de-DE" dirty="0"/>
              <a:t>Mögliche Fehlerquellen</a:t>
            </a:r>
          </a:p>
          <a:p>
            <a:pPr lvl="1"/>
            <a:r>
              <a:rPr lang="de-DE" dirty="0"/>
              <a:t>Kein Primärschlüssel angegeben</a:t>
            </a:r>
          </a:p>
          <a:p>
            <a:pPr lvl="1"/>
            <a:r>
              <a:rPr lang="de-DE" dirty="0"/>
              <a:t>Fremdschlüssel existiert nicht in Zieltabelle</a:t>
            </a:r>
          </a:p>
          <a:p>
            <a:pPr lvl="1"/>
            <a:r>
              <a:rPr lang="de-DE" dirty="0"/>
              <a:t>Kein Wert angegeben trotz NOT NULL</a:t>
            </a:r>
          </a:p>
          <a:p>
            <a:pPr lvl="1"/>
            <a:r>
              <a:rPr lang="de-DE" dirty="0"/>
              <a:t>CHECK-</a:t>
            </a:r>
            <a:r>
              <a:rPr lang="de-DE" dirty="0" err="1"/>
              <a:t>Constraint</a:t>
            </a:r>
            <a:r>
              <a:rPr lang="de-DE" dirty="0"/>
              <a:t> verletzt</a:t>
            </a:r>
          </a:p>
          <a:p>
            <a:pPr lvl="1"/>
            <a:r>
              <a:rPr lang="de-DE" dirty="0"/>
              <a:t>Doppelter Wert trotz UNIQUE</a:t>
            </a:r>
          </a:p>
        </p:txBody>
      </p:sp>
      <p:sp>
        <p:nvSpPr>
          <p:cNvPr id="5" name="Date Placeholder 4">
            <a:extLst>
              <a:ext uri="{FF2B5EF4-FFF2-40B4-BE49-F238E27FC236}">
                <a16:creationId xmlns:a16="http://schemas.microsoft.com/office/drawing/2014/main" id="{351BFE8D-B730-5AAD-5E4F-451F35910AC9}"/>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4B87808C-CE13-438D-9C96-D0FEDB68A3A5}"/>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96</a:t>
            </a:fld>
            <a:endParaRPr lang="de-DE"/>
          </a:p>
        </p:txBody>
      </p:sp>
      <p:sp>
        <p:nvSpPr>
          <p:cNvPr id="7" name="TextBox 6">
            <a:extLst>
              <a:ext uri="{FF2B5EF4-FFF2-40B4-BE49-F238E27FC236}">
                <a16:creationId xmlns:a16="http://schemas.microsoft.com/office/drawing/2014/main" id="{F6089BAB-B3DE-E386-EFCC-E1DDA3BDBB5C}"/>
              </a:ext>
            </a:extLst>
          </p:cNvPr>
          <p:cNvSpPr txBox="1"/>
          <p:nvPr/>
        </p:nvSpPr>
        <p:spPr>
          <a:xfrm>
            <a:off x="6821970" y="1665066"/>
            <a:ext cx="5009705"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insert into</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TableName[(AttrList)]</a:t>
            </a:r>
          </a:p>
          <a:p>
            <a:pPr>
              <a:tabLst>
                <a:tab pos="360000" algn="l"/>
                <a:tab pos="720000" algn="l"/>
                <a:tab pos="1080000" algn="l"/>
                <a:tab pos="1440000" algn="l"/>
                <a:tab pos="1800000" algn="l"/>
                <a:tab pos="2160000" algn="l"/>
                <a:tab pos="2520000" algn="l"/>
                <a:tab pos="2880000" algn="l"/>
                <a:tab pos="3240000" algn="l"/>
              </a:tabLst>
            </a:pP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values</a:t>
            </a:r>
            <a:r>
              <a:rPr lang="en-DE" dirty="0">
                <a:latin typeface="Courier New" panose="02070309020205020404" pitchFamily="49" charset="0"/>
                <a:cs typeface="Courier New" panose="02070309020205020404" pitchFamily="49" charset="0"/>
              </a:rPr>
              <a:t> {ValueList} | select-stmt];</a:t>
            </a:r>
          </a:p>
        </p:txBody>
      </p:sp>
    </p:spTree>
    <p:extLst>
      <p:ext uri="{BB962C8B-B14F-4D97-AF65-F5344CB8AC3E}">
        <p14:creationId xmlns:p14="http://schemas.microsoft.com/office/powerpoint/2010/main" val="3405616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löschen</a:t>
            </a:r>
          </a:p>
        </p:txBody>
      </p:sp>
      <p:sp>
        <p:nvSpPr>
          <p:cNvPr id="3" name="Inhaltsplatzhalter 2"/>
          <p:cNvSpPr>
            <a:spLocks noGrp="1"/>
          </p:cNvSpPr>
          <p:nvPr>
            <p:ph idx="1"/>
          </p:nvPr>
        </p:nvSpPr>
        <p:spPr/>
        <p:txBody>
          <a:bodyPr>
            <a:noAutofit/>
          </a:bodyPr>
          <a:lstStyle/>
          <a:p>
            <a:r>
              <a:rPr lang="de-DE" dirty="0">
                <a:solidFill>
                  <a:schemeClr val="accent1"/>
                </a:solidFill>
              </a:rPr>
              <a:t>DELETE</a:t>
            </a:r>
            <a:r>
              <a:rPr lang="de-DE" dirty="0"/>
              <a:t> benötigt:</a:t>
            </a:r>
          </a:p>
          <a:p>
            <a:pPr lvl="1"/>
            <a:r>
              <a:rPr lang="de-DE" dirty="0"/>
              <a:t>Name der Relation, aus der gelöscht werden soll</a:t>
            </a:r>
          </a:p>
          <a:p>
            <a:pPr lvl="1"/>
            <a:r>
              <a:rPr lang="de-DE" dirty="0"/>
              <a:t>WHERE-Klausel, die bestimmt, welche Tupel gelöscht werden sollen</a:t>
            </a:r>
          </a:p>
          <a:p>
            <a:pPr lvl="1"/>
            <a:r>
              <a:rPr lang="de-DE" dirty="0"/>
              <a:t>Darf ebenfalls Integrität nicht verletzen</a:t>
            </a:r>
          </a:p>
          <a:p>
            <a:pPr lvl="2"/>
            <a:r>
              <a:rPr lang="de-DE" dirty="0"/>
              <a:t>Aktionen zur Behandlung: CASCADE, NO ACTION, SET DEFAULT, SET NULL</a:t>
            </a:r>
          </a:p>
        </p:txBody>
      </p:sp>
      <p:sp>
        <p:nvSpPr>
          <p:cNvPr id="5" name="Date Placeholder 4">
            <a:extLst>
              <a:ext uri="{FF2B5EF4-FFF2-40B4-BE49-F238E27FC236}">
                <a16:creationId xmlns:a16="http://schemas.microsoft.com/office/drawing/2014/main" id="{456D0585-9E67-3374-4BC5-C93A5FEFCD7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526DCFD-B82F-88FE-52E3-C172DEF75BE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97</a:t>
            </a:fld>
            <a:endParaRPr lang="de-DE"/>
          </a:p>
        </p:txBody>
      </p:sp>
      <p:graphicFrame>
        <p:nvGraphicFramePr>
          <p:cNvPr id="8" name="Group 5">
            <a:extLst>
              <a:ext uri="{FF2B5EF4-FFF2-40B4-BE49-F238E27FC236}">
                <a16:creationId xmlns:a16="http://schemas.microsoft.com/office/drawing/2014/main" id="{C04EBE59-4C88-D7A2-B243-F98BE544D5B7}"/>
              </a:ext>
            </a:extLst>
          </p:cNvPr>
          <p:cNvGraphicFramePr>
            <a:graphicFrameLocks noGrp="1"/>
          </p:cNvGraphicFramePr>
          <p:nvPr>
            <p:extLst>
              <p:ext uri="{D42A27DB-BD31-4B8C-83A1-F6EECF244321}">
                <p14:modId xmlns:p14="http://schemas.microsoft.com/office/powerpoint/2010/main" val="2540862646"/>
              </p:ext>
            </p:extLst>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5B68F054-8F44-0C4F-AE3B-A90F431F931A}"/>
              </a:ext>
            </a:extLst>
          </p:cNvPr>
          <p:cNvGraphicFramePr>
            <a:graphicFrameLocks noGrp="1"/>
          </p:cNvGraphicFramePr>
          <p:nvPr>
            <p:extLst>
              <p:ext uri="{D42A27DB-BD31-4B8C-83A1-F6EECF244321}">
                <p14:modId xmlns:p14="http://schemas.microsoft.com/office/powerpoint/2010/main" val="49725423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
        <p:nvSpPr>
          <p:cNvPr id="13" name="TextBox 12">
            <a:extLst>
              <a:ext uri="{FF2B5EF4-FFF2-40B4-BE49-F238E27FC236}">
                <a16:creationId xmlns:a16="http://schemas.microsoft.com/office/drawing/2014/main" id="{2F2D74C4-5AE8-F524-7913-FB03B3441AAC}"/>
              </a:ext>
            </a:extLst>
          </p:cNvPr>
          <p:cNvSpPr txBox="1"/>
          <p:nvPr/>
        </p:nvSpPr>
        <p:spPr>
          <a:xfrm>
            <a:off x="8751986" y="1665066"/>
            <a:ext cx="3079689"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delete from</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475841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löschen: Beispiele</a:t>
            </a:r>
          </a:p>
        </p:txBody>
      </p:sp>
      <p:sp>
        <p:nvSpPr>
          <p:cNvPr id="3" name="Inhaltsplatzhalter 2"/>
          <p:cNvSpPr>
            <a:spLocks noGrp="1"/>
          </p:cNvSpPr>
          <p:nvPr>
            <p:ph idx="1"/>
          </p:nvPr>
        </p:nvSpPr>
        <p:spPr/>
        <p:txBody>
          <a:bodyPr>
            <a:noAutofit/>
          </a:bodyPr>
          <a:lstStyle/>
          <a:p>
            <a:r>
              <a:rPr lang="de-DE" dirty="0">
                <a:latin typeface="+mn-lt"/>
                <a:cs typeface="Courier New" panose="02070309020205020404" pitchFamily="49" charset="0"/>
              </a:rPr>
              <a:t>Alle Angehörigen löschen</a:t>
            </a:r>
          </a:p>
          <a:p>
            <a:pPr lvl="1"/>
            <a:r>
              <a:rPr lang="de-DE" b="1" dirty="0" err="1">
                <a:solidFill>
                  <a:schemeClr val="accent1"/>
                </a:solidFill>
                <a:latin typeface="Courier New" panose="02070309020205020404" pitchFamily="49" charset="0"/>
                <a:cs typeface="Courier New" panose="02070309020205020404" pitchFamily="49" charset="0"/>
              </a:rPr>
              <a:t>delete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a:t>
            </a:r>
          </a:p>
          <a:p>
            <a:r>
              <a:rPr lang="de-DE" dirty="0">
                <a:latin typeface="+mn-lt"/>
                <a:cs typeface="Courier New" panose="02070309020205020404" pitchFamily="49" charset="0"/>
              </a:rPr>
              <a:t>Alle Angehörigen des Angestellte mit SVN </a:t>
            </a:r>
            <a:r>
              <a:rPr lang="de-DE" dirty="0">
                <a:latin typeface="Courier New" panose="02070309020205020404" pitchFamily="49" charset="0"/>
                <a:cs typeface="Courier New" panose="02070309020205020404" pitchFamily="49" charset="0"/>
              </a:rPr>
              <a:t>34567890A123</a:t>
            </a:r>
            <a:r>
              <a:rPr lang="de-DE" dirty="0">
                <a:latin typeface="+mn-lt"/>
                <a:cs typeface="Courier New" panose="02070309020205020404" pitchFamily="49" charset="0"/>
              </a:rPr>
              <a:t> löschen</a:t>
            </a:r>
          </a:p>
          <a:p>
            <a:pPr lvl="1"/>
            <a:r>
              <a:rPr lang="de-DE" b="1" dirty="0" err="1">
                <a:solidFill>
                  <a:schemeClr val="accent1"/>
                </a:solidFill>
                <a:latin typeface="Courier New" panose="02070309020205020404" pitchFamily="49" charset="0"/>
                <a:cs typeface="Courier New" panose="02070309020205020404" pitchFamily="49" charset="0"/>
              </a:rPr>
              <a:t>delete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r>
              <a:rPr lang="de-DE" dirty="0">
                <a:latin typeface="Courier New" panose="02070309020205020404" pitchFamily="49" charset="0"/>
                <a:cs typeface="Courier New" panose="02070309020205020404" pitchFamily="49" charset="0"/>
              </a:rPr>
              <a:t> </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 '34567890A123‘;</a:t>
            </a:r>
          </a:p>
          <a:p>
            <a:r>
              <a:rPr lang="de-DE" dirty="0">
                <a:latin typeface="+mn-lt"/>
                <a:cs typeface="Courier New" panose="02070309020205020404" pitchFamily="49" charset="0"/>
              </a:rPr>
              <a:t>Alle Angehörigen der Angestellten löschen, die in Abteilung 4 arbeiten</a:t>
            </a:r>
          </a:p>
          <a:p>
            <a:pPr lvl="1"/>
            <a:r>
              <a:rPr lang="de-DE" b="1" dirty="0" err="1">
                <a:solidFill>
                  <a:schemeClr val="accent1"/>
                </a:solidFill>
                <a:latin typeface="Courier New" panose="02070309020205020404" pitchFamily="49" charset="0"/>
                <a:cs typeface="Courier New" panose="02070309020205020404" pitchFamily="49" charset="0"/>
              </a:rPr>
              <a:t>delete</a:t>
            </a: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t>
            </a:r>
            <a:r>
              <a:rPr lang="de-DE" dirty="0" err="1">
                <a:latin typeface="Courier New" panose="02070309020205020404" pitchFamily="49" charset="0"/>
                <a:cs typeface="Courier New" panose="02070309020205020404" pitchFamily="49" charset="0"/>
              </a:rPr>
              <a:t>Angehoerige</a:t>
            </a:r>
            <a:br>
              <a:rPr lang="de-DE" dirty="0">
                <a:latin typeface="Courier New" panose="02070309020205020404" pitchFamily="49" charset="0"/>
                <a:cs typeface="Courier New" panose="02070309020205020404" pitchFamily="49" charset="0"/>
              </a:rPr>
            </a:b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SVN </a:t>
            </a:r>
            <a:r>
              <a:rPr lang="de-DE" b="1" dirty="0">
                <a:latin typeface="Courier New" panose="02070309020205020404" pitchFamily="49" charset="0"/>
                <a:cs typeface="Courier New" panose="02070309020205020404" pitchFamily="49" charset="0"/>
              </a:rPr>
              <a:t>in</a:t>
            </a:r>
            <a:r>
              <a:rPr lang="de-DE" dirty="0">
                <a:latin typeface="Courier New" panose="02070309020205020404" pitchFamily="49" charset="0"/>
                <a:cs typeface="Courier New" panose="02070309020205020404" pitchFamily="49" charset="0"/>
              </a:rPr>
              <a:t>(</a:t>
            </a:r>
            <a:r>
              <a:rPr lang="de-DE" b="1" dirty="0" err="1">
                <a:latin typeface="Courier New" panose="02070309020205020404" pitchFamily="49" charset="0"/>
                <a:cs typeface="Courier New" panose="02070309020205020404" pitchFamily="49" charset="0"/>
              </a:rPr>
              <a:t>select</a:t>
            </a:r>
            <a:r>
              <a:rPr lang="de-DE" dirty="0">
                <a:latin typeface="Courier New" panose="02070309020205020404" pitchFamily="49" charset="0"/>
                <a:cs typeface="Courier New" panose="02070309020205020404" pitchFamily="49" charset="0"/>
              </a:rPr>
              <a:t> SVN </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from</a:t>
            </a:r>
            <a:r>
              <a:rPr lang="de-DE" dirty="0">
                <a:latin typeface="Courier New" panose="02070309020205020404" pitchFamily="49" charset="0"/>
                <a:cs typeface="Courier New" panose="02070309020205020404" pitchFamily="49" charset="0"/>
              </a:rPr>
              <a:t> Angestellte</a:t>
            </a:r>
            <a:br>
              <a:rPr lang="de-DE" dirty="0">
                <a:latin typeface="Courier New" panose="02070309020205020404" pitchFamily="49" charset="0"/>
                <a:cs typeface="Courier New" panose="02070309020205020404" pitchFamily="49" charset="0"/>
              </a:rPr>
            </a:br>
            <a:r>
              <a:rPr lang="de-DE" dirty="0">
                <a:latin typeface="Courier New" panose="02070309020205020404" pitchFamily="49" charset="0"/>
                <a:cs typeface="Courier New" panose="02070309020205020404" pitchFamily="49" charset="0"/>
              </a:rPr>
              <a:t>			</a:t>
            </a: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Abt = 4 );</a:t>
            </a:r>
          </a:p>
          <a:p>
            <a:pPr lvl="1"/>
            <a:endParaRPr lang="de-DE" dirty="0"/>
          </a:p>
          <a:p>
            <a:endParaRPr lang="en-DE" dirty="0"/>
          </a:p>
        </p:txBody>
      </p:sp>
      <p:sp>
        <p:nvSpPr>
          <p:cNvPr id="5" name="Date Placeholder 4">
            <a:extLst>
              <a:ext uri="{FF2B5EF4-FFF2-40B4-BE49-F238E27FC236}">
                <a16:creationId xmlns:a16="http://schemas.microsoft.com/office/drawing/2014/main" id="{456D0585-9E67-3374-4BC5-C93A5FEFCD7F}"/>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C526DCFD-B82F-88FE-52E3-C172DEF75BE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pPr>
              <a:defRPr/>
            </a:pPr>
            <a:fld id="{F7DF081D-10DE-4B74-9430-A19A7CE4796F}" type="slidenum">
              <a:rPr lang="de-DE" smtClean="0"/>
              <a:pPr>
                <a:defRPr/>
              </a:pPr>
              <a:t>98</a:t>
            </a:fld>
            <a:endParaRPr lang="de-DE"/>
          </a:p>
        </p:txBody>
      </p:sp>
      <p:graphicFrame>
        <p:nvGraphicFramePr>
          <p:cNvPr id="8" name="Group 5">
            <a:extLst>
              <a:ext uri="{FF2B5EF4-FFF2-40B4-BE49-F238E27FC236}">
                <a16:creationId xmlns:a16="http://schemas.microsoft.com/office/drawing/2014/main" id="{C04EBE59-4C88-D7A2-B243-F98BE544D5B7}"/>
              </a:ext>
            </a:extLst>
          </p:cNvPr>
          <p:cNvGraphicFramePr>
            <a:graphicFrameLocks noGrp="1"/>
          </p:cNvGraphicFramePr>
          <p:nvPr/>
        </p:nvGraphicFramePr>
        <p:xfrm>
          <a:off x="7270196" y="5192934"/>
          <a:ext cx="4561479" cy="315840"/>
        </p:xfrm>
        <a:graphic>
          <a:graphicData uri="http://schemas.openxmlformats.org/drawingml/2006/table">
            <a:tbl>
              <a:tblPr/>
              <a:tblGrid>
                <a:gridCol w="1135934">
                  <a:extLst>
                    <a:ext uri="{9D8B030D-6E8A-4147-A177-3AD203B41FA5}">
                      <a16:colId xmlns:a16="http://schemas.microsoft.com/office/drawing/2014/main" val="1450899989"/>
                    </a:ext>
                  </a:extLst>
                </a:gridCol>
                <a:gridCol w="682162">
                  <a:extLst>
                    <a:ext uri="{9D8B030D-6E8A-4147-A177-3AD203B41FA5}">
                      <a16:colId xmlns:a16="http://schemas.microsoft.com/office/drawing/2014/main" val="20000"/>
                    </a:ext>
                  </a:extLst>
                </a:gridCol>
                <a:gridCol w="526588">
                  <a:extLst>
                    <a:ext uri="{9D8B030D-6E8A-4147-A177-3AD203B41FA5}">
                      <a16:colId xmlns:a16="http://schemas.microsoft.com/office/drawing/2014/main" val="20002"/>
                    </a:ext>
                  </a:extLst>
                </a:gridCol>
                <a:gridCol w="1097770">
                  <a:extLst>
                    <a:ext uri="{9D8B030D-6E8A-4147-A177-3AD203B41FA5}">
                      <a16:colId xmlns:a16="http://schemas.microsoft.com/office/drawing/2014/main" val="72434123"/>
                    </a:ext>
                  </a:extLst>
                </a:gridCol>
                <a:gridCol w="589072">
                  <a:extLst>
                    <a:ext uri="{9D8B030D-6E8A-4147-A177-3AD203B41FA5}">
                      <a16:colId xmlns:a16="http://schemas.microsoft.com/office/drawing/2014/main" val="2489043016"/>
                    </a:ext>
                  </a:extLst>
                </a:gridCol>
                <a:gridCol w="529953">
                  <a:extLst>
                    <a:ext uri="{9D8B030D-6E8A-4147-A177-3AD203B41FA5}">
                      <a16:colId xmlns:a16="http://schemas.microsoft.com/office/drawing/2014/main" val="2299559561"/>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Angehörige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030A0">
                        <a:alpha val="50000"/>
                      </a:srgb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Grad</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Group 5">
            <a:extLst>
              <a:ext uri="{FF2B5EF4-FFF2-40B4-BE49-F238E27FC236}">
                <a16:creationId xmlns:a16="http://schemas.microsoft.com/office/drawing/2014/main" id="{5B68F054-8F44-0C4F-AE3B-A90F431F931A}"/>
              </a:ext>
            </a:extLst>
          </p:cNvPr>
          <p:cNvGraphicFramePr>
            <a:graphicFrameLocks noGrp="1"/>
          </p:cNvGraphicFramePr>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A6DB91BD-28BC-51E1-B08C-81F01617564D}"/>
              </a:ext>
            </a:extLst>
          </p:cNvPr>
          <p:cNvSpPr txBox="1"/>
          <p:nvPr/>
        </p:nvSpPr>
        <p:spPr>
          <a:xfrm>
            <a:off x="8751986" y="1665066"/>
            <a:ext cx="3079689" cy="64633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delete from</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47075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Tupel aktualisieren</a:t>
            </a:r>
          </a:p>
        </p:txBody>
      </p:sp>
      <p:sp>
        <p:nvSpPr>
          <p:cNvPr id="3" name="Inhaltsplatzhalter 2"/>
          <p:cNvSpPr>
            <a:spLocks noGrp="1"/>
          </p:cNvSpPr>
          <p:nvPr>
            <p:ph idx="1"/>
          </p:nvPr>
        </p:nvSpPr>
        <p:spPr/>
        <p:txBody>
          <a:bodyPr>
            <a:noAutofit/>
          </a:bodyPr>
          <a:lstStyle/>
          <a:p>
            <a:r>
              <a:rPr lang="de-DE" dirty="0">
                <a:solidFill>
                  <a:schemeClr val="accent1"/>
                </a:solidFill>
              </a:rPr>
              <a:t>UPDATE</a:t>
            </a:r>
            <a:r>
              <a:rPr lang="de-DE" dirty="0"/>
              <a:t> benötigt:</a:t>
            </a:r>
          </a:p>
          <a:p>
            <a:pPr lvl="1"/>
            <a:r>
              <a:rPr lang="de-DE" dirty="0"/>
              <a:t>Name der Relation</a:t>
            </a:r>
          </a:p>
          <a:p>
            <a:pPr lvl="1"/>
            <a:r>
              <a:rPr lang="de-DE" dirty="0">
                <a:solidFill>
                  <a:schemeClr val="accent1"/>
                </a:solidFill>
              </a:rPr>
              <a:t>SET</a:t>
            </a:r>
            <a:r>
              <a:rPr lang="de-DE" dirty="0"/>
              <a:t> – Anweisung für die Änderung</a:t>
            </a:r>
          </a:p>
          <a:p>
            <a:pPr lvl="2"/>
            <a:r>
              <a:rPr lang="de-DE" dirty="0"/>
              <a:t>Kann auch Berechnungen enthalten</a:t>
            </a:r>
          </a:p>
          <a:p>
            <a:pPr lvl="1"/>
            <a:r>
              <a:rPr lang="de-DE" dirty="0"/>
              <a:t>WHERE-Anweisung für die zu ändernden Tupel</a:t>
            </a:r>
          </a:p>
          <a:p>
            <a:r>
              <a:rPr lang="de-DE" dirty="0"/>
              <a:t>Reihenfolge mehrerer UPDATE-Anweisungen ist relevant!</a:t>
            </a:r>
          </a:p>
        </p:txBody>
      </p:sp>
      <p:sp>
        <p:nvSpPr>
          <p:cNvPr id="5" name="Date Placeholder 4">
            <a:extLst>
              <a:ext uri="{FF2B5EF4-FFF2-40B4-BE49-F238E27FC236}">
                <a16:creationId xmlns:a16="http://schemas.microsoft.com/office/drawing/2014/main" id="{CCABB85D-F4FB-2F00-8876-F97B7D29998A}"/>
              </a:ext>
            </a:extLst>
          </p:cNvPr>
          <p:cNvSpPr>
            <a:spLocks noGrp="1"/>
          </p:cNvSpPr>
          <p:nvPr>
            <p:ph type="dt" sz="half" idx="2"/>
          </p:nvPr>
        </p:nvSpPr>
        <p:spPr/>
        <p:txBody>
          <a:bodyPr/>
          <a:lstStyle/>
          <a:p>
            <a:r>
              <a:rPr lang="de-DE"/>
              <a:t>SQL</a:t>
            </a:r>
            <a:endParaRPr lang="en-GB"/>
          </a:p>
        </p:txBody>
      </p:sp>
      <p:sp>
        <p:nvSpPr>
          <p:cNvPr id="6" name="Footer Placeholder 5">
            <a:extLst>
              <a:ext uri="{FF2B5EF4-FFF2-40B4-BE49-F238E27FC236}">
                <a16:creationId xmlns:a16="http://schemas.microsoft.com/office/drawing/2014/main" id="{A60CF81C-05A7-718C-9236-454A04290791}"/>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99</a:t>
            </a:fld>
            <a:endParaRPr lang="de-DE"/>
          </a:p>
        </p:txBody>
      </p:sp>
      <p:sp>
        <p:nvSpPr>
          <p:cNvPr id="10" name="TextBox 9">
            <a:extLst>
              <a:ext uri="{FF2B5EF4-FFF2-40B4-BE49-F238E27FC236}">
                <a16:creationId xmlns:a16="http://schemas.microsoft.com/office/drawing/2014/main" id="{BCB5AB2C-6532-5261-F81C-1976696554D3}"/>
              </a:ext>
            </a:extLst>
          </p:cNvPr>
          <p:cNvSpPr txBox="1"/>
          <p:nvPr/>
        </p:nvSpPr>
        <p:spPr>
          <a:xfrm>
            <a:off x="8751986" y="1665066"/>
            <a:ext cx="2666114" cy="92333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tabLst>
                <a:tab pos="360000" algn="l"/>
                <a:tab pos="720000" algn="l"/>
                <a:tab pos="1080000" algn="l"/>
                <a:tab pos="1440000" algn="l"/>
                <a:tab pos="1800000" algn="l"/>
                <a:tab pos="2160000" algn="l"/>
                <a:tab pos="2520000" algn="l"/>
                <a:tab pos="2880000" algn="l"/>
                <a:tab pos="3240000" algn="l"/>
              </a:tabLst>
            </a:pPr>
            <a:r>
              <a:rPr lang="en-GB" b="1" dirty="0">
                <a:latin typeface="Courier New" panose="02070309020205020404" pitchFamily="49" charset="0"/>
                <a:cs typeface="Courier New" panose="02070309020205020404" pitchFamily="49" charset="0"/>
              </a:rPr>
              <a:t>update</a:t>
            </a:r>
            <a:r>
              <a:rPr lang="en-DE" b="1" dirty="0">
                <a:latin typeface="Courier New" panose="02070309020205020404" pitchFamily="49" charset="0"/>
                <a:cs typeface="Courier New" panose="02070309020205020404" pitchFamily="49" charset="0"/>
              </a:rPr>
              <a:t> </a:t>
            </a:r>
            <a:r>
              <a:rPr lang="en-DE" dirty="0">
                <a:latin typeface="Courier New" panose="02070309020205020404" pitchFamily="49" charset="0"/>
                <a:cs typeface="Courier New" panose="02070309020205020404" pitchFamily="49" charset="0"/>
              </a:rPr>
              <a:t>TableName</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set</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statement</a:t>
            </a:r>
            <a:r>
              <a:rPr lang="de-DE" dirty="0">
                <a:latin typeface="Courier New" panose="02070309020205020404" pitchFamily="49" charset="0"/>
                <a:cs typeface="Courier New" panose="02070309020205020404" pitchFamily="49" charset="0"/>
              </a:rPr>
              <a:t>&gt;</a:t>
            </a:r>
          </a:p>
          <a:p>
            <a:pPr>
              <a:tabLst>
                <a:tab pos="360000" algn="l"/>
                <a:tab pos="720000" algn="l"/>
                <a:tab pos="1080000" algn="l"/>
                <a:tab pos="1440000" algn="l"/>
                <a:tab pos="1800000" algn="l"/>
                <a:tab pos="2160000" algn="l"/>
                <a:tab pos="2520000" algn="l"/>
                <a:tab pos="2880000" algn="l"/>
                <a:tab pos="3240000" algn="l"/>
              </a:tabLst>
            </a:pPr>
            <a:r>
              <a:rPr lang="de-DE" b="1" dirty="0" err="1">
                <a:latin typeface="Courier New" panose="02070309020205020404" pitchFamily="49" charset="0"/>
                <a:cs typeface="Courier New" panose="02070309020205020404" pitchFamily="49" charset="0"/>
              </a:rPr>
              <a:t>where</a:t>
            </a:r>
            <a:r>
              <a:rPr lang="de-DE" dirty="0">
                <a:latin typeface="Courier New" panose="02070309020205020404" pitchFamily="49" charset="0"/>
                <a:cs typeface="Courier New" panose="02070309020205020404" pitchFamily="49" charset="0"/>
              </a:rPr>
              <a:t> &lt;</a:t>
            </a:r>
            <a:r>
              <a:rPr lang="de-DE" dirty="0" err="1">
                <a:latin typeface="Courier New" panose="02070309020205020404" pitchFamily="49" charset="0"/>
                <a:cs typeface="Courier New" panose="02070309020205020404" pitchFamily="49" charset="0"/>
              </a:rPr>
              <a:t>condition</a:t>
            </a:r>
            <a:r>
              <a:rPr lang="de-DE" dirty="0">
                <a:latin typeface="Courier New" panose="02070309020205020404" pitchFamily="49" charset="0"/>
                <a:cs typeface="Courier New" panose="02070309020205020404" pitchFamily="49" charset="0"/>
              </a:rPr>
              <a:t>&gt;</a:t>
            </a:r>
            <a:r>
              <a:rPr lang="en-DE" dirty="0">
                <a:latin typeface="Courier New" panose="02070309020205020404" pitchFamily="49" charset="0"/>
                <a:cs typeface="Courier New" panose="02070309020205020404" pitchFamily="49" charset="0"/>
              </a:rPr>
              <a:t>;</a:t>
            </a:r>
          </a:p>
        </p:txBody>
      </p:sp>
      <p:graphicFrame>
        <p:nvGraphicFramePr>
          <p:cNvPr id="7" name="Group 5">
            <a:extLst>
              <a:ext uri="{FF2B5EF4-FFF2-40B4-BE49-F238E27FC236}">
                <a16:creationId xmlns:a16="http://schemas.microsoft.com/office/drawing/2014/main" id="{101FEAD8-EF34-AB6C-8D5E-AC7E44DBCE58}"/>
              </a:ext>
            </a:extLst>
          </p:cNvPr>
          <p:cNvGraphicFramePr>
            <a:graphicFrameLocks noGrp="1"/>
          </p:cNvGraphicFramePr>
          <p:nvPr>
            <p:extLst>
              <p:ext uri="{D42A27DB-BD31-4B8C-83A1-F6EECF244321}">
                <p14:modId xmlns:p14="http://schemas.microsoft.com/office/powerpoint/2010/main" val="3451998341"/>
              </p:ext>
            </p:extLst>
          </p:nvPr>
        </p:nvGraphicFramePr>
        <p:xfrm>
          <a:off x="3722269" y="5590074"/>
          <a:ext cx="8109406" cy="315840"/>
        </p:xfrm>
        <a:graphic>
          <a:graphicData uri="http://schemas.openxmlformats.org/drawingml/2006/table">
            <a:tbl>
              <a:tblPr/>
              <a:tblGrid>
                <a:gridCol w="1113582">
                  <a:extLst>
                    <a:ext uri="{9D8B030D-6E8A-4147-A177-3AD203B41FA5}">
                      <a16:colId xmlns:a16="http://schemas.microsoft.com/office/drawing/2014/main" val="1450899989"/>
                    </a:ext>
                  </a:extLst>
                </a:gridCol>
                <a:gridCol w="529953">
                  <a:extLst>
                    <a:ext uri="{9D8B030D-6E8A-4147-A177-3AD203B41FA5}">
                      <a16:colId xmlns:a16="http://schemas.microsoft.com/office/drawing/2014/main" val="20000"/>
                    </a:ext>
                  </a:extLst>
                </a:gridCol>
                <a:gridCol w="813925">
                  <a:extLst>
                    <a:ext uri="{9D8B030D-6E8A-4147-A177-3AD203B41FA5}">
                      <a16:colId xmlns:a16="http://schemas.microsoft.com/office/drawing/2014/main" val="20001"/>
                    </a:ext>
                  </a:extLst>
                </a:gridCol>
                <a:gridCol w="798050">
                  <a:extLst>
                    <a:ext uri="{9D8B030D-6E8A-4147-A177-3AD203B41FA5}">
                      <a16:colId xmlns:a16="http://schemas.microsoft.com/office/drawing/2014/main" val="3067500103"/>
                    </a:ext>
                  </a:extLst>
                </a:gridCol>
                <a:gridCol w="1097770">
                  <a:extLst>
                    <a:ext uri="{9D8B030D-6E8A-4147-A177-3AD203B41FA5}">
                      <a16:colId xmlns:a16="http://schemas.microsoft.com/office/drawing/2014/main" val="20002"/>
                    </a:ext>
                  </a:extLst>
                </a:gridCol>
                <a:gridCol w="844596">
                  <a:extLst>
                    <a:ext uri="{9D8B030D-6E8A-4147-A177-3AD203B41FA5}">
                      <a16:colId xmlns:a16="http://schemas.microsoft.com/office/drawing/2014/main" val="434101193"/>
                    </a:ext>
                  </a:extLst>
                </a:gridCol>
                <a:gridCol w="737725">
                  <a:extLst>
                    <a:ext uri="{9D8B030D-6E8A-4147-A177-3AD203B41FA5}">
                      <a16:colId xmlns:a16="http://schemas.microsoft.com/office/drawing/2014/main" val="2756532089"/>
                    </a:ext>
                  </a:extLst>
                </a:gridCol>
                <a:gridCol w="526588">
                  <a:extLst>
                    <a:ext uri="{9D8B030D-6E8A-4147-A177-3AD203B41FA5}">
                      <a16:colId xmlns:a16="http://schemas.microsoft.com/office/drawing/2014/main" val="815844528"/>
                    </a:ext>
                  </a:extLst>
                </a:gridCol>
                <a:gridCol w="481248">
                  <a:extLst>
                    <a:ext uri="{9D8B030D-6E8A-4147-A177-3AD203B41FA5}">
                      <a16:colId xmlns:a16="http://schemas.microsoft.com/office/drawing/2014/main" val="3443673534"/>
                    </a:ext>
                  </a:extLst>
                </a:gridCol>
                <a:gridCol w="1165969">
                  <a:extLst>
                    <a:ext uri="{9D8B030D-6E8A-4147-A177-3AD203B41FA5}">
                      <a16:colId xmlns:a16="http://schemas.microsoft.com/office/drawing/2014/main" val="2332352516"/>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Angestellte</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SVN</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NName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VName</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Geschlecht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Adresse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Gehalt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err="1">
                          <a:ln>
                            <a:noFill/>
                          </a:ln>
                          <a:solidFill>
                            <a:schemeClr val="tx1"/>
                          </a:solidFill>
                          <a:effectLst/>
                          <a:latin typeface="+mn-lt"/>
                        </a:rPr>
                        <a:t>Geb</a:t>
                      </a:r>
                      <a:endParaRPr kumimoji="0" lang="de-DE" sz="1600" b="0" i="0" u="none" strike="noStrike" cap="none" normalizeH="0" baseline="0" dirty="0">
                        <a:ln>
                          <a:noFill/>
                        </a:ln>
                        <a:solidFill>
                          <a:schemeClr val="tx1"/>
                        </a:solidFill>
                        <a:effectLst/>
                        <a:latin typeface="+mn-lt"/>
                      </a:endParaRP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Vorgesetzte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AE3F3"/>
                    </a:solidFill>
                  </a:tcPr>
                </a:tc>
                <a:extLst>
                  <a:ext uri="{0D108BD9-81ED-4DB2-BD59-A6C34878D82A}">
                    <a16:rowId xmlns:a16="http://schemas.microsoft.com/office/drawing/2014/main" val="10001"/>
                  </a:ext>
                </a:extLst>
              </a:tr>
            </a:tbl>
          </a:graphicData>
        </a:graphic>
      </p:graphicFrame>
      <p:graphicFrame>
        <p:nvGraphicFramePr>
          <p:cNvPr id="8" name="Group 5">
            <a:extLst>
              <a:ext uri="{FF2B5EF4-FFF2-40B4-BE49-F238E27FC236}">
                <a16:creationId xmlns:a16="http://schemas.microsoft.com/office/drawing/2014/main" id="{E9FC3B66-4D2A-E364-E828-38B940617F08}"/>
              </a:ext>
            </a:extLst>
          </p:cNvPr>
          <p:cNvGraphicFramePr>
            <a:graphicFrameLocks noGrp="1"/>
          </p:cNvGraphicFramePr>
          <p:nvPr>
            <p:extLst>
              <p:ext uri="{D42A27DB-BD31-4B8C-83A1-F6EECF244321}">
                <p14:modId xmlns:p14="http://schemas.microsoft.com/office/powerpoint/2010/main" val="114505212"/>
              </p:ext>
            </p:extLst>
          </p:nvPr>
        </p:nvGraphicFramePr>
        <p:xfrm>
          <a:off x="7852285" y="5192934"/>
          <a:ext cx="3979390" cy="315840"/>
        </p:xfrm>
        <a:graphic>
          <a:graphicData uri="http://schemas.openxmlformats.org/drawingml/2006/table">
            <a:tbl>
              <a:tblPr/>
              <a:tblGrid>
                <a:gridCol w="781032">
                  <a:extLst>
                    <a:ext uri="{9D8B030D-6E8A-4147-A177-3AD203B41FA5}">
                      <a16:colId xmlns:a16="http://schemas.microsoft.com/office/drawing/2014/main" val="1450899989"/>
                    </a:ext>
                  </a:extLst>
                </a:gridCol>
                <a:gridCol w="925050">
                  <a:extLst>
                    <a:ext uri="{9D8B030D-6E8A-4147-A177-3AD203B41FA5}">
                      <a16:colId xmlns:a16="http://schemas.microsoft.com/office/drawing/2014/main" val="20000"/>
                    </a:ext>
                  </a:extLst>
                </a:gridCol>
                <a:gridCol w="682162">
                  <a:extLst>
                    <a:ext uri="{9D8B030D-6E8A-4147-A177-3AD203B41FA5}">
                      <a16:colId xmlns:a16="http://schemas.microsoft.com/office/drawing/2014/main" val="20001"/>
                    </a:ext>
                  </a:extLst>
                </a:gridCol>
                <a:gridCol w="906698">
                  <a:extLst>
                    <a:ext uri="{9D8B030D-6E8A-4147-A177-3AD203B41FA5}">
                      <a16:colId xmlns:a16="http://schemas.microsoft.com/office/drawing/2014/main" val="20002"/>
                    </a:ext>
                  </a:extLst>
                </a:gridCol>
                <a:gridCol w="684448">
                  <a:extLst>
                    <a:ext uri="{9D8B030D-6E8A-4147-A177-3AD203B41FA5}">
                      <a16:colId xmlns:a16="http://schemas.microsoft.com/office/drawing/2014/main" val="3725296675"/>
                    </a:ext>
                  </a:extLst>
                </a:gridCol>
              </a:tblGrid>
              <a:tr h="144463">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Projekt</a:t>
                      </a:r>
                    </a:p>
                  </a:txBody>
                  <a:tcPr marL="72000" marR="72000" marT="36000" marB="36000" horzOverflow="overflow">
                    <a:lnL w="12700" cap="flat" cmpd="sng" algn="ctr">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sm" len="sm"/>
                      <a:tailEnd type="none" w="sm" len="sm"/>
                    </a:lnT>
                    <a:lnB w="12700" cap="flat" cmpd="sng" algn="ctr">
                      <a:no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sng" strike="noStrike" cap="none" normalizeH="0" baseline="0" dirty="0">
                          <a:ln>
                            <a:noFill/>
                          </a:ln>
                          <a:solidFill>
                            <a:schemeClr val="tx1"/>
                          </a:solidFill>
                          <a:effectLst/>
                          <a:latin typeface="+mn-lt"/>
                        </a:rPr>
                        <a:t>Nummer</a:t>
                      </a:r>
                    </a:p>
                  </a:txBody>
                  <a:tcPr marL="72000" marR="72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lumMod val="20000"/>
                        <a:lumOff val="80000"/>
                      </a:schemeClr>
                    </a:solid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Name</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Standort</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1" charset="0"/>
                        <a:buNone/>
                        <a:tabLst/>
                      </a:pPr>
                      <a:r>
                        <a:rPr kumimoji="0" lang="de-DE" sz="1600" b="0" i="0" u="none" strike="noStrike" cap="none" normalizeH="0" baseline="0" dirty="0">
                          <a:ln>
                            <a:noFill/>
                          </a:ln>
                          <a:solidFill>
                            <a:schemeClr val="tx1"/>
                          </a:solidFill>
                          <a:effectLst/>
                          <a:latin typeface="+mn-lt"/>
                        </a:rPr>
                        <a:t>AbtNr</a:t>
                      </a:r>
                    </a:p>
                  </a:txBody>
                  <a:tcPr marL="72000" marR="72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7060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UM-de-new">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M-de-new" id="{4DCDB2B7-4269-434F-800D-8844E1DF49E0}" vid="{DABDC0BD-C33F-9645-A311-12D85F95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wwu-adapted-16x9</Template>
  <TotalTime>20099</TotalTime>
  <Words>13738</Words>
  <Application>Microsoft Macintosh PowerPoint</Application>
  <PresentationFormat>Widescreen</PresentationFormat>
  <Paragraphs>2912</Paragraphs>
  <Slides>130</Slides>
  <Notes>46</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130</vt:i4>
      </vt:variant>
    </vt:vector>
  </HeadingPairs>
  <TitlesOfParts>
    <vt:vector size="140" baseType="lpstr">
      <vt:lpstr>Arial</vt:lpstr>
      <vt:lpstr>Arial Narrow</vt:lpstr>
      <vt:lpstr>Calibri</vt:lpstr>
      <vt:lpstr>Cambria Math</vt:lpstr>
      <vt:lpstr>Courier New</vt:lpstr>
      <vt:lpstr>Meta Offc Pro</vt:lpstr>
      <vt:lpstr>System Font Regular</vt:lpstr>
      <vt:lpstr>Times New Roman</vt:lpstr>
      <vt:lpstr>Wingdings</vt:lpstr>
      <vt:lpstr>UM-de-new</vt:lpstr>
      <vt:lpstr>Structured Query Language (SQL)</vt:lpstr>
      <vt:lpstr>Inhalte: Datenbanken (DBs)</vt:lpstr>
      <vt:lpstr>Relationales Schema</vt:lpstr>
      <vt:lpstr>Phasen des DB-Entwurfs</vt:lpstr>
      <vt:lpstr>SQL - Historie</vt:lpstr>
      <vt:lpstr>DB-Sprachen</vt:lpstr>
      <vt:lpstr>Überblick: 5. Structured Query Language (SQL)</vt:lpstr>
      <vt:lpstr>Das SCHEMA Konstrukt</vt:lpstr>
      <vt:lpstr>Definition eines SCHEMAs</vt:lpstr>
      <vt:lpstr>Relationales Schema: CREATE Beispiele</vt:lpstr>
      <vt:lpstr>Praxis-Test mit DBeaver</vt:lpstr>
      <vt:lpstr>Beispiele für CREATE TABLE</vt:lpstr>
      <vt:lpstr>Beispiele für CREATE TABLE</vt:lpstr>
      <vt:lpstr>Beispiele für CREATE TABLE</vt:lpstr>
      <vt:lpstr>Beispiele für CREATE TABLE</vt:lpstr>
      <vt:lpstr>Beispiele für CREATE TABLE</vt:lpstr>
      <vt:lpstr>Beispiele für CREATE TABLE</vt:lpstr>
      <vt:lpstr>Beispiele für CREATE TABLE</vt:lpstr>
      <vt:lpstr>Definition von Relationen: CREATE TABLE</vt:lpstr>
      <vt:lpstr>Definition von Relationen: CREATE TABLE</vt:lpstr>
      <vt:lpstr>Vordefinierte Datentypen in SQL</vt:lpstr>
      <vt:lpstr>Vordefinierte Datentypen in SQL</vt:lpstr>
      <vt:lpstr>Benutzerdefinierte Datentypen</vt:lpstr>
      <vt:lpstr>Constraints: Intrarelationale Constraints</vt:lpstr>
      <vt:lpstr>Constraints: Interrelationale Constraints</vt:lpstr>
      <vt:lpstr>Constraints: Namen</vt:lpstr>
      <vt:lpstr>Constraints: Reaktion auf Constraintverletzung</vt:lpstr>
      <vt:lpstr>Constraints: Beispiel 1</vt:lpstr>
      <vt:lpstr>Constraints: Beispiel 2</vt:lpstr>
      <vt:lpstr>Constraints: Beispiel 3</vt:lpstr>
      <vt:lpstr>Katalog: INFORMATION_SCHEMA</vt:lpstr>
      <vt:lpstr>Schemata ändern</vt:lpstr>
      <vt:lpstr>Löschen von DB-Konstrukten: DROP</vt:lpstr>
      <vt:lpstr>Ändern einer Relation: ALTER</vt:lpstr>
      <vt:lpstr>Ändern einer Relation: ALTER – Beispiele</vt:lpstr>
      <vt:lpstr>Zwischenzusammenfassung</vt:lpstr>
      <vt:lpstr>Praxis-Test mit DBeaver</vt:lpstr>
      <vt:lpstr>Überblick: 5. Structured Query Language (SQL)</vt:lpstr>
      <vt:lpstr>Relationales Schema</vt:lpstr>
      <vt:lpstr>Anfragen: SELECT-Anweisung</vt:lpstr>
      <vt:lpstr>SELECT … FROM …  WHERE …</vt:lpstr>
      <vt:lpstr>SELECT: Grundstruktur</vt:lpstr>
      <vt:lpstr>SELECT: Grundstruktur – Beispiele</vt:lpstr>
      <vt:lpstr>WHERE-Klausel</vt:lpstr>
      <vt:lpstr>Relationen als Mengen in SQL</vt:lpstr>
      <vt:lpstr>Ordnen durch ORDER BY</vt:lpstr>
      <vt:lpstr>Ordnen durch ORDER BY: Beispiel</vt:lpstr>
      <vt:lpstr>Ordnen durch ORDER BY: Beispiel mit mehreren Tabellen</vt:lpstr>
      <vt:lpstr>Relationen kombinieren</vt:lpstr>
      <vt:lpstr>Relationen kombinieren: Kartesisches Produkt</vt:lpstr>
      <vt:lpstr>Relationen kombinieren: JOIN</vt:lpstr>
      <vt:lpstr>Relationen kombinieren: JOIN – Beispiele</vt:lpstr>
      <vt:lpstr>Uneindeutigkeit in Statements</vt:lpstr>
      <vt:lpstr>Qualifizierung von Attributen &amp; Aliases </vt:lpstr>
      <vt:lpstr>Zurück zu Relationen kombinieren: Natürlicher JOIN</vt:lpstr>
      <vt:lpstr>Relationen kombinieren: OUTER JOIN</vt:lpstr>
      <vt:lpstr>Mehrfach-JOINs</vt:lpstr>
      <vt:lpstr>Mehrfach-JOINs: Beispiel</vt:lpstr>
      <vt:lpstr>Self-Join</vt:lpstr>
      <vt:lpstr>Umbenennung mittels Namen in SQL-Statement</vt:lpstr>
      <vt:lpstr>Mengenoperationen in SQL</vt:lpstr>
      <vt:lpstr>Mengenoperationen in SQL: Beispiel</vt:lpstr>
      <vt:lpstr>Praxis-Test mit DBeaver</vt:lpstr>
      <vt:lpstr>Aggregatfunktion und Gruppierung</vt:lpstr>
      <vt:lpstr>Aggregatfunktionen</vt:lpstr>
      <vt:lpstr>Aggregatfunktionen: Beispiel</vt:lpstr>
      <vt:lpstr>Gruppierung mit GROUP BY</vt:lpstr>
      <vt:lpstr>Gruppierung mit GROUP BY: Beispiel</vt:lpstr>
      <vt:lpstr>Gruppierung mit GROUP BY: Beispiel</vt:lpstr>
      <vt:lpstr>Abarbeitungsreihenfolge von Aggregation, Gruppierung und JOIN</vt:lpstr>
      <vt:lpstr>Bedingungen auf Gruppierungen: HAVING</vt:lpstr>
      <vt:lpstr>Beispiel: HAVING</vt:lpstr>
      <vt:lpstr>Beispiel: HAVING - Ergebnisse</vt:lpstr>
      <vt:lpstr>Weiteres Beispiel für Gruppierung</vt:lpstr>
      <vt:lpstr>Praxis-Test mit DBeaver</vt:lpstr>
      <vt:lpstr>Weitere Klauseln, Tests und Vergleichsmöglichkeiten</vt:lpstr>
      <vt:lpstr>Zeichenvergleiche</vt:lpstr>
      <vt:lpstr>Operatoren</vt:lpstr>
      <vt:lpstr>Operatoren</vt:lpstr>
      <vt:lpstr>Verschachtelte Anfragen und disjunktiver Elementtest: IN</vt:lpstr>
      <vt:lpstr>Verschachtelte Anfragen und disjunktiver Elementtest: Beispiel</vt:lpstr>
      <vt:lpstr>Verschachtelte Anfragen und disjunktiver Elementtest mit Gruppierung: Bsp.</vt:lpstr>
      <vt:lpstr>IN-Operator mit Tupeln</vt:lpstr>
      <vt:lpstr>Sichtbarkeit von Variablen in verschachtelten Anfragen</vt:lpstr>
      <vt:lpstr>Vergleichsoperatoren ANY und ALL</vt:lpstr>
      <vt:lpstr>EXISTS-Test</vt:lpstr>
      <vt:lpstr>UNIQUE zum Duplikattest</vt:lpstr>
      <vt:lpstr>Junktoren bei Mengenvergleichen</vt:lpstr>
      <vt:lpstr>Explizite Mengenangaben</vt:lpstr>
      <vt:lpstr>NULL-Test</vt:lpstr>
      <vt:lpstr>Daten ändern</vt:lpstr>
      <vt:lpstr>Relationales Schema</vt:lpstr>
      <vt:lpstr>Tupel einfügen</vt:lpstr>
      <vt:lpstr>Tupel einfügen: Beispiele für Werteliste</vt:lpstr>
      <vt:lpstr>Tupel einfügen: Beispiele</vt:lpstr>
      <vt:lpstr>Abweisung von INSERT</vt:lpstr>
      <vt:lpstr>Tupel löschen</vt:lpstr>
      <vt:lpstr>Tupel löschen: Beispiele</vt:lpstr>
      <vt:lpstr>Tupel aktualisieren</vt:lpstr>
      <vt:lpstr>Tupel aktualisieren: Beispiele</vt:lpstr>
      <vt:lpstr>Merge von Tabellen</vt:lpstr>
      <vt:lpstr>Zwischenzusammenfassung</vt:lpstr>
      <vt:lpstr>Praxis-Test mit DBeaver</vt:lpstr>
      <vt:lpstr>Überblick: 5. Structured Query Language (SQL)</vt:lpstr>
      <vt:lpstr>Sichten (Views)</vt:lpstr>
      <vt:lpstr>Sichten: Virtuelle Relationen</vt:lpstr>
      <vt:lpstr>Sichten: Virtuelle Relationen</vt:lpstr>
      <vt:lpstr>Verwendung von VIEWs</vt:lpstr>
      <vt:lpstr>Rechte</vt:lpstr>
      <vt:lpstr>Rechtevergabe mittels SQL</vt:lpstr>
      <vt:lpstr>Rechtevergabe mittels SQL: Beispiele</vt:lpstr>
      <vt:lpstr>Programmiermethoden</vt:lpstr>
      <vt:lpstr>Erweiterte Systemumgebung</vt:lpstr>
      <vt:lpstr>SQL Programmier-Methoden</vt:lpstr>
      <vt:lpstr>Impedance Mismatch</vt:lpstr>
      <vt:lpstr>Embedded SQL: "Shared" Variablen</vt:lpstr>
      <vt:lpstr>Shared Variable mit INSERT</vt:lpstr>
      <vt:lpstr>Beispiel:  Single-Row SELECT Statements</vt:lpstr>
      <vt:lpstr>Cursor</vt:lpstr>
      <vt:lpstr>Beispiel: Cursor</vt:lpstr>
      <vt:lpstr>SQLJ (deprecated)</vt:lpstr>
      <vt:lpstr>Dynamic SQL</vt:lpstr>
      <vt:lpstr>Dynamic SQL: Beispiel</vt:lpstr>
      <vt:lpstr>Nachteile der Dynamik:  SQL Code Injection</vt:lpstr>
      <vt:lpstr>Module Language</vt:lpstr>
      <vt:lpstr>Call-Level APIs</vt:lpstr>
      <vt:lpstr>Beispiel: JDBC</vt:lpstr>
      <vt:lpstr>Object-relational Mappings (ORM)</vt:lpstr>
      <vt:lpstr>Zwischenzusammenfassung</vt:lpstr>
      <vt:lpstr>Überblick: 5. Structured Query Language (SQL)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MOBI-DBs-B: DatenbankSysteme</dc:title>
  <dc:creator>Microsoft Office User</dc:creator>
  <cp:lastModifiedBy>Tanya Braun</cp:lastModifiedBy>
  <cp:revision>226</cp:revision>
  <cp:lastPrinted>2019-05-30T18:39:37Z</cp:lastPrinted>
  <dcterms:created xsi:type="dcterms:W3CDTF">2019-02-21T11:57:08Z</dcterms:created>
  <dcterms:modified xsi:type="dcterms:W3CDTF">2024-05-29T10:12:04Z</dcterms:modified>
</cp:coreProperties>
</file>