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9" r:id="rId1"/>
  </p:sldMasterIdLst>
  <p:notesMasterIdLst>
    <p:notesMasterId r:id="rId74"/>
  </p:notesMasterIdLst>
  <p:sldIdLst>
    <p:sldId id="256" r:id="rId2"/>
    <p:sldId id="258" r:id="rId3"/>
    <p:sldId id="300" r:id="rId4"/>
    <p:sldId id="413" r:id="rId5"/>
    <p:sldId id="269" r:id="rId6"/>
    <p:sldId id="414" r:id="rId7"/>
    <p:sldId id="415" r:id="rId8"/>
    <p:sldId id="345" r:id="rId9"/>
    <p:sldId id="426" r:id="rId10"/>
    <p:sldId id="337" r:id="rId11"/>
    <p:sldId id="359" r:id="rId12"/>
    <p:sldId id="361" r:id="rId13"/>
    <p:sldId id="418" r:id="rId14"/>
    <p:sldId id="419" r:id="rId15"/>
    <p:sldId id="360" r:id="rId16"/>
    <p:sldId id="364" r:id="rId17"/>
    <p:sldId id="366" r:id="rId18"/>
    <p:sldId id="362" r:id="rId19"/>
    <p:sldId id="363" r:id="rId20"/>
    <p:sldId id="339" r:id="rId21"/>
    <p:sldId id="367" r:id="rId22"/>
    <p:sldId id="368" r:id="rId23"/>
    <p:sldId id="371" r:id="rId24"/>
    <p:sldId id="370" r:id="rId25"/>
    <p:sldId id="373" r:id="rId26"/>
    <p:sldId id="340" r:id="rId27"/>
    <p:sldId id="372" r:id="rId28"/>
    <p:sldId id="374" r:id="rId29"/>
    <p:sldId id="420" r:id="rId30"/>
    <p:sldId id="377" r:id="rId31"/>
    <p:sldId id="378" r:id="rId32"/>
    <p:sldId id="379" r:id="rId33"/>
    <p:sldId id="380" r:id="rId34"/>
    <p:sldId id="421" r:id="rId35"/>
    <p:sldId id="382" r:id="rId36"/>
    <p:sldId id="381" r:id="rId37"/>
    <p:sldId id="422" r:id="rId38"/>
    <p:sldId id="423" r:id="rId39"/>
    <p:sldId id="383" r:id="rId40"/>
    <p:sldId id="384" r:id="rId41"/>
    <p:sldId id="424" r:id="rId42"/>
    <p:sldId id="385" r:id="rId43"/>
    <p:sldId id="427" r:id="rId44"/>
    <p:sldId id="387" r:id="rId45"/>
    <p:sldId id="394" r:id="rId46"/>
    <p:sldId id="395" r:id="rId47"/>
    <p:sldId id="396" r:id="rId48"/>
    <p:sldId id="397" r:id="rId49"/>
    <p:sldId id="398" r:id="rId50"/>
    <p:sldId id="399" r:id="rId51"/>
    <p:sldId id="343" r:id="rId52"/>
    <p:sldId id="329" r:id="rId53"/>
    <p:sldId id="416" r:id="rId54"/>
    <p:sldId id="330" r:id="rId55"/>
    <p:sldId id="344" r:id="rId56"/>
    <p:sldId id="331" r:id="rId57"/>
    <p:sldId id="391" r:id="rId58"/>
    <p:sldId id="388" r:id="rId59"/>
    <p:sldId id="392" r:id="rId60"/>
    <p:sldId id="336" r:id="rId61"/>
    <p:sldId id="417" r:id="rId62"/>
    <p:sldId id="346" r:id="rId63"/>
    <p:sldId id="347" r:id="rId64"/>
    <p:sldId id="350" r:id="rId65"/>
    <p:sldId id="351" r:id="rId66"/>
    <p:sldId id="400" r:id="rId67"/>
    <p:sldId id="354" r:id="rId68"/>
    <p:sldId id="355" r:id="rId69"/>
    <p:sldId id="356" r:id="rId70"/>
    <p:sldId id="401" r:id="rId71"/>
    <p:sldId id="393" r:id="rId72"/>
    <p:sldId id="42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AE3F3"/>
    <a:srgbClr val="D8DBE8"/>
    <a:srgbClr val="D6F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4"/>
    <p:restoredTop sz="89410"/>
  </p:normalViewPr>
  <p:slideViewPr>
    <p:cSldViewPr snapToGrid="0" snapToObjects="1">
      <p:cViewPr varScale="1">
        <p:scale>
          <a:sx n="117" d="100"/>
          <a:sy n="117" d="100"/>
        </p:scale>
        <p:origin x="111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103" d="100"/>
          <a:sy n="103" d="100"/>
        </p:scale>
        <p:origin x="383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0429-3676-E144-BAB7-65E862D4716B}"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959B5-8531-3849-8B3F-39B2E56DD88C}" type="slidenum">
              <a:rPr lang="en-GB" smtClean="0"/>
              <a:t>‹#›</a:t>
            </a:fld>
            <a:endParaRPr lang="en-GB"/>
          </a:p>
        </p:txBody>
      </p:sp>
    </p:spTree>
    <p:extLst>
      <p:ext uri="{BB962C8B-B14F-4D97-AF65-F5344CB8AC3E}">
        <p14:creationId xmlns:p14="http://schemas.microsoft.com/office/powerpoint/2010/main" val="36816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1</a:t>
            </a:fld>
            <a:endParaRPr lang="en-GB"/>
          </a:p>
        </p:txBody>
      </p:sp>
    </p:spTree>
    <p:extLst>
      <p:ext uri="{BB962C8B-B14F-4D97-AF65-F5344CB8AC3E}">
        <p14:creationId xmlns:p14="http://schemas.microsoft.com/office/powerpoint/2010/main" val="233247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Departments, die Kurse mit mindestens 4 Stunden halten</a:t>
            </a:r>
          </a:p>
        </p:txBody>
      </p:sp>
      <p:sp>
        <p:nvSpPr>
          <p:cNvPr id="4" name="Slide Number Placeholder 3"/>
          <p:cNvSpPr>
            <a:spLocks noGrp="1"/>
          </p:cNvSpPr>
          <p:nvPr>
            <p:ph type="sldNum" sz="quarter" idx="5"/>
          </p:nvPr>
        </p:nvSpPr>
        <p:spPr/>
        <p:txBody>
          <a:bodyPr/>
          <a:lstStyle/>
          <a:p>
            <a:fld id="{488959B5-8531-3849-8B3F-39B2E56DD88C}" type="slidenum">
              <a:rPr lang="en-GB" smtClean="0"/>
              <a:t>18</a:t>
            </a:fld>
            <a:endParaRPr lang="en-GB"/>
          </a:p>
        </p:txBody>
      </p:sp>
    </p:spTree>
    <p:extLst>
      <p:ext uri="{BB962C8B-B14F-4D97-AF65-F5344CB8AC3E}">
        <p14:creationId xmlns:p14="http://schemas.microsoft.com/office/powerpoint/2010/main" val="70223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R=S -&gt; automatisch kompatibel</a:t>
            </a:r>
          </a:p>
        </p:txBody>
      </p:sp>
      <p:sp>
        <p:nvSpPr>
          <p:cNvPr id="4" name="Slide Number Placeholder 3"/>
          <p:cNvSpPr>
            <a:spLocks noGrp="1"/>
          </p:cNvSpPr>
          <p:nvPr>
            <p:ph type="sldNum" sz="quarter" idx="5"/>
          </p:nvPr>
        </p:nvSpPr>
        <p:spPr/>
        <p:txBody>
          <a:bodyPr/>
          <a:lstStyle/>
          <a:p>
            <a:fld id="{488959B5-8531-3849-8B3F-39B2E56DD88C}" type="slidenum">
              <a:rPr lang="en-GB" smtClean="0"/>
              <a:t>21</a:t>
            </a:fld>
            <a:endParaRPr lang="en-GB"/>
          </a:p>
        </p:txBody>
      </p:sp>
    </p:spTree>
    <p:extLst>
      <p:ext uri="{BB962C8B-B14F-4D97-AF65-F5344CB8AC3E}">
        <p14:creationId xmlns:p14="http://schemas.microsoft.com/office/powerpoint/2010/main" val="165125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Kurse, die vom MATH Department gehalten werden oder alle Kurse, die maximal 3 SWS haben</a:t>
            </a:r>
          </a:p>
          <a:p>
            <a:r>
              <a:rPr lang="de-DE" dirty="0"/>
              <a:t>Wenn gleiche Relation, dann über OR abbildbar</a:t>
            </a:r>
          </a:p>
        </p:txBody>
      </p:sp>
      <p:sp>
        <p:nvSpPr>
          <p:cNvPr id="4" name="Slide Number Placeholder 3"/>
          <p:cNvSpPr>
            <a:spLocks noGrp="1"/>
          </p:cNvSpPr>
          <p:nvPr>
            <p:ph type="sldNum" sz="quarter" idx="5"/>
          </p:nvPr>
        </p:nvSpPr>
        <p:spPr/>
        <p:txBody>
          <a:bodyPr/>
          <a:lstStyle/>
          <a:p>
            <a:fld id="{488959B5-8531-3849-8B3F-39B2E56DD88C}" type="slidenum">
              <a:rPr lang="en-GB" smtClean="0"/>
              <a:t>22</a:t>
            </a:fld>
            <a:endParaRPr lang="en-GB"/>
          </a:p>
        </p:txBody>
      </p:sp>
    </p:spTree>
    <p:extLst>
      <p:ext uri="{BB962C8B-B14F-4D97-AF65-F5344CB8AC3E}">
        <p14:creationId xmlns:p14="http://schemas.microsoft.com/office/powerpoint/2010/main" val="426219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Kurse, die vom MATH Department gehalten werden und maximal 3 SWS haben</a:t>
            </a:r>
          </a:p>
          <a:p>
            <a:r>
              <a:rPr lang="de-DE" dirty="0"/>
              <a:t>(kann man auch über AND Bedingung in Selektion machen)</a:t>
            </a:r>
          </a:p>
        </p:txBody>
      </p:sp>
      <p:sp>
        <p:nvSpPr>
          <p:cNvPr id="4" name="Slide Number Placeholder 3"/>
          <p:cNvSpPr>
            <a:spLocks noGrp="1"/>
          </p:cNvSpPr>
          <p:nvPr>
            <p:ph type="sldNum" sz="quarter" idx="5"/>
          </p:nvPr>
        </p:nvSpPr>
        <p:spPr/>
        <p:txBody>
          <a:bodyPr/>
          <a:lstStyle/>
          <a:p>
            <a:fld id="{488959B5-8531-3849-8B3F-39B2E56DD88C}" type="slidenum">
              <a:rPr lang="en-GB" smtClean="0"/>
              <a:t>23</a:t>
            </a:fld>
            <a:endParaRPr lang="en-GB"/>
          </a:p>
        </p:txBody>
      </p:sp>
    </p:spTree>
    <p:extLst>
      <p:ext uri="{BB962C8B-B14F-4D97-AF65-F5344CB8AC3E}">
        <p14:creationId xmlns:p14="http://schemas.microsoft.com/office/powerpoint/2010/main" val="230762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Kurse, die maximal 3 SWS haben und nicht vom MATH Department gehalten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(kann man auch über AND mit NOT Bedingung in Selektion machen)</a:t>
            </a:r>
          </a:p>
        </p:txBody>
      </p:sp>
      <p:sp>
        <p:nvSpPr>
          <p:cNvPr id="4" name="Slide Number Placeholder 3"/>
          <p:cNvSpPr>
            <a:spLocks noGrp="1"/>
          </p:cNvSpPr>
          <p:nvPr>
            <p:ph type="sldNum" sz="quarter" idx="5"/>
          </p:nvPr>
        </p:nvSpPr>
        <p:spPr/>
        <p:txBody>
          <a:bodyPr/>
          <a:lstStyle/>
          <a:p>
            <a:fld id="{488959B5-8531-3849-8B3F-39B2E56DD88C}" type="slidenum">
              <a:rPr lang="en-GB" smtClean="0"/>
              <a:t>24</a:t>
            </a:fld>
            <a:endParaRPr lang="en-GB"/>
          </a:p>
        </p:txBody>
      </p:sp>
    </p:spTree>
    <p:extLst>
      <p:ext uri="{BB962C8B-B14F-4D97-AF65-F5344CB8AC3E}">
        <p14:creationId xmlns:p14="http://schemas.microsoft.com/office/powerpoint/2010/main" val="323673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25</a:t>
            </a:fld>
            <a:endParaRPr lang="en-GB"/>
          </a:p>
        </p:txBody>
      </p:sp>
    </p:spTree>
    <p:extLst>
      <p:ext uri="{BB962C8B-B14F-4D97-AF65-F5344CB8AC3E}">
        <p14:creationId xmlns:p14="http://schemas.microsoft.com/office/powerpoint/2010/main" val="80895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Dozenten, die im Jahr 19 Kurse des Departments CS halten, und die Kursnummern der Kurse</a:t>
            </a:r>
          </a:p>
        </p:txBody>
      </p:sp>
      <p:sp>
        <p:nvSpPr>
          <p:cNvPr id="4" name="Slide Number Placeholder 3"/>
          <p:cNvSpPr>
            <a:spLocks noGrp="1"/>
          </p:cNvSpPr>
          <p:nvPr>
            <p:ph type="sldNum" sz="quarter" idx="5"/>
          </p:nvPr>
        </p:nvSpPr>
        <p:spPr/>
        <p:txBody>
          <a:bodyPr/>
          <a:lstStyle/>
          <a:p>
            <a:fld id="{488959B5-8531-3849-8B3F-39B2E56DD88C}" type="slidenum">
              <a:rPr lang="en-GB" smtClean="0"/>
              <a:t>28</a:t>
            </a:fld>
            <a:endParaRPr lang="en-GB"/>
          </a:p>
        </p:txBody>
      </p:sp>
    </p:spTree>
    <p:extLst>
      <p:ext uri="{BB962C8B-B14F-4D97-AF65-F5344CB8AC3E}">
        <p14:creationId xmlns:p14="http://schemas.microsoft.com/office/powerpoint/2010/main" val="376031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Dozenten, die im Jahr 19 Kurse des Departments CS halten, und die Kursnummern der Kurse</a:t>
            </a:r>
          </a:p>
        </p:txBody>
      </p:sp>
      <p:sp>
        <p:nvSpPr>
          <p:cNvPr id="4" name="Slide Number Placeholder 3"/>
          <p:cNvSpPr>
            <a:spLocks noGrp="1"/>
          </p:cNvSpPr>
          <p:nvPr>
            <p:ph type="sldNum" sz="quarter" idx="5"/>
          </p:nvPr>
        </p:nvSpPr>
        <p:spPr/>
        <p:txBody>
          <a:bodyPr/>
          <a:lstStyle/>
          <a:p>
            <a:fld id="{488959B5-8531-3849-8B3F-39B2E56DD88C}" type="slidenum">
              <a:rPr lang="en-GB" smtClean="0"/>
              <a:t>29</a:t>
            </a:fld>
            <a:endParaRPr lang="en-GB"/>
          </a:p>
        </p:txBody>
      </p:sp>
    </p:spTree>
    <p:extLst>
      <p:ext uri="{BB962C8B-B14F-4D97-AF65-F5344CB8AC3E}">
        <p14:creationId xmlns:p14="http://schemas.microsoft.com/office/powerpoint/2010/main" val="4055307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Dozenten, die Kurse des Departments CS halten, und die Kursnummern der Kurse</a:t>
            </a:r>
          </a:p>
        </p:txBody>
      </p:sp>
      <p:sp>
        <p:nvSpPr>
          <p:cNvPr id="4" name="Slide Number Placeholder 3"/>
          <p:cNvSpPr>
            <a:spLocks noGrp="1"/>
          </p:cNvSpPr>
          <p:nvPr>
            <p:ph type="sldNum" sz="quarter" idx="5"/>
          </p:nvPr>
        </p:nvSpPr>
        <p:spPr/>
        <p:txBody>
          <a:bodyPr/>
          <a:lstStyle/>
          <a:p>
            <a:fld id="{488959B5-8531-3849-8B3F-39B2E56DD88C}" type="slidenum">
              <a:rPr lang="en-GB" smtClean="0"/>
              <a:t>30</a:t>
            </a:fld>
            <a:endParaRPr lang="en-GB"/>
          </a:p>
        </p:txBody>
      </p:sp>
    </p:spTree>
    <p:extLst>
      <p:ext uri="{BB962C8B-B14F-4D97-AF65-F5344CB8AC3E}">
        <p14:creationId xmlns:p14="http://schemas.microsoft.com/office/powerpoint/2010/main" val="3723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Dozenten, die Kurse des Departments CS halten, und die Kursnummern der Kurse</a:t>
            </a:r>
          </a:p>
        </p:txBody>
      </p:sp>
      <p:sp>
        <p:nvSpPr>
          <p:cNvPr id="4" name="Slide Number Placeholder 3"/>
          <p:cNvSpPr>
            <a:spLocks noGrp="1"/>
          </p:cNvSpPr>
          <p:nvPr>
            <p:ph type="sldNum" sz="quarter" idx="5"/>
          </p:nvPr>
        </p:nvSpPr>
        <p:spPr/>
        <p:txBody>
          <a:bodyPr/>
          <a:lstStyle/>
          <a:p>
            <a:fld id="{488959B5-8531-3849-8B3F-39B2E56DD88C}" type="slidenum">
              <a:rPr lang="en-GB" smtClean="0"/>
              <a:t>31</a:t>
            </a:fld>
            <a:endParaRPr lang="en-GB"/>
          </a:p>
        </p:txBody>
      </p:sp>
    </p:spTree>
    <p:extLst>
      <p:ext uri="{BB962C8B-B14F-4D97-AF65-F5344CB8AC3E}">
        <p14:creationId xmlns:p14="http://schemas.microsoft.com/office/powerpoint/2010/main" val="332140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8959B5-8531-3849-8B3F-39B2E56DD88C}" type="slidenum">
              <a:rPr lang="en-GB" smtClean="0"/>
              <a:t>2</a:t>
            </a:fld>
            <a:endParaRPr lang="en-GB"/>
          </a:p>
        </p:txBody>
      </p:sp>
    </p:spTree>
    <p:extLst>
      <p:ext uri="{BB962C8B-B14F-4D97-AF65-F5344CB8AC3E}">
        <p14:creationId xmlns:p14="http://schemas.microsoft.com/office/powerpoint/2010/main" val="33502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32</a:t>
            </a:fld>
            <a:endParaRPr lang="en-GB"/>
          </a:p>
        </p:txBody>
      </p:sp>
    </p:spTree>
    <p:extLst>
      <p:ext uri="{BB962C8B-B14F-4D97-AF65-F5344CB8AC3E}">
        <p14:creationId xmlns:p14="http://schemas.microsoft.com/office/powerpoint/2010/main" val="211777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RESN = RES1 mit zusätzlichem Tupel</a:t>
            </a:r>
          </a:p>
        </p:txBody>
      </p:sp>
      <p:sp>
        <p:nvSpPr>
          <p:cNvPr id="4" name="Slide Number Placeholder 3"/>
          <p:cNvSpPr>
            <a:spLocks noGrp="1"/>
          </p:cNvSpPr>
          <p:nvPr>
            <p:ph type="sldNum" sz="quarter" idx="5"/>
          </p:nvPr>
        </p:nvSpPr>
        <p:spPr/>
        <p:txBody>
          <a:bodyPr/>
          <a:lstStyle/>
          <a:p>
            <a:fld id="{488959B5-8531-3849-8B3F-39B2E56DD88C}" type="slidenum">
              <a:rPr lang="en-GB" smtClean="0"/>
              <a:t>38</a:t>
            </a:fld>
            <a:endParaRPr lang="en-GB"/>
          </a:p>
        </p:txBody>
      </p:sp>
    </p:spTree>
    <p:extLst>
      <p:ext uri="{BB962C8B-B14F-4D97-AF65-F5344CB8AC3E}">
        <p14:creationId xmlns:p14="http://schemas.microsoft.com/office/powerpoint/2010/main" val="243467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RESN = RES1 mit zusätzlichem Tupel</a:t>
            </a:r>
          </a:p>
        </p:txBody>
      </p:sp>
      <p:sp>
        <p:nvSpPr>
          <p:cNvPr id="4" name="Slide Number Placeholder 3"/>
          <p:cNvSpPr>
            <a:spLocks noGrp="1"/>
          </p:cNvSpPr>
          <p:nvPr>
            <p:ph type="sldNum" sz="quarter" idx="5"/>
          </p:nvPr>
        </p:nvSpPr>
        <p:spPr/>
        <p:txBody>
          <a:bodyPr/>
          <a:lstStyle/>
          <a:p>
            <a:fld id="{488959B5-8531-3849-8B3F-39B2E56DD88C}" type="slidenum">
              <a:rPr lang="en-GB" smtClean="0"/>
              <a:t>39</a:t>
            </a:fld>
            <a:endParaRPr lang="en-GB"/>
          </a:p>
        </p:txBody>
      </p:sp>
    </p:spTree>
    <p:extLst>
      <p:ext uri="{BB962C8B-B14F-4D97-AF65-F5344CB8AC3E}">
        <p14:creationId xmlns:p14="http://schemas.microsoft.com/office/powerpoint/2010/main" val="36664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Kandidaten: b1, b2, b3, b4</a:t>
            </a:r>
          </a:p>
          <a:p>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[B]=b1 und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 für alle A in S (a1, a2, a3)? -&gt;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 und </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[A] existiert für a1, a2, a3 -&gt; ok</a:t>
            </a:r>
          </a:p>
          <a:p>
            <a:endParaRPr lang="de-DE" dirty="0"/>
          </a:p>
          <a:p>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[B]=b2 und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 für alle A in S (a1, a2, a3)? -&gt;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 und </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[A] existiert für a1, a3 -&gt; not</a:t>
            </a:r>
          </a:p>
          <a:p>
            <a:endParaRPr lang="de-DE" dirty="0">
              <a:solidFill>
                <a:schemeClr val="accent1"/>
              </a:solidFill>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[B]=b3 und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 für alle A in S (a1, a2, a3)? -&gt;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 und </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[A] existiert für a2, a3 -&gt; not</a:t>
            </a:r>
          </a:p>
          <a:p>
            <a:endParaRPr lang="de-DE" dirty="0">
              <a:solidFill>
                <a:schemeClr val="accent1"/>
              </a:solidFill>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[B]=b4 und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 für alle A in S (a1, a2, a3)? -&gt; </a:t>
            </a:r>
            <a:r>
              <a:rPr lang="de-DE" dirty="0" err="1">
                <a:solidFill>
                  <a:schemeClr val="accent1"/>
                </a:solidFill>
                <a:sym typeface="Symbol" pitchFamily="18" charset="2"/>
              </a:rPr>
              <a:t>t</a:t>
            </a:r>
            <a:r>
              <a:rPr lang="de-DE" baseline="-25000" dirty="0" err="1">
                <a:solidFill>
                  <a:schemeClr val="accent1"/>
                </a:solidFill>
                <a:sym typeface="Symbol" pitchFamily="18" charset="2"/>
              </a:rPr>
              <a:t>R</a:t>
            </a:r>
            <a:r>
              <a:rPr lang="de-DE" dirty="0">
                <a:solidFill>
                  <a:schemeClr val="accent1"/>
                </a:solidFill>
                <a:sym typeface="Symbol" pitchFamily="18" charset="2"/>
              </a:rPr>
              <a:t>[A] und </a:t>
            </a:r>
            <a:r>
              <a:rPr lang="de-DE" dirty="0" err="1">
                <a:solidFill>
                  <a:schemeClr val="accent1"/>
                </a:solidFill>
                <a:sym typeface="Symbol" pitchFamily="18" charset="2"/>
              </a:rPr>
              <a:t>t</a:t>
            </a:r>
            <a:r>
              <a:rPr lang="de-DE" baseline="-25000" dirty="0" err="1">
                <a:solidFill>
                  <a:schemeClr val="accent1"/>
                </a:solidFill>
                <a:sym typeface="Symbol" pitchFamily="18" charset="2"/>
              </a:rPr>
              <a:t>S</a:t>
            </a:r>
            <a:r>
              <a:rPr lang="de-DE" dirty="0">
                <a:solidFill>
                  <a:schemeClr val="accent1"/>
                </a:solidFill>
                <a:sym typeface="Symbol" pitchFamily="18" charset="2"/>
              </a:rPr>
              <a:t>[A] existiert für a1, a2, a3 -&gt;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chemeClr val="accent1"/>
              </a:solidFill>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Sammle die </a:t>
            </a:r>
            <a:r>
              <a:rPr lang="de-DE" dirty="0" err="1"/>
              <a:t>Bs</a:t>
            </a:r>
            <a:r>
              <a:rPr lang="de-DE" dirty="0"/>
              <a:t> ein, die alle As haben, die in S vorkommen</a:t>
            </a:r>
          </a:p>
        </p:txBody>
      </p:sp>
      <p:sp>
        <p:nvSpPr>
          <p:cNvPr id="4" name="Slide Number Placeholder 3"/>
          <p:cNvSpPr>
            <a:spLocks noGrp="1"/>
          </p:cNvSpPr>
          <p:nvPr>
            <p:ph type="sldNum" sz="quarter" idx="5"/>
          </p:nvPr>
        </p:nvSpPr>
        <p:spPr/>
        <p:txBody>
          <a:bodyPr/>
          <a:lstStyle/>
          <a:p>
            <a:fld id="{488959B5-8531-3849-8B3F-39B2E56DD88C}" type="slidenum">
              <a:rPr lang="en-GB" smtClean="0"/>
              <a:t>43</a:t>
            </a:fld>
            <a:endParaRPr lang="en-GB"/>
          </a:p>
        </p:txBody>
      </p:sp>
    </p:spTree>
    <p:extLst>
      <p:ext uri="{BB962C8B-B14F-4D97-AF65-F5344CB8AC3E}">
        <p14:creationId xmlns:p14="http://schemas.microsoft.com/office/powerpoint/2010/main" val="192223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44</a:t>
            </a:fld>
            <a:endParaRPr lang="en-GB"/>
          </a:p>
        </p:txBody>
      </p:sp>
    </p:spTree>
    <p:extLst>
      <p:ext uri="{BB962C8B-B14F-4D97-AF65-F5344CB8AC3E}">
        <p14:creationId xmlns:p14="http://schemas.microsoft.com/office/powerpoint/2010/main" val="285475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45</a:t>
            </a:fld>
            <a:endParaRPr lang="en-GB"/>
          </a:p>
        </p:txBody>
      </p:sp>
    </p:spTree>
    <p:extLst>
      <p:ext uri="{BB962C8B-B14F-4D97-AF65-F5344CB8AC3E}">
        <p14:creationId xmlns:p14="http://schemas.microsoft.com/office/powerpoint/2010/main" val="1096491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46</a:t>
            </a:fld>
            <a:endParaRPr lang="en-GB"/>
          </a:p>
        </p:txBody>
      </p:sp>
    </p:spTree>
    <p:extLst>
      <p:ext uri="{BB962C8B-B14F-4D97-AF65-F5344CB8AC3E}">
        <p14:creationId xmlns:p14="http://schemas.microsoft.com/office/powerpoint/2010/main" val="151971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47</a:t>
            </a:fld>
            <a:endParaRPr lang="en-GB"/>
          </a:p>
        </p:txBody>
      </p:sp>
    </p:spTree>
    <p:extLst>
      <p:ext uri="{BB962C8B-B14F-4D97-AF65-F5344CB8AC3E}">
        <p14:creationId xmlns:p14="http://schemas.microsoft.com/office/powerpoint/2010/main" val="3053546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48</a:t>
            </a:fld>
            <a:endParaRPr lang="en-GB"/>
          </a:p>
        </p:txBody>
      </p:sp>
    </p:spTree>
    <p:extLst>
      <p:ext uri="{BB962C8B-B14F-4D97-AF65-F5344CB8AC3E}">
        <p14:creationId xmlns:p14="http://schemas.microsoft.com/office/powerpoint/2010/main" val="1675916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49</a:t>
            </a:fld>
            <a:endParaRPr lang="en-GB"/>
          </a:p>
        </p:txBody>
      </p:sp>
    </p:spTree>
    <p:extLst>
      <p:ext uri="{BB962C8B-B14F-4D97-AF65-F5344CB8AC3E}">
        <p14:creationId xmlns:p14="http://schemas.microsoft.com/office/powerpoint/2010/main" val="299850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r>
              <a:rPr lang="en-GB" dirty="0"/>
              <a:t>:</a:t>
            </a:r>
          </a:p>
          <a:p>
            <a:r>
              <a:rPr lang="de-DE" dirty="0"/>
              <a:t>ER-Modelle in ein relationales Schema überführen</a:t>
            </a:r>
          </a:p>
          <a:p>
            <a:r>
              <a:rPr lang="de-DE" dirty="0"/>
              <a:t>Mengenorientierte Verarbeitung verstehen und anwenden</a:t>
            </a:r>
          </a:p>
          <a:p>
            <a:r>
              <a:rPr lang="de-DE" dirty="0"/>
              <a:t>Unterschied deklarative und prozedurale Sprachen verstehen</a:t>
            </a:r>
          </a:p>
          <a:p>
            <a:r>
              <a:rPr lang="de-DE" dirty="0"/>
              <a:t>Publikationen aus der Forschung verstehen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4</a:t>
            </a:fld>
            <a:endParaRPr lang="en-GB"/>
          </a:p>
        </p:txBody>
      </p:sp>
    </p:spTree>
    <p:extLst>
      <p:ext uri="{BB962C8B-B14F-4D97-AF65-F5344CB8AC3E}">
        <p14:creationId xmlns:p14="http://schemas.microsoft.com/office/powerpoint/2010/main" val="3720571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50</a:t>
            </a:fld>
            <a:endParaRPr lang="en-GB"/>
          </a:p>
        </p:txBody>
      </p:sp>
    </p:spTree>
    <p:extLst>
      <p:ext uri="{BB962C8B-B14F-4D97-AF65-F5344CB8AC3E}">
        <p14:creationId xmlns:p14="http://schemas.microsoft.com/office/powerpoint/2010/main" val="332670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Min: </a:t>
            </a:r>
            <a:r>
              <a:rPr lang="de-DE" dirty="0">
                <a:solidFill>
                  <a:schemeClr val="accent1"/>
                </a:solidFill>
              </a:rPr>
              <a:t> 	</a:t>
            </a:r>
            <a:r>
              <a:rPr lang="de-DE" dirty="0"/>
              <a:t>Stundenzahl, die ein Kurs mindestens hat</a:t>
            </a:r>
          </a:p>
          <a:p>
            <a:r>
              <a:rPr lang="de-DE" dirty="0"/>
              <a:t>Max: </a:t>
            </a:r>
            <a:r>
              <a:rPr lang="de-DE" dirty="0">
                <a:solidFill>
                  <a:schemeClr val="accent1"/>
                </a:solidFill>
              </a:rPr>
              <a:t>	</a:t>
            </a:r>
            <a:r>
              <a:rPr lang="de-DE" dirty="0"/>
              <a:t>Stundenzahl, die ein Kurs maximal hat </a:t>
            </a:r>
          </a:p>
          <a:p>
            <a:r>
              <a:rPr lang="de-DE" dirty="0" err="1"/>
              <a:t>Avg</a:t>
            </a:r>
            <a:r>
              <a:rPr lang="de-DE" dirty="0"/>
              <a:t>: </a:t>
            </a:r>
            <a:r>
              <a:rPr lang="de-DE" dirty="0">
                <a:solidFill>
                  <a:schemeClr val="accent1"/>
                </a:solidFill>
              </a:rPr>
              <a:t>	</a:t>
            </a:r>
            <a:r>
              <a:rPr lang="de-DE" dirty="0"/>
              <a:t>Durchschnittliche Stunden aller Kurse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Sum</a:t>
            </a:r>
            <a:r>
              <a:rPr lang="de-DE" dirty="0"/>
              <a:t>:	Gesamtstunden aller Kurse</a:t>
            </a:r>
          </a:p>
          <a:p>
            <a:r>
              <a:rPr lang="de-DE" dirty="0" err="1"/>
              <a:t>Cnt</a:t>
            </a:r>
            <a:r>
              <a:rPr lang="de-DE" dirty="0"/>
              <a:t>:	Anzahl der Kurse mit gegebenen Stunden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COUNT Department = 4, da Department=NULL beim letzten Tupel</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57</a:t>
            </a:fld>
            <a:endParaRPr lang="en-GB"/>
          </a:p>
        </p:txBody>
      </p:sp>
    </p:spTree>
    <p:extLst>
      <p:ext uri="{BB962C8B-B14F-4D97-AF65-F5344CB8AC3E}">
        <p14:creationId xmlns:p14="http://schemas.microsoft.com/office/powerpoint/2010/main" val="2645120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Aggregation ohne Gruppierung</a:t>
            </a:r>
          </a:p>
          <a:p>
            <a:r>
              <a:rPr lang="de-DE" dirty="0"/>
              <a:t>Aggregation mit Gruppierung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Aggregation mit Gruppierung und anschließender Speicherung als Relation mit neuen Namen</a:t>
            </a:r>
          </a:p>
        </p:txBody>
      </p:sp>
      <p:sp>
        <p:nvSpPr>
          <p:cNvPr id="4" name="Slide Number Placeholder 3"/>
          <p:cNvSpPr>
            <a:spLocks noGrp="1"/>
          </p:cNvSpPr>
          <p:nvPr>
            <p:ph type="sldNum" sz="quarter" idx="5"/>
          </p:nvPr>
        </p:nvSpPr>
        <p:spPr/>
        <p:txBody>
          <a:bodyPr/>
          <a:lstStyle/>
          <a:p>
            <a:fld id="{488959B5-8531-3849-8B3F-39B2E56DD88C}" type="slidenum">
              <a:rPr lang="en-GB" smtClean="0"/>
              <a:t>59</a:t>
            </a:fld>
            <a:endParaRPr lang="en-GB"/>
          </a:p>
        </p:txBody>
      </p:sp>
    </p:spTree>
    <p:extLst>
      <p:ext uri="{BB962C8B-B14F-4D97-AF65-F5344CB8AC3E}">
        <p14:creationId xmlns:p14="http://schemas.microsoft.com/office/powerpoint/2010/main" val="3746697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Letzte Vorlesung: Dynamik in </a:t>
            </a:r>
            <a:r>
              <a:rPr lang="de-DE" dirty="0" err="1"/>
              <a:t>Relationenzuständen</a:t>
            </a:r>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62</a:t>
            </a:fld>
            <a:endParaRPr lang="en-GB"/>
          </a:p>
        </p:txBody>
      </p:sp>
    </p:spTree>
    <p:extLst>
      <p:ext uri="{BB962C8B-B14F-4D97-AF65-F5344CB8AC3E}">
        <p14:creationId xmlns:p14="http://schemas.microsoft.com/office/powerpoint/2010/main" val="896406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Wertebereichseinschränkungen: Tippfehler? Anderer Ausdruck für das richtig gemeinte (vier vs. 4)? String als Domäne sehr allgemein -&gt; </a:t>
            </a:r>
            <a:r>
              <a:rPr lang="de-DE" dirty="0" err="1"/>
              <a:t>Regex</a:t>
            </a:r>
            <a:r>
              <a:rPr lang="de-DE" dirty="0"/>
              <a:t>/Parser? (Teil des DBMS bzw. </a:t>
            </a:r>
            <a:r>
              <a:rPr lang="de-DE" dirty="0" err="1"/>
              <a:t>Preprocessing</a:t>
            </a:r>
            <a:r>
              <a:rPr lang="de-DE" dirty="0"/>
              <a:t>, wo auch immer geparst wird)</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63</a:t>
            </a:fld>
            <a:endParaRPr lang="en-GB"/>
          </a:p>
        </p:txBody>
      </p:sp>
    </p:spTree>
    <p:extLst>
      <p:ext uri="{BB962C8B-B14F-4D97-AF65-F5344CB8AC3E}">
        <p14:creationId xmlns:p14="http://schemas.microsoft.com/office/powerpoint/2010/main" val="541968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Wertebereichseinschränkungen: Tippfehler? Anderer Ausdruck für das richtig gemeinte (vier vs. 4)? String als Domäne sehr allgemein -&gt; </a:t>
            </a:r>
            <a:r>
              <a:rPr lang="de-DE" dirty="0" err="1"/>
              <a:t>Regex</a:t>
            </a:r>
            <a:r>
              <a:rPr lang="de-DE" dirty="0"/>
              <a:t>/Parser? (Teil des DBMS bzw. </a:t>
            </a:r>
            <a:r>
              <a:rPr lang="de-DE" dirty="0" err="1"/>
              <a:t>Preprocessing</a:t>
            </a:r>
            <a:r>
              <a:rPr lang="de-DE" dirty="0"/>
              <a:t>, wo auch immer geparst wird)</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64</a:t>
            </a:fld>
            <a:endParaRPr lang="en-GB"/>
          </a:p>
        </p:txBody>
      </p:sp>
    </p:spTree>
    <p:extLst>
      <p:ext uri="{BB962C8B-B14F-4D97-AF65-F5344CB8AC3E}">
        <p14:creationId xmlns:p14="http://schemas.microsoft.com/office/powerpoint/2010/main" val="2986130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Wiederholung aus letzter Vorlesung</a:t>
            </a:r>
          </a:p>
        </p:txBody>
      </p:sp>
      <p:sp>
        <p:nvSpPr>
          <p:cNvPr id="4" name="Slide Number Placeholder 3"/>
          <p:cNvSpPr>
            <a:spLocks noGrp="1"/>
          </p:cNvSpPr>
          <p:nvPr>
            <p:ph type="sldNum" sz="quarter" idx="5"/>
          </p:nvPr>
        </p:nvSpPr>
        <p:spPr/>
        <p:txBody>
          <a:bodyPr/>
          <a:lstStyle/>
          <a:p>
            <a:fld id="{488959B5-8531-3849-8B3F-39B2E56DD88C}" type="slidenum">
              <a:rPr lang="en-GB" smtClean="0"/>
              <a:t>65</a:t>
            </a:fld>
            <a:endParaRPr lang="en-GB"/>
          </a:p>
        </p:txBody>
      </p:sp>
    </p:spTree>
    <p:extLst>
      <p:ext uri="{BB962C8B-B14F-4D97-AF65-F5344CB8AC3E}">
        <p14:creationId xmlns:p14="http://schemas.microsoft.com/office/powerpoint/2010/main" val="877317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Wiederholung aus letzter Vorlesung</a:t>
            </a:r>
          </a:p>
        </p:txBody>
      </p:sp>
      <p:sp>
        <p:nvSpPr>
          <p:cNvPr id="4" name="Slide Number Placeholder 3"/>
          <p:cNvSpPr>
            <a:spLocks noGrp="1"/>
          </p:cNvSpPr>
          <p:nvPr>
            <p:ph type="sldNum" sz="quarter" idx="5"/>
          </p:nvPr>
        </p:nvSpPr>
        <p:spPr/>
        <p:txBody>
          <a:bodyPr/>
          <a:lstStyle/>
          <a:p>
            <a:fld id="{488959B5-8531-3849-8B3F-39B2E56DD88C}" type="slidenum">
              <a:rPr lang="en-GB" smtClean="0"/>
              <a:t>66</a:t>
            </a:fld>
            <a:endParaRPr lang="en-GB"/>
          </a:p>
        </p:txBody>
      </p:sp>
    </p:spTree>
    <p:extLst>
      <p:ext uri="{BB962C8B-B14F-4D97-AF65-F5344CB8AC3E}">
        <p14:creationId xmlns:p14="http://schemas.microsoft.com/office/powerpoint/2010/main" val="250214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Wiederholung aus letzter Vorlesung</a:t>
            </a:r>
          </a:p>
        </p:txBody>
      </p:sp>
      <p:sp>
        <p:nvSpPr>
          <p:cNvPr id="4" name="Slide Number Placeholder 3"/>
          <p:cNvSpPr>
            <a:spLocks noGrp="1"/>
          </p:cNvSpPr>
          <p:nvPr>
            <p:ph type="sldNum" sz="quarter" idx="5"/>
          </p:nvPr>
        </p:nvSpPr>
        <p:spPr/>
        <p:txBody>
          <a:bodyPr/>
          <a:lstStyle/>
          <a:p>
            <a:fld id="{488959B5-8531-3849-8B3F-39B2E56DD88C}" type="slidenum">
              <a:rPr lang="en-GB" smtClean="0"/>
              <a:t>67</a:t>
            </a:fld>
            <a:endParaRPr lang="en-GB"/>
          </a:p>
        </p:txBody>
      </p:sp>
    </p:spTree>
    <p:extLst>
      <p:ext uri="{BB962C8B-B14F-4D97-AF65-F5344CB8AC3E}">
        <p14:creationId xmlns:p14="http://schemas.microsoft.com/office/powerpoint/2010/main" val="18428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68</a:t>
            </a:fld>
            <a:endParaRPr lang="en-GB"/>
          </a:p>
        </p:txBody>
      </p:sp>
    </p:spTree>
    <p:extLst>
      <p:ext uri="{BB962C8B-B14F-4D97-AF65-F5344CB8AC3E}">
        <p14:creationId xmlns:p14="http://schemas.microsoft.com/office/powerpoint/2010/main" val="25252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Relationenschema</a:t>
            </a:r>
            <a:r>
              <a:rPr lang="de-DE" dirty="0"/>
              <a:t>: Course(</a:t>
            </a:r>
            <a:r>
              <a:rPr lang="de-DE" dirty="0" err="1"/>
              <a:t>CourseName</a:t>
            </a:r>
            <a:r>
              <a:rPr lang="de-DE" dirty="0"/>
              <a:t>, </a:t>
            </a:r>
            <a:r>
              <a:rPr lang="de-DE" dirty="0" err="1"/>
              <a:t>CourseNumber</a:t>
            </a:r>
            <a:r>
              <a:rPr lang="de-DE" dirty="0"/>
              <a:t>, </a:t>
            </a:r>
            <a:r>
              <a:rPr lang="de-DE" dirty="0" err="1"/>
              <a:t>CreditHours</a:t>
            </a:r>
            <a:r>
              <a:rPr lang="de-DE" dirty="0"/>
              <a:t>, Department)</a:t>
            </a:r>
          </a:p>
          <a:p>
            <a:r>
              <a:rPr lang="de-DE" dirty="0"/>
              <a:t>Attribut z.B. </a:t>
            </a:r>
            <a:r>
              <a:rPr lang="de-DE" dirty="0" err="1"/>
              <a:t>CourseName</a:t>
            </a:r>
            <a:r>
              <a:rPr lang="de-DE" dirty="0"/>
              <a:t>: </a:t>
            </a:r>
            <a:r>
              <a:rPr lang="de-DE" dirty="0" err="1"/>
              <a:t>dom</a:t>
            </a:r>
            <a:r>
              <a:rPr lang="de-DE" dirty="0"/>
              <a:t> = String, oder aus Menge von </a:t>
            </a:r>
            <a:r>
              <a:rPr lang="de-DE" dirty="0" err="1"/>
              <a:t>CourseNames</a:t>
            </a:r>
            <a:r>
              <a:rPr lang="de-DE" dirty="0"/>
              <a:t> an der Uni (beschränkt)</a:t>
            </a:r>
          </a:p>
          <a:p>
            <a:r>
              <a:rPr lang="de-DE" dirty="0"/>
              <a:t>Grad: 4</a:t>
            </a:r>
          </a:p>
        </p:txBody>
      </p:sp>
      <p:sp>
        <p:nvSpPr>
          <p:cNvPr id="4" name="Slide Number Placeholder 3"/>
          <p:cNvSpPr>
            <a:spLocks noGrp="1"/>
          </p:cNvSpPr>
          <p:nvPr>
            <p:ph type="sldNum" sz="quarter" idx="5"/>
          </p:nvPr>
        </p:nvSpPr>
        <p:spPr/>
        <p:txBody>
          <a:bodyPr/>
          <a:lstStyle/>
          <a:p>
            <a:fld id="{488959B5-8531-3849-8B3F-39B2E56DD88C}" type="slidenum">
              <a:rPr lang="en-GB" smtClean="0"/>
              <a:t>5</a:t>
            </a:fld>
            <a:endParaRPr lang="en-GB"/>
          </a:p>
        </p:txBody>
      </p:sp>
    </p:spTree>
    <p:extLst>
      <p:ext uri="{BB962C8B-B14F-4D97-AF65-F5344CB8AC3E}">
        <p14:creationId xmlns:p14="http://schemas.microsoft.com/office/powerpoint/2010/main" val="378265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Welche? Nächste Slide</a:t>
            </a:r>
          </a:p>
        </p:txBody>
      </p:sp>
      <p:sp>
        <p:nvSpPr>
          <p:cNvPr id="4" name="Slide Number Placeholder 3"/>
          <p:cNvSpPr>
            <a:spLocks noGrp="1"/>
          </p:cNvSpPr>
          <p:nvPr>
            <p:ph type="sldNum" sz="quarter" idx="5"/>
          </p:nvPr>
        </p:nvSpPr>
        <p:spPr/>
        <p:txBody>
          <a:bodyPr/>
          <a:lstStyle/>
          <a:p>
            <a:fld id="{488959B5-8531-3849-8B3F-39B2E56DD88C}" type="slidenum">
              <a:rPr lang="en-GB" smtClean="0"/>
              <a:t>69</a:t>
            </a:fld>
            <a:endParaRPr lang="en-GB"/>
          </a:p>
        </p:txBody>
      </p:sp>
    </p:spTree>
    <p:extLst>
      <p:ext uri="{BB962C8B-B14F-4D97-AF65-F5344CB8AC3E}">
        <p14:creationId xmlns:p14="http://schemas.microsoft.com/office/powerpoint/2010/main" val="2015523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Fremdschlüsseländerung will man evtl. nicht </a:t>
            </a:r>
            <a:r>
              <a:rPr lang="de-DE" dirty="0" err="1"/>
              <a:t>kaskadieren</a:t>
            </a:r>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70</a:t>
            </a:fld>
            <a:endParaRPr lang="en-GB"/>
          </a:p>
        </p:txBody>
      </p:sp>
    </p:spTree>
    <p:extLst>
      <p:ext uri="{BB962C8B-B14F-4D97-AF65-F5344CB8AC3E}">
        <p14:creationId xmlns:p14="http://schemas.microsoft.com/office/powerpoint/2010/main" val="4063534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noProof="0" dirty="0"/>
              <a:t>Kompetenzen:</a:t>
            </a:r>
          </a:p>
          <a:p>
            <a:r>
              <a:rPr lang="de-DE" noProof="0" dirty="0"/>
              <a:t>ER-Modelle in ein relationales Schema überführen</a:t>
            </a:r>
          </a:p>
          <a:p>
            <a:r>
              <a:rPr lang="de-DE" noProof="0" dirty="0"/>
              <a:t>Mengenorientierte Verarbeitung verstehen und anwenden</a:t>
            </a:r>
          </a:p>
          <a:p>
            <a:r>
              <a:rPr lang="de-DE" noProof="0" dirty="0"/>
              <a:t>Unterschied deklarative und prozedurale Sprachen verstehen</a:t>
            </a:r>
          </a:p>
          <a:p>
            <a:r>
              <a:rPr lang="de-DE" noProof="0" dirty="0"/>
              <a:t>Publikationen aus der Forschung verstehen</a:t>
            </a:r>
          </a:p>
          <a:p>
            <a:endParaRPr lang="de-DE" noProof="0" dirty="0"/>
          </a:p>
        </p:txBody>
      </p:sp>
      <p:sp>
        <p:nvSpPr>
          <p:cNvPr id="4" name="Slide Number Placeholder 3"/>
          <p:cNvSpPr>
            <a:spLocks noGrp="1"/>
          </p:cNvSpPr>
          <p:nvPr>
            <p:ph type="sldNum" sz="quarter" idx="5"/>
          </p:nvPr>
        </p:nvSpPr>
        <p:spPr/>
        <p:txBody>
          <a:bodyPr/>
          <a:lstStyle/>
          <a:p>
            <a:fld id="{488959B5-8531-3849-8B3F-39B2E56DD88C}" type="slidenum">
              <a:rPr lang="en-GB" smtClean="0"/>
              <a:t>72</a:t>
            </a:fld>
            <a:endParaRPr lang="en-GB"/>
          </a:p>
        </p:txBody>
      </p:sp>
    </p:spTree>
    <p:extLst>
      <p:ext uri="{BB962C8B-B14F-4D97-AF65-F5344CB8AC3E}">
        <p14:creationId xmlns:p14="http://schemas.microsoft.com/office/powerpoint/2010/main" val="413986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Bestimmte</a:t>
            </a:r>
            <a:r>
              <a:rPr lang="en-GB" dirty="0"/>
              <a:t> </a:t>
            </a:r>
            <a:r>
              <a:rPr lang="en-GB" dirty="0" err="1"/>
              <a:t>Zeilen</a:t>
            </a:r>
            <a:r>
              <a:rPr lang="en-GB" dirty="0"/>
              <a:t>, </a:t>
            </a:r>
            <a:r>
              <a:rPr lang="en-GB" dirty="0" err="1"/>
              <a:t>bestimmte</a:t>
            </a:r>
            <a:r>
              <a:rPr lang="en-GB" dirty="0"/>
              <a:t> </a:t>
            </a:r>
            <a:r>
              <a:rPr lang="en-GB" dirty="0" err="1"/>
              <a:t>Spalten</a:t>
            </a:r>
            <a:r>
              <a:rPr lang="en-GB" dirty="0"/>
              <a:t>, </a:t>
            </a:r>
            <a:r>
              <a:rPr lang="en-GB" dirty="0" err="1"/>
              <a:t>Verbindungen</a:t>
            </a:r>
            <a:r>
              <a:rPr lang="en-GB" dirty="0"/>
              <a:t> </a:t>
            </a:r>
            <a:r>
              <a:rPr lang="en-GB" dirty="0" err="1"/>
              <a:t>über</a:t>
            </a:r>
            <a:r>
              <a:rPr lang="en-GB" dirty="0"/>
              <a:t> </a:t>
            </a:r>
            <a:r>
              <a:rPr lang="en-GB" dirty="0" err="1"/>
              <a:t>eine</a:t>
            </a:r>
            <a:r>
              <a:rPr lang="en-GB" dirty="0"/>
              <a:t> </a:t>
            </a:r>
            <a:r>
              <a:rPr lang="en-GB" dirty="0" err="1"/>
              <a:t>Tabelle</a:t>
            </a:r>
            <a:r>
              <a:rPr lang="en-GB" dirty="0"/>
              <a:t> </a:t>
            </a:r>
            <a:r>
              <a:rPr lang="en-GB" dirty="0" err="1"/>
              <a:t>hinaus</a:t>
            </a:r>
            <a:r>
              <a:rPr lang="en-GB" dirty="0"/>
              <a:t>, </a:t>
            </a:r>
            <a:r>
              <a:rPr lang="en-GB" dirty="0" err="1"/>
              <a:t>gruppieren</a:t>
            </a:r>
            <a:r>
              <a:rPr lang="en-GB" dirty="0"/>
              <a:t>, </a:t>
            </a:r>
            <a:r>
              <a:rPr lang="en-GB" dirty="0" err="1"/>
              <a:t>aggregieren</a:t>
            </a:r>
            <a:endParaRPr lang="en-GB" dirty="0"/>
          </a:p>
          <a:p>
            <a:endParaRPr lang="en-GB" dirty="0"/>
          </a:p>
          <a:p>
            <a:r>
              <a:rPr lang="en-GB" dirty="0" err="1"/>
              <a:t>Wie</a:t>
            </a:r>
            <a:r>
              <a:rPr lang="en-GB" dirty="0"/>
              <a:t> </a:t>
            </a:r>
            <a:r>
              <a:rPr lang="en-GB" dirty="0" err="1"/>
              <a:t>häufig</a:t>
            </a:r>
            <a:r>
              <a:rPr lang="en-GB" dirty="0"/>
              <a:t> </a:t>
            </a:r>
            <a:r>
              <a:rPr lang="en-GB" dirty="0" err="1"/>
              <a:t>kommt</a:t>
            </a:r>
            <a:r>
              <a:rPr lang="en-GB" dirty="0"/>
              <a:t> Note A </a:t>
            </a:r>
            <a:r>
              <a:rPr lang="en-GB" dirty="0" err="1"/>
              <a:t>beim</a:t>
            </a:r>
            <a:r>
              <a:rPr lang="en-GB" dirty="0"/>
              <a:t> </a:t>
            </a:r>
            <a:r>
              <a:rPr lang="en-GB" dirty="0" err="1"/>
              <a:t>Kurs</a:t>
            </a:r>
            <a:r>
              <a:rPr lang="en-GB" dirty="0"/>
              <a:t> </a:t>
            </a:r>
            <a:r>
              <a:rPr lang="en-GB" dirty="0" err="1"/>
              <a:t>Datenbanken</a:t>
            </a:r>
            <a:r>
              <a:rPr lang="en-GB" dirty="0"/>
              <a:t> </a:t>
            </a:r>
            <a:r>
              <a:rPr lang="en-GB" dirty="0" err="1"/>
              <a:t>vor</a:t>
            </a:r>
            <a:r>
              <a:rPr lang="en-GB" dirty="0"/>
              <a:t>? </a:t>
            </a:r>
            <a:r>
              <a:rPr lang="en-GB" dirty="0" err="1"/>
              <a:t>Benenne</a:t>
            </a:r>
            <a:r>
              <a:rPr lang="en-GB" dirty="0"/>
              <a:t> das </a:t>
            </a:r>
            <a:r>
              <a:rPr lang="en-GB" dirty="0" err="1"/>
              <a:t>Ergebnis</a:t>
            </a:r>
            <a:r>
              <a:rPr lang="en-GB" dirty="0"/>
              <a:t> “</a:t>
            </a:r>
            <a:r>
              <a:rPr lang="en-GB" dirty="0" err="1"/>
              <a:t>Anzahl</a:t>
            </a:r>
            <a:r>
              <a:rPr lang="en-GB" dirty="0"/>
              <a:t>”…</a:t>
            </a:r>
          </a:p>
        </p:txBody>
      </p:sp>
      <p:sp>
        <p:nvSpPr>
          <p:cNvPr id="4" name="Slide Number Placeholder 3"/>
          <p:cNvSpPr>
            <a:spLocks noGrp="1"/>
          </p:cNvSpPr>
          <p:nvPr>
            <p:ph type="sldNum" sz="quarter" idx="5"/>
          </p:nvPr>
        </p:nvSpPr>
        <p:spPr/>
        <p:txBody>
          <a:bodyPr/>
          <a:lstStyle/>
          <a:p>
            <a:fld id="{488959B5-8531-3849-8B3F-39B2E56DD88C}" type="slidenum">
              <a:rPr lang="en-GB" smtClean="0"/>
              <a:t>7</a:t>
            </a:fld>
            <a:endParaRPr lang="en-GB"/>
          </a:p>
        </p:txBody>
      </p:sp>
    </p:spTree>
    <p:extLst>
      <p:ext uri="{BB962C8B-B14F-4D97-AF65-F5344CB8AC3E}">
        <p14:creationId xmlns:p14="http://schemas.microsoft.com/office/powerpoint/2010/main" val="188717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10</a:t>
            </a:fld>
            <a:endParaRPr lang="en-GB"/>
          </a:p>
        </p:txBody>
      </p:sp>
    </p:spTree>
    <p:extLst>
      <p:ext uri="{BB962C8B-B14F-4D97-AF65-F5344CB8AC3E}">
        <p14:creationId xmlns:p14="http://schemas.microsoft.com/office/powerpoint/2010/main" val="290087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Alle Kurse, die das Department CS betreut</a:t>
            </a:r>
          </a:p>
          <a:p>
            <a:r>
              <a:rPr lang="de-DE" dirty="0"/>
              <a:t>Alle Kurse, die mindestens 4 Stunden gehen</a:t>
            </a:r>
          </a:p>
          <a:p>
            <a:r>
              <a:rPr lang="de-DE" dirty="0"/>
              <a:t>Alle Kurse, die maximal drei Stunden und vom Department CS betreut werden oder Kurse, die vom Department MATH betreut werden</a:t>
            </a:r>
          </a:p>
        </p:txBody>
      </p:sp>
      <p:sp>
        <p:nvSpPr>
          <p:cNvPr id="4" name="Slide Number Placeholder 3"/>
          <p:cNvSpPr>
            <a:spLocks noGrp="1"/>
          </p:cNvSpPr>
          <p:nvPr>
            <p:ph type="sldNum" sz="quarter" idx="5"/>
          </p:nvPr>
        </p:nvSpPr>
        <p:spPr/>
        <p:txBody>
          <a:bodyPr/>
          <a:lstStyle/>
          <a:p>
            <a:fld id="{488959B5-8531-3849-8B3F-39B2E56DD88C}" type="slidenum">
              <a:rPr lang="en-GB" smtClean="0"/>
              <a:t>11</a:t>
            </a:fld>
            <a:endParaRPr lang="en-GB"/>
          </a:p>
        </p:txBody>
      </p:sp>
    </p:spTree>
    <p:extLst>
      <p:ext uri="{BB962C8B-B14F-4D97-AF65-F5344CB8AC3E}">
        <p14:creationId xmlns:p14="http://schemas.microsoft.com/office/powerpoint/2010/main" val="46043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&lt;Liste2&gt; </a:t>
            </a:r>
            <a:r>
              <a:rPr lang="de-DE" dirty="0">
                <a:sym typeface="Symbol" pitchFamily="18" charset="2"/>
              </a:rPr>
              <a:t> </a:t>
            </a:r>
            <a:r>
              <a:rPr lang="de-DE" dirty="0"/>
              <a:t>&lt;Liste1&gt;? </a:t>
            </a:r>
            <a:r>
              <a:rPr lang="el-GR" dirty="0"/>
              <a:t>π</a:t>
            </a:r>
            <a:r>
              <a:rPr lang="de-DE" baseline="-25000" dirty="0"/>
              <a:t>&lt;Liste2&gt;</a:t>
            </a:r>
            <a:r>
              <a:rPr lang="de-DE" dirty="0"/>
              <a:t>(</a:t>
            </a:r>
            <a:r>
              <a:rPr lang="de-DE" i="1" dirty="0"/>
              <a:t>R</a:t>
            </a:r>
            <a:r>
              <a:rPr lang="de-DE" dirty="0"/>
              <a:t>)</a:t>
            </a:r>
          </a:p>
        </p:txBody>
      </p:sp>
      <p:sp>
        <p:nvSpPr>
          <p:cNvPr id="4" name="Slide Number Placeholder 3"/>
          <p:cNvSpPr>
            <a:spLocks noGrp="1"/>
          </p:cNvSpPr>
          <p:nvPr>
            <p:ph type="sldNum" sz="quarter" idx="5"/>
          </p:nvPr>
        </p:nvSpPr>
        <p:spPr/>
        <p:txBody>
          <a:bodyPr/>
          <a:lstStyle/>
          <a:p>
            <a:fld id="{488959B5-8531-3849-8B3F-39B2E56DD88C}" type="slidenum">
              <a:rPr lang="en-GB" smtClean="0"/>
              <a:t>14</a:t>
            </a:fld>
            <a:endParaRPr lang="en-GB"/>
          </a:p>
        </p:txBody>
      </p:sp>
    </p:spTree>
    <p:extLst>
      <p:ext uri="{BB962C8B-B14F-4D97-AF65-F5344CB8AC3E}">
        <p14:creationId xmlns:p14="http://schemas.microsoft.com/office/powerpoint/2010/main" val="265720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&lt;Liste2&gt; </a:t>
            </a:r>
            <a:r>
              <a:rPr lang="de-DE" dirty="0">
                <a:sym typeface="Symbol" pitchFamily="18" charset="2"/>
              </a:rPr>
              <a:t> </a:t>
            </a:r>
            <a:r>
              <a:rPr lang="de-DE" dirty="0"/>
              <a:t>&lt;Liste1&gt;? </a:t>
            </a:r>
            <a:r>
              <a:rPr lang="el-GR" dirty="0"/>
              <a:t>π</a:t>
            </a:r>
            <a:r>
              <a:rPr lang="de-DE" baseline="-25000" dirty="0"/>
              <a:t>&lt;Liste2&gt;</a:t>
            </a:r>
            <a:r>
              <a:rPr lang="de-DE" dirty="0"/>
              <a:t>(</a:t>
            </a:r>
            <a:r>
              <a:rPr lang="de-DE" i="1" dirty="0"/>
              <a:t>R</a:t>
            </a:r>
            <a:r>
              <a:rPr lang="de-DE" dirty="0"/>
              <a:t>)</a:t>
            </a:r>
          </a:p>
        </p:txBody>
      </p:sp>
      <p:sp>
        <p:nvSpPr>
          <p:cNvPr id="4" name="Slide Number Placeholder 3"/>
          <p:cNvSpPr>
            <a:spLocks noGrp="1"/>
          </p:cNvSpPr>
          <p:nvPr>
            <p:ph type="sldNum" sz="quarter" idx="5"/>
          </p:nvPr>
        </p:nvSpPr>
        <p:spPr/>
        <p:txBody>
          <a:bodyPr/>
          <a:lstStyle/>
          <a:p>
            <a:fld id="{488959B5-8531-3849-8B3F-39B2E56DD88C}" type="slidenum">
              <a:rPr lang="en-GB" smtClean="0"/>
              <a:t>15</a:t>
            </a:fld>
            <a:endParaRPr lang="en-GB"/>
          </a:p>
        </p:txBody>
      </p:sp>
    </p:spTree>
    <p:extLst>
      <p:ext uri="{BB962C8B-B14F-4D97-AF65-F5344CB8AC3E}">
        <p14:creationId xmlns:p14="http://schemas.microsoft.com/office/powerpoint/2010/main" val="1663052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wissen.leben">
            <a:extLst>
              <a:ext uri="{FF2B5EF4-FFF2-40B4-BE49-F238E27FC236}">
                <a16:creationId xmlns:a16="http://schemas.microsoft.com/office/drawing/2014/main" id="{415D29C4-E34B-8A45-AA7E-1D586CE77E3F}"/>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DB8EE68E-7A58-773C-B970-D3BB4C7F7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794240912"/>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172307676"/>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883494794"/>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Tree>
    <p:extLst>
      <p:ext uri="{BB962C8B-B14F-4D97-AF65-F5344CB8AC3E}">
        <p14:creationId xmlns:p14="http://schemas.microsoft.com/office/powerpoint/2010/main" val="1083828391"/>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033357642"/>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3618">
          <p15:clr>
            <a:srgbClr val="FBAE40"/>
          </p15:clr>
        </p15:guide>
        <p15:guide id="7" orient="horz" pos="851">
          <p15:clr>
            <a:srgbClr val="FBAE40"/>
          </p15:clr>
        </p15:guide>
        <p15:guide id="8" orient="horz" pos="1781">
          <p15:clr>
            <a:srgbClr val="FBAE40"/>
          </p15:clr>
        </p15:guide>
        <p15:guide id="9" pos="227">
          <p15:clr>
            <a:srgbClr val="FBAE40"/>
          </p15:clr>
        </p15:guide>
        <p15:guide id="10" pos="7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GB"/>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GB"/>
              <a:t>Click to 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9880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4" name="wissen.leben">
            <a:extLst>
              <a:ext uri="{FF2B5EF4-FFF2-40B4-BE49-F238E27FC236}">
                <a16:creationId xmlns:a16="http://schemas.microsoft.com/office/drawing/2014/main" id="{850FA578-6F92-ED42-ADFA-BBD1A333CA4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84E75057-1FFF-D599-DA05-57EE5ACDF9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pic>
        <p:nvPicPr>
          <p:cNvPr id="5" name="Grafik 1">
            <a:extLst>
              <a:ext uri="{FF2B5EF4-FFF2-40B4-BE49-F238E27FC236}">
                <a16:creationId xmlns:a16="http://schemas.microsoft.com/office/drawing/2014/main" id="{81FD8FB3-1897-573A-5C40-6FAA81DA5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1047326655"/>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2040">
          <p15:clr>
            <a:srgbClr val="FBAE40"/>
          </p15:clr>
        </p15:guide>
        <p15:guide id="3" pos="226">
          <p15:clr>
            <a:srgbClr val="FBAE40"/>
          </p15:clr>
        </p15:guide>
        <p15:guide id="4"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0" name="wissen.leben">
            <a:extLst>
              <a:ext uri="{FF2B5EF4-FFF2-40B4-BE49-F238E27FC236}">
                <a16:creationId xmlns:a16="http://schemas.microsoft.com/office/drawing/2014/main" id="{8DAFEFA9-1702-514E-9F13-94F3E7D52DB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21">
            <a:extLst>
              <a:ext uri="{FF2B5EF4-FFF2-40B4-BE49-F238E27FC236}">
                <a16:creationId xmlns:a16="http://schemas.microsoft.com/office/drawing/2014/main" id="{15CA0040-486F-E8A0-0D75-A90FFDC1BF37}"/>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130082870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4D57C032-00CB-EC45-A74C-53948B7A1E48}"/>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1">
            <a:extLst>
              <a:ext uri="{FF2B5EF4-FFF2-40B4-BE49-F238E27FC236}">
                <a16:creationId xmlns:a16="http://schemas.microsoft.com/office/drawing/2014/main" id="{7D418A4D-8B88-414E-7D29-F889528CF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16249820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2A2B1711-C442-774C-8167-61B404ACABB2}"/>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21">
            <a:extLst>
              <a:ext uri="{FF2B5EF4-FFF2-40B4-BE49-F238E27FC236}">
                <a16:creationId xmlns:a16="http://schemas.microsoft.com/office/drawing/2014/main" id="{00DB04CA-3769-06B2-F043-C9522C4948F4}"/>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245329288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wissen.leben">
            <a:extLst>
              <a:ext uri="{FF2B5EF4-FFF2-40B4-BE49-F238E27FC236}">
                <a16:creationId xmlns:a16="http://schemas.microsoft.com/office/drawing/2014/main" id="{EFA1FCFF-ED22-EF47-B5EC-0ACF7025795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pic>
        <p:nvPicPr>
          <p:cNvPr id="4" name="Grafik 21">
            <a:extLst>
              <a:ext uri="{FF2B5EF4-FFF2-40B4-BE49-F238E27FC236}">
                <a16:creationId xmlns:a16="http://schemas.microsoft.com/office/drawing/2014/main" id="{8A21098D-AC96-CB49-5141-3524147C1C1C}"/>
              </a:ext>
            </a:extLst>
          </p:cNvPr>
          <p:cNvPicPr>
            <a:picLocks noChangeAspect="1"/>
          </p:cNvPicPr>
          <p:nvPr/>
        </p:nvPicPr>
        <p:blipFill>
          <a:blip r:embed="rId4"/>
          <a:srcRect/>
          <a:stretch/>
        </p:blipFill>
        <p:spPr>
          <a:xfrm>
            <a:off x="358775" y="293869"/>
            <a:ext cx="2880000" cy="780560"/>
          </a:xfrm>
          <a:prstGeom prst="rect">
            <a:avLst/>
          </a:prstGeom>
          <a:noFill/>
        </p:spPr>
      </p:pic>
    </p:spTree>
    <p:extLst>
      <p:ext uri="{BB962C8B-B14F-4D97-AF65-F5344CB8AC3E}">
        <p14:creationId xmlns:p14="http://schemas.microsoft.com/office/powerpoint/2010/main" val="1917559797"/>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044036009"/>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02732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72842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Relationale Algebra</a:t>
            </a:r>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pic>
        <p:nvPicPr>
          <p:cNvPr id="4" name="Grafik 3">
            <a:extLst>
              <a:ext uri="{FF2B5EF4-FFF2-40B4-BE49-F238E27FC236}">
                <a16:creationId xmlns:a16="http://schemas.microsoft.com/office/drawing/2014/main" id="{62B4A54D-B908-0D91-9BF6-2CD374980A1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78" b="-78"/>
          <a:stretch/>
        </p:blipFill>
        <p:spPr>
          <a:xfrm>
            <a:off x="350838" y="267118"/>
            <a:ext cx="1632338" cy="456244"/>
          </a:xfrm>
          <a:prstGeom prst="rect">
            <a:avLst/>
          </a:prstGeom>
        </p:spPr>
      </p:pic>
    </p:spTree>
    <p:extLst>
      <p:ext uri="{BB962C8B-B14F-4D97-AF65-F5344CB8AC3E}">
        <p14:creationId xmlns:p14="http://schemas.microsoft.com/office/powerpoint/2010/main" val="84760767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42.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2.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01BB-6779-014A-A9D7-6811034CF8FE}"/>
              </a:ext>
            </a:extLst>
          </p:cNvPr>
          <p:cNvSpPr>
            <a:spLocks noGrp="1"/>
          </p:cNvSpPr>
          <p:nvPr>
            <p:ph type="ctrTitle"/>
          </p:nvPr>
        </p:nvSpPr>
        <p:spPr/>
        <p:txBody>
          <a:bodyPr>
            <a:normAutofit/>
          </a:bodyPr>
          <a:lstStyle/>
          <a:p>
            <a:r>
              <a:rPr lang="de-DE" dirty="0"/>
              <a:t>Das relationale Modell:</a:t>
            </a:r>
            <a:br>
              <a:rPr lang="de-DE" dirty="0"/>
            </a:br>
            <a:r>
              <a:rPr lang="de-DE" dirty="0"/>
              <a:t>Relationale Algebra</a:t>
            </a:r>
          </a:p>
        </p:txBody>
      </p:sp>
      <p:sp>
        <p:nvSpPr>
          <p:cNvPr id="3" name="Subtitle 2">
            <a:extLst>
              <a:ext uri="{FF2B5EF4-FFF2-40B4-BE49-F238E27FC236}">
                <a16:creationId xmlns:a16="http://schemas.microsoft.com/office/drawing/2014/main" id="{55119CD3-2A94-8040-A408-5B8A4155E744}"/>
              </a:ext>
            </a:extLst>
          </p:cNvPr>
          <p:cNvSpPr>
            <a:spLocks noGrp="1"/>
          </p:cNvSpPr>
          <p:nvPr>
            <p:ph type="subTitle" idx="1"/>
          </p:nvPr>
        </p:nvSpPr>
        <p:spPr/>
        <p:txBody>
          <a:bodyPr>
            <a:normAutofit/>
          </a:bodyPr>
          <a:lstStyle/>
          <a:p>
            <a:r>
              <a:rPr lang="de-DE" dirty="0"/>
              <a:t>Datenbanken</a:t>
            </a:r>
          </a:p>
        </p:txBody>
      </p:sp>
      <p:sp>
        <p:nvSpPr>
          <p:cNvPr id="4" name="Vertical Text Placeholder 3">
            <a:extLst>
              <a:ext uri="{FF2B5EF4-FFF2-40B4-BE49-F238E27FC236}">
                <a16:creationId xmlns:a16="http://schemas.microsoft.com/office/drawing/2014/main" id="{B6F229B3-3207-8840-9549-3F21EE3588AB}"/>
              </a:ext>
            </a:extLst>
          </p:cNvPr>
          <p:cNvSpPr>
            <a:spLocks noGrp="1"/>
          </p:cNvSpPr>
          <p:nvPr>
            <p:ph type="body" orient="vert" idx="13"/>
          </p:nvPr>
        </p:nvSpPr>
        <p:spPr/>
        <p:txBody>
          <a:bodyPr/>
          <a:lstStyle/>
          <a:p>
            <a:r>
              <a:rPr lang="de-DE"/>
              <a:t>Tanya Braun</a:t>
            </a:r>
          </a:p>
          <a:p>
            <a:r>
              <a:rPr lang="de-DE"/>
              <a:t>Arbeitsgruppe Data Science, Institut für Informatik</a:t>
            </a:r>
          </a:p>
        </p:txBody>
      </p:sp>
      <p:sp>
        <p:nvSpPr>
          <p:cNvPr id="5" name="Right Arrow 4">
            <a:extLst>
              <a:ext uri="{FF2B5EF4-FFF2-40B4-BE49-F238E27FC236}">
                <a16:creationId xmlns:a16="http://schemas.microsoft.com/office/drawing/2014/main" id="{1D7EC745-7C5B-8244-B892-2AC43902C579}"/>
              </a:ext>
            </a:extLst>
          </p:cNvPr>
          <p:cNvSpPr/>
          <p:nvPr/>
        </p:nvSpPr>
        <p:spPr>
          <a:xfrm rot="1407458">
            <a:off x="8200349" y="2035879"/>
            <a:ext cx="953304" cy="320722"/>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ight Arrow 5">
            <a:extLst>
              <a:ext uri="{FF2B5EF4-FFF2-40B4-BE49-F238E27FC236}">
                <a16:creationId xmlns:a16="http://schemas.microsoft.com/office/drawing/2014/main" id="{3F4193BC-84BA-4C45-95D1-A702BFE19AB8}"/>
              </a:ext>
            </a:extLst>
          </p:cNvPr>
          <p:cNvSpPr/>
          <p:nvPr/>
        </p:nvSpPr>
        <p:spPr>
          <a:xfrm rot="19938954">
            <a:off x="8668981" y="2576110"/>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Arrow 6">
            <a:extLst>
              <a:ext uri="{FF2B5EF4-FFF2-40B4-BE49-F238E27FC236}">
                <a16:creationId xmlns:a16="http://schemas.microsoft.com/office/drawing/2014/main" id="{7E3EA215-B472-8048-B09C-0BB3928313FC}"/>
              </a:ext>
            </a:extLst>
          </p:cNvPr>
          <p:cNvSpPr/>
          <p:nvPr/>
        </p:nvSpPr>
        <p:spPr>
          <a:xfrm>
            <a:off x="9541028" y="2335776"/>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078C376-1E33-084A-9B79-2DC3E4334CE1}"/>
                  </a:ext>
                </a:extLst>
              </p:cNvPr>
              <p:cNvSpPr/>
              <p:nvPr/>
            </p:nvSpPr>
            <p:spPr>
              <a:xfrm>
                <a:off x="9151072" y="2363463"/>
                <a:ext cx="4283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dirty="0" smtClean="0">
                          <a:solidFill>
                            <a:srgbClr val="FFC000"/>
                          </a:solidFill>
                          <a:latin typeface="Cambria Math" panose="02040503050406030204" pitchFamily="18" charset="0"/>
                        </a:rPr>
                        <m:t>⋈</m:t>
                      </m:r>
                    </m:oMath>
                  </m:oMathPara>
                </a14:m>
                <a:endParaRPr lang="de-DE" dirty="0">
                  <a:solidFill>
                    <a:srgbClr val="FFC000"/>
                  </a:solidFill>
                </a:endParaRPr>
              </a:p>
            </p:txBody>
          </p:sp>
        </mc:Choice>
        <mc:Fallback xmlns="">
          <p:sp>
            <p:nvSpPr>
              <p:cNvPr id="8" name="Rectangle 7">
                <a:extLst>
                  <a:ext uri="{FF2B5EF4-FFF2-40B4-BE49-F238E27FC236}">
                    <a16:creationId xmlns:a16="http://schemas.microsoft.com/office/drawing/2014/main" id="{4078C376-1E33-084A-9B79-2DC3E4334CE1}"/>
                  </a:ext>
                </a:extLst>
              </p:cNvPr>
              <p:cNvSpPr>
                <a:spLocks noRot="1" noChangeAspect="1" noMove="1" noResize="1" noEditPoints="1" noAdjustHandles="1" noChangeArrowheads="1" noChangeShapeType="1" noTextEdit="1"/>
              </p:cNvSpPr>
              <p:nvPr/>
            </p:nvSpPr>
            <p:spPr>
              <a:xfrm>
                <a:off x="9151072" y="2363463"/>
                <a:ext cx="428322" cy="369332"/>
              </a:xfrm>
              <a:prstGeom prst="rect">
                <a:avLst/>
              </a:prstGeom>
              <a:blipFill>
                <a:blip r:embed="rId3"/>
                <a:stretch>
                  <a:fillRect/>
                </a:stretch>
              </a:blipFill>
            </p:spPr>
            <p:txBody>
              <a:bodyPr/>
              <a:lstStyle/>
              <a:p>
                <a:r>
                  <a:rPr lang="en-DE">
                    <a:noFill/>
                  </a:rPr>
                  <a:t> </a:t>
                </a:r>
              </a:p>
            </p:txBody>
          </p:sp>
        </mc:Fallback>
      </mc:AlternateContent>
      <p:graphicFrame>
        <p:nvGraphicFramePr>
          <p:cNvPr id="9" name="Group 86">
            <a:extLst>
              <a:ext uri="{FF2B5EF4-FFF2-40B4-BE49-F238E27FC236}">
                <a16:creationId xmlns:a16="http://schemas.microsoft.com/office/drawing/2014/main" id="{C3DC1289-87A1-CA43-AAD0-2936F60D630C}"/>
              </a:ext>
            </a:extLst>
          </p:cNvPr>
          <p:cNvGraphicFramePr>
            <a:graphicFrameLocks noGrp="1"/>
          </p:cNvGraphicFramePr>
          <p:nvPr>
            <p:extLst>
              <p:ext uri="{D42A27DB-BD31-4B8C-83A1-F6EECF244321}">
                <p14:modId xmlns:p14="http://schemas.microsoft.com/office/powerpoint/2010/main" val="3955131192"/>
              </p:ext>
            </p:extLst>
          </p:nvPr>
        </p:nvGraphicFramePr>
        <p:xfrm>
          <a:off x="9713183" y="1968990"/>
          <a:ext cx="2000450" cy="789600"/>
        </p:xfrm>
        <a:graphic>
          <a:graphicData uri="http://schemas.openxmlformats.org/drawingml/2006/table">
            <a:tbl>
              <a:tblPr/>
              <a:tblGrid>
                <a:gridCol w="361487">
                  <a:extLst>
                    <a:ext uri="{9D8B030D-6E8A-4147-A177-3AD203B41FA5}">
                      <a16:colId xmlns:a16="http://schemas.microsoft.com/office/drawing/2014/main" val="3396831968"/>
                    </a:ext>
                  </a:extLst>
                </a:gridCol>
                <a:gridCol w="956800">
                  <a:extLst>
                    <a:ext uri="{9D8B030D-6E8A-4147-A177-3AD203B41FA5}">
                      <a16:colId xmlns:a16="http://schemas.microsoft.com/office/drawing/2014/main" val="2231453895"/>
                    </a:ext>
                  </a:extLst>
                </a:gridCol>
                <a:gridCol w="682163">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err="1">
                          <a:ln>
                            <a:noFill/>
                          </a:ln>
                          <a:solidFill>
                            <a:schemeClr val="tx1"/>
                          </a:solidFill>
                          <a:effectLst/>
                          <a:latin typeface="+mn-lt"/>
                        </a:rPr>
                        <a:t>CourseNumber</a:t>
                      </a:r>
                      <a:endParaRPr kumimoji="0" lang="de-DE" sz="10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err="1">
                          <a:ln>
                            <a:noFill/>
                          </a:ln>
                          <a:solidFill>
                            <a:schemeClr val="tx1"/>
                          </a:solidFill>
                          <a:effectLst/>
                          <a:latin typeface="+mn-lt"/>
                        </a:rPr>
                        <a:t>Instructor</a:t>
                      </a:r>
                      <a:endParaRPr kumimoji="0" lang="de-DE" sz="10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bl>
          </a:graphicData>
        </a:graphic>
      </p:graphicFrame>
      <p:graphicFrame>
        <p:nvGraphicFramePr>
          <p:cNvPr id="10" name="Group 23">
            <a:extLst>
              <a:ext uri="{FF2B5EF4-FFF2-40B4-BE49-F238E27FC236}">
                <a16:creationId xmlns:a16="http://schemas.microsoft.com/office/drawing/2014/main" id="{1CB151C8-7DD6-ED47-8A24-062B7ED2C6FA}"/>
              </a:ext>
            </a:extLst>
          </p:cNvPr>
          <p:cNvGraphicFramePr>
            <a:graphicFrameLocks noGrp="1"/>
          </p:cNvGraphicFramePr>
          <p:nvPr>
            <p:extLst>
              <p:ext uri="{D42A27DB-BD31-4B8C-83A1-F6EECF244321}">
                <p14:modId xmlns:p14="http://schemas.microsoft.com/office/powerpoint/2010/main" val="961176461"/>
              </p:ext>
            </p:extLst>
          </p:nvPr>
        </p:nvGraphicFramePr>
        <p:xfrm>
          <a:off x="6639696" y="1307802"/>
          <a:ext cx="1383375" cy="789600"/>
        </p:xfrm>
        <a:graphic>
          <a:graphicData uri="http://schemas.openxmlformats.org/drawingml/2006/table">
            <a:tbl>
              <a:tblPr/>
              <a:tblGrid>
                <a:gridCol w="426575">
                  <a:extLst>
                    <a:ext uri="{9D8B030D-6E8A-4147-A177-3AD203B41FA5}">
                      <a16:colId xmlns:a16="http://schemas.microsoft.com/office/drawing/2014/main" val="552426523"/>
                    </a:ext>
                  </a:extLst>
                </a:gridCol>
                <a:gridCol w="95680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0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err="1">
                          <a:ln>
                            <a:noFill/>
                          </a:ln>
                          <a:solidFill>
                            <a:schemeClr val="tx1"/>
                          </a:solidFill>
                          <a:effectLst/>
                          <a:latin typeface="+mn-lt"/>
                        </a:rPr>
                        <a:t>CourseNumber</a:t>
                      </a:r>
                      <a:endParaRPr kumimoji="0" lang="de-DE" sz="10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1" name="Group 86">
            <a:extLst>
              <a:ext uri="{FF2B5EF4-FFF2-40B4-BE49-F238E27FC236}">
                <a16:creationId xmlns:a16="http://schemas.microsoft.com/office/drawing/2014/main" id="{E900A530-972C-EA46-896D-A30F42A23769}"/>
              </a:ext>
            </a:extLst>
          </p:cNvPr>
          <p:cNvGraphicFramePr>
            <a:graphicFrameLocks noGrp="1"/>
          </p:cNvGraphicFramePr>
          <p:nvPr>
            <p:extLst>
              <p:ext uri="{D42A27DB-BD31-4B8C-83A1-F6EECF244321}">
                <p14:modId xmlns:p14="http://schemas.microsoft.com/office/powerpoint/2010/main" val="2174987623"/>
              </p:ext>
            </p:extLst>
          </p:nvPr>
        </p:nvGraphicFramePr>
        <p:xfrm>
          <a:off x="6363454" y="2488149"/>
          <a:ext cx="2065538" cy="978000"/>
        </p:xfrm>
        <a:graphic>
          <a:graphicData uri="http://schemas.openxmlformats.org/drawingml/2006/table">
            <a:tbl>
              <a:tblPr/>
              <a:tblGrid>
                <a:gridCol w="426575">
                  <a:extLst>
                    <a:ext uri="{9D8B030D-6E8A-4147-A177-3AD203B41FA5}">
                      <a16:colId xmlns:a16="http://schemas.microsoft.com/office/drawing/2014/main" val="3396831968"/>
                    </a:ext>
                  </a:extLst>
                </a:gridCol>
                <a:gridCol w="956800">
                  <a:extLst>
                    <a:ext uri="{9D8B030D-6E8A-4147-A177-3AD203B41FA5}">
                      <a16:colId xmlns:a16="http://schemas.microsoft.com/office/drawing/2014/main" val="20001"/>
                    </a:ext>
                  </a:extLst>
                </a:gridCol>
                <a:gridCol w="682163">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err="1">
                          <a:ln>
                            <a:noFill/>
                          </a:ln>
                          <a:solidFill>
                            <a:schemeClr val="tx1"/>
                          </a:solidFill>
                          <a:effectLst/>
                          <a:latin typeface="+mn-lt"/>
                        </a:rPr>
                        <a:t>CourseNumber</a:t>
                      </a:r>
                      <a:endParaRPr kumimoji="0" lang="de-DE" sz="10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err="1">
                          <a:ln>
                            <a:noFill/>
                          </a:ln>
                          <a:solidFill>
                            <a:schemeClr val="tx1"/>
                          </a:solidFill>
                          <a:effectLst/>
                          <a:latin typeface="+mn-lt"/>
                        </a:rPr>
                        <a:t>Instructor</a:t>
                      </a:r>
                      <a:endParaRPr kumimoji="0" lang="de-DE" sz="10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0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0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C4FD5F-C77B-A549-90D0-4B075287B856}"/>
                  </a:ext>
                </a:extLst>
              </p:cNvPr>
              <p:cNvSpPr txBox="1"/>
              <p:nvPr/>
            </p:nvSpPr>
            <p:spPr>
              <a:xfrm>
                <a:off x="8538019" y="1350597"/>
                <a:ext cx="164756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𝑅𝐸𝑆</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𝑅𝐸𝑆</m:t>
                      </m:r>
                      <m:r>
                        <a:rPr lang="de-DE" sz="1200" b="0" i="1" smtClean="0">
                          <a:latin typeface="Cambria Math" panose="02040503050406030204" pitchFamily="18" charset="0"/>
                          <a:ea typeface="Cambria Math" panose="02040503050406030204" pitchFamily="18" charset="0"/>
                        </a:rPr>
                        <m:t>1⋈</m:t>
                      </m:r>
                      <m:r>
                        <a:rPr lang="de-DE" sz="1200" b="0" i="1" smtClean="0">
                          <a:latin typeface="Cambria Math" panose="02040503050406030204" pitchFamily="18" charset="0"/>
                          <a:ea typeface="Cambria Math" panose="02040503050406030204" pitchFamily="18" charset="0"/>
                        </a:rPr>
                        <m:t>𝑅𝐸𝑆</m:t>
                      </m:r>
                      <m:r>
                        <a:rPr lang="de-DE" sz="1200" b="0" i="1" smtClean="0">
                          <a:latin typeface="Cambria Math" panose="02040503050406030204" pitchFamily="18" charset="0"/>
                          <a:ea typeface="Cambria Math" panose="02040503050406030204" pitchFamily="18" charset="0"/>
                        </a:rPr>
                        <m:t>2</m:t>
                      </m:r>
                    </m:oMath>
                  </m:oMathPara>
                </a14:m>
                <a:endParaRPr lang="en-GB" sz="1200" dirty="0"/>
              </a:p>
            </p:txBody>
          </p:sp>
        </mc:Choice>
        <mc:Fallback xmlns="">
          <p:sp>
            <p:nvSpPr>
              <p:cNvPr id="12" name="TextBox 11">
                <a:extLst>
                  <a:ext uri="{FF2B5EF4-FFF2-40B4-BE49-F238E27FC236}">
                    <a16:creationId xmlns:a16="http://schemas.microsoft.com/office/drawing/2014/main" id="{05C4FD5F-C77B-A549-90D0-4B075287B856}"/>
                  </a:ext>
                </a:extLst>
              </p:cNvPr>
              <p:cNvSpPr txBox="1">
                <a:spLocks noRot="1" noChangeAspect="1" noMove="1" noResize="1" noEditPoints="1" noAdjustHandles="1" noChangeArrowheads="1" noChangeShapeType="1" noTextEdit="1"/>
              </p:cNvSpPr>
              <p:nvPr/>
            </p:nvSpPr>
            <p:spPr>
              <a:xfrm>
                <a:off x="8538019" y="1350597"/>
                <a:ext cx="1647567" cy="276999"/>
              </a:xfrm>
              <a:prstGeom prst="rect">
                <a:avLst/>
              </a:prstGeom>
              <a:blipFill>
                <a:blip r:embed="rId4"/>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27194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Selektion und Projektion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Entfernende Operatoren*</a:t>
            </a:r>
          </a:p>
        </p:txBody>
      </p:sp>
      <p:sp>
        <p:nvSpPr>
          <p:cNvPr id="6" name="Date Placeholder 5">
            <a:extLst>
              <a:ext uri="{FF2B5EF4-FFF2-40B4-BE49-F238E27FC236}">
                <a16:creationId xmlns:a16="http://schemas.microsoft.com/office/drawing/2014/main" id="{5CC0C263-35B1-814E-9225-4F51E0913A71}"/>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F040BF79-C148-D44D-BAAD-388C916FB56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10</a:t>
            </a:fld>
            <a:endParaRPr lang="en-GB"/>
          </a:p>
        </p:txBody>
      </p:sp>
      <p:sp>
        <p:nvSpPr>
          <p:cNvPr id="5" name="TextBox 4">
            <a:extLst>
              <a:ext uri="{FF2B5EF4-FFF2-40B4-BE49-F238E27FC236}">
                <a16:creationId xmlns:a16="http://schemas.microsoft.com/office/drawing/2014/main" id="{229E26F4-D284-4F47-B546-8605D87156E2}"/>
              </a:ext>
            </a:extLst>
          </p:cNvPr>
          <p:cNvSpPr txBox="1"/>
          <p:nvPr/>
        </p:nvSpPr>
        <p:spPr>
          <a:xfrm>
            <a:off x="8551161" y="4982583"/>
            <a:ext cx="3280514"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de-DE" dirty="0"/>
              <a:t>* Entfernen in dem Sinne, dass in einem Zwischenergebnis weniger Tupel oder Attribute vorkommen</a:t>
            </a:r>
          </a:p>
        </p:txBody>
      </p:sp>
    </p:spTree>
    <p:extLst>
      <p:ext uri="{BB962C8B-B14F-4D97-AF65-F5344CB8AC3E}">
        <p14:creationId xmlns:p14="http://schemas.microsoft.com/office/powerpoint/2010/main" val="126543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7FC3037-6F80-5A45-A1F9-C849BB618938}"/>
                  </a:ext>
                </a:extLst>
              </p:cNvPr>
              <p:cNvSpPr>
                <a:spLocks noGrp="1"/>
              </p:cNvSpPr>
              <p:nvPr>
                <p:ph type="title"/>
              </p:nvPr>
            </p:nvSpPr>
            <p:spPr/>
            <p:txBody>
              <a:bodyPr/>
              <a:lstStyle/>
              <a:p>
                <a:r>
                  <a:rPr lang="de-DE">
                    <a:ea typeface="Cambria Math" panose="02040503050406030204" pitchFamily="18" charset="0"/>
                  </a:rPr>
                  <a:t>Selektion </a:t>
                </a:r>
                <a14:m>
                  <m:oMath xmlns:m="http://schemas.openxmlformats.org/officeDocument/2006/math">
                    <m:r>
                      <a:rPr lang="de-DE" i="1">
                        <a:latin typeface="Cambria Math" panose="02040503050406030204" pitchFamily="18" charset="0"/>
                        <a:ea typeface="Cambria Math" panose="02040503050406030204" pitchFamily="18" charset="0"/>
                      </a:rPr>
                      <m:t>𝜎</m:t>
                    </m:r>
                  </m:oMath>
                </a14:m>
                <a:endParaRPr lang="de-DE"/>
              </a:p>
            </p:txBody>
          </p:sp>
        </mc:Choice>
        <mc:Fallback xmlns="">
          <p:sp>
            <p:nvSpPr>
              <p:cNvPr id="2" name="Title 1">
                <a:extLst>
                  <a:ext uri="{FF2B5EF4-FFF2-40B4-BE49-F238E27FC236}">
                    <a16:creationId xmlns:a16="http://schemas.microsoft.com/office/drawing/2014/main" id="{97FC3037-6F80-5A45-A1F9-C849BB618938}"/>
                  </a:ext>
                </a:extLst>
              </p:cNvPr>
              <p:cNvSpPr>
                <a:spLocks noGrp="1" noRot="1" noChangeAspect="1" noMove="1" noResize="1" noEditPoints="1" noAdjustHandles="1" noChangeArrowheads="1" noChangeShapeType="1" noTextEdit="1"/>
              </p:cNvSpPr>
              <p:nvPr>
                <p:ph type="title"/>
              </p:nvPr>
            </p:nvSpPr>
            <p:spPr>
              <a:blipFill>
                <a:blip r:embed="rId3"/>
                <a:stretch>
                  <a:fillRect l="-1768" t="-4255" b="-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20BD16-6F1C-E64B-8B68-E1D55BF79C4D}"/>
                  </a:ext>
                </a:extLst>
              </p:cNvPr>
              <p:cNvSpPr>
                <a:spLocks noGrp="1"/>
              </p:cNvSpPr>
              <p:nvPr>
                <p:ph idx="1"/>
              </p:nvPr>
            </p:nvSpPr>
            <p:spPr>
              <a:xfrm>
                <a:off x="359626" y="1665066"/>
                <a:ext cx="9183208" cy="4240848"/>
              </a:xfrm>
            </p:spPr>
            <p:txBody>
              <a:bodyPr>
                <a:noAutofit/>
              </a:bodyPr>
              <a:lstStyle/>
              <a:p>
                <a:r>
                  <a:rPr lang="de-DE" dirty="0"/>
                  <a:t>Bildet eine Teilmenge von Tupeln einer Relation </a:t>
                </a:r>
                <a14:m>
                  <m:oMath xmlns:m="http://schemas.openxmlformats.org/officeDocument/2006/math">
                    <m:r>
                      <a:rPr lang="de-DE" i="1" dirty="0" smtClean="0">
                        <a:latin typeface="Cambria Math" panose="02040503050406030204" pitchFamily="18" charset="0"/>
                      </a:rPr>
                      <m:t>𝑟</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𝑅</m:t>
                        </m:r>
                      </m:e>
                    </m:d>
                  </m:oMath>
                </a14:m>
                <a:r>
                  <a:rPr lang="de-DE" dirty="0"/>
                  <a:t>, die (jeweils) eine bestimmte Auswahlbedingung erfüllen:</a:t>
                </a:r>
              </a:p>
              <a:p>
                <a:pPr lvl="1"/>
                <a14:m>
                  <m:oMath xmlns:m="http://schemas.openxmlformats.org/officeDocument/2006/math">
                    <m:sSup>
                      <m:sSupPr>
                        <m:ctrlPr>
                          <a:rPr lang="de-DE" b="0" i="1" smtClean="0">
                            <a:solidFill>
                              <a:schemeClr val="accent1"/>
                            </a:solidFill>
                            <a:latin typeface="Cambria Math" panose="02040503050406030204" pitchFamily="18" charset="0"/>
                          </a:rPr>
                        </m:ctrlPr>
                      </m:sSupPr>
                      <m:e>
                        <m:r>
                          <a:rPr lang="de-DE" b="0" i="1" smtClean="0">
                            <a:solidFill>
                              <a:schemeClr val="accent1"/>
                            </a:solidFill>
                            <a:latin typeface="Cambria Math" panose="02040503050406030204" pitchFamily="18" charset="0"/>
                          </a:rPr>
                          <m:t>𝑟</m:t>
                        </m:r>
                      </m:e>
                      <m:sup>
                        <m:r>
                          <a:rPr lang="de-DE" b="0" i="1" smtClean="0">
                            <a:solidFill>
                              <a:schemeClr val="accent1"/>
                            </a:solidFill>
                            <a:latin typeface="Cambria Math" panose="02040503050406030204" pitchFamily="18" charset="0"/>
                          </a:rPr>
                          <m:t>′</m:t>
                        </m:r>
                      </m:sup>
                    </m:sSup>
                    <m:r>
                      <a:rPr lang="de-DE" i="1" smtClean="0">
                        <a:solidFill>
                          <a:schemeClr val="accent1"/>
                        </a:solidFill>
                        <a:latin typeface="Cambria Math" panose="02040503050406030204" pitchFamily="18" charset="0"/>
                      </a:rPr>
                      <m:t>=</m:t>
                    </m:r>
                    <m:sSub>
                      <m:sSubPr>
                        <m:ctrlPr>
                          <a:rPr lang="de-DE" b="0" i="1" smtClean="0">
                            <a:solidFill>
                              <a:schemeClr val="accent1"/>
                            </a:solidFill>
                            <a:latin typeface="Cambria Math" panose="02040503050406030204" pitchFamily="18" charset="0"/>
                          </a:rPr>
                        </m:ctrlPr>
                      </m:sSubPr>
                      <m:e>
                        <m:r>
                          <a:rPr lang="de-DE" i="1" smtClean="0">
                            <a:solidFill>
                              <a:schemeClr val="accent1"/>
                            </a:solidFill>
                            <a:latin typeface="Cambria Math" panose="02040503050406030204" pitchFamily="18" charset="0"/>
                          </a:rPr>
                          <m:t>𝜎</m:t>
                        </m:r>
                      </m:e>
                      <m:sub>
                        <m:d>
                          <m:dPr>
                            <m:begChr m:val="⟨"/>
                            <m:endChr m:val="⟩"/>
                            <m:ctrlPr>
                              <a:rPr lang="de-DE" i="1" smtClean="0">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𝐴𝑢𝑠𝑤𝑎h𝑙𝑏𝑒𝑑𝑖𝑛𝑔𝑢𝑛𝑔</m:t>
                            </m:r>
                          </m:e>
                        </m:d>
                      </m:sub>
                    </m:sSub>
                    <m:d>
                      <m:dPr>
                        <m:ctrlPr>
                          <a:rPr lang="de-DE" i="1">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𝑟</m:t>
                        </m:r>
                      </m:e>
                    </m:d>
                  </m:oMath>
                </a14:m>
                <a:endParaRPr lang="de-DE" dirty="0">
                  <a:solidFill>
                    <a:schemeClr val="accent1"/>
                  </a:solidFill>
                </a:endParaRPr>
              </a:p>
              <a:p>
                <a:pPr lvl="1"/>
                <a:r>
                  <a:rPr lang="de-DE" dirty="0"/>
                  <a:t>Unär: wird auf genau eine Relation angewendet</a:t>
                </a:r>
              </a:p>
              <a:p>
                <a:pPr lvl="1"/>
                <a:r>
                  <a:rPr lang="de-DE" dirty="0"/>
                  <a:t>Grad von </a:t>
                </a:r>
                <a14:m>
                  <m:oMath xmlns:m="http://schemas.openxmlformats.org/officeDocument/2006/math">
                    <m:sSup>
                      <m:sSupPr>
                        <m:ctrlPr>
                          <a:rPr lang="de-DE" b="0" i="1" smtClean="0">
                            <a:latin typeface="Cambria Math" panose="02040503050406030204" pitchFamily="18" charset="0"/>
                          </a:rPr>
                        </m:ctrlPr>
                      </m:sSupPr>
                      <m:e>
                        <m:r>
                          <a:rPr lang="de-DE" i="1" smtClean="0">
                            <a:latin typeface="Cambria Math" panose="02040503050406030204" pitchFamily="18" charset="0"/>
                          </a:rPr>
                          <m:t>𝑅</m:t>
                        </m:r>
                      </m:e>
                      <m:sup>
                        <m:r>
                          <a:rPr lang="de-DE" b="0" i="1" smtClean="0">
                            <a:latin typeface="Cambria Math" panose="02040503050406030204" pitchFamily="18" charset="0"/>
                          </a:rPr>
                          <m:t>′</m:t>
                        </m:r>
                      </m:sup>
                    </m:sSup>
                  </m:oMath>
                </a14:m>
                <a:r>
                  <a:rPr lang="de-DE" dirty="0"/>
                  <a:t> = Grad von </a:t>
                </a:r>
                <a14:m>
                  <m:oMath xmlns:m="http://schemas.openxmlformats.org/officeDocument/2006/math">
                    <m:r>
                      <a:rPr lang="de-DE" i="1" smtClean="0">
                        <a:latin typeface="Cambria Math" panose="02040503050406030204" pitchFamily="18" charset="0"/>
                      </a:rPr>
                      <m:t>𝑅</m:t>
                    </m:r>
                  </m:oMath>
                </a14:m>
                <a:endParaRPr lang="de-DE" dirty="0"/>
              </a:p>
              <a:p>
                <a:pPr lvl="2"/>
                <a:r>
                  <a:rPr lang="de-DE" dirty="0"/>
                  <a:t>D.h., alle Attribute bleiben erhalten</a:t>
                </a:r>
                <a:endParaRPr lang="de-DE" dirty="0">
                  <a:solidFill>
                    <a:schemeClr val="accent1"/>
                  </a:solidFill>
                </a:endParaRPr>
              </a:p>
              <a:p>
                <a:pPr lvl="1"/>
                <a:r>
                  <a:rPr lang="de-DE" dirty="0"/>
                  <a:t>Kardinalität wird in der Regel kleiner</a:t>
                </a:r>
              </a:p>
              <a:p>
                <a:r>
                  <a:rPr lang="de-DE" dirty="0"/>
                  <a:t>Beispiele:</a:t>
                </a:r>
              </a:p>
              <a:p>
                <a:pPr lvl="1"/>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𝐷𝑒𝑝𝑎𝑟𝑡𝑚𝑒𝑛𝑡</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𝐶𝑆</m:t>
                        </m:r>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𝐶𝑂𝑈𝑅𝑆𝐸</m:t>
                        </m:r>
                      </m:e>
                    </m:d>
                  </m:oMath>
                </a14:m>
                <a:endParaRPr lang="de-DE" dirty="0"/>
              </a:p>
              <a:p>
                <a:pPr lvl="1"/>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𝐶𝑟𝑒𝑑𝑖𝑡𝐻𝑜𝑢𝑟𝑠</m:t>
                        </m:r>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4</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𝐶𝑂𝑈𝑅𝑆𝐸</m:t>
                        </m:r>
                      </m:e>
                    </m:d>
                  </m:oMath>
                </a14:m>
                <a:endParaRPr lang="de-DE" dirty="0"/>
              </a:p>
              <a:p>
                <a:pPr lvl="1"/>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ea typeface="Cambria Math" panose="02040503050406030204" pitchFamily="18" charset="0"/>
                          </a:rPr>
                          <m:t>𝐶𝑟𝑒𝑑𝑖𝑡𝐻𝑜𝑢𝑟𝑠</m:t>
                        </m:r>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3 ∨</m:t>
                        </m:r>
                        <m:r>
                          <a:rPr lang="de-DE" b="0" i="1" smtClean="0">
                            <a:latin typeface="Cambria Math" panose="02040503050406030204" pitchFamily="18" charset="0"/>
                            <a:ea typeface="Cambria Math" panose="02040503050406030204" pitchFamily="18" charset="0"/>
                          </a:rPr>
                          <m:t>𝐷𝑒𝑝𝑎𝑟𝑡𝑚𝑒𝑛𝑡</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𝑀𝐴𝑇𝐻</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𝐶𝑂𝑈𝑅𝑆𝐸</m:t>
                        </m:r>
                      </m:e>
                    </m:d>
                  </m:oMath>
                </a14:m>
                <a:endParaRPr lang="de-DE" dirty="0"/>
              </a:p>
            </p:txBody>
          </p:sp>
        </mc:Choice>
        <mc:Fallback xmlns="">
          <p:sp>
            <p:nvSpPr>
              <p:cNvPr id="5" name="Content Placeholder 4">
                <a:extLst>
                  <a:ext uri="{FF2B5EF4-FFF2-40B4-BE49-F238E27FC236}">
                    <a16:creationId xmlns:a16="http://schemas.microsoft.com/office/drawing/2014/main" id="{C420BD16-6F1C-E64B-8B68-E1D55BF79C4D}"/>
                  </a:ext>
                </a:extLst>
              </p:cNvPr>
              <p:cNvSpPr>
                <a:spLocks noGrp="1" noRot="1" noChangeAspect="1" noMove="1" noResize="1" noEditPoints="1" noAdjustHandles="1" noChangeArrowheads="1" noChangeShapeType="1" noTextEdit="1"/>
              </p:cNvSpPr>
              <p:nvPr>
                <p:ph idx="1"/>
              </p:nvPr>
            </p:nvSpPr>
            <p:spPr>
              <a:xfrm>
                <a:off x="359626" y="1665066"/>
                <a:ext cx="9183208" cy="4240848"/>
              </a:xfrm>
              <a:blipFill>
                <a:blip r:embed="rId4"/>
                <a:stretch>
                  <a:fillRect l="-1934" t="-2985" r="-110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1AA5CE6E-A4F4-764D-9DAB-176BF1722232}"/>
              </a:ext>
            </a:extLst>
          </p:cNvPr>
          <p:cNvSpPr>
            <a:spLocks noGrp="1"/>
          </p:cNvSpPr>
          <p:nvPr>
            <p:ph type="dt" sz="half" idx="2"/>
          </p:nvPr>
        </p:nvSpPr>
        <p:spPr/>
        <p:txBody>
          <a:bodyPr/>
          <a:lstStyle/>
          <a:p>
            <a:r>
              <a:rPr lang="de-DE"/>
              <a:t>Relationale Algebra</a:t>
            </a:r>
          </a:p>
        </p:txBody>
      </p:sp>
      <p:sp>
        <p:nvSpPr>
          <p:cNvPr id="7" name="Footer Placeholder 6">
            <a:extLst>
              <a:ext uri="{FF2B5EF4-FFF2-40B4-BE49-F238E27FC236}">
                <a16:creationId xmlns:a16="http://schemas.microsoft.com/office/drawing/2014/main" id="{1307AF47-6856-9649-8CE6-2AE27A38AFFC}"/>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14655E4A-A896-EB4D-AE0D-AFC8ED45A327}"/>
              </a:ext>
            </a:extLst>
          </p:cNvPr>
          <p:cNvSpPr>
            <a:spLocks noGrp="1"/>
          </p:cNvSpPr>
          <p:nvPr>
            <p:ph type="sldNum" sz="quarter" idx="4"/>
          </p:nvPr>
        </p:nvSpPr>
        <p:spPr/>
        <p:txBody>
          <a:bodyPr/>
          <a:lstStyle/>
          <a:p>
            <a:fld id="{6B52BCD7-8B4B-1443-81DC-540C3C62FE02}" type="slidenum">
              <a:rPr lang="de-DE" smtClean="0"/>
              <a:t>11</a:t>
            </a:fld>
            <a:endParaRPr lang="de-DE"/>
          </a:p>
        </p:txBody>
      </p:sp>
      <p:graphicFrame>
        <p:nvGraphicFramePr>
          <p:cNvPr id="8" name="Group 23">
            <a:extLst>
              <a:ext uri="{FF2B5EF4-FFF2-40B4-BE49-F238E27FC236}">
                <a16:creationId xmlns:a16="http://schemas.microsoft.com/office/drawing/2014/main" id="{467BFFDC-D190-E244-A2C3-478E3E789A96}"/>
              </a:ext>
            </a:extLst>
          </p:cNvPr>
          <p:cNvGraphicFramePr>
            <a:graphicFrameLocks noGrp="1"/>
          </p:cNvGraphicFramePr>
          <p:nvPr>
            <p:extLst>
              <p:ext uri="{D42A27DB-BD31-4B8C-83A1-F6EECF244321}">
                <p14:modId xmlns:p14="http://schemas.microsoft.com/office/powerpoint/2010/main" val="1760552427"/>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FF7DE9-37FD-6141-93AA-5F78DB594E66}"/>
                  </a:ext>
                </a:extLst>
              </p:cNvPr>
              <p:cNvSpPr txBox="1"/>
              <p:nvPr/>
            </p:nvSpPr>
            <p:spPr>
              <a:xfrm>
                <a:off x="9551071" y="1665066"/>
                <a:ext cx="2268250"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de-DE"/>
                  <a:t>Selektion = Auswahl</a:t>
                </a:r>
              </a:p>
              <a:p>
                <a:r>
                  <a:rPr lang="de-DE" u="sng"/>
                  <a:t>S</a:t>
                </a:r>
                <a:r>
                  <a:rPr lang="de-DE"/>
                  <a:t>elektion ➝ </a:t>
                </a:r>
                <a:r>
                  <a:rPr lang="de-DE" u="sng"/>
                  <a:t>s</a:t>
                </a:r>
                <a:r>
                  <a:rPr lang="de-DE"/>
                  <a:t>igma (</a:t>
                </a:r>
                <a14:m>
                  <m:oMath xmlns:m="http://schemas.openxmlformats.org/officeDocument/2006/math">
                    <m:r>
                      <a:rPr lang="de-DE" i="1" smtClean="0">
                        <a:latin typeface="Cambria Math" panose="02040503050406030204" pitchFamily="18" charset="0"/>
                        <a:ea typeface="Cambria Math" panose="02040503050406030204" pitchFamily="18" charset="0"/>
                      </a:rPr>
                      <m:t>𝜎</m:t>
                    </m:r>
                  </m:oMath>
                </a14:m>
                <a:r>
                  <a:rPr lang="de-DE"/>
                  <a:t>)</a:t>
                </a:r>
              </a:p>
            </p:txBody>
          </p:sp>
        </mc:Choice>
        <mc:Fallback xmlns="">
          <p:sp>
            <p:nvSpPr>
              <p:cNvPr id="10" name="TextBox 9">
                <a:extLst>
                  <a:ext uri="{FF2B5EF4-FFF2-40B4-BE49-F238E27FC236}">
                    <a16:creationId xmlns:a16="http://schemas.microsoft.com/office/drawing/2014/main" id="{37FF7DE9-37FD-6141-93AA-5F78DB594E66}"/>
                  </a:ext>
                </a:extLst>
              </p:cNvPr>
              <p:cNvSpPr txBox="1">
                <a:spLocks noRot="1" noChangeAspect="1" noMove="1" noResize="1" noEditPoints="1" noAdjustHandles="1" noChangeArrowheads="1" noChangeShapeType="1" noTextEdit="1"/>
              </p:cNvSpPr>
              <p:nvPr/>
            </p:nvSpPr>
            <p:spPr>
              <a:xfrm>
                <a:off x="9551071" y="1665066"/>
                <a:ext cx="2268250" cy="646331"/>
              </a:xfrm>
              <a:prstGeom prst="rect">
                <a:avLst/>
              </a:prstGeom>
              <a:blipFill>
                <a:blip r:embed="rId5"/>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4142FB93-08D5-5D41-B8D0-ABF62A923E4F}"/>
              </a:ext>
            </a:extLst>
          </p:cNvPr>
          <p:cNvSpPr/>
          <p:nvPr/>
        </p:nvSpPr>
        <p:spPr>
          <a:xfrm>
            <a:off x="6044119" y="4804658"/>
            <a:ext cx="5775202" cy="52272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510FCED-1004-2547-8300-5F5DFE218BE7}"/>
              </a:ext>
            </a:extLst>
          </p:cNvPr>
          <p:cNvSpPr/>
          <p:nvPr/>
        </p:nvSpPr>
        <p:spPr>
          <a:xfrm>
            <a:off x="6044119" y="5360697"/>
            <a:ext cx="5775202" cy="5227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336D8A9-0666-7643-8983-EA7C6A75A369}"/>
              </a:ext>
            </a:extLst>
          </p:cNvPr>
          <p:cNvSpPr/>
          <p:nvPr/>
        </p:nvSpPr>
        <p:spPr>
          <a:xfrm>
            <a:off x="849171" y="4989689"/>
            <a:ext cx="3015431" cy="326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AD05493-64A1-6648-AA5A-1F0CFC7E0306}"/>
              </a:ext>
            </a:extLst>
          </p:cNvPr>
          <p:cNvSpPr/>
          <p:nvPr/>
        </p:nvSpPr>
        <p:spPr>
          <a:xfrm>
            <a:off x="849170" y="5349960"/>
            <a:ext cx="5131643" cy="3735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CB3E0AA-F0FB-6241-8E39-3F85BC91DE44}"/>
              </a:ext>
            </a:extLst>
          </p:cNvPr>
          <p:cNvSpPr/>
          <p:nvPr/>
        </p:nvSpPr>
        <p:spPr>
          <a:xfrm>
            <a:off x="849171" y="4583933"/>
            <a:ext cx="3113229" cy="326404"/>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44E3C3C-C5A7-3D40-AE66-E8FA6948EDC1}"/>
              </a:ext>
            </a:extLst>
          </p:cNvPr>
          <p:cNvSpPr/>
          <p:nvPr/>
        </p:nvSpPr>
        <p:spPr>
          <a:xfrm>
            <a:off x="6044119" y="4815240"/>
            <a:ext cx="5775202" cy="497255"/>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450B8F-B761-BF49-AC42-411432F57991}"/>
              </a:ext>
            </a:extLst>
          </p:cNvPr>
          <p:cNvSpPr/>
          <p:nvPr/>
        </p:nvSpPr>
        <p:spPr>
          <a:xfrm>
            <a:off x="6044119" y="5635856"/>
            <a:ext cx="5775202" cy="234830"/>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7075023-BB53-5F87-CAD3-0F276C1E43E7}"/>
              </a:ext>
            </a:extLst>
          </p:cNvPr>
          <p:cNvSpPr txBox="1"/>
          <p:nvPr/>
        </p:nvSpPr>
        <p:spPr>
          <a:xfrm>
            <a:off x="6923314" y="2690336"/>
            <a:ext cx="4908361" cy="1477328"/>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DE" dirty="0"/>
              <a:t>Achtung: Eingaben in den Beispielen (hier und auf allen nachfolgenden Folien) müssen die Menge der Tupel in der jeweiligen Tabelle sein. Aus Platzgründen und Gründen der Übersichtlichkeit nutzen wir den Namen der Relation als Platzhalter.</a:t>
            </a:r>
          </a:p>
        </p:txBody>
      </p:sp>
    </p:spTree>
    <p:extLst>
      <p:ext uri="{BB962C8B-B14F-4D97-AF65-F5344CB8AC3E}">
        <p14:creationId xmlns:p14="http://schemas.microsoft.com/office/powerpoint/2010/main" val="693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7FC3037-6F80-5A45-A1F9-C849BB618938}"/>
                  </a:ext>
                </a:extLst>
              </p:cNvPr>
              <p:cNvSpPr>
                <a:spLocks noGrp="1"/>
              </p:cNvSpPr>
              <p:nvPr>
                <p:ph type="title"/>
              </p:nvPr>
            </p:nvSpPr>
            <p:spPr/>
            <p:txBody>
              <a:bodyPr/>
              <a:lstStyle/>
              <a:p>
                <a:r>
                  <a:rPr lang="de-DE" dirty="0"/>
                  <a:t>Selektion </a:t>
                </a:r>
                <a14:m>
                  <m:oMath xmlns:m="http://schemas.openxmlformats.org/officeDocument/2006/math">
                    <m:r>
                      <a:rPr lang="de-DE">
                        <a:latin typeface="Cambria Math" panose="02040503050406030204" pitchFamily="18" charset="0"/>
                      </a:rPr>
                      <m:t>𝜎</m:t>
                    </m:r>
                  </m:oMath>
                </a14:m>
                <a:endParaRPr lang="de-DE" dirty="0"/>
              </a:p>
            </p:txBody>
          </p:sp>
        </mc:Choice>
        <mc:Fallback xmlns="">
          <p:sp>
            <p:nvSpPr>
              <p:cNvPr id="2" name="Title 1">
                <a:extLst>
                  <a:ext uri="{FF2B5EF4-FFF2-40B4-BE49-F238E27FC236}">
                    <a16:creationId xmlns:a16="http://schemas.microsoft.com/office/drawing/2014/main" id="{97FC3037-6F80-5A45-A1F9-C849BB618938}"/>
                  </a:ext>
                </a:extLst>
              </p:cNvPr>
              <p:cNvSpPr>
                <a:spLocks noGrp="1" noRot="1" noChangeAspect="1" noMove="1" noResize="1" noEditPoints="1" noAdjustHandles="1" noChangeArrowheads="1" noChangeShapeType="1" noTextEdit="1"/>
              </p:cNvSpPr>
              <p:nvPr>
                <p:ph type="title"/>
              </p:nvPr>
            </p:nvSpPr>
            <p:spPr>
              <a:blipFill>
                <a:blip r:embed="rId2"/>
                <a:stretch>
                  <a:fillRect l="-2090" t="-7018" b="-175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20BD16-6F1C-E64B-8B68-E1D55BF79C4D}"/>
                  </a:ext>
                </a:extLst>
              </p:cNvPr>
              <p:cNvSpPr>
                <a:spLocks noGrp="1"/>
              </p:cNvSpPr>
              <p:nvPr>
                <p:ph idx="1"/>
              </p:nvPr>
            </p:nvSpPr>
            <p:spPr/>
            <p:txBody>
              <a:bodyPr/>
              <a:lstStyle/>
              <a:p>
                <a:r>
                  <a:rPr lang="de-DE" dirty="0"/>
                  <a:t>Kommutativ: </a:t>
                </a:r>
                <a:endParaRPr lang="de-DE"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r>
                                <a:rPr lang="de-DE" i="1">
                                  <a:latin typeface="Cambria Math" panose="02040503050406030204" pitchFamily="18" charset="0"/>
                                  <a:ea typeface="Cambria Math" panose="02040503050406030204" pitchFamily="18" charset="0"/>
                                </a:rPr>
                                <m:t>1</m:t>
                              </m:r>
                            </m:e>
                          </m:d>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r>
                                    <a:rPr lang="de-DE" i="1">
                                      <a:latin typeface="Cambria Math" panose="02040503050406030204" pitchFamily="18" charset="0"/>
                                      <a:ea typeface="Cambria Math" panose="02040503050406030204" pitchFamily="18" charset="0"/>
                                    </a:rPr>
                                    <m:t>2</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r>
                                <a:rPr lang="de-DE" b="0" i="1" smtClean="0">
                                  <a:latin typeface="Cambria Math" panose="02040503050406030204" pitchFamily="18" charset="0"/>
                                  <a:ea typeface="Cambria Math" panose="02040503050406030204" pitchFamily="18" charset="0"/>
                                </a:rPr>
                                <m:t>2</m:t>
                              </m:r>
                            </m:e>
                          </m:d>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r>
                                    <a:rPr lang="de-DE" b="0" i="1" smtClean="0">
                                      <a:latin typeface="Cambria Math" panose="02040503050406030204" pitchFamily="18" charset="0"/>
                                      <a:ea typeface="Cambria Math" panose="02040503050406030204" pitchFamily="18" charset="0"/>
                                    </a:rPr>
                                    <m:t>1</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e>
                      </m:d>
                    </m:oMath>
                  </m:oMathPara>
                </a14:m>
                <a:endParaRPr lang="de-DE" dirty="0"/>
              </a:p>
              <a:p>
                <a:pPr lvl="1"/>
                <a:r>
                  <a:rPr lang="de-DE" dirty="0">
                    <a:ea typeface="Cambria Math" panose="02040503050406030204" pitchFamily="18" charset="0"/>
                  </a:rPr>
                  <a:t>Beispiel:</a:t>
                </a:r>
                <a:br>
                  <a:rPr lang="de-DE" dirty="0">
                    <a:ea typeface="Cambria Math" panose="02040503050406030204" pitchFamily="18" charset="0"/>
                  </a:rPr>
                </a:b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ea typeface="Cambria Math" panose="02040503050406030204" pitchFamily="18" charset="0"/>
                          </a:rPr>
                          <m:t>𝐶𝑟𝑒𝑑𝑖𝑡𝐻𝑜𝑢𝑟𝑠</m:t>
                        </m:r>
                        <m:r>
                          <a:rPr lang="de-DE" i="1">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𝐷𝑒𝑝𝑎𝑟𝑡𝑚𝑒𝑛𝑡</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𝐶𝑆</m:t>
                            </m:r>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𝐶𝑂𝑈𝑅𝑆𝐸</m:t>
                            </m:r>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𝐷𝑒𝑝𝑎𝑟𝑡𝑚𝑒𝑛𝑡</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𝐶𝑆</m:t>
                        </m:r>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𝐶𝑟𝑒𝑑𝑖𝑡𝐻𝑜𝑢𝑟𝑠</m:t>
                            </m:r>
                            <m:r>
                              <a:rPr lang="de-DE" b="0" i="1" smtClean="0">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𝐶𝑂𝑈𝑅𝑆𝐸</m:t>
                            </m:r>
                          </m:e>
                        </m:d>
                      </m:e>
                    </m:d>
                    <m:r>
                      <a:rPr lang="de-DE" i="1">
                        <a:latin typeface="Cambria Math" panose="02040503050406030204" pitchFamily="18" charset="0"/>
                        <a:ea typeface="Cambria Math" panose="02040503050406030204" pitchFamily="18" charset="0"/>
                      </a:rPr>
                      <m:t> </m:t>
                    </m:r>
                  </m:oMath>
                </a14:m>
                <a:endParaRPr lang="de-DE" dirty="0"/>
              </a:p>
              <a:p>
                <a:pPr lvl="1"/>
                <a:endParaRPr lang="de-DE" dirty="0">
                  <a:solidFill>
                    <a:srgbClr val="FFC000"/>
                  </a:solidFill>
                </a:endParaRPr>
              </a:p>
              <a:p>
                <a:pPr lvl="1"/>
                <a:r>
                  <a:rPr lang="de-DE" dirty="0">
                    <a:solidFill>
                      <a:schemeClr val="accent1"/>
                    </a:solidFill>
                  </a:rPr>
                  <a:t>Aber: Reihenfolge hat eine Auswirkung auf Größe des Zwischenergebnisses</a:t>
                </a:r>
              </a:p>
              <a:p>
                <a:pPr lvl="2"/>
                <a:r>
                  <a:rPr lang="de-DE" dirty="0"/>
                  <a:t>Zu Nutze machen für effiziente Beantwortung (</a:t>
                </a:r>
                <a:r>
                  <a:rPr lang="de-DE" dirty="0">
                    <a:solidFill>
                      <a:schemeClr val="accent2"/>
                    </a:solidFill>
                  </a:rPr>
                  <a:t>➝ Kapitel 6: Anfragebeantwortung</a:t>
                </a:r>
                <a:r>
                  <a:rPr lang="de-DE" dirty="0"/>
                  <a:t>)</a:t>
                </a:r>
              </a:p>
            </p:txBody>
          </p:sp>
        </mc:Choice>
        <mc:Fallback xmlns="">
          <p:sp>
            <p:nvSpPr>
              <p:cNvPr id="5" name="Content Placeholder 4">
                <a:extLst>
                  <a:ext uri="{FF2B5EF4-FFF2-40B4-BE49-F238E27FC236}">
                    <a16:creationId xmlns:a16="http://schemas.microsoft.com/office/drawing/2014/main" id="{C420BD16-6F1C-E64B-8B68-E1D55BF79C4D}"/>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7" name="Date Placeholder 6">
            <a:extLst>
              <a:ext uri="{FF2B5EF4-FFF2-40B4-BE49-F238E27FC236}">
                <a16:creationId xmlns:a16="http://schemas.microsoft.com/office/drawing/2014/main" id="{C2FC9180-CEB5-8447-8DC9-D9CDF97EA730}"/>
              </a:ext>
            </a:extLst>
          </p:cNvPr>
          <p:cNvSpPr>
            <a:spLocks noGrp="1"/>
          </p:cNvSpPr>
          <p:nvPr>
            <p:ph type="dt" sz="half" idx="2"/>
          </p:nvPr>
        </p:nvSpPr>
        <p:spPr/>
        <p:txBody>
          <a:bodyPr/>
          <a:lstStyle/>
          <a:p>
            <a:r>
              <a:rPr lang="en-GB"/>
              <a:t>Relationale Algebra</a:t>
            </a:r>
          </a:p>
        </p:txBody>
      </p:sp>
      <p:sp>
        <p:nvSpPr>
          <p:cNvPr id="13" name="Footer Placeholder 12">
            <a:extLst>
              <a:ext uri="{FF2B5EF4-FFF2-40B4-BE49-F238E27FC236}">
                <a16:creationId xmlns:a16="http://schemas.microsoft.com/office/drawing/2014/main" id="{B565E3F9-D0E1-AC43-8AC3-CD8F2C505E4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4655E4A-A896-EB4D-AE0D-AFC8ED45A327}"/>
              </a:ext>
            </a:extLst>
          </p:cNvPr>
          <p:cNvSpPr>
            <a:spLocks noGrp="1"/>
          </p:cNvSpPr>
          <p:nvPr>
            <p:ph type="sldNum" sz="quarter" idx="4"/>
          </p:nvPr>
        </p:nvSpPr>
        <p:spPr/>
        <p:txBody>
          <a:bodyPr/>
          <a:lstStyle/>
          <a:p>
            <a:fld id="{6B52BCD7-8B4B-1443-81DC-540C3C62FE02}" type="slidenum">
              <a:rPr lang="en-GB" smtClean="0"/>
              <a:pPr/>
              <a:t>12</a:t>
            </a:fld>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6E596A-6230-1946-9568-58C262C9C9A5}"/>
                  </a:ext>
                </a:extLst>
              </p:cNvPr>
              <p:cNvSpPr txBox="1"/>
              <p:nvPr/>
            </p:nvSpPr>
            <p:spPr>
              <a:xfrm>
                <a:off x="3218374" y="3322500"/>
                <a:ext cx="2164310" cy="369332"/>
              </a:xfrm>
              <a:prstGeom prst="rect">
                <a:avLst/>
              </a:prstGeom>
              <a:noFill/>
            </p:spPr>
            <p:txBody>
              <a:bodyPr wrap="none" rtlCol="0">
                <a:spAutoFit/>
              </a:bodyPr>
              <a:lstStyle/>
              <a:p>
                <a:r>
                  <a:rPr lang="de-DE" dirty="0">
                    <a:solidFill>
                      <a:schemeClr val="accent1"/>
                    </a:solidFill>
                  </a:rPr>
                  <a:t>3 Tupel nach erster </a:t>
                </a:r>
                <a14:m>
                  <m:oMath xmlns:m="http://schemas.openxmlformats.org/officeDocument/2006/math">
                    <m:r>
                      <a:rPr lang="de-DE" i="1">
                        <a:solidFill>
                          <a:schemeClr val="accent1"/>
                        </a:solidFill>
                        <a:latin typeface="Cambria Math" panose="02040503050406030204" pitchFamily="18" charset="0"/>
                        <a:ea typeface="Cambria Math" panose="02040503050406030204" pitchFamily="18" charset="0"/>
                      </a:rPr>
                      <m:t>𝜎</m:t>
                    </m:r>
                  </m:oMath>
                </a14:m>
                <a:endParaRPr lang="de-DE" dirty="0">
                  <a:solidFill>
                    <a:schemeClr val="accent1"/>
                  </a:solidFill>
                </a:endParaRPr>
              </a:p>
            </p:txBody>
          </p:sp>
        </mc:Choice>
        <mc:Fallback xmlns="">
          <p:sp>
            <p:nvSpPr>
              <p:cNvPr id="3" name="TextBox 2">
                <a:extLst>
                  <a:ext uri="{FF2B5EF4-FFF2-40B4-BE49-F238E27FC236}">
                    <a16:creationId xmlns:a16="http://schemas.microsoft.com/office/drawing/2014/main" id="{126E596A-6230-1946-9568-58C262C9C9A5}"/>
                  </a:ext>
                </a:extLst>
              </p:cNvPr>
              <p:cNvSpPr txBox="1">
                <a:spLocks noRot="1" noChangeAspect="1" noMove="1" noResize="1" noEditPoints="1" noAdjustHandles="1" noChangeArrowheads="1" noChangeShapeType="1" noTextEdit="1"/>
              </p:cNvSpPr>
              <p:nvPr/>
            </p:nvSpPr>
            <p:spPr>
              <a:xfrm>
                <a:off x="3218374" y="3322500"/>
                <a:ext cx="2164310" cy="369332"/>
              </a:xfrm>
              <a:prstGeom prst="rect">
                <a:avLst/>
              </a:prstGeom>
              <a:blipFill>
                <a:blip r:embed="rId4"/>
                <a:stretch>
                  <a:fillRect l="-1744" t="-6667"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4A0A7A2-F6FD-7042-BED7-569BB50F489F}"/>
                  </a:ext>
                </a:extLst>
              </p:cNvPr>
              <p:cNvSpPr txBox="1"/>
              <p:nvPr/>
            </p:nvSpPr>
            <p:spPr>
              <a:xfrm>
                <a:off x="8652562" y="3322500"/>
                <a:ext cx="2164310" cy="369332"/>
              </a:xfrm>
              <a:prstGeom prst="rect">
                <a:avLst/>
              </a:prstGeom>
              <a:noFill/>
            </p:spPr>
            <p:txBody>
              <a:bodyPr wrap="none" rtlCol="0">
                <a:spAutoFit/>
              </a:bodyPr>
              <a:lstStyle/>
              <a:p>
                <a:r>
                  <a:rPr lang="de-DE" dirty="0">
                    <a:solidFill>
                      <a:schemeClr val="accent1"/>
                    </a:solidFill>
                  </a:rPr>
                  <a:t>2 Tupel nach erster </a:t>
                </a:r>
                <a14:m>
                  <m:oMath xmlns:m="http://schemas.openxmlformats.org/officeDocument/2006/math">
                    <m:r>
                      <a:rPr lang="de-DE" i="1">
                        <a:solidFill>
                          <a:schemeClr val="accent1"/>
                        </a:solidFill>
                        <a:latin typeface="Cambria Math" panose="02040503050406030204" pitchFamily="18" charset="0"/>
                        <a:ea typeface="Cambria Math" panose="02040503050406030204" pitchFamily="18" charset="0"/>
                      </a:rPr>
                      <m:t>𝜎</m:t>
                    </m:r>
                  </m:oMath>
                </a14:m>
                <a:endParaRPr lang="de-DE" dirty="0">
                  <a:solidFill>
                    <a:schemeClr val="accent1"/>
                  </a:solidFill>
                </a:endParaRPr>
              </a:p>
            </p:txBody>
          </p:sp>
        </mc:Choice>
        <mc:Fallback xmlns="">
          <p:sp>
            <p:nvSpPr>
              <p:cNvPr id="12" name="TextBox 11">
                <a:extLst>
                  <a:ext uri="{FF2B5EF4-FFF2-40B4-BE49-F238E27FC236}">
                    <a16:creationId xmlns:a16="http://schemas.microsoft.com/office/drawing/2014/main" id="{54A0A7A2-F6FD-7042-BED7-569BB50F489F}"/>
                  </a:ext>
                </a:extLst>
              </p:cNvPr>
              <p:cNvSpPr txBox="1">
                <a:spLocks noRot="1" noChangeAspect="1" noMove="1" noResize="1" noEditPoints="1" noAdjustHandles="1" noChangeArrowheads="1" noChangeShapeType="1" noTextEdit="1"/>
              </p:cNvSpPr>
              <p:nvPr/>
            </p:nvSpPr>
            <p:spPr>
              <a:xfrm>
                <a:off x="8652562" y="3322500"/>
                <a:ext cx="2164310" cy="369332"/>
              </a:xfrm>
              <a:prstGeom prst="rect">
                <a:avLst/>
              </a:prstGeom>
              <a:blipFill>
                <a:blip r:embed="rId5"/>
                <a:stretch>
                  <a:fillRect l="-1744" t="-6667" b="-23333"/>
                </a:stretch>
              </a:blipFill>
            </p:spPr>
            <p:txBody>
              <a:bodyPr/>
              <a:lstStyle/>
              <a:p>
                <a:r>
                  <a:rPr lang="en-GB">
                    <a:noFill/>
                  </a:rPr>
                  <a:t> </a:t>
                </a:r>
              </a:p>
            </p:txBody>
          </p:sp>
        </mc:Fallback>
      </mc:AlternateContent>
      <p:graphicFrame>
        <p:nvGraphicFramePr>
          <p:cNvPr id="10" name="Group 23">
            <a:extLst>
              <a:ext uri="{FF2B5EF4-FFF2-40B4-BE49-F238E27FC236}">
                <a16:creationId xmlns:a16="http://schemas.microsoft.com/office/drawing/2014/main" id="{A9012BF7-22E3-7B49-A1F4-0C5B438F4F6F}"/>
              </a:ext>
            </a:extLst>
          </p:cNvPr>
          <p:cNvGraphicFramePr>
            <a:graphicFrameLocks noGrp="1"/>
          </p:cNvGraphicFramePr>
          <p:nvPr>
            <p:extLst>
              <p:ext uri="{D42A27DB-BD31-4B8C-83A1-F6EECF244321}">
                <p14:modId xmlns:p14="http://schemas.microsoft.com/office/powerpoint/2010/main" val="2808098178"/>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17511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7FC3037-6F80-5A45-A1F9-C849BB618938}"/>
                  </a:ext>
                </a:extLst>
              </p:cNvPr>
              <p:cNvSpPr>
                <a:spLocks noGrp="1"/>
              </p:cNvSpPr>
              <p:nvPr>
                <p:ph type="title"/>
              </p:nvPr>
            </p:nvSpPr>
            <p:spPr/>
            <p:txBody>
              <a:bodyPr/>
              <a:lstStyle/>
              <a:p>
                <a:r>
                  <a:rPr lang="de-DE" dirty="0"/>
                  <a:t>Selektion </a:t>
                </a:r>
                <a14:m>
                  <m:oMath xmlns:m="http://schemas.openxmlformats.org/officeDocument/2006/math">
                    <m:r>
                      <a:rPr lang="de-DE">
                        <a:latin typeface="Cambria Math" panose="02040503050406030204" pitchFamily="18" charset="0"/>
                      </a:rPr>
                      <m:t>𝜎</m:t>
                    </m:r>
                  </m:oMath>
                </a14:m>
                <a:endParaRPr lang="de-DE" dirty="0"/>
              </a:p>
            </p:txBody>
          </p:sp>
        </mc:Choice>
        <mc:Fallback xmlns="">
          <p:sp>
            <p:nvSpPr>
              <p:cNvPr id="2" name="Title 1">
                <a:extLst>
                  <a:ext uri="{FF2B5EF4-FFF2-40B4-BE49-F238E27FC236}">
                    <a16:creationId xmlns:a16="http://schemas.microsoft.com/office/drawing/2014/main" id="{97FC3037-6F80-5A45-A1F9-C849BB618938}"/>
                  </a:ext>
                </a:extLst>
              </p:cNvPr>
              <p:cNvSpPr>
                <a:spLocks noGrp="1" noRot="1" noChangeAspect="1" noMove="1" noResize="1" noEditPoints="1" noAdjustHandles="1" noChangeArrowheads="1" noChangeShapeType="1" noTextEdit="1"/>
              </p:cNvSpPr>
              <p:nvPr>
                <p:ph type="title"/>
              </p:nvPr>
            </p:nvSpPr>
            <p:spPr>
              <a:blipFill>
                <a:blip r:embed="rId2"/>
                <a:stretch>
                  <a:fillRect l="-2090" t="-7018" b="-175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20BD16-6F1C-E64B-8B68-E1D55BF79C4D}"/>
                  </a:ext>
                </a:extLst>
              </p:cNvPr>
              <p:cNvSpPr>
                <a:spLocks noGrp="1"/>
              </p:cNvSpPr>
              <p:nvPr>
                <p:ph idx="1"/>
              </p:nvPr>
            </p:nvSpPr>
            <p:spPr/>
            <p:txBody>
              <a:bodyPr/>
              <a:lstStyle/>
              <a:p>
                <a:r>
                  <a:rPr lang="de-DE" dirty="0"/>
                  <a:t>Kaskade von </a:t>
                </a:r>
                <a14:m>
                  <m:oMath xmlns:m="http://schemas.openxmlformats.org/officeDocument/2006/math">
                    <m:r>
                      <a:rPr lang="de-DE">
                        <a:latin typeface="Cambria Math" panose="02040503050406030204" pitchFamily="18" charset="0"/>
                      </a:rPr>
                      <m:t>𝜎</m:t>
                    </m:r>
                  </m:oMath>
                </a14:m>
                <a:r>
                  <a:rPr lang="de-DE" dirty="0"/>
                  <a:t> = Und-Verknüpfung der Bedingungen:</a:t>
                </a:r>
              </a:p>
              <a:p>
                <a:pPr marL="314325"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m:t>
                              </m:r>
                              <m:r>
                                <a:rPr lang="de-DE" i="1">
                                  <a:latin typeface="Cambria Math" panose="02040503050406030204" pitchFamily="18" charset="0"/>
                                  <a:ea typeface="Cambria Math" panose="02040503050406030204" pitchFamily="18" charset="0"/>
                                </a:rPr>
                                <m:t>1</m:t>
                              </m:r>
                            </m:e>
                          </m:d>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m:t>
                                  </m:r>
                                  <m:r>
                                    <a:rPr lang="de-DE" b="0" i="1" smtClean="0">
                                      <a:latin typeface="Cambria Math" panose="02040503050406030204" pitchFamily="18" charset="0"/>
                                      <a:ea typeface="Cambria Math" panose="02040503050406030204" pitchFamily="18" charset="0"/>
                                    </a:rPr>
                                    <m:t>𝑑</m:t>
                                  </m:r>
                                  <m:r>
                                    <a:rPr lang="de-DE" i="1">
                                      <a:latin typeface="Cambria Math" panose="02040503050406030204" pitchFamily="18" charset="0"/>
                                      <a:ea typeface="Cambria Math" panose="02040503050406030204" pitchFamily="18" charset="0"/>
                                    </a:rPr>
                                    <m:t>2</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m:t>
                                      </m:r>
                                      <m:r>
                                        <a:rPr lang="de-DE" b="0" i="1" smtClean="0">
                                          <a:latin typeface="Cambria Math" panose="02040503050406030204" pitchFamily="18" charset="0"/>
                                          <a:ea typeface="Cambria Math" panose="02040503050406030204" pitchFamily="18" charset="0"/>
                                        </a:rPr>
                                        <m:t>𝑛</m:t>
                                      </m:r>
                                    </m:e>
                                  </m:d>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m:t>
                              </m:r>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𝐵𝑒𝑑</m:t>
                              </m:r>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𝐵𝑒𝑑𝑛</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oMath>
                  </m:oMathPara>
                </a14:m>
                <a:endParaRPr lang="de-DE" dirty="0"/>
              </a:p>
              <a:p>
                <a:pPr lvl="1"/>
                <a:r>
                  <a:rPr lang="de-DE" dirty="0">
                    <a:ea typeface="Cambria Math" panose="02040503050406030204" pitchFamily="18" charset="0"/>
                  </a:rPr>
                  <a:t>Beispiel: </a:t>
                </a:r>
              </a:p>
              <a:p>
                <a:pPr marL="12700" lvl="1"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ea typeface="Cambria Math" panose="02040503050406030204" pitchFamily="18" charset="0"/>
                            </a:rPr>
                            <m:t>𝐶𝑟𝑒𝑑𝑖𝑡𝐻𝑜𝑢𝑟𝑠</m:t>
                          </m:r>
                          <m:r>
                            <a:rPr lang="de-DE" i="1">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ea typeface="Cambria Math" panose="02040503050406030204" pitchFamily="18" charset="0"/>
                                </a:rPr>
                                <m:t>𝐷𝑒𝑝𝑎𝑟𝑡𝑚𝑒𝑛𝑡</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𝐶𝑆</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𝐶𝑂𝑈𝑅𝑆𝐸</m:t>
                              </m:r>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ea typeface="Cambria Math" panose="02040503050406030204" pitchFamily="18" charset="0"/>
                            </a:rPr>
                            <m:t>𝐷𝑒𝑝𝑎𝑟𝑡𝑚𝑒𝑛𝑡</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𝐶𝑆</m:t>
                          </m:r>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𝐶𝑟𝑒𝑑𝑖𝑡𝐻𝑜𝑢𝑟𝑠</m:t>
                          </m:r>
                          <m:r>
                            <a:rPr lang="de-DE" b="0" i="1" smtClean="0">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𝐶𝑂𝑈𝑅𝑆𝐸</m:t>
                          </m:r>
                        </m:e>
                      </m:d>
                    </m:oMath>
                  </m:oMathPara>
                </a14:m>
                <a:endParaRPr lang="de-DE" dirty="0"/>
              </a:p>
            </p:txBody>
          </p:sp>
        </mc:Choice>
        <mc:Fallback xmlns="">
          <p:sp>
            <p:nvSpPr>
              <p:cNvPr id="5" name="Content Placeholder 4">
                <a:extLst>
                  <a:ext uri="{FF2B5EF4-FFF2-40B4-BE49-F238E27FC236}">
                    <a16:creationId xmlns:a16="http://schemas.microsoft.com/office/drawing/2014/main" id="{C420BD16-6F1C-E64B-8B68-E1D55BF79C4D}"/>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7" name="Date Placeholder 6">
            <a:extLst>
              <a:ext uri="{FF2B5EF4-FFF2-40B4-BE49-F238E27FC236}">
                <a16:creationId xmlns:a16="http://schemas.microsoft.com/office/drawing/2014/main" id="{C2FC9180-CEB5-8447-8DC9-D9CDF97EA730}"/>
              </a:ext>
            </a:extLst>
          </p:cNvPr>
          <p:cNvSpPr>
            <a:spLocks noGrp="1"/>
          </p:cNvSpPr>
          <p:nvPr>
            <p:ph type="dt" sz="half" idx="2"/>
          </p:nvPr>
        </p:nvSpPr>
        <p:spPr/>
        <p:txBody>
          <a:bodyPr/>
          <a:lstStyle/>
          <a:p>
            <a:r>
              <a:rPr lang="en-GB"/>
              <a:t>Relationale Algebra</a:t>
            </a:r>
          </a:p>
        </p:txBody>
      </p:sp>
      <p:sp>
        <p:nvSpPr>
          <p:cNvPr id="13" name="Footer Placeholder 12">
            <a:extLst>
              <a:ext uri="{FF2B5EF4-FFF2-40B4-BE49-F238E27FC236}">
                <a16:creationId xmlns:a16="http://schemas.microsoft.com/office/drawing/2014/main" id="{B565E3F9-D0E1-AC43-8AC3-CD8F2C505E4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4655E4A-A896-EB4D-AE0D-AFC8ED45A327}"/>
              </a:ext>
            </a:extLst>
          </p:cNvPr>
          <p:cNvSpPr>
            <a:spLocks noGrp="1"/>
          </p:cNvSpPr>
          <p:nvPr>
            <p:ph type="sldNum" sz="quarter" idx="4"/>
          </p:nvPr>
        </p:nvSpPr>
        <p:spPr/>
        <p:txBody>
          <a:bodyPr/>
          <a:lstStyle/>
          <a:p>
            <a:fld id="{6B52BCD7-8B4B-1443-81DC-540C3C62FE02}" type="slidenum">
              <a:rPr lang="en-GB" smtClean="0"/>
              <a:pPr/>
              <a:t>13</a:t>
            </a:fld>
            <a:endParaRPr lang="en-GB"/>
          </a:p>
        </p:txBody>
      </p:sp>
      <p:graphicFrame>
        <p:nvGraphicFramePr>
          <p:cNvPr id="8" name="Group 23">
            <a:extLst>
              <a:ext uri="{FF2B5EF4-FFF2-40B4-BE49-F238E27FC236}">
                <a16:creationId xmlns:a16="http://schemas.microsoft.com/office/drawing/2014/main" id="{0D3D057B-83EA-8348-8459-DCE5795A6F3F}"/>
              </a:ext>
            </a:extLst>
          </p:cNvPr>
          <p:cNvGraphicFramePr>
            <a:graphicFrameLocks noGrp="1"/>
          </p:cNvGraphicFramePr>
          <p:nvPr>
            <p:extLst>
              <p:ext uri="{D42A27DB-BD31-4B8C-83A1-F6EECF244321}">
                <p14:modId xmlns:p14="http://schemas.microsoft.com/office/powerpoint/2010/main" val="2808098178"/>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305994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23">
            <a:extLst>
              <a:ext uri="{FF2B5EF4-FFF2-40B4-BE49-F238E27FC236}">
                <a16:creationId xmlns:a16="http://schemas.microsoft.com/office/drawing/2014/main" id="{FE1AEEFE-E2E2-3A4C-A9C7-6E131494A6FA}"/>
              </a:ext>
            </a:extLst>
          </p:cNvPr>
          <p:cNvGraphicFramePr>
            <a:graphicFrameLocks noGrp="1"/>
          </p:cNvGraphicFramePr>
          <p:nvPr>
            <p:extLst>
              <p:ext uri="{D42A27DB-BD31-4B8C-83A1-F6EECF244321}">
                <p14:modId xmlns:p14="http://schemas.microsoft.com/office/powerpoint/2010/main" val="628441833"/>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21C2B5E-33B6-5D42-8B5B-3A6CF7A43BB8}"/>
                  </a:ext>
                </a:extLst>
              </p:cNvPr>
              <p:cNvSpPr>
                <a:spLocks noGrp="1"/>
              </p:cNvSpPr>
              <p:nvPr>
                <p:ph type="title"/>
              </p:nvPr>
            </p:nvSpPr>
            <p:spPr/>
            <p:txBody>
              <a:bodyPr>
                <a:normAutofit/>
              </a:bodyPr>
              <a:lstStyle/>
              <a:p>
                <a:r>
                  <a:rPr lang="de-DE">
                    <a:ea typeface="Cambria Math" panose="02040503050406030204" pitchFamily="18" charset="0"/>
                  </a:rPr>
                  <a:t>Projektion </a:t>
                </a:r>
                <a14:m>
                  <m:oMath xmlns:m="http://schemas.openxmlformats.org/officeDocument/2006/math">
                    <m:r>
                      <a:rPr lang="de-DE" i="1">
                        <a:latin typeface="Cambria Math" panose="02040503050406030204" pitchFamily="18" charset="0"/>
                        <a:ea typeface="Cambria Math" panose="02040503050406030204" pitchFamily="18" charset="0"/>
                      </a:rPr>
                      <m:t>𝜋</m:t>
                    </m:r>
                  </m:oMath>
                </a14:m>
                <a:endParaRPr lang="de-DE"/>
              </a:p>
            </p:txBody>
          </p:sp>
        </mc:Choice>
        <mc:Fallback xmlns="">
          <p:sp>
            <p:nvSpPr>
              <p:cNvPr id="2" name="Title 1">
                <a:extLst>
                  <a:ext uri="{FF2B5EF4-FFF2-40B4-BE49-F238E27FC236}">
                    <a16:creationId xmlns:a16="http://schemas.microsoft.com/office/drawing/2014/main" id="{821C2B5E-33B6-5D42-8B5B-3A6CF7A43BB8}"/>
                  </a:ext>
                </a:extLst>
              </p:cNvPr>
              <p:cNvSpPr>
                <a:spLocks noGrp="1" noRot="1" noChangeAspect="1" noMove="1" noResize="1" noEditPoints="1" noAdjustHandles="1" noChangeArrowheads="1" noChangeShapeType="1" noTextEdit="1"/>
              </p:cNvSpPr>
              <p:nvPr>
                <p:ph type="title"/>
              </p:nvPr>
            </p:nvSpPr>
            <p:spPr>
              <a:blipFill>
                <a:blip r:embed="rId3"/>
                <a:stretch>
                  <a:fillRect l="-1768" t="-4255" b="-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2C3AF-49DC-224B-BA32-5E03FF3B974B}"/>
                  </a:ext>
                </a:extLst>
              </p:cNvPr>
              <p:cNvSpPr>
                <a:spLocks noGrp="1"/>
              </p:cNvSpPr>
              <p:nvPr>
                <p:ph idx="1"/>
              </p:nvPr>
            </p:nvSpPr>
            <p:spPr>
              <a:xfrm>
                <a:off x="359626" y="1665066"/>
                <a:ext cx="9116884" cy="4240848"/>
              </a:xfrm>
            </p:spPr>
            <p:txBody>
              <a:bodyPr>
                <a:noAutofit/>
              </a:bodyPr>
              <a:lstStyle/>
              <a:p>
                <a:r>
                  <a:rPr lang="de-DE" dirty="0"/>
                  <a:t>Wählt aus einer Relation </a:t>
                </a:r>
                <a14:m>
                  <m:oMath xmlns:m="http://schemas.openxmlformats.org/officeDocument/2006/math">
                    <m:r>
                      <a:rPr lang="de-DE" i="1" dirty="0" smtClean="0">
                        <a:latin typeface="Cambria Math" panose="02040503050406030204" pitchFamily="18" charset="0"/>
                      </a:rPr>
                      <m:t>𝑟</m:t>
                    </m:r>
                  </m:oMath>
                </a14:m>
                <a:r>
                  <a:rPr lang="de-DE" dirty="0"/>
                  <a:t> bestimmte Attribute aus und verwirft die anderen:</a:t>
                </a:r>
              </a:p>
              <a:p>
                <a:pPr lvl="1"/>
                <a14:m>
                  <m:oMath xmlns:m="http://schemas.openxmlformats.org/officeDocument/2006/math">
                    <m:sSup>
                      <m:sSupPr>
                        <m:ctrlPr>
                          <a:rPr lang="de-DE" b="0" i="1" dirty="0" smtClean="0">
                            <a:solidFill>
                              <a:schemeClr val="accent1"/>
                            </a:solidFill>
                            <a:latin typeface="Cambria Math" panose="02040503050406030204" pitchFamily="18" charset="0"/>
                          </a:rPr>
                        </m:ctrlPr>
                      </m:sSupPr>
                      <m:e>
                        <m:r>
                          <a:rPr lang="de-DE" b="0" i="1" dirty="0" smtClean="0">
                            <a:solidFill>
                              <a:schemeClr val="accent1"/>
                            </a:solidFill>
                            <a:latin typeface="Cambria Math" panose="02040503050406030204" pitchFamily="18" charset="0"/>
                          </a:rPr>
                          <m:t>𝑟</m:t>
                        </m:r>
                      </m:e>
                      <m:sup>
                        <m:r>
                          <a:rPr lang="de-DE" b="0" i="1" dirty="0" smtClean="0">
                            <a:solidFill>
                              <a:schemeClr val="accent1"/>
                            </a:solidFill>
                            <a:latin typeface="Cambria Math" panose="02040503050406030204" pitchFamily="18" charset="0"/>
                          </a:rPr>
                          <m:t>′</m:t>
                        </m:r>
                      </m:sup>
                    </m:sSup>
                    <m:r>
                      <a:rPr lang="de-DE"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𝜋</m:t>
                        </m:r>
                      </m:e>
                      <m:sub>
                        <m:d>
                          <m:dPr>
                            <m:begChr m:val="⟨"/>
                            <m:endChr m:val="⟩"/>
                            <m:ctrlPr>
                              <a:rPr lang="de-DE"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𝐴𝑡𝑡𝑟𝑖𝑏𝑢𝑡𝑙𝑖𝑠𝑡𝑒</m:t>
                            </m:r>
                          </m:e>
                        </m:d>
                      </m:sub>
                    </m:sSub>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endParaRPr lang="de-DE" dirty="0">
                  <a:solidFill>
                    <a:schemeClr val="accent1"/>
                  </a:solidFill>
                </a:endParaRPr>
              </a:p>
              <a:p>
                <a:pPr lvl="1"/>
                <a:r>
                  <a:rPr lang="de-DE" dirty="0"/>
                  <a:t>Unär: wird auf genau eine Relation angewendet</a:t>
                </a:r>
              </a:p>
              <a:p>
                <a:pPr lvl="1"/>
                <a:r>
                  <a:rPr lang="de-DE" dirty="0"/>
                  <a:t>Grad </a:t>
                </a:r>
                <a14:m>
                  <m:oMath xmlns:m="http://schemas.openxmlformats.org/officeDocument/2006/math">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𝑟</m:t>
                        </m:r>
                      </m:e>
                      <m:sup>
                        <m:r>
                          <a:rPr lang="de-DE" b="0" i="1" dirty="0" smtClean="0">
                            <a:latin typeface="Cambria Math" panose="02040503050406030204" pitchFamily="18" charset="0"/>
                          </a:rPr>
                          <m:t>′</m:t>
                        </m:r>
                      </m:sup>
                    </m:sSup>
                  </m:oMath>
                </a14:m>
                <a:r>
                  <a:rPr lang="de-DE" dirty="0"/>
                  <a:t> ≤ Grad </a:t>
                </a:r>
                <a14:m>
                  <m:oMath xmlns:m="http://schemas.openxmlformats.org/officeDocument/2006/math">
                    <m:r>
                      <a:rPr lang="de-DE" b="0" i="1" dirty="0" smtClean="0">
                        <a:latin typeface="Cambria Math" panose="02040503050406030204" pitchFamily="18" charset="0"/>
                      </a:rPr>
                      <m:t>𝑟</m:t>
                    </m:r>
                  </m:oMath>
                </a14:m>
                <a:endParaRPr lang="de-DE" dirty="0"/>
              </a:p>
              <a:p>
                <a:pPr lvl="2"/>
                <a:r>
                  <a:rPr lang="de-DE" dirty="0" err="1"/>
                  <a:t>idR</a:t>
                </a:r>
                <a:r>
                  <a:rPr lang="de-DE" dirty="0"/>
                  <a:t> fehlen nach </a:t>
                </a:r>
                <a14:m>
                  <m:oMath xmlns:m="http://schemas.openxmlformats.org/officeDocument/2006/math">
                    <m:r>
                      <a:rPr lang="de-DE" i="1" dirty="0" smtClean="0">
                        <a:latin typeface="Cambria Math" panose="02040503050406030204" pitchFamily="18" charset="0"/>
                      </a:rPr>
                      <m:t>𝜋</m:t>
                    </m:r>
                  </m:oMath>
                </a14:m>
                <a:r>
                  <a:rPr lang="de-DE" dirty="0"/>
                  <a:t> Attribute</a:t>
                </a:r>
              </a:p>
              <a:p>
                <a:r>
                  <a:rPr lang="de-DE" dirty="0"/>
                  <a:t>Beispiele:</a:t>
                </a:r>
              </a:p>
              <a:p>
                <a:pPr lvl="1"/>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𝜋</m:t>
                        </m:r>
                      </m:e>
                      <m:sub>
                        <m:r>
                          <a:rPr lang="de-DE" b="0" i="1" dirty="0" smtClean="0">
                            <a:latin typeface="Cambria Math" panose="02040503050406030204" pitchFamily="18" charset="0"/>
                          </a:rPr>
                          <m:t>𝐶𝑜𝑢𝑟𝑠𝑒𝑁𝑎𝑚𝑒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𝐶𝑜𝑢𝑟𝑠𝑒𝑁𝑢𝑚𝑏𝑒𝑟</m:t>
                        </m:r>
                      </m:sub>
                    </m:sSub>
                    <m:d>
                      <m:dPr>
                        <m:ctrlPr>
                          <a:rPr lang="de-DE" b="0"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1"/>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p:txBody>
          </p:sp>
        </mc:Choice>
        <mc:Fallback xmlns="">
          <p:sp>
            <p:nvSpPr>
              <p:cNvPr id="3" name="Content Placeholder 2">
                <a:extLst>
                  <a:ext uri="{FF2B5EF4-FFF2-40B4-BE49-F238E27FC236}">
                    <a16:creationId xmlns:a16="http://schemas.microsoft.com/office/drawing/2014/main" id="{A012C3AF-49DC-224B-BA32-5E03FF3B974B}"/>
                  </a:ext>
                </a:extLst>
              </p:cNvPr>
              <p:cNvSpPr>
                <a:spLocks noGrp="1" noRot="1" noChangeAspect="1" noMove="1" noResize="1" noEditPoints="1" noAdjustHandles="1" noChangeArrowheads="1" noChangeShapeType="1" noTextEdit="1"/>
              </p:cNvSpPr>
              <p:nvPr>
                <p:ph idx="1"/>
              </p:nvPr>
            </p:nvSpPr>
            <p:spPr>
              <a:xfrm>
                <a:off x="359626" y="1665066"/>
                <a:ext cx="9116884" cy="4240848"/>
              </a:xfrm>
              <a:blipFill>
                <a:blip r:embed="rId4"/>
                <a:stretch>
                  <a:fillRect l="-1947" t="-2985"/>
                </a:stretch>
              </a:blipFill>
            </p:spPr>
            <p:txBody>
              <a:bodyPr/>
              <a:lstStyle/>
              <a:p>
                <a:r>
                  <a:rPr lang="en-DE">
                    <a:noFill/>
                  </a:rPr>
                  <a:t> </a:t>
                </a:r>
              </a:p>
            </p:txBody>
          </p:sp>
        </mc:Fallback>
      </mc:AlternateContent>
      <p:sp>
        <p:nvSpPr>
          <p:cNvPr id="8" name="Date Placeholder 7">
            <a:extLst>
              <a:ext uri="{FF2B5EF4-FFF2-40B4-BE49-F238E27FC236}">
                <a16:creationId xmlns:a16="http://schemas.microsoft.com/office/drawing/2014/main" id="{C44EBC4A-AA9E-9647-B573-8FBBD86CB279}"/>
              </a:ext>
            </a:extLst>
          </p:cNvPr>
          <p:cNvSpPr>
            <a:spLocks noGrp="1"/>
          </p:cNvSpPr>
          <p:nvPr>
            <p:ph type="dt" sz="half" idx="2"/>
          </p:nvPr>
        </p:nvSpPr>
        <p:spPr/>
        <p:txBody>
          <a:bodyPr/>
          <a:lstStyle/>
          <a:p>
            <a:r>
              <a:rPr lang="de-DE"/>
              <a:t>Relationale Algebra</a:t>
            </a:r>
          </a:p>
        </p:txBody>
      </p:sp>
      <p:sp>
        <p:nvSpPr>
          <p:cNvPr id="9" name="Footer Placeholder 8">
            <a:extLst>
              <a:ext uri="{FF2B5EF4-FFF2-40B4-BE49-F238E27FC236}">
                <a16:creationId xmlns:a16="http://schemas.microsoft.com/office/drawing/2014/main" id="{756942A0-3DEC-614B-937C-B91A96A6BB18}"/>
              </a:ext>
            </a:extLst>
          </p:cNvPr>
          <p:cNvSpPr>
            <a:spLocks noGrp="1"/>
          </p:cNvSpPr>
          <p:nvPr>
            <p:ph type="ftr" sz="quarter" idx="3"/>
          </p:nvPr>
        </p:nvSpPr>
        <p:spPr/>
        <p:txBody>
          <a:bodyPr/>
          <a:lstStyle/>
          <a:p>
            <a:r>
              <a:rPr lang="de-DE" dirty="0"/>
              <a:t>T. Braun - Datenbanken</a:t>
            </a:r>
          </a:p>
        </p:txBody>
      </p:sp>
      <p:sp>
        <p:nvSpPr>
          <p:cNvPr id="4" name="Slide Number Placeholder 3">
            <a:extLst>
              <a:ext uri="{FF2B5EF4-FFF2-40B4-BE49-F238E27FC236}">
                <a16:creationId xmlns:a16="http://schemas.microsoft.com/office/drawing/2014/main" id="{B8A620E4-6BE4-AC4E-AC89-B5A2CACBDE2A}"/>
              </a:ext>
            </a:extLst>
          </p:cNvPr>
          <p:cNvSpPr>
            <a:spLocks noGrp="1"/>
          </p:cNvSpPr>
          <p:nvPr>
            <p:ph type="sldNum" sz="quarter" idx="4"/>
          </p:nvPr>
        </p:nvSpPr>
        <p:spPr/>
        <p:txBody>
          <a:bodyPr/>
          <a:lstStyle/>
          <a:p>
            <a:fld id="{6B52BCD7-8B4B-1443-81DC-540C3C62FE02}" type="slidenum">
              <a:rPr lang="de-DE" smtClean="0"/>
              <a:t>14</a:t>
            </a:fld>
            <a:endParaRPr lang="de-DE"/>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F674AB-C751-CC40-8FA9-663D616163FC}"/>
                  </a:ext>
                </a:extLst>
              </p:cNvPr>
              <p:cNvSpPr txBox="1"/>
              <p:nvPr/>
            </p:nvSpPr>
            <p:spPr>
              <a:xfrm>
                <a:off x="9434096" y="1665066"/>
                <a:ext cx="2397579"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de-DE"/>
                  <a:t>Projektion = Abbildung</a:t>
                </a:r>
              </a:p>
              <a:p>
                <a:r>
                  <a:rPr lang="de-DE" u="sng"/>
                  <a:t>P</a:t>
                </a:r>
                <a:r>
                  <a:rPr lang="de-DE"/>
                  <a:t>rojektion ➝ </a:t>
                </a:r>
                <a:r>
                  <a:rPr lang="de-DE" u="sng"/>
                  <a:t>p</a:t>
                </a:r>
                <a:r>
                  <a:rPr lang="de-DE"/>
                  <a:t>i (</a:t>
                </a:r>
                <a14:m>
                  <m:oMath xmlns:m="http://schemas.openxmlformats.org/officeDocument/2006/math">
                    <m:r>
                      <a:rPr lang="de-DE" i="1">
                        <a:latin typeface="Cambria Math" panose="02040503050406030204" pitchFamily="18" charset="0"/>
                        <a:ea typeface="Cambria Math" panose="02040503050406030204" pitchFamily="18" charset="0"/>
                      </a:rPr>
                      <m:t>𝜋</m:t>
                    </m:r>
                  </m:oMath>
                </a14:m>
                <a:r>
                  <a:rPr lang="de-DE"/>
                  <a:t>)</a:t>
                </a:r>
              </a:p>
            </p:txBody>
          </p:sp>
        </mc:Choice>
        <mc:Fallback xmlns="">
          <p:sp>
            <p:nvSpPr>
              <p:cNvPr id="10" name="TextBox 9">
                <a:extLst>
                  <a:ext uri="{FF2B5EF4-FFF2-40B4-BE49-F238E27FC236}">
                    <a16:creationId xmlns:a16="http://schemas.microsoft.com/office/drawing/2014/main" id="{B2F674AB-C751-CC40-8FA9-663D616163FC}"/>
                  </a:ext>
                </a:extLst>
              </p:cNvPr>
              <p:cNvSpPr txBox="1">
                <a:spLocks noRot="1" noChangeAspect="1" noMove="1" noResize="1" noEditPoints="1" noAdjustHandles="1" noChangeArrowheads="1" noChangeShapeType="1" noTextEdit="1"/>
              </p:cNvSpPr>
              <p:nvPr/>
            </p:nvSpPr>
            <p:spPr>
              <a:xfrm>
                <a:off x="9434096" y="1665066"/>
                <a:ext cx="2397579" cy="646331"/>
              </a:xfrm>
              <a:prstGeom prst="rect">
                <a:avLst/>
              </a:prstGeom>
              <a:blipFill>
                <a:blip r:embed="rId5"/>
                <a:stretch>
                  <a:fillRect/>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36AA5A4B-DB46-224B-AC95-25E896B64744}"/>
              </a:ext>
            </a:extLst>
          </p:cNvPr>
          <p:cNvSpPr/>
          <p:nvPr/>
        </p:nvSpPr>
        <p:spPr>
          <a:xfrm>
            <a:off x="849171" y="4606508"/>
            <a:ext cx="2827479" cy="326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D1A0B0-0E4D-2B41-B8E4-CF0ED6795C8C}"/>
              </a:ext>
            </a:extLst>
          </p:cNvPr>
          <p:cNvSpPr/>
          <p:nvPr/>
        </p:nvSpPr>
        <p:spPr>
          <a:xfrm>
            <a:off x="849171" y="4258438"/>
            <a:ext cx="4341954" cy="326404"/>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F35A36A-56C5-D942-86C5-C066C6316C31}"/>
              </a:ext>
            </a:extLst>
          </p:cNvPr>
          <p:cNvSpPr/>
          <p:nvPr/>
        </p:nvSpPr>
        <p:spPr>
          <a:xfrm>
            <a:off x="6024664" y="4470714"/>
            <a:ext cx="3428483" cy="1435201"/>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85CBD4C-BAEB-D144-935E-A3F8A940FEF0}"/>
              </a:ext>
            </a:extLst>
          </p:cNvPr>
          <p:cNvSpPr/>
          <p:nvPr/>
        </p:nvSpPr>
        <p:spPr>
          <a:xfrm>
            <a:off x="6024664" y="4470712"/>
            <a:ext cx="1985862" cy="143520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395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21C2B5E-33B6-5D42-8B5B-3A6CF7A43BB8}"/>
                  </a:ext>
                </a:extLst>
              </p:cNvPr>
              <p:cNvSpPr>
                <a:spLocks noGrp="1"/>
              </p:cNvSpPr>
              <p:nvPr>
                <p:ph type="title"/>
              </p:nvPr>
            </p:nvSpPr>
            <p:spPr/>
            <p:txBody>
              <a:bodyPr>
                <a:normAutofit/>
              </a:bodyPr>
              <a:lstStyle/>
              <a:p>
                <a:r>
                  <a:rPr lang="de-DE">
                    <a:ea typeface="Cambria Math" panose="02040503050406030204" pitchFamily="18" charset="0"/>
                  </a:rPr>
                  <a:t>Projektion </a:t>
                </a:r>
                <a14:m>
                  <m:oMath xmlns:m="http://schemas.openxmlformats.org/officeDocument/2006/math">
                    <m:r>
                      <a:rPr lang="de-DE" i="1">
                        <a:latin typeface="Cambria Math" panose="02040503050406030204" pitchFamily="18" charset="0"/>
                        <a:ea typeface="Cambria Math" panose="02040503050406030204" pitchFamily="18" charset="0"/>
                      </a:rPr>
                      <m:t>𝜋</m:t>
                    </m:r>
                  </m:oMath>
                </a14:m>
                <a:endParaRPr lang="de-DE"/>
              </a:p>
            </p:txBody>
          </p:sp>
        </mc:Choice>
        <mc:Fallback xmlns="">
          <p:sp>
            <p:nvSpPr>
              <p:cNvPr id="2" name="Title 1">
                <a:extLst>
                  <a:ext uri="{FF2B5EF4-FFF2-40B4-BE49-F238E27FC236}">
                    <a16:creationId xmlns:a16="http://schemas.microsoft.com/office/drawing/2014/main" id="{821C2B5E-33B6-5D42-8B5B-3A6CF7A43BB8}"/>
                  </a:ext>
                </a:extLst>
              </p:cNvPr>
              <p:cNvSpPr>
                <a:spLocks noGrp="1" noRot="1" noChangeAspect="1" noMove="1" noResize="1" noEditPoints="1" noAdjustHandles="1" noChangeArrowheads="1" noChangeShapeType="1" noTextEdit="1"/>
              </p:cNvSpPr>
              <p:nvPr>
                <p:ph type="title"/>
              </p:nvPr>
            </p:nvSpPr>
            <p:spPr>
              <a:blipFill>
                <a:blip r:embed="rId3"/>
                <a:stretch>
                  <a:fillRect l="-1768" t="-4255" b="-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2C3AF-49DC-224B-BA32-5E03FF3B974B}"/>
                  </a:ext>
                </a:extLst>
              </p:cNvPr>
              <p:cNvSpPr>
                <a:spLocks noGrp="1"/>
              </p:cNvSpPr>
              <p:nvPr>
                <p:ph idx="1"/>
              </p:nvPr>
            </p:nvSpPr>
            <p:spPr/>
            <p:txBody>
              <a:bodyPr>
                <a:noAutofit/>
              </a:bodyPr>
              <a:lstStyle/>
              <a:p>
                <a:r>
                  <a:rPr lang="de-DE" dirty="0"/>
                  <a:t>Es gilt:</a:t>
                </a:r>
              </a:p>
              <a:p>
                <a:pPr marL="0" indent="0">
                  <a:buNone/>
                </a:pPr>
                <a14:m>
                  <m:oMathPara xmlns:m="http://schemas.openxmlformats.org/officeDocument/2006/math">
                    <m:oMathParaPr>
                      <m:jc m:val="centerGroup"/>
                    </m:oMathParaPr>
                    <m:oMath xmlns:m="http://schemas.openxmlformats.org/officeDocument/2006/math">
                      <m:r>
                        <m:rPr>
                          <m:nor/>
                        </m:rPr>
                        <a:rPr lang="de-DE" b="0" i="0" smtClean="0">
                          <a:latin typeface="+mn-lt"/>
                        </a:rPr>
                        <m:t>Wenn</m:t>
                      </m:r>
                      <m:r>
                        <m:rPr>
                          <m:nor/>
                        </m:rPr>
                        <a:rPr lang="de-DE" b="0" i="0" smtClean="0">
                          <a:latin typeface="+mn-lt"/>
                        </a:rPr>
                        <m:t> </m:t>
                      </m:r>
                      <m:d>
                        <m:dPr>
                          <m:begChr m:val="⟨"/>
                          <m:endChr m:val="⟩"/>
                          <m:ctrlPr>
                            <a:rPr lang="de-DE" i="1">
                              <a:latin typeface="Cambria Math" panose="02040503050406030204" pitchFamily="18" charset="0"/>
                            </a:rPr>
                          </m:ctrlPr>
                        </m:dPr>
                        <m:e>
                          <m:r>
                            <a:rPr lang="de-DE" i="1">
                              <a:latin typeface="Cambria Math" panose="02040503050406030204" pitchFamily="18" charset="0"/>
                            </a:rPr>
                            <m:t>𝐿𝑖𝑠𝑡𝑒</m:t>
                          </m:r>
                          <m:r>
                            <a:rPr lang="de-DE" i="1">
                              <a:latin typeface="Cambria Math" panose="02040503050406030204" pitchFamily="18" charset="0"/>
                            </a:rPr>
                            <m:t>1</m:t>
                          </m:r>
                        </m:e>
                      </m:d>
                      <m:r>
                        <a:rPr lang="de-DE" i="1">
                          <a:latin typeface="Cambria Math" panose="02040503050406030204" pitchFamily="18" charset="0"/>
                          <a:ea typeface="Cambria Math" panose="02040503050406030204" pitchFamily="18" charset="0"/>
                        </a:rPr>
                        <m:t>⊆</m:t>
                      </m:r>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𝐿𝑖𝑠𝑡𝑒</m:t>
                          </m:r>
                          <m:r>
                            <a:rPr lang="de-DE" i="1">
                              <a:latin typeface="Cambria Math" panose="02040503050406030204" pitchFamily="18" charset="0"/>
                              <a:ea typeface="Cambria Math" panose="02040503050406030204" pitchFamily="18" charset="0"/>
                            </a:rPr>
                            <m:t>2</m:t>
                          </m:r>
                        </m:e>
                      </m:d>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𝜋</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𝐿𝑖𝑠𝑡𝑒</m:t>
                              </m:r>
                              <m:r>
                                <a:rPr lang="de-DE" i="1">
                                  <a:latin typeface="Cambria Math" panose="02040503050406030204" pitchFamily="18" charset="0"/>
                                  <a:ea typeface="Cambria Math" panose="02040503050406030204" pitchFamily="18" charset="0"/>
                                </a:rPr>
                                <m:t>1</m:t>
                              </m:r>
                            </m:e>
                          </m:d>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𝜋</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𝐿𝑖𝑠𝑡𝑒</m:t>
                                  </m:r>
                                  <m:r>
                                    <a:rPr lang="de-DE" i="1">
                                      <a:latin typeface="Cambria Math" panose="02040503050406030204" pitchFamily="18" charset="0"/>
                                      <a:ea typeface="Cambria Math" panose="02040503050406030204" pitchFamily="18" charset="0"/>
                                    </a:rPr>
                                    <m:t>2</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𝜋</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𝐿𝑖𝑠𝑡𝑒</m:t>
                              </m:r>
                              <m:r>
                                <a:rPr lang="de-DE" i="1">
                                  <a:latin typeface="Cambria Math" panose="02040503050406030204" pitchFamily="18" charset="0"/>
                                  <a:ea typeface="Cambria Math" panose="02040503050406030204" pitchFamily="18" charset="0"/>
                                </a:rPr>
                                <m:t>1</m:t>
                              </m:r>
                            </m:e>
                          </m:d>
                        </m:sub>
                      </m:sSub>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𝑟</m:t>
                          </m:r>
                        </m:e>
                      </m:d>
                    </m:oMath>
                  </m:oMathPara>
                </a14:m>
                <a:endParaRPr lang="de-DE" dirty="0"/>
              </a:p>
              <a:p>
                <a:pPr lvl="1"/>
                <a:r>
                  <a:rPr lang="de-DE" dirty="0"/>
                  <a:t>Beispiel: </a:t>
                </a:r>
                <a:br>
                  <a:rPr lang="de-DE" dirty="0"/>
                </a:b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r>
                              <a:rPr lang="de-DE" i="1" dirty="0">
                                <a:latin typeface="Cambria Math" panose="02040503050406030204" pitchFamily="18" charset="0"/>
                              </a:rPr>
                              <m:t>,</m:t>
                            </m:r>
                            <m:r>
                              <a:rPr lang="de-DE" i="1" dirty="0">
                                <a:latin typeface="Cambria Math" panose="02040503050406030204" pitchFamily="18" charset="0"/>
                              </a:rPr>
                              <m:t>𝐶𝑜𝑢𝑟𝑠𝑒𝑁𝑢𝑚𝑏𝑒𝑟</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e>
                    </m:d>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endParaRPr lang="de-DE" dirty="0"/>
              </a:p>
              <a:p>
                <a:endParaRPr lang="de-DE" b="1" dirty="0"/>
              </a:p>
            </p:txBody>
          </p:sp>
        </mc:Choice>
        <mc:Fallback xmlns="">
          <p:sp>
            <p:nvSpPr>
              <p:cNvPr id="3" name="Content Placeholder 2">
                <a:extLst>
                  <a:ext uri="{FF2B5EF4-FFF2-40B4-BE49-F238E27FC236}">
                    <a16:creationId xmlns:a16="http://schemas.microsoft.com/office/drawing/2014/main" id="{A012C3AF-49DC-224B-BA32-5E03FF3B974B}"/>
                  </a:ext>
                </a:extLst>
              </p:cNvPr>
              <p:cNvSpPr>
                <a:spLocks noGrp="1" noRot="1" noChangeAspect="1" noMove="1" noResize="1" noEditPoints="1" noAdjustHandles="1" noChangeArrowheads="1" noChangeShapeType="1" noTextEdit="1"/>
              </p:cNvSpPr>
              <p:nvPr>
                <p:ph idx="1"/>
              </p:nvPr>
            </p:nvSpPr>
            <p:spPr>
              <a:blipFill>
                <a:blip r:embed="rId4"/>
                <a:stretch>
                  <a:fillRect l="-1549" t="-2985"/>
                </a:stretch>
              </a:blipFill>
            </p:spPr>
            <p:txBody>
              <a:bodyPr/>
              <a:lstStyle/>
              <a:p>
                <a:r>
                  <a:rPr lang="en-DE">
                    <a:noFill/>
                  </a:rPr>
                  <a:t> </a:t>
                </a:r>
              </a:p>
            </p:txBody>
          </p:sp>
        </mc:Fallback>
      </mc:AlternateContent>
      <p:sp>
        <p:nvSpPr>
          <p:cNvPr id="8" name="Date Placeholder 7">
            <a:extLst>
              <a:ext uri="{FF2B5EF4-FFF2-40B4-BE49-F238E27FC236}">
                <a16:creationId xmlns:a16="http://schemas.microsoft.com/office/drawing/2014/main" id="{C44EBC4A-AA9E-9647-B573-8FBBD86CB279}"/>
              </a:ext>
            </a:extLst>
          </p:cNvPr>
          <p:cNvSpPr>
            <a:spLocks noGrp="1"/>
          </p:cNvSpPr>
          <p:nvPr>
            <p:ph type="dt" sz="half" idx="2"/>
          </p:nvPr>
        </p:nvSpPr>
        <p:spPr/>
        <p:txBody>
          <a:bodyPr/>
          <a:lstStyle/>
          <a:p>
            <a:r>
              <a:rPr lang="de-DE"/>
              <a:t>Relationale Algebra</a:t>
            </a:r>
          </a:p>
        </p:txBody>
      </p:sp>
      <p:sp>
        <p:nvSpPr>
          <p:cNvPr id="9" name="Footer Placeholder 8">
            <a:extLst>
              <a:ext uri="{FF2B5EF4-FFF2-40B4-BE49-F238E27FC236}">
                <a16:creationId xmlns:a16="http://schemas.microsoft.com/office/drawing/2014/main" id="{756942A0-3DEC-614B-937C-B91A96A6BB18}"/>
              </a:ext>
            </a:extLst>
          </p:cNvPr>
          <p:cNvSpPr>
            <a:spLocks noGrp="1"/>
          </p:cNvSpPr>
          <p:nvPr>
            <p:ph type="ftr" sz="quarter" idx="3"/>
          </p:nvPr>
        </p:nvSpPr>
        <p:spPr/>
        <p:txBody>
          <a:bodyPr/>
          <a:lstStyle/>
          <a:p>
            <a:r>
              <a:rPr lang="de-DE" dirty="0"/>
              <a:t>T. Braun - Datenbanken</a:t>
            </a:r>
          </a:p>
        </p:txBody>
      </p:sp>
      <p:sp>
        <p:nvSpPr>
          <p:cNvPr id="4" name="Slide Number Placeholder 3">
            <a:extLst>
              <a:ext uri="{FF2B5EF4-FFF2-40B4-BE49-F238E27FC236}">
                <a16:creationId xmlns:a16="http://schemas.microsoft.com/office/drawing/2014/main" id="{B8A620E4-6BE4-AC4E-AC89-B5A2CACBDE2A}"/>
              </a:ext>
            </a:extLst>
          </p:cNvPr>
          <p:cNvSpPr>
            <a:spLocks noGrp="1"/>
          </p:cNvSpPr>
          <p:nvPr>
            <p:ph type="sldNum" sz="quarter" idx="4"/>
          </p:nvPr>
        </p:nvSpPr>
        <p:spPr/>
        <p:txBody>
          <a:bodyPr/>
          <a:lstStyle/>
          <a:p>
            <a:fld id="{6B52BCD7-8B4B-1443-81DC-540C3C62FE02}" type="slidenum">
              <a:rPr lang="de-DE" smtClean="0"/>
              <a:t>15</a:t>
            </a:fld>
            <a:endParaRPr lang="de-DE"/>
          </a:p>
        </p:txBody>
      </p:sp>
      <p:sp>
        <p:nvSpPr>
          <p:cNvPr id="10" name="Rectangle 9">
            <a:extLst>
              <a:ext uri="{FF2B5EF4-FFF2-40B4-BE49-F238E27FC236}">
                <a16:creationId xmlns:a16="http://schemas.microsoft.com/office/drawing/2014/main" id="{2304AF3E-A0CC-414A-9132-4543B220C93E}"/>
              </a:ext>
            </a:extLst>
          </p:cNvPr>
          <p:cNvSpPr/>
          <p:nvPr/>
        </p:nvSpPr>
        <p:spPr>
          <a:xfrm>
            <a:off x="1355608" y="2942438"/>
            <a:ext cx="1507167" cy="326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B58B39B-1161-4A4D-BA5F-F428AFBB6526}"/>
              </a:ext>
            </a:extLst>
          </p:cNvPr>
          <p:cNvSpPr/>
          <p:nvPr/>
        </p:nvSpPr>
        <p:spPr>
          <a:xfrm>
            <a:off x="2994494" y="2942438"/>
            <a:ext cx="4341954" cy="326404"/>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9F4D005-B75D-4843-80A1-ACDB3E0ED7D2}"/>
              </a:ext>
            </a:extLst>
          </p:cNvPr>
          <p:cNvSpPr/>
          <p:nvPr/>
        </p:nvSpPr>
        <p:spPr>
          <a:xfrm>
            <a:off x="7794868" y="2942438"/>
            <a:ext cx="2769969" cy="326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Group 23">
            <a:extLst>
              <a:ext uri="{FF2B5EF4-FFF2-40B4-BE49-F238E27FC236}">
                <a16:creationId xmlns:a16="http://schemas.microsoft.com/office/drawing/2014/main" id="{D6241D62-CCF5-0F41-A0AB-E1BDD64004F7}"/>
              </a:ext>
            </a:extLst>
          </p:cNvPr>
          <p:cNvGraphicFramePr>
            <a:graphicFrameLocks noGrp="1"/>
          </p:cNvGraphicFramePr>
          <p:nvPr>
            <p:extLst>
              <p:ext uri="{D42A27DB-BD31-4B8C-83A1-F6EECF244321}">
                <p14:modId xmlns:p14="http://schemas.microsoft.com/office/powerpoint/2010/main" val="1264988516"/>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7" name="Rectangle 16">
            <a:extLst>
              <a:ext uri="{FF2B5EF4-FFF2-40B4-BE49-F238E27FC236}">
                <a16:creationId xmlns:a16="http://schemas.microsoft.com/office/drawing/2014/main" id="{F442E53B-04EC-F44C-BEF1-D2968D3287FC}"/>
              </a:ext>
            </a:extLst>
          </p:cNvPr>
          <p:cNvSpPr/>
          <p:nvPr/>
        </p:nvSpPr>
        <p:spPr>
          <a:xfrm>
            <a:off x="6024664" y="4470714"/>
            <a:ext cx="3428483" cy="1435201"/>
          </a:xfrm>
          <a:prstGeom prst="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4A1175B-3AB6-E84B-843F-5EF0B45E62F0}"/>
              </a:ext>
            </a:extLst>
          </p:cNvPr>
          <p:cNvSpPr/>
          <p:nvPr/>
        </p:nvSpPr>
        <p:spPr>
          <a:xfrm>
            <a:off x="6024664" y="4470712"/>
            <a:ext cx="1985862" cy="143520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8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21C2B5E-33B6-5D42-8B5B-3A6CF7A43BB8}"/>
                  </a:ext>
                </a:extLst>
              </p:cNvPr>
              <p:cNvSpPr>
                <a:spLocks noGrp="1"/>
              </p:cNvSpPr>
              <p:nvPr>
                <p:ph type="title"/>
              </p:nvPr>
            </p:nvSpPr>
            <p:spPr/>
            <p:txBody>
              <a:bodyPr>
                <a:normAutofit/>
              </a:bodyPr>
              <a:lstStyle/>
              <a:p>
                <a:r>
                  <a:rPr lang="de-DE" dirty="0">
                    <a:ea typeface="Cambria Math" panose="02040503050406030204" pitchFamily="18" charset="0"/>
                  </a:rPr>
                  <a:t>Projektion </a:t>
                </a:r>
                <a14:m>
                  <m:oMath xmlns:m="http://schemas.openxmlformats.org/officeDocument/2006/math">
                    <m:r>
                      <a:rPr lang="de-DE" i="1">
                        <a:latin typeface="Cambria Math" panose="02040503050406030204" pitchFamily="18" charset="0"/>
                        <a:ea typeface="Cambria Math" panose="02040503050406030204" pitchFamily="18" charset="0"/>
                      </a:rPr>
                      <m:t>𝜋</m:t>
                    </m:r>
                  </m:oMath>
                </a14:m>
                <a:endParaRPr lang="de-DE" dirty="0"/>
              </a:p>
            </p:txBody>
          </p:sp>
        </mc:Choice>
        <mc:Fallback xmlns="">
          <p:sp>
            <p:nvSpPr>
              <p:cNvPr id="2" name="Title 1">
                <a:extLst>
                  <a:ext uri="{FF2B5EF4-FFF2-40B4-BE49-F238E27FC236}">
                    <a16:creationId xmlns:a16="http://schemas.microsoft.com/office/drawing/2014/main" id="{821C2B5E-33B6-5D42-8B5B-3A6CF7A43BB8}"/>
                  </a:ext>
                </a:extLst>
              </p:cNvPr>
              <p:cNvSpPr>
                <a:spLocks noGrp="1" noRot="1" noChangeAspect="1" noMove="1" noResize="1" noEditPoints="1" noAdjustHandles="1" noChangeArrowheads="1" noChangeShapeType="1" noTextEdit="1"/>
              </p:cNvSpPr>
              <p:nvPr>
                <p:ph type="title"/>
              </p:nvPr>
            </p:nvSpPr>
            <p:spPr>
              <a:blipFill>
                <a:blip r:embed="rId2"/>
                <a:stretch>
                  <a:fillRect l="-2090" t="-7018" b="-157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2C3AF-49DC-224B-BA32-5E03FF3B974B}"/>
                  </a:ext>
                </a:extLst>
              </p:cNvPr>
              <p:cNvSpPr>
                <a:spLocks noGrp="1"/>
              </p:cNvSpPr>
              <p:nvPr>
                <p:ph idx="1"/>
              </p:nvPr>
            </p:nvSpPr>
            <p:spPr/>
            <p:txBody>
              <a:bodyPr>
                <a:noAutofit/>
              </a:bodyPr>
              <a:lstStyle/>
              <a:p>
                <a:r>
                  <a:rPr lang="de-DE" dirty="0"/>
                  <a:t>Anzahl der Tupel (Kardinalität) kann sich verringern</a:t>
                </a:r>
              </a:p>
              <a:p>
                <a:pPr lvl="1"/>
                <a:r>
                  <a:rPr lang="de-DE" dirty="0">
                    <a:solidFill>
                      <a:schemeClr val="accent1"/>
                    </a:solidFill>
                  </a:rPr>
                  <a:t>Mengeneigenschaft</a:t>
                </a:r>
                <a:r>
                  <a:rPr lang="de-DE" dirty="0"/>
                  <a:t> entfernt Duplikate</a:t>
                </a:r>
              </a:p>
              <a:p>
                <a:r>
                  <a:rPr lang="de-DE" dirty="0"/>
                  <a:t>Beispiele:</a:t>
                </a:r>
              </a:p>
              <a:p>
                <a:pPr lvl="1"/>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𝐶𝑟𝑒𝑑𝑖𝑡𝐻𝑜𝑢𝑟𝑠</m:t>
                        </m:r>
                        <m:r>
                          <a:rPr lang="de-DE" b="0" i="1" dirty="0" smtClean="0">
                            <a:latin typeface="Cambria Math" panose="02040503050406030204" pitchFamily="18" charset="0"/>
                          </a:rPr>
                          <m:t>,</m:t>
                        </m:r>
                        <m:r>
                          <a:rPr lang="de-DE" b="0" i="1" dirty="0" smtClean="0">
                            <a:latin typeface="Cambria Math" panose="02040503050406030204" pitchFamily="18" charset="0"/>
                          </a:rPr>
                          <m:t>𝐷𝑒𝑝𝑎𝑟𝑡𝑚𝑒𝑛𝑡</m:t>
                        </m:r>
                      </m:sub>
                    </m:sSub>
                    <m:d>
                      <m:dPr>
                        <m:ctrlPr>
                          <a:rPr lang="de-DE" b="0"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1"/>
                <a:r>
                  <a:rPr lang="de-DE" dirty="0"/>
                  <a:t>Projektionen der vorherigen Folien</a:t>
                </a:r>
              </a:p>
              <a:p>
                <a:pPr lvl="2"/>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r>
                          <a:rPr lang="de-DE" i="1" dirty="0">
                            <a:latin typeface="Cambria Math" panose="02040503050406030204" pitchFamily="18" charset="0"/>
                          </a:rPr>
                          <m:t>,</m:t>
                        </m:r>
                        <m:r>
                          <a:rPr lang="de-DE" i="1" dirty="0">
                            <a:latin typeface="Cambria Math" panose="02040503050406030204" pitchFamily="18" charset="0"/>
                          </a:rPr>
                          <m:t>𝐶𝑜𝑢𝑟𝑠𝑒𝑁𝑢𝑚𝑏𝑒𝑟</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2"/>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𝜋</m:t>
                        </m:r>
                      </m:e>
                      <m:sub>
                        <m:r>
                          <a:rPr lang="de-DE" i="1" dirty="0">
                            <a:latin typeface="Cambria Math" panose="02040503050406030204" pitchFamily="18" charset="0"/>
                          </a:rPr>
                          <m:t>𝐶𝑜𝑢𝑟𝑠𝑒𝑁𝑎𝑚𝑒</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2"/>
                <a:r>
                  <a:rPr lang="de-DE" dirty="0"/>
                  <a:t>Keine doppelten Einträge</a:t>
                </a:r>
              </a:p>
              <a:p>
                <a:pPr lvl="2"/>
                <a:r>
                  <a:rPr lang="de-DE" dirty="0" err="1"/>
                  <a:t>CourseName</a:t>
                </a:r>
                <a:r>
                  <a:rPr lang="de-DE" dirty="0"/>
                  <a:t>, </a:t>
                </a:r>
                <a:r>
                  <a:rPr lang="de-DE" dirty="0" err="1"/>
                  <a:t>CourseNumber</a:t>
                </a:r>
                <a:r>
                  <a:rPr lang="de-DE" dirty="0"/>
                  <a:t> eindeutig </a:t>
                </a:r>
                <a:br>
                  <a:rPr lang="de-DE" dirty="0"/>
                </a:br>
                <a:r>
                  <a:rPr lang="de-DE" dirty="0"/>
                  <a:t>(Primärschlüssel bzw. Schlüsselkandidaten)</a:t>
                </a:r>
              </a:p>
              <a:p>
                <a:pPr lvl="1"/>
                <a:endParaRPr lang="de-DE" dirty="0"/>
              </a:p>
            </p:txBody>
          </p:sp>
        </mc:Choice>
        <mc:Fallback xmlns="">
          <p:sp>
            <p:nvSpPr>
              <p:cNvPr id="3" name="Content Placeholder 2">
                <a:extLst>
                  <a:ext uri="{FF2B5EF4-FFF2-40B4-BE49-F238E27FC236}">
                    <a16:creationId xmlns:a16="http://schemas.microsoft.com/office/drawing/2014/main" id="{A012C3AF-49DC-224B-BA32-5E03FF3B974B}"/>
                  </a:ext>
                </a:extLst>
              </p:cNvPr>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4C34E586-9ECB-C94E-A5B3-CDAAC9D6C5C0}"/>
              </a:ext>
            </a:extLst>
          </p:cNvPr>
          <p:cNvSpPr>
            <a:spLocks noGrp="1"/>
          </p:cNvSpPr>
          <p:nvPr>
            <p:ph type="dt" sz="half" idx="2"/>
          </p:nvPr>
        </p:nvSpPr>
        <p:spPr/>
        <p:txBody>
          <a:bodyPr/>
          <a:lstStyle/>
          <a:p>
            <a:r>
              <a:rPr lang="en-GB"/>
              <a:t>Relationale Algebra</a:t>
            </a:r>
          </a:p>
        </p:txBody>
      </p:sp>
      <p:sp>
        <p:nvSpPr>
          <p:cNvPr id="10" name="Footer Placeholder 9">
            <a:extLst>
              <a:ext uri="{FF2B5EF4-FFF2-40B4-BE49-F238E27FC236}">
                <a16:creationId xmlns:a16="http://schemas.microsoft.com/office/drawing/2014/main" id="{F51FF897-ABFA-6A40-B051-D88D05C41B4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B8A620E4-6BE4-AC4E-AC89-B5A2CACBDE2A}"/>
              </a:ext>
            </a:extLst>
          </p:cNvPr>
          <p:cNvSpPr>
            <a:spLocks noGrp="1"/>
          </p:cNvSpPr>
          <p:nvPr>
            <p:ph type="sldNum" sz="quarter" idx="4"/>
          </p:nvPr>
        </p:nvSpPr>
        <p:spPr/>
        <p:txBody>
          <a:bodyPr/>
          <a:lstStyle/>
          <a:p>
            <a:fld id="{6B52BCD7-8B4B-1443-81DC-540C3C62FE02}" type="slidenum">
              <a:rPr lang="en-GB" smtClean="0"/>
              <a:t>16</a:t>
            </a:fld>
            <a:endParaRPr lang="en-GB"/>
          </a:p>
        </p:txBody>
      </p:sp>
      <p:graphicFrame>
        <p:nvGraphicFramePr>
          <p:cNvPr id="9" name="Group 23">
            <a:extLst>
              <a:ext uri="{FF2B5EF4-FFF2-40B4-BE49-F238E27FC236}">
                <a16:creationId xmlns:a16="http://schemas.microsoft.com/office/drawing/2014/main" id="{B5525481-12DB-A64E-84EC-E5E6AE53F7C0}"/>
              </a:ext>
            </a:extLst>
          </p:cNvPr>
          <p:cNvGraphicFramePr>
            <a:graphicFrameLocks noGrp="1"/>
          </p:cNvGraphicFramePr>
          <p:nvPr>
            <p:extLst>
              <p:ext uri="{D42A27DB-BD31-4B8C-83A1-F6EECF244321}">
                <p14:modId xmlns:p14="http://schemas.microsoft.com/office/powerpoint/2010/main" val="2954844969"/>
              </p:ext>
            </p:extLst>
          </p:nvPr>
        </p:nvGraphicFramePr>
        <p:xfrm>
          <a:off x="9453147" y="1085214"/>
          <a:ext cx="2373848" cy="1155360"/>
        </p:xfrm>
        <a:graphic>
          <a:graphicData uri="http://schemas.openxmlformats.org/drawingml/2006/table">
            <a:tbl>
              <a:tblPr/>
              <a:tblGrid>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1" name="Right Arrow 10">
            <a:extLst>
              <a:ext uri="{FF2B5EF4-FFF2-40B4-BE49-F238E27FC236}">
                <a16:creationId xmlns:a16="http://schemas.microsoft.com/office/drawing/2014/main" id="{1E5A8174-50F7-DC46-AD18-E00AC9FE82F8}"/>
              </a:ext>
            </a:extLst>
          </p:cNvPr>
          <p:cNvSpPr/>
          <p:nvPr/>
        </p:nvSpPr>
        <p:spPr>
          <a:xfrm rot="16200000">
            <a:off x="10529645" y="4108421"/>
            <a:ext cx="25200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2" name="Group 23">
            <a:extLst>
              <a:ext uri="{FF2B5EF4-FFF2-40B4-BE49-F238E27FC236}">
                <a16:creationId xmlns:a16="http://schemas.microsoft.com/office/drawing/2014/main" id="{72ECDC31-AFFD-6C4E-9EE4-60DA19495BCD}"/>
              </a:ext>
            </a:extLst>
          </p:cNvPr>
          <p:cNvGraphicFramePr>
            <a:graphicFrameLocks noGrp="1"/>
          </p:cNvGraphicFramePr>
          <p:nvPr>
            <p:extLst>
              <p:ext uri="{D42A27DB-BD31-4B8C-83A1-F6EECF244321}">
                <p14:modId xmlns:p14="http://schemas.microsoft.com/office/powerpoint/2010/main" val="651960597"/>
              </p:ext>
            </p:extLst>
          </p:nvPr>
        </p:nvGraphicFramePr>
        <p:xfrm>
          <a:off x="9453147" y="2634589"/>
          <a:ext cx="2373848" cy="1435200"/>
        </p:xfrm>
        <a:graphic>
          <a:graphicData uri="http://schemas.openxmlformats.org/drawingml/2006/table">
            <a:tbl>
              <a:tblPr/>
              <a:tblGrid>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3" name="Right Arrow 12">
            <a:extLst>
              <a:ext uri="{FF2B5EF4-FFF2-40B4-BE49-F238E27FC236}">
                <a16:creationId xmlns:a16="http://schemas.microsoft.com/office/drawing/2014/main" id="{F55583ED-2B62-424A-B390-F4D04B53F8AD}"/>
              </a:ext>
            </a:extLst>
          </p:cNvPr>
          <p:cNvSpPr/>
          <p:nvPr/>
        </p:nvSpPr>
        <p:spPr>
          <a:xfrm rot="16200000">
            <a:off x="10530368" y="2273520"/>
            <a:ext cx="25200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5" name="Group 23">
            <a:extLst>
              <a:ext uri="{FF2B5EF4-FFF2-40B4-BE49-F238E27FC236}">
                <a16:creationId xmlns:a16="http://schemas.microsoft.com/office/drawing/2014/main" id="{3916D095-1449-0248-AF10-DC27904FD750}"/>
              </a:ext>
            </a:extLst>
          </p:cNvPr>
          <p:cNvGraphicFramePr>
            <a:graphicFrameLocks noGrp="1"/>
          </p:cNvGraphicFramePr>
          <p:nvPr>
            <p:extLst>
              <p:ext uri="{D42A27DB-BD31-4B8C-83A1-F6EECF244321}">
                <p14:modId xmlns:p14="http://schemas.microsoft.com/office/powerpoint/2010/main" val="54878011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128641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Operationssequenzen und </a:t>
            </a:r>
            <a:r>
              <a:rPr lang="de-DE" dirty="0" err="1"/>
              <a:t>Renaming</a:t>
            </a:r>
            <a:endParaRPr lang="de-DE" dirty="0"/>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Relationale Algebra</a:t>
            </a:r>
          </a:p>
        </p:txBody>
      </p:sp>
      <p:sp>
        <p:nvSpPr>
          <p:cNvPr id="5" name="Date Placeholder 4">
            <a:extLst>
              <a:ext uri="{FF2B5EF4-FFF2-40B4-BE49-F238E27FC236}">
                <a16:creationId xmlns:a16="http://schemas.microsoft.com/office/drawing/2014/main" id="{6B636CB4-5E51-5A49-9381-A302F3C3C665}"/>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1FBFE7F4-3454-9E4B-A770-5B7A28CD3E8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17</a:t>
            </a:fld>
            <a:endParaRPr lang="en-GB"/>
          </a:p>
        </p:txBody>
      </p:sp>
    </p:spTree>
    <p:extLst>
      <p:ext uri="{BB962C8B-B14F-4D97-AF65-F5344CB8AC3E}">
        <p14:creationId xmlns:p14="http://schemas.microsoft.com/office/powerpoint/2010/main" val="4371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ED2D-40DE-7549-9813-116BF440D826}"/>
              </a:ext>
            </a:extLst>
          </p:cNvPr>
          <p:cNvSpPr>
            <a:spLocks noGrp="1"/>
          </p:cNvSpPr>
          <p:nvPr>
            <p:ph type="title"/>
          </p:nvPr>
        </p:nvSpPr>
        <p:spPr/>
        <p:txBody>
          <a:bodyPr/>
          <a:lstStyle/>
          <a:p>
            <a:r>
              <a:rPr lang="de-DE" dirty="0"/>
              <a:t>Sequenzen von Operationen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CFB16-38FD-E14F-B45F-154B51CFCDE2}"/>
                  </a:ext>
                </a:extLst>
              </p:cNvPr>
              <p:cNvSpPr>
                <a:spLocks noGrp="1"/>
              </p:cNvSpPr>
              <p:nvPr>
                <p:ph idx="1"/>
              </p:nvPr>
            </p:nvSpPr>
            <p:spPr/>
            <p:txBody>
              <a:bodyPr>
                <a:normAutofit/>
              </a:bodyPr>
              <a:lstStyle/>
              <a:p>
                <a:r>
                  <a:rPr lang="de-DE" dirty="0"/>
                  <a:t>Im Allgemeinen werden mehrere Operationen nacheinander ausgeführt </a:t>
                </a:r>
              </a:p>
              <a:p>
                <a:pPr lvl="1"/>
                <a:r>
                  <a:rPr lang="de-DE" dirty="0"/>
                  <a:t>Einzelner Ausdruck oder Sequenz mit explizit benanntem Zwischenergebnis</a:t>
                </a:r>
              </a:p>
              <a:p>
                <a:r>
                  <a:rPr lang="de-DE" dirty="0"/>
                  <a:t>Beispiel</a:t>
                </a:r>
              </a:p>
              <a:p>
                <a:pPr lvl="1"/>
                <a14:m>
                  <m:oMath xmlns:m="http://schemas.openxmlformats.org/officeDocument/2006/math">
                    <m:sSub>
                      <m:sSubPr>
                        <m:ctrlPr>
                          <a:rPr lang="de-DE" b="0" i="1" dirty="0" smtClean="0">
                            <a:solidFill>
                              <a:srgbClr val="FFC000"/>
                            </a:solidFill>
                            <a:latin typeface="Cambria Math" panose="02040503050406030204" pitchFamily="18" charset="0"/>
                          </a:rPr>
                        </m:ctrlPr>
                      </m:sSubPr>
                      <m:e>
                        <m:r>
                          <a:rPr lang="el-GR" i="1" dirty="0" smtClean="0">
                            <a:solidFill>
                              <a:srgbClr val="FFC000"/>
                            </a:solidFill>
                            <a:latin typeface="Cambria Math" panose="02040503050406030204" pitchFamily="18" charset="0"/>
                          </a:rPr>
                          <m:t>𝜋</m:t>
                        </m:r>
                      </m:e>
                      <m:sub>
                        <m:r>
                          <a:rPr lang="de-DE" b="0" i="1" dirty="0" smtClean="0">
                            <a:solidFill>
                              <a:srgbClr val="FFC000"/>
                            </a:solidFill>
                            <a:latin typeface="Cambria Math" panose="02040503050406030204" pitchFamily="18" charset="0"/>
                          </a:rPr>
                          <m:t>𝐶𝑟𝑒𝑑𝑖𝑡𝐻𝑜𝑢𝑟𝑠</m:t>
                        </m:r>
                        <m:r>
                          <a:rPr lang="de-DE" b="0" i="1" dirty="0" smtClean="0">
                            <a:solidFill>
                              <a:srgbClr val="FFC000"/>
                            </a:solidFill>
                            <a:latin typeface="Cambria Math" panose="02040503050406030204" pitchFamily="18" charset="0"/>
                          </a:rPr>
                          <m:t>, </m:t>
                        </m:r>
                        <m:r>
                          <a:rPr lang="de-DE" b="0" i="1" dirty="0" smtClean="0">
                            <a:solidFill>
                              <a:srgbClr val="FFC000"/>
                            </a:solidFill>
                            <a:latin typeface="Cambria Math" panose="02040503050406030204" pitchFamily="18" charset="0"/>
                          </a:rPr>
                          <m:t>𝐷𝑒𝑝𝑎𝑟𝑡𝑚𝑒𝑛𝑡</m:t>
                        </m:r>
                      </m:sub>
                    </m:sSub>
                    <m:d>
                      <m:dPr>
                        <m:ctrlPr>
                          <a:rPr lang="de-DE" b="0" i="1" dirty="0" smtClean="0">
                            <a:solidFill>
                              <a:srgbClr val="FFC000"/>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𝐶𝑟𝑒𝑑𝑖𝑡𝐻𝑜𝑢𝑟𝑠</m:t>
                            </m:r>
                            <m:r>
                              <a:rPr lang="de-DE" i="1" dirty="0">
                                <a:solidFill>
                                  <a:schemeClr val="accent1"/>
                                </a:solidFill>
                                <a:latin typeface="Cambria Math" panose="02040503050406030204" pitchFamily="18" charset="0"/>
                                <a:ea typeface="Cambria Math" panose="02040503050406030204" pitchFamily="18" charset="0"/>
                              </a:rPr>
                              <m:t>≥4</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rgbClr val="C00000"/>
                  </a:solidFill>
                </a:endParaRPr>
              </a:p>
              <a:p>
                <a:pPr lvl="1"/>
                <a14:m>
                  <m:oMath xmlns:m="http://schemas.openxmlformats.org/officeDocument/2006/math">
                    <m:r>
                      <a:rPr lang="de-DE" i="1" dirty="0" smtClean="0">
                        <a:latin typeface="Cambria Math" panose="02040503050406030204" pitchFamily="18" charset="0"/>
                      </a:rPr>
                      <m:t>𝑀𝐼𝑁</m:t>
                    </m:r>
                    <m:r>
                      <a:rPr lang="de-DE" i="1" dirty="0" smtClean="0">
                        <a:latin typeface="Cambria Math" panose="02040503050406030204" pitchFamily="18" charset="0"/>
                      </a:rPr>
                      <m:t>4←</m:t>
                    </m:r>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𝐶𝑟𝑒𝑑𝑖𝑡𝐻𝑜𝑢𝑟𝑠</m:t>
                        </m:r>
                        <m:r>
                          <a:rPr lang="de-DE" i="1" dirty="0">
                            <a:solidFill>
                              <a:schemeClr val="accent1"/>
                            </a:solidFill>
                            <a:latin typeface="Cambria Math" panose="02040503050406030204" pitchFamily="18" charset="0"/>
                            <a:ea typeface="Cambria Math" panose="02040503050406030204" pitchFamily="18" charset="0"/>
                          </a:rPr>
                          <m:t>≥4</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br>
                  <a:rPr lang="de-DE" dirty="0"/>
                </a:br>
                <a14:m>
                  <m:oMath xmlns:m="http://schemas.openxmlformats.org/officeDocument/2006/math">
                    <m:r>
                      <a:rPr lang="de-DE" i="1" dirty="0" smtClean="0">
                        <a:latin typeface="Cambria Math" panose="02040503050406030204" pitchFamily="18" charset="0"/>
                      </a:rPr>
                      <m:t>𝑅𝐸𝑆𝑈𝐿𝑇𝐴𝑇</m:t>
                    </m:r>
                    <m:r>
                      <a:rPr lang="de-DE" i="1" dirty="0" smtClean="0">
                        <a:latin typeface="Cambria Math" panose="02040503050406030204" pitchFamily="18" charset="0"/>
                        <a:ea typeface="Cambria Math" panose="02040503050406030204" pitchFamily="18" charset="0"/>
                      </a:rPr>
                      <m:t>←</m:t>
                    </m:r>
                    <m:sSub>
                      <m:sSubPr>
                        <m:ctrlPr>
                          <a:rPr lang="de-DE" i="1" dirty="0">
                            <a:solidFill>
                              <a:srgbClr val="FFC000"/>
                            </a:solidFill>
                            <a:latin typeface="Cambria Math" panose="02040503050406030204" pitchFamily="18" charset="0"/>
                          </a:rPr>
                        </m:ctrlPr>
                      </m:sSubPr>
                      <m:e>
                        <m:r>
                          <a:rPr lang="el-GR" i="1" dirty="0">
                            <a:solidFill>
                              <a:srgbClr val="FFC000"/>
                            </a:solidFill>
                            <a:latin typeface="Cambria Math" panose="02040503050406030204" pitchFamily="18" charset="0"/>
                          </a:rPr>
                          <m:t>𝜋</m:t>
                        </m:r>
                      </m:e>
                      <m:sub>
                        <m:r>
                          <a:rPr lang="de-DE" i="1" dirty="0">
                            <a:solidFill>
                              <a:srgbClr val="FFC000"/>
                            </a:solidFill>
                            <a:latin typeface="Cambria Math" panose="02040503050406030204" pitchFamily="18" charset="0"/>
                          </a:rPr>
                          <m:t>𝐶𝑟𝑒𝑑𝑖𝑡𝐻𝑜𝑢𝑟𝑠</m:t>
                        </m:r>
                        <m:r>
                          <a:rPr lang="de-DE" i="1" dirty="0">
                            <a:solidFill>
                              <a:srgbClr val="FFC000"/>
                            </a:solidFill>
                            <a:latin typeface="Cambria Math" panose="02040503050406030204" pitchFamily="18" charset="0"/>
                          </a:rPr>
                          <m:t>, </m:t>
                        </m:r>
                        <m:r>
                          <a:rPr lang="de-DE" i="1" dirty="0">
                            <a:solidFill>
                              <a:srgbClr val="FFC000"/>
                            </a:solidFill>
                            <a:latin typeface="Cambria Math" panose="02040503050406030204" pitchFamily="18" charset="0"/>
                          </a:rPr>
                          <m:t>𝐷𝑒𝑝𝑎𝑟𝑡𝑚𝑒𝑛𝑡</m:t>
                        </m:r>
                      </m:sub>
                    </m:sSub>
                    <m:d>
                      <m:dPr>
                        <m:ctrlPr>
                          <a:rPr lang="de-DE" i="1" dirty="0">
                            <a:solidFill>
                              <a:srgbClr val="FFC000"/>
                            </a:solidFill>
                            <a:latin typeface="Cambria Math" panose="02040503050406030204" pitchFamily="18" charset="0"/>
                          </a:rPr>
                        </m:ctrlPr>
                      </m:dPr>
                      <m:e>
                        <m:r>
                          <a:rPr lang="de-DE" i="1" dirty="0">
                            <a:latin typeface="Cambria Math" panose="02040503050406030204" pitchFamily="18" charset="0"/>
                          </a:rPr>
                          <m:t>𝑀𝐼𝑁</m:t>
                        </m:r>
                        <m:r>
                          <a:rPr lang="de-DE" i="1" dirty="0">
                            <a:latin typeface="Cambria Math" panose="02040503050406030204" pitchFamily="18" charset="0"/>
                          </a:rPr>
                          <m:t>4</m:t>
                        </m:r>
                      </m:e>
                    </m:d>
                  </m:oMath>
                </a14:m>
                <a:r>
                  <a:rPr lang="de-DE" dirty="0">
                    <a:solidFill>
                      <a:srgbClr val="C00000"/>
                    </a:solidFill>
                  </a:rPr>
                  <a:t> </a:t>
                </a:r>
              </a:p>
              <a:p>
                <a:pPr lvl="1"/>
                <a:endParaRPr lang="de-DE" dirty="0"/>
              </a:p>
              <a:p>
                <a:r>
                  <a:rPr lang="de-DE" dirty="0"/>
                  <a:t>Relationen umbenennen möglich:</a:t>
                </a:r>
              </a:p>
              <a:p>
                <a:pPr lvl="1"/>
                <a14:m>
                  <m:oMath xmlns:m="http://schemas.openxmlformats.org/officeDocument/2006/math">
                    <m:r>
                      <a:rPr lang="de-DE" i="1" dirty="0">
                        <a:latin typeface="Cambria Math" panose="02040503050406030204" pitchFamily="18" charset="0"/>
                      </a:rPr>
                      <m:t>𝑀𝐼𝑁</m:t>
                    </m:r>
                    <m:r>
                      <a:rPr lang="de-DE" i="1" dirty="0">
                        <a:latin typeface="Cambria Math" panose="02040503050406030204" pitchFamily="18" charset="0"/>
                      </a:rPr>
                      <m:t>4←</m:t>
                    </m:r>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𝐶𝑟𝑒𝑑𝑖𝑡𝐻𝑜𝑢𝑟𝑠</m:t>
                        </m:r>
                        <m:r>
                          <a:rPr lang="de-DE" i="1" dirty="0">
                            <a:solidFill>
                              <a:schemeClr val="accent1"/>
                            </a:solidFill>
                            <a:latin typeface="Cambria Math" panose="02040503050406030204" pitchFamily="18" charset="0"/>
                            <a:ea typeface="Cambria Math" panose="02040503050406030204" pitchFamily="18" charset="0"/>
                          </a:rPr>
                          <m:t>≥4</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br>
                  <a:rPr lang="de-DE" dirty="0"/>
                </a:br>
                <a14:m>
                  <m:oMath xmlns:m="http://schemas.openxmlformats.org/officeDocument/2006/math">
                    <m:r>
                      <a:rPr lang="de-DE" i="1" dirty="0" smtClean="0">
                        <a:solidFill>
                          <a:srgbClr val="7030A0"/>
                        </a:solidFill>
                        <a:latin typeface="Cambria Math" panose="02040503050406030204" pitchFamily="18" charset="0"/>
                      </a:rPr>
                      <m:t>𝐶𝑂𝑈𝑅𝑆𝐸</m:t>
                    </m:r>
                    <m:r>
                      <a:rPr lang="de-DE" i="1" dirty="0" smtClean="0">
                        <a:solidFill>
                          <a:srgbClr val="7030A0"/>
                        </a:solidFill>
                        <a:latin typeface="Cambria Math" panose="02040503050406030204" pitchFamily="18" charset="0"/>
                      </a:rPr>
                      <m:t>4</m:t>
                    </m:r>
                    <m:d>
                      <m:dPr>
                        <m:ctrlPr>
                          <a:rPr lang="de-DE" i="1" dirty="0" smtClean="0">
                            <a:solidFill>
                              <a:srgbClr val="7030A0"/>
                            </a:solidFill>
                            <a:latin typeface="Cambria Math" panose="02040503050406030204" pitchFamily="18" charset="0"/>
                          </a:rPr>
                        </m:ctrlPr>
                      </m:dPr>
                      <m:e>
                        <m:r>
                          <a:rPr lang="de-DE" i="1" dirty="0" err="1">
                            <a:solidFill>
                              <a:srgbClr val="7030A0"/>
                            </a:solidFill>
                            <a:latin typeface="Cambria Math" panose="02040503050406030204" pitchFamily="18" charset="0"/>
                          </a:rPr>
                          <m:t>𝐻𝑜𝑢𝑟𝑠</m:t>
                        </m:r>
                        <m:r>
                          <a:rPr lang="de-DE" i="1" dirty="0">
                            <a:solidFill>
                              <a:srgbClr val="7030A0"/>
                            </a:solidFill>
                            <a:latin typeface="Cambria Math" panose="02040503050406030204" pitchFamily="18" charset="0"/>
                          </a:rPr>
                          <m:t>, </m:t>
                        </m:r>
                        <m:r>
                          <a:rPr lang="de-DE" i="1" dirty="0">
                            <a:solidFill>
                              <a:srgbClr val="7030A0"/>
                            </a:solidFill>
                            <a:latin typeface="Cambria Math" panose="02040503050406030204" pitchFamily="18" charset="0"/>
                          </a:rPr>
                          <m:t>𝐷𝑒𝑝𝑎𝑟𝑡𝑚𝑒𝑛𝑡</m:t>
                        </m:r>
                      </m:e>
                    </m:d>
                  </m:oMath>
                </a14:m>
                <a:r>
                  <a:rPr lang="de-DE" dirty="0"/>
                  <a:t> </a:t>
                </a:r>
                <a:br>
                  <a:rPr lang="de-DE" dirty="0"/>
                </a:br>
                <a:r>
                  <a:rPr lang="de-DE" dirty="0"/>
                  <a:t>	</a:t>
                </a:r>
                <a14:m>
                  <m:oMath xmlns:m="http://schemas.openxmlformats.org/officeDocument/2006/math">
                    <m:r>
                      <a:rPr lang="de-DE" i="1" dirty="0">
                        <a:latin typeface="Cambria Math" panose="02040503050406030204" pitchFamily="18" charset="0"/>
                        <a:ea typeface="Cambria Math" panose="02040503050406030204" pitchFamily="18" charset="0"/>
                      </a:rPr>
                      <m:t>←</m:t>
                    </m:r>
                    <m:sSub>
                      <m:sSubPr>
                        <m:ctrlPr>
                          <a:rPr lang="de-DE" i="1" dirty="0" smtClean="0">
                            <a:solidFill>
                              <a:srgbClr val="FFC000"/>
                            </a:solidFill>
                            <a:latin typeface="Cambria Math" panose="02040503050406030204" pitchFamily="18" charset="0"/>
                          </a:rPr>
                        </m:ctrlPr>
                      </m:sSubPr>
                      <m:e>
                        <m:r>
                          <a:rPr lang="el-GR" i="1" dirty="0">
                            <a:solidFill>
                              <a:srgbClr val="FFC000"/>
                            </a:solidFill>
                            <a:latin typeface="Cambria Math" panose="02040503050406030204" pitchFamily="18" charset="0"/>
                          </a:rPr>
                          <m:t>𝜋</m:t>
                        </m:r>
                      </m:e>
                      <m:sub>
                        <m:r>
                          <a:rPr lang="de-DE" i="1" dirty="0">
                            <a:solidFill>
                              <a:srgbClr val="FFC000"/>
                            </a:solidFill>
                            <a:latin typeface="Cambria Math" panose="02040503050406030204" pitchFamily="18" charset="0"/>
                          </a:rPr>
                          <m:t>𝐶𝑟𝑒𝑑𝑖𝑡𝐻𝑜𝑢𝑟𝑠</m:t>
                        </m:r>
                        <m:r>
                          <a:rPr lang="de-DE" i="1" dirty="0">
                            <a:solidFill>
                              <a:srgbClr val="FFC000"/>
                            </a:solidFill>
                            <a:latin typeface="Cambria Math" panose="02040503050406030204" pitchFamily="18" charset="0"/>
                          </a:rPr>
                          <m:t>, </m:t>
                        </m:r>
                        <m:r>
                          <a:rPr lang="de-DE" i="1" dirty="0">
                            <a:solidFill>
                              <a:srgbClr val="FFC000"/>
                            </a:solidFill>
                            <a:latin typeface="Cambria Math" panose="02040503050406030204" pitchFamily="18" charset="0"/>
                          </a:rPr>
                          <m:t>𝐷𝑒𝑝𝑎𝑟𝑡𝑚𝑒𝑛𝑡</m:t>
                        </m:r>
                      </m:sub>
                    </m:sSub>
                    <m:d>
                      <m:dPr>
                        <m:ctrlPr>
                          <a:rPr lang="de-DE" i="1" dirty="0">
                            <a:solidFill>
                              <a:srgbClr val="FFC000"/>
                            </a:solidFill>
                            <a:latin typeface="Cambria Math" panose="02040503050406030204" pitchFamily="18" charset="0"/>
                          </a:rPr>
                        </m:ctrlPr>
                      </m:dPr>
                      <m:e>
                        <m:r>
                          <a:rPr lang="de-DE" i="1" dirty="0">
                            <a:latin typeface="Cambria Math" panose="02040503050406030204" pitchFamily="18" charset="0"/>
                          </a:rPr>
                          <m:t>𝑀𝐼𝑁</m:t>
                        </m:r>
                        <m:r>
                          <a:rPr lang="de-DE" i="1" dirty="0">
                            <a:latin typeface="Cambria Math" panose="02040503050406030204" pitchFamily="18" charset="0"/>
                          </a:rPr>
                          <m:t>4</m:t>
                        </m:r>
                      </m:e>
                    </m:d>
                  </m:oMath>
                </a14:m>
                <a:endParaRPr lang="de-DE" dirty="0">
                  <a:solidFill>
                    <a:srgbClr val="C00000"/>
                  </a:solidFill>
                </a:endParaRPr>
              </a:p>
            </p:txBody>
          </p:sp>
        </mc:Choice>
        <mc:Fallback xmlns="">
          <p:sp>
            <p:nvSpPr>
              <p:cNvPr id="3" name="Content Placeholder 2">
                <a:extLst>
                  <a:ext uri="{FF2B5EF4-FFF2-40B4-BE49-F238E27FC236}">
                    <a16:creationId xmlns:a16="http://schemas.microsoft.com/office/drawing/2014/main" id="{FE8CFB16-38FD-E14F-B45F-154B51CFCDE2}"/>
                  </a:ext>
                </a:extLst>
              </p:cNvPr>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49137A27-1D0C-5A40-B603-E03CA3B5C232}"/>
              </a:ext>
            </a:extLst>
          </p:cNvPr>
          <p:cNvSpPr>
            <a:spLocks noGrp="1"/>
          </p:cNvSpPr>
          <p:nvPr>
            <p:ph type="dt" sz="half" idx="2"/>
          </p:nvPr>
        </p:nvSpPr>
        <p:spPr/>
        <p:txBody>
          <a:bodyPr/>
          <a:lstStyle/>
          <a:p>
            <a:r>
              <a:rPr lang="en-GB"/>
              <a:t>Relationale Algebra</a:t>
            </a:r>
          </a:p>
        </p:txBody>
      </p:sp>
      <p:sp>
        <p:nvSpPr>
          <p:cNvPr id="9" name="Footer Placeholder 8">
            <a:extLst>
              <a:ext uri="{FF2B5EF4-FFF2-40B4-BE49-F238E27FC236}">
                <a16:creationId xmlns:a16="http://schemas.microsoft.com/office/drawing/2014/main" id="{039168DB-9EFE-9249-9654-18D3B50AB35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B07F0D4-9DE2-0943-A3E9-BE921E1D004F}"/>
              </a:ext>
            </a:extLst>
          </p:cNvPr>
          <p:cNvSpPr>
            <a:spLocks noGrp="1"/>
          </p:cNvSpPr>
          <p:nvPr>
            <p:ph type="sldNum" sz="quarter" idx="4"/>
          </p:nvPr>
        </p:nvSpPr>
        <p:spPr/>
        <p:txBody>
          <a:bodyPr/>
          <a:lstStyle/>
          <a:p>
            <a:fld id="{6B52BCD7-8B4B-1443-81DC-540C3C62FE02}" type="slidenum">
              <a:rPr lang="en-GB" smtClean="0"/>
              <a:t>18</a:t>
            </a:fld>
            <a:endParaRPr lang="en-GB"/>
          </a:p>
        </p:txBody>
      </p:sp>
      <p:graphicFrame>
        <p:nvGraphicFramePr>
          <p:cNvPr id="15" name="Group 23">
            <a:extLst>
              <a:ext uri="{FF2B5EF4-FFF2-40B4-BE49-F238E27FC236}">
                <a16:creationId xmlns:a16="http://schemas.microsoft.com/office/drawing/2014/main" id="{772838F5-AD7E-CC4D-9C2E-27F0977AEFCB}"/>
              </a:ext>
            </a:extLst>
          </p:cNvPr>
          <p:cNvGraphicFramePr>
            <a:graphicFrameLocks noGrp="1"/>
          </p:cNvGraphicFramePr>
          <p:nvPr>
            <p:extLst>
              <p:ext uri="{D42A27DB-BD31-4B8C-83A1-F6EECF244321}">
                <p14:modId xmlns:p14="http://schemas.microsoft.com/office/powerpoint/2010/main" val="1639980466"/>
              </p:ext>
            </p:extLst>
          </p:nvPr>
        </p:nvGraphicFramePr>
        <p:xfrm>
          <a:off x="9457827" y="3474448"/>
          <a:ext cx="2373848" cy="595680"/>
        </p:xfrm>
        <a:graphic>
          <a:graphicData uri="http://schemas.openxmlformats.org/drawingml/2006/table">
            <a:tbl>
              <a:tblPr/>
              <a:tblGrid>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8" name="Group 23">
            <a:extLst>
              <a:ext uri="{FF2B5EF4-FFF2-40B4-BE49-F238E27FC236}">
                <a16:creationId xmlns:a16="http://schemas.microsoft.com/office/drawing/2014/main" id="{F623E5E4-D79E-ED4C-9ECC-FC7F4AAA6999}"/>
              </a:ext>
            </a:extLst>
          </p:cNvPr>
          <p:cNvGraphicFramePr>
            <a:graphicFrameLocks noGrp="1"/>
          </p:cNvGraphicFramePr>
          <p:nvPr>
            <p:extLst>
              <p:ext uri="{D42A27DB-BD31-4B8C-83A1-F6EECF244321}">
                <p14:modId xmlns:p14="http://schemas.microsoft.com/office/powerpoint/2010/main" val="106332789"/>
              </p:ext>
            </p:extLst>
          </p:nvPr>
        </p:nvGraphicFramePr>
        <p:xfrm>
          <a:off x="8990168" y="2478182"/>
          <a:ext cx="2841507" cy="595680"/>
        </p:xfrm>
        <a:graphic>
          <a:graphicData uri="http://schemas.openxmlformats.org/drawingml/2006/table">
            <a:tbl>
              <a:tblPr/>
              <a:tblGrid>
                <a:gridCol w="966642">
                  <a:extLst>
                    <a:ext uri="{9D8B030D-6E8A-4147-A177-3AD203B41FA5}">
                      <a16:colId xmlns:a16="http://schemas.microsoft.com/office/drawing/2014/main" val="28613131"/>
                    </a:ext>
                  </a:extLst>
                </a:gridCol>
                <a:gridCol w="678670">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a:solidFill>
                            <a:srgbClr val="7030A0"/>
                          </a:solidFill>
                          <a:latin typeface="+mn-lt"/>
                        </a:rPr>
                        <a:t>COURSE4</a:t>
                      </a:r>
                      <a:endParaRPr kumimoji="0" lang="de-DE" sz="1600" b="0" i="0" u="none" strike="noStrike" cap="none" normalizeH="0" baseline="0" dirty="0">
                        <a:ln>
                          <a:noFill/>
                        </a:ln>
                        <a:solidFill>
                          <a:srgbClr val="7030A0"/>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rgbClr val="7030A0"/>
                          </a:solidFill>
                          <a:effectLst/>
                          <a:latin typeface="+mn-lt"/>
                        </a:rPr>
                        <a:t>Hours</a:t>
                      </a:r>
                      <a:endParaRPr kumimoji="0" lang="de-DE" sz="1600" b="0" i="0" u="none" strike="noStrike" cap="none" normalizeH="0" baseline="0" dirty="0">
                        <a:ln>
                          <a:noFill/>
                        </a:ln>
                        <a:solidFill>
                          <a:srgbClr val="7030A0"/>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rgbClr val="C00000"/>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6" name="Group 23">
            <a:extLst>
              <a:ext uri="{FF2B5EF4-FFF2-40B4-BE49-F238E27FC236}">
                <a16:creationId xmlns:a16="http://schemas.microsoft.com/office/drawing/2014/main" id="{29562A66-FB21-CE4B-9786-5A71BE39B1E0}"/>
              </a:ext>
            </a:extLst>
          </p:cNvPr>
          <p:cNvGraphicFramePr>
            <a:graphicFrameLocks noGrp="1"/>
          </p:cNvGraphicFramePr>
          <p:nvPr>
            <p:extLst>
              <p:ext uri="{D42A27DB-BD31-4B8C-83A1-F6EECF244321}">
                <p14:modId xmlns:p14="http://schemas.microsoft.com/office/powerpoint/2010/main" val="3197429324"/>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9" name="Right Arrow 18">
            <a:extLst>
              <a:ext uri="{FF2B5EF4-FFF2-40B4-BE49-F238E27FC236}">
                <a16:creationId xmlns:a16="http://schemas.microsoft.com/office/drawing/2014/main" id="{F1BCC2A1-8940-344E-9DC9-E53E2C9E749E}"/>
              </a:ext>
            </a:extLst>
          </p:cNvPr>
          <p:cNvSpPr/>
          <p:nvPr/>
        </p:nvSpPr>
        <p:spPr>
          <a:xfrm rot="16200000">
            <a:off x="10529645" y="4108421"/>
            <a:ext cx="25200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ight Arrow 19">
            <a:extLst>
              <a:ext uri="{FF2B5EF4-FFF2-40B4-BE49-F238E27FC236}">
                <a16:creationId xmlns:a16="http://schemas.microsoft.com/office/drawing/2014/main" id="{55F0B66A-FD78-464D-AE89-9C751F884334}"/>
              </a:ext>
            </a:extLst>
          </p:cNvPr>
          <p:cNvSpPr/>
          <p:nvPr/>
        </p:nvSpPr>
        <p:spPr>
          <a:xfrm rot="16200000">
            <a:off x="10530368" y="3111370"/>
            <a:ext cx="25200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a:extLst>
              <a:ext uri="{FF2B5EF4-FFF2-40B4-BE49-F238E27FC236}">
                <a16:creationId xmlns:a16="http://schemas.microsoft.com/office/drawing/2014/main" id="{19589A43-35E9-DC45-88C4-C89364340C20}"/>
              </a:ext>
            </a:extLst>
          </p:cNvPr>
          <p:cNvSpPr/>
          <p:nvPr/>
        </p:nvSpPr>
        <p:spPr>
          <a:xfrm>
            <a:off x="6024664" y="4470714"/>
            <a:ext cx="5807012" cy="870543"/>
          </a:xfrm>
          <a:prstGeom prst="rect">
            <a:avLst/>
          </a:pr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7607913-0F2A-3CC1-28D8-90B1FCC2DE96}"/>
              </a:ext>
            </a:extLst>
          </p:cNvPr>
          <p:cNvSpPr/>
          <p:nvPr/>
        </p:nvSpPr>
        <p:spPr>
          <a:xfrm>
            <a:off x="6024664" y="4470713"/>
            <a:ext cx="5807011" cy="87054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51A49B-0CB2-824C-966D-24E78A5B4F4F}"/>
              </a:ext>
            </a:extLst>
          </p:cNvPr>
          <p:cNvSpPr/>
          <p:nvPr/>
        </p:nvSpPr>
        <p:spPr>
          <a:xfrm>
            <a:off x="9457827" y="4470714"/>
            <a:ext cx="2373848" cy="8705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61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5"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D477630-0100-C347-855D-C0961D2E6A12}"/>
                  </a:ext>
                </a:extLst>
              </p:cNvPr>
              <p:cNvSpPr>
                <a:spLocks noGrp="1"/>
              </p:cNvSpPr>
              <p:nvPr>
                <p:ph type="title"/>
              </p:nvPr>
            </p:nvSpPr>
            <p:spPr/>
            <p:txBody>
              <a:bodyPr/>
              <a:lstStyle/>
              <a:p>
                <a:r>
                  <a:rPr lang="de-DE" dirty="0"/>
                  <a:t>Umbenennung </a:t>
                </a:r>
                <a14:m>
                  <m:oMath xmlns:m="http://schemas.openxmlformats.org/officeDocument/2006/math">
                    <m:r>
                      <a:rPr lang="de-DE" i="1">
                        <a:latin typeface="Cambria Math" panose="02040503050406030204" pitchFamily="18" charset="0"/>
                        <a:ea typeface="Cambria Math" panose="02040503050406030204" pitchFamily="18" charset="0"/>
                      </a:rPr>
                      <m:t>𝜌</m:t>
                    </m:r>
                  </m:oMath>
                </a14:m>
                <a:r>
                  <a:rPr lang="de-DE" dirty="0"/>
                  <a:t> </a:t>
                </a:r>
              </a:p>
            </p:txBody>
          </p:sp>
        </mc:Choice>
        <mc:Fallback xmlns="">
          <p:sp>
            <p:nvSpPr>
              <p:cNvPr id="2" name="Title 1">
                <a:extLst>
                  <a:ext uri="{FF2B5EF4-FFF2-40B4-BE49-F238E27FC236}">
                    <a16:creationId xmlns:a16="http://schemas.microsoft.com/office/drawing/2014/main" id="{ED477630-0100-C347-855D-C0961D2E6A12}"/>
                  </a:ext>
                </a:extLst>
              </p:cNvPr>
              <p:cNvSpPr>
                <a:spLocks noGrp="1" noRot="1" noChangeAspect="1" noMove="1" noResize="1" noEditPoints="1" noAdjustHandles="1" noChangeArrowheads="1" noChangeShapeType="1" noTextEdit="1"/>
              </p:cNvSpPr>
              <p:nvPr>
                <p:ph type="title"/>
              </p:nvPr>
            </p:nvSpPr>
            <p:spPr>
              <a:blipFill>
                <a:blip r:embed="rId2"/>
                <a:stretch>
                  <a:fillRect l="-2090" t="-7018" b="-175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11B917-1932-B34E-B176-71C4F60C6A52}"/>
                  </a:ext>
                </a:extLst>
              </p:cNvPr>
              <p:cNvSpPr>
                <a:spLocks noGrp="1"/>
              </p:cNvSpPr>
              <p:nvPr>
                <p:ph idx="1"/>
              </p:nvPr>
            </p:nvSpPr>
            <p:spPr/>
            <p:txBody>
              <a:bodyPr/>
              <a:lstStyle/>
              <a:p>
                <a:r>
                  <a:rPr lang="de-DE" dirty="0"/>
                  <a:t>Erlaubt die explizite Umbenennung von Relationen und Attributen</a:t>
                </a:r>
              </a:p>
              <a:p>
                <a:r>
                  <a:rPr lang="de-DE" dirty="0"/>
                  <a:t>Gegeben Ausgangsschema </a:t>
                </a:r>
                <a14:m>
                  <m:oMath xmlns:m="http://schemas.openxmlformats.org/officeDocument/2006/math">
                    <m:r>
                      <a:rPr lang="de-DE" i="1" dirty="0" smtClean="0">
                        <a:latin typeface="Cambria Math" panose="02040503050406030204" pitchFamily="18" charset="0"/>
                      </a:rPr>
                      <m:t>𝑅</m:t>
                    </m:r>
                    <m:d>
                      <m:dPr>
                        <m:ctrlPr>
                          <a:rPr lang="de-DE"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1</m:t>
                            </m:r>
                          </m:sub>
                        </m:sSub>
                        <m:r>
                          <a:rPr lang="de-DE" i="1" dirty="0">
                            <a:latin typeface="Cambria Math" panose="02040503050406030204" pitchFamily="18" charset="0"/>
                          </a:rPr>
                          <m:t>,…,</m:t>
                        </m:r>
                        <m:sSub>
                          <m:sSubPr>
                            <m:ctrlPr>
                              <a:rPr lang="de-DE" b="0" i="1" dirty="0" smtClean="0">
                                <a:latin typeface="Cambria Math" panose="02040503050406030204" pitchFamily="18" charset="0"/>
                              </a:rPr>
                            </m:ctrlPr>
                          </m:sSubPr>
                          <m:e>
                            <m:r>
                              <a:rPr lang="de-DE" i="1" dirty="0">
                                <a:latin typeface="Cambria Math" panose="02040503050406030204" pitchFamily="18" charset="0"/>
                              </a:rPr>
                              <m:t>𝐴</m:t>
                            </m:r>
                          </m:e>
                          <m:sub>
                            <m:r>
                              <a:rPr lang="de-DE" b="0" i="1" dirty="0" smtClean="0">
                                <a:latin typeface="Cambria Math" panose="02040503050406030204" pitchFamily="18" charset="0"/>
                              </a:rPr>
                              <m:t>𝑛</m:t>
                            </m:r>
                          </m:sub>
                        </m:sSub>
                      </m:e>
                    </m:d>
                  </m:oMath>
                </a14:m>
                <a:r>
                  <a:rPr lang="de-DE" dirty="0"/>
                  <a:t>:</a:t>
                </a:r>
              </a:p>
              <a:p>
                <a:r>
                  <a:rPr lang="de-DE" dirty="0"/>
                  <a:t>Umbenennung von </a:t>
                </a:r>
                <a14:m>
                  <m:oMath xmlns:m="http://schemas.openxmlformats.org/officeDocument/2006/math">
                    <m:r>
                      <a:rPr lang="de-DE" i="1" dirty="0">
                        <a:latin typeface="Cambria Math" panose="02040503050406030204" pitchFamily="18" charset="0"/>
                      </a:rPr>
                      <m:t>𝑅</m:t>
                    </m:r>
                  </m:oMath>
                </a14:m>
                <a:r>
                  <a:rPr lang="de-DE" dirty="0"/>
                  <a:t> in </a:t>
                </a:r>
                <a14:m>
                  <m:oMath xmlns:m="http://schemas.openxmlformats.org/officeDocument/2006/math">
                    <m:r>
                      <a:rPr lang="de-DE" b="0" i="1" dirty="0" smtClean="0">
                        <a:latin typeface="Cambria Math" panose="02040503050406030204" pitchFamily="18" charset="0"/>
                      </a:rPr>
                      <m:t>𝑆</m:t>
                    </m:r>
                  </m:oMath>
                </a14:m>
                <a:r>
                  <a:rPr lang="de-DE" dirty="0"/>
                  <a:t> und </a:t>
                </a:r>
                <a:br>
                  <a:rPr lang="de-DE" i="1" dirty="0">
                    <a:latin typeface="Cambria Math" panose="02040503050406030204" pitchFamily="18" charset="0"/>
                  </a:rPr>
                </a:b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𝐴</m:t>
                        </m:r>
                      </m:e>
                      <m:sub>
                        <m:r>
                          <a:rPr lang="de-DE" i="1" dirty="0">
                            <a:latin typeface="Cambria Math" panose="02040503050406030204" pitchFamily="18" charset="0"/>
                          </a:rPr>
                          <m:t>1</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𝐴</m:t>
                        </m:r>
                      </m:e>
                      <m:sub>
                        <m:r>
                          <a:rPr lang="de-DE" i="1" dirty="0">
                            <a:latin typeface="Cambria Math" panose="02040503050406030204" pitchFamily="18" charset="0"/>
                          </a:rPr>
                          <m:t>𝑛</m:t>
                        </m:r>
                      </m:sub>
                    </m:sSub>
                  </m:oMath>
                </a14:m>
                <a:r>
                  <a:rPr lang="de-DE" dirty="0"/>
                  <a:t> in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𝐵</m:t>
                        </m:r>
                      </m:e>
                      <m:sub>
                        <m:r>
                          <a:rPr lang="de-DE" i="1" dirty="0">
                            <a:latin typeface="Cambria Math" panose="02040503050406030204" pitchFamily="18" charset="0"/>
                          </a:rPr>
                          <m:t>1</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b="0" i="1" dirty="0" smtClean="0">
                            <a:latin typeface="Cambria Math" panose="02040503050406030204" pitchFamily="18" charset="0"/>
                          </a:rPr>
                          <m:t>𝐵</m:t>
                        </m:r>
                      </m:e>
                      <m:sub>
                        <m:r>
                          <a:rPr lang="de-DE" i="1" dirty="0">
                            <a:latin typeface="Cambria Math" panose="02040503050406030204" pitchFamily="18" charset="0"/>
                          </a:rPr>
                          <m:t>𝑛</m:t>
                        </m:r>
                      </m:sub>
                    </m:sSub>
                  </m:oMath>
                </a14:m>
                <a:endParaRPr lang="de-DE" baseline="-25000" dirty="0"/>
              </a:p>
              <a:p>
                <a:pPr lvl="1"/>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el-GR" i="1" dirty="0" smtClean="0">
                            <a:solidFill>
                              <a:schemeClr val="accent1"/>
                            </a:solidFill>
                            <a:latin typeface="Cambria Math" panose="02040503050406030204" pitchFamily="18" charset="0"/>
                          </a:rPr>
                          <m:t>𝜌</m:t>
                        </m:r>
                      </m:e>
                      <m:sub>
                        <m:r>
                          <a:rPr lang="de-DE" b="0" i="1" dirty="0" smtClean="0">
                            <a:solidFill>
                              <a:schemeClr val="accent1"/>
                            </a:solidFill>
                            <a:latin typeface="Cambria Math" panose="02040503050406030204" pitchFamily="18" charset="0"/>
                          </a:rPr>
                          <m:t>𝑆</m:t>
                        </m:r>
                        <m:d>
                          <m:dPr>
                            <m:ctrlPr>
                              <a:rPr lang="de-DE" b="0"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𝐵</m:t>
                                </m:r>
                              </m:e>
                              <m:sub>
                                <m:r>
                                  <a:rPr lang="de-DE" b="0" i="1" dirty="0" smtClean="0">
                                    <a:solidFill>
                                      <a:schemeClr val="accent1"/>
                                    </a:solidFill>
                                    <a:latin typeface="Cambria Math" panose="02040503050406030204" pitchFamily="18" charset="0"/>
                                  </a:rPr>
                                  <m:t>1</m:t>
                                </m:r>
                              </m:sub>
                            </m:sSub>
                            <m:r>
                              <a:rPr lang="de-DE" b="0"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𝐵</m:t>
                                </m:r>
                              </m:e>
                              <m:sub>
                                <m:r>
                                  <a:rPr lang="de-DE" b="0" i="1" dirty="0" smtClean="0">
                                    <a:solidFill>
                                      <a:schemeClr val="accent1"/>
                                    </a:solidFill>
                                    <a:latin typeface="Cambria Math" panose="02040503050406030204" pitchFamily="18" charset="0"/>
                                  </a:rPr>
                                  <m:t>𝑛</m:t>
                                </m:r>
                              </m:sub>
                            </m:sSub>
                          </m:e>
                        </m:d>
                      </m:sub>
                    </m:sSub>
                    <m:r>
                      <a:rPr lang="de-DE" i="1" dirty="0">
                        <a:solidFill>
                          <a:schemeClr val="accent1"/>
                        </a:solidFill>
                        <a:latin typeface="Cambria Math" panose="02040503050406030204" pitchFamily="18" charset="0"/>
                      </a:rPr>
                      <m:t>(</m:t>
                    </m:r>
                    <m:r>
                      <a:rPr lang="de-DE" i="1" dirty="0" smtClean="0">
                        <a:solidFill>
                          <a:schemeClr val="accent1"/>
                        </a:solidFill>
                        <a:latin typeface="Cambria Math" panose="02040503050406030204" pitchFamily="18" charset="0"/>
                      </a:rPr>
                      <m:t>𝑅</m:t>
                    </m:r>
                    <m:r>
                      <a:rPr lang="de-DE" i="1" dirty="0" smtClean="0">
                        <a:solidFill>
                          <a:schemeClr val="accent1"/>
                        </a:solidFill>
                        <a:latin typeface="Cambria Math" panose="02040503050406030204" pitchFamily="18" charset="0"/>
                      </a:rPr>
                      <m:t>)</m:t>
                    </m:r>
                  </m:oMath>
                </a14:m>
                <a:endParaRPr lang="de-DE" dirty="0"/>
              </a:p>
              <a:p>
                <a:pPr lvl="2"/>
                <a:r>
                  <a:rPr lang="de-DE" dirty="0"/>
                  <a:t>Verändert nicht Tupel, sondern Schemata</a:t>
                </a:r>
              </a:p>
              <a:p>
                <a:pPr lvl="2"/>
                <a:r>
                  <a:rPr lang="de-DE" dirty="0" err="1"/>
                  <a:t>Unär</a:t>
                </a:r>
                <a:r>
                  <a:rPr lang="de-DE" dirty="0"/>
                  <a:t>: wird auf ein Schema angewendet</a:t>
                </a:r>
              </a:p>
              <a:p>
                <a:pPr lvl="2"/>
                <a:r>
                  <a:rPr lang="de-DE" dirty="0"/>
                  <a:t>Häufig Hilfsoperation in Operationssequenzen</a:t>
                </a:r>
              </a:p>
              <a:p>
                <a:pPr lvl="2"/>
                <a:r>
                  <a:rPr lang="de-DE" dirty="0"/>
                  <a:t>Auch bekannt als RENAME</a:t>
                </a:r>
              </a:p>
              <a:p>
                <a:pPr lvl="1"/>
                <a:r>
                  <a:rPr lang="de-DE" dirty="0"/>
                  <a:t>Beispiel: </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𝜌</m:t>
                        </m:r>
                      </m:e>
                      <m:sub>
                        <m:r>
                          <a:rPr lang="de-DE" b="0" i="1" dirty="0" smtClean="0">
                            <a:latin typeface="Cambria Math" panose="02040503050406030204" pitchFamily="18" charset="0"/>
                          </a:rPr>
                          <m:t>𝐾𝑈𝑅𝑆</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𝐾𝑢𝑟𝑠𝑁𝑎𝑚𝑒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𝐾𝑢𝑟𝑠𝑁𝑟</m:t>
                            </m:r>
                            <m:r>
                              <a:rPr lang="de-DE" b="0" i="1" dirty="0" smtClean="0">
                                <a:latin typeface="Cambria Math" panose="02040503050406030204" pitchFamily="18" charset="0"/>
                              </a:rPr>
                              <m:t>,</m:t>
                            </m:r>
                            <m:r>
                              <a:rPr lang="de-DE" b="0" i="1" dirty="0" smtClean="0">
                                <a:latin typeface="Cambria Math" panose="02040503050406030204" pitchFamily="18" charset="0"/>
                              </a:rPr>
                              <m:t>𝑆𝑊𝑆</m:t>
                            </m:r>
                            <m:r>
                              <a:rPr lang="de-DE" b="0" i="1" dirty="0" smtClean="0">
                                <a:latin typeface="Cambria Math" panose="02040503050406030204" pitchFamily="18" charset="0"/>
                              </a:rPr>
                              <m:t>,</m:t>
                            </m:r>
                            <m:r>
                              <a:rPr lang="de-DE" b="0" i="1" dirty="0" smtClean="0">
                                <a:latin typeface="Cambria Math" panose="02040503050406030204" pitchFamily="18" charset="0"/>
                              </a:rPr>
                              <m:t>𝐼𝑛𝑠𝑡𝑖𝑡𝑢𝑡</m:t>
                            </m:r>
                          </m:e>
                        </m:d>
                      </m:sub>
                    </m:sSub>
                    <m:d>
                      <m:dPr>
                        <m:ctrlPr>
                          <a:rPr lang="de-DE" b="0" i="1" dirty="0">
                            <a:latin typeface="Cambria Math" panose="02040503050406030204" pitchFamily="18" charset="0"/>
                          </a:rPr>
                        </m:ctrlPr>
                      </m:dPr>
                      <m:e>
                        <m:r>
                          <a:rPr lang="de-DE" i="1" dirty="0">
                            <a:latin typeface="Cambria Math" panose="02040503050406030204" pitchFamily="18" charset="0"/>
                          </a:rPr>
                          <m:t>𝐶𝑂𝑈𝑅𝑆𝐸</m:t>
                        </m:r>
                      </m:e>
                    </m:d>
                  </m:oMath>
                </a14:m>
                <a:r>
                  <a:rPr lang="de-DE" dirty="0"/>
                  <a:t> </a:t>
                </a:r>
              </a:p>
            </p:txBody>
          </p:sp>
        </mc:Choice>
        <mc:Fallback xmlns="">
          <p:sp>
            <p:nvSpPr>
              <p:cNvPr id="3" name="Content Placeholder 2">
                <a:extLst>
                  <a:ext uri="{FF2B5EF4-FFF2-40B4-BE49-F238E27FC236}">
                    <a16:creationId xmlns:a16="http://schemas.microsoft.com/office/drawing/2014/main" id="{BA11B917-1932-B34E-B176-71C4F60C6A52}"/>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8" name="Date Placeholder 7">
            <a:extLst>
              <a:ext uri="{FF2B5EF4-FFF2-40B4-BE49-F238E27FC236}">
                <a16:creationId xmlns:a16="http://schemas.microsoft.com/office/drawing/2014/main" id="{8304FFB4-FCD2-BC4B-A940-73B4DDA17F19}"/>
              </a:ext>
            </a:extLst>
          </p:cNvPr>
          <p:cNvSpPr>
            <a:spLocks noGrp="1"/>
          </p:cNvSpPr>
          <p:nvPr>
            <p:ph type="dt" sz="half" idx="2"/>
          </p:nvPr>
        </p:nvSpPr>
        <p:spPr/>
        <p:txBody>
          <a:bodyPr/>
          <a:lstStyle/>
          <a:p>
            <a:r>
              <a:rPr lang="en-GB"/>
              <a:t>Relationale Algebra</a:t>
            </a:r>
          </a:p>
        </p:txBody>
      </p:sp>
      <p:sp>
        <p:nvSpPr>
          <p:cNvPr id="9" name="Footer Placeholder 8">
            <a:extLst>
              <a:ext uri="{FF2B5EF4-FFF2-40B4-BE49-F238E27FC236}">
                <a16:creationId xmlns:a16="http://schemas.microsoft.com/office/drawing/2014/main" id="{3753F7CA-EBEC-D140-870F-EDB60FC52AF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5418736-A3C2-BF4C-B206-AF70FA48A739}"/>
              </a:ext>
            </a:extLst>
          </p:cNvPr>
          <p:cNvSpPr>
            <a:spLocks noGrp="1"/>
          </p:cNvSpPr>
          <p:nvPr>
            <p:ph type="sldNum" sz="quarter" idx="4"/>
          </p:nvPr>
        </p:nvSpPr>
        <p:spPr/>
        <p:txBody>
          <a:bodyPr/>
          <a:lstStyle/>
          <a:p>
            <a:fld id="{6B52BCD7-8B4B-1443-81DC-540C3C62FE02}" type="slidenum">
              <a:rPr lang="en-GB" smtClean="0"/>
              <a:t>19</a:t>
            </a:fld>
            <a:endParaRPr lang="en-GB"/>
          </a:p>
        </p:txBody>
      </p:sp>
      <p:graphicFrame>
        <p:nvGraphicFramePr>
          <p:cNvPr id="6" name="Group 23">
            <a:extLst>
              <a:ext uri="{FF2B5EF4-FFF2-40B4-BE49-F238E27FC236}">
                <a16:creationId xmlns:a16="http://schemas.microsoft.com/office/drawing/2014/main" id="{E9E13F3F-367F-7047-BA4F-F9A13B019A4F}"/>
              </a:ext>
            </a:extLst>
          </p:cNvPr>
          <p:cNvGraphicFramePr>
            <a:graphicFrameLocks noGrp="1"/>
          </p:cNvGraphicFramePr>
          <p:nvPr>
            <p:extLst>
              <p:ext uri="{D42A27DB-BD31-4B8C-83A1-F6EECF244321}">
                <p14:modId xmlns:p14="http://schemas.microsoft.com/office/powerpoint/2010/main" val="3972498714"/>
              </p:ext>
            </p:extLst>
          </p:nvPr>
        </p:nvGraphicFramePr>
        <p:xfrm>
          <a:off x="5163630" y="2634928"/>
          <a:ext cx="6662872" cy="1435200"/>
        </p:xfrm>
        <a:graphic>
          <a:graphicData uri="http://schemas.openxmlformats.org/drawingml/2006/table">
            <a:tbl>
              <a:tblPr/>
              <a:tblGrid>
                <a:gridCol w="860400">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177200">
                  <a:extLst>
                    <a:ext uri="{9D8B030D-6E8A-4147-A177-3AD203B41FA5}">
                      <a16:colId xmlns:a16="http://schemas.microsoft.com/office/drawing/2014/main" val="20002"/>
                    </a:ext>
                  </a:extLst>
                </a:gridCol>
                <a:gridCol w="1195200">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KURS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KursName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KursNr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SWS</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Institut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2" name="Right Arrow 11">
            <a:extLst>
              <a:ext uri="{FF2B5EF4-FFF2-40B4-BE49-F238E27FC236}">
                <a16:creationId xmlns:a16="http://schemas.microsoft.com/office/drawing/2014/main" id="{F6C5309B-718C-2B48-880E-C97954B97FC9}"/>
              </a:ext>
            </a:extLst>
          </p:cNvPr>
          <p:cNvSpPr/>
          <p:nvPr/>
        </p:nvSpPr>
        <p:spPr>
          <a:xfrm rot="16200000">
            <a:off x="8947589" y="4108421"/>
            <a:ext cx="25200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3" name="Group 23">
            <a:extLst>
              <a:ext uri="{FF2B5EF4-FFF2-40B4-BE49-F238E27FC236}">
                <a16:creationId xmlns:a16="http://schemas.microsoft.com/office/drawing/2014/main" id="{15C90763-D123-1341-A8DC-D691395E29C8}"/>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C6CC0CD-0103-25C6-721C-74C126BD2802}"/>
                  </a:ext>
                </a:extLst>
              </p:cNvPr>
              <p:cNvSpPr txBox="1"/>
              <p:nvPr/>
            </p:nvSpPr>
            <p:spPr>
              <a:xfrm>
                <a:off x="9249386" y="1665066"/>
                <a:ext cx="2577116"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de-DE" dirty="0"/>
                  <a:t>Umbenennung = </a:t>
                </a:r>
                <a:r>
                  <a:rPr lang="de-DE" dirty="0" err="1"/>
                  <a:t>Rename</a:t>
                </a:r>
                <a:endParaRPr lang="de-DE" dirty="0"/>
              </a:p>
              <a:p>
                <a:r>
                  <a:rPr lang="de-DE" u="sng" dirty="0" err="1"/>
                  <a:t>R</a:t>
                </a:r>
                <a:r>
                  <a:rPr lang="de-DE" dirty="0" err="1"/>
                  <a:t>ename</a:t>
                </a:r>
                <a:r>
                  <a:rPr lang="de-DE" dirty="0"/>
                  <a:t> ➝ </a:t>
                </a:r>
                <a:r>
                  <a:rPr lang="de-DE" u="sng" dirty="0" err="1"/>
                  <a:t>r</a:t>
                </a:r>
                <a:r>
                  <a:rPr lang="de-DE" dirty="0" err="1"/>
                  <a:t>ho</a:t>
                </a:r>
                <a:r>
                  <a:rPr lang="de-DE" dirty="0"/>
                  <a:t> (</a:t>
                </a:r>
                <a14:m>
                  <m:oMath xmlns:m="http://schemas.openxmlformats.org/officeDocument/2006/math">
                    <m:r>
                      <a:rPr lang="de-DE" b="0" i="1" smtClean="0">
                        <a:latin typeface="Cambria Math" panose="02040503050406030204" pitchFamily="18" charset="0"/>
                        <a:ea typeface="Cambria Math" panose="02040503050406030204" pitchFamily="18" charset="0"/>
                      </a:rPr>
                      <m:t>𝜌</m:t>
                    </m:r>
                  </m:oMath>
                </a14:m>
                <a:r>
                  <a:rPr lang="de-DE" dirty="0"/>
                  <a:t>)</a:t>
                </a:r>
              </a:p>
            </p:txBody>
          </p:sp>
        </mc:Choice>
        <mc:Fallback xmlns="">
          <p:sp>
            <p:nvSpPr>
              <p:cNvPr id="5" name="TextBox 4">
                <a:extLst>
                  <a:ext uri="{FF2B5EF4-FFF2-40B4-BE49-F238E27FC236}">
                    <a16:creationId xmlns:a16="http://schemas.microsoft.com/office/drawing/2014/main" id="{3C6CC0CD-0103-25C6-721C-74C126BD2802}"/>
                  </a:ext>
                </a:extLst>
              </p:cNvPr>
              <p:cNvSpPr txBox="1">
                <a:spLocks noRot="1" noChangeAspect="1" noMove="1" noResize="1" noEditPoints="1" noAdjustHandles="1" noChangeArrowheads="1" noChangeShapeType="1" noTextEdit="1"/>
              </p:cNvSpPr>
              <p:nvPr/>
            </p:nvSpPr>
            <p:spPr>
              <a:xfrm>
                <a:off x="9249386" y="1665066"/>
                <a:ext cx="2577116" cy="646331"/>
              </a:xfrm>
              <a:prstGeom prst="rect">
                <a:avLst/>
              </a:prstGeom>
              <a:blipFill>
                <a:blip r:embed="rId4"/>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28163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9E7E-FF85-9A45-BACD-8433E1AF909A}"/>
              </a:ext>
            </a:extLst>
          </p:cNvPr>
          <p:cNvSpPr>
            <a:spLocks noGrp="1"/>
          </p:cNvSpPr>
          <p:nvPr>
            <p:ph type="title"/>
          </p:nvPr>
        </p:nvSpPr>
        <p:spPr/>
        <p:txBody>
          <a:bodyPr/>
          <a:lstStyle/>
          <a:p>
            <a:r>
              <a:rPr lang="de-DE" dirty="0"/>
              <a:t>Inhalte: Datenbanken (DBs)</a:t>
            </a:r>
          </a:p>
        </p:txBody>
      </p:sp>
      <p:sp>
        <p:nvSpPr>
          <p:cNvPr id="3" name="Content Placeholder 2">
            <a:extLst>
              <a:ext uri="{FF2B5EF4-FFF2-40B4-BE49-F238E27FC236}">
                <a16:creationId xmlns:a16="http://schemas.microsoft.com/office/drawing/2014/main" id="{D7C1E219-4D1E-034D-83DE-29A60A233579}"/>
              </a:ext>
            </a:extLst>
          </p:cNvPr>
          <p:cNvSpPr>
            <a:spLocks noGrp="1"/>
          </p:cNvSpPr>
          <p:nvPr>
            <p:ph idx="1"/>
          </p:nvPr>
        </p:nvSpPr>
        <p:spPr/>
        <p:txBody>
          <a:bodyPr numCol="2">
            <a:normAutofit fontScale="92500" lnSpcReduction="10000"/>
          </a:bodyPr>
          <a:lstStyle/>
          <a:p>
            <a:pPr marL="457200" indent="-457200">
              <a:buFont typeface="+mj-lt"/>
              <a:buAutoNum type="arabicPeriod"/>
            </a:pPr>
            <a:r>
              <a:rPr lang="de-DE" b="1" dirty="0"/>
              <a:t>Einführung</a:t>
            </a:r>
          </a:p>
          <a:p>
            <a:pPr lvl="1"/>
            <a:r>
              <a:rPr lang="de-DE" dirty="0"/>
              <a:t>Anwendungen</a:t>
            </a:r>
          </a:p>
          <a:p>
            <a:pPr lvl="1"/>
            <a:r>
              <a:rPr lang="de-DE" dirty="0"/>
              <a:t>Datenbankmanagementsysteme</a:t>
            </a:r>
          </a:p>
          <a:p>
            <a:pPr marL="457200" indent="-457200">
              <a:buFont typeface="+mj-lt"/>
              <a:buAutoNum type="arabicPeriod"/>
            </a:pPr>
            <a:r>
              <a:rPr lang="de-DE" b="1" dirty="0"/>
              <a:t>Datenbank-Modellierung</a:t>
            </a:r>
          </a:p>
          <a:p>
            <a:pPr lvl="1"/>
            <a:r>
              <a:rPr lang="de-DE" dirty="0"/>
              <a:t>Entity-</a:t>
            </a:r>
            <a:r>
              <a:rPr lang="de-DE" dirty="0" err="1"/>
              <a:t>Relationship</a:t>
            </a:r>
            <a:r>
              <a:rPr lang="de-DE" dirty="0"/>
              <a:t>-Modell (ER-Modell)</a:t>
            </a:r>
          </a:p>
          <a:p>
            <a:pPr lvl="1"/>
            <a:r>
              <a:rPr lang="de-DE" dirty="0"/>
              <a:t>Beziehung zwischen ER und UML</a:t>
            </a:r>
          </a:p>
          <a:p>
            <a:pPr marL="457200" indent="-457200">
              <a:buFont typeface="+mj-lt"/>
              <a:buAutoNum type="arabicPeriod"/>
            </a:pPr>
            <a:r>
              <a:rPr lang="de-DE" b="1" dirty="0">
                <a:solidFill>
                  <a:schemeClr val="accent1"/>
                </a:solidFill>
              </a:rPr>
              <a:t>Das relationale Modell</a:t>
            </a:r>
          </a:p>
          <a:p>
            <a:pPr lvl="1"/>
            <a:r>
              <a:rPr lang="de-DE" dirty="0">
                <a:solidFill>
                  <a:schemeClr val="accent1"/>
                </a:solidFill>
              </a:rPr>
              <a:t>Relationales Datenmodell (RM)</a:t>
            </a:r>
          </a:p>
          <a:p>
            <a:pPr lvl="1"/>
            <a:r>
              <a:rPr lang="de-DE" dirty="0">
                <a:solidFill>
                  <a:schemeClr val="accent1"/>
                </a:solidFill>
              </a:rPr>
              <a:t>Vom ER-Modell zum RM</a:t>
            </a:r>
          </a:p>
          <a:p>
            <a:pPr lvl="1"/>
            <a:r>
              <a:rPr lang="de-DE" dirty="0">
                <a:solidFill>
                  <a:schemeClr val="accent1"/>
                </a:solidFill>
              </a:rPr>
              <a:t>Relationale Algebra als Anfragesprache</a:t>
            </a:r>
          </a:p>
          <a:p>
            <a:pPr marL="457200" indent="-457200">
              <a:buFont typeface="+mj-lt"/>
              <a:buAutoNum type="arabicPeriod"/>
            </a:pPr>
            <a:r>
              <a:rPr lang="de-DE" b="1"/>
              <a:t>Relationale Entwurfstheorie</a:t>
            </a:r>
            <a:endParaRPr lang="de-DE" b="1" dirty="0"/>
          </a:p>
          <a:p>
            <a:pPr lvl="1"/>
            <a:r>
              <a:rPr lang="de-DE" dirty="0"/>
              <a:t>Funktionale Abhängigkeiten</a:t>
            </a:r>
          </a:p>
          <a:p>
            <a:pPr lvl="1"/>
            <a:r>
              <a:rPr lang="de-DE" dirty="0"/>
              <a:t>Normalformen</a:t>
            </a:r>
          </a:p>
          <a:p>
            <a:pPr marL="457200" indent="-457200">
              <a:buFont typeface="+mj-lt"/>
              <a:buAutoNum type="arabicPeriod"/>
            </a:pPr>
            <a:r>
              <a:rPr lang="de-DE" b="1" dirty="0"/>
              <a:t>Structured Query Language (SQL) </a:t>
            </a:r>
          </a:p>
          <a:p>
            <a:pPr lvl="1"/>
            <a:r>
              <a:rPr lang="de-DE" dirty="0"/>
              <a:t>Datendefinition</a:t>
            </a:r>
          </a:p>
          <a:p>
            <a:pPr lvl="1"/>
            <a:r>
              <a:rPr lang="de-DE" dirty="0"/>
              <a:t>Datenmanipulation</a:t>
            </a:r>
          </a:p>
          <a:p>
            <a:pPr marL="457200" indent="-457200">
              <a:buFont typeface="+mj-lt"/>
              <a:buAutoNum type="arabicPeriod"/>
            </a:pPr>
            <a:r>
              <a:rPr lang="de-DE" b="1" dirty="0"/>
              <a:t>Anfrageverarbeitung</a:t>
            </a:r>
          </a:p>
          <a:p>
            <a:pPr lvl="1"/>
            <a:r>
              <a:rPr lang="de-DE" dirty="0"/>
              <a:t>Architektur</a:t>
            </a:r>
          </a:p>
          <a:p>
            <a:pPr lvl="1"/>
            <a:r>
              <a:rPr lang="de-DE" dirty="0"/>
              <a:t>Indexierung</a:t>
            </a:r>
          </a:p>
          <a:p>
            <a:pPr lvl="1"/>
            <a:r>
              <a:rPr lang="de-DE" dirty="0"/>
              <a:t>Anfragepläne, Optimierung</a:t>
            </a:r>
          </a:p>
          <a:p>
            <a:pPr marL="457200" indent="-457200">
              <a:buFont typeface="+mj-lt"/>
              <a:buAutoNum type="arabicPeriod"/>
            </a:pPr>
            <a:r>
              <a:rPr lang="de-DE" b="1" dirty="0"/>
              <a:t>Transaktionen</a:t>
            </a:r>
          </a:p>
          <a:p>
            <a:pPr lvl="1"/>
            <a:r>
              <a:rPr lang="de-DE" dirty="0"/>
              <a:t>Transaktionsverarbeitung, </a:t>
            </a:r>
            <a:r>
              <a:rPr lang="de-DE" dirty="0" err="1"/>
              <a:t>Schedules</a:t>
            </a:r>
            <a:r>
              <a:rPr lang="de-DE" dirty="0"/>
              <a:t>, Sperren</a:t>
            </a:r>
          </a:p>
          <a:p>
            <a:pPr lvl="1"/>
            <a:r>
              <a:rPr lang="de-DE" dirty="0"/>
              <a:t>Wiederherstellung</a:t>
            </a:r>
          </a:p>
          <a:p>
            <a:pPr marL="457200" indent="-457200">
              <a:buFont typeface="+mj-lt"/>
              <a:buAutoNum type="arabicPeriod"/>
            </a:pPr>
            <a:r>
              <a:rPr lang="de-DE" b="1" dirty="0"/>
              <a:t>Verteilte Datenbanken</a:t>
            </a:r>
          </a:p>
          <a:p>
            <a:pPr lvl="1"/>
            <a:r>
              <a:rPr lang="de-DE" dirty="0"/>
              <a:t>Fragmentierung, Replikation, Allokation; CAP</a:t>
            </a:r>
          </a:p>
          <a:p>
            <a:pPr lvl="1"/>
            <a:r>
              <a:rPr lang="de-DE" dirty="0"/>
              <a:t>Anfragebeantwortung, föderierte Systeme</a:t>
            </a:r>
          </a:p>
        </p:txBody>
      </p:sp>
      <p:sp>
        <p:nvSpPr>
          <p:cNvPr id="5" name="Date Placeholder 4">
            <a:extLst>
              <a:ext uri="{FF2B5EF4-FFF2-40B4-BE49-F238E27FC236}">
                <a16:creationId xmlns:a16="http://schemas.microsoft.com/office/drawing/2014/main" id="{4EC15D49-C61E-374D-9704-2FBC41AA98EC}"/>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649DB2EC-B461-EC44-B669-5BC12A2CBBE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597543F-F586-3148-899E-5C8DE66F3429}"/>
              </a:ext>
            </a:extLst>
          </p:cNvPr>
          <p:cNvSpPr>
            <a:spLocks noGrp="1"/>
          </p:cNvSpPr>
          <p:nvPr>
            <p:ph type="sldNum" sz="quarter" idx="4"/>
          </p:nvPr>
        </p:nvSpPr>
        <p:spPr/>
        <p:txBody>
          <a:bodyPr/>
          <a:lstStyle/>
          <a:p>
            <a:fld id="{6B52BCD7-8B4B-1443-81DC-540C3C62FE02}" type="slidenum">
              <a:rPr lang="en-GB" smtClean="0"/>
              <a:t>2</a:t>
            </a:fld>
            <a:endParaRPr lang="en-GB"/>
          </a:p>
        </p:txBody>
      </p:sp>
    </p:spTree>
    <p:extLst>
      <p:ext uri="{BB962C8B-B14F-4D97-AF65-F5344CB8AC3E}">
        <p14:creationId xmlns:p14="http://schemas.microsoft.com/office/powerpoint/2010/main" val="153873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Vereinigung, Schnitt, Differenz</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Mengenoperatoren</a:t>
            </a:r>
            <a:br>
              <a:rPr lang="de-DE" dirty="0"/>
            </a:br>
            <a:endParaRPr lang="de-DE" dirty="0"/>
          </a:p>
        </p:txBody>
      </p:sp>
      <p:sp>
        <p:nvSpPr>
          <p:cNvPr id="5" name="Date Placeholder 4">
            <a:extLst>
              <a:ext uri="{FF2B5EF4-FFF2-40B4-BE49-F238E27FC236}">
                <a16:creationId xmlns:a16="http://schemas.microsoft.com/office/drawing/2014/main" id="{A61EE13F-3FF2-9946-8240-661E3C897A1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7C35CD4B-0488-EB4D-8D1A-FBAEA8EDEAA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20</a:t>
            </a:fld>
            <a:endParaRPr lang="en-GB"/>
          </a:p>
        </p:txBody>
      </p:sp>
    </p:spTree>
    <p:extLst>
      <p:ext uri="{BB962C8B-B14F-4D97-AF65-F5344CB8AC3E}">
        <p14:creationId xmlns:p14="http://schemas.microsoft.com/office/powerpoint/2010/main" val="179152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965A-39E6-C741-9A8B-A62E590FBD0E}"/>
              </a:ext>
            </a:extLst>
          </p:cNvPr>
          <p:cNvSpPr>
            <a:spLocks noGrp="1"/>
          </p:cNvSpPr>
          <p:nvPr>
            <p:ph type="title"/>
          </p:nvPr>
        </p:nvSpPr>
        <p:spPr/>
        <p:txBody>
          <a:bodyPr/>
          <a:lstStyle/>
          <a:p>
            <a:r>
              <a:rPr lang="de-DE" dirty="0"/>
              <a:t>Mengenoperationen auf Relationen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D96F39-29FE-0643-8AFA-D7E85FD7C508}"/>
                  </a:ext>
                </a:extLst>
              </p:cNvPr>
              <p:cNvSpPr>
                <a:spLocks noGrp="1"/>
              </p:cNvSpPr>
              <p:nvPr>
                <p:ph idx="1"/>
              </p:nvPr>
            </p:nvSpPr>
            <p:spPr/>
            <p:txBody>
              <a:bodyPr>
                <a:noAutofit/>
              </a:bodyPr>
              <a:lstStyle/>
              <a:p>
                <a:r>
                  <a:rPr lang="de-DE" dirty="0"/>
                  <a:t>Vereinigung:</a:t>
                </a:r>
              </a:p>
              <a:p>
                <a:pPr lvl="1"/>
                <a14:m>
                  <m:oMath xmlns:m="http://schemas.openxmlformats.org/officeDocument/2006/math">
                    <m:r>
                      <a:rPr lang="de-DE" b="0" i="1" dirty="0" smtClean="0">
                        <a:solidFill>
                          <a:schemeClr val="accent1"/>
                        </a:solidFill>
                        <a:latin typeface="Cambria Math" panose="02040503050406030204" pitchFamily="18" charset="0"/>
                      </a:rPr>
                      <m:t>𝑟</m:t>
                    </m:r>
                    <m:r>
                      <a:rPr lang="de-DE" i="1" dirty="0" smtClean="0">
                        <a:solidFill>
                          <a:schemeClr val="accent1"/>
                        </a:solidFill>
                        <a:latin typeface="Cambria Math" panose="02040503050406030204" pitchFamily="18" charset="0"/>
                        <a:ea typeface="Cambria Math" panose="02040503050406030204" pitchFamily="18" charset="0"/>
                      </a:rPr>
                      <m:t>∪</m:t>
                    </m:r>
                    <m:r>
                      <a:rPr lang="de-DE" b="0" i="1" dirty="0" smtClean="0">
                        <a:solidFill>
                          <a:schemeClr val="accent1"/>
                        </a:solidFill>
                        <a:latin typeface="Cambria Math" panose="02040503050406030204" pitchFamily="18" charset="0"/>
                      </a:rPr>
                      <m:t>𝑠</m:t>
                    </m:r>
                  </m:oMath>
                </a14:m>
                <a:r>
                  <a:rPr lang="de-DE" dirty="0"/>
                  <a:t> enthält alle Tupel, die </a:t>
                </a:r>
                <a:r>
                  <a:rPr lang="de-DE" dirty="0">
                    <a:solidFill>
                      <a:schemeClr val="accent1"/>
                    </a:solidFill>
                  </a:rPr>
                  <a:t>in </a:t>
                </a:r>
                <a14:m>
                  <m:oMath xmlns:m="http://schemas.openxmlformats.org/officeDocument/2006/math">
                    <m:r>
                      <a:rPr lang="de-DE" b="0" i="1" dirty="0" smtClean="0">
                        <a:solidFill>
                          <a:schemeClr val="accent1"/>
                        </a:solidFill>
                        <a:latin typeface="Cambria Math" panose="02040503050406030204" pitchFamily="18" charset="0"/>
                      </a:rPr>
                      <m:t>𝑟</m:t>
                    </m:r>
                  </m:oMath>
                </a14:m>
                <a:r>
                  <a:rPr lang="de-DE" dirty="0">
                    <a:solidFill>
                      <a:schemeClr val="accent1"/>
                    </a:solidFill>
                  </a:rPr>
                  <a:t>, in </a:t>
                </a:r>
                <a14:m>
                  <m:oMath xmlns:m="http://schemas.openxmlformats.org/officeDocument/2006/math">
                    <m:r>
                      <a:rPr lang="de-DE" b="0" i="1" dirty="0" smtClean="0">
                        <a:solidFill>
                          <a:schemeClr val="accent1"/>
                        </a:solidFill>
                        <a:latin typeface="Cambria Math" panose="02040503050406030204" pitchFamily="18" charset="0"/>
                      </a:rPr>
                      <m:t>𝑠</m:t>
                    </m:r>
                  </m:oMath>
                </a14:m>
                <a:r>
                  <a:rPr lang="de-DE" dirty="0">
                    <a:solidFill>
                      <a:schemeClr val="accent1"/>
                    </a:solidFill>
                  </a:rPr>
                  <a:t> oder in beiden</a:t>
                </a:r>
                <a:r>
                  <a:rPr lang="de-DE" dirty="0"/>
                  <a:t> Relationen auftauchen</a:t>
                </a:r>
              </a:p>
              <a:p>
                <a:pPr lvl="1"/>
                <a:r>
                  <a:rPr lang="de-DE" dirty="0"/>
                  <a:t>Duplikat-Tupel werden eliminiert</a:t>
                </a:r>
              </a:p>
              <a:p>
                <a:r>
                  <a:rPr lang="de-DE" dirty="0"/>
                  <a:t>Schnitt:</a:t>
                </a:r>
              </a:p>
              <a:p>
                <a:pPr lvl="1"/>
                <a14:m>
                  <m:oMath xmlns:m="http://schemas.openxmlformats.org/officeDocument/2006/math">
                    <m:r>
                      <a:rPr lang="de-DE" b="0" i="1" dirty="0" smtClean="0">
                        <a:solidFill>
                          <a:schemeClr val="accent1"/>
                        </a:solidFill>
                        <a:latin typeface="Cambria Math" panose="02040503050406030204" pitchFamily="18" charset="0"/>
                      </a:rPr>
                      <m:t>𝑟</m:t>
                    </m:r>
                    <m:r>
                      <a:rPr lang="de-DE" i="1" dirty="0" smtClean="0">
                        <a:solidFill>
                          <a:schemeClr val="accent1"/>
                        </a:solidFill>
                        <a:latin typeface="Cambria Math" panose="02040503050406030204" pitchFamily="18" charset="0"/>
                        <a:ea typeface="Cambria Math" panose="02040503050406030204" pitchFamily="18" charset="0"/>
                      </a:rPr>
                      <m:t>∩</m:t>
                    </m:r>
                    <m:r>
                      <a:rPr lang="de-DE" b="0" i="1" dirty="0" smtClean="0">
                        <a:solidFill>
                          <a:schemeClr val="accent1"/>
                        </a:solidFill>
                        <a:latin typeface="Cambria Math" panose="02040503050406030204" pitchFamily="18" charset="0"/>
                      </a:rPr>
                      <m:t>𝑠</m:t>
                    </m:r>
                  </m:oMath>
                </a14:m>
                <a:r>
                  <a:rPr lang="de-DE" dirty="0"/>
                  <a:t> enthält nur Tupel, die </a:t>
                </a:r>
                <a:r>
                  <a:rPr lang="de-DE" dirty="0">
                    <a:solidFill>
                      <a:schemeClr val="accent1"/>
                    </a:solidFill>
                  </a:rPr>
                  <a:t>in </a:t>
                </a:r>
                <a14:m>
                  <m:oMath xmlns:m="http://schemas.openxmlformats.org/officeDocument/2006/math">
                    <m:r>
                      <a:rPr lang="de-DE" b="0" i="1" dirty="0" smtClean="0">
                        <a:solidFill>
                          <a:schemeClr val="accent1"/>
                        </a:solidFill>
                        <a:latin typeface="Cambria Math" panose="02040503050406030204" pitchFamily="18" charset="0"/>
                      </a:rPr>
                      <m:t>𝑟</m:t>
                    </m:r>
                  </m:oMath>
                </a14:m>
                <a:r>
                  <a:rPr lang="de-DE" dirty="0">
                    <a:solidFill>
                      <a:schemeClr val="accent1"/>
                    </a:solidFill>
                  </a:rPr>
                  <a:t> und in </a:t>
                </a:r>
                <a14:m>
                  <m:oMath xmlns:m="http://schemas.openxmlformats.org/officeDocument/2006/math">
                    <m:r>
                      <a:rPr lang="de-DE" b="0" i="1" dirty="0" smtClean="0">
                        <a:solidFill>
                          <a:schemeClr val="accent1"/>
                        </a:solidFill>
                        <a:latin typeface="Cambria Math" panose="02040503050406030204" pitchFamily="18" charset="0"/>
                      </a:rPr>
                      <m:t>𝑠</m:t>
                    </m:r>
                  </m:oMath>
                </a14:m>
                <a:r>
                  <a:rPr lang="de-DE" dirty="0"/>
                  <a:t> auftauchen</a:t>
                </a:r>
              </a:p>
              <a:p>
                <a:r>
                  <a:rPr lang="de-DE" dirty="0"/>
                  <a:t>Differenz: </a:t>
                </a:r>
              </a:p>
              <a:p>
                <a:pPr lvl="1"/>
                <a14:m>
                  <m:oMath xmlns:m="http://schemas.openxmlformats.org/officeDocument/2006/math">
                    <m:r>
                      <a:rPr lang="de-DE" b="0" i="1" dirty="0" smtClean="0">
                        <a:solidFill>
                          <a:schemeClr val="accent1"/>
                        </a:solidFill>
                        <a:latin typeface="Cambria Math" panose="02040503050406030204" pitchFamily="18" charset="0"/>
                      </a:rPr>
                      <m:t>𝑟</m:t>
                    </m:r>
                    <m:r>
                      <a:rPr lang="de-DE" i="1" dirty="0">
                        <a:solidFill>
                          <a:schemeClr val="accent1"/>
                        </a:solidFill>
                        <a:latin typeface="Cambria Math" panose="02040503050406030204" pitchFamily="18" charset="0"/>
                        <a:sym typeface="Symbol" pitchFamily="18" charset="2"/>
                      </a:rPr>
                      <m:t>–</m:t>
                    </m:r>
                    <m:r>
                      <a:rPr lang="de-DE" b="0" i="1" dirty="0" smtClean="0">
                        <a:solidFill>
                          <a:schemeClr val="accent1"/>
                        </a:solidFill>
                        <a:latin typeface="Cambria Math" panose="02040503050406030204" pitchFamily="18" charset="0"/>
                      </a:rPr>
                      <m:t>𝑠</m:t>
                    </m:r>
                  </m:oMath>
                </a14:m>
                <a:r>
                  <a:rPr lang="de-DE" dirty="0"/>
                  <a:t> enthält alle Tupel, die </a:t>
                </a:r>
                <a:r>
                  <a:rPr lang="de-DE" dirty="0">
                    <a:solidFill>
                      <a:schemeClr val="accent1"/>
                    </a:solidFill>
                  </a:rPr>
                  <a:t>in </a:t>
                </a:r>
                <a14:m>
                  <m:oMath xmlns:m="http://schemas.openxmlformats.org/officeDocument/2006/math">
                    <m:r>
                      <a:rPr lang="de-DE" b="0" i="1" dirty="0" smtClean="0">
                        <a:solidFill>
                          <a:schemeClr val="accent1"/>
                        </a:solidFill>
                        <a:latin typeface="Cambria Math" panose="02040503050406030204" pitchFamily="18" charset="0"/>
                      </a:rPr>
                      <m:t>𝑟</m:t>
                    </m:r>
                  </m:oMath>
                </a14:m>
                <a:r>
                  <a:rPr lang="de-DE" dirty="0">
                    <a:solidFill>
                      <a:schemeClr val="accent1"/>
                    </a:solidFill>
                  </a:rPr>
                  <a:t>, jedoch nicht in </a:t>
                </a:r>
                <a14:m>
                  <m:oMath xmlns:m="http://schemas.openxmlformats.org/officeDocument/2006/math">
                    <m:r>
                      <a:rPr lang="de-DE" b="0" i="1" dirty="0" smtClean="0">
                        <a:solidFill>
                          <a:schemeClr val="accent1"/>
                        </a:solidFill>
                        <a:latin typeface="Cambria Math" panose="02040503050406030204" pitchFamily="18" charset="0"/>
                      </a:rPr>
                      <m:t>𝑠</m:t>
                    </m:r>
                  </m:oMath>
                </a14:m>
                <a:r>
                  <a:rPr lang="de-DE" dirty="0"/>
                  <a:t> enthalten sind</a:t>
                </a:r>
              </a:p>
              <a:p>
                <a:r>
                  <a:rPr lang="de-DE" dirty="0"/>
                  <a:t>Auch bekannt als UNION, INTERSECTION, DIFFERENCE</a:t>
                </a:r>
              </a:p>
              <a:p>
                <a:r>
                  <a:rPr lang="de-DE" dirty="0"/>
                  <a:t>Binär: werden auf zwei Relationen angewendet</a:t>
                </a:r>
              </a:p>
              <a:p>
                <a:pPr lvl="1"/>
                <a14:m>
                  <m:oMath xmlns:m="http://schemas.openxmlformats.org/officeDocument/2006/math">
                    <m:r>
                      <a:rPr lang="de-DE" b="0" i="1" dirty="0" smtClean="0">
                        <a:latin typeface="Cambria Math" panose="02040503050406030204" pitchFamily="18" charset="0"/>
                      </a:rPr>
                      <m:t>𝑟</m:t>
                    </m:r>
                  </m:oMath>
                </a14:m>
                <a:r>
                  <a:rPr lang="de-DE" dirty="0"/>
                  <a:t> und </a:t>
                </a:r>
                <a14:m>
                  <m:oMath xmlns:m="http://schemas.openxmlformats.org/officeDocument/2006/math">
                    <m:r>
                      <a:rPr lang="de-DE" b="0" i="1" dirty="0" smtClean="0">
                        <a:latin typeface="Cambria Math" panose="02040503050406030204" pitchFamily="18" charset="0"/>
                      </a:rPr>
                      <m:t>𝑠</m:t>
                    </m:r>
                  </m:oMath>
                </a14:m>
                <a:r>
                  <a:rPr lang="de-DE" dirty="0"/>
                  <a:t> können z.B. Ergebnisrelationen verschiedener Selektion auf derselben Ausgangsrelation sein ➝ Dann auch durch UND, ODER, NICHT Verknüpfungen darstellbar</a:t>
                </a:r>
              </a:p>
              <a:p>
                <a:endParaRPr lang="de-DE" dirty="0"/>
              </a:p>
            </p:txBody>
          </p:sp>
        </mc:Choice>
        <mc:Fallback xmlns="">
          <p:sp>
            <p:nvSpPr>
              <p:cNvPr id="3" name="Content Placeholder 2">
                <a:extLst>
                  <a:ext uri="{FF2B5EF4-FFF2-40B4-BE49-F238E27FC236}">
                    <a16:creationId xmlns:a16="http://schemas.microsoft.com/office/drawing/2014/main" id="{76D96F39-29FE-0643-8AFA-D7E85FD7C508}"/>
                  </a:ext>
                </a:extLst>
              </p:cNvPr>
              <p:cNvSpPr>
                <a:spLocks noGrp="1" noRot="1" noChangeAspect="1" noMove="1" noResize="1" noEditPoints="1" noAdjustHandles="1" noChangeArrowheads="1" noChangeShapeType="1" noTextEdit="1"/>
              </p:cNvSpPr>
              <p:nvPr>
                <p:ph idx="1"/>
              </p:nvPr>
            </p:nvSpPr>
            <p:spPr>
              <a:blipFill>
                <a:blip r:embed="rId3"/>
                <a:stretch>
                  <a:fillRect l="-1549" t="-2985" r="-664"/>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F8AD0E93-5684-6445-ADBB-4CF7A815AC7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49C94E7E-A63A-CD4A-8E45-C4770B88FDF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5F2011F-FC97-A047-AE35-F434D66C220C}"/>
              </a:ext>
            </a:extLst>
          </p:cNvPr>
          <p:cNvSpPr>
            <a:spLocks noGrp="1"/>
          </p:cNvSpPr>
          <p:nvPr>
            <p:ph type="sldNum" sz="quarter" idx="4"/>
          </p:nvPr>
        </p:nvSpPr>
        <p:spPr/>
        <p:txBody>
          <a:bodyPr/>
          <a:lstStyle/>
          <a:p>
            <a:fld id="{6B52BCD7-8B4B-1443-81DC-540C3C62FE02}" type="slidenum">
              <a:rPr lang="en-GB" smtClean="0"/>
              <a:t>21</a:t>
            </a:fld>
            <a:endParaRPr lang="en-GB"/>
          </a:p>
        </p:txBody>
      </p:sp>
    </p:spTree>
    <p:extLst>
      <p:ext uri="{BB962C8B-B14F-4D97-AF65-F5344CB8AC3E}">
        <p14:creationId xmlns:p14="http://schemas.microsoft.com/office/powerpoint/2010/main" val="1245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4EB9-7B8F-C540-8E1D-5BE583266D89}"/>
              </a:ext>
            </a:extLst>
          </p:cNvPr>
          <p:cNvSpPr>
            <a:spLocks noGrp="1"/>
          </p:cNvSpPr>
          <p:nvPr>
            <p:ph type="title"/>
          </p:nvPr>
        </p:nvSpPr>
        <p:spPr/>
        <p:txBody>
          <a:bodyPr/>
          <a:lstStyle/>
          <a:p>
            <a:r>
              <a:rPr lang="de-DE" dirty="0"/>
              <a:t>Vereinigung: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F056BA-0E46-B944-A3E2-5E3F9A3101B4}"/>
                  </a:ext>
                </a:extLst>
              </p:cNvPr>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𝑅𝐸𝑆𝑈𝐿𝑇</m:t>
                    </m:r>
                    <m:r>
                      <a:rPr lang="de-DE" i="1" dirty="0" smtClean="0">
                        <a:latin typeface="Cambria Math" panose="02040503050406030204" pitchFamily="18" charset="0"/>
                      </a:rPr>
                      <m:t>1←</m:t>
                    </m:r>
                    <m:sSub>
                      <m:sSubPr>
                        <m:ctrlPr>
                          <a:rPr lang="de-DE" b="0" i="1" dirty="0" smtClean="0">
                            <a:latin typeface="Cambria Math" panose="02040503050406030204" pitchFamily="18" charset="0"/>
                          </a:rPr>
                        </m:ctrlPr>
                      </m:sSubPr>
                      <m:e>
                        <m:r>
                          <a:rPr lang="el-GR" i="1" dirty="0">
                            <a:latin typeface="Cambria Math" panose="02040503050406030204" pitchFamily="18" charset="0"/>
                          </a:rPr>
                          <m:t>𝜋</m:t>
                        </m:r>
                      </m:e>
                      <m:sub>
                        <m:r>
                          <a:rPr lang="de-DE" b="0" i="1" dirty="0" smtClean="0">
                            <a:latin typeface="Cambria Math" panose="02040503050406030204" pitchFamily="18" charset="0"/>
                          </a:rPr>
                          <m:t>𝐶𝑟𝑒𝑑𝑖𝑡𝐻𝑜𝑢𝑟𝑠</m:t>
                        </m:r>
                        <m:r>
                          <a:rPr lang="de-DE" b="0" i="1" dirty="0" smtClean="0">
                            <a:latin typeface="Cambria Math" panose="02040503050406030204" pitchFamily="18" charset="0"/>
                          </a:rPr>
                          <m:t>,</m:t>
                        </m:r>
                        <m:r>
                          <a:rPr lang="de-DE" b="0" i="1" dirty="0" smtClean="0">
                            <a:latin typeface="Cambria Math" panose="02040503050406030204" pitchFamily="18" charset="0"/>
                          </a:rPr>
                          <m:t>𝐷𝑒𝑝𝑎𝑟𝑚𝑒𝑛𝑡</m:t>
                        </m:r>
                      </m:sub>
                    </m:sSub>
                    <m:d>
                      <m:dPr>
                        <m:ctrlPr>
                          <a:rPr lang="de-DE" b="0" i="1" dirty="0">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b="0" i="1" dirty="0" smtClean="0">
                                <a:solidFill>
                                  <a:schemeClr val="accent1"/>
                                </a:solidFill>
                                <a:latin typeface="Cambria Math" panose="02040503050406030204" pitchFamily="18" charset="0"/>
                              </a:rPr>
                              <m:t>𝐷𝑒𝑝𝑎𝑟𝑡𝑚𝑒𝑛𝑡</m:t>
                            </m:r>
                            <m:r>
                              <a:rPr lang="de-DE" b="0" i="1" dirty="0" smtClean="0">
                                <a:solidFill>
                                  <a:schemeClr val="accent1"/>
                                </a:solidFill>
                                <a:latin typeface="Cambria Math" panose="02040503050406030204" pitchFamily="18" charset="0"/>
                              </a:rPr>
                              <m:t>=</m:t>
                            </m:r>
                            <m:r>
                              <a:rPr lang="de-DE" b="0" i="1" dirty="0" smtClean="0">
                                <a:solidFill>
                                  <a:schemeClr val="accent1"/>
                                </a:solidFill>
                                <a:latin typeface="Cambria Math" panose="02040503050406030204" pitchFamily="18" charset="0"/>
                              </a:rPr>
                              <m:t>𝑀𝐴𝑇𝐻</m:t>
                            </m:r>
                          </m:sub>
                        </m:sSub>
                        <m:d>
                          <m:dPr>
                            <m:ctrlPr>
                              <a:rPr lang="de-DE" b="0"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p>
              <a:p>
                <a14:m>
                  <m:oMath xmlns:m="http://schemas.openxmlformats.org/officeDocument/2006/math">
                    <m:r>
                      <a:rPr lang="de-DE" i="1" dirty="0" smtClean="0">
                        <a:latin typeface="Cambria Math" panose="02040503050406030204" pitchFamily="18" charset="0"/>
                      </a:rPr>
                      <m:t>𝑅𝐸𝑆𝑈𝐿𝑇</m:t>
                    </m:r>
                    <m:r>
                      <a:rPr lang="de-DE" i="1" dirty="0" smtClean="0">
                        <a:latin typeface="Cambria Math" panose="02040503050406030204" pitchFamily="18" charset="0"/>
                      </a:rPr>
                      <m:t>2←</m:t>
                    </m:r>
                    <m:sSub>
                      <m:sSubPr>
                        <m:ctrlPr>
                          <a:rPr lang="de-DE" b="0" i="1" dirty="0" smtClean="0">
                            <a:latin typeface="Cambria Math" panose="02040503050406030204" pitchFamily="18" charset="0"/>
                          </a:rPr>
                        </m:ctrlPr>
                      </m:sSubPr>
                      <m:e>
                        <m:r>
                          <a:rPr lang="el-GR" i="1" dirty="0">
                            <a:latin typeface="Cambria Math" panose="02040503050406030204" pitchFamily="18" charset="0"/>
                          </a:rPr>
                          <m:t>𝜋</m:t>
                        </m:r>
                      </m:e>
                      <m:sub>
                        <m:r>
                          <a:rPr lang="de-DE" b="0" i="1" dirty="0" smtClean="0">
                            <a:latin typeface="Cambria Math" panose="02040503050406030204" pitchFamily="18" charset="0"/>
                          </a:rPr>
                          <m:t>𝐶𝑟𝑒𝑑𝑖𝑡𝐻𝑜𝑢𝑟𝑠</m:t>
                        </m:r>
                        <m:r>
                          <a:rPr lang="de-DE" b="0" i="1" dirty="0" smtClean="0">
                            <a:latin typeface="Cambria Math" panose="02040503050406030204" pitchFamily="18" charset="0"/>
                          </a:rPr>
                          <m:t>,</m:t>
                        </m:r>
                        <m:r>
                          <a:rPr lang="de-DE" b="0" i="1" dirty="0" smtClean="0">
                            <a:latin typeface="Cambria Math" panose="02040503050406030204" pitchFamily="18" charset="0"/>
                          </a:rPr>
                          <m:t>𝐷𝑒𝑝𝑎𝑟𝑡𝑚𝑒𝑛𝑡</m:t>
                        </m:r>
                      </m:sub>
                    </m:sSub>
                    <m:d>
                      <m:dPr>
                        <m:ctrlPr>
                          <a:rPr lang="de-DE" b="0" i="1" dirty="0">
                            <a:latin typeface="Cambria Math" panose="02040503050406030204" pitchFamily="18" charset="0"/>
                          </a:rPr>
                        </m:ctrlPr>
                      </m:dPr>
                      <m:e>
                        <m:sSub>
                          <m:sSubPr>
                            <m:ctrlPr>
                              <a:rPr lang="de-DE" b="0" i="1" dirty="0" smtClean="0">
                                <a:solidFill>
                                  <a:srgbClr val="FFC000"/>
                                </a:solidFill>
                                <a:latin typeface="Cambria Math" panose="02040503050406030204" pitchFamily="18" charset="0"/>
                              </a:rPr>
                            </m:ctrlPr>
                          </m:sSubPr>
                          <m:e>
                            <m:r>
                              <a:rPr lang="el-GR" i="1" dirty="0">
                                <a:solidFill>
                                  <a:srgbClr val="FFC000"/>
                                </a:solidFill>
                                <a:latin typeface="Cambria Math" panose="02040503050406030204" pitchFamily="18" charset="0"/>
                              </a:rPr>
                              <m:t>𝜎</m:t>
                            </m:r>
                          </m:e>
                          <m:sub>
                            <m:r>
                              <a:rPr lang="de-DE" b="0" i="1" dirty="0" smtClean="0">
                                <a:solidFill>
                                  <a:srgbClr val="FFC000"/>
                                </a:solidFill>
                                <a:latin typeface="Cambria Math" panose="02040503050406030204" pitchFamily="18" charset="0"/>
                              </a:rPr>
                              <m:t>𝐶𝑟𝑒𝑑𝑖𝑡𝐻𝑜𝑢𝑟𝑠</m:t>
                            </m:r>
                            <m:r>
                              <a:rPr lang="de-DE" b="0" i="1" dirty="0" smtClean="0">
                                <a:solidFill>
                                  <a:srgbClr val="FFC000"/>
                                </a:solidFill>
                                <a:latin typeface="Cambria Math" panose="02040503050406030204" pitchFamily="18" charset="0"/>
                                <a:ea typeface="Cambria Math" panose="02040503050406030204" pitchFamily="18" charset="0"/>
                              </a:rPr>
                              <m:t>≤3</m:t>
                            </m:r>
                          </m:sub>
                        </m:sSub>
                        <m:d>
                          <m:dPr>
                            <m:ctrlPr>
                              <a:rPr lang="de-DE" b="0" i="1" dirty="0" smtClean="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𝐶𝑂𝑈𝑅𝑆𝐸</m:t>
                            </m:r>
                          </m:e>
                        </m:d>
                      </m:e>
                    </m:d>
                  </m:oMath>
                </a14:m>
                <a:endParaRPr lang="de-DE" dirty="0">
                  <a:solidFill>
                    <a:srgbClr val="C00000"/>
                  </a:solidFill>
                </a:endParaRPr>
              </a:p>
              <a:p>
                <a14:m>
                  <m:oMath xmlns:m="http://schemas.openxmlformats.org/officeDocument/2006/math">
                    <m:r>
                      <a:rPr lang="de-DE" i="1" dirty="0" smtClean="0">
                        <a:latin typeface="Cambria Math" panose="02040503050406030204" pitchFamily="18" charset="0"/>
                      </a:rPr>
                      <m:t>𝑅𝐸𝑆𝑈𝐿𝑇</m:t>
                    </m:r>
                    <m:r>
                      <a:rPr lang="de-DE" i="1" dirty="0">
                        <a:latin typeface="Cambria Math" panose="02040503050406030204" pitchFamily="18" charset="0"/>
                      </a:rPr>
                      <m:t>←</m:t>
                    </m:r>
                    <m:r>
                      <a:rPr lang="de-DE" i="1" dirty="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2</m:t>
                    </m:r>
                    <m:r>
                      <a:rPr lang="de-DE" i="1" dirty="0">
                        <a:solidFill>
                          <a:srgbClr val="7030A0"/>
                        </a:solidFill>
                        <a:latin typeface="Cambria Math" panose="02040503050406030204" pitchFamily="18" charset="0"/>
                      </a:rPr>
                      <m:t>∪</m:t>
                    </m:r>
                    <m:r>
                      <a:rPr lang="de-DE" i="1" dirty="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1</m:t>
                    </m:r>
                  </m:oMath>
                </a14:m>
                <a:endParaRPr lang="de-DE" dirty="0">
                  <a:solidFill>
                    <a:srgbClr val="7030A0"/>
                  </a:solidFill>
                </a:endParaRPr>
              </a:p>
              <a:p>
                <a:endParaRPr lang="de-DE" dirty="0"/>
              </a:p>
            </p:txBody>
          </p:sp>
        </mc:Choice>
        <mc:Fallback xmlns="">
          <p:sp>
            <p:nvSpPr>
              <p:cNvPr id="3" name="Content Placeholder 2">
                <a:extLst>
                  <a:ext uri="{FF2B5EF4-FFF2-40B4-BE49-F238E27FC236}">
                    <a16:creationId xmlns:a16="http://schemas.microsoft.com/office/drawing/2014/main" id="{58F056BA-0E46-B944-A3E2-5E3F9A3101B4}"/>
                  </a:ext>
                </a:extLst>
              </p:cNvPr>
              <p:cNvSpPr>
                <a:spLocks noGrp="1" noRot="1" noChangeAspect="1" noMove="1" noResize="1" noEditPoints="1" noAdjustHandles="1" noChangeArrowheads="1" noChangeShapeType="1" noTextEdit="1"/>
              </p:cNvSpPr>
              <p:nvPr>
                <p:ph idx="1"/>
              </p:nvPr>
            </p:nvSpPr>
            <p:spPr>
              <a:blipFill>
                <a:blip r:embed="rId3"/>
                <a:stretch>
                  <a:fillRect l="-1549" t="-597"/>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A35533C2-3A62-DB47-B66F-23A99073DB03}"/>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35AFF118-79AB-0948-8721-11EC1BC814BC}"/>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Slide Number Placeholder 3">
            <a:extLst>
              <a:ext uri="{FF2B5EF4-FFF2-40B4-BE49-F238E27FC236}">
                <a16:creationId xmlns:a16="http://schemas.microsoft.com/office/drawing/2014/main" id="{26E7C11A-207A-D843-8D54-B13D9BAFF46F}"/>
              </a:ext>
            </a:extLst>
          </p:cNvPr>
          <p:cNvSpPr>
            <a:spLocks noGrp="1"/>
          </p:cNvSpPr>
          <p:nvPr>
            <p:ph type="sldNum" sz="quarter" idx="4"/>
          </p:nvPr>
        </p:nvSpPr>
        <p:spPr/>
        <p:txBody>
          <a:bodyPr/>
          <a:lstStyle/>
          <a:p>
            <a:fld id="{6B52BCD7-8B4B-1443-81DC-540C3C62FE02}" type="slidenum">
              <a:rPr lang="en-GB" smtClean="0"/>
              <a:t>22</a:t>
            </a:fld>
            <a:endParaRPr lang="en-GB"/>
          </a:p>
        </p:txBody>
      </p:sp>
      <p:graphicFrame>
        <p:nvGraphicFramePr>
          <p:cNvPr id="10" name="Group 23">
            <a:extLst>
              <a:ext uri="{FF2B5EF4-FFF2-40B4-BE49-F238E27FC236}">
                <a16:creationId xmlns:a16="http://schemas.microsoft.com/office/drawing/2014/main" id="{1346A428-6B0C-5642-85F2-68CAB4AE4CAC}"/>
              </a:ext>
            </a:extLst>
          </p:cNvPr>
          <p:cNvGraphicFramePr>
            <a:graphicFrameLocks noGrp="1"/>
          </p:cNvGraphicFramePr>
          <p:nvPr>
            <p:extLst>
              <p:ext uri="{D42A27DB-BD31-4B8C-83A1-F6EECF244321}">
                <p14:modId xmlns:p14="http://schemas.microsoft.com/office/powerpoint/2010/main" val="3051919503"/>
              </p:ext>
            </p:extLst>
          </p:nvPr>
        </p:nvGraphicFramePr>
        <p:xfrm>
          <a:off x="1603374" y="5310234"/>
          <a:ext cx="3269370" cy="59568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graphicFrame>
        <p:nvGraphicFramePr>
          <p:cNvPr id="11" name="Group 23">
            <a:extLst>
              <a:ext uri="{FF2B5EF4-FFF2-40B4-BE49-F238E27FC236}">
                <a16:creationId xmlns:a16="http://schemas.microsoft.com/office/drawing/2014/main" id="{3A30DA7D-A36A-4242-BA4E-92B893CB92DB}"/>
              </a:ext>
            </a:extLst>
          </p:cNvPr>
          <p:cNvGraphicFramePr>
            <a:graphicFrameLocks noGrp="1"/>
          </p:cNvGraphicFramePr>
          <p:nvPr>
            <p:extLst>
              <p:ext uri="{D42A27DB-BD31-4B8C-83A1-F6EECF244321}">
                <p14:modId xmlns:p14="http://schemas.microsoft.com/office/powerpoint/2010/main" val="363093216"/>
              </p:ext>
            </p:extLst>
          </p:nvPr>
        </p:nvGraphicFramePr>
        <p:xfrm>
          <a:off x="1603374" y="4290918"/>
          <a:ext cx="3269370" cy="87552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2" name="Right Arrow 11">
            <a:extLst>
              <a:ext uri="{FF2B5EF4-FFF2-40B4-BE49-F238E27FC236}">
                <a16:creationId xmlns:a16="http://schemas.microsoft.com/office/drawing/2014/main" id="{DF3BAEE7-3D13-F141-97D0-040D49B6EBEB}"/>
              </a:ext>
            </a:extLst>
          </p:cNvPr>
          <p:cNvSpPr/>
          <p:nvPr/>
        </p:nvSpPr>
        <p:spPr>
          <a:xfrm rot="10800000">
            <a:off x="4938398" y="5497230"/>
            <a:ext cx="263506" cy="221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4" name="Group 23">
            <a:extLst>
              <a:ext uri="{FF2B5EF4-FFF2-40B4-BE49-F238E27FC236}">
                <a16:creationId xmlns:a16="http://schemas.microsoft.com/office/drawing/2014/main" id="{9EB0A7F2-B110-704B-B7C3-5F9D2E27762F}"/>
              </a:ext>
            </a:extLst>
          </p:cNvPr>
          <p:cNvGraphicFramePr>
            <a:graphicFrameLocks noGrp="1"/>
          </p:cNvGraphicFramePr>
          <p:nvPr>
            <p:extLst>
              <p:ext uri="{D42A27DB-BD31-4B8C-83A1-F6EECF244321}">
                <p14:modId xmlns:p14="http://schemas.microsoft.com/office/powerpoint/2010/main" val="4227839008"/>
              </p:ext>
            </p:extLst>
          </p:nvPr>
        </p:nvGraphicFramePr>
        <p:xfrm>
          <a:off x="359625" y="3230530"/>
          <a:ext cx="3166183" cy="875520"/>
        </p:xfrm>
        <a:graphic>
          <a:graphicData uri="http://schemas.openxmlformats.org/drawingml/2006/table">
            <a:tbl>
              <a:tblPr/>
              <a:tblGrid>
                <a:gridCol w="792335">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5" name="Right Arrow 14">
            <a:extLst>
              <a:ext uri="{FF2B5EF4-FFF2-40B4-BE49-F238E27FC236}">
                <a16:creationId xmlns:a16="http://schemas.microsoft.com/office/drawing/2014/main" id="{33FA07B4-2A59-594F-BCE6-EBDC39672EF1}"/>
              </a:ext>
            </a:extLst>
          </p:cNvPr>
          <p:cNvSpPr/>
          <p:nvPr/>
        </p:nvSpPr>
        <p:spPr>
          <a:xfrm rot="10800000">
            <a:off x="4945950" y="4617834"/>
            <a:ext cx="255954" cy="221688"/>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ight Arrow 17">
            <a:extLst>
              <a:ext uri="{FF2B5EF4-FFF2-40B4-BE49-F238E27FC236}">
                <a16:creationId xmlns:a16="http://schemas.microsoft.com/office/drawing/2014/main" id="{82A0A20B-7903-8643-9A16-15CD50DA33D9}"/>
              </a:ext>
            </a:extLst>
          </p:cNvPr>
          <p:cNvSpPr/>
          <p:nvPr/>
        </p:nvSpPr>
        <p:spPr>
          <a:xfrm rot="8383576">
            <a:off x="1384917" y="4695129"/>
            <a:ext cx="263506"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ight Arrow 18">
            <a:extLst>
              <a:ext uri="{FF2B5EF4-FFF2-40B4-BE49-F238E27FC236}">
                <a16:creationId xmlns:a16="http://schemas.microsoft.com/office/drawing/2014/main" id="{307EC6FD-DFC2-F149-86AF-A07B9AE48A97}"/>
              </a:ext>
            </a:extLst>
          </p:cNvPr>
          <p:cNvSpPr/>
          <p:nvPr/>
        </p:nvSpPr>
        <p:spPr>
          <a:xfrm rot="13200000">
            <a:off x="1372882" y="5070980"/>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dirty="0"/>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6D7884A-99FF-614B-993B-72AD3439AA3B}"/>
                  </a:ext>
                </a:extLst>
              </p:cNvPr>
              <p:cNvSpPr/>
              <p:nvPr/>
            </p:nvSpPr>
            <p:spPr>
              <a:xfrm>
                <a:off x="941653" y="4818982"/>
                <a:ext cx="3946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solidFill>
                            <a:srgbClr val="7030A0"/>
                          </a:solidFill>
                          <a:latin typeface="Cambria Math" panose="02040503050406030204" pitchFamily="18" charset="0"/>
                          <a:ea typeface="Cambria Math" panose="02040503050406030204" pitchFamily="18" charset="0"/>
                          <a:sym typeface="Symbol" pitchFamily="18" charset="2"/>
                        </a:rPr>
                        <m:t>∪</m:t>
                      </m:r>
                    </m:oMath>
                  </m:oMathPara>
                </a14:m>
                <a:endParaRPr lang="de-DE" dirty="0"/>
              </a:p>
            </p:txBody>
          </p:sp>
        </mc:Choice>
        <mc:Fallback xmlns="">
          <p:sp>
            <p:nvSpPr>
              <p:cNvPr id="20" name="Rectangle 19">
                <a:extLst>
                  <a:ext uri="{FF2B5EF4-FFF2-40B4-BE49-F238E27FC236}">
                    <a16:creationId xmlns:a16="http://schemas.microsoft.com/office/drawing/2014/main" id="{16D7884A-99FF-614B-993B-72AD3439AA3B}"/>
                  </a:ext>
                </a:extLst>
              </p:cNvPr>
              <p:cNvSpPr>
                <a:spLocks noRot="1" noChangeAspect="1" noMove="1" noResize="1" noEditPoints="1" noAdjustHandles="1" noChangeArrowheads="1" noChangeShapeType="1" noTextEdit="1"/>
              </p:cNvSpPr>
              <p:nvPr/>
            </p:nvSpPr>
            <p:spPr>
              <a:xfrm>
                <a:off x="941653" y="4818982"/>
                <a:ext cx="394659" cy="369332"/>
              </a:xfrm>
              <a:prstGeom prst="rect">
                <a:avLst/>
              </a:prstGeom>
              <a:blipFill>
                <a:blip r:embed="rId4"/>
                <a:stretch>
                  <a:fillRect/>
                </a:stretch>
              </a:blipFill>
            </p:spPr>
            <p:txBody>
              <a:bodyPr/>
              <a:lstStyle/>
              <a:p>
                <a:r>
                  <a:rPr lang="en-GB">
                    <a:noFill/>
                  </a:rPr>
                  <a:t> </a:t>
                </a:r>
              </a:p>
            </p:txBody>
          </p:sp>
        </mc:Fallback>
      </mc:AlternateContent>
      <p:sp>
        <p:nvSpPr>
          <p:cNvPr id="21" name="Right Arrow 20">
            <a:extLst>
              <a:ext uri="{FF2B5EF4-FFF2-40B4-BE49-F238E27FC236}">
                <a16:creationId xmlns:a16="http://schemas.microsoft.com/office/drawing/2014/main" id="{0C52422A-4A7B-5A4E-8C4E-9286D0F731CD}"/>
              </a:ext>
            </a:extLst>
          </p:cNvPr>
          <p:cNvSpPr/>
          <p:nvPr/>
        </p:nvSpPr>
        <p:spPr>
          <a:xfrm rot="16200000">
            <a:off x="1011005" y="4342578"/>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7" name="Group 23">
            <a:extLst>
              <a:ext uri="{FF2B5EF4-FFF2-40B4-BE49-F238E27FC236}">
                <a16:creationId xmlns:a16="http://schemas.microsoft.com/office/drawing/2014/main" id="{86B12830-25E0-3045-A952-FBAC74D7AD62}"/>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19191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4EB9-7B8F-C540-8E1D-5BE583266D89}"/>
              </a:ext>
            </a:extLst>
          </p:cNvPr>
          <p:cNvSpPr>
            <a:spLocks noGrp="1"/>
          </p:cNvSpPr>
          <p:nvPr>
            <p:ph type="title"/>
          </p:nvPr>
        </p:nvSpPr>
        <p:spPr/>
        <p:txBody>
          <a:bodyPr/>
          <a:lstStyle/>
          <a:p>
            <a:r>
              <a:rPr lang="de-DE" dirty="0"/>
              <a:t>Schnitt: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F056BA-0E46-B944-A3E2-5E3F9A3101B4}"/>
                  </a:ext>
                </a:extLst>
              </p:cNvPr>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𝑅𝐸𝑆𝑈𝐿𝑇</m:t>
                    </m:r>
                    <m:r>
                      <a:rPr lang="de-DE" i="1" dirty="0" smtClean="0">
                        <a:latin typeface="Cambria Math" panose="02040503050406030204" pitchFamily="18" charset="0"/>
                      </a:rPr>
                      <m:t>1←</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𝐷𝑒𝑝𝑎𝑟𝑚𝑒𝑛𝑡</m:t>
                        </m:r>
                      </m:sub>
                    </m:sSub>
                    <m:d>
                      <m:dPr>
                        <m:ctrlPr>
                          <a:rPr lang="de-DE" i="1" dirty="0">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𝑀𝐴𝑇𝐻</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p>
              <a:p>
                <a14:m>
                  <m:oMath xmlns:m="http://schemas.openxmlformats.org/officeDocument/2006/math">
                    <m:r>
                      <a:rPr lang="de-DE" i="1" dirty="0">
                        <a:latin typeface="Cambria Math" panose="02040503050406030204" pitchFamily="18" charset="0"/>
                      </a:rPr>
                      <m:t>𝑅𝐸𝑆𝑈𝐿𝑇</m:t>
                    </m:r>
                    <m:r>
                      <a:rPr lang="de-DE" i="1" dirty="0">
                        <a:latin typeface="Cambria Math" panose="02040503050406030204" pitchFamily="18" charset="0"/>
                      </a:rPr>
                      <m:t>2←</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𝐷𝑒𝑝𝑎𝑟𝑡𝑚𝑒𝑛𝑡</m:t>
                        </m:r>
                      </m:sub>
                    </m:sSub>
                    <m:d>
                      <m:dPr>
                        <m:ctrlPr>
                          <a:rPr lang="de-DE" i="1" dirty="0">
                            <a:latin typeface="Cambria Math" panose="02040503050406030204" pitchFamily="18" charset="0"/>
                          </a:rPr>
                        </m:ctrlPr>
                      </m:dPr>
                      <m:e>
                        <m:sSub>
                          <m:sSubPr>
                            <m:ctrlPr>
                              <a:rPr lang="de-DE" i="1" dirty="0">
                                <a:solidFill>
                                  <a:srgbClr val="FFC000"/>
                                </a:solidFill>
                                <a:latin typeface="Cambria Math" panose="02040503050406030204" pitchFamily="18" charset="0"/>
                              </a:rPr>
                            </m:ctrlPr>
                          </m:sSubPr>
                          <m:e>
                            <m:r>
                              <a:rPr lang="el-GR" i="1" dirty="0">
                                <a:solidFill>
                                  <a:srgbClr val="FFC000"/>
                                </a:solidFill>
                                <a:latin typeface="Cambria Math" panose="02040503050406030204" pitchFamily="18" charset="0"/>
                              </a:rPr>
                              <m:t>𝜎</m:t>
                            </m:r>
                          </m:e>
                          <m:sub>
                            <m:r>
                              <a:rPr lang="de-DE" i="1" dirty="0">
                                <a:solidFill>
                                  <a:srgbClr val="FFC000"/>
                                </a:solidFill>
                                <a:latin typeface="Cambria Math" panose="02040503050406030204" pitchFamily="18" charset="0"/>
                              </a:rPr>
                              <m:t>𝐶𝑟𝑒𝑑𝑖𝑡𝐻𝑜𝑢𝑟𝑠</m:t>
                            </m:r>
                            <m:r>
                              <a:rPr lang="de-DE" i="1" dirty="0">
                                <a:solidFill>
                                  <a:srgbClr val="FFC000"/>
                                </a:solidFill>
                                <a:latin typeface="Cambria Math" panose="02040503050406030204" pitchFamily="18" charset="0"/>
                                <a:ea typeface="Cambria Math" panose="02040503050406030204" pitchFamily="18" charset="0"/>
                              </a:rPr>
                              <m:t>≤3</m:t>
                            </m:r>
                          </m:sub>
                        </m:sSub>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𝐶𝑂𝑈𝑅𝑆𝐸</m:t>
                            </m:r>
                          </m:e>
                        </m:d>
                      </m:e>
                    </m:d>
                  </m:oMath>
                </a14:m>
                <a:endParaRPr lang="de-DE" dirty="0">
                  <a:solidFill>
                    <a:srgbClr val="C00000"/>
                  </a:solidFill>
                </a:endParaRPr>
              </a:p>
              <a:p>
                <a14:m>
                  <m:oMath xmlns:m="http://schemas.openxmlformats.org/officeDocument/2006/math">
                    <m:r>
                      <a:rPr lang="de-DE" i="1" dirty="0">
                        <a:latin typeface="Cambria Math" panose="02040503050406030204" pitchFamily="18" charset="0"/>
                      </a:rPr>
                      <m:t>𝑅𝐸𝑆𝑈𝐿𝑇</m:t>
                    </m:r>
                    <m:r>
                      <a:rPr lang="de-DE" i="1" dirty="0">
                        <a:latin typeface="Cambria Math" panose="02040503050406030204" pitchFamily="18" charset="0"/>
                      </a:rPr>
                      <m:t>←</m:t>
                    </m:r>
                    <m:r>
                      <a:rPr lang="de-DE" i="1" dirty="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2</m:t>
                    </m:r>
                    <m:r>
                      <a:rPr lang="de-DE" i="1" dirty="0">
                        <a:solidFill>
                          <a:srgbClr val="7030A0"/>
                        </a:solidFill>
                        <a:latin typeface="Cambria Math" panose="02040503050406030204" pitchFamily="18" charset="0"/>
                      </a:rPr>
                      <m:t>∩</m:t>
                    </m:r>
                    <m:r>
                      <a:rPr lang="de-DE" i="1" dirty="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1</m:t>
                    </m:r>
                  </m:oMath>
                </a14:m>
                <a:endParaRPr lang="de-DE" dirty="0">
                  <a:solidFill>
                    <a:srgbClr val="7030A0"/>
                  </a:solidFill>
                </a:endParaRPr>
              </a:p>
              <a:p>
                <a:endParaRPr lang="de-DE" dirty="0"/>
              </a:p>
            </p:txBody>
          </p:sp>
        </mc:Choice>
        <mc:Fallback xmlns="">
          <p:sp>
            <p:nvSpPr>
              <p:cNvPr id="3" name="Content Placeholder 2">
                <a:extLst>
                  <a:ext uri="{FF2B5EF4-FFF2-40B4-BE49-F238E27FC236}">
                    <a16:creationId xmlns:a16="http://schemas.microsoft.com/office/drawing/2014/main" id="{58F056BA-0E46-B944-A3E2-5E3F9A3101B4}"/>
                  </a:ext>
                </a:extLst>
              </p:cNvPr>
              <p:cNvSpPr>
                <a:spLocks noGrp="1" noRot="1" noChangeAspect="1" noMove="1" noResize="1" noEditPoints="1" noAdjustHandles="1" noChangeArrowheads="1" noChangeShapeType="1" noTextEdit="1"/>
              </p:cNvSpPr>
              <p:nvPr>
                <p:ph idx="1"/>
              </p:nvPr>
            </p:nvSpPr>
            <p:spPr>
              <a:blipFill>
                <a:blip r:embed="rId3"/>
                <a:stretch>
                  <a:fillRect l="-1549" t="-597"/>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6CA7F9F2-84EA-D14D-9E8E-C9E0D6FE1F55}"/>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92E4C04A-B6DB-9543-BFA2-90E082CA940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6E7C11A-207A-D843-8D54-B13D9BAFF46F}"/>
              </a:ext>
            </a:extLst>
          </p:cNvPr>
          <p:cNvSpPr>
            <a:spLocks noGrp="1"/>
          </p:cNvSpPr>
          <p:nvPr>
            <p:ph type="sldNum" sz="quarter" idx="4"/>
          </p:nvPr>
        </p:nvSpPr>
        <p:spPr/>
        <p:txBody>
          <a:bodyPr/>
          <a:lstStyle/>
          <a:p>
            <a:fld id="{6B52BCD7-8B4B-1443-81DC-540C3C62FE02}" type="slidenum">
              <a:rPr lang="en-GB" smtClean="0"/>
              <a:t>23</a:t>
            </a:fld>
            <a:endParaRPr lang="en-GB"/>
          </a:p>
        </p:txBody>
      </p:sp>
      <p:graphicFrame>
        <p:nvGraphicFramePr>
          <p:cNvPr id="22" name="Group 23">
            <a:extLst>
              <a:ext uri="{FF2B5EF4-FFF2-40B4-BE49-F238E27FC236}">
                <a16:creationId xmlns:a16="http://schemas.microsoft.com/office/drawing/2014/main" id="{B8241355-A66E-4D45-84F5-9B0B499F38DE}"/>
              </a:ext>
            </a:extLst>
          </p:cNvPr>
          <p:cNvGraphicFramePr>
            <a:graphicFrameLocks noGrp="1"/>
          </p:cNvGraphicFramePr>
          <p:nvPr>
            <p:extLst>
              <p:ext uri="{D42A27DB-BD31-4B8C-83A1-F6EECF244321}">
                <p14:modId xmlns:p14="http://schemas.microsoft.com/office/powerpoint/2010/main" val="1762354910"/>
              </p:ext>
            </p:extLst>
          </p:nvPr>
        </p:nvGraphicFramePr>
        <p:xfrm>
          <a:off x="1603374" y="5310234"/>
          <a:ext cx="3269370" cy="59568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graphicFrame>
        <p:nvGraphicFramePr>
          <p:cNvPr id="23" name="Group 23">
            <a:extLst>
              <a:ext uri="{FF2B5EF4-FFF2-40B4-BE49-F238E27FC236}">
                <a16:creationId xmlns:a16="http://schemas.microsoft.com/office/drawing/2014/main" id="{177E80A0-DEE4-1449-8E41-0F059FEA4E83}"/>
              </a:ext>
            </a:extLst>
          </p:cNvPr>
          <p:cNvGraphicFramePr>
            <a:graphicFrameLocks noGrp="1"/>
          </p:cNvGraphicFramePr>
          <p:nvPr>
            <p:extLst>
              <p:ext uri="{D42A27DB-BD31-4B8C-83A1-F6EECF244321}">
                <p14:modId xmlns:p14="http://schemas.microsoft.com/office/powerpoint/2010/main" val="131193075"/>
              </p:ext>
            </p:extLst>
          </p:nvPr>
        </p:nvGraphicFramePr>
        <p:xfrm>
          <a:off x="1603374" y="4290918"/>
          <a:ext cx="3269370" cy="87552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24" name="Right Arrow 23">
            <a:extLst>
              <a:ext uri="{FF2B5EF4-FFF2-40B4-BE49-F238E27FC236}">
                <a16:creationId xmlns:a16="http://schemas.microsoft.com/office/drawing/2014/main" id="{27F8E570-F40E-6F4F-8025-07256050DF63}"/>
              </a:ext>
            </a:extLst>
          </p:cNvPr>
          <p:cNvSpPr/>
          <p:nvPr/>
        </p:nvSpPr>
        <p:spPr>
          <a:xfrm rot="10800000">
            <a:off x="4938398" y="5497230"/>
            <a:ext cx="263506" cy="221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5" name="Group 23">
            <a:extLst>
              <a:ext uri="{FF2B5EF4-FFF2-40B4-BE49-F238E27FC236}">
                <a16:creationId xmlns:a16="http://schemas.microsoft.com/office/drawing/2014/main" id="{3825FBAC-5B91-6C41-B2B7-D7B08FA1DFA4}"/>
              </a:ext>
            </a:extLst>
          </p:cNvPr>
          <p:cNvGraphicFramePr>
            <a:graphicFrameLocks noGrp="1"/>
          </p:cNvGraphicFramePr>
          <p:nvPr>
            <p:extLst>
              <p:ext uri="{D42A27DB-BD31-4B8C-83A1-F6EECF244321}">
                <p14:modId xmlns:p14="http://schemas.microsoft.com/office/powerpoint/2010/main" val="3774204392"/>
              </p:ext>
            </p:extLst>
          </p:nvPr>
        </p:nvGraphicFramePr>
        <p:xfrm>
          <a:off x="359625" y="3509385"/>
          <a:ext cx="3166183" cy="595680"/>
        </p:xfrm>
        <a:graphic>
          <a:graphicData uri="http://schemas.openxmlformats.org/drawingml/2006/table">
            <a:tbl>
              <a:tblPr/>
              <a:tblGrid>
                <a:gridCol w="792335">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sp>
        <p:nvSpPr>
          <p:cNvPr id="26" name="Right Arrow 25">
            <a:extLst>
              <a:ext uri="{FF2B5EF4-FFF2-40B4-BE49-F238E27FC236}">
                <a16:creationId xmlns:a16="http://schemas.microsoft.com/office/drawing/2014/main" id="{19F98DA7-A20F-0A4F-BA58-9EBF21822FD6}"/>
              </a:ext>
            </a:extLst>
          </p:cNvPr>
          <p:cNvSpPr/>
          <p:nvPr/>
        </p:nvSpPr>
        <p:spPr>
          <a:xfrm rot="10800000">
            <a:off x="4945950" y="4617834"/>
            <a:ext cx="255954" cy="221688"/>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ight Arrow 26">
            <a:extLst>
              <a:ext uri="{FF2B5EF4-FFF2-40B4-BE49-F238E27FC236}">
                <a16:creationId xmlns:a16="http://schemas.microsoft.com/office/drawing/2014/main" id="{3EA919E7-ACB4-5A47-868D-08B4A509621D}"/>
              </a:ext>
            </a:extLst>
          </p:cNvPr>
          <p:cNvSpPr/>
          <p:nvPr/>
        </p:nvSpPr>
        <p:spPr>
          <a:xfrm rot="8383576">
            <a:off x="1384917" y="4695129"/>
            <a:ext cx="263506"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ight Arrow 27">
            <a:extLst>
              <a:ext uri="{FF2B5EF4-FFF2-40B4-BE49-F238E27FC236}">
                <a16:creationId xmlns:a16="http://schemas.microsoft.com/office/drawing/2014/main" id="{3866115F-7F13-E549-AEA6-EAC9483E4E49}"/>
              </a:ext>
            </a:extLst>
          </p:cNvPr>
          <p:cNvSpPr/>
          <p:nvPr/>
        </p:nvSpPr>
        <p:spPr>
          <a:xfrm rot="13200000">
            <a:off x="1372882" y="5070980"/>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B2487F20-C186-C348-A726-A2492019BDA1}"/>
                  </a:ext>
                </a:extLst>
              </p:cNvPr>
              <p:cNvSpPr/>
              <p:nvPr/>
            </p:nvSpPr>
            <p:spPr>
              <a:xfrm>
                <a:off x="941653" y="4818982"/>
                <a:ext cx="3946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solidFill>
                            <a:srgbClr val="7030A0"/>
                          </a:solidFill>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29" name="Rectangle 28">
                <a:extLst>
                  <a:ext uri="{FF2B5EF4-FFF2-40B4-BE49-F238E27FC236}">
                    <a16:creationId xmlns:a16="http://schemas.microsoft.com/office/drawing/2014/main" id="{B2487F20-C186-C348-A726-A2492019BDA1}"/>
                  </a:ext>
                </a:extLst>
              </p:cNvPr>
              <p:cNvSpPr>
                <a:spLocks noRot="1" noChangeAspect="1" noMove="1" noResize="1" noEditPoints="1" noAdjustHandles="1" noChangeArrowheads="1" noChangeShapeType="1" noTextEdit="1"/>
              </p:cNvSpPr>
              <p:nvPr/>
            </p:nvSpPr>
            <p:spPr>
              <a:xfrm>
                <a:off x="941653" y="4818982"/>
                <a:ext cx="394659" cy="369332"/>
              </a:xfrm>
              <a:prstGeom prst="rect">
                <a:avLst/>
              </a:prstGeom>
              <a:blipFill>
                <a:blip r:embed="rId4"/>
                <a:stretch>
                  <a:fillRect/>
                </a:stretch>
              </a:blipFill>
            </p:spPr>
            <p:txBody>
              <a:bodyPr/>
              <a:lstStyle/>
              <a:p>
                <a:r>
                  <a:rPr lang="en-GB">
                    <a:noFill/>
                  </a:rPr>
                  <a:t> </a:t>
                </a:r>
              </a:p>
            </p:txBody>
          </p:sp>
        </mc:Fallback>
      </mc:AlternateContent>
      <p:sp>
        <p:nvSpPr>
          <p:cNvPr id="30" name="Right Arrow 29">
            <a:extLst>
              <a:ext uri="{FF2B5EF4-FFF2-40B4-BE49-F238E27FC236}">
                <a16:creationId xmlns:a16="http://schemas.microsoft.com/office/drawing/2014/main" id="{4F0C376B-26B5-BC44-B9C3-85896FEF2A7F}"/>
              </a:ext>
            </a:extLst>
          </p:cNvPr>
          <p:cNvSpPr/>
          <p:nvPr/>
        </p:nvSpPr>
        <p:spPr>
          <a:xfrm rot="16200000">
            <a:off x="1011005" y="4342578"/>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8" name="Group 23">
            <a:extLst>
              <a:ext uri="{FF2B5EF4-FFF2-40B4-BE49-F238E27FC236}">
                <a16:creationId xmlns:a16="http://schemas.microsoft.com/office/drawing/2014/main" id="{E82D4F39-CB84-184D-B078-B5B9B1B6C30F}"/>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31845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4EB9-7B8F-C540-8E1D-5BE583266D89}"/>
              </a:ext>
            </a:extLst>
          </p:cNvPr>
          <p:cNvSpPr>
            <a:spLocks noGrp="1"/>
          </p:cNvSpPr>
          <p:nvPr>
            <p:ph type="title"/>
          </p:nvPr>
        </p:nvSpPr>
        <p:spPr/>
        <p:txBody>
          <a:bodyPr/>
          <a:lstStyle/>
          <a:p>
            <a:r>
              <a:rPr lang="de-DE" dirty="0"/>
              <a:t>Differenz: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F056BA-0E46-B944-A3E2-5E3F9A3101B4}"/>
                  </a:ext>
                </a:extLst>
              </p:cNvPr>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𝑅𝐸𝑆𝑈𝐿𝑇</m:t>
                    </m:r>
                    <m:r>
                      <a:rPr lang="de-DE" i="1" dirty="0" smtClean="0">
                        <a:latin typeface="Cambria Math" panose="02040503050406030204" pitchFamily="18" charset="0"/>
                      </a:rPr>
                      <m:t>1←</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𝐷𝑒𝑝𝑎𝑟𝑚𝑒𝑛𝑡</m:t>
                        </m:r>
                      </m:sub>
                    </m:sSub>
                    <m:d>
                      <m:dPr>
                        <m:ctrlPr>
                          <a:rPr lang="de-DE" i="1" dirty="0">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𝑀𝐴𝑇𝐻</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p>
              <a:p>
                <a14:m>
                  <m:oMath xmlns:m="http://schemas.openxmlformats.org/officeDocument/2006/math">
                    <m:r>
                      <a:rPr lang="de-DE" i="1" dirty="0">
                        <a:latin typeface="Cambria Math" panose="02040503050406030204" pitchFamily="18" charset="0"/>
                      </a:rPr>
                      <m:t>𝑅𝐸𝑆𝑈𝐿𝑇</m:t>
                    </m:r>
                    <m:r>
                      <a:rPr lang="de-DE" i="1" dirty="0">
                        <a:latin typeface="Cambria Math" panose="02040503050406030204" pitchFamily="18" charset="0"/>
                      </a:rPr>
                      <m:t>2←</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𝐷𝑒𝑝𝑎𝑟𝑡𝑚𝑒𝑛𝑡</m:t>
                        </m:r>
                      </m:sub>
                    </m:sSub>
                    <m:d>
                      <m:dPr>
                        <m:ctrlPr>
                          <a:rPr lang="de-DE" i="1" dirty="0">
                            <a:latin typeface="Cambria Math" panose="02040503050406030204" pitchFamily="18" charset="0"/>
                          </a:rPr>
                        </m:ctrlPr>
                      </m:dPr>
                      <m:e>
                        <m:sSub>
                          <m:sSubPr>
                            <m:ctrlPr>
                              <a:rPr lang="de-DE" i="1" dirty="0">
                                <a:solidFill>
                                  <a:srgbClr val="FFC000"/>
                                </a:solidFill>
                                <a:latin typeface="Cambria Math" panose="02040503050406030204" pitchFamily="18" charset="0"/>
                              </a:rPr>
                            </m:ctrlPr>
                          </m:sSubPr>
                          <m:e>
                            <m:r>
                              <a:rPr lang="el-GR" i="1" dirty="0">
                                <a:solidFill>
                                  <a:srgbClr val="FFC000"/>
                                </a:solidFill>
                                <a:latin typeface="Cambria Math" panose="02040503050406030204" pitchFamily="18" charset="0"/>
                              </a:rPr>
                              <m:t>𝜎</m:t>
                            </m:r>
                          </m:e>
                          <m:sub>
                            <m:r>
                              <a:rPr lang="de-DE" i="1" dirty="0">
                                <a:solidFill>
                                  <a:srgbClr val="FFC000"/>
                                </a:solidFill>
                                <a:latin typeface="Cambria Math" panose="02040503050406030204" pitchFamily="18" charset="0"/>
                              </a:rPr>
                              <m:t>𝐶𝑟𝑒𝑑𝑖𝑡𝐻𝑜𝑢𝑟𝑠</m:t>
                            </m:r>
                            <m:r>
                              <a:rPr lang="de-DE" i="1" dirty="0">
                                <a:solidFill>
                                  <a:srgbClr val="FFC000"/>
                                </a:solidFill>
                                <a:latin typeface="Cambria Math" panose="02040503050406030204" pitchFamily="18" charset="0"/>
                                <a:ea typeface="Cambria Math" panose="02040503050406030204" pitchFamily="18" charset="0"/>
                              </a:rPr>
                              <m:t>≤3</m:t>
                            </m:r>
                          </m:sub>
                        </m:sSub>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𝐶𝑂𝑈𝑅𝑆𝐸</m:t>
                            </m:r>
                          </m:e>
                        </m:d>
                      </m:e>
                    </m:d>
                  </m:oMath>
                </a14:m>
                <a:endParaRPr lang="de-DE" dirty="0">
                  <a:solidFill>
                    <a:srgbClr val="C00000"/>
                  </a:solidFill>
                </a:endParaRPr>
              </a:p>
              <a:p>
                <a14:m>
                  <m:oMath xmlns:m="http://schemas.openxmlformats.org/officeDocument/2006/math">
                    <m:r>
                      <a:rPr lang="de-DE" i="1" dirty="0" smtClean="0">
                        <a:latin typeface="Cambria Math" panose="02040503050406030204" pitchFamily="18" charset="0"/>
                      </a:rPr>
                      <m:t>𝑅𝐸𝑆𝑈𝐿𝑇</m:t>
                    </m:r>
                    <m:r>
                      <a:rPr lang="de-DE" i="1" dirty="0" smtClean="0">
                        <a:latin typeface="Cambria Math" panose="02040503050406030204" pitchFamily="18" charset="0"/>
                      </a:rPr>
                      <m:t>←</m:t>
                    </m:r>
                    <m:r>
                      <a:rPr lang="de-DE" i="1" dirty="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2</m:t>
                    </m:r>
                    <m:r>
                      <a:rPr lang="de-DE" i="1" dirty="0" smtClean="0">
                        <a:solidFill>
                          <a:srgbClr val="7030A0"/>
                        </a:solidFill>
                        <a:latin typeface="Cambria Math" panose="02040503050406030204" pitchFamily="18" charset="0"/>
                      </a:rPr>
                      <m:t>−</m:t>
                    </m:r>
                    <m:r>
                      <a:rPr lang="de-DE" i="1" dirty="0" smtClean="0">
                        <a:solidFill>
                          <a:srgbClr val="7030A0"/>
                        </a:solidFill>
                        <a:latin typeface="Cambria Math" panose="02040503050406030204" pitchFamily="18" charset="0"/>
                      </a:rPr>
                      <m:t>𝑅𝐸𝑆𝑈𝐿𝑇</m:t>
                    </m:r>
                    <m:r>
                      <a:rPr lang="de-DE" b="0" i="1" dirty="0" smtClean="0">
                        <a:solidFill>
                          <a:srgbClr val="7030A0"/>
                        </a:solidFill>
                        <a:latin typeface="Cambria Math" panose="02040503050406030204" pitchFamily="18" charset="0"/>
                      </a:rPr>
                      <m:t>1</m:t>
                    </m:r>
                  </m:oMath>
                </a14:m>
                <a:endParaRPr lang="de-DE" dirty="0">
                  <a:solidFill>
                    <a:srgbClr val="7030A0"/>
                  </a:solidFill>
                </a:endParaRPr>
              </a:p>
              <a:p>
                <a:pPr lvl="1"/>
                <a:endParaRPr lang="de-DE" dirty="0"/>
              </a:p>
              <a:p>
                <a:endParaRPr lang="de-DE" dirty="0"/>
              </a:p>
            </p:txBody>
          </p:sp>
        </mc:Choice>
        <mc:Fallback xmlns="">
          <p:sp>
            <p:nvSpPr>
              <p:cNvPr id="3" name="Content Placeholder 2">
                <a:extLst>
                  <a:ext uri="{FF2B5EF4-FFF2-40B4-BE49-F238E27FC236}">
                    <a16:creationId xmlns:a16="http://schemas.microsoft.com/office/drawing/2014/main" id="{58F056BA-0E46-B944-A3E2-5E3F9A3101B4}"/>
                  </a:ext>
                </a:extLst>
              </p:cNvPr>
              <p:cNvSpPr>
                <a:spLocks noGrp="1" noRot="1" noChangeAspect="1" noMove="1" noResize="1" noEditPoints="1" noAdjustHandles="1" noChangeArrowheads="1" noChangeShapeType="1" noTextEdit="1"/>
              </p:cNvSpPr>
              <p:nvPr>
                <p:ph idx="1"/>
              </p:nvPr>
            </p:nvSpPr>
            <p:spPr>
              <a:blipFill>
                <a:blip r:embed="rId3"/>
                <a:stretch>
                  <a:fillRect l="-1549" t="-597"/>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22020304-57D5-A940-9F3C-EC153EF5B4E4}"/>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C4D461D9-F619-4745-B03D-621D3257B4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6E7C11A-207A-D843-8D54-B13D9BAFF46F}"/>
              </a:ext>
            </a:extLst>
          </p:cNvPr>
          <p:cNvSpPr>
            <a:spLocks noGrp="1"/>
          </p:cNvSpPr>
          <p:nvPr>
            <p:ph type="sldNum" sz="quarter" idx="4"/>
          </p:nvPr>
        </p:nvSpPr>
        <p:spPr/>
        <p:txBody>
          <a:bodyPr/>
          <a:lstStyle/>
          <a:p>
            <a:fld id="{6B52BCD7-8B4B-1443-81DC-540C3C62FE02}" type="slidenum">
              <a:rPr lang="en-GB" smtClean="0"/>
              <a:t>24</a:t>
            </a:fld>
            <a:endParaRPr lang="en-GB"/>
          </a:p>
        </p:txBody>
      </p:sp>
      <p:graphicFrame>
        <p:nvGraphicFramePr>
          <p:cNvPr id="22" name="Group 23">
            <a:extLst>
              <a:ext uri="{FF2B5EF4-FFF2-40B4-BE49-F238E27FC236}">
                <a16:creationId xmlns:a16="http://schemas.microsoft.com/office/drawing/2014/main" id="{39A48414-73DD-8447-8B75-E28847DADA0B}"/>
              </a:ext>
            </a:extLst>
          </p:cNvPr>
          <p:cNvGraphicFramePr>
            <a:graphicFrameLocks noGrp="1"/>
          </p:cNvGraphicFramePr>
          <p:nvPr>
            <p:extLst>
              <p:ext uri="{D42A27DB-BD31-4B8C-83A1-F6EECF244321}">
                <p14:modId xmlns:p14="http://schemas.microsoft.com/office/powerpoint/2010/main" val="2052574976"/>
              </p:ext>
            </p:extLst>
          </p:nvPr>
        </p:nvGraphicFramePr>
        <p:xfrm>
          <a:off x="1603374" y="5310234"/>
          <a:ext cx="3269370" cy="59568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graphicFrame>
        <p:nvGraphicFramePr>
          <p:cNvPr id="23" name="Group 23">
            <a:extLst>
              <a:ext uri="{FF2B5EF4-FFF2-40B4-BE49-F238E27FC236}">
                <a16:creationId xmlns:a16="http://schemas.microsoft.com/office/drawing/2014/main" id="{BCA383AB-2827-5644-A697-BB1AB36BB544}"/>
              </a:ext>
            </a:extLst>
          </p:cNvPr>
          <p:cNvGraphicFramePr>
            <a:graphicFrameLocks noGrp="1"/>
          </p:cNvGraphicFramePr>
          <p:nvPr>
            <p:extLst>
              <p:ext uri="{D42A27DB-BD31-4B8C-83A1-F6EECF244321}">
                <p14:modId xmlns:p14="http://schemas.microsoft.com/office/powerpoint/2010/main" val="2517794894"/>
              </p:ext>
            </p:extLst>
          </p:nvPr>
        </p:nvGraphicFramePr>
        <p:xfrm>
          <a:off x="1603374" y="4290918"/>
          <a:ext cx="3269370" cy="875520"/>
        </p:xfrm>
        <a:graphic>
          <a:graphicData uri="http://schemas.openxmlformats.org/drawingml/2006/table">
            <a:tbl>
              <a:tblPr/>
              <a:tblGrid>
                <a:gridCol w="895522">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24" name="Right Arrow 23">
            <a:extLst>
              <a:ext uri="{FF2B5EF4-FFF2-40B4-BE49-F238E27FC236}">
                <a16:creationId xmlns:a16="http://schemas.microsoft.com/office/drawing/2014/main" id="{FC67F2BD-3DDB-FE4E-B257-BB0403217844}"/>
              </a:ext>
            </a:extLst>
          </p:cNvPr>
          <p:cNvSpPr/>
          <p:nvPr/>
        </p:nvSpPr>
        <p:spPr>
          <a:xfrm rot="10800000">
            <a:off x="4938398" y="5497230"/>
            <a:ext cx="263506" cy="221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ight Arrow 25">
            <a:extLst>
              <a:ext uri="{FF2B5EF4-FFF2-40B4-BE49-F238E27FC236}">
                <a16:creationId xmlns:a16="http://schemas.microsoft.com/office/drawing/2014/main" id="{682F9CCE-A1DF-5E44-9B77-E695BABC50BB}"/>
              </a:ext>
            </a:extLst>
          </p:cNvPr>
          <p:cNvSpPr/>
          <p:nvPr/>
        </p:nvSpPr>
        <p:spPr>
          <a:xfrm rot="10800000">
            <a:off x="4945950" y="4617834"/>
            <a:ext cx="255954" cy="221688"/>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ight Arrow 26">
            <a:extLst>
              <a:ext uri="{FF2B5EF4-FFF2-40B4-BE49-F238E27FC236}">
                <a16:creationId xmlns:a16="http://schemas.microsoft.com/office/drawing/2014/main" id="{0725E238-735E-1947-A8BE-CA3850FD98B5}"/>
              </a:ext>
            </a:extLst>
          </p:cNvPr>
          <p:cNvSpPr/>
          <p:nvPr/>
        </p:nvSpPr>
        <p:spPr>
          <a:xfrm rot="8383576">
            <a:off x="1384917" y="4695129"/>
            <a:ext cx="263506"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ight Arrow 27">
            <a:extLst>
              <a:ext uri="{FF2B5EF4-FFF2-40B4-BE49-F238E27FC236}">
                <a16:creationId xmlns:a16="http://schemas.microsoft.com/office/drawing/2014/main" id="{C4DBCDE6-1725-AF41-B156-ADFBF52E4EFD}"/>
              </a:ext>
            </a:extLst>
          </p:cNvPr>
          <p:cNvSpPr/>
          <p:nvPr/>
        </p:nvSpPr>
        <p:spPr>
          <a:xfrm rot="13200000">
            <a:off x="1372882" y="5070980"/>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7A35FE5-4F86-884D-A485-8FCA0D010F37}"/>
                  </a:ext>
                </a:extLst>
              </p:cNvPr>
              <p:cNvSpPr/>
              <p:nvPr/>
            </p:nvSpPr>
            <p:spPr>
              <a:xfrm>
                <a:off x="941653" y="481898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dirty="0" smtClean="0">
                          <a:solidFill>
                            <a:srgbClr val="7030A0"/>
                          </a:solidFill>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29" name="Rectangle 28">
                <a:extLst>
                  <a:ext uri="{FF2B5EF4-FFF2-40B4-BE49-F238E27FC236}">
                    <a16:creationId xmlns:a16="http://schemas.microsoft.com/office/drawing/2014/main" id="{67A35FE5-4F86-884D-A485-8FCA0D010F37}"/>
                  </a:ext>
                </a:extLst>
              </p:cNvPr>
              <p:cNvSpPr>
                <a:spLocks noRot="1" noChangeAspect="1" noMove="1" noResize="1" noEditPoints="1" noAdjustHandles="1" noChangeArrowheads="1" noChangeShapeType="1" noTextEdit="1"/>
              </p:cNvSpPr>
              <p:nvPr/>
            </p:nvSpPr>
            <p:spPr>
              <a:xfrm>
                <a:off x="941653" y="4818982"/>
                <a:ext cx="410690" cy="369332"/>
              </a:xfrm>
              <a:prstGeom prst="rect">
                <a:avLst/>
              </a:prstGeom>
              <a:blipFill>
                <a:blip r:embed="rId4"/>
                <a:stretch>
                  <a:fillRect/>
                </a:stretch>
              </a:blipFill>
            </p:spPr>
            <p:txBody>
              <a:bodyPr/>
              <a:lstStyle/>
              <a:p>
                <a:r>
                  <a:rPr lang="en-GB">
                    <a:noFill/>
                  </a:rPr>
                  <a:t> </a:t>
                </a:r>
              </a:p>
            </p:txBody>
          </p:sp>
        </mc:Fallback>
      </mc:AlternateContent>
      <p:sp>
        <p:nvSpPr>
          <p:cNvPr id="30" name="Right Arrow 29">
            <a:extLst>
              <a:ext uri="{FF2B5EF4-FFF2-40B4-BE49-F238E27FC236}">
                <a16:creationId xmlns:a16="http://schemas.microsoft.com/office/drawing/2014/main" id="{1817FA6E-4315-444E-AAC1-491915821DF6}"/>
              </a:ext>
            </a:extLst>
          </p:cNvPr>
          <p:cNvSpPr/>
          <p:nvPr/>
        </p:nvSpPr>
        <p:spPr>
          <a:xfrm rot="16200000">
            <a:off x="1011005" y="4342578"/>
            <a:ext cx="255954" cy="221688"/>
          </a:xfrm>
          <a:prstGeom prst="rightArrow">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1" name="Group 23">
            <a:extLst>
              <a:ext uri="{FF2B5EF4-FFF2-40B4-BE49-F238E27FC236}">
                <a16:creationId xmlns:a16="http://schemas.microsoft.com/office/drawing/2014/main" id="{63E09535-8ECE-204F-9939-077A88E92C0D}"/>
              </a:ext>
            </a:extLst>
          </p:cNvPr>
          <p:cNvGraphicFramePr>
            <a:graphicFrameLocks noGrp="1"/>
          </p:cNvGraphicFramePr>
          <p:nvPr>
            <p:extLst>
              <p:ext uri="{D42A27DB-BD31-4B8C-83A1-F6EECF244321}">
                <p14:modId xmlns:p14="http://schemas.microsoft.com/office/powerpoint/2010/main" val="749364772"/>
              </p:ext>
            </p:extLst>
          </p:nvPr>
        </p:nvGraphicFramePr>
        <p:xfrm>
          <a:off x="359625" y="3509385"/>
          <a:ext cx="3166183" cy="595680"/>
        </p:xfrm>
        <a:graphic>
          <a:graphicData uri="http://schemas.openxmlformats.org/drawingml/2006/table">
            <a:tbl>
              <a:tblPr/>
              <a:tblGrid>
                <a:gridCol w="792335">
                  <a:extLst>
                    <a:ext uri="{9D8B030D-6E8A-4147-A177-3AD203B41FA5}">
                      <a16:colId xmlns:a16="http://schemas.microsoft.com/office/drawing/2014/main" val="552426523"/>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RESULT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grpSp>
        <p:nvGrpSpPr>
          <p:cNvPr id="13" name="Group 12">
            <a:extLst>
              <a:ext uri="{FF2B5EF4-FFF2-40B4-BE49-F238E27FC236}">
                <a16:creationId xmlns:a16="http://schemas.microsoft.com/office/drawing/2014/main" id="{D81A2D40-4555-AD4D-8B8B-B8B6BFA199B9}"/>
              </a:ext>
            </a:extLst>
          </p:cNvPr>
          <p:cNvGrpSpPr/>
          <p:nvPr/>
        </p:nvGrpSpPr>
        <p:grpSpPr>
          <a:xfrm>
            <a:off x="3901872" y="3226218"/>
            <a:ext cx="4172085" cy="559272"/>
            <a:chOff x="6852595" y="2898843"/>
            <a:chExt cx="4172085" cy="559272"/>
          </a:xfrm>
        </p:grpSpPr>
        <p:sp>
          <p:nvSpPr>
            <p:cNvPr id="9" name="Cloud Callout 8">
              <a:extLst>
                <a:ext uri="{FF2B5EF4-FFF2-40B4-BE49-F238E27FC236}">
                  <a16:creationId xmlns:a16="http://schemas.microsoft.com/office/drawing/2014/main" id="{5C353B4F-083F-FA46-B986-6E7B6006E215}"/>
                </a:ext>
              </a:extLst>
            </p:cNvPr>
            <p:cNvSpPr/>
            <p:nvPr/>
          </p:nvSpPr>
          <p:spPr>
            <a:xfrm>
              <a:off x="6852595" y="2898843"/>
              <a:ext cx="4172085" cy="559272"/>
            </a:xfrm>
            <a:prstGeom prst="cloudCallout">
              <a:avLst>
                <a:gd name="adj1" fmla="val -36843"/>
                <a:gd name="adj2" fmla="val 67138"/>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6AF04C-B953-BA4C-AA6D-D6F2D2EBF701}"/>
                    </a:ext>
                  </a:extLst>
                </p:cNvPr>
                <p:cNvSpPr/>
                <p:nvPr/>
              </p:nvSpPr>
              <p:spPr>
                <a:xfrm>
                  <a:off x="7112528" y="2993813"/>
                  <a:ext cx="3652218" cy="369332"/>
                </a:xfrm>
                <a:prstGeom prst="rect">
                  <a:avLst/>
                </a:prstGeom>
              </p:spPr>
              <p:txBody>
                <a:bodyPr wrap="none">
                  <a:spAutoFit/>
                </a:bodyPr>
                <a:lstStyle/>
                <a:p>
                  <a14:m>
                    <m:oMath xmlns:m="http://schemas.openxmlformats.org/officeDocument/2006/math">
                      <m:r>
                        <a:rPr lang="de-DE" i="1" dirty="0" smtClean="0">
                          <a:solidFill>
                            <a:schemeClr val="bg1"/>
                          </a:solidFill>
                          <a:latin typeface="Cambria Math" panose="02040503050406030204" pitchFamily="18" charset="0"/>
                        </a:rPr>
                        <m:t>𝑅𝐸𝑆𝑈𝐿𝑇</m:t>
                      </m:r>
                      <m:r>
                        <a:rPr lang="de-DE" i="1" dirty="0" smtClean="0">
                          <a:solidFill>
                            <a:schemeClr val="bg1"/>
                          </a:solidFill>
                          <a:latin typeface="Cambria Math" panose="02040503050406030204" pitchFamily="18" charset="0"/>
                        </a:rPr>
                        <m:t>←</m:t>
                      </m:r>
                      <m:r>
                        <a:rPr lang="de-DE" i="1" dirty="0">
                          <a:solidFill>
                            <a:schemeClr val="bg1"/>
                          </a:solidFill>
                          <a:latin typeface="Cambria Math" panose="02040503050406030204" pitchFamily="18" charset="0"/>
                        </a:rPr>
                        <m:t>𝑅𝐸𝑆𝑈𝐿𝑇</m:t>
                      </m:r>
                      <m:r>
                        <a:rPr lang="de-DE" b="0" i="1" dirty="0" smtClean="0">
                          <a:solidFill>
                            <a:schemeClr val="bg1"/>
                          </a:solidFill>
                          <a:latin typeface="Cambria Math" panose="02040503050406030204" pitchFamily="18" charset="0"/>
                        </a:rPr>
                        <m:t>1</m:t>
                      </m:r>
                      <m:r>
                        <a:rPr lang="de-DE" i="1" dirty="0">
                          <a:solidFill>
                            <a:schemeClr val="bg1"/>
                          </a:solidFill>
                          <a:latin typeface="Cambria Math" panose="02040503050406030204" pitchFamily="18" charset="0"/>
                        </a:rPr>
                        <m:t>−</m:t>
                      </m:r>
                      <m:r>
                        <a:rPr lang="de-DE" i="1" dirty="0">
                          <a:solidFill>
                            <a:schemeClr val="bg1"/>
                          </a:solidFill>
                          <a:latin typeface="Cambria Math" panose="02040503050406030204" pitchFamily="18" charset="0"/>
                        </a:rPr>
                        <m:t>𝑅𝐸𝑆𝑈𝐿𝑇</m:t>
                      </m:r>
                      <m:r>
                        <a:rPr lang="de-DE" b="0" i="1" dirty="0" smtClean="0">
                          <a:solidFill>
                            <a:schemeClr val="bg1"/>
                          </a:solidFill>
                          <a:latin typeface="Cambria Math" panose="02040503050406030204" pitchFamily="18" charset="0"/>
                        </a:rPr>
                        <m:t>2</m:t>
                      </m:r>
                    </m:oMath>
                  </a14:m>
                  <a:r>
                    <a:rPr lang="de-DE" dirty="0">
                      <a:solidFill>
                        <a:schemeClr val="bg1"/>
                      </a:solidFill>
                    </a:rPr>
                    <a:t>?</a:t>
                  </a:r>
                  <a:endParaRPr lang="en-GB" dirty="0">
                    <a:solidFill>
                      <a:schemeClr val="bg1"/>
                    </a:solidFill>
                  </a:endParaRPr>
                </a:p>
              </p:txBody>
            </p:sp>
          </mc:Choice>
          <mc:Fallback xmlns="">
            <p:sp>
              <p:nvSpPr>
                <p:cNvPr id="8" name="Rectangle 7">
                  <a:extLst>
                    <a:ext uri="{FF2B5EF4-FFF2-40B4-BE49-F238E27FC236}">
                      <a16:creationId xmlns:a16="http://schemas.microsoft.com/office/drawing/2014/main" id="{796AF04C-B953-BA4C-AA6D-D6F2D2EBF701}"/>
                    </a:ext>
                  </a:extLst>
                </p:cNvPr>
                <p:cNvSpPr>
                  <a:spLocks noRot="1" noChangeAspect="1" noMove="1" noResize="1" noEditPoints="1" noAdjustHandles="1" noChangeArrowheads="1" noChangeShapeType="1" noTextEdit="1"/>
                </p:cNvSpPr>
                <p:nvPr/>
              </p:nvSpPr>
              <p:spPr>
                <a:xfrm>
                  <a:off x="7112528" y="2993813"/>
                  <a:ext cx="3652218" cy="369332"/>
                </a:xfrm>
                <a:prstGeom prst="rect">
                  <a:avLst/>
                </a:prstGeom>
                <a:blipFill>
                  <a:blip r:embed="rId5"/>
                  <a:stretch>
                    <a:fillRect t="-6667" r="-346" b="-26667"/>
                  </a:stretch>
                </a:blipFill>
              </p:spPr>
              <p:txBody>
                <a:bodyPr/>
                <a:lstStyle/>
                <a:p>
                  <a:r>
                    <a:rPr lang="en-DE">
                      <a:noFill/>
                    </a:rPr>
                    <a:t> </a:t>
                  </a:r>
                </a:p>
              </p:txBody>
            </p:sp>
          </mc:Fallback>
        </mc:AlternateContent>
      </p:grpSp>
      <p:graphicFrame>
        <p:nvGraphicFramePr>
          <p:cNvPr id="20" name="Group 23">
            <a:extLst>
              <a:ext uri="{FF2B5EF4-FFF2-40B4-BE49-F238E27FC236}">
                <a16:creationId xmlns:a16="http://schemas.microsoft.com/office/drawing/2014/main" id="{7B5CC582-CAC8-9D47-9D1E-5B827E338B9E}"/>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6492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512-14AD-EE40-B254-CEB573FB0A6C}"/>
              </a:ext>
            </a:extLst>
          </p:cNvPr>
          <p:cNvSpPr>
            <a:spLocks noGrp="1"/>
          </p:cNvSpPr>
          <p:nvPr>
            <p:ph type="title"/>
          </p:nvPr>
        </p:nvSpPr>
        <p:spPr/>
        <p:txBody>
          <a:bodyPr/>
          <a:lstStyle/>
          <a:p>
            <a:r>
              <a:rPr lang="de-DE" dirty="0"/>
              <a:t>Mengenoperatoren: Eigenschaften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27A37E-E22B-294D-84D0-2CED8E501BEF}"/>
                  </a:ext>
                </a:extLst>
              </p:cNvPr>
              <p:cNvSpPr>
                <a:spLocks noGrp="1"/>
              </p:cNvSpPr>
              <p:nvPr>
                <p:ph sz="half" idx="1"/>
              </p:nvPr>
            </p:nvSpPr>
            <p:spPr/>
            <p:txBody>
              <a:bodyPr>
                <a:normAutofit/>
              </a:bodyPr>
              <a:lstStyle/>
              <a:p>
                <a:r>
                  <a:rPr lang="de-DE" dirty="0"/>
                  <a:t>Können nur auf </a:t>
                </a:r>
                <a:r>
                  <a:rPr lang="de-DE" dirty="0">
                    <a:solidFill>
                      <a:schemeClr val="accent1"/>
                    </a:solidFill>
                  </a:rPr>
                  <a:t>UNION-kompatible</a:t>
                </a:r>
                <a:r>
                  <a:rPr lang="de-DE" dirty="0"/>
                  <a:t> Relationenschemata angewendet werden:</a:t>
                </a:r>
              </a:p>
              <a:p>
                <a:pPr lvl="1"/>
                <a14:m>
                  <m:oMath xmlns:m="http://schemas.openxmlformats.org/officeDocument/2006/math">
                    <m:r>
                      <a:rPr lang="de-DE" b="0" i="1" dirty="0" smtClean="0">
                        <a:latin typeface="Cambria Math" panose="02040503050406030204" pitchFamily="18" charset="0"/>
                      </a:rPr>
                      <m:t>𝑅</m:t>
                    </m:r>
                  </m:oMath>
                </a14:m>
                <a:r>
                  <a:rPr lang="de-DE" dirty="0"/>
                  <a:t> und </a:t>
                </a:r>
                <a14:m>
                  <m:oMath xmlns:m="http://schemas.openxmlformats.org/officeDocument/2006/math">
                    <m:r>
                      <a:rPr lang="de-DE" b="0" i="1" dirty="0" smtClean="0">
                        <a:latin typeface="Cambria Math" panose="02040503050406030204" pitchFamily="18" charset="0"/>
                      </a:rPr>
                      <m:t>𝑆</m:t>
                    </m:r>
                  </m:oMath>
                </a14:m>
                <a:r>
                  <a:rPr lang="de-DE" dirty="0"/>
                  <a:t> haben gleichen Grad </a:t>
                </a:r>
                <a14:m>
                  <m:oMath xmlns:m="http://schemas.openxmlformats.org/officeDocument/2006/math">
                    <m:r>
                      <a:rPr lang="de-DE" i="1" dirty="0">
                        <a:latin typeface="Cambria Math" panose="02040503050406030204" pitchFamily="18" charset="0"/>
                      </a:rPr>
                      <m:t>𝑛</m:t>
                    </m:r>
                  </m:oMath>
                </a14:m>
                <a:endParaRPr lang="de-DE" dirty="0"/>
              </a:p>
              <a:p>
                <a:pPr lvl="1"/>
                <a:r>
                  <a:rPr lang="de-DE" dirty="0"/>
                  <a:t>Attribute haben gleiche Wertebereiche</a:t>
                </a:r>
              </a:p>
              <a:p>
                <a:pPr lvl="2"/>
                <a14:m>
                  <m:oMath xmlns:m="http://schemas.openxmlformats.org/officeDocument/2006/math">
                    <m:r>
                      <m:rPr>
                        <m:sty m:val="p"/>
                      </m:rPr>
                      <a:rPr lang="de-DE" i="0" dirty="0" smtClean="0">
                        <a:latin typeface="Cambria Math" panose="02040503050406030204" pitchFamily="18" charset="0"/>
                      </a:rPr>
                      <m:t>dom</m:t>
                    </m:r>
                    <m:d>
                      <m:dPr>
                        <m:ctrlPr>
                          <a:rPr lang="de-DE" i="1" dirty="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a:latin typeface="Cambria Math" panose="02040503050406030204" pitchFamily="18" charset="0"/>
                              </a:rPr>
                              <m:t>𝐴</m:t>
                            </m:r>
                          </m:e>
                          <m:sub>
                            <m:r>
                              <a:rPr lang="de-DE" b="0" i="1" dirty="0" smtClean="0">
                                <a:latin typeface="Cambria Math" panose="02040503050406030204" pitchFamily="18" charset="0"/>
                              </a:rPr>
                              <m:t>𝑖</m:t>
                            </m:r>
                          </m:sub>
                        </m:sSub>
                      </m:e>
                    </m:d>
                    <m:r>
                      <a:rPr lang="de-DE" i="1" dirty="0">
                        <a:latin typeface="Cambria Math" panose="02040503050406030204" pitchFamily="18" charset="0"/>
                      </a:rPr>
                      <m:t>=</m:t>
                    </m:r>
                    <m:r>
                      <m:rPr>
                        <m:sty m:val="p"/>
                      </m:rPr>
                      <a:rPr lang="de-DE" i="0" dirty="0" err="1">
                        <a:latin typeface="Cambria Math" panose="02040503050406030204" pitchFamily="18" charset="0"/>
                      </a:rPr>
                      <m:t>dom</m:t>
                    </m:r>
                    <m:d>
                      <m:dPr>
                        <m:ctrlPr>
                          <a:rPr lang="de-DE" i="1" dirty="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a:latin typeface="Cambria Math" panose="02040503050406030204" pitchFamily="18" charset="0"/>
                              </a:rPr>
                              <m:t>𝐵</m:t>
                            </m:r>
                          </m:e>
                          <m:sub>
                            <m:r>
                              <a:rPr lang="de-DE" b="0" i="1" dirty="0" smtClean="0">
                                <a:latin typeface="Cambria Math" panose="02040503050406030204" pitchFamily="18" charset="0"/>
                              </a:rPr>
                              <m:t>𝑖</m:t>
                            </m:r>
                          </m:sub>
                        </m:sSub>
                      </m:e>
                    </m:d>
                  </m:oMath>
                </a14:m>
                <a:r>
                  <a:rPr lang="de-DE" dirty="0"/>
                  <a:t> für alle </a:t>
                </a:r>
                <a14:m>
                  <m:oMath xmlns:m="http://schemas.openxmlformats.org/officeDocument/2006/math">
                    <m:r>
                      <a:rPr lang="de-DE" i="1" dirty="0" smtClean="0">
                        <a:latin typeface="Cambria Math" panose="02040503050406030204" pitchFamily="18" charset="0"/>
                      </a:rPr>
                      <m:t>1≤</m:t>
                    </m:r>
                    <m:r>
                      <a:rPr lang="de-DE" i="1" dirty="0" smtClean="0">
                        <a:latin typeface="Cambria Math" panose="02040503050406030204" pitchFamily="18" charset="0"/>
                      </a:rPr>
                      <m:t>𝑖</m:t>
                    </m:r>
                    <m:r>
                      <a:rPr lang="de-DE" i="1" dirty="0" smtClean="0">
                        <a:latin typeface="Cambria Math" panose="02040503050406030204" pitchFamily="18" charset="0"/>
                      </a:rPr>
                      <m:t>≤</m:t>
                    </m:r>
                    <m:r>
                      <a:rPr lang="de-DE" i="1" dirty="0" smtClean="0">
                        <a:latin typeface="Cambria Math" panose="02040503050406030204" pitchFamily="18" charset="0"/>
                      </a:rPr>
                      <m:t>𝑛</m:t>
                    </m:r>
                  </m:oMath>
                </a14:m>
                <a:endParaRPr lang="de-DE" dirty="0"/>
              </a:p>
              <a:p>
                <a:pPr lvl="1"/>
                <a:r>
                  <a:rPr lang="de-DE" dirty="0"/>
                  <a:t>Attribute müssen aber nicht gleich heißen ➝ Umbenennung </a:t>
                </a:r>
                <a14:m>
                  <m:oMath xmlns:m="http://schemas.openxmlformats.org/officeDocument/2006/math">
                    <m:r>
                      <a:rPr lang="de-DE" i="1">
                        <a:latin typeface="Cambria Math" panose="02040503050406030204" pitchFamily="18" charset="0"/>
                        <a:ea typeface="Cambria Math" panose="02040503050406030204" pitchFamily="18" charset="0"/>
                      </a:rPr>
                      <m:t>𝜌</m:t>
                    </m:r>
                  </m:oMath>
                </a14:m>
                <a:endParaRPr lang="de-DE" dirty="0"/>
              </a:p>
              <a:p>
                <a:pPr lvl="2"/>
                <a:r>
                  <a:rPr lang="de-DE" dirty="0"/>
                  <a:t>Konvention: </a:t>
                </a:r>
                <a:br>
                  <a:rPr lang="de-DE" dirty="0"/>
                </a:br>
                <a:r>
                  <a:rPr lang="de-DE" dirty="0"/>
                  <a:t>Namen aus dem ersten Schema </a:t>
                </a:r>
                <a14:m>
                  <m:oMath xmlns:m="http://schemas.openxmlformats.org/officeDocument/2006/math">
                    <m:r>
                      <a:rPr lang="de-DE" b="0" i="1" dirty="0" smtClean="0">
                        <a:latin typeface="Cambria Math" panose="02040503050406030204" pitchFamily="18" charset="0"/>
                      </a:rPr>
                      <m:t>𝑅</m:t>
                    </m:r>
                  </m:oMath>
                </a14:m>
                <a:endParaRPr lang="de-DE" dirty="0"/>
              </a:p>
            </p:txBody>
          </p:sp>
        </mc:Choice>
        <mc:Fallback xmlns="">
          <p:sp>
            <p:nvSpPr>
              <p:cNvPr id="3" name="Content Placeholder 2">
                <a:extLst>
                  <a:ext uri="{FF2B5EF4-FFF2-40B4-BE49-F238E27FC236}">
                    <a16:creationId xmlns:a16="http://schemas.microsoft.com/office/drawing/2014/main" id="{6C27A37E-E22B-294D-84D0-2CED8E501BEF}"/>
                  </a:ext>
                </a:extLst>
              </p:cNvPr>
              <p:cNvSpPr>
                <a:spLocks noGrp="1" noRot="1" noChangeAspect="1" noMove="1" noResize="1" noEditPoints="1" noAdjustHandles="1" noChangeArrowheads="1" noChangeShapeType="1" noTextEdit="1"/>
              </p:cNvSpPr>
              <p:nvPr>
                <p:ph sz="half" idx="1"/>
              </p:nvPr>
            </p:nvSpPr>
            <p:spPr>
              <a:blipFill>
                <a:blip r:embed="rId3"/>
                <a:stretch>
                  <a:fillRect l="-3256" t="-2985" r="-93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30D179A-BE9D-BE48-A66E-5C82306FB930}"/>
                  </a:ext>
                </a:extLst>
              </p:cNvPr>
              <p:cNvSpPr>
                <a:spLocks noGrp="1"/>
              </p:cNvSpPr>
              <p:nvPr>
                <p:ph sz="half" idx="2"/>
              </p:nvPr>
            </p:nvSpPr>
            <p:spPr/>
            <p:txBody>
              <a:bodyPr/>
              <a:lstStyle/>
              <a:p>
                <a:r>
                  <a:rPr lang="de-DE" dirty="0"/>
                  <a:t>Vereinigung und Schnitt sind </a:t>
                </a:r>
                <a:r>
                  <a:rPr lang="de-DE" dirty="0">
                    <a:solidFill>
                      <a:schemeClr val="accent1"/>
                    </a:solidFill>
                  </a:rPr>
                  <a:t>kommutativ</a:t>
                </a:r>
              </a:p>
              <a:p>
                <a:pPr marL="0" indent="0">
                  <a:buNone/>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𝑟</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𝑠</m:t>
                      </m:r>
                      <m:r>
                        <a:rPr lang="de-DE" i="1" dirty="0">
                          <a:latin typeface="Cambria Math" panose="02040503050406030204" pitchFamily="18" charset="0"/>
                        </a:rPr>
                        <m:t>=</m:t>
                      </m:r>
                      <m:r>
                        <a:rPr lang="de-DE" b="0" i="1" dirty="0" smtClean="0">
                          <a:latin typeface="Cambria Math" panose="02040503050406030204" pitchFamily="18" charset="0"/>
                        </a:rPr>
                        <m:t>𝑠</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𝑟</m:t>
                      </m:r>
                    </m:oMath>
                  </m:oMathPara>
                </a14:m>
                <a:endParaRPr lang="de-DE" dirty="0"/>
              </a:p>
              <a:p>
                <a:pPr marL="0" indent="0">
                  <a:buNone/>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𝑟</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𝑠</m:t>
                      </m:r>
                      <m:r>
                        <a:rPr lang="de-DE" i="1" dirty="0">
                          <a:latin typeface="Cambria Math" panose="02040503050406030204" pitchFamily="18" charset="0"/>
                        </a:rPr>
                        <m:t>=</m:t>
                      </m:r>
                      <m:r>
                        <a:rPr lang="de-DE" b="0" i="1" dirty="0" smtClean="0">
                          <a:latin typeface="Cambria Math" panose="02040503050406030204" pitchFamily="18" charset="0"/>
                        </a:rPr>
                        <m:t>𝑠</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𝑟</m:t>
                      </m:r>
                    </m:oMath>
                  </m:oMathPara>
                </a14:m>
                <a:endParaRPr lang="de-DE" dirty="0"/>
              </a:p>
              <a:p>
                <a:r>
                  <a:rPr lang="de-DE" dirty="0"/>
                  <a:t>Vereinigung und Schnitt sind </a:t>
                </a:r>
                <a:r>
                  <a:rPr lang="de-DE" dirty="0">
                    <a:solidFill>
                      <a:schemeClr val="accent1"/>
                    </a:solidFill>
                  </a:rPr>
                  <a:t>assoziativ</a:t>
                </a:r>
              </a:p>
              <a:p>
                <a:pPr marL="0" indent="0">
                  <a:buNone/>
                </a:pPr>
                <a14:m>
                  <m:oMathPara xmlns:m="http://schemas.openxmlformats.org/officeDocument/2006/math">
                    <m:oMathParaPr>
                      <m:jc m:val="centerGroup"/>
                    </m:oMathParaPr>
                    <m:oMath xmlns:m="http://schemas.openxmlformats.org/officeDocument/2006/math">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𝑟</m:t>
                          </m:r>
                          <m:r>
                            <a:rPr lang="de-DE" i="1" dirty="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𝑠</m:t>
                          </m:r>
                        </m:e>
                      </m:d>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𝑡</m:t>
                      </m:r>
                      <m:r>
                        <a:rPr lang="de-DE" i="1" dirty="0">
                          <a:latin typeface="Cambria Math" panose="02040503050406030204" pitchFamily="18" charset="0"/>
                        </a:rPr>
                        <m:t>=</m:t>
                      </m:r>
                      <m:r>
                        <a:rPr lang="de-DE" b="0" i="1" dirty="0" smtClean="0">
                          <a:latin typeface="Cambria Math" panose="02040503050406030204" pitchFamily="18" charset="0"/>
                        </a:rPr>
                        <m:t>𝑠</m:t>
                      </m:r>
                      <m:r>
                        <a:rPr lang="de-DE" i="1" dirty="0">
                          <a:latin typeface="Cambria Math" panose="02040503050406030204" pitchFamily="18" charset="0"/>
                          <a:ea typeface="Cambria Math" panose="02040503050406030204" pitchFamily="18" charset="0"/>
                        </a:rPr>
                        <m:t>∪</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rPr>
                            <m:t>𝑟</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𝑡</m:t>
                          </m:r>
                        </m:e>
                      </m:d>
                    </m:oMath>
                  </m:oMathPara>
                </a14:m>
                <a:endParaRPr lang="de-DE"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de-DE" i="1" dirty="0">
                              <a:latin typeface="Cambria Math" panose="02040503050406030204" pitchFamily="18" charset="0"/>
                            </a:rPr>
                          </m:ctrlPr>
                        </m:dPr>
                        <m:e>
                          <m:r>
                            <a:rPr lang="de-DE" b="0" i="1" dirty="0" smtClean="0">
                              <a:latin typeface="Cambria Math" panose="02040503050406030204" pitchFamily="18" charset="0"/>
                            </a:rPr>
                            <m:t>𝑟</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𝑠</m:t>
                          </m:r>
                        </m:e>
                      </m:d>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𝑡</m:t>
                      </m:r>
                      <m:r>
                        <a:rPr lang="de-DE" i="1" dirty="0">
                          <a:latin typeface="Cambria Math" panose="02040503050406030204" pitchFamily="18" charset="0"/>
                        </a:rPr>
                        <m:t>=</m:t>
                      </m:r>
                      <m:r>
                        <a:rPr lang="de-DE" b="0" i="1" dirty="0" smtClean="0">
                          <a:latin typeface="Cambria Math" panose="02040503050406030204" pitchFamily="18" charset="0"/>
                        </a:rPr>
                        <m:t>𝑠</m:t>
                      </m:r>
                      <m:r>
                        <a:rPr lang="de-DE" i="1" dirty="0" smtClean="0">
                          <a:latin typeface="Cambria Math" panose="02040503050406030204" pitchFamily="18" charset="0"/>
                          <a:ea typeface="Cambria Math" panose="02040503050406030204" pitchFamily="18" charset="0"/>
                        </a:rPr>
                        <m:t>∩</m:t>
                      </m:r>
                      <m:d>
                        <m:dPr>
                          <m:ctrlPr>
                            <a:rPr lang="de-DE" i="1" dirty="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rPr>
                            <m:t>𝑟</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𝑡</m:t>
                          </m:r>
                        </m:e>
                      </m:d>
                    </m:oMath>
                  </m:oMathPara>
                </a14:m>
                <a:endParaRPr lang="de-DE" dirty="0"/>
              </a:p>
              <a:p>
                <a:r>
                  <a:rPr lang="de-DE" dirty="0">
                    <a:solidFill>
                      <a:srgbClr val="FFC000"/>
                    </a:solidFill>
                  </a:rPr>
                  <a:t>Differenz</a:t>
                </a:r>
                <a:r>
                  <a:rPr lang="de-DE" dirty="0"/>
                  <a:t>?</a:t>
                </a:r>
              </a:p>
              <a:p>
                <a:pPr lvl="1"/>
                <a:r>
                  <a:rPr lang="de-DE" dirty="0"/>
                  <a:t>Im Allgemeinen nicht kommutativ: </a:t>
                </a:r>
                <a:endParaRPr lang="de-DE" i="1" dirty="0">
                  <a:latin typeface="Cambria Math" panose="02040503050406030204" pitchFamily="18" charset="0"/>
                </a:endParaRPr>
              </a:p>
              <a:p>
                <a:pPr marL="258503" lvl="1" indent="0">
                  <a:buNone/>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𝑟</m:t>
                      </m:r>
                      <m:r>
                        <a:rPr lang="de-DE" b="0" i="1" dirty="0" smtClean="0">
                          <a:latin typeface="Cambria Math" panose="02040503050406030204" pitchFamily="18" charset="0"/>
                        </a:rPr>
                        <m:t>−</m:t>
                      </m:r>
                      <m:r>
                        <a:rPr lang="de-DE" b="0" i="1" dirty="0" smtClean="0">
                          <a:latin typeface="Cambria Math" panose="02040503050406030204" pitchFamily="18" charset="0"/>
                        </a:rPr>
                        <m:t>𝑠</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𝑟</m:t>
                      </m:r>
                    </m:oMath>
                  </m:oMathPara>
                </a14:m>
                <a:endParaRPr lang="de-DE" dirty="0"/>
              </a:p>
              <a:p>
                <a:pPr lvl="1"/>
                <a:r>
                  <a:rPr lang="de-DE" dirty="0"/>
                  <a:t>Im Allgemeinen nicht assoziativ:</a:t>
                </a:r>
              </a:p>
              <a:p>
                <a:pPr marL="258503" lvl="1" indent="0">
                  <a:buNone/>
                </a:pPr>
                <a14:m>
                  <m:oMathPara xmlns:m="http://schemas.openxmlformats.org/officeDocument/2006/math">
                    <m:oMathParaPr>
                      <m:jc m:val="centerGroup"/>
                    </m:oMathParaPr>
                    <m:oMath xmlns:m="http://schemas.openxmlformats.org/officeDocument/2006/math">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𝑟</m:t>
                          </m:r>
                          <m:r>
                            <a:rPr lang="de-DE" i="1" dirty="0">
                              <a:latin typeface="Cambria Math" panose="02040503050406030204" pitchFamily="18" charset="0"/>
                            </a:rPr>
                            <m:t>−</m:t>
                          </m:r>
                          <m:r>
                            <a:rPr lang="de-DE" b="0" i="1" dirty="0" smtClean="0">
                              <a:latin typeface="Cambria Math" panose="02040503050406030204" pitchFamily="18" charset="0"/>
                            </a:rPr>
                            <m:t>𝑠</m:t>
                          </m:r>
                        </m:e>
                      </m:d>
                      <m:r>
                        <a:rPr lang="de-DE" b="0" i="1" dirty="0" smtClean="0">
                          <a:latin typeface="Cambria Math" panose="02040503050406030204" pitchFamily="18" charset="0"/>
                        </a:rPr>
                        <m:t>−</m:t>
                      </m:r>
                      <m:r>
                        <a:rPr lang="de-DE" b="0" i="1" dirty="0" smtClean="0">
                          <a:latin typeface="Cambria Math" panose="02040503050406030204" pitchFamily="18" charset="0"/>
                        </a:rPr>
                        <m:t>𝑡</m:t>
                      </m:r>
                      <m:r>
                        <a:rPr lang="de-DE" i="1" dirty="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rPr>
                        <m:t>𝑟</m:t>
                      </m:r>
                      <m:r>
                        <a:rPr lang="de-DE" i="1" dirty="0">
                          <a:latin typeface="Cambria Math" panose="02040503050406030204" pitchFamily="18" charset="0"/>
                        </a:rPr>
                        <m:t>−</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𝑡</m:t>
                          </m:r>
                        </m:e>
                      </m:d>
                    </m:oMath>
                  </m:oMathPara>
                </a14:m>
                <a:endParaRPr lang="de-DE" dirty="0"/>
              </a:p>
              <a:p>
                <a:endParaRPr lang="en-GB" dirty="0"/>
              </a:p>
            </p:txBody>
          </p:sp>
        </mc:Choice>
        <mc:Fallback xmlns="">
          <p:sp>
            <p:nvSpPr>
              <p:cNvPr id="7" name="Content Placeholder 6">
                <a:extLst>
                  <a:ext uri="{FF2B5EF4-FFF2-40B4-BE49-F238E27FC236}">
                    <a16:creationId xmlns:a16="http://schemas.microsoft.com/office/drawing/2014/main" id="{030D179A-BE9D-BE48-A66E-5C82306FB930}"/>
                  </a:ext>
                </a:extLst>
              </p:cNvPr>
              <p:cNvSpPr>
                <a:spLocks noGrp="1" noRot="1" noChangeAspect="1" noMove="1" noResize="1" noEditPoints="1" noAdjustHandles="1" noChangeArrowheads="1" noChangeShapeType="1" noTextEdit="1"/>
              </p:cNvSpPr>
              <p:nvPr>
                <p:ph sz="half" idx="2"/>
              </p:nvPr>
            </p:nvSpPr>
            <p:spPr>
              <a:blipFill>
                <a:blip r:embed="rId4"/>
                <a:stretch>
                  <a:fillRect l="-2955"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4788087-8B7E-AD46-BD19-6614E3065BAC}"/>
              </a:ext>
            </a:extLst>
          </p:cNvPr>
          <p:cNvSpPr>
            <a:spLocks noGrp="1"/>
          </p:cNvSpPr>
          <p:nvPr>
            <p:ph type="dt" sz="half" idx="10"/>
          </p:nvPr>
        </p:nvSpPr>
        <p:spPr/>
        <p:txBody>
          <a:bodyPr/>
          <a:lstStyle/>
          <a:p>
            <a:r>
              <a:rPr lang="en-GB"/>
              <a:t>Relationale Algebra</a:t>
            </a:r>
          </a:p>
        </p:txBody>
      </p:sp>
      <p:sp>
        <p:nvSpPr>
          <p:cNvPr id="6" name="Footer Placeholder 5">
            <a:extLst>
              <a:ext uri="{FF2B5EF4-FFF2-40B4-BE49-F238E27FC236}">
                <a16:creationId xmlns:a16="http://schemas.microsoft.com/office/drawing/2014/main" id="{C259ABCE-61EF-5847-AAD3-074FDEB39A3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215F8A3-FAC5-6449-8B95-617934B66358}"/>
              </a:ext>
            </a:extLst>
          </p:cNvPr>
          <p:cNvSpPr>
            <a:spLocks noGrp="1"/>
          </p:cNvSpPr>
          <p:nvPr>
            <p:ph type="sldNum" sz="quarter" idx="4"/>
          </p:nvPr>
        </p:nvSpPr>
        <p:spPr/>
        <p:txBody>
          <a:bodyPr/>
          <a:lstStyle/>
          <a:p>
            <a:fld id="{6B52BCD7-8B4B-1443-81DC-540C3C62FE02}" type="slidenum">
              <a:rPr lang="en-GB" smtClean="0"/>
              <a:t>25</a:t>
            </a:fld>
            <a:endParaRPr lang="en-GB"/>
          </a:p>
        </p:txBody>
      </p:sp>
    </p:spTree>
    <p:extLst>
      <p:ext uri="{BB962C8B-B14F-4D97-AF65-F5344CB8AC3E}">
        <p14:creationId xmlns:p14="http://schemas.microsoft.com/office/powerpoint/2010/main" val="2116904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Kartesisches Produkt, Join, </a:t>
            </a:r>
            <a:br>
              <a:rPr lang="de-DE" dirty="0"/>
            </a:br>
            <a:r>
              <a:rPr lang="de-DE" dirty="0"/>
              <a:t>Outer Union, Division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Kombinierende Operatoren</a:t>
            </a:r>
            <a:br>
              <a:rPr lang="de-DE" dirty="0"/>
            </a:br>
            <a:r>
              <a:rPr lang="de-DE" dirty="0"/>
              <a:t>Relationale Algebra</a:t>
            </a:r>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26</a:t>
            </a:fld>
            <a:endParaRPr lang="en-GB"/>
          </a:p>
        </p:txBody>
      </p:sp>
    </p:spTree>
    <p:extLst>
      <p:ext uri="{BB962C8B-B14F-4D97-AF65-F5344CB8AC3E}">
        <p14:creationId xmlns:p14="http://schemas.microsoft.com/office/powerpoint/2010/main" val="228466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A9E7-1C66-5145-9C76-1BFE302BDF07}"/>
              </a:ext>
            </a:extLst>
          </p:cNvPr>
          <p:cNvSpPr>
            <a:spLocks noGrp="1"/>
          </p:cNvSpPr>
          <p:nvPr>
            <p:ph type="title"/>
          </p:nvPr>
        </p:nvSpPr>
        <p:spPr/>
        <p:txBody>
          <a:bodyPr/>
          <a:lstStyle/>
          <a:p>
            <a:r>
              <a:rPr lang="de-DE" dirty="0"/>
              <a:t>Kartesisches Produkt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F8EC93-0672-BB47-988A-57FDB8938B5F}"/>
                  </a:ext>
                </a:extLst>
              </p:cNvPr>
              <p:cNvSpPr>
                <a:spLocks noGrp="1"/>
              </p:cNvSpPr>
              <p:nvPr>
                <p:ph idx="1"/>
              </p:nvPr>
            </p:nvSpPr>
            <p:spPr/>
            <p:txBody>
              <a:bodyPr>
                <a:noAutofit/>
              </a:bodyPr>
              <a:lstStyle/>
              <a:p>
                <a:r>
                  <a:rPr lang="de-DE" dirty="0">
                    <a:ea typeface="ＭＳ Ｐゴシック" charset="0"/>
                  </a:rPr>
                  <a:t>Alle Tupel zweier Relationen </a:t>
                </a:r>
                <a14:m>
                  <m:oMath xmlns:m="http://schemas.openxmlformats.org/officeDocument/2006/math">
                    <m:r>
                      <a:rPr lang="de-DE" b="0" i="1" dirty="0" smtClean="0">
                        <a:latin typeface="Cambria Math" panose="02040503050406030204" pitchFamily="18" charset="0"/>
                        <a:ea typeface="ＭＳ Ｐゴシック" charset="0"/>
                      </a:rPr>
                      <m:t>𝑟</m:t>
                    </m:r>
                  </m:oMath>
                </a14:m>
                <a:r>
                  <a:rPr lang="de-DE" dirty="0">
                    <a:ea typeface="ＭＳ Ｐゴシック" charset="0"/>
                  </a:rPr>
                  <a:t> und </a:t>
                </a:r>
                <a14:m>
                  <m:oMath xmlns:m="http://schemas.openxmlformats.org/officeDocument/2006/math">
                    <m:r>
                      <a:rPr lang="de-DE" b="0" i="1" dirty="0" smtClean="0">
                        <a:latin typeface="Cambria Math" panose="02040503050406030204" pitchFamily="18" charset="0"/>
                        <a:ea typeface="ＭＳ Ｐゴシック" charset="0"/>
                      </a:rPr>
                      <m:t>𝑠</m:t>
                    </m:r>
                  </m:oMath>
                </a14:m>
                <a:r>
                  <a:rPr lang="de-DE" dirty="0">
                    <a:ea typeface="ＭＳ Ｐゴシック" charset="0"/>
                  </a:rPr>
                  <a:t> werden kombinatorisch (vollständig: jedes Tupel aus </a:t>
                </a:r>
                <a14:m>
                  <m:oMath xmlns:m="http://schemas.openxmlformats.org/officeDocument/2006/math">
                    <m:r>
                      <a:rPr lang="de-DE" i="1" dirty="0" smtClean="0">
                        <a:latin typeface="Cambria Math" panose="02040503050406030204" pitchFamily="18" charset="0"/>
                        <a:ea typeface="ＭＳ Ｐゴシック" charset="0"/>
                      </a:rPr>
                      <m:t>𝑟</m:t>
                    </m:r>
                  </m:oMath>
                </a14:m>
                <a:r>
                  <a:rPr lang="de-DE" dirty="0">
                    <a:ea typeface="ＭＳ Ｐゴシック" charset="0"/>
                  </a:rPr>
                  <a:t> mit jedem Tupel aus </a:t>
                </a:r>
                <a14:m>
                  <m:oMath xmlns:m="http://schemas.openxmlformats.org/officeDocument/2006/math">
                    <m:r>
                      <a:rPr lang="de-DE" i="1" dirty="0" smtClean="0">
                        <a:latin typeface="Cambria Math" panose="02040503050406030204" pitchFamily="18" charset="0"/>
                        <a:ea typeface="ＭＳ Ｐゴシック" charset="0"/>
                      </a:rPr>
                      <m:t>𝑠</m:t>
                    </m:r>
                  </m:oMath>
                </a14:m>
                <a:r>
                  <a:rPr lang="de-DE" dirty="0">
                    <a:ea typeface="ＭＳ Ｐゴシック" charset="0"/>
                  </a:rPr>
                  <a:t>) miteinander verbunden</a:t>
                </a:r>
                <a:endParaRPr lang="de-DE" dirty="0"/>
              </a:p>
              <a:p>
                <a:pPr lvl="1"/>
                <a:r>
                  <a:rPr lang="de-DE" dirty="0"/>
                  <a:t>Gegeben </a:t>
                </a:r>
                <a14:m>
                  <m:oMath xmlns:m="http://schemas.openxmlformats.org/officeDocument/2006/math">
                    <m:r>
                      <a:rPr lang="de-DE" i="1" dirty="0" smtClean="0">
                        <a:latin typeface="Cambria Math" panose="02040503050406030204" pitchFamily="18" charset="0"/>
                      </a:rPr>
                      <m:t>𝑅</m:t>
                    </m:r>
                    <m:d>
                      <m:dPr>
                        <m:ctrlPr>
                          <a:rPr lang="de-DE"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1</m:t>
                            </m:r>
                          </m:sub>
                        </m:sSub>
                        <m:r>
                          <a:rPr lang="de-DE" i="1" dirty="0">
                            <a:latin typeface="Cambria Math" panose="02040503050406030204" pitchFamily="18" charset="0"/>
                            <a:sym typeface="Symbol" pitchFamily="18" charset="2"/>
                          </a:rPr>
                          <m:t>,</m:t>
                        </m:r>
                        <m:r>
                          <a:rPr lang="de-DE" b="0" i="1" dirty="0" smtClean="0">
                            <a:latin typeface="Cambria Math" panose="02040503050406030204" pitchFamily="18" charset="0"/>
                            <a:sym typeface="Symbol" pitchFamily="18" charset="2"/>
                          </a:rPr>
                          <m:t>…</m:t>
                        </m:r>
                        <m:r>
                          <a:rPr lang="de-DE" i="1" dirty="0">
                            <a:latin typeface="Cambria Math" panose="02040503050406030204" pitchFamily="18" charset="0"/>
                            <a:sym typeface="Symbol" pitchFamily="18" charset="2"/>
                          </a:rPr>
                          <m:t>,</m:t>
                        </m:r>
                        <m:sSub>
                          <m:sSubPr>
                            <m:ctrlPr>
                              <a:rPr lang="de-DE" b="0" i="1" dirty="0" smtClean="0">
                                <a:latin typeface="Cambria Math" panose="02040503050406030204" pitchFamily="18" charset="0"/>
                                <a:sym typeface="Symbol" pitchFamily="18" charset="2"/>
                              </a:rPr>
                            </m:ctrlPr>
                          </m:sSubPr>
                          <m:e>
                            <m:r>
                              <a:rPr lang="de-DE" i="1" dirty="0">
                                <a:latin typeface="Cambria Math" panose="02040503050406030204" pitchFamily="18" charset="0"/>
                                <a:sym typeface="Symbol" pitchFamily="18" charset="2"/>
                              </a:rPr>
                              <m:t>𝐴</m:t>
                            </m:r>
                          </m:e>
                          <m:sub>
                            <m:r>
                              <a:rPr lang="de-DE" b="0" i="1" dirty="0" smtClean="0">
                                <a:latin typeface="Cambria Math" panose="02040503050406030204" pitchFamily="18" charset="0"/>
                                <a:sym typeface="Symbol" pitchFamily="18" charset="2"/>
                              </a:rPr>
                              <m:t>𝑛</m:t>
                            </m:r>
                          </m:sub>
                        </m:sSub>
                      </m:e>
                    </m:d>
                  </m:oMath>
                </a14:m>
                <a:r>
                  <a:rPr lang="de-DE" dirty="0">
                    <a:sym typeface="Symbol" pitchFamily="18" charset="2"/>
                  </a:rPr>
                  <a:t> und </a:t>
                </a:r>
                <a14:m>
                  <m:oMath xmlns:m="http://schemas.openxmlformats.org/officeDocument/2006/math">
                    <m:r>
                      <a:rPr lang="de-DE" i="1" dirty="0" smtClean="0">
                        <a:latin typeface="Cambria Math" panose="02040503050406030204" pitchFamily="18" charset="0"/>
                        <a:sym typeface="Symbol" pitchFamily="18" charset="2"/>
                      </a:rPr>
                      <m:t>𝑆</m:t>
                    </m:r>
                    <m:d>
                      <m:dPr>
                        <m:ctrlPr>
                          <a:rPr lang="de-DE" i="1" dirty="0" smtClean="0">
                            <a:latin typeface="Cambria Math" panose="02040503050406030204" pitchFamily="18" charset="0"/>
                            <a:sym typeface="Symbol" pitchFamily="18" charset="2"/>
                          </a:rPr>
                        </m:ctrlPr>
                      </m:dPr>
                      <m:e>
                        <m:sSub>
                          <m:sSubPr>
                            <m:ctrlPr>
                              <a:rPr lang="de-DE" b="0" i="1" dirty="0" smtClean="0">
                                <a:latin typeface="Cambria Math" panose="02040503050406030204" pitchFamily="18" charset="0"/>
                                <a:sym typeface="Symbol" pitchFamily="18" charset="2"/>
                              </a:rPr>
                            </m:ctrlPr>
                          </m:sSubPr>
                          <m:e>
                            <m:r>
                              <a:rPr lang="de-DE" i="1" dirty="0" smtClean="0">
                                <a:latin typeface="Cambria Math" panose="02040503050406030204" pitchFamily="18" charset="0"/>
                                <a:sym typeface="Symbol" pitchFamily="18" charset="2"/>
                              </a:rPr>
                              <m:t>𝐵</m:t>
                            </m:r>
                          </m:e>
                          <m:sub>
                            <m:r>
                              <a:rPr lang="de-DE" b="0" i="1" dirty="0" smtClean="0">
                                <a:latin typeface="Cambria Math" panose="02040503050406030204" pitchFamily="18" charset="0"/>
                                <a:sym typeface="Symbol" pitchFamily="18" charset="2"/>
                              </a:rPr>
                              <m:t>1</m:t>
                            </m:r>
                          </m:sub>
                        </m:sSub>
                        <m:r>
                          <a:rPr lang="de-DE" i="1" dirty="0">
                            <a:latin typeface="Cambria Math" panose="02040503050406030204" pitchFamily="18" charset="0"/>
                            <a:sym typeface="Symbol" pitchFamily="18" charset="2"/>
                          </a:rPr>
                          <m:t>,…,</m:t>
                        </m:r>
                        <m:sSub>
                          <m:sSubPr>
                            <m:ctrlPr>
                              <a:rPr lang="de-DE" b="0" i="1" dirty="0" smtClean="0">
                                <a:latin typeface="Cambria Math" panose="02040503050406030204" pitchFamily="18" charset="0"/>
                                <a:sym typeface="Symbol" pitchFamily="18" charset="2"/>
                              </a:rPr>
                            </m:ctrlPr>
                          </m:sSubPr>
                          <m:e>
                            <m:r>
                              <a:rPr lang="de-DE" i="1" dirty="0" err="1">
                                <a:latin typeface="Cambria Math" panose="02040503050406030204" pitchFamily="18" charset="0"/>
                                <a:sym typeface="Symbol" pitchFamily="18" charset="2"/>
                              </a:rPr>
                              <m:t>𝐵</m:t>
                            </m:r>
                          </m:e>
                          <m:sub>
                            <m:r>
                              <a:rPr lang="de-DE" b="0" i="1" dirty="0" smtClean="0">
                                <a:latin typeface="Cambria Math" panose="02040503050406030204" pitchFamily="18" charset="0"/>
                                <a:sym typeface="Symbol" pitchFamily="18" charset="2"/>
                              </a:rPr>
                              <m:t>𝑚</m:t>
                            </m:r>
                          </m:sub>
                        </m:sSub>
                      </m:e>
                    </m:d>
                  </m:oMath>
                </a14:m>
                <a:endParaRPr lang="de-DE" dirty="0"/>
              </a:p>
              <a:p>
                <a:pPr lvl="1"/>
                <a14:m>
                  <m:oMath xmlns:m="http://schemas.openxmlformats.org/officeDocument/2006/math">
                    <m:r>
                      <a:rPr lang="de-DE" b="0" i="1" dirty="0" smtClean="0">
                        <a:solidFill>
                          <a:schemeClr val="accent1"/>
                        </a:solidFill>
                        <a:latin typeface="Cambria Math" panose="02040503050406030204" pitchFamily="18" charset="0"/>
                      </a:rPr>
                      <m:t>𝑟</m:t>
                    </m:r>
                    <m:r>
                      <a:rPr lang="de-DE" b="0" i="1" dirty="0" smtClean="0">
                        <a:solidFill>
                          <a:schemeClr val="accent1"/>
                        </a:solidFill>
                        <a:latin typeface="Cambria Math" panose="02040503050406030204" pitchFamily="18" charset="0"/>
                      </a:rPr>
                      <m:t> × </m:t>
                    </m:r>
                    <m:r>
                      <a:rPr lang="de-DE" b="0" i="1" dirty="0" smtClean="0">
                        <a:solidFill>
                          <a:schemeClr val="accent1"/>
                        </a:solidFill>
                        <a:latin typeface="Cambria Math" panose="02040503050406030204" pitchFamily="18" charset="0"/>
                      </a:rPr>
                      <m:t>𝑠</m:t>
                    </m:r>
                    <m:r>
                      <a:rPr lang="de-DE" i="1" dirty="0" smtClean="0">
                        <a:solidFill>
                          <a:schemeClr val="accent1"/>
                        </a:solidFill>
                        <a:latin typeface="Cambria Math" panose="02040503050406030204" pitchFamily="18" charset="0"/>
                      </a:rPr>
                      <m:t>=</m:t>
                    </m:r>
                    <m:r>
                      <a:rPr lang="de-DE" b="0" i="1" dirty="0" smtClean="0">
                        <a:solidFill>
                          <a:schemeClr val="accent1"/>
                        </a:solidFill>
                        <a:latin typeface="Cambria Math" panose="02040503050406030204" pitchFamily="18" charset="0"/>
                      </a:rPr>
                      <m:t>𝑞</m:t>
                    </m:r>
                    <m:d>
                      <m:dPr>
                        <m:ctrlPr>
                          <a:rPr lang="de-DE" i="1" dirty="0">
                            <a:solidFill>
                              <a:schemeClr val="accent1"/>
                            </a:solidFill>
                            <a:latin typeface="Cambria Math" panose="02040503050406030204" pitchFamily="18" charset="0"/>
                            <a:sym typeface="Symbol" pitchFamily="18" charset="2"/>
                          </a:rPr>
                        </m:ctrlPr>
                      </m:dPr>
                      <m:e>
                        <m:sSub>
                          <m:sSubPr>
                            <m:ctrlPr>
                              <a:rPr lang="de-DE" b="0" i="1" dirty="0" smtClean="0">
                                <a:solidFill>
                                  <a:schemeClr val="accent1"/>
                                </a:solidFill>
                                <a:latin typeface="Cambria Math" panose="02040503050406030204" pitchFamily="18" charset="0"/>
                                <a:sym typeface="Symbol" pitchFamily="18" charset="2"/>
                              </a:rPr>
                            </m:ctrlPr>
                          </m:sSubPr>
                          <m:e>
                            <m:r>
                              <a:rPr lang="de-DE" i="1" dirty="0">
                                <a:solidFill>
                                  <a:schemeClr val="accent1"/>
                                </a:solidFill>
                                <a:latin typeface="Cambria Math" panose="02040503050406030204" pitchFamily="18" charset="0"/>
                                <a:sym typeface="Symbol" pitchFamily="18" charset="2"/>
                              </a:rPr>
                              <m:t>𝐴</m:t>
                            </m:r>
                          </m:e>
                          <m:sub>
                            <m:r>
                              <a:rPr lang="de-DE" b="0" i="1" dirty="0" smtClean="0">
                                <a:solidFill>
                                  <a:schemeClr val="accent1"/>
                                </a:solidFill>
                                <a:latin typeface="Cambria Math" panose="02040503050406030204" pitchFamily="18" charset="0"/>
                                <a:sym typeface="Symbol" pitchFamily="18" charset="2"/>
                              </a:rPr>
                              <m:t>1</m:t>
                            </m:r>
                          </m:sub>
                        </m:sSub>
                        <m:r>
                          <a:rPr lang="de-DE" b="0" i="1" dirty="0" smtClean="0">
                            <a:solidFill>
                              <a:schemeClr val="accent1"/>
                            </a:solidFill>
                            <a:latin typeface="Cambria Math" panose="02040503050406030204" pitchFamily="18" charset="0"/>
                            <a:sym typeface="Symbol" pitchFamily="18" charset="2"/>
                          </a:rPr>
                          <m:t>,</m:t>
                        </m:r>
                        <m:r>
                          <a:rPr lang="de-DE" i="1" dirty="0">
                            <a:solidFill>
                              <a:schemeClr val="accent1"/>
                            </a:solidFill>
                            <a:latin typeface="Cambria Math" panose="02040503050406030204" pitchFamily="18" charset="0"/>
                            <a:sym typeface="Symbol" pitchFamily="18" charset="2"/>
                          </a:rPr>
                          <m:t>…,</m:t>
                        </m:r>
                        <m:sSub>
                          <m:sSubPr>
                            <m:ctrlPr>
                              <a:rPr lang="de-DE" b="0" i="1" dirty="0" smtClean="0">
                                <a:solidFill>
                                  <a:schemeClr val="accent1"/>
                                </a:solidFill>
                                <a:latin typeface="Cambria Math" panose="02040503050406030204" pitchFamily="18" charset="0"/>
                                <a:sym typeface="Symbol" pitchFamily="18" charset="2"/>
                              </a:rPr>
                            </m:ctrlPr>
                          </m:sSubPr>
                          <m:e>
                            <m:r>
                              <a:rPr lang="de-DE" b="0" i="1" dirty="0" smtClean="0">
                                <a:solidFill>
                                  <a:schemeClr val="accent1"/>
                                </a:solidFill>
                                <a:latin typeface="Cambria Math" panose="02040503050406030204" pitchFamily="18" charset="0"/>
                                <a:sym typeface="Symbol" pitchFamily="18" charset="2"/>
                              </a:rPr>
                              <m:t>𝐴</m:t>
                            </m:r>
                          </m:e>
                          <m:sub>
                            <m:r>
                              <a:rPr lang="de-DE" b="0" i="1" dirty="0" smtClean="0">
                                <a:solidFill>
                                  <a:schemeClr val="accent1"/>
                                </a:solidFill>
                                <a:latin typeface="Cambria Math" panose="02040503050406030204" pitchFamily="18" charset="0"/>
                                <a:sym typeface="Symbol" pitchFamily="18" charset="2"/>
                              </a:rPr>
                              <m:t>𝑛</m:t>
                            </m:r>
                          </m:sub>
                        </m:sSub>
                        <m:r>
                          <a:rPr lang="de-DE" b="0" i="1" dirty="0" smtClean="0">
                            <a:solidFill>
                              <a:schemeClr val="accent1"/>
                            </a:solidFill>
                            <a:latin typeface="Cambria Math" panose="02040503050406030204" pitchFamily="18" charset="0"/>
                            <a:sym typeface="Symbol" pitchFamily="18" charset="2"/>
                          </a:rPr>
                          <m:t>, </m:t>
                        </m:r>
                        <m:sSub>
                          <m:sSubPr>
                            <m:ctrlPr>
                              <a:rPr lang="de-DE" b="0" i="1" dirty="0" smtClean="0">
                                <a:solidFill>
                                  <a:schemeClr val="accent1"/>
                                </a:solidFill>
                                <a:latin typeface="Cambria Math" panose="02040503050406030204" pitchFamily="18" charset="0"/>
                                <a:sym typeface="Symbol" pitchFamily="18" charset="2"/>
                              </a:rPr>
                            </m:ctrlPr>
                          </m:sSubPr>
                          <m:e>
                            <m:r>
                              <a:rPr lang="de-DE" i="1" dirty="0">
                                <a:solidFill>
                                  <a:schemeClr val="accent1"/>
                                </a:solidFill>
                                <a:latin typeface="Cambria Math" panose="02040503050406030204" pitchFamily="18" charset="0"/>
                                <a:sym typeface="Symbol" pitchFamily="18" charset="2"/>
                              </a:rPr>
                              <m:t>𝐵</m:t>
                            </m:r>
                          </m:e>
                          <m:sub>
                            <m:r>
                              <a:rPr lang="de-DE" b="0" i="1" dirty="0" smtClean="0">
                                <a:solidFill>
                                  <a:schemeClr val="accent1"/>
                                </a:solidFill>
                                <a:latin typeface="Cambria Math" panose="02040503050406030204" pitchFamily="18" charset="0"/>
                                <a:sym typeface="Symbol" pitchFamily="18" charset="2"/>
                              </a:rPr>
                              <m:t>1</m:t>
                            </m:r>
                          </m:sub>
                        </m:sSub>
                        <m:r>
                          <a:rPr lang="de-DE" i="1" dirty="0">
                            <a:solidFill>
                              <a:schemeClr val="accent1"/>
                            </a:solidFill>
                            <a:latin typeface="Cambria Math" panose="02040503050406030204" pitchFamily="18" charset="0"/>
                            <a:sym typeface="Symbol" pitchFamily="18" charset="2"/>
                          </a:rPr>
                          <m:t>,…,</m:t>
                        </m:r>
                        <m:sSub>
                          <m:sSubPr>
                            <m:ctrlPr>
                              <a:rPr lang="de-DE" b="0" i="1" dirty="0" smtClean="0">
                                <a:solidFill>
                                  <a:schemeClr val="accent1"/>
                                </a:solidFill>
                                <a:latin typeface="Cambria Math" panose="02040503050406030204" pitchFamily="18" charset="0"/>
                                <a:sym typeface="Symbol" pitchFamily="18" charset="2"/>
                              </a:rPr>
                            </m:ctrlPr>
                          </m:sSubPr>
                          <m:e>
                            <m:r>
                              <a:rPr lang="de-DE" i="1" dirty="0" err="1">
                                <a:solidFill>
                                  <a:schemeClr val="accent1"/>
                                </a:solidFill>
                                <a:latin typeface="Cambria Math" panose="02040503050406030204" pitchFamily="18" charset="0"/>
                                <a:sym typeface="Symbol" pitchFamily="18" charset="2"/>
                              </a:rPr>
                              <m:t>𝐵</m:t>
                            </m:r>
                          </m:e>
                          <m:sub>
                            <m:r>
                              <a:rPr lang="de-DE" b="0" i="1" dirty="0" smtClean="0">
                                <a:solidFill>
                                  <a:schemeClr val="accent1"/>
                                </a:solidFill>
                                <a:latin typeface="Cambria Math" panose="02040503050406030204" pitchFamily="18" charset="0"/>
                                <a:sym typeface="Symbol" pitchFamily="18" charset="2"/>
                              </a:rPr>
                              <m:t>𝑚</m:t>
                            </m:r>
                          </m:sub>
                        </m:sSub>
                      </m:e>
                    </m:d>
                  </m:oMath>
                </a14:m>
                <a:endParaRPr lang="de-DE" dirty="0">
                  <a:solidFill>
                    <a:schemeClr val="accent1"/>
                  </a:solidFill>
                  <a:sym typeface="Symbol" pitchFamily="18" charset="2"/>
                </a:endParaRPr>
              </a:p>
              <a:p>
                <a:pPr lvl="1"/>
                <a:r>
                  <a:rPr lang="de-DE" dirty="0"/>
                  <a:t>Binär: wird auf zwei Relationen angewendet</a:t>
                </a:r>
              </a:p>
              <a:p>
                <a:pPr lvl="1"/>
                <a14:m>
                  <m:oMath xmlns:m="http://schemas.openxmlformats.org/officeDocument/2006/math">
                    <m:r>
                      <a:rPr lang="de-DE" i="1" dirty="0" smtClean="0">
                        <a:latin typeface="Cambria Math" panose="02040503050406030204" pitchFamily="18" charset="0"/>
                      </a:rPr>
                      <m:t>𝑅</m:t>
                    </m:r>
                  </m:oMath>
                </a14:m>
                <a:r>
                  <a:rPr lang="de-DE" dirty="0"/>
                  <a:t> und </a:t>
                </a:r>
                <a14:m>
                  <m:oMath xmlns:m="http://schemas.openxmlformats.org/officeDocument/2006/math">
                    <m:r>
                      <a:rPr lang="de-DE" i="1" dirty="0" smtClean="0">
                        <a:latin typeface="Cambria Math" panose="02040503050406030204" pitchFamily="18" charset="0"/>
                      </a:rPr>
                      <m:t>𝑆</m:t>
                    </m:r>
                  </m:oMath>
                </a14:m>
                <a:r>
                  <a:rPr lang="de-DE" dirty="0"/>
                  <a:t> müssen nicht UNION-kompatibel sein</a:t>
                </a:r>
              </a:p>
              <a:p>
                <a:pPr lvl="1"/>
                <a:r>
                  <a:rPr lang="de-DE" dirty="0">
                    <a:ea typeface="ＭＳ Ｐゴシック" charset="0"/>
                  </a:rPr>
                  <a:t>Um eindeutige Attributbezeichnungen in der Ergebnisrelation zu gewährleisten, müssen Attribute, die in </a:t>
                </a:r>
                <a14:m>
                  <m:oMath xmlns:m="http://schemas.openxmlformats.org/officeDocument/2006/math">
                    <m:r>
                      <a:rPr lang="de-DE" b="0" i="1" dirty="0" smtClean="0">
                        <a:latin typeface="Cambria Math" panose="02040503050406030204" pitchFamily="18" charset="0"/>
                        <a:ea typeface="ＭＳ Ｐゴシック" charset="0"/>
                      </a:rPr>
                      <m:t>𝑟</m:t>
                    </m:r>
                  </m:oMath>
                </a14:m>
                <a:r>
                  <a:rPr lang="de-DE" dirty="0">
                    <a:ea typeface="ＭＳ Ｐゴシック" charset="0"/>
                  </a:rPr>
                  <a:t> und </a:t>
                </a:r>
                <a14:m>
                  <m:oMath xmlns:m="http://schemas.openxmlformats.org/officeDocument/2006/math">
                    <m:r>
                      <a:rPr lang="de-DE" b="0" i="1" dirty="0" smtClean="0">
                        <a:latin typeface="Cambria Math" panose="02040503050406030204" pitchFamily="18" charset="0"/>
                        <a:ea typeface="ＭＳ Ｐゴシック" charset="0"/>
                      </a:rPr>
                      <m:t>𝑠</m:t>
                    </m:r>
                  </m:oMath>
                </a14:m>
                <a:r>
                  <a:rPr lang="de-DE" dirty="0">
                    <a:ea typeface="ＭＳ Ｐゴシック" charset="0"/>
                  </a:rPr>
                  <a:t> gleich bezeichnet sind, vorher umbenannt werden</a:t>
                </a:r>
                <a:endParaRPr lang="de-DE" dirty="0"/>
              </a:p>
              <a:p>
                <a:r>
                  <a:rPr lang="de-DE" dirty="0"/>
                  <a:t>Resultat</a:t>
                </a:r>
              </a:p>
              <a:p>
                <a:pPr lvl="1">
                  <a:defRPr/>
                </a:pPr>
                <a:r>
                  <a:rPr lang="de-DE" dirty="0">
                    <a:ea typeface="ＭＳ Ｐゴシック" charset="0"/>
                  </a:rPr>
                  <a:t>Grad: </a:t>
                </a:r>
                <a14:m>
                  <m:oMath xmlns:m="http://schemas.openxmlformats.org/officeDocument/2006/math">
                    <m:r>
                      <a:rPr lang="de-DE" b="0" i="1" dirty="0" smtClean="0">
                        <a:latin typeface="Cambria Math" panose="02040503050406030204" pitchFamily="18" charset="0"/>
                        <a:ea typeface="ＭＳ Ｐゴシック" charset="0"/>
                      </a:rPr>
                      <m:t>𝑟</m:t>
                    </m:r>
                  </m:oMath>
                </a14:m>
                <a:r>
                  <a:rPr lang="de-DE" dirty="0">
                    <a:ea typeface="ＭＳ Ｐゴシック" charset="0"/>
                  </a:rPr>
                  <a:t> hat </a:t>
                </a:r>
                <a14:m>
                  <m:oMath xmlns:m="http://schemas.openxmlformats.org/officeDocument/2006/math">
                    <m:r>
                      <a:rPr lang="de-DE" i="1" dirty="0" smtClean="0">
                        <a:latin typeface="Cambria Math" panose="02040503050406030204" pitchFamily="18" charset="0"/>
                        <a:ea typeface="ＭＳ Ｐゴシック" charset="0"/>
                      </a:rPr>
                      <m:t>𝑛</m:t>
                    </m:r>
                  </m:oMath>
                </a14:m>
                <a:r>
                  <a:rPr lang="de-DE" dirty="0">
                    <a:ea typeface="ＭＳ Ｐゴシック" charset="0"/>
                  </a:rPr>
                  <a:t> Spalten, </a:t>
                </a:r>
                <a14:m>
                  <m:oMath xmlns:m="http://schemas.openxmlformats.org/officeDocument/2006/math">
                    <m:r>
                      <a:rPr lang="de-DE" b="0" i="1" dirty="0" smtClean="0">
                        <a:latin typeface="Cambria Math" panose="02040503050406030204" pitchFamily="18" charset="0"/>
                        <a:ea typeface="ＭＳ Ｐゴシック" charset="0"/>
                      </a:rPr>
                      <m:t>𝑠</m:t>
                    </m:r>
                  </m:oMath>
                </a14:m>
                <a:r>
                  <a:rPr lang="de-DE" dirty="0">
                    <a:ea typeface="ＭＳ Ｐゴシック" charset="0"/>
                  </a:rPr>
                  <a:t> hat </a:t>
                </a:r>
                <a14:m>
                  <m:oMath xmlns:m="http://schemas.openxmlformats.org/officeDocument/2006/math">
                    <m:r>
                      <a:rPr lang="de-DE" i="1" dirty="0" smtClean="0">
                        <a:latin typeface="Cambria Math" panose="02040503050406030204" pitchFamily="18" charset="0"/>
                        <a:ea typeface="ＭＳ Ｐゴシック" charset="0"/>
                      </a:rPr>
                      <m:t>𝑚</m:t>
                    </m:r>
                  </m:oMath>
                </a14:m>
                <a:r>
                  <a:rPr lang="de-DE" dirty="0">
                    <a:ea typeface="ＭＳ Ｐゴシック" charset="0"/>
                  </a:rPr>
                  <a:t> Spalten ➝ </a:t>
                </a:r>
                <a14:m>
                  <m:oMath xmlns:m="http://schemas.openxmlformats.org/officeDocument/2006/math">
                    <m:r>
                      <a:rPr lang="de-DE" b="0" i="1" dirty="0" smtClean="0">
                        <a:latin typeface="Cambria Math" panose="02040503050406030204" pitchFamily="18" charset="0"/>
                        <a:ea typeface="ＭＳ Ｐゴシック" charset="0"/>
                      </a:rPr>
                      <m:t>𝑟</m:t>
                    </m:r>
                    <m:r>
                      <a:rPr lang="de-DE" b="0" i="1" dirty="0" smtClean="0">
                        <a:latin typeface="Cambria Math" panose="02040503050406030204" pitchFamily="18" charset="0"/>
                        <a:ea typeface="ＭＳ Ｐゴシック" charset="0"/>
                      </a:rPr>
                      <m:t> × </m:t>
                    </m:r>
                    <m:r>
                      <a:rPr lang="de-DE" b="0" i="1" dirty="0" smtClean="0">
                        <a:latin typeface="Cambria Math" panose="02040503050406030204" pitchFamily="18" charset="0"/>
                        <a:ea typeface="ＭＳ Ｐゴシック" charset="0"/>
                      </a:rPr>
                      <m:t>𝑠</m:t>
                    </m:r>
                  </m:oMath>
                </a14:m>
                <a:r>
                  <a:rPr lang="de-DE" dirty="0">
                    <a:ea typeface="ＭＳ Ｐゴシック" charset="0"/>
                  </a:rPr>
                  <a:t> hat </a:t>
                </a:r>
                <a14:m>
                  <m:oMath xmlns:m="http://schemas.openxmlformats.org/officeDocument/2006/math">
                    <m:d>
                      <m:dPr>
                        <m:ctrlPr>
                          <a:rPr lang="de-DE" i="1" dirty="0" smtClean="0">
                            <a:latin typeface="Cambria Math" panose="02040503050406030204" pitchFamily="18" charset="0"/>
                            <a:ea typeface="ＭＳ Ｐゴシック" charset="0"/>
                          </a:rPr>
                        </m:ctrlPr>
                      </m:dPr>
                      <m:e>
                        <m:r>
                          <a:rPr lang="de-DE" i="1" dirty="0" err="1">
                            <a:latin typeface="Cambria Math" panose="02040503050406030204" pitchFamily="18" charset="0"/>
                            <a:ea typeface="ＭＳ Ｐゴシック" charset="0"/>
                          </a:rPr>
                          <m:t>𝑛</m:t>
                        </m:r>
                        <m:r>
                          <a:rPr lang="de-DE" i="1" dirty="0" err="1">
                            <a:latin typeface="Cambria Math" panose="02040503050406030204" pitchFamily="18" charset="0"/>
                            <a:ea typeface="ＭＳ Ｐゴシック" charset="0"/>
                          </a:rPr>
                          <m:t>+</m:t>
                        </m:r>
                        <m:r>
                          <a:rPr lang="de-DE" i="1" dirty="0" err="1">
                            <a:latin typeface="Cambria Math" panose="02040503050406030204" pitchFamily="18" charset="0"/>
                            <a:ea typeface="ＭＳ Ｐゴシック" charset="0"/>
                          </a:rPr>
                          <m:t>𝑚</m:t>
                        </m:r>
                      </m:e>
                    </m:d>
                  </m:oMath>
                </a14:m>
                <a:r>
                  <a:rPr lang="de-DE" dirty="0">
                    <a:ea typeface="ＭＳ Ｐゴシック" charset="0"/>
                  </a:rPr>
                  <a:t> Spalten</a:t>
                </a:r>
              </a:p>
              <a:p>
                <a:pPr lvl="1">
                  <a:defRPr/>
                </a:pPr>
                <a:r>
                  <a:rPr lang="de-DE" dirty="0">
                    <a:ea typeface="ＭＳ Ｐゴシック" charset="0"/>
                  </a:rPr>
                  <a:t>Kardinalität: </a:t>
                </a:r>
                <a14:m>
                  <m:oMath xmlns:m="http://schemas.openxmlformats.org/officeDocument/2006/math">
                    <m:r>
                      <a:rPr lang="de-DE" b="0" i="1" dirty="0" smtClean="0">
                        <a:latin typeface="Cambria Math" panose="02040503050406030204" pitchFamily="18" charset="0"/>
                        <a:ea typeface="ＭＳ Ｐゴシック" charset="0"/>
                      </a:rPr>
                      <m:t>𝑟</m:t>
                    </m:r>
                  </m:oMath>
                </a14:m>
                <a:r>
                  <a:rPr lang="de-DE" dirty="0">
                    <a:ea typeface="ＭＳ Ｐゴシック" charset="0"/>
                  </a:rPr>
                  <a:t> hat </a:t>
                </a:r>
                <a14:m>
                  <m:oMath xmlns:m="http://schemas.openxmlformats.org/officeDocument/2006/math">
                    <m:r>
                      <a:rPr lang="de-DE" i="1" dirty="0" smtClean="0">
                        <a:latin typeface="Cambria Math" panose="02040503050406030204" pitchFamily="18" charset="0"/>
                        <a:ea typeface="ＭＳ Ｐゴシック" charset="0"/>
                      </a:rPr>
                      <m:t>𝑘</m:t>
                    </m:r>
                  </m:oMath>
                </a14:m>
                <a:r>
                  <a:rPr lang="de-DE" dirty="0">
                    <a:ea typeface="ＭＳ Ｐゴシック" charset="0"/>
                  </a:rPr>
                  <a:t> Zeilen, </a:t>
                </a:r>
                <a14:m>
                  <m:oMath xmlns:m="http://schemas.openxmlformats.org/officeDocument/2006/math">
                    <m:r>
                      <a:rPr lang="de-DE" b="0" i="1" dirty="0" smtClean="0">
                        <a:latin typeface="Cambria Math" panose="02040503050406030204" pitchFamily="18" charset="0"/>
                        <a:ea typeface="ＭＳ Ｐゴシック" charset="0"/>
                      </a:rPr>
                      <m:t>𝑠</m:t>
                    </m:r>
                  </m:oMath>
                </a14:m>
                <a:r>
                  <a:rPr lang="de-DE" dirty="0">
                    <a:ea typeface="ＭＳ Ｐゴシック" charset="0"/>
                  </a:rPr>
                  <a:t> hat </a:t>
                </a:r>
                <a14:m>
                  <m:oMath xmlns:m="http://schemas.openxmlformats.org/officeDocument/2006/math">
                    <m:r>
                      <a:rPr lang="de-DE" i="1" dirty="0" smtClean="0">
                        <a:latin typeface="Cambria Math" panose="02040503050406030204" pitchFamily="18" charset="0"/>
                        <a:ea typeface="ＭＳ Ｐゴシック" charset="0"/>
                      </a:rPr>
                      <m:t>𝑙</m:t>
                    </m:r>
                  </m:oMath>
                </a14:m>
                <a:r>
                  <a:rPr lang="de-DE" dirty="0">
                    <a:ea typeface="ＭＳ Ｐゴシック" charset="0"/>
                  </a:rPr>
                  <a:t> Zeilen ➝ </a:t>
                </a:r>
                <a14:m>
                  <m:oMath xmlns:m="http://schemas.openxmlformats.org/officeDocument/2006/math">
                    <m:r>
                      <a:rPr lang="de-DE" b="0" i="1" dirty="0" smtClean="0">
                        <a:latin typeface="Cambria Math" panose="02040503050406030204" pitchFamily="18" charset="0"/>
                        <a:ea typeface="ＭＳ Ｐゴシック" charset="0"/>
                      </a:rPr>
                      <m:t>𝑟</m:t>
                    </m:r>
                    <m:r>
                      <a:rPr lang="de-DE" i="1" dirty="0">
                        <a:latin typeface="Cambria Math" panose="02040503050406030204" pitchFamily="18" charset="0"/>
                        <a:ea typeface="ＭＳ Ｐゴシック" charset="0"/>
                      </a:rPr>
                      <m:t> × </m:t>
                    </m:r>
                    <m:r>
                      <a:rPr lang="de-DE" b="0" i="1" dirty="0" smtClean="0">
                        <a:latin typeface="Cambria Math" panose="02040503050406030204" pitchFamily="18" charset="0"/>
                        <a:ea typeface="ＭＳ Ｐゴシック" charset="0"/>
                      </a:rPr>
                      <m:t>𝑠</m:t>
                    </m:r>
                  </m:oMath>
                </a14:m>
                <a:r>
                  <a:rPr lang="de-DE" dirty="0">
                    <a:ea typeface="ＭＳ Ｐゴシック" charset="0"/>
                  </a:rPr>
                  <a:t> hat </a:t>
                </a:r>
                <a14:m>
                  <m:oMath xmlns:m="http://schemas.openxmlformats.org/officeDocument/2006/math">
                    <m:d>
                      <m:dPr>
                        <m:ctrlPr>
                          <a:rPr lang="de-DE" i="1" dirty="0" smtClean="0">
                            <a:latin typeface="Cambria Math" panose="02040503050406030204" pitchFamily="18" charset="0"/>
                            <a:ea typeface="ＭＳ Ｐゴシック" charset="0"/>
                          </a:rPr>
                        </m:ctrlPr>
                      </m:dPr>
                      <m:e>
                        <m:r>
                          <a:rPr lang="de-DE" i="1" dirty="0" err="1">
                            <a:latin typeface="Cambria Math" panose="02040503050406030204" pitchFamily="18" charset="0"/>
                            <a:ea typeface="ＭＳ Ｐゴシック" charset="0"/>
                          </a:rPr>
                          <m:t>𝑘</m:t>
                        </m:r>
                        <m:r>
                          <a:rPr lang="de-DE" i="1" dirty="0">
                            <a:latin typeface="Cambria Math" panose="02040503050406030204" pitchFamily="18" charset="0"/>
                            <a:ea typeface="ＭＳ Ｐゴシック" charset="0"/>
                          </a:rPr>
                          <m:t>⋅</m:t>
                        </m:r>
                        <m:r>
                          <a:rPr lang="de-DE" i="1" dirty="0">
                            <a:latin typeface="Cambria Math" panose="02040503050406030204" pitchFamily="18" charset="0"/>
                            <a:ea typeface="ＭＳ Ｐゴシック" charset="0"/>
                          </a:rPr>
                          <m:t>𝑙</m:t>
                        </m:r>
                      </m:e>
                    </m:d>
                  </m:oMath>
                </a14:m>
                <a:r>
                  <a:rPr lang="de-DE" dirty="0">
                    <a:ea typeface="ＭＳ Ｐゴシック" charset="0"/>
                  </a:rPr>
                  <a:t> Zeilen</a:t>
                </a:r>
              </a:p>
              <a:p>
                <a:pPr lvl="1"/>
                <a:endParaRPr lang="de-DE" dirty="0">
                  <a:sym typeface="Symbol" pitchFamily="18" charset="2"/>
                </a:endParaRPr>
              </a:p>
              <a:p>
                <a:pPr lvl="1"/>
                <a:endParaRPr lang="de-DE" dirty="0"/>
              </a:p>
            </p:txBody>
          </p:sp>
        </mc:Choice>
        <mc:Fallback xmlns="">
          <p:sp>
            <p:nvSpPr>
              <p:cNvPr id="3" name="Content Placeholder 2">
                <a:extLst>
                  <a:ext uri="{FF2B5EF4-FFF2-40B4-BE49-F238E27FC236}">
                    <a16:creationId xmlns:a16="http://schemas.microsoft.com/office/drawing/2014/main" id="{35F8EC93-0672-BB47-988A-57FDB8938B5F}"/>
                  </a:ext>
                </a:extLst>
              </p:cNvPr>
              <p:cNvSpPr>
                <a:spLocks noGrp="1" noRot="1" noChangeAspect="1" noMove="1" noResize="1" noEditPoints="1" noAdjustHandles="1" noChangeArrowheads="1" noChangeShapeType="1" noTextEdit="1"/>
              </p:cNvSpPr>
              <p:nvPr>
                <p:ph idx="1"/>
              </p:nvPr>
            </p:nvSpPr>
            <p:spPr>
              <a:blipFill>
                <a:blip r:embed="rId2"/>
                <a:stretch>
                  <a:fillRect l="-1549" t="-2985" r="-553"/>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34655274-4D15-C742-BC82-7F0821DEE128}"/>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BB3D881F-1AD1-9F48-8879-08EABC1CB128}"/>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5A1730C-9DE5-634C-82EB-0E58D1DB0BDE}"/>
              </a:ext>
            </a:extLst>
          </p:cNvPr>
          <p:cNvSpPr>
            <a:spLocks noGrp="1"/>
          </p:cNvSpPr>
          <p:nvPr>
            <p:ph type="sldNum" sz="quarter" idx="4"/>
          </p:nvPr>
        </p:nvSpPr>
        <p:spPr/>
        <p:txBody>
          <a:bodyPr/>
          <a:lstStyle/>
          <a:p>
            <a:fld id="{6B52BCD7-8B4B-1443-81DC-540C3C62FE02}" type="slidenum">
              <a:rPr lang="en-GB" smtClean="0"/>
              <a:t>27</a:t>
            </a:fld>
            <a:endParaRPr lang="en-GB"/>
          </a:p>
        </p:txBody>
      </p:sp>
    </p:spTree>
    <p:extLst>
      <p:ext uri="{BB962C8B-B14F-4D97-AF65-F5344CB8AC3E}">
        <p14:creationId xmlns:p14="http://schemas.microsoft.com/office/powerpoint/2010/main" val="104808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B1C-31E2-3846-9949-98EED9F4EF1C}"/>
              </a:ext>
            </a:extLst>
          </p:cNvPr>
          <p:cNvSpPr>
            <a:spLocks noGrp="1"/>
          </p:cNvSpPr>
          <p:nvPr>
            <p:ph type="title"/>
          </p:nvPr>
        </p:nvSpPr>
        <p:spPr/>
        <p:txBody>
          <a:bodyPr/>
          <a:lstStyle/>
          <a:p>
            <a:r>
              <a:rPr lang="de-DE"/>
              <a:t>Kartesisches Produkt: Beispiel</a:t>
            </a:r>
            <a:endParaRPr lang="de-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45CE8-F0AF-B542-A54B-6BDE08AE96EB}"/>
                  </a:ext>
                </a:extLst>
              </p:cNvPr>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𝑅𝐸𝑆</m:t>
                    </m:r>
                    <m:r>
                      <a:rPr lang="de-DE" i="1" dirty="0" smtClean="0">
                        <a:latin typeface="Cambria Math" panose="02040503050406030204" pitchFamily="18" charset="0"/>
                      </a:rPr>
                      <m:t>1←</m:t>
                    </m:r>
                    <m:sSub>
                      <m:sSubPr>
                        <m:ctrlPr>
                          <a:rPr lang="de-DE" b="0" i="1" dirty="0" smtClean="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𝜋</m:t>
                        </m:r>
                      </m:e>
                      <m:sub>
                        <m:r>
                          <a:rPr lang="de-DE" b="0" i="1" dirty="0" smtClean="0">
                            <a:solidFill>
                              <a:schemeClr val="accent1"/>
                            </a:solidFill>
                            <a:latin typeface="Cambria Math" panose="02040503050406030204" pitchFamily="18" charset="0"/>
                          </a:rPr>
                          <m:t>𝐶𝑜𝑢𝑟𝑠𝑒𝑁𝑢𝑚𝑏𝑒𝑟</m:t>
                        </m:r>
                      </m:sub>
                    </m:sSub>
                    <m:d>
                      <m:dPr>
                        <m:ctrlPr>
                          <a:rPr lang="de-DE" b="0" i="1" dirty="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b="0" i="1" dirty="0" smtClean="0">
                                <a:solidFill>
                                  <a:schemeClr val="accent1"/>
                                </a:solidFill>
                                <a:latin typeface="Cambria Math" panose="02040503050406030204" pitchFamily="18" charset="0"/>
                              </a:rPr>
                              <m:t>𝐷𝑒𝑝𝑎𝑟𝑡𝑚𝑒𝑛𝑡</m:t>
                            </m:r>
                            <m:r>
                              <a:rPr lang="de-DE" b="0" i="1" dirty="0" smtClean="0">
                                <a:solidFill>
                                  <a:schemeClr val="accent1"/>
                                </a:solidFill>
                                <a:latin typeface="Cambria Math" panose="02040503050406030204" pitchFamily="18" charset="0"/>
                              </a:rPr>
                              <m:t>=</m:t>
                            </m:r>
                            <m:r>
                              <a:rPr lang="de-DE" b="0" i="1" dirty="0" smtClean="0">
                                <a:solidFill>
                                  <a:schemeClr val="accent1"/>
                                </a:solidFill>
                                <a:latin typeface="Cambria Math" panose="02040503050406030204" pitchFamily="18" charset="0"/>
                              </a:rPr>
                              <m:t>𝐶𝑆</m:t>
                            </m:r>
                          </m:sub>
                        </m:sSub>
                        <m:d>
                          <m:dPr>
                            <m:ctrlPr>
                              <a:rPr lang="de-DE" b="0"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chemeClr val="accent1"/>
                  </a:solidFill>
                </a:endParaRPr>
              </a:p>
              <a:p>
                <a14:m>
                  <m:oMath xmlns:m="http://schemas.openxmlformats.org/officeDocument/2006/math">
                    <m:r>
                      <a:rPr lang="de-DE" i="1" dirty="0" smtClean="0">
                        <a:latin typeface="Cambria Math" panose="02040503050406030204" pitchFamily="18" charset="0"/>
                      </a:rPr>
                      <m:t>𝑅𝐸𝑆</m:t>
                    </m:r>
                    <m:r>
                      <a:rPr lang="de-DE" i="1" dirty="0" smtClean="0">
                        <a:latin typeface="Cambria Math" panose="02040503050406030204" pitchFamily="18" charset="0"/>
                      </a:rPr>
                      <m:t>2←</m:t>
                    </m:r>
                    <m:sSub>
                      <m:sSubPr>
                        <m:ctrlPr>
                          <a:rPr lang="de-DE" b="0" i="1" dirty="0" smtClean="0">
                            <a:solidFill>
                              <a:schemeClr val="tx1">
                                <a:lumMod val="50000"/>
                                <a:lumOff val="50000"/>
                              </a:schemeClr>
                            </a:solidFill>
                            <a:latin typeface="Cambria Math" panose="02040503050406030204" pitchFamily="18" charset="0"/>
                          </a:rPr>
                        </m:ctrlPr>
                      </m:sSubPr>
                      <m:e>
                        <m:r>
                          <a:rPr lang="de-DE" i="1" dirty="0" err="1">
                            <a:solidFill>
                              <a:schemeClr val="tx1">
                                <a:lumMod val="50000"/>
                                <a:lumOff val="50000"/>
                              </a:schemeClr>
                            </a:solidFill>
                            <a:latin typeface="Cambria Math" panose="02040503050406030204" pitchFamily="18" charset="0"/>
                          </a:rPr>
                          <m:t>𝜌</m:t>
                        </m:r>
                      </m:e>
                      <m:sub>
                        <m:r>
                          <a:rPr lang="de-DE" b="0" i="1" dirty="0" smtClean="0">
                            <a:solidFill>
                              <a:schemeClr val="tx1">
                                <a:lumMod val="50000"/>
                                <a:lumOff val="50000"/>
                              </a:schemeClr>
                            </a:solidFill>
                            <a:latin typeface="Cambria Math" panose="02040503050406030204" pitchFamily="18" charset="0"/>
                          </a:rPr>
                          <m:t>𝐶𝑜𝑢𝑟𝑠𝑒</m:t>
                        </m:r>
                        <m:r>
                          <a:rPr lang="de-DE" b="0" i="1" dirty="0" smtClean="0">
                            <a:solidFill>
                              <a:schemeClr val="tx1">
                                <a:lumMod val="50000"/>
                                <a:lumOff val="50000"/>
                              </a:schemeClr>
                            </a:solidFill>
                            <a:latin typeface="Cambria Math" panose="02040503050406030204" pitchFamily="18" charset="0"/>
                          </a:rPr>
                          <m:t>,</m:t>
                        </m:r>
                        <m:r>
                          <a:rPr lang="de-DE" b="0" i="1" dirty="0" smtClean="0">
                            <a:solidFill>
                              <a:schemeClr val="tx1">
                                <a:lumMod val="50000"/>
                                <a:lumOff val="50000"/>
                              </a:schemeClr>
                            </a:solidFill>
                            <a:latin typeface="Cambria Math" panose="02040503050406030204" pitchFamily="18" charset="0"/>
                          </a:rPr>
                          <m:t>𝐼𝑛𝑠𝑡𝑟𝑢𝑐𝑡𝑜𝑟</m:t>
                        </m:r>
                      </m:sub>
                    </m:sSub>
                    <m:d>
                      <m:dPr>
                        <m:ctrlPr>
                          <a:rPr lang="de-DE" b="0" i="1" dirty="0">
                            <a:solidFill>
                              <a:schemeClr val="tx1">
                                <a:lumMod val="50000"/>
                                <a:lumOff val="50000"/>
                              </a:schemeClr>
                            </a:solidFill>
                            <a:latin typeface="Cambria Math" panose="02040503050406030204" pitchFamily="18" charset="0"/>
                          </a:rPr>
                        </m:ctrlPr>
                      </m:dPr>
                      <m:e>
                        <m:sSub>
                          <m:sSubPr>
                            <m:ctrlPr>
                              <a:rPr lang="de-DE" b="0" i="1" dirty="0" smtClean="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𝜋</m:t>
                            </m:r>
                          </m:e>
                          <m:sub>
                            <m:r>
                              <a:rPr lang="de-DE" b="0" i="1" dirty="0" smtClean="0">
                                <a:solidFill>
                                  <a:schemeClr val="tx1">
                                    <a:lumMod val="50000"/>
                                    <a:lumOff val="50000"/>
                                  </a:schemeClr>
                                </a:solidFill>
                                <a:latin typeface="Cambria Math" panose="02040503050406030204" pitchFamily="18" charset="0"/>
                              </a:rPr>
                              <m:t>𝐶𝑜𝑢𝑟𝑠𝑒𝑁𝑢𝑚𝑏𝑒𝑟</m:t>
                            </m:r>
                            <m:r>
                              <a:rPr lang="de-DE" b="0" i="1" dirty="0" smtClean="0">
                                <a:solidFill>
                                  <a:schemeClr val="tx1">
                                    <a:lumMod val="50000"/>
                                    <a:lumOff val="50000"/>
                                  </a:schemeClr>
                                </a:solidFill>
                                <a:latin typeface="Cambria Math" panose="02040503050406030204" pitchFamily="18" charset="0"/>
                              </a:rPr>
                              <m:t>, </m:t>
                            </m:r>
                            <m:r>
                              <a:rPr lang="de-DE" b="0" i="1" dirty="0" smtClean="0">
                                <a:solidFill>
                                  <a:schemeClr val="tx1">
                                    <a:lumMod val="50000"/>
                                    <a:lumOff val="50000"/>
                                  </a:schemeClr>
                                </a:solidFill>
                                <a:latin typeface="Cambria Math" panose="02040503050406030204" pitchFamily="18" charset="0"/>
                              </a:rPr>
                              <m:t>𝐼𝑛𝑠𝑡𝑟𝑢𝑐𝑡𝑜𝑟</m:t>
                            </m:r>
                          </m:sub>
                        </m:sSub>
                        <m:d>
                          <m:dPr>
                            <m:ctrlPr>
                              <a:rPr lang="de-DE" b="0" i="1" dirty="0">
                                <a:solidFill>
                                  <a:schemeClr val="tx1">
                                    <a:lumMod val="50000"/>
                                    <a:lumOff val="50000"/>
                                  </a:schemeClr>
                                </a:solidFill>
                                <a:latin typeface="Cambria Math" panose="02040503050406030204" pitchFamily="18" charset="0"/>
                              </a:rPr>
                            </m:ctrlPr>
                          </m:dPr>
                          <m:e>
                            <m:sSub>
                              <m:sSubPr>
                                <m:ctrlPr>
                                  <a:rPr lang="de-DE" b="0" i="1" dirty="0" smtClean="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𝜎</m:t>
                                </m:r>
                              </m:e>
                              <m:sub>
                                <m:r>
                                  <a:rPr lang="de-DE" b="0" i="1" dirty="0" smtClean="0">
                                    <a:solidFill>
                                      <a:schemeClr val="tx1">
                                        <a:lumMod val="50000"/>
                                        <a:lumOff val="50000"/>
                                      </a:schemeClr>
                                    </a:solidFill>
                                    <a:latin typeface="Cambria Math" panose="02040503050406030204" pitchFamily="18" charset="0"/>
                                  </a:rPr>
                                  <m:t>𝑌𝑒𝑎𝑟</m:t>
                                </m:r>
                                <m:r>
                                  <a:rPr lang="de-DE" b="0" i="1" dirty="0" smtClean="0">
                                    <a:solidFill>
                                      <a:schemeClr val="tx1">
                                        <a:lumMod val="50000"/>
                                        <a:lumOff val="50000"/>
                                      </a:schemeClr>
                                    </a:solidFill>
                                    <a:latin typeface="Cambria Math" panose="02040503050406030204" pitchFamily="18" charset="0"/>
                                  </a:rPr>
                                  <m:t>=19</m:t>
                                </m:r>
                              </m:sub>
                            </m:sSub>
                            <m:d>
                              <m:dPr>
                                <m:ctrlPr>
                                  <a:rPr lang="de-DE" b="0" i="1" dirty="0" smtClean="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panose="02040503050406030204" pitchFamily="18" charset="0"/>
                                  </a:rPr>
                                  <m:t>𝑆𝐸𝐶𝑇𝐼𝑂𝑁</m:t>
                                </m:r>
                              </m:e>
                            </m:d>
                          </m:e>
                        </m:d>
                      </m:e>
                    </m:d>
                  </m:oMath>
                </a14:m>
                <a:endParaRPr lang="de-DE" dirty="0"/>
              </a:p>
              <a:p>
                <a14:m>
                  <m:oMath xmlns:m="http://schemas.openxmlformats.org/officeDocument/2006/math">
                    <m:r>
                      <a:rPr lang="de-DE" i="1" dirty="0" smtClean="0">
                        <a:latin typeface="Cambria Math" panose="02040503050406030204" pitchFamily="18" charset="0"/>
                      </a:rPr>
                      <m:t>𝐶𝑅𝑂𝑆𝑆</m:t>
                    </m:r>
                    <m:r>
                      <a:rPr lang="de-DE" i="1" dirty="0">
                        <a:latin typeface="Cambria Math" panose="02040503050406030204" pitchFamily="18" charset="0"/>
                      </a:rPr>
                      <m:t>←</m:t>
                    </m:r>
                    <m:r>
                      <a:rPr lang="de-DE" i="1" dirty="0" smtClean="0">
                        <a:solidFill>
                          <a:srgbClr val="FFC000"/>
                        </a:solidFill>
                        <a:latin typeface="Cambria Math" panose="02040503050406030204" pitchFamily="18" charset="0"/>
                      </a:rPr>
                      <m:t>𝑅𝐸𝑆</m:t>
                    </m:r>
                    <m:r>
                      <a:rPr lang="de-DE" i="1" dirty="0" smtClean="0">
                        <a:solidFill>
                          <a:srgbClr val="FFC000"/>
                        </a:solidFill>
                        <a:latin typeface="Cambria Math" panose="02040503050406030204" pitchFamily="18" charset="0"/>
                      </a:rPr>
                      <m:t>1 × </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2</m:t>
                    </m:r>
                  </m:oMath>
                </a14:m>
                <a:endParaRPr lang="de-DE" dirty="0">
                  <a:solidFill>
                    <a:srgbClr val="FFC000"/>
                  </a:solidFill>
                  <a:ea typeface="ＭＳ Ｐゴシック" charset="0"/>
                </a:endParaRPr>
              </a:p>
              <a:p>
                <a14:m>
                  <m:oMath xmlns:m="http://schemas.openxmlformats.org/officeDocument/2006/math">
                    <m:r>
                      <a:rPr lang="de-DE" i="1" dirty="0" smtClean="0">
                        <a:latin typeface="Cambria Math" panose="02040503050406030204" pitchFamily="18" charset="0"/>
                        <a:ea typeface="ＭＳ Ｐゴシック" charset="0"/>
                      </a:rPr>
                      <m:t>𝑅𝐸𝑆𝑈𝐿𝑇</m:t>
                    </m:r>
                    <m:r>
                      <a:rPr lang="de-DE" i="1" dirty="0">
                        <a:latin typeface="Cambria Math" panose="02040503050406030204" pitchFamily="18" charset="0"/>
                      </a:rPr>
                      <m:t>←</m:t>
                    </m:r>
                    <m:sSub>
                      <m:sSubPr>
                        <m:ctrlPr>
                          <a:rPr lang="de-DE" b="0" i="1" dirty="0" smtClean="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𝜋</m:t>
                        </m:r>
                      </m:e>
                      <m:sub>
                        <m:r>
                          <a:rPr lang="de-DE" b="0" i="1" dirty="0" smtClean="0">
                            <a:solidFill>
                              <a:srgbClr val="7030A0"/>
                            </a:solidFill>
                            <a:latin typeface="Cambria Math" panose="02040503050406030204" pitchFamily="18" charset="0"/>
                          </a:rPr>
                          <m:t>𝐶𝑜𝑢𝑟𝑠𝑒𝑁𝑢𝑚𝑏𝑒𝑟</m:t>
                        </m:r>
                        <m:r>
                          <a:rPr lang="de-DE" b="0" i="1" dirty="0" smtClean="0">
                            <a:solidFill>
                              <a:srgbClr val="7030A0"/>
                            </a:solidFill>
                            <a:latin typeface="Cambria Math" panose="02040503050406030204" pitchFamily="18" charset="0"/>
                          </a:rPr>
                          <m:t>,  </m:t>
                        </m:r>
                        <m:r>
                          <a:rPr lang="de-DE" b="0" i="1" dirty="0" smtClean="0">
                            <a:solidFill>
                              <a:srgbClr val="7030A0"/>
                            </a:solidFill>
                            <a:latin typeface="Cambria Math" panose="02040503050406030204" pitchFamily="18" charset="0"/>
                          </a:rPr>
                          <m:t>𝐼𝑛𝑠𝑡𝑟𝑢𝑐𝑡𝑜𝑟</m:t>
                        </m:r>
                      </m:sub>
                    </m:sSub>
                    <m:d>
                      <m:dPr>
                        <m:ctrlPr>
                          <a:rPr lang="de-DE" b="0" i="1" dirty="0">
                            <a:solidFill>
                              <a:srgbClr val="7030A0"/>
                            </a:solidFill>
                            <a:latin typeface="Cambria Math" panose="02040503050406030204" pitchFamily="18" charset="0"/>
                          </a:rPr>
                        </m:ctrlPr>
                      </m:dPr>
                      <m:e>
                        <m:sSub>
                          <m:sSubPr>
                            <m:ctrlPr>
                              <a:rPr lang="de-DE" b="0" i="1" dirty="0" smtClean="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𝜎</m:t>
                            </m:r>
                          </m:e>
                          <m:sub>
                            <m:r>
                              <a:rPr lang="de-DE" b="0" i="1" dirty="0" smtClean="0">
                                <a:solidFill>
                                  <a:srgbClr val="7030A0"/>
                                </a:solidFill>
                                <a:latin typeface="Cambria Math" panose="02040503050406030204" pitchFamily="18" charset="0"/>
                              </a:rPr>
                              <m:t>𝐶𝑜𝑢𝑟𝑠𝑒𝑁𝑢𝑚𝑏𝑒𝑟</m:t>
                            </m:r>
                            <m:r>
                              <a:rPr lang="de-DE" b="0" i="1" dirty="0" smtClean="0">
                                <a:solidFill>
                                  <a:srgbClr val="7030A0"/>
                                </a:solidFill>
                                <a:latin typeface="Cambria Math" panose="02040503050406030204" pitchFamily="18" charset="0"/>
                              </a:rPr>
                              <m:t>=</m:t>
                            </m:r>
                            <m:r>
                              <a:rPr lang="de-DE" b="0" i="1" dirty="0" smtClean="0">
                                <a:solidFill>
                                  <a:srgbClr val="7030A0"/>
                                </a:solidFill>
                                <a:latin typeface="Cambria Math" panose="02040503050406030204" pitchFamily="18" charset="0"/>
                              </a:rPr>
                              <m:t>𝐶𝑜𝑢𝑟𝑠𝑒</m:t>
                            </m:r>
                          </m:sub>
                        </m:sSub>
                        <m:d>
                          <m:dPr>
                            <m:ctrlPr>
                              <a:rPr lang="de-DE" b="0"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𝐶𝑅𝑂𝑆𝑆</m:t>
                            </m:r>
                          </m:e>
                        </m:d>
                      </m:e>
                    </m:d>
                  </m:oMath>
                </a14:m>
                <a:endParaRPr lang="de-DE" dirty="0">
                  <a:solidFill>
                    <a:srgbClr val="7030A0"/>
                  </a:solidFill>
                  <a:ea typeface="ＭＳ Ｐゴシック" charset="0"/>
                </a:endParaRPr>
              </a:p>
              <a:p>
                <a:endParaRPr lang="de-DE" dirty="0"/>
              </a:p>
              <a:p>
                <a:endParaRPr lang="de-DE" dirty="0"/>
              </a:p>
            </p:txBody>
          </p:sp>
        </mc:Choice>
        <mc:Fallback xmlns="">
          <p:sp>
            <p:nvSpPr>
              <p:cNvPr id="3" name="Content Placeholder 2">
                <a:extLst>
                  <a:ext uri="{FF2B5EF4-FFF2-40B4-BE49-F238E27FC236}">
                    <a16:creationId xmlns:a16="http://schemas.microsoft.com/office/drawing/2014/main" id="{00A45CE8-F0AF-B542-A54B-6BDE08AE96EB}"/>
                  </a:ext>
                </a:extLst>
              </p:cNvPr>
              <p:cNvSpPr>
                <a:spLocks noGrp="1" noRot="1" noChangeAspect="1" noMove="1" noResize="1" noEditPoints="1" noAdjustHandles="1" noChangeArrowheads="1" noChangeShapeType="1" noTextEdit="1"/>
              </p:cNvSpPr>
              <p:nvPr>
                <p:ph idx="1"/>
              </p:nvPr>
            </p:nvSpPr>
            <p:spPr>
              <a:blipFill>
                <a:blip r:embed="rId3"/>
                <a:stretch>
                  <a:fillRect l="-1436" t="-299"/>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B60C7D09-6F33-694E-976D-5B04952ACFDF}"/>
              </a:ext>
            </a:extLst>
          </p:cNvPr>
          <p:cNvSpPr>
            <a:spLocks noGrp="1"/>
          </p:cNvSpPr>
          <p:nvPr>
            <p:ph type="dt" sz="half" idx="2"/>
          </p:nvPr>
        </p:nvSpPr>
        <p:spPr/>
        <p:txBody>
          <a:bodyPr/>
          <a:lstStyle/>
          <a:p>
            <a:r>
              <a:rPr lang="en-GB"/>
              <a:t>Relationale Algebra</a:t>
            </a:r>
          </a:p>
        </p:txBody>
      </p:sp>
      <p:sp>
        <p:nvSpPr>
          <p:cNvPr id="12" name="Footer Placeholder 11">
            <a:extLst>
              <a:ext uri="{FF2B5EF4-FFF2-40B4-BE49-F238E27FC236}">
                <a16:creationId xmlns:a16="http://schemas.microsoft.com/office/drawing/2014/main" id="{6046A14F-621B-1644-A506-87F1ED9286F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F7E5F43-FB2B-C54D-BFAE-6B873F8466E0}"/>
              </a:ext>
            </a:extLst>
          </p:cNvPr>
          <p:cNvSpPr>
            <a:spLocks noGrp="1"/>
          </p:cNvSpPr>
          <p:nvPr>
            <p:ph type="sldNum" sz="quarter" idx="4"/>
          </p:nvPr>
        </p:nvSpPr>
        <p:spPr/>
        <p:txBody>
          <a:bodyPr/>
          <a:lstStyle/>
          <a:p>
            <a:fld id="{6B52BCD7-8B4B-1443-81DC-540C3C62FE02}" type="slidenum">
              <a:rPr lang="en-GB" smtClean="0"/>
              <a:t>28</a:t>
            </a:fld>
            <a:endParaRPr lang="en-GB"/>
          </a:p>
        </p:txBody>
      </p:sp>
      <p:graphicFrame>
        <p:nvGraphicFramePr>
          <p:cNvPr id="5" name="Group 23">
            <a:extLst>
              <a:ext uri="{FF2B5EF4-FFF2-40B4-BE49-F238E27FC236}">
                <a16:creationId xmlns:a16="http://schemas.microsoft.com/office/drawing/2014/main" id="{1A0B8665-72C4-AD4A-8C51-4E3BA94D8425}"/>
              </a:ext>
            </a:extLst>
          </p:cNvPr>
          <p:cNvGraphicFramePr>
            <a:graphicFrameLocks noGrp="1"/>
          </p:cNvGraphicFramePr>
          <p:nvPr>
            <p:extLst>
              <p:ext uri="{D42A27DB-BD31-4B8C-83A1-F6EECF244321}">
                <p14:modId xmlns:p14="http://schemas.microsoft.com/office/powerpoint/2010/main" val="3338476682"/>
              </p:ext>
            </p:extLst>
          </p:nvPr>
        </p:nvGraphicFramePr>
        <p:xfrm>
          <a:off x="1160835"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7" name="Group 23">
            <a:extLst>
              <a:ext uri="{FF2B5EF4-FFF2-40B4-BE49-F238E27FC236}">
                <a16:creationId xmlns:a16="http://schemas.microsoft.com/office/drawing/2014/main" id="{7B56E1D0-7BB2-2A4F-A753-7BDA802724C3}"/>
              </a:ext>
            </a:extLst>
          </p:cNvPr>
          <p:cNvGraphicFramePr>
            <a:graphicFrameLocks noGrp="1"/>
          </p:cNvGraphicFramePr>
          <p:nvPr>
            <p:extLst>
              <p:ext uri="{D42A27DB-BD31-4B8C-83A1-F6EECF244321}">
                <p14:modId xmlns:p14="http://schemas.microsoft.com/office/powerpoint/2010/main" val="3703595714"/>
              </p:ext>
            </p:extLst>
          </p:nvPr>
        </p:nvGraphicFramePr>
        <p:xfrm>
          <a:off x="8109268" y="4750554"/>
          <a:ext cx="2036726" cy="1155360"/>
        </p:xfrm>
        <a:graphic>
          <a:graphicData uri="http://schemas.openxmlformats.org/drawingml/2006/table">
            <a:tbl>
              <a:tblPr/>
              <a:tblGrid>
                <a:gridCol w="596056">
                  <a:extLst>
                    <a:ext uri="{9D8B030D-6E8A-4147-A177-3AD203B41FA5}">
                      <a16:colId xmlns:a16="http://schemas.microsoft.com/office/drawing/2014/main" val="552426523"/>
                    </a:ext>
                  </a:extLst>
                </a:gridCol>
                <a:gridCol w="144067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0" name="Right Arrow 9">
            <a:extLst>
              <a:ext uri="{FF2B5EF4-FFF2-40B4-BE49-F238E27FC236}">
                <a16:creationId xmlns:a16="http://schemas.microsoft.com/office/drawing/2014/main" id="{2054F153-A768-EA4A-8F27-DE0F406C0259}"/>
              </a:ext>
            </a:extLst>
          </p:cNvPr>
          <p:cNvSpPr/>
          <p:nvPr/>
        </p:nvSpPr>
        <p:spPr>
          <a:xfrm>
            <a:off x="8024695" y="5155813"/>
            <a:ext cx="461063"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97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B1C-31E2-3846-9949-98EED9F4EF1C}"/>
              </a:ext>
            </a:extLst>
          </p:cNvPr>
          <p:cNvSpPr>
            <a:spLocks noGrp="1"/>
          </p:cNvSpPr>
          <p:nvPr>
            <p:ph type="title"/>
          </p:nvPr>
        </p:nvSpPr>
        <p:spPr/>
        <p:txBody>
          <a:bodyPr/>
          <a:lstStyle/>
          <a:p>
            <a:r>
              <a:rPr lang="de-DE" dirty="0"/>
              <a:t>Kartesisches Produkt: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45CE8-F0AF-B542-A54B-6BDE08AE96EB}"/>
                  </a:ext>
                </a:extLst>
              </p:cNvPr>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𝑅𝐸𝑆</m:t>
                    </m:r>
                    <m:r>
                      <a:rPr lang="de-DE" i="1" dirty="0" smtClean="0">
                        <a:latin typeface="Cambria Math" panose="02040503050406030204" pitchFamily="18" charset="0"/>
                      </a:rPr>
                      <m:t>1←</m:t>
                    </m:r>
                    <m:sSub>
                      <m:sSubPr>
                        <m:ctrlPr>
                          <a:rPr lang="de-DE" b="0" i="1" dirty="0" smtClean="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𝜋</m:t>
                        </m:r>
                      </m:e>
                      <m:sub>
                        <m:r>
                          <a:rPr lang="de-DE" b="0" i="1" dirty="0" smtClean="0">
                            <a:solidFill>
                              <a:schemeClr val="accent1"/>
                            </a:solidFill>
                            <a:latin typeface="Cambria Math" panose="02040503050406030204" pitchFamily="18" charset="0"/>
                          </a:rPr>
                          <m:t>𝐶𝑜𝑢𝑟𝑠𝑒𝑁𝑢𝑚𝑏𝑒𝑟</m:t>
                        </m:r>
                      </m:sub>
                    </m:sSub>
                    <m:d>
                      <m:dPr>
                        <m:ctrlPr>
                          <a:rPr lang="de-DE" b="0" i="1" dirty="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b="0" i="1" dirty="0" smtClean="0">
                                <a:solidFill>
                                  <a:schemeClr val="accent1"/>
                                </a:solidFill>
                                <a:latin typeface="Cambria Math" panose="02040503050406030204" pitchFamily="18" charset="0"/>
                              </a:rPr>
                              <m:t>𝐷𝑒𝑝𝑎𝑟𝑡𝑚𝑒𝑛𝑡</m:t>
                            </m:r>
                            <m:r>
                              <a:rPr lang="de-DE" b="0" i="1" dirty="0" smtClean="0">
                                <a:solidFill>
                                  <a:schemeClr val="accent1"/>
                                </a:solidFill>
                                <a:latin typeface="Cambria Math" panose="02040503050406030204" pitchFamily="18" charset="0"/>
                              </a:rPr>
                              <m:t>=</m:t>
                            </m:r>
                            <m:r>
                              <a:rPr lang="de-DE" b="0" i="1" dirty="0" smtClean="0">
                                <a:solidFill>
                                  <a:schemeClr val="accent1"/>
                                </a:solidFill>
                                <a:latin typeface="Cambria Math" panose="02040503050406030204" pitchFamily="18" charset="0"/>
                              </a:rPr>
                              <m:t>𝐶𝑆</m:t>
                            </m:r>
                          </m:sub>
                        </m:sSub>
                        <m:d>
                          <m:dPr>
                            <m:ctrlPr>
                              <a:rPr lang="de-DE" b="0"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chemeClr val="accent1"/>
                  </a:solidFill>
                </a:endParaRPr>
              </a:p>
              <a:p>
                <a14:m>
                  <m:oMath xmlns:m="http://schemas.openxmlformats.org/officeDocument/2006/math">
                    <m:r>
                      <a:rPr lang="de-DE" i="1" dirty="0" smtClean="0">
                        <a:latin typeface="Cambria Math" panose="02040503050406030204" pitchFamily="18" charset="0"/>
                      </a:rPr>
                      <m:t>𝑅𝐸𝑆</m:t>
                    </m:r>
                    <m:r>
                      <a:rPr lang="de-DE" i="1" dirty="0" smtClean="0">
                        <a:latin typeface="Cambria Math" panose="02040503050406030204" pitchFamily="18" charset="0"/>
                      </a:rPr>
                      <m:t>2←</m:t>
                    </m:r>
                    <m:sSub>
                      <m:sSubPr>
                        <m:ctrlPr>
                          <a:rPr lang="de-DE" b="0" i="1" dirty="0" smtClean="0">
                            <a:solidFill>
                              <a:schemeClr val="tx1">
                                <a:lumMod val="50000"/>
                                <a:lumOff val="50000"/>
                              </a:schemeClr>
                            </a:solidFill>
                            <a:latin typeface="Cambria Math" panose="02040503050406030204" pitchFamily="18" charset="0"/>
                          </a:rPr>
                        </m:ctrlPr>
                      </m:sSubPr>
                      <m:e>
                        <m:r>
                          <a:rPr lang="de-DE" i="1" dirty="0" err="1">
                            <a:solidFill>
                              <a:schemeClr val="tx1">
                                <a:lumMod val="50000"/>
                                <a:lumOff val="50000"/>
                              </a:schemeClr>
                            </a:solidFill>
                            <a:latin typeface="Cambria Math" panose="02040503050406030204" pitchFamily="18" charset="0"/>
                          </a:rPr>
                          <m:t>𝜌</m:t>
                        </m:r>
                      </m:e>
                      <m:sub>
                        <m:r>
                          <a:rPr lang="de-DE" b="0" i="1" dirty="0" smtClean="0">
                            <a:solidFill>
                              <a:schemeClr val="tx1">
                                <a:lumMod val="50000"/>
                                <a:lumOff val="50000"/>
                              </a:schemeClr>
                            </a:solidFill>
                            <a:latin typeface="Cambria Math" panose="02040503050406030204" pitchFamily="18" charset="0"/>
                          </a:rPr>
                          <m:t>𝐶𝑜𝑢𝑟𝑠𝑒</m:t>
                        </m:r>
                        <m:r>
                          <a:rPr lang="de-DE" b="0" i="1" dirty="0" smtClean="0">
                            <a:solidFill>
                              <a:schemeClr val="tx1">
                                <a:lumMod val="50000"/>
                                <a:lumOff val="50000"/>
                              </a:schemeClr>
                            </a:solidFill>
                            <a:latin typeface="Cambria Math" panose="02040503050406030204" pitchFamily="18" charset="0"/>
                          </a:rPr>
                          <m:t>,</m:t>
                        </m:r>
                        <m:r>
                          <a:rPr lang="de-DE" b="0" i="1" dirty="0" smtClean="0">
                            <a:solidFill>
                              <a:schemeClr val="tx1">
                                <a:lumMod val="50000"/>
                                <a:lumOff val="50000"/>
                              </a:schemeClr>
                            </a:solidFill>
                            <a:latin typeface="Cambria Math" panose="02040503050406030204" pitchFamily="18" charset="0"/>
                          </a:rPr>
                          <m:t>𝐼𝑛𝑠𝑡𝑟𝑢𝑐𝑡𝑜𝑟</m:t>
                        </m:r>
                      </m:sub>
                    </m:sSub>
                    <m:d>
                      <m:dPr>
                        <m:ctrlPr>
                          <a:rPr lang="de-DE" b="0" i="1" dirty="0">
                            <a:solidFill>
                              <a:schemeClr val="tx1">
                                <a:lumMod val="50000"/>
                                <a:lumOff val="50000"/>
                              </a:schemeClr>
                            </a:solidFill>
                            <a:latin typeface="Cambria Math" panose="02040503050406030204" pitchFamily="18" charset="0"/>
                          </a:rPr>
                        </m:ctrlPr>
                      </m:dPr>
                      <m:e>
                        <m:sSub>
                          <m:sSubPr>
                            <m:ctrlPr>
                              <a:rPr lang="de-DE" b="0" i="1" dirty="0" smtClean="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𝜋</m:t>
                            </m:r>
                          </m:e>
                          <m:sub>
                            <m:r>
                              <a:rPr lang="de-DE" b="0" i="1" dirty="0" smtClean="0">
                                <a:solidFill>
                                  <a:schemeClr val="tx1">
                                    <a:lumMod val="50000"/>
                                    <a:lumOff val="50000"/>
                                  </a:schemeClr>
                                </a:solidFill>
                                <a:latin typeface="Cambria Math" panose="02040503050406030204" pitchFamily="18" charset="0"/>
                              </a:rPr>
                              <m:t>𝐶𝑜𝑢𝑟𝑠𝑒𝑁𝑢𝑚𝑏𝑒𝑟</m:t>
                            </m:r>
                            <m:r>
                              <a:rPr lang="de-DE" b="0" i="1" dirty="0" smtClean="0">
                                <a:solidFill>
                                  <a:schemeClr val="tx1">
                                    <a:lumMod val="50000"/>
                                    <a:lumOff val="50000"/>
                                  </a:schemeClr>
                                </a:solidFill>
                                <a:latin typeface="Cambria Math" panose="02040503050406030204" pitchFamily="18" charset="0"/>
                              </a:rPr>
                              <m:t>, </m:t>
                            </m:r>
                            <m:r>
                              <a:rPr lang="de-DE" b="0" i="1" dirty="0" smtClean="0">
                                <a:solidFill>
                                  <a:schemeClr val="tx1">
                                    <a:lumMod val="50000"/>
                                    <a:lumOff val="50000"/>
                                  </a:schemeClr>
                                </a:solidFill>
                                <a:latin typeface="Cambria Math" panose="02040503050406030204" pitchFamily="18" charset="0"/>
                              </a:rPr>
                              <m:t>𝐼𝑛𝑠𝑡𝑟𝑢𝑐𝑡𝑜𝑟</m:t>
                            </m:r>
                          </m:sub>
                        </m:sSub>
                        <m:d>
                          <m:dPr>
                            <m:ctrlPr>
                              <a:rPr lang="de-DE" b="0" i="1" dirty="0">
                                <a:solidFill>
                                  <a:schemeClr val="tx1">
                                    <a:lumMod val="50000"/>
                                    <a:lumOff val="50000"/>
                                  </a:schemeClr>
                                </a:solidFill>
                                <a:latin typeface="Cambria Math" panose="02040503050406030204" pitchFamily="18" charset="0"/>
                              </a:rPr>
                            </m:ctrlPr>
                          </m:dPr>
                          <m:e>
                            <m:sSub>
                              <m:sSubPr>
                                <m:ctrlPr>
                                  <a:rPr lang="de-DE" b="0" i="1" dirty="0" smtClean="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𝜎</m:t>
                                </m:r>
                              </m:e>
                              <m:sub>
                                <m:r>
                                  <a:rPr lang="de-DE" b="0" i="1" dirty="0" smtClean="0">
                                    <a:solidFill>
                                      <a:schemeClr val="tx1">
                                        <a:lumMod val="50000"/>
                                        <a:lumOff val="50000"/>
                                      </a:schemeClr>
                                    </a:solidFill>
                                    <a:latin typeface="Cambria Math" panose="02040503050406030204" pitchFamily="18" charset="0"/>
                                  </a:rPr>
                                  <m:t>𝑌𝑒𝑎𝑟</m:t>
                                </m:r>
                                <m:r>
                                  <a:rPr lang="de-DE" b="0" i="1" dirty="0" smtClean="0">
                                    <a:solidFill>
                                      <a:schemeClr val="tx1">
                                        <a:lumMod val="50000"/>
                                        <a:lumOff val="50000"/>
                                      </a:schemeClr>
                                    </a:solidFill>
                                    <a:latin typeface="Cambria Math" panose="02040503050406030204" pitchFamily="18" charset="0"/>
                                  </a:rPr>
                                  <m:t>=19</m:t>
                                </m:r>
                              </m:sub>
                            </m:sSub>
                            <m:d>
                              <m:dPr>
                                <m:ctrlPr>
                                  <a:rPr lang="de-DE" b="0" i="1" dirty="0" smtClean="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panose="02040503050406030204" pitchFamily="18" charset="0"/>
                                  </a:rPr>
                                  <m:t>𝑆𝐸𝐶𝑇𝐼𝑂𝑁</m:t>
                                </m:r>
                              </m:e>
                            </m:d>
                          </m:e>
                        </m:d>
                      </m:e>
                    </m:d>
                  </m:oMath>
                </a14:m>
                <a:endParaRPr lang="de-DE" dirty="0"/>
              </a:p>
              <a:p>
                <a14:m>
                  <m:oMath xmlns:m="http://schemas.openxmlformats.org/officeDocument/2006/math">
                    <m:r>
                      <a:rPr lang="de-DE" i="1" dirty="0" smtClean="0">
                        <a:latin typeface="Cambria Math" panose="02040503050406030204" pitchFamily="18" charset="0"/>
                      </a:rPr>
                      <m:t>𝐶𝑅𝑂𝑆𝑆</m:t>
                    </m:r>
                    <m:r>
                      <a:rPr lang="de-DE" i="1" dirty="0">
                        <a:latin typeface="Cambria Math" panose="02040503050406030204" pitchFamily="18" charset="0"/>
                      </a:rPr>
                      <m:t>←</m:t>
                    </m:r>
                    <m:r>
                      <a:rPr lang="de-DE" i="1" dirty="0" smtClean="0">
                        <a:solidFill>
                          <a:srgbClr val="FFC000"/>
                        </a:solidFill>
                        <a:latin typeface="Cambria Math" panose="02040503050406030204" pitchFamily="18" charset="0"/>
                      </a:rPr>
                      <m:t>𝑅𝐸𝑆</m:t>
                    </m:r>
                    <m:r>
                      <a:rPr lang="de-DE" i="1" dirty="0" smtClean="0">
                        <a:solidFill>
                          <a:srgbClr val="FFC000"/>
                        </a:solidFill>
                        <a:latin typeface="Cambria Math" panose="02040503050406030204" pitchFamily="18" charset="0"/>
                      </a:rPr>
                      <m:t>1 × </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2</m:t>
                    </m:r>
                  </m:oMath>
                </a14:m>
                <a:endParaRPr lang="de-DE" dirty="0">
                  <a:solidFill>
                    <a:srgbClr val="FFC000"/>
                  </a:solidFill>
                  <a:ea typeface="ＭＳ Ｐゴシック" charset="0"/>
                </a:endParaRPr>
              </a:p>
              <a:p>
                <a14:m>
                  <m:oMath xmlns:m="http://schemas.openxmlformats.org/officeDocument/2006/math">
                    <m:r>
                      <a:rPr lang="de-DE" i="1" dirty="0" smtClean="0">
                        <a:latin typeface="Cambria Math" panose="02040503050406030204" pitchFamily="18" charset="0"/>
                        <a:ea typeface="ＭＳ Ｐゴシック" charset="0"/>
                      </a:rPr>
                      <m:t>𝑅𝐸𝑆𝑈𝐿𝑇</m:t>
                    </m:r>
                    <m:r>
                      <a:rPr lang="de-DE" i="1" dirty="0">
                        <a:latin typeface="Cambria Math" panose="02040503050406030204" pitchFamily="18" charset="0"/>
                      </a:rPr>
                      <m:t>←</m:t>
                    </m:r>
                    <m:sSub>
                      <m:sSubPr>
                        <m:ctrlPr>
                          <a:rPr lang="de-DE" b="0" i="1" dirty="0" smtClean="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𝜋</m:t>
                        </m:r>
                      </m:e>
                      <m:sub>
                        <m:r>
                          <a:rPr lang="de-DE" b="0" i="1" dirty="0" smtClean="0">
                            <a:solidFill>
                              <a:srgbClr val="7030A0"/>
                            </a:solidFill>
                            <a:latin typeface="Cambria Math" panose="02040503050406030204" pitchFamily="18" charset="0"/>
                          </a:rPr>
                          <m:t>𝐶𝑜𝑢𝑟𝑠𝑒𝑁𝑢𝑚𝑏𝑒𝑟</m:t>
                        </m:r>
                        <m:r>
                          <a:rPr lang="de-DE" b="0" i="1" dirty="0" smtClean="0">
                            <a:solidFill>
                              <a:srgbClr val="7030A0"/>
                            </a:solidFill>
                            <a:latin typeface="Cambria Math" panose="02040503050406030204" pitchFamily="18" charset="0"/>
                          </a:rPr>
                          <m:t>,  </m:t>
                        </m:r>
                        <m:r>
                          <a:rPr lang="de-DE" b="0" i="1" dirty="0" smtClean="0">
                            <a:solidFill>
                              <a:srgbClr val="7030A0"/>
                            </a:solidFill>
                            <a:latin typeface="Cambria Math" panose="02040503050406030204" pitchFamily="18" charset="0"/>
                          </a:rPr>
                          <m:t>𝐼𝑛𝑠𝑡𝑟𝑢𝑐𝑡𝑜𝑟</m:t>
                        </m:r>
                      </m:sub>
                    </m:sSub>
                    <m:d>
                      <m:dPr>
                        <m:ctrlPr>
                          <a:rPr lang="de-DE" b="0" i="1" dirty="0">
                            <a:solidFill>
                              <a:srgbClr val="7030A0"/>
                            </a:solidFill>
                            <a:latin typeface="Cambria Math" panose="02040503050406030204" pitchFamily="18" charset="0"/>
                          </a:rPr>
                        </m:ctrlPr>
                      </m:dPr>
                      <m:e>
                        <m:sSub>
                          <m:sSubPr>
                            <m:ctrlPr>
                              <a:rPr lang="de-DE" b="0" i="1" dirty="0" smtClean="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𝜎</m:t>
                            </m:r>
                          </m:e>
                          <m:sub>
                            <m:r>
                              <a:rPr lang="de-DE" b="0" i="1" dirty="0" smtClean="0">
                                <a:solidFill>
                                  <a:srgbClr val="7030A0"/>
                                </a:solidFill>
                                <a:latin typeface="Cambria Math" panose="02040503050406030204" pitchFamily="18" charset="0"/>
                              </a:rPr>
                              <m:t>𝐶𝑜𝑢𝑟𝑠𝑒𝑁𝑢𝑚𝑏𝑒𝑟</m:t>
                            </m:r>
                            <m:r>
                              <a:rPr lang="de-DE" b="0" i="1" dirty="0" smtClean="0">
                                <a:solidFill>
                                  <a:srgbClr val="7030A0"/>
                                </a:solidFill>
                                <a:latin typeface="Cambria Math" panose="02040503050406030204" pitchFamily="18" charset="0"/>
                              </a:rPr>
                              <m:t>=</m:t>
                            </m:r>
                            <m:r>
                              <a:rPr lang="de-DE" b="0" i="1" dirty="0" smtClean="0">
                                <a:solidFill>
                                  <a:srgbClr val="7030A0"/>
                                </a:solidFill>
                                <a:latin typeface="Cambria Math" panose="02040503050406030204" pitchFamily="18" charset="0"/>
                              </a:rPr>
                              <m:t>𝐶𝑜𝑢𝑟𝑠𝑒</m:t>
                            </m:r>
                          </m:sub>
                        </m:sSub>
                        <m:d>
                          <m:dPr>
                            <m:ctrlPr>
                              <a:rPr lang="de-DE" b="0"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𝐶𝑅𝑂𝑆𝑆</m:t>
                            </m:r>
                          </m:e>
                        </m:d>
                      </m:e>
                    </m:d>
                  </m:oMath>
                </a14:m>
                <a:endParaRPr lang="de-DE" dirty="0">
                  <a:solidFill>
                    <a:srgbClr val="7030A0"/>
                  </a:solidFill>
                  <a:ea typeface="ＭＳ Ｐゴシック" charset="0"/>
                </a:endParaRPr>
              </a:p>
              <a:p>
                <a:endParaRPr lang="de-DE" dirty="0"/>
              </a:p>
              <a:p>
                <a:endParaRPr lang="de-DE" dirty="0"/>
              </a:p>
            </p:txBody>
          </p:sp>
        </mc:Choice>
        <mc:Fallback xmlns="">
          <p:sp>
            <p:nvSpPr>
              <p:cNvPr id="3" name="Content Placeholder 2">
                <a:extLst>
                  <a:ext uri="{FF2B5EF4-FFF2-40B4-BE49-F238E27FC236}">
                    <a16:creationId xmlns:a16="http://schemas.microsoft.com/office/drawing/2014/main" id="{00A45CE8-F0AF-B542-A54B-6BDE08AE96EB}"/>
                  </a:ext>
                </a:extLst>
              </p:cNvPr>
              <p:cNvSpPr>
                <a:spLocks noGrp="1" noRot="1" noChangeAspect="1" noMove="1" noResize="1" noEditPoints="1" noAdjustHandles="1" noChangeArrowheads="1" noChangeShapeType="1" noTextEdit="1"/>
              </p:cNvSpPr>
              <p:nvPr>
                <p:ph idx="1"/>
              </p:nvPr>
            </p:nvSpPr>
            <p:spPr>
              <a:blipFill>
                <a:blip r:embed="rId3"/>
                <a:stretch>
                  <a:fillRect l="-1436" t="-299"/>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B60C7D09-6F33-694E-976D-5B04952ACFDF}"/>
              </a:ext>
            </a:extLst>
          </p:cNvPr>
          <p:cNvSpPr>
            <a:spLocks noGrp="1"/>
          </p:cNvSpPr>
          <p:nvPr>
            <p:ph type="dt" sz="half" idx="2"/>
          </p:nvPr>
        </p:nvSpPr>
        <p:spPr/>
        <p:txBody>
          <a:bodyPr/>
          <a:lstStyle/>
          <a:p>
            <a:r>
              <a:rPr lang="en-GB"/>
              <a:t>Relationale Algebra</a:t>
            </a:r>
          </a:p>
        </p:txBody>
      </p:sp>
      <p:sp>
        <p:nvSpPr>
          <p:cNvPr id="12" name="Footer Placeholder 11">
            <a:extLst>
              <a:ext uri="{FF2B5EF4-FFF2-40B4-BE49-F238E27FC236}">
                <a16:creationId xmlns:a16="http://schemas.microsoft.com/office/drawing/2014/main" id="{6046A14F-621B-1644-A506-87F1ED9286F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F7E5F43-FB2B-C54D-BFAE-6B873F8466E0}"/>
              </a:ext>
            </a:extLst>
          </p:cNvPr>
          <p:cNvSpPr>
            <a:spLocks noGrp="1"/>
          </p:cNvSpPr>
          <p:nvPr>
            <p:ph type="sldNum" sz="quarter" idx="4"/>
          </p:nvPr>
        </p:nvSpPr>
        <p:spPr/>
        <p:txBody>
          <a:bodyPr/>
          <a:lstStyle/>
          <a:p>
            <a:fld id="{6B52BCD7-8B4B-1443-81DC-540C3C62FE02}" type="slidenum">
              <a:rPr lang="en-GB" smtClean="0"/>
              <a:t>29</a:t>
            </a:fld>
            <a:endParaRPr lang="en-GB"/>
          </a:p>
        </p:txBody>
      </p:sp>
      <p:graphicFrame>
        <p:nvGraphicFramePr>
          <p:cNvPr id="8" name="Group 86">
            <a:extLst>
              <a:ext uri="{FF2B5EF4-FFF2-40B4-BE49-F238E27FC236}">
                <a16:creationId xmlns:a16="http://schemas.microsoft.com/office/drawing/2014/main" id="{C41DE439-5F65-4944-8365-D5504B51328C}"/>
              </a:ext>
            </a:extLst>
          </p:cNvPr>
          <p:cNvGraphicFramePr>
            <a:graphicFrameLocks noGrp="1"/>
          </p:cNvGraphicFramePr>
          <p:nvPr>
            <p:extLst>
              <p:ext uri="{D42A27DB-BD31-4B8C-83A1-F6EECF244321}">
                <p14:modId xmlns:p14="http://schemas.microsoft.com/office/powerpoint/2010/main" val="2809760189"/>
              </p:ext>
            </p:extLst>
          </p:nvPr>
        </p:nvGraphicFramePr>
        <p:xfrm>
          <a:off x="851636" y="3911034"/>
          <a:ext cx="6415550" cy="199488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9" name="Group 86">
            <a:extLst>
              <a:ext uri="{FF2B5EF4-FFF2-40B4-BE49-F238E27FC236}">
                <a16:creationId xmlns:a16="http://schemas.microsoft.com/office/drawing/2014/main" id="{C2392217-66CF-784A-B4FF-33ABC7BE5AE6}"/>
              </a:ext>
            </a:extLst>
          </p:cNvPr>
          <p:cNvGraphicFramePr>
            <a:graphicFrameLocks noGrp="1"/>
          </p:cNvGraphicFramePr>
          <p:nvPr>
            <p:extLst>
              <p:ext uri="{D42A27DB-BD31-4B8C-83A1-F6EECF244321}">
                <p14:modId xmlns:p14="http://schemas.microsoft.com/office/powerpoint/2010/main" val="3929489245"/>
              </p:ext>
            </p:extLst>
          </p:nvPr>
        </p:nvGraphicFramePr>
        <p:xfrm>
          <a:off x="7664180" y="4307274"/>
          <a:ext cx="2700664" cy="1435200"/>
        </p:xfrm>
        <a:graphic>
          <a:graphicData uri="http://schemas.openxmlformats.org/drawingml/2006/table">
            <a:tbl>
              <a:tblPr/>
              <a:tblGrid>
                <a:gridCol w="596056">
                  <a:extLst>
                    <a:ext uri="{9D8B030D-6E8A-4147-A177-3AD203B41FA5}">
                      <a16:colId xmlns:a16="http://schemas.microsoft.com/office/drawing/2014/main" val="3396831968"/>
                    </a:ext>
                  </a:extLst>
                </a:gridCol>
                <a:gridCol w="1102850">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1" name="Right Arrow 10">
            <a:extLst>
              <a:ext uri="{FF2B5EF4-FFF2-40B4-BE49-F238E27FC236}">
                <a16:creationId xmlns:a16="http://schemas.microsoft.com/office/drawing/2014/main" id="{25CF65A7-2ACB-2C4F-A6C6-D1719091C43B}"/>
              </a:ext>
            </a:extLst>
          </p:cNvPr>
          <p:cNvSpPr/>
          <p:nvPr/>
        </p:nvSpPr>
        <p:spPr>
          <a:xfrm>
            <a:off x="7583706" y="4887714"/>
            <a:ext cx="461063" cy="322554"/>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8293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8" name="Rectangle 28"/>
          <p:cNvSpPr>
            <a:spLocks noGrp="1" noChangeArrowheads="1"/>
          </p:cNvSpPr>
          <p:nvPr>
            <p:ph type="title"/>
          </p:nvPr>
        </p:nvSpPr>
        <p:spPr/>
        <p:txBody>
          <a:bodyPr/>
          <a:lstStyle/>
          <a:p>
            <a:r>
              <a:rPr lang="de-DE"/>
              <a:t>Phasen des DB-Entwurfs</a:t>
            </a:r>
          </a:p>
        </p:txBody>
      </p:sp>
      <p:sp>
        <p:nvSpPr>
          <p:cNvPr id="7" name="Content Placeholder 6">
            <a:extLst>
              <a:ext uri="{FF2B5EF4-FFF2-40B4-BE49-F238E27FC236}">
                <a16:creationId xmlns:a16="http://schemas.microsoft.com/office/drawing/2014/main" id="{AC9D86C0-576B-254D-A9F6-651930CBFD2A}"/>
              </a:ext>
            </a:extLst>
          </p:cNvPr>
          <p:cNvSpPr>
            <a:spLocks noGrp="1"/>
          </p:cNvSpPr>
          <p:nvPr>
            <p:ph idx="1"/>
          </p:nvPr>
        </p:nvSpPr>
        <p:spPr>
          <a:xfrm>
            <a:off x="359625" y="1665066"/>
            <a:ext cx="3404824" cy="4240848"/>
          </a:xfrm>
        </p:spPr>
        <p:txBody>
          <a:bodyPr/>
          <a:lstStyle/>
          <a:p>
            <a:r>
              <a:rPr lang="de-DE" dirty="0"/>
              <a:t>Ausblick: Von der </a:t>
            </a:r>
            <a:br>
              <a:rPr lang="de-DE" dirty="0"/>
            </a:br>
            <a:r>
              <a:rPr lang="de-DE" dirty="0"/>
              <a:t>Anwendung her</a:t>
            </a:r>
          </a:p>
          <a:p>
            <a:pPr lvl="1"/>
            <a:r>
              <a:rPr lang="de-DE" dirty="0">
                <a:solidFill>
                  <a:schemeClr val="accent1"/>
                </a:solidFill>
              </a:rPr>
              <a:t>Teil von 2. </a:t>
            </a:r>
            <a:br>
              <a:rPr lang="de-DE" dirty="0">
                <a:solidFill>
                  <a:schemeClr val="accent1"/>
                </a:solidFill>
              </a:rPr>
            </a:br>
            <a:r>
              <a:rPr lang="de-DE" dirty="0">
                <a:solidFill>
                  <a:schemeClr val="accent1"/>
                </a:solidFill>
              </a:rPr>
              <a:t>DB-Modellierung</a:t>
            </a:r>
          </a:p>
          <a:p>
            <a:pPr lvl="2"/>
            <a:r>
              <a:rPr lang="de-DE" dirty="0">
                <a:solidFill>
                  <a:schemeClr val="accent1"/>
                </a:solidFill>
              </a:rPr>
              <a:t>Methode: ERM</a:t>
            </a:r>
          </a:p>
          <a:p>
            <a:pPr lvl="1"/>
            <a:r>
              <a:rPr lang="de-DE" dirty="0">
                <a:solidFill>
                  <a:schemeClr val="accent2"/>
                </a:solidFill>
              </a:rPr>
              <a:t>Teil von 3. Das relationale Datenmodell</a:t>
            </a:r>
          </a:p>
          <a:p>
            <a:pPr lvl="2"/>
            <a:r>
              <a:rPr lang="de-DE" dirty="0">
                <a:solidFill>
                  <a:schemeClr val="accent2"/>
                </a:solidFill>
              </a:rPr>
              <a:t>Methode: relationale Modellierung</a:t>
            </a:r>
          </a:p>
          <a:p>
            <a:pPr lvl="1"/>
            <a:r>
              <a:rPr lang="de-DE" dirty="0">
                <a:solidFill>
                  <a:schemeClr val="accent2"/>
                </a:solidFill>
              </a:rPr>
              <a:t>Teil von 4. DB-Entwurf</a:t>
            </a:r>
          </a:p>
          <a:p>
            <a:pPr lvl="1"/>
            <a:r>
              <a:rPr lang="de-DE" dirty="0">
                <a:solidFill>
                  <a:schemeClr val="accent6"/>
                </a:solidFill>
              </a:rPr>
              <a:t>Teil von 5. SQL &amp; Übergang zu „Hinter den Kulissen“</a:t>
            </a:r>
          </a:p>
        </p:txBody>
      </p:sp>
      <p:sp>
        <p:nvSpPr>
          <p:cNvPr id="5" name="Date Placeholder 4">
            <a:extLst>
              <a:ext uri="{FF2B5EF4-FFF2-40B4-BE49-F238E27FC236}">
                <a16:creationId xmlns:a16="http://schemas.microsoft.com/office/drawing/2014/main" id="{6723FF64-5EBE-F349-8481-2BA2B918B3C5}"/>
              </a:ext>
            </a:extLst>
          </p:cNvPr>
          <p:cNvSpPr>
            <a:spLocks noGrp="1"/>
          </p:cNvSpPr>
          <p:nvPr>
            <p:ph type="dt" sz="half" idx="2"/>
          </p:nvPr>
        </p:nvSpPr>
        <p:spPr/>
        <p:txBody>
          <a:bodyPr/>
          <a:lstStyle/>
          <a:p>
            <a:r>
              <a:rPr lang="en-GB"/>
              <a:t>Relationale Algebra</a:t>
            </a:r>
            <a:endParaRPr lang="de-DE"/>
          </a:p>
        </p:txBody>
      </p:sp>
      <p:sp>
        <p:nvSpPr>
          <p:cNvPr id="6" name="Footer Placeholder 5">
            <a:extLst>
              <a:ext uri="{FF2B5EF4-FFF2-40B4-BE49-F238E27FC236}">
                <a16:creationId xmlns:a16="http://schemas.microsoft.com/office/drawing/2014/main" id="{A7B31164-97EE-FF42-96E1-99BDA5673EC6}"/>
              </a:ext>
            </a:extLst>
          </p:cNvPr>
          <p:cNvSpPr>
            <a:spLocks noGrp="1"/>
          </p:cNvSpPr>
          <p:nvPr>
            <p:ph type="ftr" sz="quarter" idx="3"/>
          </p:nvPr>
        </p:nvSpPr>
        <p:spPr/>
        <p:txBody>
          <a:bodyPr/>
          <a:lstStyle/>
          <a:p>
            <a:r>
              <a:rPr lang="de-DE"/>
              <a:t>T. Braun - Datenbanken</a:t>
            </a:r>
          </a:p>
        </p:txBody>
      </p:sp>
      <p:sp>
        <p:nvSpPr>
          <p:cNvPr id="30" name="Foliennummernplatzhalter 29"/>
          <p:cNvSpPr>
            <a:spLocks noGrp="1"/>
          </p:cNvSpPr>
          <p:nvPr>
            <p:ph type="sldNum" sz="quarter" idx="4"/>
          </p:nvPr>
        </p:nvSpPr>
        <p:spPr/>
        <p:txBody>
          <a:bodyPr/>
          <a:lstStyle/>
          <a:p>
            <a:pPr>
              <a:defRPr/>
            </a:pPr>
            <a:fld id="{EC1B3427-C226-4F34-8D19-E2B603CBE6B7}" type="slidenum">
              <a:rPr lang="de-DE" smtClean="0"/>
              <a:pPr>
                <a:defRPr/>
              </a:pPr>
              <a:t>3</a:t>
            </a:fld>
            <a:endParaRPr lang="de-DE"/>
          </a:p>
        </p:txBody>
      </p:sp>
      <p:sp>
        <p:nvSpPr>
          <p:cNvPr id="138244" name="AutoShape 4"/>
          <p:cNvSpPr>
            <a:spLocks noChangeArrowheads="1"/>
          </p:cNvSpPr>
          <p:nvPr/>
        </p:nvSpPr>
        <p:spPr bwMode="auto">
          <a:xfrm>
            <a:off x="7920075" y="1581920"/>
            <a:ext cx="1841500" cy="517525"/>
          </a:xfrm>
          <a:prstGeom prst="chevron">
            <a:avLst>
              <a:gd name="adj" fmla="val 46192"/>
            </a:avLst>
          </a:prstGeom>
          <a:solidFill>
            <a:schemeClr val="accent2"/>
          </a:solidFill>
          <a:ln w="9525">
            <a:solidFill>
              <a:schemeClr val="tx1"/>
            </a:solidFill>
            <a:miter lim="800000"/>
            <a:headEnd/>
            <a:tailEnd/>
          </a:ln>
          <a:effectLst/>
        </p:spPr>
        <p:txBody>
          <a:bodyPr wrap="none" anchor="ctr"/>
          <a:lstStyle/>
          <a:p>
            <a:r>
              <a:rPr lang="de-DE" sz="1400">
                <a:solidFill>
                  <a:schemeClr val="bg1"/>
                </a:solidFill>
              </a:rPr>
              <a:t>Logische Daten-</a:t>
            </a:r>
          </a:p>
          <a:p>
            <a:r>
              <a:rPr lang="de-DE" sz="1400">
                <a:solidFill>
                  <a:schemeClr val="bg1"/>
                </a:solidFill>
              </a:rPr>
              <a:t>modellierung</a:t>
            </a:r>
            <a:endParaRPr lang="de-DE">
              <a:solidFill>
                <a:schemeClr val="bg1"/>
              </a:solidFill>
            </a:endParaRPr>
          </a:p>
        </p:txBody>
      </p:sp>
      <p:sp>
        <p:nvSpPr>
          <p:cNvPr id="138245" name="AutoShape 5"/>
          <p:cNvSpPr>
            <a:spLocks noChangeArrowheads="1"/>
          </p:cNvSpPr>
          <p:nvPr/>
        </p:nvSpPr>
        <p:spPr bwMode="auto">
          <a:xfrm>
            <a:off x="9990175" y="1581920"/>
            <a:ext cx="1841500" cy="517525"/>
          </a:xfrm>
          <a:prstGeom prst="chevron">
            <a:avLst>
              <a:gd name="adj" fmla="val 46192"/>
            </a:avLst>
          </a:prstGeom>
          <a:solidFill>
            <a:schemeClr val="accent6"/>
          </a:solidFill>
          <a:ln w="9525">
            <a:solidFill>
              <a:schemeClr val="tx1"/>
            </a:solidFill>
            <a:miter lim="800000"/>
            <a:headEnd/>
            <a:tailEnd/>
          </a:ln>
          <a:effectLst/>
        </p:spPr>
        <p:txBody>
          <a:bodyPr wrap="none" anchor="ctr"/>
          <a:lstStyle/>
          <a:p>
            <a:r>
              <a:rPr lang="de-DE" sz="1400" b="1">
                <a:solidFill>
                  <a:schemeClr val="bg1"/>
                </a:solidFill>
              </a:rPr>
              <a:t>Datenbank-</a:t>
            </a:r>
          </a:p>
          <a:p>
            <a:r>
              <a:rPr lang="de-DE" sz="1400">
                <a:solidFill>
                  <a:schemeClr val="bg1"/>
                </a:solidFill>
              </a:rPr>
              <a:t>Installation</a:t>
            </a:r>
            <a:endParaRPr lang="de-DE" sz="1400" b="1">
              <a:solidFill>
                <a:schemeClr val="bg1"/>
              </a:solidFill>
            </a:endParaRPr>
          </a:p>
        </p:txBody>
      </p:sp>
      <p:sp>
        <p:nvSpPr>
          <p:cNvPr id="138246" name="AutoShape 6"/>
          <p:cNvSpPr>
            <a:spLocks noChangeArrowheads="1"/>
          </p:cNvSpPr>
          <p:nvPr/>
        </p:nvSpPr>
        <p:spPr bwMode="auto">
          <a:xfrm>
            <a:off x="5851563" y="1581920"/>
            <a:ext cx="1841500" cy="517525"/>
          </a:xfrm>
          <a:prstGeom prst="chevron">
            <a:avLst>
              <a:gd name="adj" fmla="val 46192"/>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Semantische</a:t>
            </a:r>
          </a:p>
          <a:p>
            <a:r>
              <a:rPr lang="de-DE" sz="1400">
                <a:solidFill>
                  <a:schemeClr val="bg1"/>
                </a:solidFill>
              </a:rPr>
              <a:t>Datenmodellier.</a:t>
            </a:r>
            <a:endParaRPr lang="de-DE">
              <a:solidFill>
                <a:schemeClr val="bg1"/>
              </a:solidFill>
            </a:endParaRPr>
          </a:p>
        </p:txBody>
      </p:sp>
      <p:sp>
        <p:nvSpPr>
          <p:cNvPr id="138247" name="AutoShape 7"/>
          <p:cNvSpPr>
            <a:spLocks noChangeArrowheads="1"/>
          </p:cNvSpPr>
          <p:nvPr/>
        </p:nvSpPr>
        <p:spPr bwMode="auto">
          <a:xfrm>
            <a:off x="3808450" y="1581920"/>
            <a:ext cx="1816100" cy="517525"/>
          </a:xfrm>
          <a:prstGeom prst="homePlate">
            <a:avLst>
              <a:gd name="adj" fmla="val 57057"/>
            </a:avLst>
          </a:prstGeom>
          <a:solidFill>
            <a:schemeClr val="accent5"/>
          </a:solidFill>
          <a:ln w="9525">
            <a:solidFill>
              <a:schemeClr val="tx1"/>
            </a:solidFill>
            <a:miter lim="800000"/>
            <a:headEnd/>
            <a:tailEnd/>
          </a:ln>
          <a:effectLst/>
        </p:spPr>
        <p:txBody>
          <a:bodyPr wrap="none" anchor="ctr"/>
          <a:lstStyle/>
          <a:p>
            <a:r>
              <a:rPr lang="de-DE" sz="1400" b="1">
                <a:solidFill>
                  <a:schemeClr val="bg1"/>
                </a:solidFill>
              </a:rPr>
              <a:t>Informations-</a:t>
            </a:r>
            <a:br>
              <a:rPr lang="de-DE" sz="1400" b="1">
                <a:solidFill>
                  <a:schemeClr val="bg1"/>
                </a:solidFill>
              </a:rPr>
            </a:br>
            <a:r>
              <a:rPr lang="de-DE" sz="1400" b="1">
                <a:solidFill>
                  <a:schemeClr val="bg1"/>
                </a:solidFill>
              </a:rPr>
              <a:t>sammlung</a:t>
            </a:r>
          </a:p>
        </p:txBody>
      </p:sp>
      <p:sp>
        <p:nvSpPr>
          <p:cNvPr id="138248" name="Line 8"/>
          <p:cNvSpPr>
            <a:spLocks noChangeShapeType="1"/>
          </p:cNvSpPr>
          <p:nvPr/>
        </p:nvSpPr>
        <p:spPr bwMode="auto">
          <a:xfrm flipV="1">
            <a:off x="3808451" y="2857957"/>
            <a:ext cx="8031163" cy="0"/>
          </a:xfrm>
          <a:prstGeom prst="line">
            <a:avLst/>
          </a:prstGeom>
          <a:noFill/>
          <a:ln w="38100">
            <a:solidFill>
              <a:schemeClr val="tx1"/>
            </a:solidFill>
            <a:round/>
            <a:headEnd/>
            <a:tailEnd type="triangle" w="med" len="med"/>
          </a:ln>
          <a:effectLst/>
        </p:spPr>
        <p:txBody>
          <a:bodyPr wrap="none"/>
          <a:lstStyle/>
          <a:p>
            <a:endParaRPr lang="de-DE"/>
          </a:p>
        </p:txBody>
      </p:sp>
      <p:sp>
        <p:nvSpPr>
          <p:cNvPr id="138249" name="Text Box 9"/>
          <p:cNvSpPr txBox="1">
            <a:spLocks noChangeArrowheads="1"/>
          </p:cNvSpPr>
          <p:nvPr/>
        </p:nvSpPr>
        <p:spPr bwMode="auto">
          <a:xfrm>
            <a:off x="11498935" y="2598560"/>
            <a:ext cx="243978" cy="307777"/>
          </a:xfrm>
          <a:prstGeom prst="rect">
            <a:avLst/>
          </a:prstGeom>
          <a:noFill/>
          <a:ln w="9525">
            <a:noFill/>
            <a:miter lim="800000"/>
            <a:headEnd/>
            <a:tailEnd/>
          </a:ln>
          <a:effectLst/>
        </p:spPr>
        <p:txBody>
          <a:bodyPr wrap="none">
            <a:spAutoFit/>
          </a:bodyPr>
          <a:lstStyle/>
          <a:p>
            <a:pPr algn="l"/>
            <a:r>
              <a:rPr lang="de-DE" sz="1400" i="1"/>
              <a:t>t</a:t>
            </a:r>
          </a:p>
        </p:txBody>
      </p:sp>
      <p:grpSp>
        <p:nvGrpSpPr>
          <p:cNvPr id="2" name="Group 31"/>
          <p:cNvGrpSpPr>
            <a:grpSpLocks/>
          </p:cNvGrpSpPr>
          <p:nvPr/>
        </p:nvGrpSpPr>
        <p:grpSpPr bwMode="auto">
          <a:xfrm>
            <a:off x="4270416" y="2130883"/>
            <a:ext cx="1233491" cy="835025"/>
            <a:chOff x="717" y="1551"/>
            <a:chExt cx="777" cy="526"/>
          </a:xfrm>
        </p:grpSpPr>
        <p:sp>
          <p:nvSpPr>
            <p:cNvPr id="138252" name="Text Box 12"/>
            <p:cNvSpPr txBox="1">
              <a:spLocks noChangeArrowheads="1"/>
            </p:cNvSpPr>
            <p:nvPr/>
          </p:nvSpPr>
          <p:spPr bwMode="auto">
            <a:xfrm>
              <a:off x="717" y="1551"/>
              <a:ext cx="777" cy="330"/>
            </a:xfrm>
            <a:prstGeom prst="rect">
              <a:avLst/>
            </a:prstGeom>
            <a:noFill/>
            <a:ln w="9525">
              <a:noFill/>
              <a:miter lim="800000"/>
              <a:headEnd/>
              <a:tailEnd/>
            </a:ln>
            <a:effectLst/>
          </p:spPr>
          <p:txBody>
            <a:bodyPr wrap="none">
              <a:spAutoFit/>
            </a:bodyPr>
            <a:lstStyle/>
            <a:p>
              <a:pPr algn="l"/>
              <a:r>
                <a:rPr lang="de-DE" sz="1400"/>
                <a:t>Anforderungs-</a:t>
              </a:r>
            </a:p>
            <a:p>
              <a:pPr algn="l"/>
              <a:r>
                <a:rPr lang="de-DE" sz="1400" b="1"/>
                <a:t>analyse</a:t>
              </a:r>
            </a:p>
          </p:txBody>
        </p:sp>
        <p:sp>
          <p:nvSpPr>
            <p:cNvPr id="138253" name="Line 13"/>
            <p:cNvSpPr>
              <a:spLocks noChangeShapeType="1"/>
            </p:cNvSpPr>
            <p:nvPr/>
          </p:nvSpPr>
          <p:spPr bwMode="auto">
            <a:xfrm>
              <a:off x="1066" y="1945"/>
              <a:ext cx="0" cy="132"/>
            </a:xfrm>
            <a:prstGeom prst="line">
              <a:avLst/>
            </a:prstGeom>
            <a:noFill/>
            <a:ln w="9525">
              <a:solidFill>
                <a:schemeClr val="tx1"/>
              </a:solidFill>
              <a:round/>
              <a:headEnd/>
              <a:tailEnd/>
            </a:ln>
            <a:effectLst/>
          </p:spPr>
          <p:txBody>
            <a:bodyPr wrap="none"/>
            <a:lstStyle/>
            <a:p>
              <a:endParaRPr lang="de-DE"/>
            </a:p>
          </p:txBody>
        </p:sp>
      </p:grpSp>
      <p:grpSp>
        <p:nvGrpSpPr>
          <p:cNvPr id="3" name="Group 32"/>
          <p:cNvGrpSpPr>
            <a:grpSpLocks/>
          </p:cNvGrpSpPr>
          <p:nvPr/>
        </p:nvGrpSpPr>
        <p:grpSpPr bwMode="auto">
          <a:xfrm>
            <a:off x="5665832" y="2145169"/>
            <a:ext cx="1168403" cy="820738"/>
            <a:chOff x="1596" y="1560"/>
            <a:chExt cx="736" cy="517"/>
          </a:xfrm>
        </p:grpSpPr>
        <p:sp>
          <p:nvSpPr>
            <p:cNvPr id="138251" name="Text Box 11"/>
            <p:cNvSpPr txBox="1">
              <a:spLocks noChangeArrowheads="1"/>
            </p:cNvSpPr>
            <p:nvPr/>
          </p:nvSpPr>
          <p:spPr bwMode="auto">
            <a:xfrm>
              <a:off x="1596" y="1560"/>
              <a:ext cx="736" cy="330"/>
            </a:xfrm>
            <a:prstGeom prst="rect">
              <a:avLst/>
            </a:prstGeom>
            <a:noFill/>
            <a:ln w="9525">
              <a:noFill/>
              <a:miter lim="800000"/>
              <a:headEnd/>
              <a:tailEnd/>
            </a:ln>
            <a:effectLst/>
          </p:spPr>
          <p:txBody>
            <a:bodyPr wrap="none">
              <a:spAutoFit/>
            </a:bodyPr>
            <a:lstStyle/>
            <a:p>
              <a:pPr algn="l"/>
              <a:r>
                <a:rPr lang="de-DE" sz="1400" b="1"/>
                <a:t>Grobe</a:t>
              </a:r>
            </a:p>
            <a:p>
              <a:pPr algn="l"/>
              <a:r>
                <a:rPr lang="de-DE" sz="1400"/>
                <a:t>Modellierung</a:t>
              </a:r>
              <a:endParaRPr lang="de-DE" sz="1400" b="1"/>
            </a:p>
          </p:txBody>
        </p:sp>
        <p:sp>
          <p:nvSpPr>
            <p:cNvPr id="138254" name="Line 14"/>
            <p:cNvSpPr>
              <a:spLocks noChangeShapeType="1"/>
            </p:cNvSpPr>
            <p:nvPr/>
          </p:nvSpPr>
          <p:spPr bwMode="auto">
            <a:xfrm>
              <a:off x="1858" y="1945"/>
              <a:ext cx="0" cy="132"/>
            </a:xfrm>
            <a:prstGeom prst="line">
              <a:avLst/>
            </a:prstGeom>
            <a:noFill/>
            <a:ln w="9525">
              <a:solidFill>
                <a:schemeClr val="tx1"/>
              </a:solidFill>
              <a:round/>
              <a:headEnd/>
              <a:tailEnd/>
            </a:ln>
            <a:effectLst/>
          </p:spPr>
          <p:txBody>
            <a:bodyPr wrap="none"/>
            <a:lstStyle/>
            <a:p>
              <a:endParaRPr lang="de-DE"/>
            </a:p>
          </p:txBody>
        </p:sp>
      </p:grpSp>
      <p:grpSp>
        <p:nvGrpSpPr>
          <p:cNvPr id="4" name="Group 33"/>
          <p:cNvGrpSpPr>
            <a:grpSpLocks/>
          </p:cNvGrpSpPr>
          <p:nvPr/>
        </p:nvGrpSpPr>
        <p:grpSpPr bwMode="auto">
          <a:xfrm>
            <a:off x="6878046" y="2162949"/>
            <a:ext cx="1189040" cy="833438"/>
            <a:chOff x="2302" y="1552"/>
            <a:chExt cx="749" cy="525"/>
          </a:xfrm>
        </p:grpSpPr>
        <p:sp>
          <p:nvSpPr>
            <p:cNvPr id="138250" name="Text Box 10"/>
            <p:cNvSpPr txBox="1">
              <a:spLocks noChangeArrowheads="1"/>
            </p:cNvSpPr>
            <p:nvPr/>
          </p:nvSpPr>
          <p:spPr bwMode="auto">
            <a:xfrm>
              <a:off x="2302" y="1552"/>
              <a:ext cx="749" cy="330"/>
            </a:xfrm>
            <a:prstGeom prst="rect">
              <a:avLst/>
            </a:prstGeom>
            <a:noFill/>
            <a:ln w="9525">
              <a:noFill/>
              <a:miter lim="800000"/>
              <a:headEnd/>
              <a:tailEnd/>
            </a:ln>
            <a:effectLst/>
          </p:spPr>
          <p:txBody>
            <a:bodyPr wrap="none">
              <a:spAutoFit/>
            </a:bodyPr>
            <a:lstStyle/>
            <a:p>
              <a:pPr algn="l"/>
              <a:r>
                <a:rPr lang="de-DE" sz="1400"/>
                <a:t>Genaue</a:t>
              </a:r>
            </a:p>
            <a:p>
              <a:pPr algn="l"/>
              <a:r>
                <a:rPr lang="de-DE" sz="1400" b="1"/>
                <a:t>Modellierung</a:t>
              </a:r>
            </a:p>
          </p:txBody>
        </p:sp>
        <p:sp>
          <p:nvSpPr>
            <p:cNvPr id="138255" name="Line 15"/>
            <p:cNvSpPr>
              <a:spLocks noChangeShapeType="1"/>
            </p:cNvSpPr>
            <p:nvPr/>
          </p:nvSpPr>
          <p:spPr bwMode="auto">
            <a:xfrm>
              <a:off x="2610" y="1945"/>
              <a:ext cx="0" cy="132"/>
            </a:xfrm>
            <a:prstGeom prst="line">
              <a:avLst/>
            </a:prstGeom>
            <a:noFill/>
            <a:ln w="9525">
              <a:solidFill>
                <a:schemeClr val="tx1"/>
              </a:solidFill>
              <a:round/>
              <a:headEnd/>
              <a:tailEnd/>
            </a:ln>
            <a:effectLst/>
          </p:spPr>
          <p:txBody>
            <a:bodyPr wrap="none"/>
            <a:lstStyle/>
            <a:p>
              <a:endParaRPr lang="de-DE"/>
            </a:p>
          </p:txBody>
        </p:sp>
      </p:grpSp>
      <p:sp>
        <p:nvSpPr>
          <p:cNvPr id="138256" name="Text Box 16"/>
          <p:cNvSpPr txBox="1">
            <a:spLocks noChangeArrowheads="1"/>
          </p:cNvSpPr>
          <p:nvPr/>
        </p:nvSpPr>
        <p:spPr bwMode="auto">
          <a:xfrm>
            <a:off x="3808450" y="3097669"/>
            <a:ext cx="1780616" cy="1754326"/>
          </a:xfrm>
          <a:prstGeom prst="rect">
            <a:avLst/>
          </a:prstGeom>
          <a:noFill/>
          <a:ln w="9525">
            <a:noFill/>
            <a:miter lim="800000"/>
            <a:headEnd/>
            <a:tailEnd/>
          </a:ln>
          <a:effectLst/>
        </p:spPr>
        <p:txBody>
          <a:bodyPr wrap="none">
            <a:spAutoFit/>
          </a:bodyPr>
          <a:lstStyle/>
          <a:p>
            <a:pPr marL="182563" indent="-182563">
              <a:buFontTx/>
              <a:buChar char="•"/>
            </a:pPr>
            <a:r>
              <a:rPr lang="de-DE"/>
              <a:t>Interview</a:t>
            </a:r>
          </a:p>
          <a:p>
            <a:pPr marL="182563" indent="-182563">
              <a:buFontTx/>
              <a:buChar char="•"/>
            </a:pPr>
            <a:r>
              <a:rPr lang="de-DE"/>
              <a:t>Begriffsanalyse</a:t>
            </a:r>
          </a:p>
          <a:p>
            <a:pPr marL="182563" indent="-182563">
              <a:buFontTx/>
              <a:buChar char="•"/>
            </a:pPr>
            <a:r>
              <a:rPr lang="de-DE"/>
              <a:t>Brainstorming</a:t>
            </a:r>
          </a:p>
          <a:p>
            <a:pPr marL="182563" indent="-182563">
              <a:buFontTx/>
              <a:buChar char="•"/>
            </a:pPr>
            <a:r>
              <a:rPr lang="de-DE"/>
              <a:t>Dokumenten-</a:t>
            </a:r>
            <a:br>
              <a:rPr lang="de-DE"/>
            </a:br>
            <a:r>
              <a:rPr lang="de-DE"/>
              <a:t>analyse</a:t>
            </a:r>
          </a:p>
          <a:p>
            <a:pPr marL="182563" indent="-182563">
              <a:buFontTx/>
              <a:buChar char="•"/>
            </a:pPr>
            <a:r>
              <a:rPr lang="de-DE"/>
              <a:t>…</a:t>
            </a:r>
          </a:p>
        </p:txBody>
      </p:sp>
      <p:sp>
        <p:nvSpPr>
          <p:cNvPr id="138257" name="Text Box 17"/>
          <p:cNvSpPr txBox="1">
            <a:spLocks noChangeArrowheads="1"/>
          </p:cNvSpPr>
          <p:nvPr/>
        </p:nvSpPr>
        <p:spPr bwMode="auto">
          <a:xfrm>
            <a:off x="5981739" y="3088145"/>
            <a:ext cx="1366015" cy="2031325"/>
          </a:xfrm>
          <a:prstGeom prst="rect">
            <a:avLst/>
          </a:prstGeom>
          <a:noFill/>
          <a:ln w="9525">
            <a:noFill/>
            <a:miter lim="800000"/>
            <a:headEnd/>
            <a:tailEnd/>
          </a:ln>
          <a:effectLst/>
        </p:spPr>
        <p:txBody>
          <a:bodyPr wrap="none">
            <a:spAutoFit/>
          </a:bodyPr>
          <a:lstStyle/>
          <a:p>
            <a:pPr algn="l">
              <a:buFontTx/>
              <a:buChar char="•"/>
            </a:pPr>
            <a:r>
              <a:rPr lang="de-DE"/>
              <a:t> ERM</a:t>
            </a:r>
          </a:p>
          <a:p>
            <a:pPr algn="l">
              <a:buFontTx/>
              <a:buChar char="•"/>
            </a:pPr>
            <a:r>
              <a:rPr lang="de-DE"/>
              <a:t> NIAM</a:t>
            </a:r>
          </a:p>
          <a:p>
            <a:pPr algn="l">
              <a:buFontTx/>
              <a:buChar char="•"/>
            </a:pPr>
            <a:r>
              <a:rPr lang="de-DE"/>
              <a:t> EXPRESS-G</a:t>
            </a:r>
          </a:p>
          <a:p>
            <a:pPr algn="l">
              <a:buFontTx/>
              <a:buChar char="•"/>
            </a:pPr>
            <a:r>
              <a:rPr lang="de-DE"/>
              <a:t> IDEF1X</a:t>
            </a:r>
          </a:p>
          <a:p>
            <a:pPr algn="l">
              <a:buFontTx/>
              <a:buChar char="•"/>
            </a:pPr>
            <a:r>
              <a:rPr lang="de-DE"/>
              <a:t> STEP</a:t>
            </a:r>
          </a:p>
          <a:p>
            <a:pPr algn="l">
              <a:buFontTx/>
              <a:buChar char="•"/>
            </a:pPr>
            <a:r>
              <a:rPr lang="de-DE"/>
              <a:t> UML</a:t>
            </a:r>
          </a:p>
          <a:p>
            <a:pPr algn="l">
              <a:buFontTx/>
              <a:buChar char="•"/>
            </a:pPr>
            <a:r>
              <a:rPr lang="de-DE"/>
              <a:t> ...</a:t>
            </a:r>
          </a:p>
        </p:txBody>
      </p:sp>
      <p:sp>
        <p:nvSpPr>
          <p:cNvPr id="138258" name="Line 18"/>
          <p:cNvSpPr>
            <a:spLocks noChangeShapeType="1"/>
          </p:cNvSpPr>
          <p:nvPr/>
        </p:nvSpPr>
        <p:spPr bwMode="auto">
          <a:xfrm>
            <a:off x="8470938" y="3569368"/>
            <a:ext cx="0" cy="1652587"/>
          </a:xfrm>
          <a:prstGeom prst="line">
            <a:avLst/>
          </a:prstGeom>
          <a:noFill/>
          <a:ln w="9525">
            <a:solidFill>
              <a:schemeClr val="tx1"/>
            </a:solidFill>
            <a:round/>
            <a:headEnd/>
            <a:tailEnd/>
          </a:ln>
          <a:effectLst/>
        </p:spPr>
        <p:txBody>
          <a:bodyPr wrap="none"/>
          <a:lstStyle/>
          <a:p>
            <a:endParaRPr lang="de-DE">
              <a:ln w="57150">
                <a:solidFill>
                  <a:srgbClr val="FF0000"/>
                </a:solidFill>
              </a:ln>
            </a:endParaRPr>
          </a:p>
        </p:txBody>
      </p:sp>
      <p:sp>
        <p:nvSpPr>
          <p:cNvPr id="138259" name="Text Box 19"/>
          <p:cNvSpPr txBox="1">
            <a:spLocks noChangeArrowheads="1"/>
          </p:cNvSpPr>
          <p:nvPr/>
        </p:nvSpPr>
        <p:spPr bwMode="auto">
          <a:xfrm>
            <a:off x="8494750" y="3224669"/>
            <a:ext cx="1932773" cy="1754326"/>
          </a:xfrm>
          <a:prstGeom prst="rect">
            <a:avLst/>
          </a:prstGeom>
          <a:noFill/>
          <a:ln w="9525">
            <a:noFill/>
            <a:miter lim="800000"/>
            <a:headEnd/>
            <a:tailEnd/>
          </a:ln>
          <a:effectLst/>
        </p:spPr>
        <p:txBody>
          <a:bodyPr wrap="none">
            <a:spAutoFit/>
          </a:bodyPr>
          <a:lstStyle/>
          <a:p>
            <a:pPr algn="l">
              <a:buFontTx/>
              <a:buChar char="•"/>
            </a:pPr>
            <a:r>
              <a:rPr lang="de-DE"/>
              <a:t> Hierarchisch</a:t>
            </a:r>
          </a:p>
          <a:p>
            <a:pPr algn="l">
              <a:buFontTx/>
              <a:buChar char="•"/>
            </a:pPr>
            <a:r>
              <a:rPr lang="de-DE"/>
              <a:t> Netzwerk</a:t>
            </a:r>
          </a:p>
          <a:p>
            <a:pPr algn="l">
              <a:buFontTx/>
              <a:buChar char="•"/>
            </a:pPr>
            <a:r>
              <a:rPr lang="de-DE"/>
              <a:t> Relational</a:t>
            </a:r>
          </a:p>
          <a:p>
            <a:pPr algn="l">
              <a:buFontTx/>
              <a:buChar char="•"/>
            </a:pPr>
            <a:r>
              <a:rPr lang="de-DE"/>
              <a:t> Objekt-orientiert</a:t>
            </a:r>
          </a:p>
          <a:p>
            <a:pPr algn="l">
              <a:buFontTx/>
              <a:buChar char="•"/>
            </a:pPr>
            <a:r>
              <a:rPr lang="de-DE" b="1"/>
              <a:t> </a:t>
            </a:r>
            <a:r>
              <a:rPr lang="de-DE"/>
              <a:t>XML</a:t>
            </a:r>
          </a:p>
          <a:p>
            <a:pPr algn="l">
              <a:buFontTx/>
              <a:buChar char="•"/>
            </a:pPr>
            <a:r>
              <a:rPr lang="de-DE"/>
              <a:t> …</a:t>
            </a:r>
          </a:p>
        </p:txBody>
      </p:sp>
      <p:sp>
        <p:nvSpPr>
          <p:cNvPr id="138260" name="Text Box 20"/>
          <p:cNvSpPr txBox="1">
            <a:spLocks noChangeArrowheads="1"/>
          </p:cNvSpPr>
          <p:nvPr/>
        </p:nvSpPr>
        <p:spPr bwMode="auto">
          <a:xfrm>
            <a:off x="10527890" y="3228461"/>
            <a:ext cx="1163845" cy="1754326"/>
          </a:xfrm>
          <a:prstGeom prst="rect">
            <a:avLst/>
          </a:prstGeom>
          <a:noFill/>
          <a:ln w="9525">
            <a:noFill/>
            <a:miter lim="800000"/>
            <a:headEnd/>
            <a:tailEnd/>
          </a:ln>
          <a:effectLst/>
        </p:spPr>
        <p:txBody>
          <a:bodyPr wrap="none">
            <a:spAutoFit/>
          </a:bodyPr>
          <a:lstStyle/>
          <a:p>
            <a:pPr marL="185738" indent="-185738">
              <a:buFontTx/>
              <a:buChar char="•"/>
            </a:pPr>
            <a:r>
              <a:rPr lang="de-DE"/>
              <a:t>DB2</a:t>
            </a:r>
          </a:p>
          <a:p>
            <a:pPr marL="185738" indent="-185738">
              <a:buFontTx/>
              <a:buChar char="•"/>
            </a:pPr>
            <a:r>
              <a:rPr lang="de-DE"/>
              <a:t>Informix</a:t>
            </a:r>
          </a:p>
          <a:p>
            <a:pPr marL="185738" indent="-185738">
              <a:buFontTx/>
              <a:buChar char="•"/>
            </a:pPr>
            <a:r>
              <a:rPr lang="de-DE"/>
              <a:t>ORACLE</a:t>
            </a:r>
          </a:p>
          <a:p>
            <a:pPr marL="185738" indent="-185738">
              <a:buFontTx/>
              <a:buChar char="•"/>
            </a:pPr>
            <a:r>
              <a:rPr lang="de-DE"/>
              <a:t>Postgres</a:t>
            </a:r>
          </a:p>
          <a:p>
            <a:pPr marL="185738" indent="-185738">
              <a:buFontTx/>
              <a:buChar char="•"/>
            </a:pPr>
            <a:r>
              <a:rPr lang="de-DE"/>
              <a:t>mySQL</a:t>
            </a:r>
          </a:p>
          <a:p>
            <a:pPr marL="185738" indent="-185738">
              <a:buFontTx/>
              <a:buChar char="•"/>
            </a:pPr>
            <a:r>
              <a:rPr lang="de-DE"/>
              <a:t>...</a:t>
            </a:r>
          </a:p>
        </p:txBody>
      </p:sp>
      <p:sp>
        <p:nvSpPr>
          <p:cNvPr id="138261" name="AutoShape 21"/>
          <p:cNvSpPr>
            <a:spLocks noChangeArrowheads="1"/>
          </p:cNvSpPr>
          <p:nvPr/>
        </p:nvSpPr>
        <p:spPr bwMode="auto">
          <a:xfrm>
            <a:off x="6202718" y="4894387"/>
            <a:ext cx="1877076" cy="466974"/>
          </a:xfrm>
          <a:prstGeom prst="leftArrow">
            <a:avLst>
              <a:gd name="adj1" fmla="val 67741"/>
              <a:gd name="adj2" fmla="val 89391"/>
            </a:avLst>
          </a:prstGeom>
          <a:noFill/>
          <a:ln w="9525">
            <a:solidFill>
              <a:schemeClr val="tx2"/>
            </a:solidFill>
            <a:miter lim="800000"/>
            <a:headEnd/>
            <a:tailEnd/>
          </a:ln>
          <a:effectLst/>
        </p:spPr>
        <p:txBody>
          <a:bodyPr wrap="none" lIns="36000" tIns="36000" rIns="36000" bIns="36000">
            <a:spAutoFit/>
          </a:bodyPr>
          <a:lstStyle/>
          <a:p>
            <a:pPr algn="l"/>
            <a:r>
              <a:rPr lang="de-DE" sz="1600"/>
              <a:t>DBMS unabhängig</a:t>
            </a:r>
          </a:p>
        </p:txBody>
      </p:sp>
      <p:sp>
        <p:nvSpPr>
          <p:cNvPr id="138262" name="AutoShape 22"/>
          <p:cNvSpPr>
            <a:spLocks noChangeArrowheads="1"/>
          </p:cNvSpPr>
          <p:nvPr/>
        </p:nvSpPr>
        <p:spPr bwMode="auto">
          <a:xfrm>
            <a:off x="8548726" y="4821904"/>
            <a:ext cx="1935163" cy="611940"/>
          </a:xfrm>
          <a:prstGeom prst="rightArrow">
            <a:avLst>
              <a:gd name="adj1" fmla="val 51870"/>
              <a:gd name="adj2" fmla="val 67722"/>
            </a:avLst>
          </a:prstGeom>
          <a:noFill/>
          <a:ln w="9525">
            <a:solidFill>
              <a:schemeClr val="tx2"/>
            </a:solidFill>
            <a:miter lim="800000"/>
            <a:headEnd/>
            <a:tailEnd/>
          </a:ln>
          <a:effectLst/>
        </p:spPr>
        <p:txBody>
          <a:bodyPr lIns="36000" tIns="36000" rIns="36000" bIns="36000">
            <a:spAutoFit/>
          </a:bodyPr>
          <a:lstStyle/>
          <a:p>
            <a:pPr algn="r"/>
            <a:r>
              <a:rPr lang="de-DE" sz="1600"/>
              <a:t>DBMS abhängig</a:t>
            </a:r>
          </a:p>
        </p:txBody>
      </p:sp>
      <p:sp>
        <p:nvSpPr>
          <p:cNvPr id="138263" name="Text Box 23"/>
          <p:cNvSpPr txBox="1">
            <a:spLocks noChangeArrowheads="1"/>
          </p:cNvSpPr>
          <p:nvPr/>
        </p:nvSpPr>
        <p:spPr bwMode="auto">
          <a:xfrm>
            <a:off x="5928557" y="5382137"/>
            <a:ext cx="1687512" cy="517525"/>
          </a:xfrm>
          <a:prstGeom prst="rect">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konzeptueller DB </a:t>
            </a:r>
          </a:p>
          <a:p>
            <a:r>
              <a:rPr lang="de-DE" sz="1400" b="1">
                <a:solidFill>
                  <a:schemeClr val="bg1"/>
                </a:solidFill>
              </a:rPr>
              <a:t>Schema Entwurf</a:t>
            </a:r>
          </a:p>
        </p:txBody>
      </p:sp>
      <p:sp>
        <p:nvSpPr>
          <p:cNvPr id="138264" name="Rectangle 24"/>
          <p:cNvSpPr>
            <a:spLocks noChangeArrowheads="1"/>
          </p:cNvSpPr>
          <p:nvPr/>
        </p:nvSpPr>
        <p:spPr bwMode="auto">
          <a:xfrm>
            <a:off x="8091096" y="5382137"/>
            <a:ext cx="1508125" cy="517525"/>
          </a:xfrm>
          <a:prstGeom prst="rect">
            <a:avLst/>
          </a:prstGeom>
          <a:solidFill>
            <a:schemeClr val="accent2"/>
          </a:solidFill>
          <a:ln w="9525">
            <a:solidFill>
              <a:schemeClr val="tx1"/>
            </a:solidFill>
            <a:miter lim="800000"/>
            <a:headEnd/>
            <a:tailEnd/>
          </a:ln>
          <a:effectLst/>
        </p:spPr>
        <p:txBody>
          <a:bodyPr wrap="none" anchor="ctr"/>
          <a:lstStyle/>
          <a:p>
            <a:r>
              <a:rPr lang="de-DE" sz="1400" b="1">
                <a:solidFill>
                  <a:schemeClr val="bg1"/>
                </a:solidFill>
              </a:rPr>
              <a:t>Logischer</a:t>
            </a:r>
          </a:p>
          <a:p>
            <a:r>
              <a:rPr lang="de-DE" sz="1400" b="1">
                <a:solidFill>
                  <a:schemeClr val="bg1"/>
                </a:solidFill>
              </a:rPr>
              <a:t>Schemaentwurf</a:t>
            </a:r>
          </a:p>
        </p:txBody>
      </p:sp>
      <p:sp>
        <p:nvSpPr>
          <p:cNvPr id="138265" name="Rectangle 25"/>
          <p:cNvSpPr>
            <a:spLocks noChangeArrowheads="1"/>
          </p:cNvSpPr>
          <p:nvPr/>
        </p:nvSpPr>
        <p:spPr bwMode="auto">
          <a:xfrm>
            <a:off x="10112799" y="5373116"/>
            <a:ext cx="1508125" cy="517525"/>
          </a:xfrm>
          <a:prstGeom prst="rect">
            <a:avLst/>
          </a:prstGeom>
          <a:solidFill>
            <a:schemeClr val="accent6"/>
          </a:solidFill>
          <a:ln w="9525">
            <a:solidFill>
              <a:schemeClr val="tx1"/>
            </a:solidFill>
            <a:miter lim="800000"/>
            <a:headEnd/>
            <a:tailEnd/>
          </a:ln>
          <a:effectLst/>
        </p:spPr>
        <p:txBody>
          <a:bodyPr wrap="none" anchor="ctr"/>
          <a:lstStyle/>
          <a:p>
            <a:r>
              <a:rPr lang="de-DE" sz="1400">
                <a:solidFill>
                  <a:schemeClr val="bg1"/>
                </a:solidFill>
              </a:rPr>
              <a:t>Physischer</a:t>
            </a:r>
            <a:endParaRPr lang="de-DE" sz="1400" b="1">
              <a:solidFill>
                <a:schemeClr val="bg1"/>
              </a:solidFill>
            </a:endParaRPr>
          </a:p>
          <a:p>
            <a:r>
              <a:rPr lang="de-DE" sz="1400" b="1">
                <a:solidFill>
                  <a:schemeClr val="bg1"/>
                </a:solidFill>
              </a:rPr>
              <a:t>Schemaentwurf</a:t>
            </a:r>
          </a:p>
        </p:txBody>
      </p:sp>
      <p:sp>
        <p:nvSpPr>
          <p:cNvPr id="138266" name="Oval 26"/>
          <p:cNvSpPr>
            <a:spLocks noChangeArrowheads="1"/>
          </p:cNvSpPr>
          <p:nvPr/>
        </p:nvSpPr>
        <p:spPr bwMode="auto">
          <a:xfrm>
            <a:off x="8198846" y="2465307"/>
            <a:ext cx="1375802" cy="785301"/>
          </a:xfrm>
          <a:prstGeom prst="ellipse">
            <a:avLst/>
          </a:prstGeom>
          <a:solidFill>
            <a:schemeClr val="tx1">
              <a:lumMod val="60000"/>
              <a:lumOff val="40000"/>
            </a:schemeClr>
          </a:solidFill>
          <a:ln w="9525">
            <a:solidFill>
              <a:schemeClr val="tx1"/>
            </a:solidFill>
            <a:round/>
            <a:headEnd/>
            <a:tailEnd/>
          </a:ln>
          <a:effectLst/>
        </p:spPr>
        <p:txBody>
          <a:bodyPr wrap="none" tIns="108000" anchor="t"/>
          <a:lstStyle/>
          <a:p>
            <a:pPr algn="ctr"/>
            <a:r>
              <a:rPr lang="de-DE" sz="1600" b="1" dirty="0">
                <a:solidFill>
                  <a:schemeClr val="bg1"/>
                </a:solidFill>
              </a:rPr>
              <a:t>Konzeptuelles</a:t>
            </a:r>
          </a:p>
          <a:p>
            <a:pPr algn="ctr"/>
            <a:r>
              <a:rPr lang="de-DE" sz="1600" dirty="0">
                <a:solidFill>
                  <a:schemeClr val="bg1"/>
                </a:solidFill>
              </a:rPr>
              <a:t>Schema</a:t>
            </a:r>
            <a:endParaRPr lang="de-DE" sz="1600" b="1" dirty="0">
              <a:solidFill>
                <a:schemeClr val="bg1"/>
              </a:solidFill>
            </a:endParaRPr>
          </a:p>
        </p:txBody>
      </p:sp>
      <p:sp>
        <p:nvSpPr>
          <p:cNvPr id="138267" name="AutoShape 27"/>
          <p:cNvSpPr>
            <a:spLocks noChangeArrowheads="1"/>
          </p:cNvSpPr>
          <p:nvPr/>
        </p:nvSpPr>
        <p:spPr bwMode="auto">
          <a:xfrm>
            <a:off x="10575495" y="2553951"/>
            <a:ext cx="673100" cy="608012"/>
          </a:xfrm>
          <a:prstGeom prst="can">
            <a:avLst>
              <a:gd name="adj" fmla="val 25000"/>
            </a:avLst>
          </a:prstGeom>
          <a:solidFill>
            <a:schemeClr val="tx1">
              <a:lumMod val="60000"/>
              <a:lumOff val="40000"/>
            </a:schemeClr>
          </a:solidFill>
          <a:ln w="9525">
            <a:solidFill>
              <a:schemeClr val="tx1"/>
            </a:solidFill>
            <a:round/>
            <a:headEnd/>
            <a:tailEnd/>
          </a:ln>
          <a:effectLst/>
        </p:spPr>
        <p:txBody>
          <a:bodyPr wrap="none" anchor="ctr"/>
          <a:lstStyle/>
          <a:p>
            <a:pPr algn="ctr"/>
            <a:r>
              <a:rPr lang="de-DE">
                <a:solidFill>
                  <a:schemeClr val="bg1"/>
                </a:solidFill>
              </a:rPr>
              <a:t>DB</a:t>
            </a:r>
          </a:p>
        </p:txBody>
      </p:sp>
      <p:sp>
        <p:nvSpPr>
          <p:cNvPr id="34" name="Rectangle 33">
            <a:extLst>
              <a:ext uri="{FF2B5EF4-FFF2-40B4-BE49-F238E27FC236}">
                <a16:creationId xmlns:a16="http://schemas.microsoft.com/office/drawing/2014/main" id="{743C917C-D9EE-C541-A118-A4190D5D3562}"/>
              </a:ext>
            </a:extLst>
          </p:cNvPr>
          <p:cNvSpPr/>
          <p:nvPr/>
        </p:nvSpPr>
        <p:spPr>
          <a:xfrm>
            <a:off x="7902598" y="1480197"/>
            <a:ext cx="2381263" cy="4492585"/>
          </a:xfrm>
          <a:prstGeom prst="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669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B1C-31E2-3846-9949-98EED9F4EF1C}"/>
              </a:ext>
            </a:extLst>
          </p:cNvPr>
          <p:cNvSpPr>
            <a:spLocks noGrp="1"/>
          </p:cNvSpPr>
          <p:nvPr>
            <p:ph type="title"/>
          </p:nvPr>
        </p:nvSpPr>
        <p:spPr/>
        <p:txBody>
          <a:bodyPr/>
          <a:lstStyle/>
          <a:p>
            <a:r>
              <a:rPr lang="de-DE" dirty="0"/>
              <a:t>Kartesisches Produkt: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45CE8-F0AF-B542-A54B-6BDE08AE96EB}"/>
                  </a:ext>
                </a:extLst>
              </p:cNvPr>
              <p:cNvSpPr>
                <a:spLocks noGrp="1"/>
              </p:cNvSpPr>
              <p:nvPr>
                <p:ph idx="1"/>
              </p:nvPr>
            </p:nvSpPr>
            <p:spPr/>
            <p:txBody>
              <a:bodyPr/>
              <a:lstStyle/>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1←</m:t>
                    </m:r>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𝜋</m:t>
                        </m:r>
                      </m:e>
                      <m:sub>
                        <m:r>
                          <a:rPr lang="de-DE" i="1" dirty="0">
                            <a:solidFill>
                              <a:schemeClr val="accent1"/>
                            </a:solidFill>
                            <a:latin typeface="Cambria Math" panose="02040503050406030204" pitchFamily="18" charset="0"/>
                          </a:rPr>
                          <m:t>𝐶𝑜𝑢𝑟𝑠𝑒𝑁𝑢𝑚𝑏𝑒𝑟</m:t>
                        </m:r>
                      </m:sub>
                    </m:sSub>
                    <m:d>
                      <m:dPr>
                        <m:ctrlPr>
                          <a:rPr lang="de-DE" i="1" dirty="0">
                            <a:solidFill>
                              <a:schemeClr val="accent1"/>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𝐶𝑆</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chemeClr val="accent1"/>
                  </a:solidFill>
                </a:endParaRPr>
              </a:p>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2←</m:t>
                    </m:r>
                    <m:sSub>
                      <m:sSubPr>
                        <m:ctrlPr>
                          <a:rPr lang="de-DE" i="1" dirty="0">
                            <a:solidFill>
                              <a:schemeClr val="tx1">
                                <a:lumMod val="50000"/>
                                <a:lumOff val="50000"/>
                              </a:schemeClr>
                            </a:solidFill>
                            <a:latin typeface="Cambria Math" panose="02040503050406030204" pitchFamily="18" charset="0"/>
                          </a:rPr>
                        </m:ctrlPr>
                      </m:sSubPr>
                      <m:e>
                        <m:r>
                          <a:rPr lang="de-DE" i="1" dirty="0" err="1">
                            <a:solidFill>
                              <a:schemeClr val="tx1">
                                <a:lumMod val="50000"/>
                                <a:lumOff val="50000"/>
                              </a:schemeClr>
                            </a:solidFill>
                            <a:latin typeface="Cambria Math" panose="02040503050406030204" pitchFamily="18" charset="0"/>
                          </a:rPr>
                          <m:t>𝜌</m:t>
                        </m:r>
                      </m:e>
                      <m:sub>
                        <m:r>
                          <a:rPr lang="de-DE" i="1" dirty="0">
                            <a:solidFill>
                              <a:schemeClr val="tx1">
                                <a:lumMod val="50000"/>
                                <a:lumOff val="50000"/>
                              </a:schemeClr>
                            </a:solidFill>
                            <a:latin typeface="Cambria Math" panose="02040503050406030204" pitchFamily="18" charset="0"/>
                          </a:rPr>
                          <m:t>𝐶𝑜𝑢𝑟𝑠𝑒</m:t>
                        </m:r>
                        <m:r>
                          <a:rPr lang="de-DE" i="1" dirty="0">
                            <a:solidFill>
                              <a:schemeClr val="tx1">
                                <a:lumMod val="50000"/>
                                <a:lumOff val="50000"/>
                              </a:schemeClr>
                            </a:solidFill>
                            <a:latin typeface="Cambria Math" panose="02040503050406030204" pitchFamily="18" charset="0"/>
                          </a:rPr>
                          <m:t>,</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𝜋</m:t>
                            </m:r>
                          </m:e>
                          <m:sub>
                            <m:r>
                              <a:rPr lang="de-DE" i="1" dirty="0">
                                <a:solidFill>
                                  <a:schemeClr val="tx1">
                                    <a:lumMod val="50000"/>
                                    <a:lumOff val="50000"/>
                                  </a:schemeClr>
                                </a:solidFill>
                                <a:latin typeface="Cambria Math" panose="02040503050406030204" pitchFamily="18" charset="0"/>
                              </a:rPr>
                              <m:t>𝐶𝑜𝑢𝑟𝑠𝑒𝑁𝑢𝑚𝑏𝑒𝑟</m:t>
                            </m:r>
                            <m:r>
                              <a:rPr lang="de-DE" i="1" dirty="0">
                                <a:solidFill>
                                  <a:schemeClr val="tx1">
                                    <a:lumMod val="50000"/>
                                    <a:lumOff val="50000"/>
                                  </a:schemeClr>
                                </a:solidFill>
                                <a:latin typeface="Cambria Math" panose="02040503050406030204" pitchFamily="18" charset="0"/>
                              </a:rPr>
                              <m:t>, </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𝜎</m:t>
                                </m:r>
                              </m:e>
                              <m:sub>
                                <m:r>
                                  <a:rPr lang="de-DE" i="1" dirty="0">
                                    <a:solidFill>
                                      <a:schemeClr val="tx1">
                                        <a:lumMod val="50000"/>
                                        <a:lumOff val="50000"/>
                                      </a:schemeClr>
                                    </a:solidFill>
                                    <a:latin typeface="Cambria Math" panose="02040503050406030204" pitchFamily="18" charset="0"/>
                                  </a:rPr>
                                  <m:t>𝑌𝑒𝑎𝑟</m:t>
                                </m:r>
                                <m:r>
                                  <a:rPr lang="de-DE" i="1" dirty="0">
                                    <a:solidFill>
                                      <a:schemeClr val="tx1">
                                        <a:lumMod val="50000"/>
                                        <a:lumOff val="50000"/>
                                      </a:schemeClr>
                                    </a:solidFill>
                                    <a:latin typeface="Cambria Math" panose="02040503050406030204" pitchFamily="18" charset="0"/>
                                  </a:rPr>
                                  <m:t>=19</m:t>
                                </m:r>
                              </m:sub>
                            </m:sSub>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panose="02040503050406030204" pitchFamily="18" charset="0"/>
                                  </a:rPr>
                                  <m:t>𝑆𝐸𝐶𝑇𝐼𝑂𝑁</m:t>
                                </m:r>
                              </m:e>
                            </m:d>
                          </m:e>
                        </m:d>
                      </m:e>
                    </m:d>
                  </m:oMath>
                </a14:m>
                <a:endParaRPr lang="de-DE" dirty="0"/>
              </a:p>
              <a:p>
                <a14:m>
                  <m:oMath xmlns:m="http://schemas.openxmlformats.org/officeDocument/2006/math">
                    <m:r>
                      <a:rPr lang="de-DE" i="1" dirty="0">
                        <a:latin typeface="Cambria Math" panose="02040503050406030204" pitchFamily="18" charset="0"/>
                      </a:rPr>
                      <m:t>𝐶𝑅𝑂𝑆𝑆</m:t>
                    </m:r>
                    <m:r>
                      <a:rPr lang="de-DE" i="1" dirty="0">
                        <a:latin typeface="Cambria Math" panose="02040503050406030204" pitchFamily="18" charset="0"/>
                      </a:rPr>
                      <m:t>←</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1 × </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2</m:t>
                    </m:r>
                  </m:oMath>
                </a14:m>
                <a:endParaRPr lang="de-DE" dirty="0">
                  <a:solidFill>
                    <a:srgbClr val="FFC000"/>
                  </a:solidFill>
                  <a:ea typeface="ＭＳ Ｐゴシック" charset="0"/>
                </a:endParaRPr>
              </a:p>
              <a:p>
                <a14:m>
                  <m:oMath xmlns:m="http://schemas.openxmlformats.org/officeDocument/2006/math">
                    <m:r>
                      <a:rPr lang="de-DE" i="1" dirty="0">
                        <a:latin typeface="Cambria Math" panose="02040503050406030204" pitchFamily="18" charset="0"/>
                        <a:ea typeface="ＭＳ Ｐゴシック" charset="0"/>
                      </a:rPr>
                      <m:t>𝑅𝐸𝑆𝑈𝐿𝑇</m:t>
                    </m:r>
                    <m:r>
                      <a:rPr lang="de-DE" i="1" dirty="0">
                        <a:latin typeface="Cambria Math" panose="02040503050406030204" pitchFamily="18" charset="0"/>
                      </a:rPr>
                      <m:t>←</m:t>
                    </m:r>
                    <m:sSub>
                      <m:sSubPr>
                        <m:ctrlPr>
                          <a:rPr lang="de-DE" i="1" dirty="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𝜋</m:t>
                        </m:r>
                      </m:e>
                      <m:sub>
                        <m:r>
                          <a:rPr lang="de-DE" i="1" dirty="0">
                            <a:solidFill>
                              <a:srgbClr val="7030A0"/>
                            </a:solidFill>
                            <a:latin typeface="Cambria Math" panose="02040503050406030204" pitchFamily="18" charset="0"/>
                          </a:rPr>
                          <m:t>𝐶𝑜𝑢𝑟𝑠𝑒𝑁𝑢𝑚𝑏𝑒𝑟</m:t>
                        </m:r>
                        <m:r>
                          <a:rPr lang="de-DE" i="1" dirty="0">
                            <a:solidFill>
                              <a:srgbClr val="7030A0"/>
                            </a:solidFill>
                            <a:latin typeface="Cambria Math" panose="02040503050406030204" pitchFamily="18" charset="0"/>
                          </a:rPr>
                          <m:t>,  </m:t>
                        </m:r>
                        <m:r>
                          <a:rPr lang="de-DE" i="1" dirty="0">
                            <a:solidFill>
                              <a:srgbClr val="7030A0"/>
                            </a:solidFill>
                            <a:latin typeface="Cambria Math" panose="02040503050406030204" pitchFamily="18" charset="0"/>
                          </a:rPr>
                          <m:t>𝐼𝑛𝑠𝑡𝑟𝑢𝑐𝑡𝑜𝑟</m:t>
                        </m:r>
                      </m:sub>
                    </m:sSub>
                    <m:d>
                      <m:dPr>
                        <m:ctrlPr>
                          <a:rPr lang="de-DE" i="1" dirty="0">
                            <a:solidFill>
                              <a:srgbClr val="7030A0"/>
                            </a:solidFill>
                            <a:latin typeface="Cambria Math" panose="02040503050406030204" pitchFamily="18" charset="0"/>
                          </a:rPr>
                        </m:ctrlPr>
                      </m:dPr>
                      <m:e>
                        <m:sSub>
                          <m:sSubPr>
                            <m:ctrlPr>
                              <a:rPr lang="de-DE" i="1" dirty="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𝜎</m:t>
                            </m:r>
                          </m:e>
                          <m:sub>
                            <m:r>
                              <a:rPr lang="de-DE" i="1" dirty="0">
                                <a:solidFill>
                                  <a:srgbClr val="7030A0"/>
                                </a:solidFill>
                                <a:latin typeface="Cambria Math" panose="02040503050406030204" pitchFamily="18" charset="0"/>
                              </a:rPr>
                              <m:t>𝐶𝑜𝑢𝑟𝑠𝑒𝑁𝑢𝑚𝑏𝑒𝑟</m:t>
                            </m:r>
                            <m:r>
                              <a:rPr lang="de-DE" i="1" dirty="0">
                                <a:solidFill>
                                  <a:srgbClr val="7030A0"/>
                                </a:solidFill>
                                <a:latin typeface="Cambria Math" panose="02040503050406030204" pitchFamily="18" charset="0"/>
                              </a:rPr>
                              <m:t>=</m:t>
                            </m:r>
                            <m:r>
                              <a:rPr lang="de-DE" i="1" dirty="0">
                                <a:solidFill>
                                  <a:srgbClr val="7030A0"/>
                                </a:solidFill>
                                <a:latin typeface="Cambria Math" panose="02040503050406030204" pitchFamily="18" charset="0"/>
                              </a:rPr>
                              <m:t>𝐶𝑜𝑢𝑟𝑠𝑒</m:t>
                            </m:r>
                          </m:sub>
                        </m:sSub>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𝐶𝑅𝑂𝑆𝑆</m:t>
                            </m:r>
                          </m:e>
                        </m:d>
                      </m:e>
                    </m:d>
                  </m:oMath>
                </a14:m>
                <a:endParaRPr lang="de-DE" dirty="0">
                  <a:solidFill>
                    <a:srgbClr val="7030A0"/>
                  </a:solidFill>
                  <a:ea typeface="ＭＳ Ｐゴシック" charset="0"/>
                </a:endParaRPr>
              </a:p>
              <a:p>
                <a:endParaRPr lang="de-DE" dirty="0"/>
              </a:p>
              <a:p>
                <a:endParaRPr lang="de-DE" dirty="0"/>
              </a:p>
            </p:txBody>
          </p:sp>
        </mc:Choice>
        <mc:Fallback xmlns="">
          <p:sp>
            <p:nvSpPr>
              <p:cNvPr id="3" name="Content Placeholder 2">
                <a:extLst>
                  <a:ext uri="{FF2B5EF4-FFF2-40B4-BE49-F238E27FC236}">
                    <a16:creationId xmlns:a16="http://schemas.microsoft.com/office/drawing/2014/main" id="{00A45CE8-F0AF-B542-A54B-6BDE08AE96EB}"/>
                  </a:ext>
                </a:extLst>
              </p:cNvPr>
              <p:cNvSpPr>
                <a:spLocks noGrp="1" noRot="1" noChangeAspect="1" noMove="1" noResize="1" noEditPoints="1" noAdjustHandles="1" noChangeArrowheads="1" noChangeShapeType="1" noTextEdit="1"/>
              </p:cNvSpPr>
              <p:nvPr>
                <p:ph idx="1"/>
              </p:nvPr>
            </p:nvSpPr>
            <p:spPr>
              <a:blipFill>
                <a:blip r:embed="rId3"/>
                <a:stretch>
                  <a:fillRect l="-1436" t="-299"/>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29E019BE-054F-6048-AFE9-63D41E4FD4DE}"/>
              </a:ext>
            </a:extLst>
          </p:cNvPr>
          <p:cNvSpPr>
            <a:spLocks noGrp="1"/>
          </p:cNvSpPr>
          <p:nvPr>
            <p:ph type="dt" sz="half" idx="2"/>
          </p:nvPr>
        </p:nvSpPr>
        <p:spPr/>
        <p:txBody>
          <a:bodyPr/>
          <a:lstStyle/>
          <a:p>
            <a:r>
              <a:rPr lang="en-GB"/>
              <a:t>Relationale Algebra</a:t>
            </a:r>
          </a:p>
        </p:txBody>
      </p:sp>
      <p:sp>
        <p:nvSpPr>
          <p:cNvPr id="8" name="Footer Placeholder 7">
            <a:extLst>
              <a:ext uri="{FF2B5EF4-FFF2-40B4-BE49-F238E27FC236}">
                <a16:creationId xmlns:a16="http://schemas.microsoft.com/office/drawing/2014/main" id="{AE031350-0F16-744A-B251-5FFCEACCE30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F7E5F43-FB2B-C54D-BFAE-6B873F8466E0}"/>
              </a:ext>
            </a:extLst>
          </p:cNvPr>
          <p:cNvSpPr>
            <a:spLocks noGrp="1"/>
          </p:cNvSpPr>
          <p:nvPr>
            <p:ph type="sldNum" sz="quarter" idx="4"/>
          </p:nvPr>
        </p:nvSpPr>
        <p:spPr/>
        <p:txBody>
          <a:bodyPr/>
          <a:lstStyle/>
          <a:p>
            <a:fld id="{6B52BCD7-8B4B-1443-81DC-540C3C62FE02}" type="slidenum">
              <a:rPr lang="en-GB" smtClean="0"/>
              <a:t>30</a:t>
            </a:fld>
            <a:endParaRPr lang="en-GB" dirty="0"/>
          </a:p>
        </p:txBody>
      </p:sp>
      <p:sp>
        <p:nvSpPr>
          <p:cNvPr id="14" name="Rectangle 13">
            <a:extLst>
              <a:ext uri="{FF2B5EF4-FFF2-40B4-BE49-F238E27FC236}">
                <a16:creationId xmlns:a16="http://schemas.microsoft.com/office/drawing/2014/main" id="{16E2F0D2-9FE9-1642-9432-FF2ECB822348}"/>
              </a:ext>
            </a:extLst>
          </p:cNvPr>
          <p:cNvSpPr/>
          <p:nvPr/>
        </p:nvSpPr>
        <p:spPr>
          <a:xfrm>
            <a:off x="3596254" y="3167187"/>
            <a:ext cx="5852546" cy="419077"/>
          </a:xfrm>
          <a:prstGeom prst="rect">
            <a:avLst/>
          </a:prstGeom>
          <a:gradFill flip="none" rotWithShape="1">
            <a:gsLst>
              <a:gs pos="0">
                <a:schemeClr val="bg1">
                  <a:alpha val="0"/>
                </a:schemeClr>
              </a:gs>
              <a:gs pos="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Group 23">
            <a:extLst>
              <a:ext uri="{FF2B5EF4-FFF2-40B4-BE49-F238E27FC236}">
                <a16:creationId xmlns:a16="http://schemas.microsoft.com/office/drawing/2014/main" id="{7B56E1D0-7BB2-2A4F-A753-7BDA802724C3}"/>
              </a:ext>
            </a:extLst>
          </p:cNvPr>
          <p:cNvGraphicFramePr>
            <a:graphicFrameLocks noGrp="1"/>
          </p:cNvGraphicFramePr>
          <p:nvPr>
            <p:extLst>
              <p:ext uri="{D42A27DB-BD31-4B8C-83A1-F6EECF244321}">
                <p14:modId xmlns:p14="http://schemas.microsoft.com/office/powerpoint/2010/main" val="4113196286"/>
              </p:ext>
            </p:extLst>
          </p:nvPr>
        </p:nvGraphicFramePr>
        <p:xfrm>
          <a:off x="3718543" y="2993994"/>
          <a:ext cx="2053300" cy="942000"/>
        </p:xfrm>
        <a:graphic>
          <a:graphicData uri="http://schemas.openxmlformats.org/drawingml/2006/table">
            <a:tbl>
              <a:tblPr/>
              <a:tblGrid>
                <a:gridCol w="658350">
                  <a:extLst>
                    <a:ext uri="{9D8B030D-6E8A-4147-A177-3AD203B41FA5}">
                      <a16:colId xmlns:a16="http://schemas.microsoft.com/office/drawing/2014/main" val="552426523"/>
                    </a:ext>
                  </a:extLst>
                </a:gridCol>
                <a:gridCol w="139495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4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9" name="Group 86">
            <a:extLst>
              <a:ext uri="{FF2B5EF4-FFF2-40B4-BE49-F238E27FC236}">
                <a16:creationId xmlns:a16="http://schemas.microsoft.com/office/drawing/2014/main" id="{C2392217-66CF-784A-B4FF-33ABC7BE5AE6}"/>
              </a:ext>
            </a:extLst>
          </p:cNvPr>
          <p:cNvGraphicFramePr>
            <a:graphicFrameLocks noGrp="1"/>
          </p:cNvGraphicFramePr>
          <p:nvPr>
            <p:extLst>
              <p:ext uri="{D42A27DB-BD31-4B8C-83A1-F6EECF244321}">
                <p14:modId xmlns:p14="http://schemas.microsoft.com/office/powerpoint/2010/main" val="1574178083"/>
              </p:ext>
            </p:extLst>
          </p:nvPr>
        </p:nvGraphicFramePr>
        <p:xfrm>
          <a:off x="3714443" y="4427256"/>
          <a:ext cx="2533660" cy="1160880"/>
        </p:xfrm>
        <a:graphic>
          <a:graphicData uri="http://schemas.openxmlformats.org/drawingml/2006/table">
            <a:tbl>
              <a:tblPr/>
              <a:tblGrid>
                <a:gridCol w="658350">
                  <a:extLst>
                    <a:ext uri="{9D8B030D-6E8A-4147-A177-3AD203B41FA5}">
                      <a16:colId xmlns:a16="http://schemas.microsoft.com/office/drawing/2014/main" val="3396831968"/>
                    </a:ext>
                  </a:extLst>
                </a:gridCol>
                <a:gridCol w="943910">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0" name="Right Arrow 9">
            <a:extLst>
              <a:ext uri="{FF2B5EF4-FFF2-40B4-BE49-F238E27FC236}">
                <a16:creationId xmlns:a16="http://schemas.microsoft.com/office/drawing/2014/main" id="{2054F153-A768-EA4A-8F27-DE0F406C0259}"/>
              </a:ext>
            </a:extLst>
          </p:cNvPr>
          <p:cNvSpPr/>
          <p:nvPr/>
        </p:nvSpPr>
        <p:spPr>
          <a:xfrm rot="1836706">
            <a:off x="5865599" y="3808718"/>
            <a:ext cx="106380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C000"/>
              </a:solidFill>
            </a:endParaRPr>
          </a:p>
        </p:txBody>
      </p:sp>
      <p:sp>
        <p:nvSpPr>
          <p:cNvPr id="11" name="Right Arrow 10">
            <a:extLst>
              <a:ext uri="{FF2B5EF4-FFF2-40B4-BE49-F238E27FC236}">
                <a16:creationId xmlns:a16="http://schemas.microsoft.com/office/drawing/2014/main" id="{25CF65A7-2ACB-2C4F-A6C6-D1719091C43B}"/>
              </a:ext>
            </a:extLst>
          </p:cNvPr>
          <p:cNvSpPr/>
          <p:nvPr/>
        </p:nvSpPr>
        <p:spPr>
          <a:xfrm rot="19938954">
            <a:off x="6427798" y="4659038"/>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C000"/>
              </a:solidFill>
            </a:endParaRPr>
          </a:p>
        </p:txBody>
      </p:sp>
      <p:sp>
        <p:nvSpPr>
          <p:cNvPr id="6" name="Rectangle 5">
            <a:extLst>
              <a:ext uri="{FF2B5EF4-FFF2-40B4-BE49-F238E27FC236}">
                <a16:creationId xmlns:a16="http://schemas.microsoft.com/office/drawing/2014/main" id="{9A44314F-FD75-9F42-BB1E-A33F48C465CA}"/>
              </a:ext>
            </a:extLst>
          </p:cNvPr>
          <p:cNvSpPr/>
          <p:nvPr/>
        </p:nvSpPr>
        <p:spPr>
          <a:xfrm>
            <a:off x="6815407" y="4286054"/>
            <a:ext cx="415498" cy="369332"/>
          </a:xfrm>
          <a:prstGeom prst="rect">
            <a:avLst/>
          </a:prstGeom>
        </p:spPr>
        <p:txBody>
          <a:bodyPr wrap="none">
            <a:spAutoFit/>
          </a:bodyPr>
          <a:lstStyle/>
          <a:p>
            <a:r>
              <a:rPr lang="de-DE" dirty="0">
                <a:solidFill>
                  <a:srgbClr val="FFC000"/>
                </a:solidFill>
                <a:ea typeface="ＭＳ Ｐゴシック" charset="0"/>
              </a:rPr>
              <a:t>×</a:t>
            </a:r>
            <a:endParaRPr lang="de-DE" dirty="0">
              <a:solidFill>
                <a:srgbClr val="FFC000"/>
              </a:solidFill>
            </a:endParaRPr>
          </a:p>
        </p:txBody>
      </p:sp>
      <p:sp>
        <p:nvSpPr>
          <p:cNvPr id="12" name="Right Arrow 11">
            <a:extLst>
              <a:ext uri="{FF2B5EF4-FFF2-40B4-BE49-F238E27FC236}">
                <a16:creationId xmlns:a16="http://schemas.microsoft.com/office/drawing/2014/main" id="{351457C3-3E08-BF44-B9C0-7F72F18916C5}"/>
              </a:ext>
            </a:extLst>
          </p:cNvPr>
          <p:cNvSpPr/>
          <p:nvPr/>
        </p:nvSpPr>
        <p:spPr>
          <a:xfrm>
            <a:off x="7230906" y="4309443"/>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3" name="Group 86">
            <a:extLst>
              <a:ext uri="{FF2B5EF4-FFF2-40B4-BE49-F238E27FC236}">
                <a16:creationId xmlns:a16="http://schemas.microsoft.com/office/drawing/2014/main" id="{6EF6E777-070F-FA4D-B704-1D5FB0456E68}"/>
              </a:ext>
            </a:extLst>
          </p:cNvPr>
          <p:cNvGraphicFramePr>
            <a:graphicFrameLocks noGrp="1"/>
          </p:cNvGraphicFramePr>
          <p:nvPr>
            <p:extLst>
              <p:ext uri="{D42A27DB-BD31-4B8C-83A1-F6EECF244321}">
                <p14:modId xmlns:p14="http://schemas.microsoft.com/office/powerpoint/2010/main" val="3092563602"/>
              </p:ext>
            </p:extLst>
          </p:nvPr>
        </p:nvGraphicFramePr>
        <p:xfrm>
          <a:off x="7734791" y="2993994"/>
          <a:ext cx="4096884" cy="2911920"/>
        </p:xfrm>
        <a:graphic>
          <a:graphicData uri="http://schemas.openxmlformats.org/drawingml/2006/table">
            <a:tbl>
              <a:tblPr/>
              <a:tblGrid>
                <a:gridCol w="826625">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43909">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CROSS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699686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3291507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3450378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1688117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720579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0892882"/>
                  </a:ext>
                </a:extLst>
              </a:tr>
            </a:tbl>
          </a:graphicData>
        </a:graphic>
      </p:graphicFrame>
      <p:cxnSp>
        <p:nvCxnSpPr>
          <p:cNvPr id="16" name="Straight Arrow Connector 15">
            <a:extLst>
              <a:ext uri="{FF2B5EF4-FFF2-40B4-BE49-F238E27FC236}">
                <a16:creationId xmlns:a16="http://schemas.microsoft.com/office/drawing/2014/main" id="{A2CACC3B-7C73-5D41-8D6E-6FB7245B880B}"/>
              </a:ext>
            </a:extLst>
          </p:cNvPr>
          <p:cNvCxnSpPr/>
          <p:nvPr/>
        </p:nvCxnSpPr>
        <p:spPr>
          <a:xfrm>
            <a:off x="5771844" y="3387263"/>
            <a:ext cx="2792399"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6E959D-3C86-EE46-B728-FCC894161C9D}"/>
              </a:ext>
            </a:extLst>
          </p:cNvPr>
          <p:cNvCxnSpPr>
            <a:cxnSpLocks/>
          </p:cNvCxnSpPr>
          <p:nvPr/>
        </p:nvCxnSpPr>
        <p:spPr>
          <a:xfrm flipV="1">
            <a:off x="6248104" y="3387264"/>
            <a:ext cx="2316139" cy="145508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9AE153E-448D-0845-A081-4476F5D7261F}"/>
              </a:ext>
            </a:extLst>
          </p:cNvPr>
          <p:cNvCxnSpPr>
            <a:cxnSpLocks/>
          </p:cNvCxnSpPr>
          <p:nvPr/>
        </p:nvCxnSpPr>
        <p:spPr>
          <a:xfrm flipV="1">
            <a:off x="6248102" y="3618616"/>
            <a:ext cx="2316140" cy="145161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708496A-B5D9-DD4E-86ED-FF12C5A277BD}"/>
              </a:ext>
            </a:extLst>
          </p:cNvPr>
          <p:cNvCxnSpPr>
            <a:cxnSpLocks/>
          </p:cNvCxnSpPr>
          <p:nvPr/>
        </p:nvCxnSpPr>
        <p:spPr>
          <a:xfrm>
            <a:off x="5771844" y="3387264"/>
            <a:ext cx="2792399" cy="231351"/>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B48B84-CB75-F44E-81F8-8AF1568C7283}"/>
              </a:ext>
            </a:extLst>
          </p:cNvPr>
          <p:cNvCxnSpPr>
            <a:cxnSpLocks/>
          </p:cNvCxnSpPr>
          <p:nvPr/>
        </p:nvCxnSpPr>
        <p:spPr>
          <a:xfrm>
            <a:off x="5771844" y="3387264"/>
            <a:ext cx="2792399" cy="45531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67B9185-F44F-A744-8ED0-4F5194DCAEED}"/>
              </a:ext>
            </a:extLst>
          </p:cNvPr>
          <p:cNvCxnSpPr>
            <a:cxnSpLocks/>
          </p:cNvCxnSpPr>
          <p:nvPr/>
        </p:nvCxnSpPr>
        <p:spPr>
          <a:xfrm flipV="1">
            <a:off x="6248102" y="3827774"/>
            <a:ext cx="2316140" cy="1451901"/>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3C6CE04-0171-F749-9E26-D591AA247179}"/>
              </a:ext>
            </a:extLst>
          </p:cNvPr>
          <p:cNvCxnSpPr>
            <a:cxnSpLocks/>
          </p:cNvCxnSpPr>
          <p:nvPr/>
        </p:nvCxnSpPr>
        <p:spPr>
          <a:xfrm>
            <a:off x="5771844" y="3387474"/>
            <a:ext cx="2792399" cy="64294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6A701F7-E903-2148-98E0-26F4C549E795}"/>
              </a:ext>
            </a:extLst>
          </p:cNvPr>
          <p:cNvCxnSpPr>
            <a:cxnSpLocks/>
          </p:cNvCxnSpPr>
          <p:nvPr/>
        </p:nvCxnSpPr>
        <p:spPr>
          <a:xfrm flipV="1">
            <a:off x="6248102" y="4034016"/>
            <a:ext cx="2316140" cy="145190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03B78A6-0A3A-0343-A0A6-0ED0989515C0}"/>
              </a:ext>
            </a:extLst>
          </p:cNvPr>
          <p:cNvCxnSpPr>
            <a:cxnSpLocks/>
          </p:cNvCxnSpPr>
          <p:nvPr/>
        </p:nvCxnSpPr>
        <p:spPr>
          <a:xfrm>
            <a:off x="5771844" y="3621733"/>
            <a:ext cx="2792399" cy="642942"/>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42FDA0C-4B8A-7243-A10F-53E5BC0BE093}"/>
              </a:ext>
            </a:extLst>
          </p:cNvPr>
          <p:cNvCxnSpPr>
            <a:cxnSpLocks/>
          </p:cNvCxnSpPr>
          <p:nvPr/>
        </p:nvCxnSpPr>
        <p:spPr>
          <a:xfrm flipV="1">
            <a:off x="6248102" y="4268276"/>
            <a:ext cx="2316140" cy="581385"/>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92103CF-0F2C-044D-9B85-ED6DD18FF29D}"/>
              </a:ext>
            </a:extLst>
          </p:cNvPr>
          <p:cNvSpPr txBox="1"/>
          <p:nvPr/>
        </p:nvSpPr>
        <p:spPr>
          <a:xfrm>
            <a:off x="5796198" y="6071016"/>
            <a:ext cx="184731" cy="369332"/>
          </a:xfrm>
          <a:prstGeom prst="rect">
            <a:avLst/>
          </a:prstGeom>
          <a:noFill/>
        </p:spPr>
        <p:txBody>
          <a:bodyPr wrap="none" rtlCol="0">
            <a:spAutoFit/>
          </a:bodyPr>
          <a:lstStyle/>
          <a:p>
            <a:endParaRPr lang="de-DE" dirty="0"/>
          </a:p>
        </p:txBody>
      </p:sp>
      <p:cxnSp>
        <p:nvCxnSpPr>
          <p:cNvPr id="92" name="Straight Arrow Connector 91">
            <a:extLst>
              <a:ext uri="{FF2B5EF4-FFF2-40B4-BE49-F238E27FC236}">
                <a16:creationId xmlns:a16="http://schemas.microsoft.com/office/drawing/2014/main" id="{5BD8DAC2-E559-124F-BEFB-2CE13EF7E40F}"/>
              </a:ext>
            </a:extLst>
          </p:cNvPr>
          <p:cNvCxnSpPr>
            <a:cxnSpLocks/>
          </p:cNvCxnSpPr>
          <p:nvPr/>
        </p:nvCxnSpPr>
        <p:spPr>
          <a:xfrm>
            <a:off x="5771844" y="3617862"/>
            <a:ext cx="2792399" cy="887824"/>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BE8E173-2356-724C-80C5-4FFED8BDFF1E}"/>
              </a:ext>
            </a:extLst>
          </p:cNvPr>
          <p:cNvCxnSpPr>
            <a:cxnSpLocks/>
          </p:cNvCxnSpPr>
          <p:nvPr/>
        </p:nvCxnSpPr>
        <p:spPr>
          <a:xfrm flipV="1">
            <a:off x="6248102" y="4491990"/>
            <a:ext cx="2316141" cy="578999"/>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8E6342B-CD28-C94B-85E2-29CC8E157C37}"/>
              </a:ext>
            </a:extLst>
          </p:cNvPr>
          <p:cNvCxnSpPr>
            <a:cxnSpLocks/>
          </p:cNvCxnSpPr>
          <p:nvPr/>
        </p:nvCxnSpPr>
        <p:spPr>
          <a:xfrm>
            <a:off x="5771842" y="3620980"/>
            <a:ext cx="2784780" cy="1082827"/>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0B2BA76-B3F1-A947-8BC3-BBAED1F310D2}"/>
              </a:ext>
            </a:extLst>
          </p:cNvPr>
          <p:cNvCxnSpPr>
            <a:cxnSpLocks/>
          </p:cNvCxnSpPr>
          <p:nvPr/>
        </p:nvCxnSpPr>
        <p:spPr>
          <a:xfrm flipV="1">
            <a:off x="6240482" y="4690110"/>
            <a:ext cx="2316141" cy="578999"/>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0E85460-15CC-F24C-8C9D-F516850D8255}"/>
              </a:ext>
            </a:extLst>
          </p:cNvPr>
          <p:cNvCxnSpPr>
            <a:cxnSpLocks/>
          </p:cNvCxnSpPr>
          <p:nvPr/>
        </p:nvCxnSpPr>
        <p:spPr>
          <a:xfrm>
            <a:off x="5771842" y="3627807"/>
            <a:ext cx="2792401" cy="1291459"/>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C2B666C-C9BC-994A-B889-4C9E7617620B}"/>
              </a:ext>
            </a:extLst>
          </p:cNvPr>
          <p:cNvCxnSpPr>
            <a:cxnSpLocks/>
          </p:cNvCxnSpPr>
          <p:nvPr/>
        </p:nvCxnSpPr>
        <p:spPr>
          <a:xfrm flipV="1">
            <a:off x="6248102" y="4905569"/>
            <a:ext cx="2316141" cy="578998"/>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A65AF98-6500-E04D-8458-FE43DFFFC55C}"/>
              </a:ext>
            </a:extLst>
          </p:cNvPr>
          <p:cNvCxnSpPr>
            <a:cxnSpLocks/>
          </p:cNvCxnSpPr>
          <p:nvPr/>
        </p:nvCxnSpPr>
        <p:spPr>
          <a:xfrm>
            <a:off x="5771842" y="3830560"/>
            <a:ext cx="2784781" cy="1308783"/>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0CFB1B2-6668-1841-AF9F-CA380F16D74D}"/>
              </a:ext>
            </a:extLst>
          </p:cNvPr>
          <p:cNvCxnSpPr>
            <a:cxnSpLocks/>
          </p:cNvCxnSpPr>
          <p:nvPr/>
        </p:nvCxnSpPr>
        <p:spPr>
          <a:xfrm>
            <a:off x="6240480" y="4838224"/>
            <a:ext cx="2316142" cy="301119"/>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2A82E85-DAC0-6D44-B262-AE0B35A40769}"/>
              </a:ext>
            </a:extLst>
          </p:cNvPr>
          <p:cNvCxnSpPr>
            <a:cxnSpLocks/>
          </p:cNvCxnSpPr>
          <p:nvPr/>
        </p:nvCxnSpPr>
        <p:spPr>
          <a:xfrm>
            <a:off x="5771840" y="3848649"/>
            <a:ext cx="2784782" cy="1501230"/>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253E069-5A06-4A4A-B8D4-7A94F1D404EB}"/>
              </a:ext>
            </a:extLst>
          </p:cNvPr>
          <p:cNvCxnSpPr>
            <a:cxnSpLocks/>
          </p:cNvCxnSpPr>
          <p:nvPr/>
        </p:nvCxnSpPr>
        <p:spPr>
          <a:xfrm>
            <a:off x="6248102" y="5060018"/>
            <a:ext cx="2308521" cy="301574"/>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0224E6F-E3B2-F64F-A037-7E44CACD0BEF}"/>
              </a:ext>
            </a:extLst>
          </p:cNvPr>
          <p:cNvCxnSpPr>
            <a:cxnSpLocks/>
          </p:cNvCxnSpPr>
          <p:nvPr/>
        </p:nvCxnSpPr>
        <p:spPr>
          <a:xfrm>
            <a:off x="5764222" y="3836937"/>
            <a:ext cx="2792401" cy="1732599"/>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7B69684-897F-3445-A629-270F680EE9C5}"/>
              </a:ext>
            </a:extLst>
          </p:cNvPr>
          <p:cNvCxnSpPr>
            <a:cxnSpLocks/>
          </p:cNvCxnSpPr>
          <p:nvPr/>
        </p:nvCxnSpPr>
        <p:spPr>
          <a:xfrm>
            <a:off x="6248102" y="5279674"/>
            <a:ext cx="2308521" cy="301574"/>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7A29290-D0D1-8745-820A-215683B2D978}"/>
              </a:ext>
            </a:extLst>
          </p:cNvPr>
          <p:cNvCxnSpPr>
            <a:cxnSpLocks/>
          </p:cNvCxnSpPr>
          <p:nvPr/>
        </p:nvCxnSpPr>
        <p:spPr>
          <a:xfrm>
            <a:off x="5764220" y="3836363"/>
            <a:ext cx="2792402" cy="1936663"/>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5402B25-BE18-584C-9BE9-0DB28821A14D}"/>
              </a:ext>
            </a:extLst>
          </p:cNvPr>
          <p:cNvCxnSpPr>
            <a:cxnSpLocks/>
          </p:cNvCxnSpPr>
          <p:nvPr/>
        </p:nvCxnSpPr>
        <p:spPr>
          <a:xfrm>
            <a:off x="6248102" y="5483164"/>
            <a:ext cx="2308521" cy="301574"/>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6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1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1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1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24"/>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2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6" grpId="0"/>
      <p:bldP spid="6" grpId="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B1C-31E2-3846-9949-98EED9F4EF1C}"/>
              </a:ext>
            </a:extLst>
          </p:cNvPr>
          <p:cNvSpPr>
            <a:spLocks noGrp="1"/>
          </p:cNvSpPr>
          <p:nvPr>
            <p:ph type="title"/>
          </p:nvPr>
        </p:nvSpPr>
        <p:spPr/>
        <p:txBody>
          <a:bodyPr/>
          <a:lstStyle/>
          <a:p>
            <a:r>
              <a:rPr lang="de-DE" dirty="0"/>
              <a:t>Kartesisches Produkt: 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45CE8-F0AF-B542-A54B-6BDE08AE96EB}"/>
                  </a:ext>
                </a:extLst>
              </p:cNvPr>
              <p:cNvSpPr>
                <a:spLocks noGrp="1"/>
              </p:cNvSpPr>
              <p:nvPr>
                <p:ph idx="1"/>
              </p:nvPr>
            </p:nvSpPr>
            <p:spPr/>
            <p:txBody>
              <a:bodyPr/>
              <a:lstStyle/>
              <a:p>
                <a:r>
                  <a:rPr lang="de-DE" dirty="0"/>
                  <a:t>... </a:t>
                </a:r>
              </a:p>
              <a:p>
                <a14:m>
                  <m:oMath xmlns:m="http://schemas.openxmlformats.org/officeDocument/2006/math">
                    <m:r>
                      <a:rPr lang="de-DE" i="1" dirty="0">
                        <a:latin typeface="Cambria Math" panose="02040503050406030204" pitchFamily="18" charset="0"/>
                      </a:rPr>
                      <m:t>𝐶𝑅𝑂𝑆𝑆</m:t>
                    </m:r>
                    <m:r>
                      <a:rPr lang="de-DE" i="1" dirty="0">
                        <a:latin typeface="Cambria Math" panose="02040503050406030204" pitchFamily="18" charset="0"/>
                      </a:rPr>
                      <m:t>←</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1 × </m:t>
                    </m:r>
                    <m:r>
                      <a:rPr lang="de-DE" i="1" dirty="0">
                        <a:solidFill>
                          <a:srgbClr val="FFC000"/>
                        </a:solidFill>
                        <a:latin typeface="Cambria Math" panose="02040503050406030204" pitchFamily="18" charset="0"/>
                      </a:rPr>
                      <m:t>𝑅𝐸𝑆</m:t>
                    </m:r>
                    <m:r>
                      <a:rPr lang="de-DE" i="1" dirty="0">
                        <a:solidFill>
                          <a:srgbClr val="FFC000"/>
                        </a:solidFill>
                        <a:latin typeface="Cambria Math" panose="02040503050406030204" pitchFamily="18" charset="0"/>
                      </a:rPr>
                      <m:t>2</m:t>
                    </m:r>
                  </m:oMath>
                </a14:m>
                <a:endParaRPr lang="de-DE" dirty="0">
                  <a:solidFill>
                    <a:srgbClr val="FFC000"/>
                  </a:solidFill>
                  <a:ea typeface="ＭＳ Ｐゴシック" charset="0"/>
                </a:endParaRPr>
              </a:p>
              <a:p>
                <a14:m>
                  <m:oMath xmlns:m="http://schemas.openxmlformats.org/officeDocument/2006/math">
                    <m:r>
                      <a:rPr lang="de-DE" i="1" dirty="0">
                        <a:latin typeface="Cambria Math" panose="02040503050406030204" pitchFamily="18" charset="0"/>
                        <a:ea typeface="ＭＳ Ｐゴシック" charset="0"/>
                      </a:rPr>
                      <m:t>𝑅𝐸𝑆𝑈𝐿𝑇</m:t>
                    </m:r>
                    <m:r>
                      <a:rPr lang="de-DE" i="1" dirty="0">
                        <a:latin typeface="Cambria Math" panose="02040503050406030204" pitchFamily="18" charset="0"/>
                      </a:rPr>
                      <m:t>←</m:t>
                    </m:r>
                    <m:sSub>
                      <m:sSubPr>
                        <m:ctrlPr>
                          <a:rPr lang="de-DE" i="1" dirty="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𝜋</m:t>
                        </m:r>
                      </m:e>
                      <m:sub>
                        <m:r>
                          <a:rPr lang="de-DE" i="1" dirty="0">
                            <a:solidFill>
                              <a:srgbClr val="7030A0"/>
                            </a:solidFill>
                            <a:latin typeface="Cambria Math" panose="02040503050406030204" pitchFamily="18" charset="0"/>
                          </a:rPr>
                          <m:t>𝐶𝑜𝑢𝑟𝑠𝑒𝑁𝑢𝑚𝑏𝑒𝑟</m:t>
                        </m:r>
                        <m:r>
                          <a:rPr lang="de-DE" i="1" dirty="0">
                            <a:solidFill>
                              <a:srgbClr val="7030A0"/>
                            </a:solidFill>
                            <a:latin typeface="Cambria Math" panose="02040503050406030204" pitchFamily="18" charset="0"/>
                          </a:rPr>
                          <m:t>,  </m:t>
                        </m:r>
                        <m:r>
                          <a:rPr lang="de-DE" i="1" dirty="0">
                            <a:solidFill>
                              <a:srgbClr val="7030A0"/>
                            </a:solidFill>
                            <a:latin typeface="Cambria Math" panose="02040503050406030204" pitchFamily="18" charset="0"/>
                          </a:rPr>
                          <m:t>𝐼𝑛𝑠𝑡𝑟𝑢𝑐𝑡𝑜𝑟</m:t>
                        </m:r>
                      </m:sub>
                    </m:sSub>
                    <m:d>
                      <m:dPr>
                        <m:ctrlPr>
                          <a:rPr lang="de-DE" i="1" dirty="0">
                            <a:solidFill>
                              <a:srgbClr val="7030A0"/>
                            </a:solidFill>
                            <a:latin typeface="Cambria Math" panose="02040503050406030204" pitchFamily="18" charset="0"/>
                          </a:rPr>
                        </m:ctrlPr>
                      </m:dPr>
                      <m:e>
                        <m:sSub>
                          <m:sSubPr>
                            <m:ctrlPr>
                              <a:rPr lang="de-DE" i="1" dirty="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𝜎</m:t>
                            </m:r>
                          </m:e>
                          <m:sub>
                            <m:r>
                              <a:rPr lang="de-DE" i="1" dirty="0">
                                <a:solidFill>
                                  <a:srgbClr val="7030A0"/>
                                </a:solidFill>
                                <a:latin typeface="Cambria Math" panose="02040503050406030204" pitchFamily="18" charset="0"/>
                              </a:rPr>
                              <m:t>𝐶𝑜𝑢𝑟𝑠𝑒𝑁𝑢𝑚𝑏𝑒𝑟</m:t>
                            </m:r>
                            <m:r>
                              <a:rPr lang="de-DE" i="1" dirty="0">
                                <a:solidFill>
                                  <a:srgbClr val="7030A0"/>
                                </a:solidFill>
                                <a:latin typeface="Cambria Math" panose="02040503050406030204" pitchFamily="18" charset="0"/>
                              </a:rPr>
                              <m:t>=</m:t>
                            </m:r>
                            <m:r>
                              <a:rPr lang="de-DE" i="1" dirty="0">
                                <a:solidFill>
                                  <a:srgbClr val="7030A0"/>
                                </a:solidFill>
                                <a:latin typeface="Cambria Math" panose="02040503050406030204" pitchFamily="18" charset="0"/>
                              </a:rPr>
                              <m:t>𝐶𝑜𝑢𝑟𝑠𝑒</m:t>
                            </m:r>
                          </m:sub>
                        </m:sSub>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𝐶𝑅𝑂𝑆𝑆</m:t>
                            </m:r>
                          </m:e>
                        </m:d>
                      </m:e>
                    </m:d>
                  </m:oMath>
                </a14:m>
                <a:endParaRPr lang="de-DE" dirty="0">
                  <a:solidFill>
                    <a:srgbClr val="7030A0"/>
                  </a:solidFill>
                  <a:ea typeface="ＭＳ Ｐゴシック" charset="0"/>
                </a:endParaRPr>
              </a:p>
              <a:p>
                <a:endParaRPr lang="de-DE" dirty="0"/>
              </a:p>
              <a:p>
                <a:endParaRPr lang="de-DE" dirty="0"/>
              </a:p>
            </p:txBody>
          </p:sp>
        </mc:Choice>
        <mc:Fallback xmlns="">
          <p:sp>
            <p:nvSpPr>
              <p:cNvPr id="3" name="Content Placeholder 2">
                <a:extLst>
                  <a:ext uri="{FF2B5EF4-FFF2-40B4-BE49-F238E27FC236}">
                    <a16:creationId xmlns:a16="http://schemas.microsoft.com/office/drawing/2014/main" id="{00A45CE8-F0AF-B542-A54B-6BDE08AE96EB}"/>
                  </a:ext>
                </a:extLst>
              </p:cNvPr>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B15FE195-0808-5B48-8813-AFFF64B24748}"/>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A1298F71-7C7F-EF4A-8478-2DFD0DA206D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F7E5F43-FB2B-C54D-BFAE-6B873F8466E0}"/>
              </a:ext>
            </a:extLst>
          </p:cNvPr>
          <p:cNvSpPr>
            <a:spLocks noGrp="1"/>
          </p:cNvSpPr>
          <p:nvPr>
            <p:ph type="sldNum" sz="quarter" idx="4"/>
          </p:nvPr>
        </p:nvSpPr>
        <p:spPr/>
        <p:txBody>
          <a:bodyPr/>
          <a:lstStyle/>
          <a:p>
            <a:fld id="{6B52BCD7-8B4B-1443-81DC-540C3C62FE02}" type="slidenum">
              <a:rPr lang="en-GB" smtClean="0"/>
              <a:t>31</a:t>
            </a:fld>
            <a:endParaRPr lang="en-GB" dirty="0"/>
          </a:p>
        </p:txBody>
      </p:sp>
      <p:graphicFrame>
        <p:nvGraphicFramePr>
          <p:cNvPr id="13" name="Group 86">
            <a:extLst>
              <a:ext uri="{FF2B5EF4-FFF2-40B4-BE49-F238E27FC236}">
                <a16:creationId xmlns:a16="http://schemas.microsoft.com/office/drawing/2014/main" id="{6EF6E777-070F-FA4D-B704-1D5FB0456E68}"/>
              </a:ext>
            </a:extLst>
          </p:cNvPr>
          <p:cNvGraphicFramePr>
            <a:graphicFrameLocks noGrp="1"/>
          </p:cNvGraphicFramePr>
          <p:nvPr>
            <p:extLst>
              <p:ext uri="{D42A27DB-BD31-4B8C-83A1-F6EECF244321}">
                <p14:modId xmlns:p14="http://schemas.microsoft.com/office/powerpoint/2010/main" val="3049016472"/>
              </p:ext>
            </p:extLst>
          </p:nvPr>
        </p:nvGraphicFramePr>
        <p:xfrm>
          <a:off x="2144835" y="2994323"/>
          <a:ext cx="4096884" cy="2911920"/>
        </p:xfrm>
        <a:graphic>
          <a:graphicData uri="http://schemas.openxmlformats.org/drawingml/2006/table">
            <a:tbl>
              <a:tblPr/>
              <a:tblGrid>
                <a:gridCol w="826625">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43909">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CROSS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699686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3291507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3450378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1688117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720579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0892882"/>
                  </a:ext>
                </a:extLst>
              </a:tr>
            </a:tbl>
          </a:graphicData>
        </a:graphic>
      </p:graphicFrame>
      <p:sp>
        <p:nvSpPr>
          <p:cNvPr id="41" name="TextBox 40">
            <a:extLst>
              <a:ext uri="{FF2B5EF4-FFF2-40B4-BE49-F238E27FC236}">
                <a16:creationId xmlns:a16="http://schemas.microsoft.com/office/drawing/2014/main" id="{592103CF-0F2C-044D-9B85-ED6DD18FF29D}"/>
              </a:ext>
            </a:extLst>
          </p:cNvPr>
          <p:cNvSpPr txBox="1"/>
          <p:nvPr/>
        </p:nvSpPr>
        <p:spPr>
          <a:xfrm>
            <a:off x="5796198" y="6071016"/>
            <a:ext cx="184731" cy="369332"/>
          </a:xfrm>
          <a:prstGeom prst="rect">
            <a:avLst/>
          </a:prstGeom>
          <a:noFill/>
        </p:spPr>
        <p:txBody>
          <a:bodyPr wrap="none" rtlCol="0">
            <a:spAutoFit/>
          </a:bodyPr>
          <a:lstStyle/>
          <a:p>
            <a:endParaRPr lang="de-DE" dirty="0"/>
          </a:p>
        </p:txBody>
      </p:sp>
      <p:graphicFrame>
        <p:nvGraphicFramePr>
          <p:cNvPr id="37" name="Group 86">
            <a:extLst>
              <a:ext uri="{FF2B5EF4-FFF2-40B4-BE49-F238E27FC236}">
                <a16:creationId xmlns:a16="http://schemas.microsoft.com/office/drawing/2014/main" id="{19DC2F3F-0AE9-C541-B04D-985B482B4137}"/>
              </a:ext>
            </a:extLst>
          </p:cNvPr>
          <p:cNvGraphicFramePr>
            <a:graphicFrameLocks noGrp="1"/>
          </p:cNvGraphicFramePr>
          <p:nvPr>
            <p:extLst>
              <p:ext uri="{D42A27DB-BD31-4B8C-83A1-F6EECF244321}">
                <p14:modId xmlns:p14="http://schemas.microsoft.com/office/powerpoint/2010/main" val="3894083856"/>
              </p:ext>
            </p:extLst>
          </p:nvPr>
        </p:nvGraphicFramePr>
        <p:xfrm>
          <a:off x="7094504" y="3897317"/>
          <a:ext cx="2984700" cy="942000"/>
        </p:xfrm>
        <a:graphic>
          <a:graphicData uri="http://schemas.openxmlformats.org/drawingml/2006/table">
            <a:tbl>
              <a:tblPr/>
              <a:tblGrid>
                <a:gridCol w="658350">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40" name="Right Arrow 39">
            <a:extLst>
              <a:ext uri="{FF2B5EF4-FFF2-40B4-BE49-F238E27FC236}">
                <a16:creationId xmlns:a16="http://schemas.microsoft.com/office/drawing/2014/main" id="{45A83108-2B30-5743-A4A7-7D1F4DEB9554}"/>
              </a:ext>
            </a:extLst>
          </p:cNvPr>
          <p:cNvSpPr/>
          <p:nvPr/>
        </p:nvSpPr>
        <p:spPr>
          <a:xfrm>
            <a:off x="6466309" y="4289006"/>
            <a:ext cx="461063" cy="322554"/>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tangle 41">
            <a:extLst>
              <a:ext uri="{FF2B5EF4-FFF2-40B4-BE49-F238E27FC236}">
                <a16:creationId xmlns:a16="http://schemas.microsoft.com/office/drawing/2014/main" id="{F37F1ACA-8226-1843-A8D0-5B92F09D5F3A}"/>
              </a:ext>
            </a:extLst>
          </p:cNvPr>
          <p:cNvSpPr>
            <a:spLocks noChangeArrowheads="1"/>
          </p:cNvSpPr>
          <p:nvPr/>
        </p:nvSpPr>
        <p:spPr bwMode="auto">
          <a:xfrm>
            <a:off x="2939916" y="3682752"/>
            <a:ext cx="3352607" cy="281455"/>
          </a:xfrm>
          <a:prstGeom prst="rect">
            <a:avLst/>
          </a:prstGeom>
          <a:noFill/>
          <a:ln w="15875">
            <a:solidFill>
              <a:srgbClr val="7030A0"/>
            </a:solidFill>
            <a:prstDash val="dash"/>
            <a:miter lim="800000"/>
            <a:headEnd type="none" w="sm" len="sm"/>
            <a:tailEnd type="none" w="sm" len="sm"/>
          </a:ln>
        </p:spPr>
        <p:txBody>
          <a:bodyPr wrap="none" anchor="ctr"/>
          <a:lstStyle/>
          <a:p>
            <a:endParaRPr lang="de-DE"/>
          </a:p>
        </p:txBody>
      </p:sp>
      <p:sp>
        <p:nvSpPr>
          <p:cNvPr id="43" name="Rectangle 42">
            <a:extLst>
              <a:ext uri="{FF2B5EF4-FFF2-40B4-BE49-F238E27FC236}">
                <a16:creationId xmlns:a16="http://schemas.microsoft.com/office/drawing/2014/main" id="{984341E7-7B93-C842-BEEA-66472641E7FA}"/>
              </a:ext>
            </a:extLst>
          </p:cNvPr>
          <p:cNvSpPr>
            <a:spLocks noChangeArrowheads="1"/>
          </p:cNvSpPr>
          <p:nvPr/>
        </p:nvSpPr>
        <p:spPr bwMode="auto">
          <a:xfrm>
            <a:off x="2944032" y="4121198"/>
            <a:ext cx="3352607" cy="281455"/>
          </a:xfrm>
          <a:prstGeom prst="rect">
            <a:avLst/>
          </a:prstGeom>
          <a:noFill/>
          <a:ln w="15875">
            <a:solidFill>
              <a:srgbClr val="7030A0"/>
            </a:solidFill>
            <a:prstDash val="dash"/>
            <a:miter lim="800000"/>
            <a:headEnd type="none" w="sm" len="sm"/>
            <a:tailEnd type="none" w="sm" len="sm"/>
          </a:ln>
        </p:spPr>
        <p:txBody>
          <a:bodyPr wrap="none" anchor="ctr"/>
          <a:lstStyle/>
          <a:p>
            <a:endParaRPr lang="de-DE"/>
          </a:p>
        </p:txBody>
      </p:sp>
      <p:sp>
        <p:nvSpPr>
          <p:cNvPr id="45" name="Rectangle 44">
            <a:extLst>
              <a:ext uri="{FF2B5EF4-FFF2-40B4-BE49-F238E27FC236}">
                <a16:creationId xmlns:a16="http://schemas.microsoft.com/office/drawing/2014/main" id="{301E35B8-DB82-014A-867D-42D205079794}"/>
              </a:ext>
            </a:extLst>
          </p:cNvPr>
          <p:cNvSpPr>
            <a:spLocks noChangeArrowheads="1"/>
          </p:cNvSpPr>
          <p:nvPr/>
        </p:nvSpPr>
        <p:spPr bwMode="auto">
          <a:xfrm>
            <a:off x="2936024" y="5658931"/>
            <a:ext cx="3352607" cy="281455"/>
          </a:xfrm>
          <a:prstGeom prst="rect">
            <a:avLst/>
          </a:prstGeom>
          <a:noFill/>
          <a:ln w="15875">
            <a:solidFill>
              <a:srgbClr val="7030A0"/>
            </a:solidFill>
            <a:prstDash val="dash"/>
            <a:miter lim="800000"/>
            <a:headEnd type="none" w="sm" len="sm"/>
            <a:tailEnd type="none" w="sm" len="sm"/>
          </a:ln>
        </p:spPr>
        <p:txBody>
          <a:bodyPr wrap="none" anchor="ctr"/>
          <a:lstStyle/>
          <a:p>
            <a:endParaRPr lang="de-DE"/>
          </a:p>
        </p:txBody>
      </p:sp>
      <p:grpSp>
        <p:nvGrpSpPr>
          <p:cNvPr id="15" name="Group 14">
            <a:extLst>
              <a:ext uri="{FF2B5EF4-FFF2-40B4-BE49-F238E27FC236}">
                <a16:creationId xmlns:a16="http://schemas.microsoft.com/office/drawing/2014/main" id="{C2548308-29C3-3243-B0A3-9A6DAF7D7AD2}"/>
              </a:ext>
            </a:extLst>
          </p:cNvPr>
          <p:cNvGrpSpPr/>
          <p:nvPr/>
        </p:nvGrpSpPr>
        <p:grpSpPr>
          <a:xfrm>
            <a:off x="8486739" y="2940873"/>
            <a:ext cx="2985310" cy="559272"/>
            <a:chOff x="6852596" y="2898843"/>
            <a:chExt cx="2985310" cy="559272"/>
          </a:xfrm>
        </p:grpSpPr>
        <p:sp>
          <p:nvSpPr>
            <p:cNvPr id="16" name="Cloud Callout 15">
              <a:extLst>
                <a:ext uri="{FF2B5EF4-FFF2-40B4-BE49-F238E27FC236}">
                  <a16:creationId xmlns:a16="http://schemas.microsoft.com/office/drawing/2014/main" id="{CD5F6DC7-2340-7544-B147-81DE36F2A6BA}"/>
                </a:ext>
              </a:extLst>
            </p:cNvPr>
            <p:cNvSpPr/>
            <p:nvPr/>
          </p:nvSpPr>
          <p:spPr>
            <a:xfrm>
              <a:off x="6852596" y="2898843"/>
              <a:ext cx="2985310" cy="559272"/>
            </a:xfrm>
            <a:prstGeom prst="cloudCallout">
              <a:avLst>
                <a:gd name="adj1" fmla="val -36843"/>
                <a:gd name="adj2" fmla="val 67138"/>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3FD64DA-8825-B942-8A07-A2F8AA5E7B05}"/>
                </a:ext>
              </a:extLst>
            </p:cNvPr>
            <p:cNvSpPr/>
            <p:nvPr/>
          </p:nvSpPr>
          <p:spPr>
            <a:xfrm>
              <a:off x="7061732" y="2993813"/>
              <a:ext cx="2563587" cy="369332"/>
            </a:xfrm>
            <a:prstGeom prst="rect">
              <a:avLst/>
            </a:prstGeom>
          </p:spPr>
          <p:txBody>
            <a:bodyPr wrap="none">
              <a:spAutoFit/>
            </a:bodyPr>
            <a:lstStyle/>
            <a:p>
              <a:r>
                <a:rPr lang="de-DE" dirty="0">
                  <a:solidFill>
                    <a:schemeClr val="bg1"/>
                  </a:solidFill>
                </a:rPr>
                <a:t>Geht das auch einfacher?</a:t>
              </a:r>
              <a:endParaRPr lang="en-GB" dirty="0">
                <a:solidFill>
                  <a:schemeClr val="bg1"/>
                </a:solidFill>
              </a:endParaRPr>
            </a:p>
          </p:txBody>
        </p:sp>
      </p:grpSp>
    </p:spTree>
    <p:extLst>
      <p:ext uri="{BB962C8B-B14F-4D97-AF65-F5344CB8AC3E}">
        <p14:creationId xmlns:p14="http://schemas.microsoft.com/office/powerpoint/2010/main" val="32524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DBF87AC-1382-8143-A90F-A37BBC9F434E}"/>
                  </a:ext>
                </a:extLst>
              </p:cNvPr>
              <p:cNvSpPr>
                <a:spLocks noGrp="1"/>
              </p:cNvSpPr>
              <p:nvPr>
                <p:ph type="title"/>
              </p:nvPr>
            </p:nvSpPr>
            <p:spPr/>
            <p:txBody>
              <a:bodyPr/>
              <a:lstStyle/>
              <a:p>
                <a:r>
                  <a:rPr lang="de-DE" dirty="0"/>
                  <a:t>Join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 Intuition</a:t>
                </a:r>
              </a:p>
            </p:txBody>
          </p:sp>
        </mc:Choice>
        <mc:Fallback xmlns="">
          <p:sp>
            <p:nvSpPr>
              <p:cNvPr id="2" name="Title 1">
                <a:extLst>
                  <a:ext uri="{FF2B5EF4-FFF2-40B4-BE49-F238E27FC236}">
                    <a16:creationId xmlns:a16="http://schemas.microsoft.com/office/drawing/2014/main" id="{6DBF87AC-1382-8143-A90F-A37BBC9F434E}"/>
                  </a:ext>
                </a:extLst>
              </p:cNvPr>
              <p:cNvSpPr>
                <a:spLocks noGrp="1" noRot="1" noChangeAspect="1" noMove="1" noResize="1" noEditPoints="1" noAdjustHandles="1" noChangeArrowheads="1" noChangeShapeType="1" noTextEdit="1"/>
              </p:cNvSpPr>
              <p:nvPr>
                <p:ph type="title"/>
              </p:nvPr>
            </p:nvSpPr>
            <p:spPr>
              <a:blipFill>
                <a:blip r:embed="rId3"/>
                <a:stretch>
                  <a:fillRect l="-2090" t="-7018" b="-175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534B0C-B3CE-CB4F-BD94-8F3BE8453DA2}"/>
                  </a:ext>
                </a:extLst>
              </p:cNvPr>
              <p:cNvSpPr>
                <a:spLocks noGrp="1"/>
              </p:cNvSpPr>
              <p:nvPr>
                <p:ph idx="1"/>
              </p:nvPr>
            </p:nvSpPr>
            <p:spPr/>
            <p:txBody>
              <a:bodyPr/>
              <a:lstStyle/>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1←</m:t>
                    </m:r>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𝜋</m:t>
                        </m:r>
                      </m:e>
                      <m:sub>
                        <m:r>
                          <a:rPr lang="de-DE" i="1" dirty="0">
                            <a:solidFill>
                              <a:schemeClr val="accent1"/>
                            </a:solidFill>
                            <a:latin typeface="Cambria Math" panose="02040503050406030204" pitchFamily="18" charset="0"/>
                          </a:rPr>
                          <m:t>𝐶𝑜𝑢𝑟𝑠𝑒𝑁𝑢𝑚𝑏𝑒𝑟</m:t>
                        </m:r>
                      </m:sub>
                    </m:sSub>
                    <m:d>
                      <m:dPr>
                        <m:ctrlPr>
                          <a:rPr lang="de-DE" i="1" dirty="0">
                            <a:solidFill>
                              <a:schemeClr val="accent1"/>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𝐶𝑆</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chemeClr val="accent1"/>
                  </a:solidFill>
                </a:endParaRPr>
              </a:p>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2←</m:t>
                    </m:r>
                    <m:sSub>
                      <m:sSubPr>
                        <m:ctrlPr>
                          <a:rPr lang="de-DE" i="1" dirty="0">
                            <a:solidFill>
                              <a:schemeClr val="tx1">
                                <a:lumMod val="50000"/>
                                <a:lumOff val="50000"/>
                              </a:schemeClr>
                            </a:solidFill>
                            <a:latin typeface="Cambria Math" panose="02040503050406030204" pitchFamily="18" charset="0"/>
                          </a:rPr>
                        </m:ctrlPr>
                      </m:sSubPr>
                      <m:e>
                        <m:r>
                          <a:rPr lang="de-DE" i="1" dirty="0" err="1">
                            <a:solidFill>
                              <a:schemeClr val="tx1">
                                <a:lumMod val="50000"/>
                                <a:lumOff val="50000"/>
                              </a:schemeClr>
                            </a:solidFill>
                            <a:latin typeface="Cambria Math" panose="02040503050406030204" pitchFamily="18" charset="0"/>
                          </a:rPr>
                          <m:t>𝜌</m:t>
                        </m:r>
                      </m:e>
                      <m:sub>
                        <m:r>
                          <a:rPr lang="de-DE" i="1" dirty="0">
                            <a:solidFill>
                              <a:schemeClr val="tx1">
                                <a:lumMod val="50000"/>
                                <a:lumOff val="50000"/>
                              </a:schemeClr>
                            </a:solidFill>
                            <a:latin typeface="Cambria Math" panose="02040503050406030204" pitchFamily="18" charset="0"/>
                          </a:rPr>
                          <m:t>𝐶𝑜𝑢𝑟𝑠𝑒</m:t>
                        </m:r>
                        <m:r>
                          <a:rPr lang="de-DE" i="1" dirty="0">
                            <a:solidFill>
                              <a:schemeClr val="tx1">
                                <a:lumMod val="50000"/>
                                <a:lumOff val="50000"/>
                              </a:schemeClr>
                            </a:solidFill>
                            <a:latin typeface="Cambria Math" panose="02040503050406030204" pitchFamily="18" charset="0"/>
                          </a:rPr>
                          <m:t>,</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𝜋</m:t>
                            </m:r>
                          </m:e>
                          <m:sub>
                            <m:r>
                              <a:rPr lang="de-DE" i="1" dirty="0">
                                <a:solidFill>
                                  <a:schemeClr val="tx1">
                                    <a:lumMod val="50000"/>
                                    <a:lumOff val="50000"/>
                                  </a:schemeClr>
                                </a:solidFill>
                                <a:latin typeface="Cambria Math" panose="02040503050406030204" pitchFamily="18" charset="0"/>
                              </a:rPr>
                              <m:t>𝐶𝑜𝑢𝑟𝑠𝑒𝑁𝑢𝑚𝑏𝑒𝑟</m:t>
                            </m:r>
                            <m:r>
                              <a:rPr lang="de-DE" i="1" dirty="0">
                                <a:solidFill>
                                  <a:schemeClr val="tx1">
                                    <a:lumMod val="50000"/>
                                    <a:lumOff val="50000"/>
                                  </a:schemeClr>
                                </a:solidFill>
                                <a:latin typeface="Cambria Math" panose="02040503050406030204" pitchFamily="18" charset="0"/>
                              </a:rPr>
                              <m:t>, </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𝜎</m:t>
                                </m:r>
                              </m:e>
                              <m:sub>
                                <m:r>
                                  <a:rPr lang="de-DE" i="1" dirty="0">
                                    <a:solidFill>
                                      <a:schemeClr val="tx1">
                                        <a:lumMod val="50000"/>
                                        <a:lumOff val="50000"/>
                                      </a:schemeClr>
                                    </a:solidFill>
                                    <a:latin typeface="Cambria Math" panose="02040503050406030204" pitchFamily="18" charset="0"/>
                                  </a:rPr>
                                  <m:t>𝑌𝑒𝑎𝑟</m:t>
                                </m:r>
                                <m:r>
                                  <a:rPr lang="de-DE" i="1" dirty="0">
                                    <a:solidFill>
                                      <a:schemeClr val="tx1">
                                        <a:lumMod val="50000"/>
                                        <a:lumOff val="50000"/>
                                      </a:schemeClr>
                                    </a:solidFill>
                                    <a:latin typeface="Cambria Math" panose="02040503050406030204" pitchFamily="18" charset="0"/>
                                  </a:rPr>
                                  <m:t>=19</m:t>
                                </m:r>
                              </m:sub>
                            </m:sSub>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panose="02040503050406030204" pitchFamily="18" charset="0"/>
                                  </a:rPr>
                                  <m:t>𝑆𝐸𝐶𝑇𝐼𝑂𝑁</m:t>
                                </m:r>
                              </m:e>
                            </m:d>
                          </m:e>
                        </m:d>
                      </m:e>
                    </m:d>
                  </m:oMath>
                </a14:m>
                <a:endParaRPr lang="de-DE" dirty="0"/>
              </a:p>
              <a:p>
                <a:r>
                  <a:rPr lang="de-DE" dirty="0"/>
                  <a:t>Die Tupel miteinander verbinden, wo </a:t>
                </a:r>
                <a:br>
                  <a:rPr lang="de-DE" dirty="0"/>
                </a:br>
                <a14:m>
                  <m:oMath xmlns:m="http://schemas.openxmlformats.org/officeDocument/2006/math">
                    <m:r>
                      <a:rPr lang="de-DE" i="1" dirty="0" smtClean="0">
                        <a:solidFill>
                          <a:srgbClr val="FFC000"/>
                        </a:solidFill>
                        <a:latin typeface="Cambria Math" panose="02040503050406030204" pitchFamily="18" charset="0"/>
                      </a:rPr>
                      <m:t>𝑅𝐸𝑆</m:t>
                    </m:r>
                    <m:r>
                      <a:rPr lang="de-DE" i="1" dirty="0" smtClean="0">
                        <a:solidFill>
                          <a:srgbClr val="FFC000"/>
                        </a:solidFill>
                        <a:latin typeface="Cambria Math" panose="02040503050406030204" pitchFamily="18" charset="0"/>
                      </a:rPr>
                      <m:t>1.</m:t>
                    </m:r>
                    <m:r>
                      <a:rPr lang="de-DE" i="1" dirty="0" smtClean="0">
                        <a:solidFill>
                          <a:srgbClr val="FFC000"/>
                        </a:solidFill>
                        <a:latin typeface="Cambria Math" panose="02040503050406030204" pitchFamily="18" charset="0"/>
                      </a:rPr>
                      <m:t>𝐶𝑜𝑢𝑟𝑠𝑒𝑁𝑢𝑚𝑏𝑒𝑟</m:t>
                    </m:r>
                    <m:r>
                      <a:rPr lang="de-DE" i="1" dirty="0" smtClean="0">
                        <a:solidFill>
                          <a:srgbClr val="FFC000"/>
                        </a:solidFill>
                        <a:latin typeface="Cambria Math" panose="02040503050406030204" pitchFamily="18" charset="0"/>
                      </a:rPr>
                      <m:t> = </m:t>
                    </m:r>
                    <m:r>
                      <a:rPr lang="de-DE" i="1" dirty="0" smtClean="0">
                        <a:solidFill>
                          <a:srgbClr val="FFC000"/>
                        </a:solidFill>
                        <a:latin typeface="Cambria Math" panose="02040503050406030204" pitchFamily="18" charset="0"/>
                      </a:rPr>
                      <m:t>𝑅𝐸𝑆</m:t>
                    </m:r>
                    <m:r>
                      <a:rPr lang="de-DE" i="1" dirty="0" smtClean="0">
                        <a:solidFill>
                          <a:srgbClr val="FFC000"/>
                        </a:solidFill>
                        <a:latin typeface="Cambria Math" panose="02040503050406030204" pitchFamily="18" charset="0"/>
                      </a:rPr>
                      <m:t>2.</m:t>
                    </m:r>
                    <m:r>
                      <a:rPr lang="de-DE" i="1" dirty="0" smtClean="0">
                        <a:solidFill>
                          <a:srgbClr val="FFC000"/>
                        </a:solidFill>
                        <a:latin typeface="Cambria Math" panose="02040503050406030204" pitchFamily="18" charset="0"/>
                      </a:rPr>
                      <m:t>𝐶𝑜𝑢𝑟𝑠𝑒</m:t>
                    </m:r>
                  </m:oMath>
                </a14:m>
                <a:r>
                  <a:rPr lang="de-DE" dirty="0">
                    <a:solidFill>
                      <a:srgbClr val="FFC000"/>
                    </a:solidFill>
                  </a:rPr>
                  <a:t> </a:t>
                </a:r>
              </a:p>
            </p:txBody>
          </p:sp>
        </mc:Choice>
        <mc:Fallback xmlns="">
          <p:sp>
            <p:nvSpPr>
              <p:cNvPr id="3" name="Content Placeholder 2">
                <a:extLst>
                  <a:ext uri="{FF2B5EF4-FFF2-40B4-BE49-F238E27FC236}">
                    <a16:creationId xmlns:a16="http://schemas.microsoft.com/office/drawing/2014/main" id="{74534B0C-B3CE-CB4F-BD94-8F3BE8453DA2}"/>
                  </a:ext>
                </a:extLst>
              </p:cNvPr>
              <p:cNvSpPr>
                <a:spLocks noGrp="1" noRot="1" noChangeAspect="1" noMove="1" noResize="1" noEditPoints="1" noAdjustHandles="1" noChangeArrowheads="1" noChangeShapeType="1" noTextEdit="1"/>
              </p:cNvSpPr>
              <p:nvPr>
                <p:ph idx="1"/>
              </p:nvPr>
            </p:nvSpPr>
            <p:spPr>
              <a:blipFill>
                <a:blip r:embed="rId4"/>
                <a:stretch>
                  <a:fillRect l="-1436" t="-299"/>
                </a:stretch>
              </a:blipFill>
            </p:spPr>
            <p:txBody>
              <a:bodyPr/>
              <a:lstStyle/>
              <a:p>
                <a:r>
                  <a:rPr lang="en-GB">
                    <a:noFill/>
                  </a:rPr>
                  <a:t> </a:t>
                </a:r>
              </a:p>
            </p:txBody>
          </p:sp>
        </mc:Fallback>
      </mc:AlternateContent>
      <p:sp>
        <p:nvSpPr>
          <p:cNvPr id="8" name="Date Placeholder 7">
            <a:extLst>
              <a:ext uri="{FF2B5EF4-FFF2-40B4-BE49-F238E27FC236}">
                <a16:creationId xmlns:a16="http://schemas.microsoft.com/office/drawing/2014/main" id="{02D39088-514E-0644-B4C0-98E5DB02D1CA}"/>
              </a:ext>
            </a:extLst>
          </p:cNvPr>
          <p:cNvSpPr>
            <a:spLocks noGrp="1"/>
          </p:cNvSpPr>
          <p:nvPr>
            <p:ph type="dt" sz="half" idx="2"/>
          </p:nvPr>
        </p:nvSpPr>
        <p:spPr/>
        <p:txBody>
          <a:bodyPr/>
          <a:lstStyle/>
          <a:p>
            <a:r>
              <a:rPr lang="en-GB"/>
              <a:t>Relationale Algebra</a:t>
            </a:r>
          </a:p>
        </p:txBody>
      </p:sp>
      <p:sp>
        <p:nvSpPr>
          <p:cNvPr id="16" name="Footer Placeholder 15">
            <a:extLst>
              <a:ext uri="{FF2B5EF4-FFF2-40B4-BE49-F238E27FC236}">
                <a16:creationId xmlns:a16="http://schemas.microsoft.com/office/drawing/2014/main" id="{1E978556-9017-194B-9FC0-458970B95DEE}"/>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05FBC56-77C6-9941-99EB-612170697DDA}"/>
              </a:ext>
            </a:extLst>
          </p:cNvPr>
          <p:cNvSpPr>
            <a:spLocks noGrp="1"/>
          </p:cNvSpPr>
          <p:nvPr>
            <p:ph type="sldNum" sz="quarter" idx="4"/>
          </p:nvPr>
        </p:nvSpPr>
        <p:spPr/>
        <p:txBody>
          <a:bodyPr/>
          <a:lstStyle/>
          <a:p>
            <a:fld id="{6B52BCD7-8B4B-1443-81DC-540C3C62FE02}" type="slidenum">
              <a:rPr lang="en-GB" smtClean="0"/>
              <a:t>32</a:t>
            </a:fld>
            <a:endParaRPr lang="en-GB"/>
          </a:p>
        </p:txBody>
      </p:sp>
      <p:graphicFrame>
        <p:nvGraphicFramePr>
          <p:cNvPr id="5" name="Group 23">
            <a:extLst>
              <a:ext uri="{FF2B5EF4-FFF2-40B4-BE49-F238E27FC236}">
                <a16:creationId xmlns:a16="http://schemas.microsoft.com/office/drawing/2014/main" id="{6AC7D771-31C2-E745-945D-68BD4BB04364}"/>
              </a:ext>
            </a:extLst>
          </p:cNvPr>
          <p:cNvGraphicFramePr>
            <a:graphicFrameLocks noGrp="1"/>
          </p:cNvGraphicFramePr>
          <p:nvPr>
            <p:extLst>
              <p:ext uri="{D42A27DB-BD31-4B8C-83A1-F6EECF244321}">
                <p14:modId xmlns:p14="http://schemas.microsoft.com/office/powerpoint/2010/main" val="3261129089"/>
              </p:ext>
            </p:extLst>
          </p:nvPr>
        </p:nvGraphicFramePr>
        <p:xfrm>
          <a:off x="357645" y="3608810"/>
          <a:ext cx="2053300" cy="942000"/>
        </p:xfrm>
        <a:graphic>
          <a:graphicData uri="http://schemas.openxmlformats.org/drawingml/2006/table">
            <a:tbl>
              <a:tblPr/>
              <a:tblGrid>
                <a:gridCol w="658350">
                  <a:extLst>
                    <a:ext uri="{9D8B030D-6E8A-4147-A177-3AD203B41FA5}">
                      <a16:colId xmlns:a16="http://schemas.microsoft.com/office/drawing/2014/main" val="552426523"/>
                    </a:ext>
                  </a:extLst>
                </a:gridCol>
                <a:gridCol w="139495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4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6" name="Group 86">
            <a:extLst>
              <a:ext uri="{FF2B5EF4-FFF2-40B4-BE49-F238E27FC236}">
                <a16:creationId xmlns:a16="http://schemas.microsoft.com/office/drawing/2014/main" id="{B0A58888-39DE-3744-8287-247659A63572}"/>
              </a:ext>
            </a:extLst>
          </p:cNvPr>
          <p:cNvGraphicFramePr>
            <a:graphicFrameLocks noGrp="1"/>
          </p:cNvGraphicFramePr>
          <p:nvPr>
            <p:extLst>
              <p:ext uri="{D42A27DB-BD31-4B8C-83A1-F6EECF244321}">
                <p14:modId xmlns:p14="http://schemas.microsoft.com/office/powerpoint/2010/main" val="4036750923"/>
              </p:ext>
            </p:extLst>
          </p:nvPr>
        </p:nvGraphicFramePr>
        <p:xfrm>
          <a:off x="353545" y="4789157"/>
          <a:ext cx="2533660" cy="1160880"/>
        </p:xfrm>
        <a:graphic>
          <a:graphicData uri="http://schemas.openxmlformats.org/drawingml/2006/table">
            <a:tbl>
              <a:tblPr/>
              <a:tblGrid>
                <a:gridCol w="658350">
                  <a:extLst>
                    <a:ext uri="{9D8B030D-6E8A-4147-A177-3AD203B41FA5}">
                      <a16:colId xmlns:a16="http://schemas.microsoft.com/office/drawing/2014/main" val="3396831968"/>
                    </a:ext>
                  </a:extLst>
                </a:gridCol>
                <a:gridCol w="943910">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7" name="Group 86">
            <a:extLst>
              <a:ext uri="{FF2B5EF4-FFF2-40B4-BE49-F238E27FC236}">
                <a16:creationId xmlns:a16="http://schemas.microsoft.com/office/drawing/2014/main" id="{AC55ACE6-813A-F046-9CF7-568678BF4038}"/>
              </a:ext>
            </a:extLst>
          </p:cNvPr>
          <p:cNvGraphicFramePr>
            <a:graphicFrameLocks noGrp="1"/>
          </p:cNvGraphicFramePr>
          <p:nvPr>
            <p:extLst>
              <p:ext uri="{D42A27DB-BD31-4B8C-83A1-F6EECF244321}">
                <p14:modId xmlns:p14="http://schemas.microsoft.com/office/powerpoint/2010/main" val="823027839"/>
              </p:ext>
            </p:extLst>
          </p:nvPr>
        </p:nvGraphicFramePr>
        <p:xfrm>
          <a:off x="7596681" y="3033742"/>
          <a:ext cx="4234996" cy="2911920"/>
        </p:xfrm>
        <a:graphic>
          <a:graphicData uri="http://schemas.openxmlformats.org/drawingml/2006/table">
            <a:tbl>
              <a:tblPr/>
              <a:tblGrid>
                <a:gridCol w="964737">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43909">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CROSS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699686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3291507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3450378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1688117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sng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7205791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0892882"/>
                  </a:ext>
                </a:extLst>
              </a:tr>
            </a:tbl>
          </a:graphicData>
        </a:graphic>
      </p:graphicFrame>
      <p:sp>
        <p:nvSpPr>
          <p:cNvPr id="9" name="Rectangle 8">
            <a:extLst>
              <a:ext uri="{FF2B5EF4-FFF2-40B4-BE49-F238E27FC236}">
                <a16:creationId xmlns:a16="http://schemas.microsoft.com/office/drawing/2014/main" id="{2AA29B4C-3C20-2140-A432-0180E2B3ECBD}"/>
              </a:ext>
            </a:extLst>
          </p:cNvPr>
          <p:cNvSpPr>
            <a:spLocks noChangeArrowheads="1"/>
          </p:cNvSpPr>
          <p:nvPr/>
        </p:nvSpPr>
        <p:spPr bwMode="auto">
          <a:xfrm>
            <a:off x="969690" y="3861878"/>
            <a:ext cx="1515339"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0" name="Rectangle 9">
            <a:extLst>
              <a:ext uri="{FF2B5EF4-FFF2-40B4-BE49-F238E27FC236}">
                <a16:creationId xmlns:a16="http://schemas.microsoft.com/office/drawing/2014/main" id="{FE82144A-D37A-5C40-828D-9A11859D8850}"/>
              </a:ext>
            </a:extLst>
          </p:cNvPr>
          <p:cNvSpPr>
            <a:spLocks noChangeArrowheads="1"/>
          </p:cNvSpPr>
          <p:nvPr/>
        </p:nvSpPr>
        <p:spPr bwMode="auto">
          <a:xfrm>
            <a:off x="969689" y="5055908"/>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1" name="Rectangle 10">
            <a:extLst>
              <a:ext uri="{FF2B5EF4-FFF2-40B4-BE49-F238E27FC236}">
                <a16:creationId xmlns:a16="http://schemas.microsoft.com/office/drawing/2014/main" id="{A4BC23E4-C28C-9949-AA7C-AC0F7F693288}"/>
              </a:ext>
            </a:extLst>
          </p:cNvPr>
          <p:cNvSpPr>
            <a:spLocks noChangeArrowheads="1"/>
          </p:cNvSpPr>
          <p:nvPr/>
        </p:nvSpPr>
        <p:spPr bwMode="auto">
          <a:xfrm>
            <a:off x="969689" y="5472829"/>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2" name="Rectangle 11">
            <a:extLst>
              <a:ext uri="{FF2B5EF4-FFF2-40B4-BE49-F238E27FC236}">
                <a16:creationId xmlns:a16="http://schemas.microsoft.com/office/drawing/2014/main" id="{A1FED59B-636B-2048-B649-CF722B51DD9A}"/>
              </a:ext>
            </a:extLst>
          </p:cNvPr>
          <p:cNvSpPr>
            <a:spLocks noChangeArrowheads="1"/>
          </p:cNvSpPr>
          <p:nvPr/>
        </p:nvSpPr>
        <p:spPr bwMode="auto">
          <a:xfrm>
            <a:off x="969689" y="5262861"/>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3" name="Rectangle 12">
            <a:extLst>
              <a:ext uri="{FF2B5EF4-FFF2-40B4-BE49-F238E27FC236}">
                <a16:creationId xmlns:a16="http://schemas.microsoft.com/office/drawing/2014/main" id="{E843FAB5-6257-BD4A-B6F8-98BE27796D5E}"/>
              </a:ext>
            </a:extLst>
          </p:cNvPr>
          <p:cNvSpPr>
            <a:spLocks noChangeArrowheads="1"/>
          </p:cNvSpPr>
          <p:nvPr/>
        </p:nvSpPr>
        <p:spPr bwMode="auto">
          <a:xfrm>
            <a:off x="969689" y="5703955"/>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cxnSp>
        <p:nvCxnSpPr>
          <p:cNvPr id="14" name="Straight Arrow Connector 13">
            <a:extLst>
              <a:ext uri="{FF2B5EF4-FFF2-40B4-BE49-F238E27FC236}">
                <a16:creationId xmlns:a16="http://schemas.microsoft.com/office/drawing/2014/main" id="{35817E11-747E-2647-84F4-76F09B056A53}"/>
              </a:ext>
            </a:extLst>
          </p:cNvPr>
          <p:cNvCxnSpPr>
            <a:cxnSpLocks/>
          </p:cNvCxnSpPr>
          <p:nvPr/>
        </p:nvCxnSpPr>
        <p:spPr>
          <a:xfrm>
            <a:off x="2410943" y="3997877"/>
            <a:ext cx="2563285" cy="631641"/>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82596B-6FF0-744E-9008-6731E6256488}"/>
              </a:ext>
            </a:extLst>
          </p:cNvPr>
          <p:cNvCxnSpPr>
            <a:cxnSpLocks/>
          </p:cNvCxnSpPr>
          <p:nvPr/>
        </p:nvCxnSpPr>
        <p:spPr>
          <a:xfrm flipV="1">
            <a:off x="2885884" y="4609770"/>
            <a:ext cx="2088344" cy="102073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A64347-D5D0-FC46-AB67-8A1DE977D906}"/>
              </a:ext>
            </a:extLst>
          </p:cNvPr>
          <p:cNvCxnSpPr>
            <a:cxnSpLocks/>
          </p:cNvCxnSpPr>
          <p:nvPr/>
        </p:nvCxnSpPr>
        <p:spPr>
          <a:xfrm>
            <a:off x="2410944" y="4232284"/>
            <a:ext cx="2563285" cy="626750"/>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60F87B-1E15-A242-80AD-FF9F62D9A44F}"/>
              </a:ext>
            </a:extLst>
          </p:cNvPr>
          <p:cNvCxnSpPr>
            <a:cxnSpLocks/>
          </p:cNvCxnSpPr>
          <p:nvPr/>
        </p:nvCxnSpPr>
        <p:spPr>
          <a:xfrm flipV="1">
            <a:off x="2879582" y="4847727"/>
            <a:ext cx="2094646" cy="364488"/>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D4EEC0-4802-FB42-832C-19DDE59A3DC2}"/>
              </a:ext>
            </a:extLst>
          </p:cNvPr>
          <p:cNvCxnSpPr>
            <a:cxnSpLocks/>
          </p:cNvCxnSpPr>
          <p:nvPr/>
        </p:nvCxnSpPr>
        <p:spPr>
          <a:xfrm>
            <a:off x="2410945" y="4449372"/>
            <a:ext cx="2563284" cy="606536"/>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8D15DA-8368-B841-AF46-2EF129B04E4C}"/>
              </a:ext>
            </a:extLst>
          </p:cNvPr>
          <p:cNvCxnSpPr>
            <a:cxnSpLocks/>
          </p:cNvCxnSpPr>
          <p:nvPr/>
        </p:nvCxnSpPr>
        <p:spPr>
          <a:xfrm flipV="1">
            <a:off x="2879582" y="5039061"/>
            <a:ext cx="2094646" cy="820579"/>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82D64BF-B1BA-A64D-AD1E-98A153D6452B}"/>
                  </a:ext>
                </a:extLst>
              </p:cNvPr>
              <p:cNvSpPr txBox="1"/>
              <p:nvPr/>
            </p:nvSpPr>
            <p:spPr>
              <a:xfrm>
                <a:off x="4312747" y="5481330"/>
                <a:ext cx="4174411"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100" b="0" i="1" smtClean="0">
                          <a:solidFill>
                            <a:srgbClr val="FFC000"/>
                          </a:solidFill>
                          <a:latin typeface="Cambria Math" panose="02040503050406030204" pitchFamily="18" charset="0"/>
                        </a:rPr>
                        <m:t>𝑅𝐸𝑆</m:t>
                      </m:r>
                      <m:r>
                        <a:rPr lang="de-DE" sz="2100" b="0" i="1" smtClean="0">
                          <a:solidFill>
                            <a:srgbClr val="FFC000"/>
                          </a:solidFill>
                          <a:latin typeface="Cambria Math" panose="02040503050406030204" pitchFamily="18" charset="0"/>
                        </a:rPr>
                        <m:t>1</m:t>
                      </m:r>
                      <m:sSub>
                        <m:sSubPr>
                          <m:ctrlPr>
                            <a:rPr lang="de-DE" sz="2100" b="0" i="1" smtClean="0">
                              <a:solidFill>
                                <a:srgbClr val="FFC000"/>
                              </a:solidFill>
                              <a:latin typeface="Cambria Math" panose="02040503050406030204" pitchFamily="18" charset="0"/>
                              <a:ea typeface="Cambria Math" panose="02040503050406030204" pitchFamily="18" charset="0"/>
                            </a:rPr>
                          </m:ctrlPr>
                        </m:sSubPr>
                        <m:e>
                          <m:r>
                            <a:rPr lang="de-DE" sz="2100" b="0" i="1" smtClean="0">
                              <a:solidFill>
                                <a:srgbClr val="FFC000"/>
                              </a:solidFill>
                              <a:latin typeface="Cambria Math" panose="02040503050406030204" pitchFamily="18" charset="0"/>
                              <a:ea typeface="Cambria Math" panose="02040503050406030204" pitchFamily="18" charset="0"/>
                            </a:rPr>
                            <m:t>⋈</m:t>
                          </m:r>
                        </m:e>
                        <m:sub>
                          <m:r>
                            <a:rPr lang="de-DE" sz="2100" b="0" i="1" smtClean="0">
                              <a:solidFill>
                                <a:srgbClr val="FFC000"/>
                              </a:solidFill>
                              <a:latin typeface="Cambria Math" panose="02040503050406030204" pitchFamily="18" charset="0"/>
                              <a:ea typeface="Cambria Math" panose="02040503050406030204" pitchFamily="18" charset="0"/>
                            </a:rPr>
                            <m:t>𝐶𝑜𝑢𝑟𝑠𝑒𝑁𝑢𝑚𝑏𝑒𝑟</m:t>
                          </m:r>
                          <m:r>
                            <a:rPr lang="de-DE" sz="2100" b="0" i="1" smtClean="0">
                              <a:solidFill>
                                <a:srgbClr val="FFC000"/>
                              </a:solidFill>
                              <a:latin typeface="Cambria Math" panose="02040503050406030204" pitchFamily="18" charset="0"/>
                              <a:ea typeface="Cambria Math" panose="02040503050406030204" pitchFamily="18" charset="0"/>
                            </a:rPr>
                            <m:t>=</m:t>
                          </m:r>
                          <m:r>
                            <a:rPr lang="de-DE" sz="2100" b="0" i="1" smtClean="0">
                              <a:solidFill>
                                <a:srgbClr val="FFC000"/>
                              </a:solidFill>
                              <a:latin typeface="Cambria Math" panose="02040503050406030204" pitchFamily="18" charset="0"/>
                              <a:ea typeface="Cambria Math" panose="02040503050406030204" pitchFamily="18" charset="0"/>
                            </a:rPr>
                            <m:t>𝐶𝑜𝑢𝑟𝑠𝑒</m:t>
                          </m:r>
                        </m:sub>
                      </m:sSub>
                      <m:r>
                        <a:rPr lang="de-DE" sz="2100" b="0" i="1" smtClean="0">
                          <a:solidFill>
                            <a:srgbClr val="FFC000"/>
                          </a:solidFill>
                          <a:latin typeface="Cambria Math" panose="02040503050406030204" pitchFamily="18" charset="0"/>
                          <a:ea typeface="Cambria Math" panose="02040503050406030204" pitchFamily="18" charset="0"/>
                        </a:rPr>
                        <m:t>𝑅𝐸𝑆</m:t>
                      </m:r>
                      <m:r>
                        <a:rPr lang="de-DE" sz="2100" b="0" i="1" smtClean="0">
                          <a:solidFill>
                            <a:srgbClr val="FFC000"/>
                          </a:solidFill>
                          <a:latin typeface="Cambria Math" panose="02040503050406030204" pitchFamily="18" charset="0"/>
                          <a:ea typeface="Cambria Math" panose="02040503050406030204" pitchFamily="18" charset="0"/>
                        </a:rPr>
                        <m:t>2</m:t>
                      </m:r>
                    </m:oMath>
                  </m:oMathPara>
                </a14:m>
                <a:endParaRPr lang="de-DE" sz="2100" dirty="0">
                  <a:solidFill>
                    <a:srgbClr val="FFC000"/>
                  </a:solidFill>
                </a:endParaRPr>
              </a:p>
            </p:txBody>
          </p:sp>
        </mc:Choice>
        <mc:Fallback xmlns="">
          <p:sp>
            <p:nvSpPr>
              <p:cNvPr id="26" name="TextBox 25">
                <a:extLst>
                  <a:ext uri="{FF2B5EF4-FFF2-40B4-BE49-F238E27FC236}">
                    <a16:creationId xmlns:a16="http://schemas.microsoft.com/office/drawing/2014/main" id="{582D64BF-B1BA-A64D-AD1E-98A153D6452B}"/>
                  </a:ext>
                </a:extLst>
              </p:cNvPr>
              <p:cNvSpPr txBox="1">
                <a:spLocks noRot="1" noChangeAspect="1" noMove="1" noResize="1" noEditPoints="1" noAdjustHandles="1" noChangeArrowheads="1" noChangeShapeType="1" noTextEdit="1"/>
              </p:cNvSpPr>
              <p:nvPr/>
            </p:nvSpPr>
            <p:spPr>
              <a:xfrm>
                <a:off x="4312747" y="5481330"/>
                <a:ext cx="4174411" cy="415498"/>
              </a:xfrm>
              <a:prstGeom prst="rect">
                <a:avLst/>
              </a:prstGeom>
              <a:blipFill>
                <a:blip r:embed="rId5"/>
                <a:stretch>
                  <a:fillRect b="-3125"/>
                </a:stretch>
              </a:blipFill>
            </p:spPr>
            <p:txBody>
              <a:bodyPr/>
              <a:lstStyle/>
              <a:p>
                <a:r>
                  <a:rPr lang="en-GB">
                    <a:noFill/>
                  </a:rPr>
                  <a:t> </a:t>
                </a:r>
              </a:p>
            </p:txBody>
          </p:sp>
        </mc:Fallback>
      </mc:AlternateContent>
      <p:graphicFrame>
        <p:nvGraphicFramePr>
          <p:cNvPr id="27" name="Group 86">
            <a:extLst>
              <a:ext uri="{FF2B5EF4-FFF2-40B4-BE49-F238E27FC236}">
                <a16:creationId xmlns:a16="http://schemas.microsoft.com/office/drawing/2014/main" id="{9E5FA56C-2BCC-384B-BD22-63B21D5FF7FD}"/>
              </a:ext>
            </a:extLst>
          </p:cNvPr>
          <p:cNvGraphicFramePr>
            <a:graphicFrameLocks noGrp="1"/>
          </p:cNvGraphicFramePr>
          <p:nvPr>
            <p:extLst>
              <p:ext uri="{D42A27DB-BD31-4B8C-83A1-F6EECF244321}">
                <p14:modId xmlns:p14="http://schemas.microsoft.com/office/powerpoint/2010/main" val="462464307"/>
              </p:ext>
            </p:extLst>
          </p:nvPr>
        </p:nvGraphicFramePr>
        <p:xfrm>
          <a:off x="4005249" y="4235805"/>
          <a:ext cx="4234996" cy="942000"/>
        </p:xfrm>
        <a:graphic>
          <a:graphicData uri="http://schemas.openxmlformats.org/drawingml/2006/table">
            <a:tbl>
              <a:tblPr/>
              <a:tblGrid>
                <a:gridCol w="964737">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43909">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CROSS'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bl>
          </a:graphicData>
        </a:graphic>
      </p:graphicFrame>
    </p:spTree>
    <p:extLst>
      <p:ext uri="{BB962C8B-B14F-4D97-AF65-F5344CB8AC3E}">
        <p14:creationId xmlns:p14="http://schemas.microsoft.com/office/powerpoint/2010/main" val="28312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DABA24-3D6F-9040-9973-75A19330CCCA}"/>
                  </a:ext>
                </a:extLst>
              </p:cNvPr>
              <p:cNvSpPr>
                <a:spLocks noGrp="1"/>
              </p:cNvSpPr>
              <p:nvPr>
                <p:ph type="title"/>
              </p:nvPr>
            </p:nvSpPr>
            <p:spPr/>
            <p:txBody>
              <a:bodyPr/>
              <a:lstStyle/>
              <a:p>
                <a:r>
                  <a:rPr lang="de-DE" dirty="0"/>
                  <a:t>Join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p>
            </p:txBody>
          </p:sp>
        </mc:Choice>
        <mc:Fallback xmlns="">
          <p:sp>
            <p:nvSpPr>
              <p:cNvPr id="2" name="Title 1">
                <a:extLst>
                  <a:ext uri="{FF2B5EF4-FFF2-40B4-BE49-F238E27FC236}">
                    <a16:creationId xmlns:a16="http://schemas.microsoft.com/office/drawing/2014/main" id="{11DABA24-3D6F-9040-9973-75A19330CCCA}"/>
                  </a:ext>
                </a:extLst>
              </p:cNvPr>
              <p:cNvSpPr>
                <a:spLocks noGrp="1" noRot="1" noChangeAspect="1" noMove="1" noResize="1" noEditPoints="1" noAdjustHandles="1" noChangeArrowheads="1" noChangeShapeType="1" noTextEdit="1"/>
              </p:cNvSpPr>
              <p:nvPr>
                <p:ph type="title"/>
              </p:nvPr>
            </p:nvSpPr>
            <p:spPr>
              <a:blipFill>
                <a:blip r:embed="rId2"/>
                <a:stretch>
                  <a:fillRect l="-2090" t="-7018" b="-175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A9510-9C20-C34F-978D-7869AFD25D63}"/>
                  </a:ext>
                </a:extLst>
              </p:cNvPr>
              <p:cNvSpPr>
                <a:spLocks noGrp="1"/>
              </p:cNvSpPr>
              <p:nvPr>
                <p:ph idx="1"/>
              </p:nvPr>
            </p:nvSpPr>
            <p:spPr/>
            <p:txBody>
              <a:bodyPr>
                <a:noAutofit/>
              </a:bodyPr>
              <a:lstStyle/>
              <a:p>
                <a:r>
                  <a:rPr lang="de-DE" dirty="0"/>
                  <a:t>Verbindet die Tupel zweier Relationen, die die </a:t>
                </a:r>
                <a:r>
                  <a:rPr lang="de-DE" dirty="0" err="1">
                    <a:solidFill>
                      <a:schemeClr val="accent1"/>
                    </a:solidFill>
                  </a:rPr>
                  <a:t>Join</a:t>
                </a:r>
                <a:r>
                  <a:rPr lang="de-DE" dirty="0">
                    <a:solidFill>
                      <a:schemeClr val="accent1"/>
                    </a:solidFill>
                  </a:rPr>
                  <a:t>-Bedingung</a:t>
                </a:r>
                <a:r>
                  <a:rPr lang="de-DE" dirty="0"/>
                  <a:t> erfüllen</a:t>
                </a:r>
              </a:p>
              <a:p>
                <a:pPr lvl="1"/>
                <a:r>
                  <a:rPr lang="de-DE" dirty="0"/>
                  <a:t>Gegeben </a:t>
                </a:r>
                <a14:m>
                  <m:oMath xmlns:m="http://schemas.openxmlformats.org/officeDocument/2006/math">
                    <m:r>
                      <a:rPr lang="de-DE" i="1" dirty="0" smtClean="0">
                        <a:latin typeface="Cambria Math" panose="02040503050406030204" pitchFamily="18" charset="0"/>
                      </a:rPr>
                      <m:t>𝑅</m:t>
                    </m:r>
                    <m:d>
                      <m:dPr>
                        <m:ctrlPr>
                          <a:rPr lang="de-DE"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1</m:t>
                            </m:r>
                          </m:sub>
                        </m:sSub>
                        <m:r>
                          <a:rPr lang="de-DE" i="1" dirty="0">
                            <a:latin typeface="Cambria Math" panose="02040503050406030204" pitchFamily="18" charset="0"/>
                            <a:sym typeface="Symbol" pitchFamily="18" charset="2"/>
                          </a:rPr>
                          <m:t>,…,</m:t>
                        </m:r>
                        <m:sSub>
                          <m:sSubPr>
                            <m:ctrlPr>
                              <a:rPr lang="de-DE" b="0" i="1" dirty="0" smtClean="0">
                                <a:latin typeface="Cambria Math" panose="02040503050406030204" pitchFamily="18" charset="0"/>
                                <a:sym typeface="Symbol" pitchFamily="18" charset="2"/>
                              </a:rPr>
                            </m:ctrlPr>
                          </m:sSubPr>
                          <m:e>
                            <m:r>
                              <a:rPr lang="de-DE" i="1" dirty="0">
                                <a:latin typeface="Cambria Math" panose="02040503050406030204" pitchFamily="18" charset="0"/>
                                <a:sym typeface="Symbol" pitchFamily="18" charset="2"/>
                              </a:rPr>
                              <m:t>𝐴</m:t>
                            </m:r>
                          </m:e>
                          <m:sub>
                            <m:r>
                              <a:rPr lang="de-DE" b="0" i="1" dirty="0" smtClean="0">
                                <a:latin typeface="Cambria Math" panose="02040503050406030204" pitchFamily="18" charset="0"/>
                                <a:sym typeface="Symbol" pitchFamily="18" charset="2"/>
                              </a:rPr>
                              <m:t>𝑛</m:t>
                            </m:r>
                          </m:sub>
                        </m:sSub>
                      </m:e>
                    </m:d>
                  </m:oMath>
                </a14:m>
                <a:r>
                  <a:rPr lang="de-DE" dirty="0">
                    <a:sym typeface="Symbol" pitchFamily="18" charset="2"/>
                  </a:rPr>
                  <a:t> und </a:t>
                </a:r>
                <a14:m>
                  <m:oMath xmlns:m="http://schemas.openxmlformats.org/officeDocument/2006/math">
                    <m:r>
                      <a:rPr lang="de-DE" b="0" i="1" dirty="0" smtClean="0">
                        <a:latin typeface="Cambria Math" panose="02040503050406030204" pitchFamily="18" charset="0"/>
                      </a:rPr>
                      <m:t>𝑆</m:t>
                    </m:r>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b="0" i="1" dirty="0" smtClean="0">
                                <a:latin typeface="Cambria Math" panose="02040503050406030204" pitchFamily="18" charset="0"/>
                              </a:rPr>
                              <m:t>𝐵</m:t>
                            </m:r>
                          </m:e>
                          <m:sub>
                            <m:r>
                              <a:rPr lang="de-DE" i="1" dirty="0">
                                <a:latin typeface="Cambria Math" panose="02040503050406030204" pitchFamily="18" charset="0"/>
                              </a:rPr>
                              <m:t>1</m:t>
                            </m:r>
                          </m:sub>
                        </m:sSub>
                        <m:r>
                          <a:rPr lang="de-DE" i="1" dirty="0">
                            <a:latin typeface="Cambria Math" panose="02040503050406030204" pitchFamily="18" charset="0"/>
                            <a:sym typeface="Symbol" pitchFamily="18" charset="2"/>
                          </a:rPr>
                          <m:t>,…,</m:t>
                        </m:r>
                        <m:sSub>
                          <m:sSubPr>
                            <m:ctrlPr>
                              <a:rPr lang="de-DE" i="1" dirty="0">
                                <a:latin typeface="Cambria Math" panose="02040503050406030204" pitchFamily="18" charset="0"/>
                                <a:sym typeface="Symbol" pitchFamily="18" charset="2"/>
                              </a:rPr>
                            </m:ctrlPr>
                          </m:sSubPr>
                          <m:e>
                            <m:r>
                              <a:rPr lang="de-DE" b="0" i="1" dirty="0" smtClean="0">
                                <a:latin typeface="Cambria Math" panose="02040503050406030204" pitchFamily="18" charset="0"/>
                                <a:sym typeface="Symbol" pitchFamily="18" charset="2"/>
                              </a:rPr>
                              <m:t>𝐵</m:t>
                            </m:r>
                          </m:e>
                          <m:sub>
                            <m:r>
                              <a:rPr lang="de-DE" b="0" i="1" dirty="0" smtClean="0">
                                <a:latin typeface="Cambria Math" panose="02040503050406030204" pitchFamily="18" charset="0"/>
                                <a:sym typeface="Symbol" pitchFamily="18" charset="2"/>
                              </a:rPr>
                              <m:t>𝑚</m:t>
                            </m:r>
                          </m:sub>
                        </m:sSub>
                      </m:e>
                    </m:d>
                  </m:oMath>
                </a14:m>
                <a:endParaRPr lang="de-DE" dirty="0"/>
              </a:p>
              <a:p>
                <a:pPr lvl="1"/>
                <a14:m>
                  <m:oMath xmlns:m="http://schemas.openxmlformats.org/officeDocument/2006/math">
                    <m:r>
                      <a:rPr lang="de-DE" b="0" i="1" smtClean="0">
                        <a:solidFill>
                          <a:schemeClr val="accent1"/>
                        </a:solidFill>
                        <a:latin typeface="Cambria Math" panose="02040503050406030204" pitchFamily="18" charset="0"/>
                      </a:rPr>
                      <m:t>𝑟</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m:t>
                        </m:r>
                      </m:e>
                      <m:sub>
                        <m:d>
                          <m:dPr>
                            <m:begChr m:val="⟨"/>
                            <m:endChr m:val="⟩"/>
                            <m:ctrlPr>
                              <a:rPr lang="de-DE" b="0" i="1" smtClean="0">
                                <a:solidFill>
                                  <a:schemeClr val="accent1"/>
                                </a:solidFill>
                                <a:latin typeface="Cambria Math" panose="02040503050406030204" pitchFamily="18" charset="0"/>
                                <a:ea typeface="Cambria Math" panose="02040503050406030204" pitchFamily="18" charset="0"/>
                              </a:rPr>
                            </m:ctrlPr>
                          </m:dPr>
                          <m:e>
                            <m:r>
                              <a:rPr lang="de-DE" b="0" i="1" smtClean="0">
                                <a:solidFill>
                                  <a:schemeClr val="accent1"/>
                                </a:solidFill>
                                <a:latin typeface="Cambria Math" panose="02040503050406030204" pitchFamily="18" charset="0"/>
                                <a:ea typeface="Cambria Math" panose="02040503050406030204" pitchFamily="18" charset="0"/>
                              </a:rPr>
                              <m:t>𝐵𝑒𝑑𝑖𝑛𝑔𝑢𝑛𝑔</m:t>
                            </m:r>
                          </m:e>
                        </m:d>
                      </m:sub>
                    </m:sSub>
                    <m:r>
                      <a:rPr lang="de-DE" b="0" i="1" smtClean="0">
                        <a:solidFill>
                          <a:schemeClr val="accent1"/>
                        </a:solidFill>
                        <a:latin typeface="Cambria Math" panose="02040503050406030204" pitchFamily="18" charset="0"/>
                        <a:ea typeface="Cambria Math" panose="02040503050406030204" pitchFamily="18" charset="0"/>
                      </a:rPr>
                      <m:t>𝑠</m:t>
                    </m:r>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𝑞</m:t>
                    </m:r>
                    <m:d>
                      <m:dPr>
                        <m:ctrlPr>
                          <a:rPr lang="de-DE" b="0" i="1" smtClean="0">
                            <a:solidFill>
                              <a:schemeClr val="accent1"/>
                            </a:solidFill>
                            <a:latin typeface="Cambria Math" panose="02040503050406030204" pitchFamily="18" charset="0"/>
                            <a:ea typeface="Cambria Math" panose="02040503050406030204" pitchFamily="18" charset="0"/>
                          </a:rPr>
                        </m:ctrlPr>
                      </m:dPr>
                      <m:e>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𝐴</m:t>
                            </m:r>
                          </m:e>
                          <m:sub>
                            <m:r>
                              <a:rPr lang="de-DE" b="0" i="1" smtClean="0">
                                <a:solidFill>
                                  <a:schemeClr val="accent1"/>
                                </a:solidFill>
                                <a:latin typeface="Cambria Math" panose="02040503050406030204" pitchFamily="18" charset="0"/>
                                <a:ea typeface="Cambria Math" panose="02040503050406030204" pitchFamily="18" charset="0"/>
                              </a:rPr>
                              <m:t>1</m:t>
                            </m:r>
                          </m:sub>
                        </m:sSub>
                        <m:r>
                          <a:rPr lang="de-DE" b="0" i="1" smtClean="0">
                            <a:solidFill>
                              <a:schemeClr val="accent1"/>
                            </a:solidFill>
                            <a:latin typeface="Cambria Math" panose="02040503050406030204" pitchFamily="18" charset="0"/>
                            <a:ea typeface="Cambria Math" panose="02040503050406030204" pitchFamily="18" charset="0"/>
                          </a:rPr>
                          <m:t>,…,</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𝐴</m:t>
                            </m:r>
                          </m:e>
                          <m:sub>
                            <m:r>
                              <a:rPr lang="de-DE" b="0" i="1" smtClean="0">
                                <a:solidFill>
                                  <a:schemeClr val="accent1"/>
                                </a:solidFill>
                                <a:latin typeface="Cambria Math" panose="02040503050406030204" pitchFamily="18" charset="0"/>
                                <a:ea typeface="Cambria Math" panose="02040503050406030204" pitchFamily="18" charset="0"/>
                              </a:rPr>
                              <m:t>𝑛</m:t>
                            </m:r>
                          </m:sub>
                        </m:sSub>
                        <m:r>
                          <a:rPr lang="de-DE" b="0" i="1" smtClean="0">
                            <a:solidFill>
                              <a:schemeClr val="accent1"/>
                            </a:solidFill>
                            <a:latin typeface="Cambria Math" panose="02040503050406030204" pitchFamily="18" charset="0"/>
                            <a:ea typeface="Cambria Math" panose="02040503050406030204" pitchFamily="18" charset="0"/>
                          </a:rPr>
                          <m:t>, </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𝐵</m:t>
                            </m:r>
                          </m:e>
                          <m:sub>
                            <m:r>
                              <a:rPr lang="de-DE" b="0" i="1" smtClean="0">
                                <a:solidFill>
                                  <a:schemeClr val="accent1"/>
                                </a:solidFill>
                                <a:latin typeface="Cambria Math" panose="02040503050406030204" pitchFamily="18" charset="0"/>
                                <a:ea typeface="Cambria Math" panose="02040503050406030204" pitchFamily="18" charset="0"/>
                              </a:rPr>
                              <m:t>1</m:t>
                            </m:r>
                          </m:sub>
                        </m:sSub>
                        <m:r>
                          <a:rPr lang="de-DE" b="0" i="1" smtClean="0">
                            <a:solidFill>
                              <a:schemeClr val="accent1"/>
                            </a:solidFill>
                            <a:latin typeface="Cambria Math" panose="02040503050406030204" pitchFamily="18" charset="0"/>
                            <a:ea typeface="Cambria Math" panose="02040503050406030204" pitchFamily="18" charset="0"/>
                          </a:rPr>
                          <m:t>,…,</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𝐵</m:t>
                            </m:r>
                          </m:e>
                          <m:sub>
                            <m:r>
                              <a:rPr lang="de-DE" b="0" i="1" smtClean="0">
                                <a:solidFill>
                                  <a:schemeClr val="accent1"/>
                                </a:solidFill>
                                <a:latin typeface="Cambria Math" panose="02040503050406030204" pitchFamily="18" charset="0"/>
                                <a:ea typeface="Cambria Math" panose="02040503050406030204" pitchFamily="18" charset="0"/>
                              </a:rPr>
                              <m:t>𝑚</m:t>
                            </m:r>
                          </m:sub>
                        </m:sSub>
                      </m:e>
                    </m:d>
                  </m:oMath>
                </a14:m>
                <a:endParaRPr lang="de-DE" dirty="0">
                  <a:solidFill>
                    <a:schemeClr val="accent1"/>
                  </a:solidFill>
                  <a:sym typeface="Symbol" pitchFamily="18" charset="2"/>
                </a:endParaRPr>
              </a:p>
              <a:p>
                <a:pPr lvl="1"/>
                <a14:m>
                  <m:oMath xmlns:m="http://schemas.openxmlformats.org/officeDocument/2006/math">
                    <m:r>
                      <a:rPr lang="de-DE" b="0" i="1" dirty="0" smtClean="0">
                        <a:latin typeface="Cambria Math" panose="02040503050406030204" pitchFamily="18" charset="0"/>
                        <a:sym typeface="Symbol" pitchFamily="18" charset="2"/>
                      </a:rPr>
                      <m:t>𝑞</m:t>
                    </m:r>
                  </m:oMath>
                </a14:m>
                <a:r>
                  <a:rPr lang="de-DE" dirty="0">
                    <a:sym typeface="Symbol" pitchFamily="18" charset="2"/>
                  </a:rPr>
                  <a:t> enthält alle Kombinationen von </a:t>
                </a:r>
                <a:r>
                  <a:rPr lang="de-DE" dirty="0" err="1">
                    <a:sym typeface="Symbol" pitchFamily="18" charset="2"/>
                  </a:rPr>
                  <a:t>Tupeln</a:t>
                </a:r>
                <a:r>
                  <a:rPr lang="de-DE" dirty="0">
                    <a:sym typeface="Symbol" pitchFamily="18" charset="2"/>
                  </a:rPr>
                  <a:t>, die der Bedingung entsprechen</a:t>
                </a:r>
              </a:p>
              <a:p>
                <a:pPr lvl="1"/>
                <a:r>
                  <a:rPr lang="de-DE" dirty="0">
                    <a:sym typeface="Symbol" pitchFamily="18" charset="2"/>
                  </a:rPr>
                  <a:t>Äquivalent zu kartesischem Produkt mit anschließender Selektion</a:t>
                </a:r>
              </a:p>
              <a:p>
                <a:pPr lvl="2"/>
                <a14:m>
                  <m:oMath xmlns:m="http://schemas.openxmlformats.org/officeDocument/2006/math">
                    <m:r>
                      <a:rPr lang="de-DE" b="0" i="1" smtClean="0">
                        <a:latin typeface="Cambria Math" panose="02040503050406030204" pitchFamily="18" charset="0"/>
                      </a:rPr>
                      <m:t>𝑟</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e>
                        </m:d>
                      </m:sub>
                    </m:sSub>
                    <m:r>
                      <a:rPr lang="de-DE" b="0" i="1" smtClean="0">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𝜎</m:t>
                        </m:r>
                      </m:e>
                      <m:sub>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𝐵𝑒𝑑𝑖𝑛𝑔𝑢𝑛𝑔</m:t>
                            </m:r>
                          </m:e>
                        </m:d>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𝑟</m:t>
                        </m:r>
                        <m:r>
                          <a:rPr lang="de-DE" b="0" i="1" dirty="0" smtClean="0">
                            <a:latin typeface="Cambria Math" panose="02040503050406030204" pitchFamily="18" charset="0"/>
                          </a:rPr>
                          <m:t> × </m:t>
                        </m:r>
                        <m:r>
                          <a:rPr lang="de-DE" b="0" i="1" dirty="0" smtClean="0">
                            <a:latin typeface="Cambria Math" panose="02040503050406030204" pitchFamily="18" charset="0"/>
                          </a:rPr>
                          <m:t>𝑠</m:t>
                        </m:r>
                      </m:e>
                    </m:d>
                  </m:oMath>
                </a14:m>
                <a:endParaRPr lang="de-DE" dirty="0"/>
              </a:p>
              <a:p>
                <a:pPr lvl="2"/>
                <a:r>
                  <a:rPr lang="de-DE" dirty="0"/>
                  <a:t>Zwischenergebnis kleiner bei Join</a:t>
                </a:r>
              </a:p>
              <a:p>
                <a:pPr lvl="1"/>
                <a:r>
                  <a:rPr lang="de-DE" dirty="0"/>
                  <a:t>Binär: werden auf zwei Relationen angewendet</a:t>
                </a:r>
              </a:p>
              <a:p>
                <a:pPr lvl="2"/>
                <a:endParaRPr lang="de-DE" dirty="0"/>
              </a:p>
            </p:txBody>
          </p:sp>
        </mc:Choice>
        <mc:Fallback xmlns="">
          <p:sp>
            <p:nvSpPr>
              <p:cNvPr id="3" name="Content Placeholder 2">
                <a:extLst>
                  <a:ext uri="{FF2B5EF4-FFF2-40B4-BE49-F238E27FC236}">
                    <a16:creationId xmlns:a16="http://schemas.microsoft.com/office/drawing/2014/main" id="{7E4A9510-9C20-C34F-978D-7869AFD25D63}"/>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8" name="Date Placeholder 7">
            <a:extLst>
              <a:ext uri="{FF2B5EF4-FFF2-40B4-BE49-F238E27FC236}">
                <a16:creationId xmlns:a16="http://schemas.microsoft.com/office/drawing/2014/main" id="{AAB73476-F7AB-734F-A944-596081407EF0}"/>
              </a:ext>
            </a:extLst>
          </p:cNvPr>
          <p:cNvSpPr>
            <a:spLocks noGrp="1"/>
          </p:cNvSpPr>
          <p:nvPr>
            <p:ph type="dt" sz="half" idx="2"/>
          </p:nvPr>
        </p:nvSpPr>
        <p:spPr/>
        <p:txBody>
          <a:bodyPr/>
          <a:lstStyle/>
          <a:p>
            <a:r>
              <a:rPr lang="en-GB"/>
              <a:t>Relationale Algebra</a:t>
            </a:r>
          </a:p>
        </p:txBody>
      </p:sp>
      <p:sp>
        <p:nvSpPr>
          <p:cNvPr id="9" name="Footer Placeholder 8">
            <a:extLst>
              <a:ext uri="{FF2B5EF4-FFF2-40B4-BE49-F238E27FC236}">
                <a16:creationId xmlns:a16="http://schemas.microsoft.com/office/drawing/2014/main" id="{88D6B26F-F73D-F249-B38E-62DF0CBA6262}"/>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6DFA1DF-737A-C44C-9DF0-14DCD1DA1DFD}"/>
              </a:ext>
            </a:extLst>
          </p:cNvPr>
          <p:cNvSpPr>
            <a:spLocks noGrp="1"/>
          </p:cNvSpPr>
          <p:nvPr>
            <p:ph type="sldNum" sz="quarter" idx="4"/>
          </p:nvPr>
        </p:nvSpPr>
        <p:spPr/>
        <p:txBody>
          <a:bodyPr/>
          <a:lstStyle/>
          <a:p>
            <a:fld id="{6B52BCD7-8B4B-1443-81DC-540C3C62FE02}" type="slidenum">
              <a:rPr lang="en-GB" smtClean="0"/>
              <a:t>33</a:t>
            </a:fld>
            <a:endParaRPr lang="en-GB"/>
          </a:p>
        </p:txBody>
      </p:sp>
    </p:spTree>
    <p:extLst>
      <p:ext uri="{BB962C8B-B14F-4D97-AF65-F5344CB8AC3E}">
        <p14:creationId xmlns:p14="http://schemas.microsoft.com/office/powerpoint/2010/main" val="2916318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DABA24-3D6F-9040-9973-75A19330CCCA}"/>
                  </a:ext>
                </a:extLst>
              </p:cNvPr>
              <p:cNvSpPr>
                <a:spLocks noGrp="1"/>
              </p:cNvSpPr>
              <p:nvPr>
                <p:ph type="title"/>
              </p:nvPr>
            </p:nvSpPr>
            <p:spPr/>
            <p:txBody>
              <a:bodyPr/>
              <a:lstStyle/>
              <a:p>
                <a:r>
                  <a:rPr lang="de-DE" dirty="0"/>
                  <a:t>Join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 Beispiel</a:t>
                </a:r>
              </a:p>
            </p:txBody>
          </p:sp>
        </mc:Choice>
        <mc:Fallback xmlns="">
          <p:sp>
            <p:nvSpPr>
              <p:cNvPr id="2" name="Title 1">
                <a:extLst>
                  <a:ext uri="{FF2B5EF4-FFF2-40B4-BE49-F238E27FC236}">
                    <a16:creationId xmlns:a16="http://schemas.microsoft.com/office/drawing/2014/main" id="{11DABA24-3D6F-9040-9973-75A19330CCCA}"/>
                  </a:ext>
                </a:extLst>
              </p:cNvPr>
              <p:cNvSpPr>
                <a:spLocks noGrp="1" noRot="1" noChangeAspect="1" noMove="1" noResize="1" noEditPoints="1" noAdjustHandles="1" noChangeArrowheads="1" noChangeShapeType="1" noTextEdit="1"/>
              </p:cNvSpPr>
              <p:nvPr>
                <p:ph type="title"/>
              </p:nvPr>
            </p:nvSpPr>
            <p:spPr>
              <a:blipFill>
                <a:blip r:embed="rId2"/>
                <a:stretch>
                  <a:fillRect l="-1768" t="-4255" b="-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A9510-9C20-C34F-978D-7869AFD25D63}"/>
                  </a:ext>
                </a:extLst>
              </p:cNvPr>
              <p:cNvSpPr>
                <a:spLocks noGrp="1"/>
              </p:cNvSpPr>
              <p:nvPr>
                <p:ph idx="1"/>
              </p:nvPr>
            </p:nvSpPr>
            <p:spPr/>
            <p:txBody>
              <a:bodyPr>
                <a:noAutofit/>
              </a:bodyPr>
              <a:lstStyle/>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1←</m:t>
                    </m:r>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𝜋</m:t>
                        </m:r>
                      </m:e>
                      <m:sub>
                        <m:r>
                          <a:rPr lang="de-DE" i="1" dirty="0">
                            <a:solidFill>
                              <a:schemeClr val="accent1"/>
                            </a:solidFill>
                            <a:latin typeface="Cambria Math" panose="02040503050406030204" pitchFamily="18" charset="0"/>
                          </a:rPr>
                          <m:t>𝐶𝑜𝑢𝑟𝑠𝑒𝑁𝑢𝑚𝑏𝑒𝑟</m:t>
                        </m:r>
                      </m:sub>
                    </m:sSub>
                    <m:d>
                      <m:dPr>
                        <m:ctrlPr>
                          <a:rPr lang="de-DE" i="1" dirty="0">
                            <a:solidFill>
                              <a:schemeClr val="accent1"/>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el-GR" i="1" dirty="0">
                                <a:solidFill>
                                  <a:schemeClr val="accent1"/>
                                </a:solidFill>
                                <a:latin typeface="Cambria Math" panose="02040503050406030204" pitchFamily="18" charset="0"/>
                              </a:rPr>
                              <m:t>𝜎</m:t>
                            </m:r>
                          </m:e>
                          <m:sub>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𝐶𝑆</m:t>
                            </m:r>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e>
                    </m:d>
                  </m:oMath>
                </a14:m>
                <a:endParaRPr lang="de-DE" dirty="0">
                  <a:solidFill>
                    <a:schemeClr val="accent1"/>
                  </a:solidFill>
                </a:endParaRPr>
              </a:p>
              <a:p>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2←</m:t>
                    </m:r>
                    <m:sSub>
                      <m:sSubPr>
                        <m:ctrlPr>
                          <a:rPr lang="de-DE" i="1" dirty="0">
                            <a:solidFill>
                              <a:schemeClr val="tx1">
                                <a:lumMod val="50000"/>
                                <a:lumOff val="50000"/>
                              </a:schemeClr>
                            </a:solidFill>
                            <a:latin typeface="Cambria Math" panose="02040503050406030204" pitchFamily="18" charset="0"/>
                          </a:rPr>
                        </m:ctrlPr>
                      </m:sSubPr>
                      <m:e>
                        <m:r>
                          <a:rPr lang="de-DE" i="1" dirty="0" err="1">
                            <a:solidFill>
                              <a:schemeClr val="tx1">
                                <a:lumMod val="50000"/>
                                <a:lumOff val="50000"/>
                              </a:schemeClr>
                            </a:solidFill>
                            <a:latin typeface="Cambria Math" panose="02040503050406030204" pitchFamily="18" charset="0"/>
                          </a:rPr>
                          <m:t>𝜌</m:t>
                        </m:r>
                      </m:e>
                      <m:sub>
                        <m:r>
                          <a:rPr lang="de-DE" i="1" dirty="0">
                            <a:solidFill>
                              <a:schemeClr val="tx1">
                                <a:lumMod val="50000"/>
                                <a:lumOff val="50000"/>
                              </a:schemeClr>
                            </a:solidFill>
                            <a:latin typeface="Cambria Math" panose="02040503050406030204" pitchFamily="18" charset="0"/>
                          </a:rPr>
                          <m:t>𝐶𝑜𝑢𝑟𝑠𝑒</m:t>
                        </m:r>
                        <m:r>
                          <a:rPr lang="de-DE" i="1" dirty="0">
                            <a:solidFill>
                              <a:schemeClr val="tx1">
                                <a:lumMod val="50000"/>
                                <a:lumOff val="50000"/>
                              </a:schemeClr>
                            </a:solidFill>
                            <a:latin typeface="Cambria Math" panose="02040503050406030204" pitchFamily="18" charset="0"/>
                          </a:rPr>
                          <m:t>,</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𝜋</m:t>
                            </m:r>
                          </m:e>
                          <m:sub>
                            <m:r>
                              <a:rPr lang="de-DE" i="1" dirty="0">
                                <a:solidFill>
                                  <a:schemeClr val="tx1">
                                    <a:lumMod val="50000"/>
                                    <a:lumOff val="50000"/>
                                  </a:schemeClr>
                                </a:solidFill>
                                <a:latin typeface="Cambria Math" panose="02040503050406030204" pitchFamily="18" charset="0"/>
                              </a:rPr>
                              <m:t>𝐶𝑜𝑢𝑟𝑠𝑒𝑁𝑢𝑚𝑏𝑒𝑟</m:t>
                            </m:r>
                            <m:r>
                              <a:rPr lang="de-DE" i="1" dirty="0">
                                <a:solidFill>
                                  <a:schemeClr val="tx1">
                                    <a:lumMod val="50000"/>
                                    <a:lumOff val="50000"/>
                                  </a:schemeClr>
                                </a:solidFill>
                                <a:latin typeface="Cambria Math" panose="02040503050406030204" pitchFamily="18" charset="0"/>
                              </a:rPr>
                              <m:t>, </m:t>
                            </m:r>
                            <m:r>
                              <a:rPr lang="de-DE" i="1" dirty="0">
                                <a:solidFill>
                                  <a:schemeClr val="tx1">
                                    <a:lumMod val="50000"/>
                                    <a:lumOff val="50000"/>
                                  </a:schemeClr>
                                </a:solidFill>
                                <a:latin typeface="Cambria Math" panose="02040503050406030204" pitchFamily="18" charset="0"/>
                              </a:rPr>
                              <m:t>𝐼𝑛𝑠𝑡𝑟𝑢𝑐𝑡𝑜𝑟</m:t>
                            </m:r>
                          </m:sub>
                        </m:sSub>
                        <m:d>
                          <m:dPr>
                            <m:ctrlPr>
                              <a:rPr lang="de-DE" i="1" dirty="0">
                                <a:solidFill>
                                  <a:schemeClr val="tx1">
                                    <a:lumMod val="50000"/>
                                    <a:lumOff val="50000"/>
                                  </a:schemeClr>
                                </a:solidFill>
                                <a:latin typeface="Cambria Math" panose="02040503050406030204" pitchFamily="18" charset="0"/>
                              </a:rPr>
                            </m:ctrlPr>
                          </m:dPr>
                          <m:e>
                            <m:sSub>
                              <m:sSubPr>
                                <m:ctrlPr>
                                  <a:rPr lang="de-DE" i="1" dirty="0">
                                    <a:solidFill>
                                      <a:schemeClr val="tx1">
                                        <a:lumMod val="50000"/>
                                        <a:lumOff val="50000"/>
                                      </a:schemeClr>
                                    </a:solidFill>
                                    <a:latin typeface="Cambria Math" panose="02040503050406030204" pitchFamily="18" charset="0"/>
                                  </a:rPr>
                                </m:ctrlPr>
                              </m:sSubPr>
                              <m:e>
                                <m:r>
                                  <a:rPr lang="el-GR" i="1" dirty="0">
                                    <a:solidFill>
                                      <a:schemeClr val="tx1">
                                        <a:lumMod val="50000"/>
                                        <a:lumOff val="50000"/>
                                      </a:schemeClr>
                                    </a:solidFill>
                                    <a:latin typeface="Cambria Math" panose="02040503050406030204" pitchFamily="18" charset="0"/>
                                  </a:rPr>
                                  <m:t>𝜎</m:t>
                                </m:r>
                              </m:e>
                              <m:sub>
                                <m:r>
                                  <a:rPr lang="de-DE" i="1" dirty="0">
                                    <a:solidFill>
                                      <a:schemeClr val="tx1">
                                        <a:lumMod val="50000"/>
                                        <a:lumOff val="50000"/>
                                      </a:schemeClr>
                                    </a:solidFill>
                                    <a:latin typeface="Cambria Math" panose="02040503050406030204" pitchFamily="18" charset="0"/>
                                  </a:rPr>
                                  <m:t>𝑌𝑒𝑎𝑟</m:t>
                                </m:r>
                                <m:r>
                                  <a:rPr lang="de-DE" i="1" dirty="0">
                                    <a:solidFill>
                                      <a:schemeClr val="tx1">
                                        <a:lumMod val="50000"/>
                                        <a:lumOff val="50000"/>
                                      </a:schemeClr>
                                    </a:solidFill>
                                    <a:latin typeface="Cambria Math" panose="02040503050406030204" pitchFamily="18" charset="0"/>
                                  </a:rPr>
                                  <m:t>=19</m:t>
                                </m:r>
                              </m:sub>
                            </m:sSub>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panose="02040503050406030204" pitchFamily="18" charset="0"/>
                                  </a:rPr>
                                  <m:t>𝑆𝐸𝐶𝑇𝐼𝑂𝑁</m:t>
                                </m:r>
                              </m:e>
                            </m:d>
                          </m:e>
                        </m:d>
                      </m:e>
                    </m:d>
                  </m:oMath>
                </a14:m>
                <a:endParaRPr lang="de-DE" dirty="0"/>
              </a:p>
              <a:p>
                <a14:m>
                  <m:oMath xmlns:m="http://schemas.openxmlformats.org/officeDocument/2006/math">
                    <m:r>
                      <a:rPr lang="de-DE" i="1" dirty="0" smtClean="0">
                        <a:latin typeface="Cambria Math" panose="02040503050406030204" pitchFamily="18" charset="0"/>
                      </a:rPr>
                      <m:t>𝐽𝑂𝐼𝑁𝑅𝐸𝑆</m:t>
                    </m:r>
                    <m:r>
                      <a:rPr lang="de-DE" i="1" dirty="0" smtClean="0">
                        <a:latin typeface="Cambria Math" panose="02040503050406030204" pitchFamily="18" charset="0"/>
                      </a:rPr>
                      <m:t>←</m:t>
                    </m:r>
                    <m:r>
                      <a:rPr lang="de-DE" sz="2400" i="1">
                        <a:solidFill>
                          <a:srgbClr val="FFC000"/>
                        </a:solidFill>
                        <a:latin typeface="Cambria Math" panose="02040503050406030204" pitchFamily="18" charset="0"/>
                      </a:rPr>
                      <m:t>𝑅𝐸𝑆</m:t>
                    </m:r>
                    <m:r>
                      <a:rPr lang="de-DE" sz="2400" i="1">
                        <a:solidFill>
                          <a:srgbClr val="FFC000"/>
                        </a:solidFill>
                        <a:latin typeface="Cambria Math" panose="02040503050406030204" pitchFamily="18" charset="0"/>
                      </a:rPr>
                      <m:t>1</m:t>
                    </m:r>
                    <m:sSub>
                      <m:sSubPr>
                        <m:ctrlPr>
                          <a:rPr lang="de-DE" sz="2400" i="1">
                            <a:solidFill>
                              <a:srgbClr val="FFC000"/>
                            </a:solidFill>
                            <a:latin typeface="Cambria Math" panose="02040503050406030204" pitchFamily="18" charset="0"/>
                            <a:ea typeface="Cambria Math" panose="02040503050406030204" pitchFamily="18" charset="0"/>
                          </a:rPr>
                        </m:ctrlPr>
                      </m:sSubPr>
                      <m:e>
                        <m:r>
                          <a:rPr lang="de-DE" sz="2400" i="1">
                            <a:solidFill>
                              <a:srgbClr val="FFC000"/>
                            </a:solidFill>
                            <a:latin typeface="Cambria Math" panose="02040503050406030204" pitchFamily="18" charset="0"/>
                            <a:ea typeface="Cambria Math" panose="02040503050406030204" pitchFamily="18" charset="0"/>
                          </a:rPr>
                          <m:t>⋈</m:t>
                        </m:r>
                      </m:e>
                      <m:sub>
                        <m:r>
                          <a:rPr lang="de-DE" sz="2400" i="1">
                            <a:solidFill>
                              <a:srgbClr val="FFC000"/>
                            </a:solidFill>
                            <a:latin typeface="Cambria Math" panose="02040503050406030204" pitchFamily="18" charset="0"/>
                            <a:ea typeface="Cambria Math" panose="02040503050406030204" pitchFamily="18" charset="0"/>
                          </a:rPr>
                          <m:t>𝐶𝑜𝑢𝑟𝑠𝑒𝑁𝑢𝑚𝑏𝑒𝑟</m:t>
                        </m:r>
                        <m:r>
                          <a:rPr lang="de-DE" sz="2400" i="1">
                            <a:solidFill>
                              <a:srgbClr val="FFC000"/>
                            </a:solidFill>
                            <a:latin typeface="Cambria Math" panose="02040503050406030204" pitchFamily="18" charset="0"/>
                            <a:ea typeface="Cambria Math" panose="02040503050406030204" pitchFamily="18" charset="0"/>
                          </a:rPr>
                          <m:t>=</m:t>
                        </m:r>
                        <m:r>
                          <a:rPr lang="de-DE" sz="2400" i="1">
                            <a:solidFill>
                              <a:srgbClr val="FFC000"/>
                            </a:solidFill>
                            <a:latin typeface="Cambria Math" panose="02040503050406030204" pitchFamily="18" charset="0"/>
                            <a:ea typeface="Cambria Math" panose="02040503050406030204" pitchFamily="18" charset="0"/>
                          </a:rPr>
                          <m:t>𝐶𝑜𝑢𝑟𝑠𝑒</m:t>
                        </m:r>
                      </m:sub>
                    </m:sSub>
                    <m:r>
                      <a:rPr lang="de-DE" sz="2400" i="1">
                        <a:solidFill>
                          <a:srgbClr val="FFC000"/>
                        </a:solidFill>
                        <a:latin typeface="Cambria Math" panose="02040503050406030204" pitchFamily="18" charset="0"/>
                        <a:ea typeface="Cambria Math" panose="02040503050406030204" pitchFamily="18" charset="0"/>
                      </a:rPr>
                      <m:t>𝑅𝐸𝑆</m:t>
                    </m:r>
                    <m:r>
                      <a:rPr lang="de-DE" sz="2400" i="1">
                        <a:solidFill>
                          <a:srgbClr val="FFC000"/>
                        </a:solidFill>
                        <a:latin typeface="Cambria Math" panose="02040503050406030204" pitchFamily="18" charset="0"/>
                        <a:ea typeface="Cambria Math" panose="02040503050406030204" pitchFamily="18" charset="0"/>
                      </a:rPr>
                      <m:t>2</m:t>
                    </m:r>
                  </m:oMath>
                </a14:m>
                <a:endParaRPr lang="de-DE" dirty="0">
                  <a:solidFill>
                    <a:srgbClr val="C00000"/>
                  </a:solidFill>
                </a:endParaRPr>
              </a:p>
              <a:p>
                <a14:m>
                  <m:oMath xmlns:m="http://schemas.openxmlformats.org/officeDocument/2006/math">
                    <m:r>
                      <a:rPr lang="de-DE" i="1" dirty="0" smtClean="0">
                        <a:latin typeface="Cambria Math" panose="02040503050406030204" pitchFamily="18" charset="0"/>
                      </a:rPr>
                      <m:t>𝑅𝐸𝑆</m:t>
                    </m:r>
                    <m:r>
                      <a:rPr lang="de-DE" i="1" dirty="0" smtClean="0">
                        <a:latin typeface="Cambria Math" panose="02040503050406030204" pitchFamily="18" charset="0"/>
                      </a:rPr>
                      <m:t>←</m:t>
                    </m:r>
                    <m:sSub>
                      <m:sSubPr>
                        <m:ctrlPr>
                          <a:rPr lang="de-DE" b="0" i="1" dirty="0" smtClean="0">
                            <a:solidFill>
                              <a:srgbClr val="7030A0"/>
                            </a:solidFill>
                            <a:latin typeface="Cambria Math" panose="02040503050406030204" pitchFamily="18" charset="0"/>
                          </a:rPr>
                        </m:ctrlPr>
                      </m:sSubPr>
                      <m:e>
                        <m:r>
                          <a:rPr lang="el-GR" i="1" dirty="0">
                            <a:solidFill>
                              <a:srgbClr val="7030A0"/>
                            </a:solidFill>
                            <a:latin typeface="Cambria Math" panose="02040503050406030204" pitchFamily="18" charset="0"/>
                          </a:rPr>
                          <m:t>𝜋</m:t>
                        </m:r>
                      </m:e>
                      <m:sub>
                        <m:r>
                          <a:rPr lang="de-DE" b="0" i="1" dirty="0" smtClean="0">
                            <a:solidFill>
                              <a:srgbClr val="7030A0"/>
                            </a:solidFill>
                            <a:latin typeface="Cambria Math" panose="02040503050406030204" pitchFamily="18" charset="0"/>
                          </a:rPr>
                          <m:t>𝐶𝑜𝑢𝑟𝑠𝑒𝑁𝑢𝑚𝑏𝑒𝑟</m:t>
                        </m:r>
                        <m:r>
                          <a:rPr lang="de-DE" b="0" i="1" dirty="0" smtClean="0">
                            <a:solidFill>
                              <a:srgbClr val="7030A0"/>
                            </a:solidFill>
                            <a:latin typeface="Cambria Math" panose="02040503050406030204" pitchFamily="18" charset="0"/>
                          </a:rPr>
                          <m:t>,</m:t>
                        </m:r>
                        <m:r>
                          <a:rPr lang="de-DE" b="0" i="1" dirty="0" smtClean="0">
                            <a:solidFill>
                              <a:srgbClr val="7030A0"/>
                            </a:solidFill>
                            <a:latin typeface="Cambria Math" panose="02040503050406030204" pitchFamily="18" charset="0"/>
                          </a:rPr>
                          <m:t>𝐼𝑛𝑠𝑡𝑟𝑢𝑐𝑡𝑜𝑟</m:t>
                        </m:r>
                      </m:sub>
                    </m:sSub>
                    <m:d>
                      <m:dPr>
                        <m:ctrlPr>
                          <a:rPr lang="de-DE" b="0"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𝐽𝑂𝐼𝑁𝑅𝐸𝑆</m:t>
                        </m:r>
                      </m:e>
                    </m:d>
                  </m:oMath>
                </a14:m>
                <a:endParaRPr lang="de-DE" dirty="0">
                  <a:sym typeface="Symbol" pitchFamily="18" charset="2"/>
                </a:endParaRPr>
              </a:p>
            </p:txBody>
          </p:sp>
        </mc:Choice>
        <mc:Fallback xmlns="">
          <p:sp>
            <p:nvSpPr>
              <p:cNvPr id="3" name="Content Placeholder 2">
                <a:extLst>
                  <a:ext uri="{FF2B5EF4-FFF2-40B4-BE49-F238E27FC236}">
                    <a16:creationId xmlns:a16="http://schemas.microsoft.com/office/drawing/2014/main" id="{7E4A9510-9C20-C34F-978D-7869AFD25D63}"/>
                  </a:ext>
                </a:extLst>
              </p:cNvPr>
              <p:cNvSpPr>
                <a:spLocks noGrp="1" noRot="1" noChangeAspect="1" noMove="1" noResize="1" noEditPoints="1" noAdjustHandles="1" noChangeArrowheads="1" noChangeShapeType="1" noTextEdit="1"/>
              </p:cNvSpPr>
              <p:nvPr>
                <p:ph idx="1"/>
              </p:nvPr>
            </p:nvSpPr>
            <p:spPr>
              <a:blipFill>
                <a:blip r:embed="rId3"/>
                <a:stretch>
                  <a:fillRect l="-1436" t="-299"/>
                </a:stretch>
              </a:blipFill>
            </p:spPr>
            <p:txBody>
              <a:bodyPr/>
              <a:lstStyle/>
              <a:p>
                <a:r>
                  <a:rPr lang="en-GB">
                    <a:noFill/>
                  </a:rPr>
                  <a:t> </a:t>
                </a:r>
              </a:p>
            </p:txBody>
          </p:sp>
        </mc:Fallback>
      </mc:AlternateContent>
      <p:sp>
        <p:nvSpPr>
          <p:cNvPr id="8" name="Date Placeholder 7">
            <a:extLst>
              <a:ext uri="{FF2B5EF4-FFF2-40B4-BE49-F238E27FC236}">
                <a16:creationId xmlns:a16="http://schemas.microsoft.com/office/drawing/2014/main" id="{AAB73476-F7AB-734F-A944-596081407EF0}"/>
              </a:ext>
            </a:extLst>
          </p:cNvPr>
          <p:cNvSpPr>
            <a:spLocks noGrp="1"/>
          </p:cNvSpPr>
          <p:nvPr>
            <p:ph type="dt" sz="half" idx="2"/>
          </p:nvPr>
        </p:nvSpPr>
        <p:spPr/>
        <p:txBody>
          <a:bodyPr/>
          <a:lstStyle/>
          <a:p>
            <a:r>
              <a:rPr lang="en-GB"/>
              <a:t>Relationale Algebra</a:t>
            </a:r>
          </a:p>
        </p:txBody>
      </p:sp>
      <p:sp>
        <p:nvSpPr>
          <p:cNvPr id="9" name="Footer Placeholder 8">
            <a:extLst>
              <a:ext uri="{FF2B5EF4-FFF2-40B4-BE49-F238E27FC236}">
                <a16:creationId xmlns:a16="http://schemas.microsoft.com/office/drawing/2014/main" id="{88D6B26F-F73D-F249-B38E-62DF0CBA6262}"/>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6DFA1DF-737A-C44C-9DF0-14DCD1DA1DFD}"/>
              </a:ext>
            </a:extLst>
          </p:cNvPr>
          <p:cNvSpPr>
            <a:spLocks noGrp="1"/>
          </p:cNvSpPr>
          <p:nvPr>
            <p:ph type="sldNum" sz="quarter" idx="4"/>
          </p:nvPr>
        </p:nvSpPr>
        <p:spPr/>
        <p:txBody>
          <a:bodyPr/>
          <a:lstStyle/>
          <a:p>
            <a:fld id="{6B52BCD7-8B4B-1443-81DC-540C3C62FE02}" type="slidenum">
              <a:rPr lang="en-GB" smtClean="0"/>
              <a:t>34</a:t>
            </a:fld>
            <a:endParaRPr lang="en-GB"/>
          </a:p>
        </p:txBody>
      </p:sp>
      <p:graphicFrame>
        <p:nvGraphicFramePr>
          <p:cNvPr id="6" name="Group 86">
            <a:extLst>
              <a:ext uri="{FF2B5EF4-FFF2-40B4-BE49-F238E27FC236}">
                <a16:creationId xmlns:a16="http://schemas.microsoft.com/office/drawing/2014/main" id="{4E842294-6F55-F248-8AB9-CAD1CC1CD75E}"/>
              </a:ext>
            </a:extLst>
          </p:cNvPr>
          <p:cNvGraphicFramePr>
            <a:graphicFrameLocks noGrp="1"/>
          </p:cNvGraphicFramePr>
          <p:nvPr/>
        </p:nvGraphicFramePr>
        <p:xfrm>
          <a:off x="8945401" y="4229794"/>
          <a:ext cx="2886275" cy="942000"/>
        </p:xfrm>
        <a:graphic>
          <a:graphicData uri="http://schemas.openxmlformats.org/drawingml/2006/table">
            <a:tbl>
              <a:tblPr/>
              <a:tblGrid>
                <a:gridCol w="559925">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bl>
          </a:graphicData>
        </a:graphic>
      </p:graphicFrame>
      <p:sp>
        <p:nvSpPr>
          <p:cNvPr id="7" name="Right Arrow 6">
            <a:extLst>
              <a:ext uri="{FF2B5EF4-FFF2-40B4-BE49-F238E27FC236}">
                <a16:creationId xmlns:a16="http://schemas.microsoft.com/office/drawing/2014/main" id="{7ED51C75-D138-3A48-9DAD-EA25EE01C927}"/>
              </a:ext>
            </a:extLst>
          </p:cNvPr>
          <p:cNvSpPr/>
          <p:nvPr/>
        </p:nvSpPr>
        <p:spPr>
          <a:xfrm>
            <a:off x="8484337" y="4672342"/>
            <a:ext cx="461063" cy="322554"/>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0" name="Group 23">
            <a:extLst>
              <a:ext uri="{FF2B5EF4-FFF2-40B4-BE49-F238E27FC236}">
                <a16:creationId xmlns:a16="http://schemas.microsoft.com/office/drawing/2014/main" id="{C6DFA63F-E800-8143-B451-EECFE18D7F9D}"/>
              </a:ext>
            </a:extLst>
          </p:cNvPr>
          <p:cNvGraphicFramePr>
            <a:graphicFrameLocks noGrp="1"/>
          </p:cNvGraphicFramePr>
          <p:nvPr/>
        </p:nvGraphicFramePr>
        <p:xfrm>
          <a:off x="357645" y="3608810"/>
          <a:ext cx="2053300" cy="942000"/>
        </p:xfrm>
        <a:graphic>
          <a:graphicData uri="http://schemas.openxmlformats.org/drawingml/2006/table">
            <a:tbl>
              <a:tblPr/>
              <a:tblGrid>
                <a:gridCol w="658350">
                  <a:extLst>
                    <a:ext uri="{9D8B030D-6E8A-4147-A177-3AD203B41FA5}">
                      <a16:colId xmlns:a16="http://schemas.microsoft.com/office/drawing/2014/main" val="552426523"/>
                    </a:ext>
                  </a:extLst>
                </a:gridCol>
                <a:gridCol w="139495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4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1" name="Group 86">
            <a:extLst>
              <a:ext uri="{FF2B5EF4-FFF2-40B4-BE49-F238E27FC236}">
                <a16:creationId xmlns:a16="http://schemas.microsoft.com/office/drawing/2014/main" id="{F48EA7FD-D123-ED42-A176-511EF226ECE0}"/>
              </a:ext>
            </a:extLst>
          </p:cNvPr>
          <p:cNvGraphicFramePr>
            <a:graphicFrameLocks noGrp="1"/>
          </p:cNvGraphicFramePr>
          <p:nvPr/>
        </p:nvGraphicFramePr>
        <p:xfrm>
          <a:off x="353545" y="4789157"/>
          <a:ext cx="2533660" cy="1160880"/>
        </p:xfrm>
        <a:graphic>
          <a:graphicData uri="http://schemas.openxmlformats.org/drawingml/2006/table">
            <a:tbl>
              <a:tblPr/>
              <a:tblGrid>
                <a:gridCol w="658350">
                  <a:extLst>
                    <a:ext uri="{9D8B030D-6E8A-4147-A177-3AD203B41FA5}">
                      <a16:colId xmlns:a16="http://schemas.microsoft.com/office/drawing/2014/main" val="3396831968"/>
                    </a:ext>
                  </a:extLst>
                </a:gridCol>
                <a:gridCol w="943910">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2" name="Rectangle 11">
            <a:extLst>
              <a:ext uri="{FF2B5EF4-FFF2-40B4-BE49-F238E27FC236}">
                <a16:creationId xmlns:a16="http://schemas.microsoft.com/office/drawing/2014/main" id="{6AA02F95-007B-5647-94EC-C31F19231EBA}"/>
              </a:ext>
            </a:extLst>
          </p:cNvPr>
          <p:cNvSpPr>
            <a:spLocks noChangeArrowheads="1"/>
          </p:cNvSpPr>
          <p:nvPr/>
        </p:nvSpPr>
        <p:spPr bwMode="auto">
          <a:xfrm>
            <a:off x="969690" y="3861878"/>
            <a:ext cx="1515339"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3" name="Rectangle 12">
            <a:extLst>
              <a:ext uri="{FF2B5EF4-FFF2-40B4-BE49-F238E27FC236}">
                <a16:creationId xmlns:a16="http://schemas.microsoft.com/office/drawing/2014/main" id="{34F49568-116A-E64A-83DF-CFE24AFFDA64}"/>
              </a:ext>
            </a:extLst>
          </p:cNvPr>
          <p:cNvSpPr>
            <a:spLocks noChangeArrowheads="1"/>
          </p:cNvSpPr>
          <p:nvPr/>
        </p:nvSpPr>
        <p:spPr bwMode="auto">
          <a:xfrm>
            <a:off x="969689" y="5055908"/>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4" name="Rectangle 13">
            <a:extLst>
              <a:ext uri="{FF2B5EF4-FFF2-40B4-BE49-F238E27FC236}">
                <a16:creationId xmlns:a16="http://schemas.microsoft.com/office/drawing/2014/main" id="{E4DB7609-F193-A54A-AA26-E88A24B680B0}"/>
              </a:ext>
            </a:extLst>
          </p:cNvPr>
          <p:cNvSpPr>
            <a:spLocks noChangeArrowheads="1"/>
          </p:cNvSpPr>
          <p:nvPr/>
        </p:nvSpPr>
        <p:spPr bwMode="auto">
          <a:xfrm>
            <a:off x="969689" y="5472829"/>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5" name="Rectangle 14">
            <a:extLst>
              <a:ext uri="{FF2B5EF4-FFF2-40B4-BE49-F238E27FC236}">
                <a16:creationId xmlns:a16="http://schemas.microsoft.com/office/drawing/2014/main" id="{E57AA794-8B68-1A4E-90AD-BE3D82A7188B}"/>
              </a:ext>
            </a:extLst>
          </p:cNvPr>
          <p:cNvSpPr>
            <a:spLocks noChangeArrowheads="1"/>
          </p:cNvSpPr>
          <p:nvPr/>
        </p:nvSpPr>
        <p:spPr bwMode="auto">
          <a:xfrm>
            <a:off x="969689" y="5262861"/>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6" name="Rectangle 15">
            <a:extLst>
              <a:ext uri="{FF2B5EF4-FFF2-40B4-BE49-F238E27FC236}">
                <a16:creationId xmlns:a16="http://schemas.microsoft.com/office/drawing/2014/main" id="{3D543189-1309-5B4C-A834-1CA0BC5A1F1F}"/>
              </a:ext>
            </a:extLst>
          </p:cNvPr>
          <p:cNvSpPr>
            <a:spLocks noChangeArrowheads="1"/>
          </p:cNvSpPr>
          <p:nvPr/>
        </p:nvSpPr>
        <p:spPr bwMode="auto">
          <a:xfrm>
            <a:off x="969689" y="5703955"/>
            <a:ext cx="1981007"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cxnSp>
        <p:nvCxnSpPr>
          <p:cNvPr id="17" name="Straight Arrow Connector 16">
            <a:extLst>
              <a:ext uri="{FF2B5EF4-FFF2-40B4-BE49-F238E27FC236}">
                <a16:creationId xmlns:a16="http://schemas.microsoft.com/office/drawing/2014/main" id="{58CADE81-BA10-BE47-A52D-087CECE156B1}"/>
              </a:ext>
            </a:extLst>
          </p:cNvPr>
          <p:cNvCxnSpPr>
            <a:cxnSpLocks/>
          </p:cNvCxnSpPr>
          <p:nvPr/>
        </p:nvCxnSpPr>
        <p:spPr>
          <a:xfrm>
            <a:off x="2410943" y="3997877"/>
            <a:ext cx="2563285" cy="631641"/>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D654EB-3143-204B-A026-F89B9E706F0B}"/>
              </a:ext>
            </a:extLst>
          </p:cNvPr>
          <p:cNvCxnSpPr>
            <a:cxnSpLocks/>
          </p:cNvCxnSpPr>
          <p:nvPr/>
        </p:nvCxnSpPr>
        <p:spPr>
          <a:xfrm flipV="1">
            <a:off x="2885884" y="4609770"/>
            <a:ext cx="2088344" cy="102073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9B1131A-F9E7-534B-87D0-E24BE265D826}"/>
              </a:ext>
            </a:extLst>
          </p:cNvPr>
          <p:cNvCxnSpPr>
            <a:cxnSpLocks/>
          </p:cNvCxnSpPr>
          <p:nvPr/>
        </p:nvCxnSpPr>
        <p:spPr>
          <a:xfrm>
            <a:off x="2410944" y="4232284"/>
            <a:ext cx="2563285" cy="626750"/>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DFB55A-9CFD-404A-BACB-37599BF13C7D}"/>
              </a:ext>
            </a:extLst>
          </p:cNvPr>
          <p:cNvCxnSpPr>
            <a:cxnSpLocks/>
          </p:cNvCxnSpPr>
          <p:nvPr/>
        </p:nvCxnSpPr>
        <p:spPr>
          <a:xfrm flipV="1">
            <a:off x="2879582" y="4847727"/>
            <a:ext cx="2094646" cy="364488"/>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F362275-CCFA-8640-83B1-20B47C936D65}"/>
              </a:ext>
            </a:extLst>
          </p:cNvPr>
          <p:cNvCxnSpPr>
            <a:cxnSpLocks/>
          </p:cNvCxnSpPr>
          <p:nvPr/>
        </p:nvCxnSpPr>
        <p:spPr>
          <a:xfrm>
            <a:off x="2410945" y="4449372"/>
            <a:ext cx="2563284" cy="606536"/>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12854B-0391-134C-BF69-966764846D1E}"/>
              </a:ext>
            </a:extLst>
          </p:cNvPr>
          <p:cNvCxnSpPr>
            <a:cxnSpLocks/>
          </p:cNvCxnSpPr>
          <p:nvPr/>
        </p:nvCxnSpPr>
        <p:spPr>
          <a:xfrm flipV="1">
            <a:off x="2879582" y="5039061"/>
            <a:ext cx="2094646" cy="820579"/>
          </a:xfrm>
          <a:prstGeom prst="straightConnector1">
            <a:avLst/>
          </a:prstGeom>
          <a:ln w="127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Group 86">
            <a:extLst>
              <a:ext uri="{FF2B5EF4-FFF2-40B4-BE49-F238E27FC236}">
                <a16:creationId xmlns:a16="http://schemas.microsoft.com/office/drawing/2014/main" id="{4AE25DA2-B4FF-8E43-A851-D14DD5C4AB54}"/>
              </a:ext>
            </a:extLst>
          </p:cNvPr>
          <p:cNvGraphicFramePr>
            <a:graphicFrameLocks noGrp="1"/>
          </p:cNvGraphicFramePr>
          <p:nvPr>
            <p:extLst>
              <p:ext uri="{D42A27DB-BD31-4B8C-83A1-F6EECF244321}">
                <p14:modId xmlns:p14="http://schemas.microsoft.com/office/powerpoint/2010/main" val="4284441781"/>
              </p:ext>
            </p:extLst>
          </p:nvPr>
        </p:nvGraphicFramePr>
        <p:xfrm>
          <a:off x="4005249" y="4235805"/>
          <a:ext cx="4234996" cy="942000"/>
        </p:xfrm>
        <a:graphic>
          <a:graphicData uri="http://schemas.openxmlformats.org/drawingml/2006/table">
            <a:tbl>
              <a:tblPr/>
              <a:tblGrid>
                <a:gridCol w="964737">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43909">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JOINRES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rgbClr val="FFC000"/>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bl>
          </a:graphicData>
        </a:graphic>
      </p:graphicFrame>
    </p:spTree>
    <p:extLst>
      <p:ext uri="{BB962C8B-B14F-4D97-AF65-F5344CB8AC3E}">
        <p14:creationId xmlns:p14="http://schemas.microsoft.com/office/powerpoint/2010/main" val="40539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43E0-6F9D-7B44-8340-9F95A2AA7664}"/>
              </a:ext>
            </a:extLst>
          </p:cNvPr>
          <p:cNvSpPr>
            <a:spLocks noGrp="1"/>
          </p:cNvSpPr>
          <p:nvPr>
            <p:ph type="title"/>
          </p:nvPr>
        </p:nvSpPr>
        <p:spPr/>
        <p:txBody>
          <a:bodyPr/>
          <a:lstStyle/>
          <a:p>
            <a:r>
              <a:rPr lang="de-DE" dirty="0" err="1"/>
              <a:t>Join</a:t>
            </a:r>
            <a:r>
              <a:rPr lang="de-DE" dirty="0"/>
              <a:t>-Arten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95902C-A1A7-9945-8DF1-4B75B385F136}"/>
                  </a:ext>
                </a:extLst>
              </p:cNvPr>
              <p:cNvSpPr>
                <a:spLocks noGrp="1"/>
              </p:cNvSpPr>
              <p:nvPr>
                <p:ph idx="1"/>
              </p:nvPr>
            </p:nvSpPr>
            <p:spPr/>
            <p:txBody>
              <a:bodyPr>
                <a:normAutofit/>
              </a:bodyPr>
              <a:lstStyle/>
              <a:p>
                <a:r>
                  <a:rPr lang="de-DE" dirty="0"/>
                  <a:t>Theta-</a:t>
                </a:r>
                <a:r>
                  <a:rPr lang="de-DE" dirty="0" err="1"/>
                  <a:t>Join</a:t>
                </a:r>
                <a:endParaRPr lang="de-DE" dirty="0"/>
              </a:p>
              <a:p>
                <a:pPr lvl="1"/>
                <a:r>
                  <a:rPr lang="de-DE" dirty="0"/>
                  <a:t>Jede (Teil-)Bedingung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𝑖</m:t>
                        </m:r>
                      </m:sub>
                    </m:sSub>
                    <m:r>
                      <a:rPr lang="de-DE" i="1" dirty="0">
                        <a:latin typeface="Cambria Math" panose="02040503050406030204" pitchFamily="18" charset="0"/>
                      </a:rPr>
                      <m:t> </m:t>
                    </m:r>
                    <m:r>
                      <a:rPr lang="el-GR" i="1" dirty="0">
                        <a:latin typeface="Cambria Math" panose="02040503050406030204" pitchFamily="18" charset="0"/>
                      </a:rPr>
                      <m:t>𝜃</m:t>
                    </m:r>
                    <m:r>
                      <a:rPr lang="el-GR" i="1" dirty="0">
                        <a:latin typeface="Cambria Math" panose="02040503050406030204" pitchFamily="18" charset="0"/>
                      </a:rPr>
                      <m:t> </m:t>
                    </m:r>
                    <m:sSub>
                      <m:sSubPr>
                        <m:ctrlPr>
                          <a:rPr lang="de-DE" b="0" i="1" dirty="0" smtClean="0">
                            <a:latin typeface="Cambria Math" panose="02040503050406030204" pitchFamily="18" charset="0"/>
                          </a:rPr>
                        </m:ctrlPr>
                      </m:sSubPr>
                      <m:e>
                        <m:r>
                          <a:rPr lang="de-DE" i="1" dirty="0" err="1">
                            <a:latin typeface="Cambria Math" panose="02040503050406030204" pitchFamily="18" charset="0"/>
                          </a:rPr>
                          <m:t>𝐵</m:t>
                        </m:r>
                      </m:e>
                      <m:sub>
                        <m:r>
                          <a:rPr lang="de-DE" b="0" i="1" dirty="0" smtClean="0">
                            <a:latin typeface="Cambria Math" panose="02040503050406030204" pitchFamily="18" charset="0"/>
                          </a:rPr>
                          <m:t>𝑗</m:t>
                        </m:r>
                      </m:sub>
                    </m:sSub>
                  </m:oMath>
                </a14:m>
                <a:r>
                  <a:rPr lang="de-DE" dirty="0"/>
                  <a:t> der </a:t>
                </a:r>
                <a:r>
                  <a:rPr lang="de-DE" dirty="0" err="1"/>
                  <a:t>Join</a:t>
                </a:r>
                <a:r>
                  <a:rPr lang="de-DE" dirty="0"/>
                  <a:t>-Bedingung </a:t>
                </a:r>
              </a:p>
              <a:p>
                <a:pPr lvl="1"/>
                <a:r>
                  <a:rPr lang="de-DE" dirty="0"/>
                  <a:t>basiert auf einem </a:t>
                </a:r>
                <a14:m>
                  <m:oMath xmlns:m="http://schemas.openxmlformats.org/officeDocument/2006/math">
                    <m:r>
                      <a:rPr lang="el-GR" i="1" dirty="0" smtClean="0">
                        <a:latin typeface="Cambria Math" panose="02040503050406030204" pitchFamily="18" charset="0"/>
                      </a:rPr>
                      <m:t>𝜃</m:t>
                    </m:r>
                  </m:oMath>
                </a14:m>
                <a:r>
                  <a:rPr lang="el-GR" dirty="0"/>
                  <a:t> </a:t>
                </a:r>
                <a:r>
                  <a:rPr lang="de-DE" dirty="0"/>
                  <a:t>aus </a:t>
                </a:r>
                <a14:m>
                  <m:oMath xmlns:m="http://schemas.openxmlformats.org/officeDocument/2006/math">
                    <m:d>
                      <m:dPr>
                        <m:begChr m:val="{"/>
                        <m:endChr m:val="}"/>
                        <m:ctrlPr>
                          <a:rPr lang="de-DE" i="1" dirty="0" smtClean="0">
                            <a:latin typeface="Cambria Math" panose="02040503050406030204" pitchFamily="18" charset="0"/>
                          </a:rPr>
                        </m:ctrlPr>
                      </m:dPr>
                      <m:e>
                        <m:r>
                          <a:rPr lang="de-DE" i="1" dirty="0" smtClean="0">
                            <a:latin typeface="Cambria Math" panose="02040503050406030204" pitchFamily="18" charset="0"/>
                          </a:rPr>
                          <m:t>=, &lt;, ≤, ≥, &gt;, ≠</m:t>
                        </m:r>
                      </m:e>
                    </m:d>
                  </m:oMath>
                </a14:m>
                <a:endParaRPr lang="de-DE" dirty="0"/>
              </a:p>
              <a:p>
                <a:r>
                  <a:rPr lang="de-DE" dirty="0" err="1"/>
                  <a:t>Equi-Join</a:t>
                </a:r>
                <a:r>
                  <a:rPr lang="de-DE" dirty="0"/>
                  <a:t> (Spezialfall)</a:t>
                </a:r>
              </a:p>
              <a:p>
                <a:pPr lvl="1"/>
                <a14:m>
                  <m:oMath xmlns:m="http://schemas.openxmlformats.org/officeDocument/2006/math">
                    <m:r>
                      <a:rPr lang="el-GR" i="1" dirty="0" smtClean="0">
                        <a:latin typeface="Cambria Math" panose="02040503050406030204" pitchFamily="18" charset="0"/>
                      </a:rPr>
                      <m:t>𝜃</m:t>
                    </m:r>
                  </m:oMath>
                </a14:m>
                <a:r>
                  <a:rPr lang="el-GR" dirty="0"/>
                  <a:t> </a:t>
                </a:r>
                <a:r>
                  <a:rPr lang="de-DE" dirty="0"/>
                  <a:t>ist </a:t>
                </a:r>
                <a14:m>
                  <m:oMath xmlns:m="http://schemas.openxmlformats.org/officeDocument/2006/math">
                    <m:d>
                      <m:dPr>
                        <m:begChr m:val="{"/>
                        <m:endChr m:val="}"/>
                        <m:ctrlPr>
                          <a:rPr lang="de-DE" b="0" i="1" dirty="0" smtClean="0">
                            <a:latin typeface="Cambria Math" panose="02040503050406030204" pitchFamily="18" charset="0"/>
                          </a:rPr>
                        </m:ctrlPr>
                      </m:dPr>
                      <m:e>
                        <m:r>
                          <a:rPr lang="de-DE" i="1" dirty="0" smtClean="0">
                            <a:latin typeface="Cambria Math" panose="02040503050406030204" pitchFamily="18" charset="0"/>
                          </a:rPr>
                          <m:t>=</m:t>
                        </m:r>
                      </m:e>
                    </m:d>
                  </m:oMath>
                </a14:m>
                <a:r>
                  <a:rPr lang="de-DE" dirty="0"/>
                  <a:t>: es gibt nur eine </a:t>
                </a:r>
                <a:r>
                  <a:rPr lang="de-DE" dirty="0" err="1"/>
                  <a:t>Join</a:t>
                </a:r>
                <a:r>
                  <a:rPr lang="de-DE" dirty="0"/>
                  <a:t>-Bedingung, und sie prüft auf Gleichheit</a:t>
                </a:r>
              </a:p>
              <a:p>
                <a:pPr lvl="1"/>
                <a:r>
                  <a:rPr lang="de-DE" dirty="0">
                    <a:sym typeface="Symbol" pitchFamily="18" charset="2"/>
                  </a:rPr>
                  <a:t>Beispiel von vorher: </a:t>
                </a:r>
                <a:r>
                  <a:rPr lang="de-DE" dirty="0" err="1">
                    <a:sym typeface="Symbol" pitchFamily="18" charset="2"/>
                  </a:rPr>
                  <a:t>Equi-Join</a:t>
                </a:r>
                <a:endParaRPr lang="de-DE" dirty="0">
                  <a:sym typeface="Symbol" pitchFamily="18" charset="2"/>
                </a:endParaRPr>
              </a:p>
              <a:p>
                <a:pPr lvl="2"/>
                <a14:m>
                  <m:oMath xmlns:m="http://schemas.openxmlformats.org/officeDocument/2006/math">
                    <m:r>
                      <a:rPr lang="de-DE" i="1" dirty="0">
                        <a:latin typeface="Cambria Math" panose="02040503050406030204" pitchFamily="18" charset="0"/>
                      </a:rPr>
                      <m:t>𝑅</m:t>
                    </m:r>
                    <m:r>
                      <a:rPr lang="de-DE" i="1" dirty="0" smtClean="0">
                        <a:solidFill>
                          <a:schemeClr val="tx1"/>
                        </a:solidFill>
                        <a:latin typeface="Cambria Math" panose="02040503050406030204" pitchFamily="18" charset="0"/>
                      </a:rPr>
                      <m:t>𝐸𝑆</m:t>
                    </m:r>
                    <m:r>
                      <a:rPr lang="de-DE" i="1" dirty="0" smtClean="0">
                        <a:solidFill>
                          <a:schemeClr val="tx1"/>
                        </a:solidFill>
                        <a:latin typeface="Cambria Math" panose="02040503050406030204" pitchFamily="18" charset="0"/>
                      </a:rPr>
                      <m:t>1←</m:t>
                    </m:r>
                    <m:sSub>
                      <m:sSubPr>
                        <m:ctrlPr>
                          <a:rPr lang="de-DE"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𝜋</m:t>
                        </m:r>
                      </m:e>
                      <m:sub>
                        <m:r>
                          <a:rPr lang="de-DE" i="1" dirty="0">
                            <a:solidFill>
                              <a:schemeClr val="tx1"/>
                            </a:solidFill>
                            <a:latin typeface="Cambria Math" panose="02040503050406030204" pitchFamily="18" charset="0"/>
                          </a:rPr>
                          <m:t>𝐶𝑜𝑢𝑟𝑠𝑒𝑁𝑢𝑚𝑏𝑒𝑟</m:t>
                        </m:r>
                      </m:sub>
                    </m:sSub>
                    <m:d>
                      <m:dPr>
                        <m:ctrlPr>
                          <a:rPr lang="de-DE" i="1" dirty="0">
                            <a:solidFill>
                              <a:schemeClr val="tx1"/>
                            </a:solidFill>
                            <a:latin typeface="Cambria Math" panose="02040503050406030204" pitchFamily="18" charset="0"/>
                          </a:rPr>
                        </m:ctrlPr>
                      </m:dPr>
                      <m:e>
                        <m:sSub>
                          <m:sSubPr>
                            <m:ctrlPr>
                              <a:rPr lang="de-DE"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𝜎</m:t>
                            </m:r>
                          </m:e>
                          <m:sub>
                            <m:r>
                              <a:rPr lang="de-DE" i="1" dirty="0">
                                <a:solidFill>
                                  <a:schemeClr val="tx1"/>
                                </a:solidFill>
                                <a:latin typeface="Cambria Math" panose="02040503050406030204" pitchFamily="18" charset="0"/>
                              </a:rPr>
                              <m:t>𝐷𝑒𝑝𝑎𝑟𝑡𝑚𝑒𝑛𝑡</m:t>
                            </m:r>
                            <m:r>
                              <a:rPr lang="de-DE" i="1" dirty="0">
                                <a:solidFill>
                                  <a:schemeClr val="tx1"/>
                                </a:solidFill>
                                <a:latin typeface="Cambria Math" panose="02040503050406030204" pitchFamily="18" charset="0"/>
                              </a:rPr>
                              <m:t>=</m:t>
                            </m:r>
                            <m:r>
                              <a:rPr lang="de-DE" i="1" dirty="0">
                                <a:solidFill>
                                  <a:schemeClr val="tx1"/>
                                </a:solidFill>
                                <a:latin typeface="Cambria Math" panose="02040503050406030204" pitchFamily="18" charset="0"/>
                              </a:rPr>
                              <m:t>𝐶𝑆</m:t>
                            </m:r>
                          </m:sub>
                        </m:sSub>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𝐶𝑂𝑈𝑅𝑆𝐸</m:t>
                            </m:r>
                          </m:e>
                        </m:d>
                      </m:e>
                    </m:d>
                  </m:oMath>
                </a14:m>
                <a:endParaRPr lang="de-DE" dirty="0">
                  <a:solidFill>
                    <a:schemeClr val="tx1"/>
                  </a:solidFill>
                </a:endParaRPr>
              </a:p>
              <a:p>
                <a:pPr lvl="2"/>
                <a14:m>
                  <m:oMath xmlns:m="http://schemas.openxmlformats.org/officeDocument/2006/math">
                    <m:r>
                      <a:rPr lang="de-DE" i="1" dirty="0">
                        <a:solidFill>
                          <a:schemeClr val="tx1"/>
                        </a:solidFill>
                        <a:latin typeface="Cambria Math" panose="02040503050406030204" pitchFamily="18" charset="0"/>
                      </a:rPr>
                      <m:t>𝑅𝐸𝑆</m:t>
                    </m:r>
                    <m:r>
                      <a:rPr lang="de-DE" i="1" dirty="0">
                        <a:solidFill>
                          <a:schemeClr val="tx1"/>
                        </a:solidFill>
                        <a:latin typeface="Cambria Math" panose="02040503050406030204" pitchFamily="18" charset="0"/>
                      </a:rPr>
                      <m:t>2←</m:t>
                    </m:r>
                    <m:sSub>
                      <m:sSubPr>
                        <m:ctrlPr>
                          <a:rPr lang="de-DE" i="1" dirty="0">
                            <a:solidFill>
                              <a:schemeClr val="tx1"/>
                            </a:solidFill>
                            <a:latin typeface="Cambria Math" panose="02040503050406030204" pitchFamily="18" charset="0"/>
                          </a:rPr>
                        </m:ctrlPr>
                      </m:sSubPr>
                      <m:e>
                        <m:r>
                          <a:rPr lang="de-DE" i="1" dirty="0" err="1">
                            <a:solidFill>
                              <a:schemeClr val="tx1"/>
                            </a:solidFill>
                            <a:latin typeface="Cambria Math" panose="02040503050406030204" pitchFamily="18" charset="0"/>
                          </a:rPr>
                          <m:t>𝜌</m:t>
                        </m:r>
                      </m:e>
                      <m:sub>
                        <m:r>
                          <a:rPr lang="de-DE" i="1" dirty="0">
                            <a:solidFill>
                              <a:schemeClr val="tx1"/>
                            </a:solidFill>
                            <a:latin typeface="Cambria Math" panose="02040503050406030204" pitchFamily="18" charset="0"/>
                          </a:rPr>
                          <m:t>𝐶𝑜𝑢𝑟𝑠𝑒</m:t>
                        </m:r>
                        <m:r>
                          <a:rPr lang="de-DE" i="1" dirty="0">
                            <a:solidFill>
                              <a:schemeClr val="tx1"/>
                            </a:solidFill>
                            <a:latin typeface="Cambria Math" panose="02040503050406030204" pitchFamily="18" charset="0"/>
                          </a:rPr>
                          <m:t>,</m:t>
                        </m:r>
                        <m:r>
                          <a:rPr lang="de-DE" i="1" dirty="0">
                            <a:solidFill>
                              <a:schemeClr val="tx1"/>
                            </a:solidFill>
                            <a:latin typeface="Cambria Math" panose="02040503050406030204" pitchFamily="18" charset="0"/>
                          </a:rPr>
                          <m:t>𝐼𝑛𝑠𝑡𝑟𝑢𝑐𝑡𝑜𝑟</m:t>
                        </m:r>
                      </m:sub>
                    </m:sSub>
                    <m:d>
                      <m:dPr>
                        <m:ctrlPr>
                          <a:rPr lang="de-DE" i="1" dirty="0">
                            <a:solidFill>
                              <a:schemeClr val="tx1"/>
                            </a:solidFill>
                            <a:latin typeface="Cambria Math" panose="02040503050406030204" pitchFamily="18" charset="0"/>
                          </a:rPr>
                        </m:ctrlPr>
                      </m:dPr>
                      <m:e>
                        <m:sSub>
                          <m:sSubPr>
                            <m:ctrlPr>
                              <a:rPr lang="de-DE"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𝜋</m:t>
                            </m:r>
                          </m:e>
                          <m:sub>
                            <m:r>
                              <a:rPr lang="de-DE" i="1" dirty="0">
                                <a:solidFill>
                                  <a:schemeClr val="tx1"/>
                                </a:solidFill>
                                <a:latin typeface="Cambria Math" panose="02040503050406030204" pitchFamily="18" charset="0"/>
                              </a:rPr>
                              <m:t>𝐶𝑜𝑢𝑟𝑠𝑒𝑁𝑢𝑚𝑏𝑒𝑟</m:t>
                            </m:r>
                            <m:r>
                              <a:rPr lang="de-DE" i="1" dirty="0">
                                <a:solidFill>
                                  <a:schemeClr val="tx1"/>
                                </a:solidFill>
                                <a:latin typeface="Cambria Math" panose="02040503050406030204" pitchFamily="18" charset="0"/>
                              </a:rPr>
                              <m:t>, </m:t>
                            </m:r>
                            <m:r>
                              <a:rPr lang="de-DE" i="1" dirty="0">
                                <a:solidFill>
                                  <a:schemeClr val="tx1"/>
                                </a:solidFill>
                                <a:latin typeface="Cambria Math" panose="02040503050406030204" pitchFamily="18" charset="0"/>
                              </a:rPr>
                              <m:t>𝐼𝑛𝑠𝑡𝑟𝑢𝑐𝑡𝑜𝑟</m:t>
                            </m:r>
                          </m:sub>
                        </m:sSub>
                        <m:d>
                          <m:dPr>
                            <m:ctrlPr>
                              <a:rPr lang="de-DE" i="1" dirty="0">
                                <a:solidFill>
                                  <a:schemeClr val="tx1"/>
                                </a:solidFill>
                                <a:latin typeface="Cambria Math" panose="02040503050406030204" pitchFamily="18" charset="0"/>
                              </a:rPr>
                            </m:ctrlPr>
                          </m:dPr>
                          <m:e>
                            <m:sSub>
                              <m:sSubPr>
                                <m:ctrlPr>
                                  <a:rPr lang="de-DE"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𝜎</m:t>
                                </m:r>
                              </m:e>
                              <m:sub>
                                <m:r>
                                  <a:rPr lang="de-DE" i="1" dirty="0">
                                    <a:solidFill>
                                      <a:schemeClr val="tx1"/>
                                    </a:solidFill>
                                    <a:latin typeface="Cambria Math" panose="02040503050406030204" pitchFamily="18" charset="0"/>
                                  </a:rPr>
                                  <m:t>𝑌𝑒𝑎𝑟</m:t>
                                </m:r>
                                <m:r>
                                  <a:rPr lang="de-DE" i="1" dirty="0">
                                    <a:solidFill>
                                      <a:schemeClr val="tx1"/>
                                    </a:solidFill>
                                    <a:latin typeface="Cambria Math" panose="02040503050406030204" pitchFamily="18" charset="0"/>
                                  </a:rPr>
                                  <m:t>=19</m:t>
                                </m:r>
                              </m:sub>
                            </m:sSub>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𝑆𝐸𝐶𝑇𝐼𝑂𝑁</m:t>
                                </m:r>
                              </m:e>
                            </m:d>
                          </m:e>
                        </m:d>
                      </m:e>
                    </m:d>
                  </m:oMath>
                </a14:m>
                <a:endParaRPr lang="de-DE" dirty="0">
                  <a:solidFill>
                    <a:schemeClr val="tx1"/>
                  </a:solidFill>
                </a:endParaRPr>
              </a:p>
              <a:p>
                <a:pPr lvl="2"/>
                <a14:m>
                  <m:oMath xmlns:m="http://schemas.openxmlformats.org/officeDocument/2006/math">
                    <m:r>
                      <a:rPr lang="de-DE" i="1" dirty="0">
                        <a:solidFill>
                          <a:schemeClr val="tx1"/>
                        </a:solidFill>
                        <a:latin typeface="Cambria Math" panose="02040503050406030204" pitchFamily="18" charset="0"/>
                      </a:rPr>
                      <m:t>𝐽𝑂𝐼𝑁𝑅𝐸𝑆</m:t>
                    </m:r>
                    <m:r>
                      <a:rPr lang="de-DE" i="1" dirty="0">
                        <a:solidFill>
                          <a:schemeClr val="tx1"/>
                        </a:solidFill>
                        <a:latin typeface="Cambria Math" panose="02040503050406030204" pitchFamily="18" charset="0"/>
                      </a:rPr>
                      <m:t>←</m:t>
                    </m:r>
                    <m:r>
                      <a:rPr lang="de-DE" sz="2000" i="1" smtClean="0">
                        <a:solidFill>
                          <a:srgbClr val="FFC000"/>
                        </a:solidFill>
                        <a:latin typeface="Cambria Math" panose="02040503050406030204" pitchFamily="18" charset="0"/>
                      </a:rPr>
                      <m:t>𝑅𝐸𝑆</m:t>
                    </m:r>
                    <m:r>
                      <a:rPr lang="de-DE" sz="2000" i="1" smtClean="0">
                        <a:solidFill>
                          <a:srgbClr val="FFC000"/>
                        </a:solidFill>
                        <a:latin typeface="Cambria Math" panose="02040503050406030204" pitchFamily="18" charset="0"/>
                      </a:rPr>
                      <m:t>1</m:t>
                    </m:r>
                    <m:sSub>
                      <m:sSubPr>
                        <m:ctrlPr>
                          <a:rPr lang="de-DE" sz="2000" i="1">
                            <a:solidFill>
                              <a:srgbClr val="FFC000"/>
                            </a:solidFill>
                            <a:latin typeface="Cambria Math" panose="02040503050406030204" pitchFamily="18" charset="0"/>
                            <a:ea typeface="Cambria Math" panose="02040503050406030204" pitchFamily="18" charset="0"/>
                          </a:rPr>
                        </m:ctrlPr>
                      </m:sSubPr>
                      <m:e>
                        <m:r>
                          <a:rPr lang="de-DE" sz="2000" i="1">
                            <a:solidFill>
                              <a:srgbClr val="FFC000"/>
                            </a:solidFill>
                            <a:latin typeface="Cambria Math" panose="02040503050406030204" pitchFamily="18" charset="0"/>
                            <a:ea typeface="Cambria Math" panose="02040503050406030204" pitchFamily="18" charset="0"/>
                          </a:rPr>
                          <m:t>⋈</m:t>
                        </m:r>
                      </m:e>
                      <m:sub>
                        <m:r>
                          <a:rPr lang="de-DE" sz="2000" i="1">
                            <a:solidFill>
                              <a:srgbClr val="FFC000"/>
                            </a:solidFill>
                            <a:latin typeface="Cambria Math" panose="02040503050406030204" pitchFamily="18" charset="0"/>
                            <a:ea typeface="Cambria Math" panose="02040503050406030204" pitchFamily="18" charset="0"/>
                          </a:rPr>
                          <m:t>𝐶𝑜𝑢𝑟𝑠𝑒𝑁𝑢𝑚𝑏𝑒𝑟</m:t>
                        </m:r>
                        <m:r>
                          <a:rPr lang="de-DE" sz="2000" i="1">
                            <a:solidFill>
                              <a:srgbClr val="FFC000"/>
                            </a:solidFill>
                            <a:latin typeface="Cambria Math" panose="02040503050406030204" pitchFamily="18" charset="0"/>
                            <a:ea typeface="Cambria Math" panose="02040503050406030204" pitchFamily="18" charset="0"/>
                          </a:rPr>
                          <m:t>=</m:t>
                        </m:r>
                        <m:r>
                          <a:rPr lang="de-DE" sz="2000" i="1">
                            <a:solidFill>
                              <a:srgbClr val="FFC000"/>
                            </a:solidFill>
                            <a:latin typeface="Cambria Math" panose="02040503050406030204" pitchFamily="18" charset="0"/>
                            <a:ea typeface="Cambria Math" panose="02040503050406030204" pitchFamily="18" charset="0"/>
                          </a:rPr>
                          <m:t>𝐶𝑜𝑢𝑟𝑠𝑒</m:t>
                        </m:r>
                      </m:sub>
                    </m:sSub>
                    <m:r>
                      <a:rPr lang="de-DE" sz="2000" i="1">
                        <a:solidFill>
                          <a:srgbClr val="FFC000"/>
                        </a:solidFill>
                        <a:latin typeface="Cambria Math" panose="02040503050406030204" pitchFamily="18" charset="0"/>
                        <a:ea typeface="Cambria Math" panose="02040503050406030204" pitchFamily="18" charset="0"/>
                      </a:rPr>
                      <m:t>𝑅𝐸𝑆</m:t>
                    </m:r>
                    <m:r>
                      <a:rPr lang="de-DE" sz="2000" i="1">
                        <a:solidFill>
                          <a:srgbClr val="FFC000"/>
                        </a:solidFill>
                        <a:latin typeface="Cambria Math" panose="02040503050406030204" pitchFamily="18" charset="0"/>
                        <a:ea typeface="Cambria Math" panose="02040503050406030204" pitchFamily="18" charset="0"/>
                      </a:rPr>
                      <m:t>2</m:t>
                    </m:r>
                  </m:oMath>
                </a14:m>
                <a:endParaRPr lang="de-DE" dirty="0">
                  <a:solidFill>
                    <a:srgbClr val="FFC000"/>
                  </a:solidFill>
                </a:endParaRPr>
              </a:p>
              <a:p>
                <a:pPr lvl="2"/>
                <a14:m>
                  <m:oMath xmlns:m="http://schemas.openxmlformats.org/officeDocument/2006/math">
                    <m:r>
                      <a:rPr lang="de-DE" i="1" dirty="0">
                        <a:solidFill>
                          <a:schemeClr val="tx1"/>
                        </a:solidFill>
                        <a:latin typeface="Cambria Math" panose="02040503050406030204" pitchFamily="18" charset="0"/>
                      </a:rPr>
                      <m:t>𝑅𝐸𝑆</m:t>
                    </m:r>
                    <m:r>
                      <a:rPr lang="de-DE" i="1" dirty="0">
                        <a:solidFill>
                          <a:schemeClr val="tx1"/>
                        </a:solidFill>
                        <a:latin typeface="Cambria Math" panose="02040503050406030204" pitchFamily="18" charset="0"/>
                      </a:rPr>
                      <m:t>←</m:t>
                    </m:r>
                    <m:sSub>
                      <m:sSubPr>
                        <m:ctrlPr>
                          <a:rPr lang="de-DE"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𝜋</m:t>
                        </m:r>
                      </m:e>
                      <m:sub>
                        <m:r>
                          <a:rPr lang="de-DE" i="1" dirty="0">
                            <a:solidFill>
                              <a:schemeClr val="tx1"/>
                            </a:solidFill>
                            <a:latin typeface="Cambria Math" panose="02040503050406030204" pitchFamily="18" charset="0"/>
                          </a:rPr>
                          <m:t>𝐶𝑜𝑢𝑟𝑠𝑒𝑁𝑢𝑚𝑏𝑒𝑟</m:t>
                        </m:r>
                        <m:r>
                          <a:rPr lang="de-DE" i="1" dirty="0">
                            <a:solidFill>
                              <a:schemeClr val="tx1"/>
                            </a:solidFill>
                            <a:latin typeface="Cambria Math" panose="02040503050406030204" pitchFamily="18" charset="0"/>
                          </a:rPr>
                          <m:t>,</m:t>
                        </m:r>
                        <m:r>
                          <a:rPr lang="de-DE" i="1" dirty="0">
                            <a:solidFill>
                              <a:schemeClr val="tx1"/>
                            </a:solidFill>
                            <a:latin typeface="Cambria Math" panose="02040503050406030204" pitchFamily="18" charset="0"/>
                          </a:rPr>
                          <m:t>𝐼𝑛𝑠𝑡𝑟𝑢𝑐𝑡𝑜𝑟</m:t>
                        </m:r>
                      </m:sub>
                    </m:sSub>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𝐽𝑂𝐼𝑁𝑅𝐸𝑆</m:t>
                        </m:r>
                      </m:e>
                    </m:d>
                  </m:oMath>
                </a14:m>
                <a:endParaRPr lang="de-DE" dirty="0"/>
              </a:p>
            </p:txBody>
          </p:sp>
        </mc:Choice>
        <mc:Fallback xmlns="">
          <p:sp>
            <p:nvSpPr>
              <p:cNvPr id="3" name="Content Placeholder 2">
                <a:extLst>
                  <a:ext uri="{FF2B5EF4-FFF2-40B4-BE49-F238E27FC236}">
                    <a16:creationId xmlns:a16="http://schemas.microsoft.com/office/drawing/2014/main" id="{6C95902C-A1A7-9945-8DF1-4B75B385F136}"/>
                  </a:ext>
                </a:extLst>
              </p:cNvPr>
              <p:cNvSpPr>
                <a:spLocks noGrp="1" noRot="1" noChangeAspect="1" noMove="1" noResize="1" noEditPoints="1" noAdjustHandles="1" noChangeArrowheads="1" noChangeShapeType="1" noTextEdit="1"/>
              </p:cNvSpPr>
              <p:nvPr>
                <p:ph idx="1"/>
              </p:nvPr>
            </p:nvSpPr>
            <p:spPr>
              <a:blipFill>
                <a:blip r:embed="rId2"/>
                <a:stretch>
                  <a:fillRect l="-1436" t="-2687"/>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CA23628A-4BB1-E344-9128-DD53F784DBE7}"/>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AEE4C685-A6BB-2A43-85B3-E7464792568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E8499E8-0930-DB4D-A358-95A02C338646}"/>
              </a:ext>
            </a:extLst>
          </p:cNvPr>
          <p:cNvSpPr>
            <a:spLocks noGrp="1"/>
          </p:cNvSpPr>
          <p:nvPr>
            <p:ph type="sldNum" sz="quarter" idx="4"/>
          </p:nvPr>
        </p:nvSpPr>
        <p:spPr/>
        <p:txBody>
          <a:bodyPr/>
          <a:lstStyle/>
          <a:p>
            <a:fld id="{6B52BCD7-8B4B-1443-81DC-540C3C62FE02}" type="slidenum">
              <a:rPr lang="en-GB" smtClean="0"/>
              <a:t>35</a:t>
            </a:fld>
            <a:endParaRPr lang="en-GB"/>
          </a:p>
        </p:txBody>
      </p:sp>
    </p:spTree>
    <p:extLst>
      <p:ext uri="{BB962C8B-B14F-4D97-AF65-F5344CB8AC3E}">
        <p14:creationId xmlns:p14="http://schemas.microsoft.com/office/powerpoint/2010/main" val="46338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43E0-6F9D-7B44-8340-9F95A2AA7664}"/>
              </a:ext>
            </a:extLst>
          </p:cNvPr>
          <p:cNvSpPr>
            <a:spLocks noGrp="1"/>
          </p:cNvSpPr>
          <p:nvPr>
            <p:ph type="title"/>
          </p:nvPr>
        </p:nvSpPr>
        <p:spPr/>
        <p:txBody>
          <a:bodyPr/>
          <a:lstStyle/>
          <a:p>
            <a:r>
              <a:rPr lang="de-DE" dirty="0" err="1"/>
              <a:t>Join</a:t>
            </a:r>
            <a:r>
              <a:rPr lang="de-DE" dirty="0"/>
              <a:t>-Arten (Forts.)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95902C-A1A7-9945-8DF1-4B75B385F136}"/>
                  </a:ext>
                </a:extLst>
              </p:cNvPr>
              <p:cNvSpPr>
                <a:spLocks noGrp="1"/>
              </p:cNvSpPr>
              <p:nvPr>
                <p:ph idx="1"/>
              </p:nvPr>
            </p:nvSpPr>
            <p:spPr/>
            <p:txBody>
              <a:bodyPr>
                <a:normAutofit/>
              </a:bodyPr>
              <a:lstStyle/>
              <a:p>
                <a:r>
                  <a:rPr lang="de-DE" dirty="0"/>
                  <a:t>Natural Join (</a:t>
                </a:r>
                <a14:m>
                  <m:oMath xmlns:m="http://schemas.openxmlformats.org/officeDocument/2006/math">
                    <m:r>
                      <a:rPr lang="de-DE" b="0" i="1" dirty="0" smtClean="0">
                        <a:latin typeface="Cambria Math" panose="02040503050406030204" pitchFamily="18" charset="0"/>
                      </a:rPr>
                      <m:t>⋈</m:t>
                    </m:r>
                  </m:oMath>
                </a14:m>
                <a:r>
                  <a:rPr lang="de-DE" dirty="0"/>
                  <a:t>; ohne Bedingung im Subskript)</a:t>
                </a:r>
              </a:p>
              <a:p>
                <a:pPr lvl="1"/>
                <a:r>
                  <a:rPr lang="de-DE" dirty="0" err="1"/>
                  <a:t>Join</a:t>
                </a:r>
                <a:r>
                  <a:rPr lang="de-DE" dirty="0"/>
                  <a:t>-Bedingung muss nicht angegeben werden: entspricht einem Equi-</a:t>
                </a:r>
                <a:r>
                  <a:rPr lang="de-DE" dirty="0" err="1"/>
                  <a:t>Join</a:t>
                </a:r>
                <a:r>
                  <a:rPr lang="de-DE" dirty="0"/>
                  <a:t> mit (ggf. mehreren) Attributen, die in beiden Relationen gleich heißen (➝RENAME)</a:t>
                </a:r>
              </a:p>
              <a:p>
                <a:pPr lvl="2"/>
                <a:r>
                  <a:rPr lang="de-DE" dirty="0"/>
                  <a:t>Test auf Gleichheit bei allen Spaltenpaaren, die gleich heißen</a:t>
                </a:r>
              </a:p>
              <a:p>
                <a:pPr lvl="1"/>
                <a:r>
                  <a:rPr lang="de-DE" dirty="0">
                    <a:solidFill>
                      <a:schemeClr val="accent1"/>
                    </a:solidFill>
                  </a:rPr>
                  <a:t>Doppelte Spalten werden entfernt</a:t>
                </a:r>
              </a:p>
              <a:p>
                <a:pPr lvl="1"/>
                <a:r>
                  <a:rPr lang="de-DE" dirty="0">
                    <a:sym typeface="Symbol" pitchFamily="18" charset="2"/>
                  </a:rPr>
                  <a:t>Beispiel von vorher als Natural Join</a:t>
                </a:r>
              </a:p>
              <a:p>
                <a:pPr lvl="2"/>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1←</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𝐶𝑜𝑢𝑟𝑠𝑒𝑁𝑢𝑚𝑏𝑒𝑟</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el-GR" i="1" dirty="0">
                                <a:latin typeface="Cambria Math" panose="02040503050406030204" pitchFamily="18" charset="0"/>
                              </a:rPr>
                              <m:t>𝜎</m:t>
                            </m:r>
                          </m:e>
                          <m:sub>
                            <m:r>
                              <a:rPr lang="de-DE" i="1" dirty="0">
                                <a:latin typeface="Cambria Math" panose="02040503050406030204" pitchFamily="18" charset="0"/>
                              </a:rPr>
                              <m:t>𝐷𝑒𝑝𝑎𝑟𝑡𝑚𝑒𝑛𝑡</m:t>
                            </m:r>
                            <m:r>
                              <a:rPr lang="de-DE" i="1" dirty="0">
                                <a:latin typeface="Cambria Math" panose="02040503050406030204" pitchFamily="18" charset="0"/>
                              </a:rPr>
                              <m:t>=</m:t>
                            </m:r>
                            <m:r>
                              <a:rPr lang="de-DE" i="1" dirty="0">
                                <a:latin typeface="Cambria Math" panose="02040503050406030204" pitchFamily="18" charset="0"/>
                              </a:rPr>
                              <m:t>𝐶𝑆</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e>
                    </m:d>
                  </m:oMath>
                </a14:m>
                <a:endParaRPr lang="de-DE" dirty="0"/>
              </a:p>
              <a:p>
                <a:pPr lvl="2"/>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2←</m:t>
                    </m:r>
                    <m:sSub>
                      <m:sSubPr>
                        <m:ctrlPr>
                          <a:rPr lang="de-DE" i="1" strike="sngStrike" dirty="0">
                            <a:latin typeface="Cambria Math" panose="02040503050406030204" pitchFamily="18" charset="0"/>
                          </a:rPr>
                        </m:ctrlPr>
                      </m:sSubPr>
                      <m:e>
                        <m:r>
                          <a:rPr lang="de-DE" i="1" strike="sngStrike" dirty="0" err="1">
                            <a:latin typeface="Cambria Math" panose="02040503050406030204" pitchFamily="18" charset="0"/>
                          </a:rPr>
                          <m:t>𝜌</m:t>
                        </m:r>
                      </m:e>
                      <m:sub>
                        <m:r>
                          <a:rPr lang="de-DE" i="1" strike="sngStrike" dirty="0">
                            <a:latin typeface="Cambria Math" panose="02040503050406030204" pitchFamily="18" charset="0"/>
                          </a:rPr>
                          <m:t>𝐶𝑜𝑢𝑟𝑠𝑒</m:t>
                        </m:r>
                        <m:r>
                          <a:rPr lang="de-DE" i="1" strike="sngStrike" dirty="0">
                            <a:latin typeface="Cambria Math" panose="02040503050406030204" pitchFamily="18" charset="0"/>
                          </a:rPr>
                          <m:t>,</m:t>
                        </m:r>
                        <m:r>
                          <a:rPr lang="de-DE" i="1" strike="sngStrike" dirty="0">
                            <a:latin typeface="Cambria Math" panose="02040503050406030204" pitchFamily="18" charset="0"/>
                          </a:rPr>
                          <m:t>𝐼𝑛𝑠𝑡𝑟𝑢𝑐𝑡𝑜𝑟</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𝐶𝑜𝑢𝑟𝑠𝑒𝑁𝑢𝑚𝑏𝑒𝑟</m:t>
                            </m:r>
                            <m:r>
                              <a:rPr lang="de-DE" i="1" dirty="0">
                                <a:latin typeface="Cambria Math" panose="02040503050406030204" pitchFamily="18" charset="0"/>
                              </a:rPr>
                              <m:t>, </m:t>
                            </m:r>
                            <m:r>
                              <a:rPr lang="de-DE" i="1" dirty="0">
                                <a:latin typeface="Cambria Math" panose="02040503050406030204" pitchFamily="18" charset="0"/>
                              </a:rPr>
                              <m:t>𝐼𝑛𝑠𝑡𝑟𝑢𝑐𝑡𝑜𝑟</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el-GR" i="1" dirty="0">
                                    <a:latin typeface="Cambria Math" panose="02040503050406030204" pitchFamily="18" charset="0"/>
                                  </a:rPr>
                                  <m:t>𝜎</m:t>
                                </m:r>
                              </m:e>
                              <m:sub>
                                <m:r>
                                  <a:rPr lang="de-DE" i="1" dirty="0">
                                    <a:latin typeface="Cambria Math" panose="02040503050406030204" pitchFamily="18" charset="0"/>
                                  </a:rPr>
                                  <m:t>𝑌𝑒𝑎𝑟</m:t>
                                </m:r>
                                <m:r>
                                  <a:rPr lang="de-DE" i="1" dirty="0">
                                    <a:latin typeface="Cambria Math" panose="02040503050406030204" pitchFamily="18" charset="0"/>
                                  </a:rPr>
                                  <m:t>=19</m:t>
                                </m:r>
                              </m:sub>
                            </m:sSub>
                            <m:d>
                              <m:dPr>
                                <m:ctrlPr>
                                  <a:rPr lang="de-DE" i="1" dirty="0">
                                    <a:latin typeface="Cambria Math" panose="02040503050406030204" pitchFamily="18" charset="0"/>
                                  </a:rPr>
                                </m:ctrlPr>
                              </m:dPr>
                              <m:e>
                                <m:r>
                                  <a:rPr lang="de-DE" i="1" dirty="0">
                                    <a:latin typeface="Cambria Math" panose="02040503050406030204" pitchFamily="18" charset="0"/>
                                  </a:rPr>
                                  <m:t>𝑆𝐸𝐶𝑇𝐼𝑂𝑁</m:t>
                                </m:r>
                              </m:e>
                            </m:d>
                          </m:e>
                        </m:d>
                      </m:e>
                    </m:d>
                  </m:oMath>
                </a14:m>
                <a:endParaRPr lang="de-DE" dirty="0"/>
              </a:p>
              <a:p>
                <a:pPr lvl="2"/>
                <a14:m>
                  <m:oMath xmlns:m="http://schemas.openxmlformats.org/officeDocument/2006/math">
                    <m:r>
                      <a:rPr lang="de-DE" i="1" dirty="0">
                        <a:latin typeface="Cambria Math" panose="02040503050406030204" pitchFamily="18" charset="0"/>
                      </a:rPr>
                      <m:t>𝐽𝑂𝐼𝑁𝑅𝐸𝑆</m:t>
                    </m:r>
                    <m:r>
                      <a:rPr lang="de-DE" i="1" dirty="0">
                        <a:latin typeface="Cambria Math" panose="02040503050406030204" pitchFamily="18" charset="0"/>
                      </a:rPr>
                      <m:t>←</m:t>
                    </m:r>
                    <m:r>
                      <a:rPr lang="de-DE" sz="2000" i="1">
                        <a:solidFill>
                          <a:srgbClr val="FFC000"/>
                        </a:solidFill>
                        <a:latin typeface="Cambria Math" panose="02040503050406030204" pitchFamily="18" charset="0"/>
                      </a:rPr>
                      <m:t>𝑅𝐸𝑆</m:t>
                    </m:r>
                    <m:r>
                      <a:rPr lang="de-DE" sz="2000" i="1">
                        <a:solidFill>
                          <a:srgbClr val="FFC000"/>
                        </a:solidFill>
                        <a:latin typeface="Cambria Math" panose="02040503050406030204" pitchFamily="18" charset="0"/>
                      </a:rPr>
                      <m:t>1⋈</m:t>
                    </m:r>
                    <m:r>
                      <a:rPr lang="de-DE" sz="2000" i="1">
                        <a:solidFill>
                          <a:srgbClr val="FFC000"/>
                        </a:solidFill>
                        <a:latin typeface="Cambria Math" panose="02040503050406030204" pitchFamily="18" charset="0"/>
                        <a:ea typeface="Cambria Math" panose="02040503050406030204" pitchFamily="18" charset="0"/>
                      </a:rPr>
                      <m:t>𝑅𝐸𝑆</m:t>
                    </m:r>
                    <m:r>
                      <a:rPr lang="de-DE" sz="2000" i="1">
                        <a:solidFill>
                          <a:srgbClr val="FFC000"/>
                        </a:solidFill>
                        <a:latin typeface="Cambria Math" panose="02040503050406030204" pitchFamily="18" charset="0"/>
                        <a:ea typeface="Cambria Math" panose="02040503050406030204" pitchFamily="18" charset="0"/>
                      </a:rPr>
                      <m:t>2</m:t>
                    </m:r>
                  </m:oMath>
                </a14:m>
                <a:endParaRPr lang="de-DE" dirty="0">
                  <a:solidFill>
                    <a:srgbClr val="FFC000"/>
                  </a:solidFill>
                </a:endParaRPr>
              </a:p>
              <a:p>
                <a:pPr lvl="2"/>
                <a14:m>
                  <m:oMath xmlns:m="http://schemas.openxmlformats.org/officeDocument/2006/math">
                    <m:r>
                      <a:rPr lang="de-DE" i="1" strike="sngStrike" dirty="0">
                        <a:latin typeface="Cambria Math" panose="02040503050406030204" pitchFamily="18" charset="0"/>
                      </a:rPr>
                      <m:t>𝑅𝐸𝑆</m:t>
                    </m:r>
                    <m:r>
                      <a:rPr lang="de-DE" i="1" strike="sngStrike" dirty="0">
                        <a:latin typeface="Cambria Math" panose="02040503050406030204" pitchFamily="18" charset="0"/>
                      </a:rPr>
                      <m:t>←</m:t>
                    </m:r>
                    <m:sSub>
                      <m:sSubPr>
                        <m:ctrlPr>
                          <a:rPr lang="de-DE" i="1" strike="sngStrike" dirty="0">
                            <a:latin typeface="Cambria Math" panose="02040503050406030204" pitchFamily="18" charset="0"/>
                          </a:rPr>
                        </m:ctrlPr>
                      </m:sSubPr>
                      <m:e>
                        <m:r>
                          <a:rPr lang="el-GR" i="1" strike="sngStrike" dirty="0">
                            <a:latin typeface="Cambria Math" panose="02040503050406030204" pitchFamily="18" charset="0"/>
                          </a:rPr>
                          <m:t>𝜋</m:t>
                        </m:r>
                      </m:e>
                      <m:sub>
                        <m:r>
                          <a:rPr lang="de-DE" i="1" strike="sngStrike" dirty="0">
                            <a:latin typeface="Cambria Math" panose="02040503050406030204" pitchFamily="18" charset="0"/>
                          </a:rPr>
                          <m:t>𝐶𝑜𝑢𝑟𝑠𝑒𝑁𝑢𝑚𝑏𝑒𝑟</m:t>
                        </m:r>
                        <m:r>
                          <a:rPr lang="de-DE" i="1" strike="sngStrike" dirty="0">
                            <a:latin typeface="Cambria Math" panose="02040503050406030204" pitchFamily="18" charset="0"/>
                          </a:rPr>
                          <m:t>,</m:t>
                        </m:r>
                        <m:r>
                          <a:rPr lang="de-DE" i="1" strike="sngStrike" dirty="0">
                            <a:latin typeface="Cambria Math" panose="02040503050406030204" pitchFamily="18" charset="0"/>
                          </a:rPr>
                          <m:t>𝐼𝑛𝑠𝑡𝑟𝑢𝑐𝑡𝑜𝑟</m:t>
                        </m:r>
                      </m:sub>
                    </m:sSub>
                    <m:d>
                      <m:dPr>
                        <m:ctrlPr>
                          <a:rPr lang="de-DE" i="1" strike="sngStrike" dirty="0">
                            <a:latin typeface="Cambria Math" panose="02040503050406030204" pitchFamily="18" charset="0"/>
                          </a:rPr>
                        </m:ctrlPr>
                      </m:dPr>
                      <m:e>
                        <m:r>
                          <a:rPr lang="de-DE" i="1" strike="sngStrike" dirty="0">
                            <a:latin typeface="Cambria Math" panose="02040503050406030204" pitchFamily="18" charset="0"/>
                          </a:rPr>
                          <m:t>𝐽𝑂𝐼𝑁𝑅𝐸𝑆</m:t>
                        </m:r>
                      </m:e>
                    </m:d>
                  </m:oMath>
                </a14:m>
                <a:endParaRPr lang="de-DE" strike="sngStrike" dirty="0"/>
              </a:p>
              <a:p>
                <a:endParaRPr lang="de-DE" dirty="0">
                  <a:solidFill>
                    <a:schemeClr val="accent1"/>
                  </a:solidFill>
                </a:endParaRPr>
              </a:p>
            </p:txBody>
          </p:sp>
        </mc:Choice>
        <mc:Fallback xmlns="">
          <p:sp>
            <p:nvSpPr>
              <p:cNvPr id="3" name="Content Placeholder 2">
                <a:extLst>
                  <a:ext uri="{FF2B5EF4-FFF2-40B4-BE49-F238E27FC236}">
                    <a16:creationId xmlns:a16="http://schemas.microsoft.com/office/drawing/2014/main" id="{6C95902C-A1A7-9945-8DF1-4B75B385F136}"/>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DBEEF28E-731B-8E42-8537-E19FCA6EC3C2}"/>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DEDB7954-0BAB-3B4D-8281-DC031328028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E8499E8-0930-DB4D-A358-95A02C338646}"/>
              </a:ext>
            </a:extLst>
          </p:cNvPr>
          <p:cNvSpPr>
            <a:spLocks noGrp="1"/>
          </p:cNvSpPr>
          <p:nvPr>
            <p:ph type="sldNum" sz="quarter" idx="4"/>
          </p:nvPr>
        </p:nvSpPr>
        <p:spPr/>
        <p:txBody>
          <a:bodyPr/>
          <a:lstStyle/>
          <a:p>
            <a:fld id="{6B52BCD7-8B4B-1443-81DC-540C3C62FE02}" type="slidenum">
              <a:rPr lang="en-GB" smtClean="0"/>
              <a:t>36</a:t>
            </a:fld>
            <a:endParaRPr lang="en-GB"/>
          </a:p>
        </p:txBody>
      </p:sp>
    </p:spTree>
    <p:extLst>
      <p:ext uri="{BB962C8B-B14F-4D97-AF65-F5344CB8AC3E}">
        <p14:creationId xmlns:p14="http://schemas.microsoft.com/office/powerpoint/2010/main" val="3684600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43E0-6F9D-7B44-8340-9F95A2AA7664}"/>
              </a:ext>
            </a:extLst>
          </p:cNvPr>
          <p:cNvSpPr>
            <a:spLocks noGrp="1"/>
          </p:cNvSpPr>
          <p:nvPr>
            <p:ph type="title"/>
          </p:nvPr>
        </p:nvSpPr>
        <p:spPr/>
        <p:txBody>
          <a:bodyPr/>
          <a:lstStyle/>
          <a:p>
            <a:r>
              <a:rPr lang="de-DE" dirty="0" err="1"/>
              <a:t>Join</a:t>
            </a:r>
            <a:r>
              <a:rPr lang="de-DE" dirty="0"/>
              <a:t>-Arten (Forts.)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95902C-A1A7-9945-8DF1-4B75B385F136}"/>
                  </a:ext>
                </a:extLst>
              </p:cNvPr>
              <p:cNvSpPr>
                <a:spLocks noGrp="1"/>
              </p:cNvSpPr>
              <p:nvPr>
                <p:ph idx="1"/>
              </p:nvPr>
            </p:nvSpPr>
            <p:spPr/>
            <p:txBody>
              <a:bodyPr>
                <a:normAutofit/>
              </a:bodyPr>
              <a:lstStyle/>
              <a:p>
                <a:r>
                  <a:rPr lang="de-DE" dirty="0">
                    <a:sym typeface="Symbol" pitchFamily="18" charset="2"/>
                  </a:rPr>
                  <a:t>Beispiel von vorher als Natural Join</a:t>
                </a:r>
              </a:p>
              <a:p>
                <a:pPr lvl="1"/>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1←</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𝐶𝑜𝑢𝑟𝑠𝑒𝑁𝑢𝑚𝑏𝑒𝑟</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el-GR" i="1" dirty="0">
                                <a:latin typeface="Cambria Math" panose="02040503050406030204" pitchFamily="18" charset="0"/>
                              </a:rPr>
                              <m:t>𝜎</m:t>
                            </m:r>
                          </m:e>
                          <m:sub>
                            <m:r>
                              <a:rPr lang="de-DE" i="1" dirty="0">
                                <a:latin typeface="Cambria Math" panose="02040503050406030204" pitchFamily="18" charset="0"/>
                              </a:rPr>
                              <m:t>𝐷𝑒𝑝𝑎𝑟𝑡𝑚𝑒𝑛𝑡</m:t>
                            </m:r>
                            <m:r>
                              <a:rPr lang="de-DE" i="1" dirty="0">
                                <a:latin typeface="Cambria Math" panose="02040503050406030204" pitchFamily="18" charset="0"/>
                              </a:rPr>
                              <m:t>=</m:t>
                            </m:r>
                            <m:r>
                              <a:rPr lang="de-DE" i="1" dirty="0">
                                <a:latin typeface="Cambria Math" panose="02040503050406030204" pitchFamily="18" charset="0"/>
                              </a:rPr>
                              <m:t>𝐶𝑆</m:t>
                            </m:r>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e>
                    </m:d>
                  </m:oMath>
                </a14:m>
                <a:endParaRPr lang="de-DE" dirty="0"/>
              </a:p>
              <a:p>
                <a:pPr lvl="1"/>
                <a14:m>
                  <m:oMath xmlns:m="http://schemas.openxmlformats.org/officeDocument/2006/math">
                    <m:r>
                      <a:rPr lang="de-DE" i="1" dirty="0">
                        <a:latin typeface="Cambria Math" panose="02040503050406030204" pitchFamily="18" charset="0"/>
                      </a:rPr>
                      <m:t>𝑅𝐸𝑆</m:t>
                    </m:r>
                    <m:r>
                      <a:rPr lang="de-DE" i="1" dirty="0">
                        <a:latin typeface="Cambria Math" panose="02040503050406030204" pitchFamily="18" charset="0"/>
                      </a:rPr>
                      <m:t>2←</m:t>
                    </m:r>
                    <m:sSub>
                      <m:sSubPr>
                        <m:ctrlPr>
                          <a:rPr lang="de-DE" i="1" dirty="0">
                            <a:latin typeface="Cambria Math" panose="02040503050406030204" pitchFamily="18" charset="0"/>
                          </a:rPr>
                        </m:ctrlPr>
                      </m:sSubPr>
                      <m:e>
                        <m:r>
                          <a:rPr lang="el-GR" i="1" dirty="0">
                            <a:latin typeface="Cambria Math" panose="02040503050406030204" pitchFamily="18" charset="0"/>
                          </a:rPr>
                          <m:t>𝜋</m:t>
                        </m:r>
                      </m:e>
                      <m:sub>
                        <m:r>
                          <a:rPr lang="de-DE" i="1" dirty="0">
                            <a:latin typeface="Cambria Math" panose="02040503050406030204" pitchFamily="18" charset="0"/>
                          </a:rPr>
                          <m:t>𝐶𝑜𝑢𝑟𝑠𝑒𝑁𝑢𝑚𝑏𝑒𝑟</m:t>
                        </m:r>
                        <m:r>
                          <a:rPr lang="de-DE" i="1" dirty="0">
                            <a:latin typeface="Cambria Math" panose="02040503050406030204" pitchFamily="18" charset="0"/>
                          </a:rPr>
                          <m:t>, </m:t>
                        </m:r>
                        <m:r>
                          <a:rPr lang="de-DE" i="1" dirty="0">
                            <a:latin typeface="Cambria Math" panose="02040503050406030204" pitchFamily="18" charset="0"/>
                          </a:rPr>
                          <m:t>𝐼𝑛𝑠𝑡𝑟𝑢𝑐𝑡𝑜𝑟</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el-GR" i="1" dirty="0">
                                <a:latin typeface="Cambria Math" panose="02040503050406030204" pitchFamily="18" charset="0"/>
                              </a:rPr>
                              <m:t>𝜎</m:t>
                            </m:r>
                          </m:e>
                          <m:sub>
                            <m:r>
                              <a:rPr lang="de-DE" i="1" dirty="0">
                                <a:latin typeface="Cambria Math" panose="02040503050406030204" pitchFamily="18" charset="0"/>
                              </a:rPr>
                              <m:t>𝑌𝑒𝑎𝑟</m:t>
                            </m:r>
                            <m:r>
                              <a:rPr lang="de-DE" i="1" dirty="0">
                                <a:latin typeface="Cambria Math" panose="02040503050406030204" pitchFamily="18" charset="0"/>
                              </a:rPr>
                              <m:t>=19</m:t>
                            </m:r>
                          </m:sub>
                        </m:sSub>
                        <m:d>
                          <m:dPr>
                            <m:ctrlPr>
                              <a:rPr lang="de-DE" i="1" dirty="0">
                                <a:latin typeface="Cambria Math" panose="02040503050406030204" pitchFamily="18" charset="0"/>
                              </a:rPr>
                            </m:ctrlPr>
                          </m:dPr>
                          <m:e>
                            <m:r>
                              <a:rPr lang="de-DE" i="1" dirty="0">
                                <a:latin typeface="Cambria Math" panose="02040503050406030204" pitchFamily="18" charset="0"/>
                              </a:rPr>
                              <m:t>𝑆𝐸𝐶𝑇𝐼𝑂𝑁</m:t>
                            </m:r>
                          </m:e>
                        </m:d>
                      </m:e>
                    </m:d>
                  </m:oMath>
                </a14:m>
                <a:endParaRPr lang="de-DE" dirty="0"/>
              </a:p>
              <a:p>
                <a:pPr lvl="1"/>
                <a14:m>
                  <m:oMath xmlns:m="http://schemas.openxmlformats.org/officeDocument/2006/math">
                    <m:r>
                      <a:rPr lang="de-DE" i="1" dirty="0">
                        <a:latin typeface="Cambria Math" panose="02040503050406030204" pitchFamily="18" charset="0"/>
                      </a:rPr>
                      <m:t>𝐽𝑂𝐼𝑁𝑅𝐸𝑆</m:t>
                    </m:r>
                    <m:r>
                      <a:rPr lang="de-DE" i="1" dirty="0">
                        <a:latin typeface="Cambria Math" panose="02040503050406030204" pitchFamily="18" charset="0"/>
                      </a:rPr>
                      <m:t>←</m:t>
                    </m:r>
                    <m:r>
                      <a:rPr lang="de-DE" sz="2200" i="1">
                        <a:solidFill>
                          <a:srgbClr val="FFC000"/>
                        </a:solidFill>
                        <a:latin typeface="Cambria Math" panose="02040503050406030204" pitchFamily="18" charset="0"/>
                      </a:rPr>
                      <m:t>𝑅𝐸𝑆</m:t>
                    </m:r>
                    <m:r>
                      <a:rPr lang="de-DE" sz="2200" i="1">
                        <a:solidFill>
                          <a:srgbClr val="FFC000"/>
                        </a:solidFill>
                        <a:latin typeface="Cambria Math" panose="02040503050406030204" pitchFamily="18" charset="0"/>
                      </a:rPr>
                      <m:t>1⋈</m:t>
                    </m:r>
                    <m:r>
                      <a:rPr lang="de-DE" sz="2200" i="1">
                        <a:solidFill>
                          <a:srgbClr val="FFC000"/>
                        </a:solidFill>
                        <a:latin typeface="Cambria Math" panose="02040503050406030204" pitchFamily="18" charset="0"/>
                        <a:ea typeface="Cambria Math" panose="02040503050406030204" pitchFamily="18" charset="0"/>
                      </a:rPr>
                      <m:t>𝑅𝐸𝑆</m:t>
                    </m:r>
                    <m:r>
                      <a:rPr lang="de-DE" sz="2200" i="1">
                        <a:solidFill>
                          <a:srgbClr val="FFC000"/>
                        </a:solidFill>
                        <a:latin typeface="Cambria Math" panose="02040503050406030204" pitchFamily="18" charset="0"/>
                        <a:ea typeface="Cambria Math" panose="02040503050406030204" pitchFamily="18" charset="0"/>
                      </a:rPr>
                      <m:t>2</m:t>
                    </m:r>
                  </m:oMath>
                </a14:m>
                <a:endParaRPr lang="de-DE" dirty="0">
                  <a:solidFill>
                    <a:srgbClr val="FFC000"/>
                  </a:solidFill>
                </a:endParaRPr>
              </a:p>
              <a:p>
                <a:endParaRPr lang="de-DE" dirty="0">
                  <a:solidFill>
                    <a:schemeClr val="accent1"/>
                  </a:solidFill>
                </a:endParaRPr>
              </a:p>
            </p:txBody>
          </p:sp>
        </mc:Choice>
        <mc:Fallback xmlns="">
          <p:sp>
            <p:nvSpPr>
              <p:cNvPr id="3" name="Content Placeholder 2">
                <a:extLst>
                  <a:ext uri="{FF2B5EF4-FFF2-40B4-BE49-F238E27FC236}">
                    <a16:creationId xmlns:a16="http://schemas.microsoft.com/office/drawing/2014/main" id="{6C95902C-A1A7-9945-8DF1-4B75B385F136}"/>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DBEEF28E-731B-8E42-8537-E19FCA6EC3C2}"/>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DEDB7954-0BAB-3B4D-8281-DC031328028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E8499E8-0930-DB4D-A358-95A02C338646}"/>
              </a:ext>
            </a:extLst>
          </p:cNvPr>
          <p:cNvSpPr>
            <a:spLocks noGrp="1"/>
          </p:cNvSpPr>
          <p:nvPr>
            <p:ph type="sldNum" sz="quarter" idx="4"/>
          </p:nvPr>
        </p:nvSpPr>
        <p:spPr/>
        <p:txBody>
          <a:bodyPr/>
          <a:lstStyle/>
          <a:p>
            <a:fld id="{6B52BCD7-8B4B-1443-81DC-540C3C62FE02}" type="slidenum">
              <a:rPr lang="en-GB" smtClean="0"/>
              <a:t>37</a:t>
            </a:fld>
            <a:endParaRPr lang="en-GB"/>
          </a:p>
        </p:txBody>
      </p:sp>
      <p:sp>
        <p:nvSpPr>
          <p:cNvPr id="38" name="Right Arrow 37">
            <a:extLst>
              <a:ext uri="{FF2B5EF4-FFF2-40B4-BE49-F238E27FC236}">
                <a16:creationId xmlns:a16="http://schemas.microsoft.com/office/drawing/2014/main" id="{73C50891-F876-204E-891B-E20CCFC06A92}"/>
              </a:ext>
            </a:extLst>
          </p:cNvPr>
          <p:cNvSpPr/>
          <p:nvPr/>
        </p:nvSpPr>
        <p:spPr>
          <a:xfrm rot="1407458">
            <a:off x="6779477" y="4216585"/>
            <a:ext cx="1355738" cy="320722"/>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ight Arrow 38">
            <a:extLst>
              <a:ext uri="{FF2B5EF4-FFF2-40B4-BE49-F238E27FC236}">
                <a16:creationId xmlns:a16="http://schemas.microsoft.com/office/drawing/2014/main" id="{637FD679-CA45-5B46-9FBA-F656DAF05F30}"/>
              </a:ext>
            </a:extLst>
          </p:cNvPr>
          <p:cNvSpPr/>
          <p:nvPr/>
        </p:nvSpPr>
        <p:spPr>
          <a:xfrm rot="19938954">
            <a:off x="7633913" y="4836914"/>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ight Arrow 39">
            <a:extLst>
              <a:ext uri="{FF2B5EF4-FFF2-40B4-BE49-F238E27FC236}">
                <a16:creationId xmlns:a16="http://schemas.microsoft.com/office/drawing/2014/main" id="{9E406C70-CA55-0040-86E5-85952E298ABB}"/>
              </a:ext>
            </a:extLst>
          </p:cNvPr>
          <p:cNvSpPr/>
          <p:nvPr/>
        </p:nvSpPr>
        <p:spPr>
          <a:xfrm>
            <a:off x="8548164" y="4596580"/>
            <a:ext cx="461063" cy="322554"/>
          </a:xfrm>
          <a:prstGeom prst="rightArrow">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4155F52-B728-7349-8F14-168616C91642}"/>
                  </a:ext>
                </a:extLst>
              </p:cNvPr>
              <p:cNvSpPr/>
              <p:nvPr/>
            </p:nvSpPr>
            <p:spPr>
              <a:xfrm>
                <a:off x="8116004" y="4624267"/>
                <a:ext cx="4283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solidFill>
                            <a:srgbClr val="FFC000"/>
                          </a:solidFill>
                          <a:latin typeface="Cambria Math" panose="02040503050406030204" pitchFamily="18" charset="0"/>
                        </a:rPr>
                        <m:t>⋈</m:t>
                      </m:r>
                    </m:oMath>
                  </m:oMathPara>
                </a14:m>
                <a:endParaRPr lang="de-DE" dirty="0">
                  <a:solidFill>
                    <a:srgbClr val="FFC000"/>
                  </a:solidFill>
                </a:endParaRPr>
              </a:p>
            </p:txBody>
          </p:sp>
        </mc:Choice>
        <mc:Fallback xmlns="">
          <p:sp>
            <p:nvSpPr>
              <p:cNvPr id="41" name="Rectangle 40">
                <a:extLst>
                  <a:ext uri="{FF2B5EF4-FFF2-40B4-BE49-F238E27FC236}">
                    <a16:creationId xmlns:a16="http://schemas.microsoft.com/office/drawing/2014/main" id="{54155F52-B728-7349-8F14-168616C91642}"/>
                  </a:ext>
                </a:extLst>
              </p:cNvPr>
              <p:cNvSpPr>
                <a:spLocks noRot="1" noChangeAspect="1" noMove="1" noResize="1" noEditPoints="1" noAdjustHandles="1" noChangeArrowheads="1" noChangeShapeType="1" noTextEdit="1"/>
              </p:cNvSpPr>
              <p:nvPr/>
            </p:nvSpPr>
            <p:spPr>
              <a:xfrm>
                <a:off x="8116004" y="4624267"/>
                <a:ext cx="428322" cy="369332"/>
              </a:xfrm>
              <a:prstGeom prst="rect">
                <a:avLst/>
              </a:prstGeom>
              <a:blipFill>
                <a:blip r:embed="rId3"/>
                <a:stretch>
                  <a:fillRect/>
                </a:stretch>
              </a:blipFill>
            </p:spPr>
            <p:txBody>
              <a:bodyPr/>
              <a:lstStyle/>
              <a:p>
                <a:r>
                  <a:rPr lang="en-DE">
                    <a:noFill/>
                  </a:rPr>
                  <a:t> </a:t>
                </a:r>
              </a:p>
            </p:txBody>
          </p:sp>
        </mc:Fallback>
      </mc:AlternateContent>
      <p:graphicFrame>
        <p:nvGraphicFramePr>
          <p:cNvPr id="14" name="Group 86">
            <a:extLst>
              <a:ext uri="{FF2B5EF4-FFF2-40B4-BE49-F238E27FC236}">
                <a16:creationId xmlns:a16="http://schemas.microsoft.com/office/drawing/2014/main" id="{54FBBC8A-7218-644E-8517-9B4FC2CB44A5}"/>
              </a:ext>
            </a:extLst>
          </p:cNvPr>
          <p:cNvGraphicFramePr>
            <a:graphicFrameLocks noGrp="1"/>
          </p:cNvGraphicFramePr>
          <p:nvPr/>
        </p:nvGraphicFramePr>
        <p:xfrm>
          <a:off x="8945401" y="4229794"/>
          <a:ext cx="2886275" cy="942000"/>
        </p:xfrm>
        <a:graphic>
          <a:graphicData uri="http://schemas.openxmlformats.org/drawingml/2006/table">
            <a:tbl>
              <a:tblPr/>
              <a:tblGrid>
                <a:gridCol w="559925">
                  <a:extLst>
                    <a:ext uri="{9D8B030D-6E8A-4147-A177-3AD203B41FA5}">
                      <a16:colId xmlns:a16="http://schemas.microsoft.com/office/drawing/2014/main" val="3396831968"/>
                    </a:ext>
                  </a:extLst>
                </a:gridCol>
                <a:gridCol w="1394950">
                  <a:extLst>
                    <a:ext uri="{9D8B030D-6E8A-4147-A177-3AD203B41FA5}">
                      <a16:colId xmlns:a16="http://schemas.microsoft.com/office/drawing/2014/main" val="2231453895"/>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bl>
          </a:graphicData>
        </a:graphic>
      </p:graphicFrame>
      <p:graphicFrame>
        <p:nvGraphicFramePr>
          <p:cNvPr id="16" name="Group 23">
            <a:extLst>
              <a:ext uri="{FF2B5EF4-FFF2-40B4-BE49-F238E27FC236}">
                <a16:creationId xmlns:a16="http://schemas.microsoft.com/office/drawing/2014/main" id="{DCCF8DF0-8F54-D14D-9DBD-B26F802FB238}"/>
              </a:ext>
            </a:extLst>
          </p:cNvPr>
          <p:cNvGraphicFramePr>
            <a:graphicFrameLocks noGrp="1"/>
          </p:cNvGraphicFramePr>
          <p:nvPr/>
        </p:nvGraphicFramePr>
        <p:xfrm>
          <a:off x="4718365" y="3568606"/>
          <a:ext cx="2053300" cy="942000"/>
        </p:xfrm>
        <a:graphic>
          <a:graphicData uri="http://schemas.openxmlformats.org/drawingml/2006/table">
            <a:tbl>
              <a:tblPr/>
              <a:tblGrid>
                <a:gridCol w="658350">
                  <a:extLst>
                    <a:ext uri="{9D8B030D-6E8A-4147-A177-3AD203B41FA5}">
                      <a16:colId xmlns:a16="http://schemas.microsoft.com/office/drawing/2014/main" val="552426523"/>
                    </a:ext>
                  </a:extLst>
                </a:gridCol>
                <a:gridCol w="139495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400" b="0" i="0" u="none" strike="noStrike" cap="none" normalizeH="0" baseline="0" dirty="0">
                          <a:ln>
                            <a:noFill/>
                          </a:ln>
                          <a:solidFill>
                            <a:schemeClr val="tx1"/>
                          </a:solidFill>
                          <a:effectLst/>
                          <a:latin typeface="+mn-lt"/>
                        </a:rPr>
                        <a:t>RES1</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7" name="Group 86">
            <a:extLst>
              <a:ext uri="{FF2B5EF4-FFF2-40B4-BE49-F238E27FC236}">
                <a16:creationId xmlns:a16="http://schemas.microsoft.com/office/drawing/2014/main" id="{85734C4B-E8BC-C545-A5CF-FB0B18FBDC0D}"/>
              </a:ext>
            </a:extLst>
          </p:cNvPr>
          <p:cNvGraphicFramePr>
            <a:graphicFrameLocks noGrp="1"/>
          </p:cNvGraphicFramePr>
          <p:nvPr>
            <p:extLst>
              <p:ext uri="{D42A27DB-BD31-4B8C-83A1-F6EECF244321}">
                <p14:modId xmlns:p14="http://schemas.microsoft.com/office/powerpoint/2010/main" val="765662925"/>
              </p:ext>
            </p:extLst>
          </p:nvPr>
        </p:nvGraphicFramePr>
        <p:xfrm>
          <a:off x="4714265" y="4748953"/>
          <a:ext cx="2867352" cy="1160880"/>
        </p:xfrm>
        <a:graphic>
          <a:graphicData uri="http://schemas.openxmlformats.org/drawingml/2006/table">
            <a:tbl>
              <a:tblPr/>
              <a:tblGrid>
                <a:gridCol w="658350">
                  <a:extLst>
                    <a:ext uri="{9D8B030D-6E8A-4147-A177-3AD203B41FA5}">
                      <a16:colId xmlns:a16="http://schemas.microsoft.com/office/drawing/2014/main" val="3396831968"/>
                    </a:ext>
                  </a:extLst>
                </a:gridCol>
                <a:gridCol w="1277602">
                  <a:extLst>
                    <a:ext uri="{9D8B030D-6E8A-4147-A177-3AD203B41FA5}">
                      <a16:colId xmlns:a16="http://schemas.microsoft.com/office/drawing/2014/main" val="20001"/>
                    </a:ext>
                  </a:extLst>
                </a:gridCol>
                <a:gridCol w="931400">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CourseNumber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Instructor</a:t>
                      </a:r>
                      <a:endParaRPr kumimoji="0" lang="de-DE" sz="14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8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Tree>
    <p:extLst>
      <p:ext uri="{BB962C8B-B14F-4D97-AF65-F5344CB8AC3E}">
        <p14:creationId xmlns:p14="http://schemas.microsoft.com/office/powerpoint/2010/main" val="122102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43E0-6F9D-7B44-8340-9F95A2AA7664}"/>
              </a:ext>
            </a:extLst>
          </p:cNvPr>
          <p:cNvSpPr>
            <a:spLocks noGrp="1"/>
          </p:cNvSpPr>
          <p:nvPr>
            <p:ph type="title"/>
          </p:nvPr>
        </p:nvSpPr>
        <p:spPr/>
        <p:txBody>
          <a:bodyPr/>
          <a:lstStyle/>
          <a:p>
            <a:r>
              <a:rPr lang="de-DE" dirty="0" err="1"/>
              <a:t>Join</a:t>
            </a:r>
            <a:r>
              <a:rPr lang="de-DE"/>
              <a:t>-Arten (Forts.)</a:t>
            </a:r>
            <a:endParaRPr lang="de-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95902C-A1A7-9945-8DF1-4B75B385F136}"/>
                  </a:ext>
                </a:extLst>
              </p:cNvPr>
              <p:cNvSpPr>
                <a:spLocks noGrp="1"/>
              </p:cNvSpPr>
              <p:nvPr>
                <p:ph idx="1"/>
              </p:nvPr>
            </p:nvSpPr>
            <p:spPr/>
            <p:txBody>
              <a:bodyPr>
                <a:normAutofit/>
              </a:bodyPr>
              <a:lstStyle/>
              <a:p>
                <a:r>
                  <a:rPr lang="de-DE" dirty="0"/>
                  <a:t>Left-/</a:t>
                </a:r>
                <a:r>
                  <a:rPr lang="de-DE" dirty="0" err="1"/>
                  <a:t>Right</a:t>
                </a:r>
                <a:r>
                  <a:rPr lang="de-DE" dirty="0"/>
                  <a:t>-/</a:t>
                </a:r>
                <a:r>
                  <a:rPr lang="de-DE" dirty="0" err="1"/>
                  <a:t>Full-Outer-Join</a:t>
                </a:r>
                <a:r>
                  <a:rPr lang="de-DE" dirty="0"/>
                  <a:t> </a:t>
                </a:r>
                <a:br>
                  <a:rPr lang="de-DE" dirty="0"/>
                </a:br>
                <a:r>
                  <a:rPr lang="de-DE" dirty="0"/>
                  <a:t>(</a:t>
                </a:r>
                <a14:m>
                  <m:oMath xmlns:m="http://schemas.openxmlformats.org/officeDocument/2006/math">
                    <m:r>
                      <a:rPr lang="de-DE" b="0" i="1" dirty="0" smtClean="0">
                        <a:solidFill>
                          <a:schemeClr val="accent1"/>
                        </a:solidFill>
                        <a:latin typeface="Cambria Math" panose="02040503050406030204" pitchFamily="18" charset="0"/>
                      </a:rPr>
                      <m:t>𝑟</m:t>
                    </m:r>
                    <m:nary>
                      <m:naryPr>
                        <m:chr m:val="⟕"/>
                        <m:subHide m:val="on"/>
                        <m:supHide m:val="on"/>
                        <m:ctrlPr>
                          <a:rPr lang="de-DE" b="0" i="1" dirty="0" smtClean="0">
                            <a:solidFill>
                              <a:schemeClr val="accent1"/>
                            </a:solidFill>
                            <a:latin typeface="Cambria Math" panose="02040503050406030204" pitchFamily="18" charset="0"/>
                          </a:rPr>
                        </m:ctrlPr>
                      </m:naryPr>
                      <m:sub/>
                      <m:sup/>
                      <m:e>
                        <m:r>
                          <a:rPr lang="de-DE" b="0" i="1" dirty="0" smtClean="0">
                            <a:solidFill>
                              <a:schemeClr val="accent1"/>
                            </a:solidFill>
                            <a:latin typeface="Cambria Math" panose="02040503050406030204" pitchFamily="18" charset="0"/>
                          </a:rPr>
                          <m:t>𝑠</m:t>
                        </m:r>
                      </m:e>
                    </m:nary>
                  </m:oMath>
                </a14:m>
                <a:r>
                  <a:rPr lang="de-DE" dirty="0"/>
                  <a:t>, </a:t>
                </a:r>
                <a14:m>
                  <m:oMath xmlns:m="http://schemas.openxmlformats.org/officeDocument/2006/math">
                    <m:r>
                      <a:rPr lang="de-DE" b="0" i="1" dirty="0" smtClean="0">
                        <a:solidFill>
                          <a:srgbClr val="FFC000"/>
                        </a:solidFill>
                        <a:latin typeface="Cambria Math" panose="02040503050406030204" pitchFamily="18" charset="0"/>
                      </a:rPr>
                      <m:t>𝑟</m:t>
                    </m:r>
                    <m:nary>
                      <m:naryPr>
                        <m:chr m:val="⟖"/>
                        <m:subHide m:val="on"/>
                        <m:supHide m:val="on"/>
                        <m:ctrlPr>
                          <a:rPr lang="de-DE" b="0" i="1" dirty="0" smtClean="0">
                            <a:solidFill>
                              <a:srgbClr val="FFC000"/>
                            </a:solidFill>
                            <a:latin typeface="Cambria Math" panose="02040503050406030204" pitchFamily="18" charset="0"/>
                          </a:rPr>
                        </m:ctrlPr>
                      </m:naryPr>
                      <m:sub/>
                      <m:sup/>
                      <m:e>
                        <m:r>
                          <a:rPr lang="de-DE" b="0" i="1" dirty="0" smtClean="0">
                            <a:solidFill>
                              <a:srgbClr val="FFC000"/>
                            </a:solidFill>
                            <a:latin typeface="Cambria Math" panose="02040503050406030204" pitchFamily="18" charset="0"/>
                          </a:rPr>
                          <m:t>𝑠</m:t>
                        </m:r>
                      </m:e>
                    </m:nary>
                  </m:oMath>
                </a14:m>
                <a:r>
                  <a:rPr lang="de-DE" dirty="0"/>
                  <a:t>, </a:t>
                </a:r>
                <a14:m>
                  <m:oMath xmlns:m="http://schemas.openxmlformats.org/officeDocument/2006/math">
                    <m:r>
                      <a:rPr lang="de-DE" b="0" i="1" dirty="0" smtClean="0">
                        <a:solidFill>
                          <a:srgbClr val="7030A0"/>
                        </a:solidFill>
                        <a:latin typeface="Cambria Math" panose="02040503050406030204" pitchFamily="18" charset="0"/>
                      </a:rPr>
                      <m:t>𝑟</m:t>
                    </m:r>
                    <m:nary>
                      <m:naryPr>
                        <m:chr m:val="⟗"/>
                        <m:subHide m:val="on"/>
                        <m:supHide m:val="on"/>
                        <m:ctrlPr>
                          <a:rPr lang="de-DE" b="0" i="1" dirty="0" smtClean="0">
                            <a:solidFill>
                              <a:srgbClr val="7030A0"/>
                            </a:solidFill>
                            <a:latin typeface="Cambria Math" panose="02040503050406030204" pitchFamily="18" charset="0"/>
                          </a:rPr>
                        </m:ctrlPr>
                      </m:naryPr>
                      <m:sub/>
                      <m:sup/>
                      <m:e>
                        <m:r>
                          <a:rPr lang="de-DE" b="0" i="1" dirty="0" smtClean="0">
                            <a:solidFill>
                              <a:srgbClr val="7030A0"/>
                            </a:solidFill>
                            <a:latin typeface="Cambria Math" panose="02040503050406030204" pitchFamily="18" charset="0"/>
                          </a:rPr>
                          <m:t>𝑠</m:t>
                        </m:r>
                      </m:e>
                    </m:nary>
                  </m:oMath>
                </a14:m>
                <a:r>
                  <a:rPr lang="de-DE" dirty="0"/>
                  <a:t>) </a:t>
                </a:r>
              </a:p>
              <a:p>
                <a:pPr lvl="1"/>
                <a:r>
                  <a:rPr lang="de-DE" dirty="0"/>
                  <a:t>Tupel ohne </a:t>
                </a:r>
                <a:r>
                  <a:rPr lang="de-DE" dirty="0" err="1"/>
                  <a:t>Join</a:t>
                </a:r>
                <a:r>
                  <a:rPr lang="de-DE" dirty="0"/>
                  <a:t>-Partner kommen trotzdem ins Ergebnis</a:t>
                </a:r>
              </a:p>
              <a:p>
                <a:pPr lvl="2"/>
                <a:r>
                  <a:rPr lang="de-DE" dirty="0"/>
                  <a:t>Fehlende Werte werden mit NULL aufgefüllt</a:t>
                </a:r>
              </a:p>
              <a:p>
                <a:pPr lvl="1"/>
                <a:r>
                  <a:rPr lang="de-DE" dirty="0" err="1">
                    <a:solidFill>
                      <a:schemeClr val="accent1"/>
                    </a:solidFill>
                  </a:rPr>
                  <a:t>Left</a:t>
                </a:r>
                <a:r>
                  <a:rPr lang="de-DE" dirty="0"/>
                  <a:t> Outer Join: alle Tupel von </a:t>
                </a:r>
                <a14:m>
                  <m:oMath xmlns:m="http://schemas.openxmlformats.org/officeDocument/2006/math">
                    <m:r>
                      <a:rPr lang="de-DE" b="0" i="1" dirty="0" smtClean="0">
                        <a:latin typeface="Cambria Math" panose="02040503050406030204" pitchFamily="18" charset="0"/>
                      </a:rPr>
                      <m:t>𝑟</m:t>
                    </m:r>
                  </m:oMath>
                </a14:m>
                <a:endParaRPr lang="de-DE" dirty="0"/>
              </a:p>
              <a:p>
                <a:pPr lvl="1"/>
                <a:r>
                  <a:rPr lang="de-DE" dirty="0">
                    <a:solidFill>
                      <a:srgbClr val="FFC000"/>
                    </a:solidFill>
                  </a:rPr>
                  <a:t>Right</a:t>
                </a:r>
                <a:r>
                  <a:rPr lang="de-DE" dirty="0"/>
                  <a:t> Outer Join: alle Tupel von </a:t>
                </a:r>
                <a14:m>
                  <m:oMath xmlns:m="http://schemas.openxmlformats.org/officeDocument/2006/math">
                    <m:r>
                      <a:rPr lang="de-DE" b="0" i="1" dirty="0" smtClean="0">
                        <a:latin typeface="Cambria Math" panose="02040503050406030204" pitchFamily="18" charset="0"/>
                      </a:rPr>
                      <m:t>𝑠</m:t>
                    </m:r>
                  </m:oMath>
                </a14:m>
                <a:endParaRPr lang="de-DE" dirty="0"/>
              </a:p>
              <a:p>
                <a:pPr lvl="1"/>
                <a:r>
                  <a:rPr lang="de-DE" dirty="0" err="1">
                    <a:solidFill>
                      <a:srgbClr val="7030A0"/>
                    </a:solidFill>
                  </a:rPr>
                  <a:t>Full</a:t>
                </a:r>
                <a:r>
                  <a:rPr lang="de-DE" dirty="0"/>
                  <a:t> Outer Join: alle Tupel von </a:t>
                </a:r>
                <a14:m>
                  <m:oMath xmlns:m="http://schemas.openxmlformats.org/officeDocument/2006/math">
                    <m:r>
                      <a:rPr lang="de-DE" b="0" i="1" dirty="0" smtClean="0">
                        <a:latin typeface="Cambria Math" panose="02040503050406030204" pitchFamily="18" charset="0"/>
                      </a:rPr>
                      <m:t>𝑟</m:t>
                    </m:r>
                    <m:r>
                      <a:rPr lang="de-DE" b="0" i="1" dirty="0" smtClean="0">
                        <a:latin typeface="Cambria Math" panose="02040503050406030204" pitchFamily="18" charset="0"/>
                      </a:rPr>
                      <m:t>,</m:t>
                    </m:r>
                    <m:r>
                      <a:rPr lang="de-DE" b="0" i="1" dirty="0" smtClean="0">
                        <a:latin typeface="Cambria Math" panose="02040503050406030204" pitchFamily="18" charset="0"/>
                      </a:rPr>
                      <m:t>𝑠</m:t>
                    </m:r>
                  </m:oMath>
                </a14:m>
                <a:endParaRPr lang="de-DE" dirty="0"/>
              </a:p>
              <a:p>
                <a:r>
                  <a:rPr lang="de-DE" dirty="0"/>
                  <a:t>Beispiele: </a:t>
                </a:r>
              </a:p>
              <a:p>
                <a:pPr lvl="1"/>
                <a14:m>
                  <m:oMath xmlns:m="http://schemas.openxmlformats.org/officeDocument/2006/math">
                    <m:r>
                      <a:rPr lang="de-DE" i="1" dirty="0" smtClean="0">
                        <a:latin typeface="Cambria Math" panose="02040503050406030204" pitchFamily="18" charset="0"/>
                      </a:rPr>
                      <m:t>𝐿𝐸𝐹𝑇</m:t>
                    </m:r>
                    <m:r>
                      <a:rPr lang="de-DE" i="1" dirty="0" smtClean="0">
                        <a:latin typeface="Cambria Math" panose="02040503050406030204" pitchFamily="18" charset="0"/>
                      </a:rPr>
                      <m:t>←</m:t>
                    </m:r>
                    <m:r>
                      <a:rPr lang="de-DE" i="1" dirty="0" smtClean="0">
                        <a:latin typeface="Cambria Math" panose="02040503050406030204" pitchFamily="18" charset="0"/>
                      </a:rPr>
                      <m:t>𝑅𝐸𝑆</m:t>
                    </m:r>
                    <m:r>
                      <a:rPr lang="de-DE" b="0" i="1" dirty="0" smtClean="0">
                        <a:latin typeface="Cambria Math" panose="02040503050406030204" pitchFamily="18" charset="0"/>
                      </a:rPr>
                      <m:t>′</m:t>
                    </m:r>
                    <m:r>
                      <a:rPr lang="de-DE" i="1" dirty="0">
                        <a:solidFill>
                          <a:schemeClr val="accent1"/>
                        </a:solidFill>
                        <a:latin typeface="Cambria Math" panose="02040503050406030204" pitchFamily="18" charset="0"/>
                      </a:rPr>
                      <m:t> </m:t>
                    </m:r>
                    <m:sSub>
                      <m:sSubPr>
                        <m:ctrlPr>
                          <a:rPr lang="de-DE" i="1" dirty="0" smtClean="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m:t>
                        </m:r>
                      </m:e>
                      <m:sub>
                        <m:r>
                          <a:rPr lang="de-DE" b="0" i="1" dirty="0" smtClean="0">
                            <a:solidFill>
                              <a:schemeClr val="tx1"/>
                            </a:solidFill>
                            <a:latin typeface="Cambria Math" panose="02040503050406030204" pitchFamily="18" charset="0"/>
                          </a:rPr>
                          <m:t>𝐶𝑜𝑢𝑟𝑠𝑒𝑁𝑢𝑚𝑏𝑒𝑟</m:t>
                        </m:r>
                        <m:r>
                          <a:rPr lang="de-DE" b="0" i="1" dirty="0" smtClean="0">
                            <a:solidFill>
                              <a:schemeClr val="tx1"/>
                            </a:solidFill>
                            <a:latin typeface="Cambria Math" panose="02040503050406030204" pitchFamily="18" charset="0"/>
                          </a:rPr>
                          <m:t>=</m:t>
                        </m:r>
                        <m:r>
                          <a:rPr lang="de-DE" b="0" i="1" dirty="0" smtClean="0">
                            <a:solidFill>
                              <a:schemeClr val="tx1"/>
                            </a:solidFill>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r>
                  <a:rPr lang="de-DE" dirty="0"/>
                  <a:t> </a:t>
                </a:r>
              </a:p>
              <a:p>
                <a:pPr lvl="1"/>
                <a14:m>
                  <m:oMath xmlns:m="http://schemas.openxmlformats.org/officeDocument/2006/math">
                    <m:r>
                      <a:rPr lang="de-DE" i="1" dirty="0" smtClean="0">
                        <a:latin typeface="Cambria Math" panose="02040503050406030204" pitchFamily="18" charset="0"/>
                      </a:rPr>
                      <m:t>𝑅𝐼𝐺𝐻𝑇</m:t>
                    </m:r>
                    <m:r>
                      <a:rPr lang="de-DE" i="1" dirty="0" smtClean="0">
                        <a:latin typeface="Cambria Math" panose="02040503050406030204" pitchFamily="18" charset="0"/>
                      </a:rPr>
                      <m:t>←</m:t>
                    </m:r>
                    <m:r>
                      <a:rPr lang="de-DE" i="1" dirty="0" smtClean="0">
                        <a:latin typeface="Cambria Math" panose="02040503050406030204" pitchFamily="18" charset="0"/>
                      </a:rPr>
                      <m:t>𝑅𝐸𝑆</m:t>
                    </m:r>
                    <m:r>
                      <a:rPr lang="de-DE" b="0" i="1" dirty="0" smtClean="0">
                        <a:latin typeface="Cambria Math" panose="02040503050406030204" pitchFamily="18" charset="0"/>
                      </a:rPr>
                      <m:t>′</m:t>
                    </m:r>
                    <m:r>
                      <a:rPr lang="de-DE"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i="1" dirty="0">
                            <a:solidFill>
                              <a:srgbClr val="FFC000"/>
                            </a:solidFill>
                            <a:latin typeface="Cambria Math" panose="02040503050406030204" pitchFamily="18" charset="0"/>
                          </a:rPr>
                          <m:t>⟖</m:t>
                        </m:r>
                      </m:e>
                      <m:sub>
                        <m:r>
                          <a:rPr lang="de-DE" b="0" i="1" dirty="0" smtClean="0">
                            <a:latin typeface="Cambria Math" panose="02040503050406030204" pitchFamily="18" charset="0"/>
                          </a:rPr>
                          <m:t>𝐶𝑜𝑢𝑟𝑠𝑒𝑁𝑢𝑚𝑏𝑒𝑟</m:t>
                        </m:r>
                        <m:r>
                          <a:rPr lang="de-DE" b="0" i="1" dirty="0" smtClean="0">
                            <a:latin typeface="Cambria Math" panose="02040503050406030204" pitchFamily="18" charset="0"/>
                          </a:rPr>
                          <m:t>=</m:t>
                        </m:r>
                        <m:r>
                          <a:rPr lang="de-DE" b="0" i="1" dirty="0" smtClean="0">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endParaRPr lang="de-DE" dirty="0"/>
              </a:p>
              <a:p>
                <a:pPr lvl="1"/>
                <a14:m>
                  <m:oMath xmlns:m="http://schemas.openxmlformats.org/officeDocument/2006/math">
                    <m:r>
                      <a:rPr lang="de-DE" i="1" dirty="0" smtClean="0">
                        <a:latin typeface="Cambria Math" panose="02040503050406030204" pitchFamily="18" charset="0"/>
                      </a:rPr>
                      <m:t>𝐹𝑈𝐿</m:t>
                    </m:r>
                    <m:r>
                      <a:rPr lang="de-DE" b="0" i="1" dirty="0" smtClean="0">
                        <a:latin typeface="Cambria Math" panose="02040503050406030204" pitchFamily="18" charset="0"/>
                      </a:rPr>
                      <m:t>𝐿</m:t>
                    </m:r>
                    <m:r>
                      <a:rPr lang="de-DE" i="1" dirty="0" smtClean="0">
                        <a:latin typeface="Cambria Math" panose="02040503050406030204" pitchFamily="18" charset="0"/>
                      </a:rPr>
                      <m:t>←</m:t>
                    </m:r>
                    <m:r>
                      <a:rPr lang="de-DE" i="1" dirty="0" smtClean="0">
                        <a:latin typeface="Cambria Math" panose="02040503050406030204" pitchFamily="18" charset="0"/>
                      </a:rPr>
                      <m:t>𝑅𝐸𝑆</m:t>
                    </m:r>
                    <m:r>
                      <a:rPr lang="de-DE" b="0" i="1" dirty="0" smtClean="0">
                        <a:latin typeface="Cambria Math" panose="02040503050406030204" pitchFamily="18" charset="0"/>
                      </a:rPr>
                      <m:t>′</m:t>
                    </m:r>
                    <m:r>
                      <a:rPr lang="de-DE"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i="1" dirty="0">
                            <a:solidFill>
                              <a:srgbClr val="7030A0"/>
                            </a:solidFill>
                            <a:latin typeface="Cambria Math" panose="02040503050406030204" pitchFamily="18" charset="0"/>
                          </a:rPr>
                          <m:t>⟗</m:t>
                        </m:r>
                      </m:e>
                      <m:sub>
                        <m:r>
                          <a:rPr lang="de-DE" b="0" i="1" dirty="0" smtClean="0">
                            <a:latin typeface="Cambria Math" panose="02040503050406030204" pitchFamily="18" charset="0"/>
                          </a:rPr>
                          <m:t>𝐶𝑜𝑢𝑟𝑠𝑒𝑁𝑢𝑚𝑏𝑒𝑟</m:t>
                        </m:r>
                        <m:r>
                          <a:rPr lang="de-DE" b="0" i="1" dirty="0" smtClean="0">
                            <a:latin typeface="Cambria Math" panose="02040503050406030204" pitchFamily="18" charset="0"/>
                          </a:rPr>
                          <m:t>=</m:t>
                        </m:r>
                        <m:r>
                          <a:rPr lang="de-DE" b="0" i="1" dirty="0" smtClean="0">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endParaRPr lang="de-DE" dirty="0"/>
              </a:p>
              <a:p>
                <a:pPr lvl="1"/>
                <a:endParaRPr lang="de-DE" dirty="0"/>
              </a:p>
              <a:p>
                <a:endParaRPr lang="de-DE" dirty="0"/>
              </a:p>
            </p:txBody>
          </p:sp>
        </mc:Choice>
        <mc:Fallback xmlns="">
          <p:sp>
            <p:nvSpPr>
              <p:cNvPr id="3" name="Content Placeholder 2">
                <a:extLst>
                  <a:ext uri="{FF2B5EF4-FFF2-40B4-BE49-F238E27FC236}">
                    <a16:creationId xmlns:a16="http://schemas.microsoft.com/office/drawing/2014/main" id="{6C95902C-A1A7-9945-8DF1-4B75B385F136}"/>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13" name="Date Placeholder 12">
            <a:extLst>
              <a:ext uri="{FF2B5EF4-FFF2-40B4-BE49-F238E27FC236}">
                <a16:creationId xmlns:a16="http://schemas.microsoft.com/office/drawing/2014/main" id="{22894704-B4F9-0543-A928-3CE8913A8864}"/>
              </a:ext>
            </a:extLst>
          </p:cNvPr>
          <p:cNvSpPr>
            <a:spLocks noGrp="1"/>
          </p:cNvSpPr>
          <p:nvPr>
            <p:ph type="dt" sz="half" idx="2"/>
          </p:nvPr>
        </p:nvSpPr>
        <p:spPr/>
        <p:txBody>
          <a:bodyPr/>
          <a:lstStyle/>
          <a:p>
            <a:r>
              <a:rPr lang="en-GB"/>
              <a:t>Relationale Algebra</a:t>
            </a:r>
          </a:p>
        </p:txBody>
      </p:sp>
      <p:sp>
        <p:nvSpPr>
          <p:cNvPr id="16" name="Footer Placeholder 15">
            <a:extLst>
              <a:ext uri="{FF2B5EF4-FFF2-40B4-BE49-F238E27FC236}">
                <a16:creationId xmlns:a16="http://schemas.microsoft.com/office/drawing/2014/main" id="{C56AB819-6EB7-E644-9C5A-2662A63254C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E8499E8-0930-DB4D-A358-95A02C338646}"/>
              </a:ext>
            </a:extLst>
          </p:cNvPr>
          <p:cNvSpPr>
            <a:spLocks noGrp="1"/>
          </p:cNvSpPr>
          <p:nvPr>
            <p:ph type="sldNum" sz="quarter" idx="4"/>
          </p:nvPr>
        </p:nvSpPr>
        <p:spPr/>
        <p:txBody>
          <a:bodyPr/>
          <a:lstStyle/>
          <a:p>
            <a:fld id="{6B52BCD7-8B4B-1443-81DC-540C3C62FE02}" type="slidenum">
              <a:rPr lang="en-GB" smtClean="0"/>
              <a:t>38</a:t>
            </a:fld>
            <a:endParaRPr lang="en-GB"/>
          </a:p>
        </p:txBody>
      </p:sp>
      <p:graphicFrame>
        <p:nvGraphicFramePr>
          <p:cNvPr id="7" name="Group 23">
            <a:extLst>
              <a:ext uri="{FF2B5EF4-FFF2-40B4-BE49-F238E27FC236}">
                <a16:creationId xmlns:a16="http://schemas.microsoft.com/office/drawing/2014/main" id="{2C0DD00F-2823-9845-8E50-E0349C49BC21}"/>
              </a:ext>
            </a:extLst>
          </p:cNvPr>
          <p:cNvGraphicFramePr>
            <a:graphicFrameLocks noGrp="1"/>
          </p:cNvGraphicFramePr>
          <p:nvPr>
            <p:extLst>
              <p:ext uri="{D42A27DB-BD31-4B8C-83A1-F6EECF244321}">
                <p14:modId xmlns:p14="http://schemas.microsoft.com/office/powerpoint/2010/main" val="491381680"/>
              </p:ext>
            </p:extLst>
          </p:nvPr>
        </p:nvGraphicFramePr>
        <p:xfrm>
          <a:off x="9068717" y="2902248"/>
          <a:ext cx="2099020" cy="1435200"/>
        </p:xfrm>
        <a:graphic>
          <a:graphicData uri="http://schemas.openxmlformats.org/drawingml/2006/table">
            <a:tbl>
              <a:tblPr/>
              <a:tblGrid>
                <a:gridCol w="658350">
                  <a:extLst>
                    <a:ext uri="{9D8B030D-6E8A-4147-A177-3AD203B41FA5}">
                      <a16:colId xmlns:a16="http://schemas.microsoft.com/office/drawing/2014/main" val="552426523"/>
                    </a:ext>
                  </a:extLst>
                </a:gridCol>
                <a:gridCol w="144067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CS3390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9533271"/>
                  </a:ext>
                </a:extLst>
              </a:tr>
            </a:tbl>
          </a:graphicData>
        </a:graphic>
      </p:graphicFrame>
      <p:graphicFrame>
        <p:nvGraphicFramePr>
          <p:cNvPr id="8" name="Group 86">
            <a:extLst>
              <a:ext uri="{FF2B5EF4-FFF2-40B4-BE49-F238E27FC236}">
                <a16:creationId xmlns:a16="http://schemas.microsoft.com/office/drawing/2014/main" id="{E94D2ECF-A529-5843-856B-F359C52A7D29}"/>
              </a:ext>
            </a:extLst>
          </p:cNvPr>
          <p:cNvGraphicFramePr>
            <a:graphicFrameLocks noGrp="1"/>
          </p:cNvGraphicFramePr>
          <p:nvPr>
            <p:extLst>
              <p:ext uri="{D42A27DB-BD31-4B8C-83A1-F6EECF244321}">
                <p14:modId xmlns:p14="http://schemas.microsoft.com/office/powerpoint/2010/main" val="3292662531"/>
              </p:ext>
            </p:extLst>
          </p:nvPr>
        </p:nvGraphicFramePr>
        <p:xfrm>
          <a:off x="9068717" y="4470714"/>
          <a:ext cx="2762958" cy="1435200"/>
        </p:xfrm>
        <a:graphic>
          <a:graphicData uri="http://schemas.openxmlformats.org/drawingml/2006/table">
            <a:tbl>
              <a:tblPr/>
              <a:tblGrid>
                <a:gridCol w="658350">
                  <a:extLst>
                    <a:ext uri="{9D8B030D-6E8A-4147-A177-3AD203B41FA5}">
                      <a16:colId xmlns:a16="http://schemas.microsoft.com/office/drawing/2014/main" val="3396831968"/>
                    </a:ext>
                  </a:extLst>
                </a:gridCol>
                <a:gridCol w="1102850">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Tree>
    <p:extLst>
      <p:ext uri="{BB962C8B-B14F-4D97-AF65-F5344CB8AC3E}">
        <p14:creationId xmlns:p14="http://schemas.microsoft.com/office/powerpoint/2010/main" val="13195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43E0-6F9D-7B44-8340-9F95A2AA7664}"/>
              </a:ext>
            </a:extLst>
          </p:cNvPr>
          <p:cNvSpPr>
            <a:spLocks noGrp="1"/>
          </p:cNvSpPr>
          <p:nvPr>
            <p:ph type="title"/>
          </p:nvPr>
        </p:nvSpPr>
        <p:spPr/>
        <p:txBody>
          <a:bodyPr/>
          <a:lstStyle/>
          <a:p>
            <a:r>
              <a:rPr lang="de-DE" dirty="0" err="1"/>
              <a:t>Join</a:t>
            </a:r>
            <a:r>
              <a:rPr lang="de-DE"/>
              <a:t>-Arten (Forts.)</a:t>
            </a:r>
            <a:endParaRPr lang="de-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95902C-A1A7-9945-8DF1-4B75B385F136}"/>
                  </a:ext>
                </a:extLst>
              </p:cNvPr>
              <p:cNvSpPr>
                <a:spLocks noGrp="1"/>
              </p:cNvSpPr>
              <p:nvPr>
                <p:ph idx="1"/>
              </p:nvPr>
            </p:nvSpPr>
            <p:spPr/>
            <p:txBody>
              <a:bodyPr>
                <a:normAutofit/>
              </a:bodyPr>
              <a:lstStyle/>
              <a:p>
                <a:pPr lvl="1"/>
                <a14:m>
                  <m:oMath xmlns:m="http://schemas.openxmlformats.org/officeDocument/2006/math">
                    <m:r>
                      <a:rPr lang="de-DE" i="1" dirty="0" smtClean="0">
                        <a:latin typeface="Cambria Math" panose="02040503050406030204" pitchFamily="18" charset="0"/>
                      </a:rPr>
                      <m:t>𝐿𝐸𝐹𝑇</m:t>
                    </m:r>
                    <m:r>
                      <a:rPr lang="de-DE" i="1" dirty="0" smtClean="0">
                        <a:latin typeface="Cambria Math" panose="02040503050406030204" pitchFamily="18" charset="0"/>
                      </a:rPr>
                      <m:t>←</m:t>
                    </m:r>
                    <m:r>
                      <a:rPr lang="de-DE" i="1" dirty="0" smtClean="0">
                        <a:latin typeface="Cambria Math" panose="02040503050406030204" pitchFamily="18" charset="0"/>
                      </a:rPr>
                      <m:t>𝑅𝐸𝑆</m:t>
                    </m:r>
                    <m:r>
                      <a:rPr lang="de-DE" b="0" i="1" dirty="0" smtClean="0">
                        <a:latin typeface="Cambria Math" panose="02040503050406030204" pitchFamily="18" charset="0"/>
                      </a:rPr>
                      <m:t>′</m:t>
                    </m:r>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m:t>
                        </m:r>
                      </m:e>
                      <m:sub>
                        <m:r>
                          <a:rPr lang="de-DE" i="1" dirty="0">
                            <a:latin typeface="Cambria Math" panose="02040503050406030204" pitchFamily="18" charset="0"/>
                          </a:rPr>
                          <m:t>𝐶𝑜𝑢𝑟𝑠𝑒𝑁𝑢𝑚𝑏𝑒𝑟</m:t>
                        </m:r>
                        <m:r>
                          <a:rPr lang="de-DE" i="1" dirty="0">
                            <a:latin typeface="Cambria Math" panose="02040503050406030204" pitchFamily="18" charset="0"/>
                          </a:rPr>
                          <m:t>=</m:t>
                        </m:r>
                        <m:r>
                          <a:rPr lang="de-DE" i="1" dirty="0">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r>
                  <a:rPr lang="de-DE" dirty="0"/>
                  <a:t> </a:t>
                </a:r>
              </a:p>
              <a:p>
                <a:pPr lvl="1"/>
                <a14:m>
                  <m:oMath xmlns:m="http://schemas.openxmlformats.org/officeDocument/2006/math">
                    <m:r>
                      <a:rPr lang="de-DE" i="1" dirty="0">
                        <a:latin typeface="Cambria Math" panose="02040503050406030204" pitchFamily="18" charset="0"/>
                      </a:rPr>
                      <m:t>𝑅𝐼𝐺𝐻𝑇</m:t>
                    </m:r>
                    <m:r>
                      <a:rPr lang="de-DE" i="1" dirty="0">
                        <a:latin typeface="Cambria Math" panose="02040503050406030204" pitchFamily="18" charset="0"/>
                      </a:rPr>
                      <m:t>←</m:t>
                    </m:r>
                    <m:r>
                      <a:rPr lang="de-DE" i="1" dirty="0">
                        <a:latin typeface="Cambria Math" panose="02040503050406030204" pitchFamily="18" charset="0"/>
                      </a:rPr>
                      <m:t>𝑅𝐸𝑆</m:t>
                    </m:r>
                    <m:r>
                      <a:rPr lang="de-DE" b="0" i="1" dirty="0" smtClean="0">
                        <a:latin typeface="Cambria Math" panose="02040503050406030204" pitchFamily="18" charset="0"/>
                      </a:rPr>
                      <m:t>′</m:t>
                    </m:r>
                    <m:r>
                      <a:rPr lang="de-DE" i="1" dirty="0">
                        <a:latin typeface="Cambria Math" panose="02040503050406030204" pitchFamily="18" charset="0"/>
                      </a:rPr>
                      <m:t> </m:t>
                    </m:r>
                    <m:sSub>
                      <m:sSubPr>
                        <m:ctrlPr>
                          <a:rPr lang="de-DE" i="1" dirty="0">
                            <a:latin typeface="Cambria Math" panose="02040503050406030204" pitchFamily="18" charset="0"/>
                          </a:rPr>
                        </m:ctrlPr>
                      </m:sSubPr>
                      <m:e>
                        <m:r>
                          <a:rPr lang="de-DE" i="1" dirty="0">
                            <a:solidFill>
                              <a:srgbClr val="FFC000"/>
                            </a:solidFill>
                            <a:latin typeface="Cambria Math" panose="02040503050406030204" pitchFamily="18" charset="0"/>
                          </a:rPr>
                          <m:t>⟖</m:t>
                        </m:r>
                      </m:e>
                      <m:sub>
                        <m:r>
                          <a:rPr lang="de-DE" i="1" dirty="0">
                            <a:latin typeface="Cambria Math" panose="02040503050406030204" pitchFamily="18" charset="0"/>
                          </a:rPr>
                          <m:t>𝐶𝑜𝑢𝑟𝑠𝑒𝑁𝑢𝑚𝑏𝑒𝑟</m:t>
                        </m:r>
                        <m:r>
                          <a:rPr lang="de-DE" i="1" dirty="0">
                            <a:latin typeface="Cambria Math" panose="02040503050406030204" pitchFamily="18" charset="0"/>
                          </a:rPr>
                          <m:t>=</m:t>
                        </m:r>
                        <m:r>
                          <a:rPr lang="de-DE" i="1" dirty="0">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endParaRPr lang="de-DE" dirty="0"/>
              </a:p>
              <a:p>
                <a:pPr lvl="1"/>
                <a14:m>
                  <m:oMath xmlns:m="http://schemas.openxmlformats.org/officeDocument/2006/math">
                    <m:r>
                      <a:rPr lang="de-DE" i="1" dirty="0">
                        <a:latin typeface="Cambria Math" panose="02040503050406030204" pitchFamily="18" charset="0"/>
                      </a:rPr>
                      <m:t>𝐹𝑈𝐿𝐿</m:t>
                    </m:r>
                    <m:r>
                      <a:rPr lang="de-DE" i="1" dirty="0">
                        <a:latin typeface="Cambria Math" panose="02040503050406030204" pitchFamily="18" charset="0"/>
                      </a:rPr>
                      <m:t>←</m:t>
                    </m:r>
                    <m:r>
                      <a:rPr lang="de-DE" i="1" dirty="0">
                        <a:latin typeface="Cambria Math" panose="02040503050406030204" pitchFamily="18" charset="0"/>
                      </a:rPr>
                      <m:t>𝑅𝐸𝑆</m:t>
                    </m:r>
                    <m:r>
                      <a:rPr lang="de-DE" b="0" i="1" dirty="0" smtClean="0">
                        <a:latin typeface="Cambria Math" panose="02040503050406030204" pitchFamily="18" charset="0"/>
                      </a:rPr>
                      <m:t>′</m:t>
                    </m:r>
                    <m:r>
                      <a:rPr lang="de-DE" i="1" dirty="0">
                        <a:latin typeface="Cambria Math" panose="02040503050406030204" pitchFamily="18" charset="0"/>
                      </a:rPr>
                      <m:t> </m:t>
                    </m:r>
                    <m:sSub>
                      <m:sSubPr>
                        <m:ctrlPr>
                          <a:rPr lang="de-DE" i="1" dirty="0">
                            <a:latin typeface="Cambria Math" panose="02040503050406030204" pitchFamily="18" charset="0"/>
                          </a:rPr>
                        </m:ctrlPr>
                      </m:sSubPr>
                      <m:e>
                        <m:r>
                          <a:rPr lang="de-DE" i="1" dirty="0">
                            <a:solidFill>
                              <a:srgbClr val="7030A0"/>
                            </a:solidFill>
                            <a:latin typeface="Cambria Math" panose="02040503050406030204" pitchFamily="18" charset="0"/>
                          </a:rPr>
                          <m:t>⟗</m:t>
                        </m:r>
                      </m:e>
                      <m:sub>
                        <m:r>
                          <a:rPr lang="de-DE" i="1" dirty="0">
                            <a:latin typeface="Cambria Math" panose="02040503050406030204" pitchFamily="18" charset="0"/>
                          </a:rPr>
                          <m:t>𝐶𝑜𝑢𝑟𝑠𝑒𝑁𝑢𝑚𝑏𝑒𝑟</m:t>
                        </m:r>
                        <m:r>
                          <a:rPr lang="de-DE" i="1" dirty="0">
                            <a:latin typeface="Cambria Math" panose="02040503050406030204" pitchFamily="18" charset="0"/>
                          </a:rPr>
                          <m:t>=</m:t>
                        </m:r>
                        <m:r>
                          <a:rPr lang="de-DE" i="1" dirty="0">
                            <a:latin typeface="Cambria Math" panose="02040503050406030204" pitchFamily="18" charset="0"/>
                          </a:rPr>
                          <m:t>𝐶𝑜𝑢𝑟𝑠𝑒</m:t>
                        </m:r>
                      </m:sub>
                    </m:sSub>
                    <m:r>
                      <a:rPr lang="de-DE" i="1" dirty="0">
                        <a:latin typeface="Cambria Math" panose="02040503050406030204" pitchFamily="18" charset="0"/>
                      </a:rPr>
                      <m:t>𝑅𝐸𝑆</m:t>
                    </m:r>
                    <m:r>
                      <a:rPr lang="de-DE" i="1" dirty="0">
                        <a:latin typeface="Cambria Math" panose="02040503050406030204" pitchFamily="18" charset="0"/>
                      </a:rPr>
                      <m:t>2</m:t>
                    </m:r>
                  </m:oMath>
                </a14:m>
                <a:endParaRPr lang="de-DE" dirty="0"/>
              </a:p>
              <a:p>
                <a:pPr lvl="1"/>
                <a:endParaRPr lang="de-DE" dirty="0"/>
              </a:p>
              <a:p>
                <a:endParaRPr lang="de-DE" dirty="0"/>
              </a:p>
            </p:txBody>
          </p:sp>
        </mc:Choice>
        <mc:Fallback xmlns="">
          <p:sp>
            <p:nvSpPr>
              <p:cNvPr id="3" name="Content Placeholder 2">
                <a:extLst>
                  <a:ext uri="{FF2B5EF4-FFF2-40B4-BE49-F238E27FC236}">
                    <a16:creationId xmlns:a16="http://schemas.microsoft.com/office/drawing/2014/main" id="{6C95902C-A1A7-9945-8DF1-4B75B385F136}"/>
                  </a:ext>
                </a:extLst>
              </p:cNvPr>
              <p:cNvSpPr>
                <a:spLocks noGrp="1" noRot="1" noChangeAspect="1" noMove="1" noResize="1" noEditPoints="1" noAdjustHandles="1" noChangeArrowheads="1" noChangeShapeType="1" noTextEdit="1"/>
              </p:cNvSpPr>
              <p:nvPr>
                <p:ph idx="1"/>
              </p:nvPr>
            </p:nvSpPr>
            <p:spPr>
              <a:blipFill>
                <a:blip r:embed="rId3"/>
                <a:stretch>
                  <a:fillRect t="-2388"/>
                </a:stretch>
              </a:blipFill>
            </p:spPr>
            <p:txBody>
              <a:bodyPr/>
              <a:lstStyle/>
              <a:p>
                <a:r>
                  <a:rPr lang="en-GB">
                    <a:noFill/>
                  </a:rPr>
                  <a:t> </a:t>
                </a:r>
              </a:p>
            </p:txBody>
          </p:sp>
        </mc:Fallback>
      </mc:AlternateContent>
      <p:sp>
        <p:nvSpPr>
          <p:cNvPr id="13" name="Date Placeholder 12">
            <a:extLst>
              <a:ext uri="{FF2B5EF4-FFF2-40B4-BE49-F238E27FC236}">
                <a16:creationId xmlns:a16="http://schemas.microsoft.com/office/drawing/2014/main" id="{22894704-B4F9-0543-A928-3CE8913A8864}"/>
              </a:ext>
            </a:extLst>
          </p:cNvPr>
          <p:cNvSpPr>
            <a:spLocks noGrp="1"/>
          </p:cNvSpPr>
          <p:nvPr>
            <p:ph type="dt" sz="half" idx="2"/>
          </p:nvPr>
        </p:nvSpPr>
        <p:spPr/>
        <p:txBody>
          <a:bodyPr/>
          <a:lstStyle/>
          <a:p>
            <a:r>
              <a:rPr lang="en-GB"/>
              <a:t>Relationale Algebra</a:t>
            </a:r>
          </a:p>
        </p:txBody>
      </p:sp>
      <p:sp>
        <p:nvSpPr>
          <p:cNvPr id="16" name="Footer Placeholder 15">
            <a:extLst>
              <a:ext uri="{FF2B5EF4-FFF2-40B4-BE49-F238E27FC236}">
                <a16:creationId xmlns:a16="http://schemas.microsoft.com/office/drawing/2014/main" id="{C56AB819-6EB7-E644-9C5A-2662A63254C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E8499E8-0930-DB4D-A358-95A02C338646}"/>
              </a:ext>
            </a:extLst>
          </p:cNvPr>
          <p:cNvSpPr>
            <a:spLocks noGrp="1"/>
          </p:cNvSpPr>
          <p:nvPr>
            <p:ph type="sldNum" sz="quarter" idx="4"/>
          </p:nvPr>
        </p:nvSpPr>
        <p:spPr/>
        <p:txBody>
          <a:bodyPr/>
          <a:lstStyle/>
          <a:p>
            <a:fld id="{6B52BCD7-8B4B-1443-81DC-540C3C62FE02}" type="slidenum">
              <a:rPr lang="en-GB" smtClean="0"/>
              <a:t>39</a:t>
            </a:fld>
            <a:endParaRPr lang="en-GB"/>
          </a:p>
        </p:txBody>
      </p:sp>
      <p:graphicFrame>
        <p:nvGraphicFramePr>
          <p:cNvPr id="5" name="Group 23">
            <a:extLst>
              <a:ext uri="{FF2B5EF4-FFF2-40B4-BE49-F238E27FC236}">
                <a16:creationId xmlns:a16="http://schemas.microsoft.com/office/drawing/2014/main" id="{67A7BE78-E402-9C44-AAF9-22913BFBE915}"/>
              </a:ext>
            </a:extLst>
          </p:cNvPr>
          <p:cNvGraphicFramePr>
            <a:graphicFrameLocks noGrp="1"/>
          </p:cNvGraphicFramePr>
          <p:nvPr>
            <p:extLst>
              <p:ext uri="{D42A27DB-BD31-4B8C-83A1-F6EECF244321}">
                <p14:modId xmlns:p14="http://schemas.microsoft.com/office/powerpoint/2010/main" val="4054458889"/>
              </p:ext>
            </p:extLst>
          </p:nvPr>
        </p:nvGraphicFramePr>
        <p:xfrm>
          <a:off x="3802282" y="2916688"/>
          <a:ext cx="2099020" cy="1435200"/>
        </p:xfrm>
        <a:graphic>
          <a:graphicData uri="http://schemas.openxmlformats.org/drawingml/2006/table">
            <a:tbl>
              <a:tblPr/>
              <a:tblGrid>
                <a:gridCol w="658350">
                  <a:extLst>
                    <a:ext uri="{9D8B030D-6E8A-4147-A177-3AD203B41FA5}">
                      <a16:colId xmlns:a16="http://schemas.microsoft.com/office/drawing/2014/main" val="552426523"/>
                    </a:ext>
                  </a:extLst>
                </a:gridCol>
                <a:gridCol w="144067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CS3390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9533271"/>
                  </a:ext>
                </a:extLst>
              </a:tr>
            </a:tbl>
          </a:graphicData>
        </a:graphic>
      </p:graphicFrame>
      <p:graphicFrame>
        <p:nvGraphicFramePr>
          <p:cNvPr id="6" name="Group 86">
            <a:extLst>
              <a:ext uri="{FF2B5EF4-FFF2-40B4-BE49-F238E27FC236}">
                <a16:creationId xmlns:a16="http://schemas.microsoft.com/office/drawing/2014/main" id="{3A7FB1E8-D5E9-D74C-B87A-85139F345D8E}"/>
              </a:ext>
            </a:extLst>
          </p:cNvPr>
          <p:cNvGraphicFramePr>
            <a:graphicFrameLocks noGrp="1"/>
          </p:cNvGraphicFramePr>
          <p:nvPr>
            <p:extLst>
              <p:ext uri="{D42A27DB-BD31-4B8C-83A1-F6EECF244321}">
                <p14:modId xmlns:p14="http://schemas.microsoft.com/office/powerpoint/2010/main" val="1296907119"/>
              </p:ext>
            </p:extLst>
          </p:nvPr>
        </p:nvGraphicFramePr>
        <p:xfrm>
          <a:off x="3802282" y="4452088"/>
          <a:ext cx="2762958" cy="1435200"/>
        </p:xfrm>
        <a:graphic>
          <a:graphicData uri="http://schemas.openxmlformats.org/drawingml/2006/table">
            <a:tbl>
              <a:tblPr/>
              <a:tblGrid>
                <a:gridCol w="658350">
                  <a:extLst>
                    <a:ext uri="{9D8B030D-6E8A-4147-A177-3AD203B41FA5}">
                      <a16:colId xmlns:a16="http://schemas.microsoft.com/office/drawing/2014/main" val="3396831968"/>
                    </a:ext>
                  </a:extLst>
                </a:gridCol>
                <a:gridCol w="1102850">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RES2</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7" name="Group 86">
            <a:extLst>
              <a:ext uri="{FF2B5EF4-FFF2-40B4-BE49-F238E27FC236}">
                <a16:creationId xmlns:a16="http://schemas.microsoft.com/office/drawing/2014/main" id="{ACBDD8D0-6A3B-F34B-B4EF-27F9C392103C}"/>
              </a:ext>
            </a:extLst>
          </p:cNvPr>
          <p:cNvGraphicFramePr>
            <a:graphicFrameLocks noGrp="1"/>
          </p:cNvGraphicFramePr>
          <p:nvPr>
            <p:extLst>
              <p:ext uri="{D42A27DB-BD31-4B8C-83A1-F6EECF244321}">
                <p14:modId xmlns:p14="http://schemas.microsoft.com/office/powerpoint/2010/main" val="2120403681"/>
              </p:ext>
            </p:extLst>
          </p:nvPr>
        </p:nvGraphicFramePr>
        <p:xfrm>
          <a:off x="7540734" y="1094443"/>
          <a:ext cx="4288044" cy="1435200"/>
        </p:xfrm>
        <a:graphic>
          <a:graphicData uri="http://schemas.openxmlformats.org/drawingml/2006/table">
            <a:tbl>
              <a:tblPr/>
              <a:tblGrid>
                <a:gridCol w="745200">
                  <a:extLst>
                    <a:ext uri="{9D8B030D-6E8A-4147-A177-3AD203B41FA5}">
                      <a16:colId xmlns:a16="http://schemas.microsoft.com/office/drawing/2014/main" val="3396831968"/>
                    </a:ext>
                  </a:extLst>
                </a:gridCol>
                <a:gridCol w="1440670">
                  <a:extLst>
                    <a:ext uri="{9D8B030D-6E8A-4147-A177-3AD203B41FA5}">
                      <a16:colId xmlns:a16="http://schemas.microsoft.com/office/drawing/2014/main" val="2231453895"/>
                    </a:ext>
                  </a:extLst>
                </a:gridCol>
                <a:gridCol w="1100416">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a:solidFill>
                            <a:schemeClr val="accent1"/>
                          </a:solidFill>
                          <a:latin typeface="+mn-lt"/>
                          <a:cs typeface="Arial" panose="020B0604020202020204" pitchFamily="34" charset="0"/>
                        </a:rPr>
                        <a:t>LEFT</a:t>
                      </a:r>
                      <a:endParaRPr kumimoji="0" lang="de-DE" sz="1600" b="0" i="0" u="none" strike="noStrike" cap="none" normalizeH="0" baseline="0" dirty="0">
                        <a:ln>
                          <a:noFill/>
                        </a:ln>
                        <a:solidFill>
                          <a:schemeClr val="accent1"/>
                        </a:solidFill>
                        <a:effectLst/>
                        <a:latin typeface="+mn-lt"/>
                        <a:cs typeface="Arial" panose="020B0604020202020204" pitchFamily="34" charset="0"/>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CS3390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NULL</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781048457"/>
                  </a:ext>
                </a:extLst>
              </a:tr>
            </a:tbl>
          </a:graphicData>
        </a:graphic>
      </p:graphicFrame>
      <p:graphicFrame>
        <p:nvGraphicFramePr>
          <p:cNvPr id="8" name="Group 86">
            <a:extLst>
              <a:ext uri="{FF2B5EF4-FFF2-40B4-BE49-F238E27FC236}">
                <a16:creationId xmlns:a16="http://schemas.microsoft.com/office/drawing/2014/main" id="{89C53ED6-1468-644C-8B8B-ACE27E6F5619}"/>
              </a:ext>
            </a:extLst>
          </p:cNvPr>
          <p:cNvGraphicFramePr>
            <a:graphicFrameLocks noGrp="1"/>
          </p:cNvGraphicFramePr>
          <p:nvPr>
            <p:extLst>
              <p:ext uri="{D42A27DB-BD31-4B8C-83A1-F6EECF244321}">
                <p14:modId xmlns:p14="http://schemas.microsoft.com/office/powerpoint/2010/main" val="2998551585"/>
              </p:ext>
            </p:extLst>
          </p:nvPr>
        </p:nvGraphicFramePr>
        <p:xfrm>
          <a:off x="7540734" y="2641118"/>
          <a:ext cx="4290941" cy="1435200"/>
        </p:xfrm>
        <a:graphic>
          <a:graphicData uri="http://schemas.openxmlformats.org/drawingml/2006/table">
            <a:tbl>
              <a:tblPr/>
              <a:tblGrid>
                <a:gridCol w="745663">
                  <a:extLst>
                    <a:ext uri="{9D8B030D-6E8A-4147-A177-3AD203B41FA5}">
                      <a16:colId xmlns:a16="http://schemas.microsoft.com/office/drawing/2014/main" val="3396831968"/>
                    </a:ext>
                  </a:extLst>
                </a:gridCol>
                <a:gridCol w="1440670">
                  <a:extLst>
                    <a:ext uri="{9D8B030D-6E8A-4147-A177-3AD203B41FA5}">
                      <a16:colId xmlns:a16="http://schemas.microsoft.com/office/drawing/2014/main" val="2231453895"/>
                    </a:ext>
                  </a:extLst>
                </a:gridCol>
                <a:gridCol w="1102850">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a:solidFill>
                            <a:srgbClr val="FFC000"/>
                          </a:solidFill>
                          <a:latin typeface="+mn-lt"/>
                          <a:cs typeface="Arial" panose="020B0604020202020204" pitchFamily="34" charset="0"/>
                        </a:rPr>
                        <a:t>RIGHT</a:t>
                      </a:r>
                      <a:endParaRPr kumimoji="0" lang="de-DE" sz="1600" b="0" i="0" u="none" strike="noStrike" cap="none" normalizeH="0" baseline="0" dirty="0">
                        <a:ln>
                          <a:noFill/>
                        </a:ln>
                        <a:solidFill>
                          <a:srgbClr val="FFC000"/>
                        </a:solidFill>
                        <a:effectLst/>
                        <a:latin typeface="+mn-lt"/>
                        <a:cs typeface="Arial" panose="020B0604020202020204" pitchFamily="34" charset="0"/>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781048457"/>
                  </a:ext>
                </a:extLst>
              </a:tr>
            </a:tbl>
          </a:graphicData>
        </a:graphic>
      </p:graphicFrame>
      <p:graphicFrame>
        <p:nvGraphicFramePr>
          <p:cNvPr id="9" name="Group 86">
            <a:extLst>
              <a:ext uri="{FF2B5EF4-FFF2-40B4-BE49-F238E27FC236}">
                <a16:creationId xmlns:a16="http://schemas.microsoft.com/office/drawing/2014/main" id="{46276FE2-B905-CA48-A7B6-C8F3CA37159A}"/>
              </a:ext>
            </a:extLst>
          </p:cNvPr>
          <p:cNvGraphicFramePr>
            <a:graphicFrameLocks noGrp="1"/>
          </p:cNvGraphicFramePr>
          <p:nvPr>
            <p:extLst>
              <p:ext uri="{D42A27DB-BD31-4B8C-83A1-F6EECF244321}">
                <p14:modId xmlns:p14="http://schemas.microsoft.com/office/powerpoint/2010/main" val="2519476850"/>
              </p:ext>
            </p:extLst>
          </p:nvPr>
        </p:nvGraphicFramePr>
        <p:xfrm>
          <a:off x="7659797" y="4190875"/>
          <a:ext cx="4171878" cy="1715040"/>
        </p:xfrm>
        <a:graphic>
          <a:graphicData uri="http://schemas.openxmlformats.org/drawingml/2006/table">
            <a:tbl>
              <a:tblPr/>
              <a:tblGrid>
                <a:gridCol w="626600">
                  <a:extLst>
                    <a:ext uri="{9D8B030D-6E8A-4147-A177-3AD203B41FA5}">
                      <a16:colId xmlns:a16="http://schemas.microsoft.com/office/drawing/2014/main" val="3396831968"/>
                    </a:ext>
                  </a:extLst>
                </a:gridCol>
                <a:gridCol w="1440670">
                  <a:extLst>
                    <a:ext uri="{9D8B030D-6E8A-4147-A177-3AD203B41FA5}">
                      <a16:colId xmlns:a16="http://schemas.microsoft.com/office/drawing/2014/main" val="2231453895"/>
                    </a:ext>
                  </a:extLst>
                </a:gridCol>
                <a:gridCol w="1102850">
                  <a:extLst>
                    <a:ext uri="{9D8B030D-6E8A-4147-A177-3AD203B41FA5}">
                      <a16:colId xmlns:a16="http://schemas.microsoft.com/office/drawing/2014/main" val="20001"/>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a:solidFill>
                            <a:srgbClr val="7030A0"/>
                          </a:solidFill>
                          <a:latin typeface="+mn-lt"/>
                          <a:cs typeface="Arial" panose="020B0604020202020204" pitchFamily="34" charset="0"/>
                        </a:rPr>
                        <a:t>FULL</a:t>
                      </a:r>
                      <a:endParaRPr kumimoji="0" lang="de-DE" sz="1600" b="0" i="0" u="none" strike="noStrike" cap="none" normalizeH="0" baseline="0" dirty="0">
                        <a:ln>
                          <a:noFill/>
                        </a:ln>
                        <a:solidFill>
                          <a:srgbClr val="7030A0"/>
                        </a:solidFill>
                        <a:effectLst/>
                        <a:latin typeface="+mn-lt"/>
                        <a:cs typeface="Arial" panose="020B0604020202020204" pitchFamily="34" charset="0"/>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26404932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410892882"/>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CS3390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NULL</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87414056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NULL</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MATH2410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7030A0"/>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781048457"/>
                  </a:ext>
                </a:extLst>
              </a:tr>
            </a:tbl>
          </a:graphicData>
        </a:graphic>
      </p:graphicFrame>
      <p:sp>
        <p:nvSpPr>
          <p:cNvPr id="11" name="Rectangle 10">
            <a:extLst>
              <a:ext uri="{FF2B5EF4-FFF2-40B4-BE49-F238E27FC236}">
                <a16:creationId xmlns:a16="http://schemas.microsoft.com/office/drawing/2014/main" id="{A4B418E1-7541-2D4E-B9C7-2F52941DC452}"/>
              </a:ext>
            </a:extLst>
          </p:cNvPr>
          <p:cNvSpPr>
            <a:spLocks noChangeArrowheads="1"/>
          </p:cNvSpPr>
          <p:nvPr/>
        </p:nvSpPr>
        <p:spPr bwMode="auto">
          <a:xfrm>
            <a:off x="4422177" y="4076807"/>
            <a:ext cx="1515339" cy="281455"/>
          </a:xfrm>
          <a:prstGeom prst="rect">
            <a:avLst/>
          </a:prstGeom>
          <a:noFill/>
          <a:ln w="15875">
            <a:solidFill>
              <a:schemeClr val="accent1"/>
            </a:solidFill>
            <a:prstDash val="dash"/>
            <a:miter lim="800000"/>
            <a:headEnd type="none" w="sm" len="sm"/>
            <a:tailEnd type="none" w="sm" len="sm"/>
          </a:ln>
        </p:spPr>
        <p:txBody>
          <a:bodyPr wrap="none" anchor="ctr"/>
          <a:lstStyle/>
          <a:p>
            <a:endParaRPr lang="de-DE"/>
          </a:p>
        </p:txBody>
      </p:sp>
      <p:cxnSp>
        <p:nvCxnSpPr>
          <p:cNvPr id="12" name="Straight Arrow Connector 11">
            <a:extLst>
              <a:ext uri="{FF2B5EF4-FFF2-40B4-BE49-F238E27FC236}">
                <a16:creationId xmlns:a16="http://schemas.microsoft.com/office/drawing/2014/main" id="{D192E57D-8AE1-4642-9116-27219BC171CF}"/>
              </a:ext>
            </a:extLst>
          </p:cNvPr>
          <p:cNvCxnSpPr>
            <a:cxnSpLocks/>
          </p:cNvCxnSpPr>
          <p:nvPr/>
        </p:nvCxnSpPr>
        <p:spPr>
          <a:xfrm flipV="1">
            <a:off x="5937516" y="2392897"/>
            <a:ext cx="2350450" cy="179797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01354-5F13-754A-B462-B25C1246E280}"/>
              </a:ext>
            </a:extLst>
          </p:cNvPr>
          <p:cNvSpPr>
            <a:spLocks noChangeArrowheads="1"/>
          </p:cNvSpPr>
          <p:nvPr/>
        </p:nvSpPr>
        <p:spPr bwMode="auto">
          <a:xfrm>
            <a:off x="4425972" y="5042064"/>
            <a:ext cx="2188836" cy="28145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cxnSp>
        <p:nvCxnSpPr>
          <p:cNvPr id="15" name="Straight Arrow Connector 14">
            <a:extLst>
              <a:ext uri="{FF2B5EF4-FFF2-40B4-BE49-F238E27FC236}">
                <a16:creationId xmlns:a16="http://schemas.microsoft.com/office/drawing/2014/main" id="{6BB04B0B-7506-2247-9AEA-201C6B037924}"/>
              </a:ext>
            </a:extLst>
          </p:cNvPr>
          <p:cNvCxnSpPr>
            <a:cxnSpLocks/>
            <a:stCxn id="14" idx="3"/>
          </p:cNvCxnSpPr>
          <p:nvPr/>
        </p:nvCxnSpPr>
        <p:spPr>
          <a:xfrm flipV="1">
            <a:off x="6614808" y="3961762"/>
            <a:ext cx="1673158" cy="122103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0DE429-8962-3143-B071-6885B689F129}"/>
              </a:ext>
            </a:extLst>
          </p:cNvPr>
          <p:cNvSpPr>
            <a:spLocks noChangeArrowheads="1"/>
          </p:cNvSpPr>
          <p:nvPr/>
        </p:nvSpPr>
        <p:spPr bwMode="auto">
          <a:xfrm>
            <a:off x="4422177" y="4070322"/>
            <a:ext cx="1515339" cy="281455"/>
          </a:xfrm>
          <a:prstGeom prst="rect">
            <a:avLst/>
          </a:prstGeom>
          <a:noFill/>
          <a:ln w="15875">
            <a:solidFill>
              <a:srgbClr val="7030A0"/>
            </a:solidFill>
            <a:prstDash val="dash"/>
            <a:miter lim="800000"/>
            <a:headEnd type="none" w="sm" len="sm"/>
            <a:tailEnd type="none" w="sm" len="sm"/>
          </a:ln>
        </p:spPr>
        <p:txBody>
          <a:bodyPr wrap="none" anchor="ctr"/>
          <a:lstStyle/>
          <a:p>
            <a:endParaRPr lang="de-DE"/>
          </a:p>
        </p:txBody>
      </p:sp>
      <p:cxnSp>
        <p:nvCxnSpPr>
          <p:cNvPr id="19" name="Straight Arrow Connector 18">
            <a:extLst>
              <a:ext uri="{FF2B5EF4-FFF2-40B4-BE49-F238E27FC236}">
                <a16:creationId xmlns:a16="http://schemas.microsoft.com/office/drawing/2014/main" id="{7EAF7815-3F98-CE4A-B309-25E09ECEBE9A}"/>
              </a:ext>
            </a:extLst>
          </p:cNvPr>
          <p:cNvCxnSpPr>
            <a:cxnSpLocks/>
            <a:stCxn id="18" idx="3"/>
          </p:cNvCxnSpPr>
          <p:nvPr/>
        </p:nvCxnSpPr>
        <p:spPr>
          <a:xfrm>
            <a:off x="5937516" y="4211050"/>
            <a:ext cx="2350450" cy="1292241"/>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96FE04-4214-384D-88B6-21B79D4F25E6}"/>
              </a:ext>
            </a:extLst>
          </p:cNvPr>
          <p:cNvSpPr>
            <a:spLocks noChangeArrowheads="1"/>
          </p:cNvSpPr>
          <p:nvPr/>
        </p:nvSpPr>
        <p:spPr bwMode="auto">
          <a:xfrm>
            <a:off x="4425972" y="5042064"/>
            <a:ext cx="2188837" cy="281455"/>
          </a:xfrm>
          <a:prstGeom prst="rect">
            <a:avLst/>
          </a:prstGeom>
          <a:noFill/>
          <a:ln w="15875">
            <a:solidFill>
              <a:srgbClr val="7030A0"/>
            </a:solidFill>
            <a:prstDash val="dash"/>
            <a:miter lim="800000"/>
            <a:headEnd type="none" w="sm" len="sm"/>
            <a:tailEnd type="none" w="sm" len="sm"/>
          </a:ln>
        </p:spPr>
        <p:txBody>
          <a:bodyPr wrap="none" anchor="ctr"/>
          <a:lstStyle/>
          <a:p>
            <a:endParaRPr lang="de-DE"/>
          </a:p>
        </p:txBody>
      </p:sp>
      <p:cxnSp>
        <p:nvCxnSpPr>
          <p:cNvPr id="21" name="Straight Arrow Connector 20">
            <a:extLst>
              <a:ext uri="{FF2B5EF4-FFF2-40B4-BE49-F238E27FC236}">
                <a16:creationId xmlns:a16="http://schemas.microsoft.com/office/drawing/2014/main" id="{20087979-7608-DB4A-9A33-03AD23A451DE}"/>
              </a:ext>
            </a:extLst>
          </p:cNvPr>
          <p:cNvCxnSpPr>
            <a:cxnSpLocks/>
            <a:stCxn id="20" idx="3"/>
          </p:cNvCxnSpPr>
          <p:nvPr/>
        </p:nvCxnSpPr>
        <p:spPr>
          <a:xfrm>
            <a:off x="6614809" y="5182792"/>
            <a:ext cx="1673157" cy="580765"/>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3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Übersicht: 3. Das Relationale Datenmodell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Relationales Datenmodell</a:t>
                </a:r>
              </a:p>
              <a:p>
                <a:pPr lvl="1"/>
                <a:r>
                  <a:rPr lang="de-DE" dirty="0"/>
                  <a:t>Relationen, Attribute, relationale Datenbanken und –</a:t>
                </a:r>
                <a:r>
                  <a:rPr lang="de-DE" dirty="0" err="1"/>
                  <a:t>schemata</a:t>
                </a:r>
                <a:endParaRPr lang="de-DE" dirty="0"/>
              </a:p>
              <a:p>
                <a:pPr lvl="1"/>
                <a:r>
                  <a:rPr lang="de-DE" dirty="0"/>
                  <a:t>Schlüssel: Primärschlüssel, Fremdschlüssel, referentielle Integrität</a:t>
                </a:r>
              </a:p>
              <a:p>
                <a:pPr marL="457200" indent="-457200">
                  <a:buFont typeface="+mj-lt"/>
                  <a:buAutoNum type="alphaUcPeriod"/>
                </a:pPr>
                <a:r>
                  <a:rPr lang="de-DE" i="1" dirty="0"/>
                  <a:t>Entwurf relationaler Schemata</a:t>
                </a:r>
              </a:p>
              <a:p>
                <a:pPr lvl="1"/>
                <a:r>
                  <a:rPr lang="de-DE" dirty="0"/>
                  <a:t>Vom ER-Diagramm zum relationalen Modell</a:t>
                </a:r>
              </a:p>
              <a:p>
                <a:pPr marL="457200" indent="-457200">
                  <a:buFont typeface="+mj-lt"/>
                  <a:buAutoNum type="alphaUcPeriod"/>
                </a:pPr>
                <a:r>
                  <a:rPr lang="de-DE" b="1" i="1" dirty="0">
                    <a:solidFill>
                      <a:schemeClr val="accent1"/>
                    </a:solidFill>
                  </a:rPr>
                  <a:t>Relationale Algebra</a:t>
                </a:r>
              </a:p>
              <a:p>
                <a:pPr lvl="1"/>
                <a14:m>
                  <m:oMath xmlns:m="http://schemas.openxmlformats.org/officeDocument/2006/math">
                    <m:r>
                      <a:rPr lang="de-DE" i="1" smtClean="0">
                        <a:solidFill>
                          <a:schemeClr val="accent1"/>
                        </a:solidFill>
                        <a:latin typeface="Cambria Math" panose="02040503050406030204" pitchFamily="18" charset="0"/>
                        <a:ea typeface="Cambria Math" panose="02040503050406030204" pitchFamily="18" charset="0"/>
                      </a:rPr>
                      <m:t>𝜋</m:t>
                    </m:r>
                    <m:r>
                      <a:rPr lang="de-DE" b="0" i="1" smtClean="0">
                        <a:solidFill>
                          <a:schemeClr val="accent1"/>
                        </a:solidFill>
                        <a:latin typeface="Cambria Math" panose="02040503050406030204" pitchFamily="18" charset="0"/>
                        <a:ea typeface="Cambria Math" panose="02040503050406030204" pitchFamily="18" charset="0"/>
                      </a:rPr>
                      <m:t>, </m:t>
                    </m:r>
                    <m:r>
                      <a:rPr lang="de-DE" b="0" i="1" smtClean="0">
                        <a:solidFill>
                          <a:schemeClr val="accent1"/>
                        </a:solidFill>
                        <a:latin typeface="Cambria Math" panose="02040503050406030204" pitchFamily="18" charset="0"/>
                        <a:ea typeface="Cambria Math" panose="02040503050406030204" pitchFamily="18" charset="0"/>
                      </a:rPr>
                      <m:t>𝜌</m:t>
                    </m:r>
                    <m:r>
                      <a:rPr lang="de-DE" b="0" i="1" smtClean="0">
                        <a:solidFill>
                          <a:schemeClr val="accent1"/>
                        </a:solidFill>
                        <a:latin typeface="Cambria Math" panose="02040503050406030204" pitchFamily="18" charset="0"/>
                        <a:ea typeface="Cambria Math" panose="02040503050406030204" pitchFamily="18" charset="0"/>
                      </a:rPr>
                      <m:t>, </m:t>
                    </m:r>
                    <m:r>
                      <a:rPr lang="de-DE" b="0" i="1" smtClean="0">
                        <a:solidFill>
                          <a:schemeClr val="accent1"/>
                        </a:solidFill>
                        <a:latin typeface="Cambria Math" panose="02040503050406030204" pitchFamily="18" charset="0"/>
                        <a:ea typeface="Cambria Math" panose="02040503050406030204" pitchFamily="18" charset="0"/>
                      </a:rPr>
                      <m:t>𝜎</m:t>
                    </m:r>
                    <m:r>
                      <a:rPr lang="de-DE" b="0" i="1" smtClean="0">
                        <a:solidFill>
                          <a:schemeClr val="accent1"/>
                        </a:solidFill>
                        <a:latin typeface="Cambria Math" panose="02040503050406030204" pitchFamily="18" charset="0"/>
                        <a:ea typeface="Cambria Math" panose="02040503050406030204" pitchFamily="18" charset="0"/>
                      </a:rPr>
                      <m:t>,∪, ∩, −,×, ⋈</m:t>
                    </m:r>
                  </m:oMath>
                </a14:m>
                <a:endParaRPr lang="de-DE" dirty="0">
                  <a:solidFill>
                    <a:schemeClr val="accent1"/>
                  </a:solidFill>
                </a:endParaRPr>
              </a:p>
              <a:p>
                <a:pPr lvl="1"/>
                <a:r>
                  <a:rPr lang="de-DE" dirty="0">
                    <a:solidFill>
                      <a:schemeClr val="accent1"/>
                    </a:solidFill>
                  </a:rPr>
                  <a:t>Minimalität</a:t>
                </a:r>
              </a:p>
              <a:p>
                <a:pPr lvl="1"/>
                <a:r>
                  <a:rPr lang="de-DE" dirty="0">
                    <a:solidFill>
                      <a:schemeClr val="accent1"/>
                    </a:solidFill>
                  </a:rPr>
                  <a:t>Aggregieren, gruppieren</a:t>
                </a:r>
              </a:p>
              <a:p>
                <a:pPr lvl="1"/>
                <a:r>
                  <a:rPr lang="de-DE" dirty="0">
                    <a:solidFill>
                      <a:schemeClr val="accent1"/>
                    </a:solidFill>
                  </a:rPr>
                  <a:t>Einfügen, löschen, aktualisieren</a:t>
                </a:r>
              </a:p>
              <a:p>
                <a:pPr lvl="1"/>
                <a:endParaRPr lang="de-DE" dirty="0">
                  <a:solidFill>
                    <a:schemeClr val="accent1"/>
                  </a:solidFill>
                </a:endParaRPr>
              </a:p>
            </p:txBody>
          </p:sp>
        </mc:Choice>
        <mc:Fallback xmlns="">
          <p:sp>
            <p:nvSpPr>
              <p:cNvPr id="3" name="Content Placeholder 2">
                <a:extLst>
                  <a:ext uri="{FF2B5EF4-FFF2-40B4-BE49-F238E27FC236}">
                    <a16:creationId xmlns:a16="http://schemas.microsoft.com/office/drawing/2014/main" id="{6C41BC0C-A657-5D4F-99A9-74DEC788ACD4}"/>
                  </a:ext>
                </a:extLst>
              </p:cNvPr>
              <p:cNvSpPr>
                <a:spLocks noGrp="1" noRot="1" noChangeAspect="1" noMove="1" noResize="1" noEditPoints="1" noAdjustHandles="1" noChangeArrowheads="1" noChangeShapeType="1" noTextEdit="1"/>
              </p:cNvSpPr>
              <p:nvPr>
                <p:ph idx="1"/>
              </p:nvPr>
            </p:nvSpPr>
            <p:spPr>
              <a:blipFill>
                <a:blip r:embed="rId3"/>
                <a:stretch>
                  <a:fillRect l="-1547" t="-2985"/>
                </a:stretch>
              </a:blipFill>
            </p:spPr>
            <p:txBody>
              <a:bodyPr/>
              <a:lstStyle/>
              <a:p>
                <a:r>
                  <a:rPr lang="en-GB">
                    <a:noFill/>
                  </a:rPr>
                  <a:t> </a:t>
                </a:r>
              </a:p>
            </p:txBody>
          </p:sp>
        </mc:Fallback>
      </mc:AlternateContent>
      <p:sp>
        <p:nvSpPr>
          <p:cNvPr id="9" name="Date Placeholder 8">
            <a:extLst>
              <a:ext uri="{FF2B5EF4-FFF2-40B4-BE49-F238E27FC236}">
                <a16:creationId xmlns:a16="http://schemas.microsoft.com/office/drawing/2014/main" id="{3AA35571-36FD-D145-AC0C-DB2CF8665CCE}"/>
              </a:ext>
            </a:extLst>
          </p:cNvPr>
          <p:cNvSpPr>
            <a:spLocks noGrp="1"/>
          </p:cNvSpPr>
          <p:nvPr>
            <p:ph type="dt" sz="half" idx="2"/>
          </p:nvPr>
        </p:nvSpPr>
        <p:spPr/>
        <p:txBody>
          <a:bodyPr/>
          <a:lstStyle/>
          <a:p>
            <a:r>
              <a:rPr lang="en-GB"/>
              <a:t>Relationale Algebra</a:t>
            </a:r>
          </a:p>
        </p:txBody>
      </p:sp>
      <p:sp>
        <p:nvSpPr>
          <p:cNvPr id="10" name="Footer Placeholder 9">
            <a:extLst>
              <a:ext uri="{FF2B5EF4-FFF2-40B4-BE49-F238E27FC236}">
                <a16:creationId xmlns:a16="http://schemas.microsoft.com/office/drawing/2014/main" id="{CEC89382-14EB-D545-82FA-AEFC28E4AA6B}"/>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5B0AC564-DD16-F149-A9AA-6094A1999D18}"/>
              </a:ext>
            </a:extLst>
          </p:cNvPr>
          <p:cNvSpPr>
            <a:spLocks noGrp="1"/>
          </p:cNvSpPr>
          <p:nvPr>
            <p:ph type="sldNum" sz="quarter" idx="4"/>
          </p:nvPr>
        </p:nvSpPr>
        <p:spPr/>
        <p:txBody>
          <a:bodyPr/>
          <a:lstStyle/>
          <a:p>
            <a:fld id="{6B52BCD7-8B4B-1443-81DC-540C3C62FE02}" type="slidenum">
              <a:rPr lang="en-GB" smtClean="0"/>
              <a:t>4</a:t>
            </a:fld>
            <a:endParaRPr lang="en-GB"/>
          </a:p>
        </p:txBody>
      </p:sp>
    </p:spTree>
    <p:extLst>
      <p:ext uri="{BB962C8B-B14F-4D97-AF65-F5344CB8AC3E}">
        <p14:creationId xmlns:p14="http://schemas.microsoft.com/office/powerpoint/2010/main" val="345003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E0B6F50-1D75-1740-8B49-5A304DC4B20B}"/>
                  </a:ext>
                </a:extLst>
              </p:cNvPr>
              <p:cNvSpPr>
                <a:spLocks noGrp="1"/>
              </p:cNvSpPr>
              <p:nvPr>
                <p:ph type="title"/>
              </p:nvPr>
            </p:nvSpPr>
            <p:spPr/>
            <p:txBody>
              <a:bodyPr/>
              <a:lstStyle/>
              <a:p>
                <a:r>
                  <a:rPr lang="de-DE" dirty="0" err="1"/>
                  <a:t>Outer</a:t>
                </a:r>
                <a:r>
                  <a:rPr lang="de-DE" dirty="0"/>
                  <a:t> Union </a:t>
                </a:r>
                <a14:m>
                  <m:oMath xmlns:m="http://schemas.openxmlformats.org/officeDocument/2006/math">
                    <m:r>
                      <a:rPr lang="de-DE" i="1" strike="sngStrike" dirty="0"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itle 1">
                <a:extLst>
                  <a:ext uri="{FF2B5EF4-FFF2-40B4-BE49-F238E27FC236}">
                    <a16:creationId xmlns:a16="http://schemas.microsoft.com/office/drawing/2014/main" id="{4E0B6F50-1D75-1740-8B49-5A304DC4B20B}"/>
                  </a:ext>
                </a:extLst>
              </p:cNvPr>
              <p:cNvSpPr>
                <a:spLocks noGrp="1" noRot="1" noChangeAspect="1" noMove="1" noResize="1" noEditPoints="1" noAdjustHandles="1" noChangeArrowheads="1" noChangeShapeType="1" noTextEdit="1"/>
              </p:cNvSpPr>
              <p:nvPr>
                <p:ph type="title"/>
              </p:nvPr>
            </p:nvSpPr>
            <p:spPr>
              <a:blipFill>
                <a:blip r:embed="rId2"/>
                <a:stretch>
                  <a:fillRect l="-1881" t="-6522" b="-2391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8842D-531D-2342-A950-767FC0D8A775}"/>
                  </a:ext>
                </a:extLst>
              </p:cNvPr>
              <p:cNvSpPr>
                <a:spLocks noGrp="1"/>
              </p:cNvSpPr>
              <p:nvPr>
                <p:ph idx="1"/>
              </p:nvPr>
            </p:nvSpPr>
            <p:spPr/>
            <p:txBody>
              <a:bodyPr/>
              <a:lstStyle/>
              <a:p>
                <a:r>
                  <a:rPr lang="de-DE" dirty="0"/>
                  <a:t>Vereinigung von </a:t>
                </a:r>
                <a:r>
                  <a:rPr lang="de-DE" dirty="0" err="1"/>
                  <a:t>Tupeln</a:t>
                </a:r>
                <a:r>
                  <a:rPr lang="de-DE" dirty="0"/>
                  <a:t>, deren Relationen nicht UNION-kompatibel bzw. nur partiell UNION-kompatibel sind</a:t>
                </a:r>
              </a:p>
              <a:p>
                <a:pPr lvl="1"/>
                <a:r>
                  <a:rPr lang="de-DE" dirty="0"/>
                  <a:t>Gegeben </a:t>
                </a:r>
                <a14:m>
                  <m:oMath xmlns:m="http://schemas.openxmlformats.org/officeDocument/2006/math">
                    <m:r>
                      <a:rPr lang="de-DE" i="1" dirty="0">
                        <a:latin typeface="Cambria Math" panose="02040503050406030204" pitchFamily="18" charset="0"/>
                      </a:rPr>
                      <m:t>𝑅</m:t>
                    </m:r>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𝐴</m:t>
                            </m:r>
                          </m:e>
                          <m:sub>
                            <m:r>
                              <a:rPr lang="de-DE" i="1" dirty="0">
                                <a:latin typeface="Cambria Math" panose="02040503050406030204" pitchFamily="18" charset="0"/>
                              </a:rPr>
                              <m:t>1</m:t>
                            </m:r>
                          </m:sub>
                        </m:sSub>
                        <m:r>
                          <a:rPr lang="de-DE" i="1" dirty="0">
                            <a:latin typeface="Cambria Math" panose="02040503050406030204" pitchFamily="18" charset="0"/>
                            <a:sym typeface="Symbol" pitchFamily="18" charset="2"/>
                          </a:rPr>
                          <m:t>,…,</m:t>
                        </m:r>
                        <m:sSub>
                          <m:sSubPr>
                            <m:ctrlPr>
                              <a:rPr lang="de-DE" i="1" dirty="0">
                                <a:latin typeface="Cambria Math" panose="02040503050406030204" pitchFamily="18" charset="0"/>
                                <a:sym typeface="Symbol" pitchFamily="18" charset="2"/>
                              </a:rPr>
                            </m:ctrlPr>
                          </m:sSubPr>
                          <m:e>
                            <m:r>
                              <a:rPr lang="de-DE" i="1" dirty="0">
                                <a:latin typeface="Cambria Math" panose="02040503050406030204" pitchFamily="18" charset="0"/>
                                <a:sym typeface="Symbol" pitchFamily="18" charset="2"/>
                              </a:rPr>
                              <m:t>𝐴</m:t>
                            </m:r>
                          </m:e>
                          <m:sub>
                            <m:r>
                              <a:rPr lang="de-DE" i="1" dirty="0">
                                <a:latin typeface="Cambria Math" panose="02040503050406030204" pitchFamily="18" charset="0"/>
                                <a:sym typeface="Symbol" pitchFamily="18" charset="2"/>
                              </a:rPr>
                              <m:t>𝑛</m:t>
                            </m:r>
                          </m:sub>
                        </m:sSub>
                      </m:e>
                    </m:d>
                  </m:oMath>
                </a14:m>
                <a:r>
                  <a:rPr lang="de-DE" dirty="0">
                    <a:sym typeface="Symbol" pitchFamily="18" charset="2"/>
                  </a:rPr>
                  <a:t> und </a:t>
                </a:r>
                <a14:m>
                  <m:oMath xmlns:m="http://schemas.openxmlformats.org/officeDocument/2006/math">
                    <m:r>
                      <a:rPr lang="de-DE" i="1" dirty="0">
                        <a:latin typeface="Cambria Math" panose="02040503050406030204" pitchFamily="18" charset="0"/>
                        <a:sym typeface="Symbol" pitchFamily="18" charset="2"/>
                      </a:rPr>
                      <m:t>𝑆</m:t>
                    </m:r>
                    <m:d>
                      <m:dPr>
                        <m:ctrlPr>
                          <a:rPr lang="de-DE" i="1" dirty="0">
                            <a:latin typeface="Cambria Math" panose="02040503050406030204" pitchFamily="18" charset="0"/>
                            <a:sym typeface="Symbol" pitchFamily="18" charset="2"/>
                          </a:rPr>
                        </m:ctrlPr>
                      </m:dPr>
                      <m:e>
                        <m:sSub>
                          <m:sSubPr>
                            <m:ctrlPr>
                              <a:rPr lang="de-DE" i="1" dirty="0">
                                <a:latin typeface="Cambria Math" panose="02040503050406030204" pitchFamily="18" charset="0"/>
                                <a:sym typeface="Symbol" pitchFamily="18" charset="2"/>
                              </a:rPr>
                            </m:ctrlPr>
                          </m:sSubPr>
                          <m:e>
                            <m:r>
                              <a:rPr lang="de-DE" i="1" dirty="0">
                                <a:latin typeface="Cambria Math" panose="02040503050406030204" pitchFamily="18" charset="0"/>
                                <a:sym typeface="Symbol" pitchFamily="18" charset="2"/>
                              </a:rPr>
                              <m:t>𝐵</m:t>
                            </m:r>
                          </m:e>
                          <m:sub>
                            <m:r>
                              <a:rPr lang="de-DE" i="1" dirty="0">
                                <a:latin typeface="Cambria Math" panose="02040503050406030204" pitchFamily="18" charset="0"/>
                                <a:sym typeface="Symbol" pitchFamily="18" charset="2"/>
                              </a:rPr>
                              <m:t>1</m:t>
                            </m:r>
                          </m:sub>
                        </m:sSub>
                        <m:r>
                          <a:rPr lang="de-DE" i="1" dirty="0">
                            <a:latin typeface="Cambria Math" panose="02040503050406030204" pitchFamily="18" charset="0"/>
                            <a:sym typeface="Symbol" pitchFamily="18" charset="2"/>
                          </a:rPr>
                          <m:t>,…,</m:t>
                        </m:r>
                        <m:sSub>
                          <m:sSubPr>
                            <m:ctrlPr>
                              <a:rPr lang="de-DE" i="1" dirty="0">
                                <a:latin typeface="Cambria Math" panose="02040503050406030204" pitchFamily="18" charset="0"/>
                                <a:sym typeface="Symbol" pitchFamily="18" charset="2"/>
                              </a:rPr>
                            </m:ctrlPr>
                          </m:sSubPr>
                          <m:e>
                            <m:r>
                              <a:rPr lang="de-DE" i="1" dirty="0" err="1">
                                <a:latin typeface="Cambria Math" panose="02040503050406030204" pitchFamily="18" charset="0"/>
                                <a:sym typeface="Symbol" pitchFamily="18" charset="2"/>
                              </a:rPr>
                              <m:t>𝐵</m:t>
                            </m:r>
                          </m:e>
                          <m:sub>
                            <m:r>
                              <a:rPr lang="de-DE" i="1" dirty="0">
                                <a:latin typeface="Cambria Math" panose="02040503050406030204" pitchFamily="18" charset="0"/>
                                <a:sym typeface="Symbol" pitchFamily="18" charset="2"/>
                              </a:rPr>
                              <m:t>𝑚</m:t>
                            </m:r>
                          </m:sub>
                        </m:sSub>
                      </m:e>
                    </m:d>
                  </m:oMath>
                </a14:m>
                <a:endParaRPr lang="de-DE" dirty="0"/>
              </a:p>
              <a:p>
                <a:pPr lvl="1"/>
                <a14:m>
                  <m:oMath xmlns:m="http://schemas.openxmlformats.org/officeDocument/2006/math">
                    <m:r>
                      <a:rPr lang="de-DE" b="0" i="1" smtClean="0">
                        <a:solidFill>
                          <a:schemeClr val="accent1"/>
                        </a:solidFill>
                        <a:latin typeface="Cambria Math" panose="02040503050406030204" pitchFamily="18" charset="0"/>
                      </a:rPr>
                      <m:t>𝑟</m:t>
                    </m:r>
                    <m:r>
                      <a:rPr lang="de-DE" b="0" i="1" strike="sngStrike"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𝑠</m:t>
                    </m:r>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𝑞</m:t>
                    </m:r>
                    <m:d>
                      <m:dPr>
                        <m:ctrlPr>
                          <a:rPr lang="de-DE" b="0" i="1" smtClean="0">
                            <a:solidFill>
                              <a:schemeClr val="accent1"/>
                            </a:solidFill>
                            <a:latin typeface="Cambria Math" panose="02040503050406030204" pitchFamily="18" charset="0"/>
                          </a:rPr>
                        </m:ctrlPr>
                      </m:dPr>
                      <m:e>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𝐶</m:t>
                            </m:r>
                          </m:e>
                          <m:sub>
                            <m:r>
                              <a:rPr lang="de-DE" b="0" i="1" smtClean="0">
                                <a:solidFill>
                                  <a:schemeClr val="accent1"/>
                                </a:solidFill>
                                <a:latin typeface="Cambria Math" panose="02040503050406030204" pitchFamily="18" charset="0"/>
                              </a:rPr>
                              <m:t>1</m:t>
                            </m:r>
                          </m:sub>
                        </m:sSub>
                        <m:r>
                          <a:rPr lang="de-DE" b="0" i="1" smtClean="0">
                            <a:solidFill>
                              <a:schemeClr val="accent1"/>
                            </a:solidFill>
                            <a:latin typeface="Cambria Math" panose="02040503050406030204" pitchFamily="18" charset="0"/>
                          </a:rPr>
                          <m:t>,…,</m:t>
                        </m:r>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𝐶</m:t>
                            </m:r>
                          </m:e>
                          <m:sub>
                            <m:r>
                              <a:rPr lang="de-DE" b="0" i="1" smtClean="0">
                                <a:solidFill>
                                  <a:schemeClr val="accent1"/>
                                </a:solidFill>
                                <a:latin typeface="Cambria Math" panose="02040503050406030204" pitchFamily="18" charset="0"/>
                              </a:rPr>
                              <m:t>𝑘</m:t>
                            </m:r>
                          </m:sub>
                        </m:sSub>
                      </m:e>
                    </m:d>
                  </m:oMath>
                </a14:m>
                <a:endParaRPr lang="de-DE" dirty="0">
                  <a:solidFill>
                    <a:schemeClr val="accent1"/>
                  </a:solidFill>
                </a:endParaRPr>
              </a:p>
              <a:p>
                <a:pPr lvl="2"/>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1</m:t>
                        </m:r>
                      </m:sub>
                    </m:sSub>
                    <m:r>
                      <a:rPr lang="de-DE" i="1" dirty="0">
                        <a:latin typeface="Cambria Math" panose="02040503050406030204" pitchFamily="18" charset="0"/>
                        <a:sym typeface="Symbol" pitchFamily="18" charset="2"/>
                      </a:rPr>
                      <m:t>,…,</m:t>
                    </m:r>
                    <m:sSub>
                      <m:sSubPr>
                        <m:ctrlPr>
                          <a:rPr lang="de-DE" i="1" dirty="0">
                            <a:latin typeface="Cambria Math" panose="02040503050406030204" pitchFamily="18" charset="0"/>
                            <a:sym typeface="Symbol" pitchFamily="18" charset="2"/>
                          </a:rPr>
                        </m:ctrlPr>
                      </m:sSubPr>
                      <m:e>
                        <m:r>
                          <a:rPr lang="de-DE" i="1" dirty="0">
                            <a:latin typeface="Cambria Math" panose="02040503050406030204" pitchFamily="18" charset="0"/>
                            <a:sym typeface="Symbol" pitchFamily="18" charset="2"/>
                          </a:rPr>
                          <m:t>𝐶</m:t>
                        </m:r>
                      </m:e>
                      <m:sub>
                        <m:r>
                          <a:rPr lang="de-DE" i="1" dirty="0">
                            <a:latin typeface="Cambria Math" panose="02040503050406030204" pitchFamily="18" charset="0"/>
                            <a:sym typeface="Symbol" pitchFamily="18" charset="2"/>
                          </a:rPr>
                          <m:t>𝑘</m:t>
                        </m:r>
                      </m:sub>
                    </m:sSub>
                  </m:oMath>
                </a14:m>
                <a:r>
                  <a:rPr lang="de-DE" dirty="0"/>
                  <a:t> beinhaltet die kompatiblen Attribute sowie die verbliebenen Attribute in </a:t>
                </a:r>
                <a14:m>
                  <m:oMath xmlns:m="http://schemas.openxmlformats.org/officeDocument/2006/math">
                    <m:r>
                      <a:rPr lang="de-DE" b="0" i="1" dirty="0" smtClean="0">
                        <a:latin typeface="Cambria Math" panose="02040503050406030204" pitchFamily="18" charset="0"/>
                      </a:rPr>
                      <m:t>𝑟</m:t>
                    </m:r>
                  </m:oMath>
                </a14:m>
                <a:r>
                  <a:rPr lang="de-DE" dirty="0"/>
                  <a:t> und </a:t>
                </a:r>
                <a14:m>
                  <m:oMath xmlns:m="http://schemas.openxmlformats.org/officeDocument/2006/math">
                    <m:r>
                      <a:rPr lang="de-DE" b="0" i="1" dirty="0" smtClean="0">
                        <a:latin typeface="Cambria Math" panose="02040503050406030204" pitchFamily="18" charset="0"/>
                      </a:rPr>
                      <m:t>𝑠</m:t>
                    </m:r>
                  </m:oMath>
                </a14:m>
                <a:endParaRPr lang="de-DE" dirty="0"/>
              </a:p>
              <a:p>
                <a:pPr lvl="2"/>
                <a:r>
                  <a:rPr lang="de-DE" dirty="0"/>
                  <a:t>Kompatible Attribute müssen nicht gleich heißen ➝ Umbenennung </a:t>
                </a:r>
                <a14:m>
                  <m:oMath xmlns:m="http://schemas.openxmlformats.org/officeDocument/2006/math">
                    <m:r>
                      <a:rPr lang="de-DE" i="1">
                        <a:latin typeface="Cambria Math" panose="02040503050406030204" pitchFamily="18" charset="0"/>
                        <a:ea typeface="Cambria Math" panose="02040503050406030204" pitchFamily="18" charset="0"/>
                      </a:rPr>
                      <m:t>𝜌</m:t>
                    </m:r>
                  </m:oMath>
                </a14:m>
                <a:endParaRPr lang="de-DE" dirty="0"/>
              </a:p>
              <a:p>
                <a:pPr lvl="3"/>
                <a:r>
                  <a:rPr lang="de-DE" dirty="0"/>
                  <a:t>Konvention: Namen aus der ersten Relation </a:t>
                </a:r>
                <a14:m>
                  <m:oMath xmlns:m="http://schemas.openxmlformats.org/officeDocument/2006/math">
                    <m:r>
                      <a:rPr lang="de-DE" b="0" i="1" dirty="0" smtClean="0">
                        <a:latin typeface="Cambria Math" panose="02040503050406030204" pitchFamily="18" charset="0"/>
                      </a:rPr>
                      <m:t>𝑟</m:t>
                    </m:r>
                  </m:oMath>
                </a14:m>
                <a:endParaRPr lang="de-DE" dirty="0"/>
              </a:p>
              <a:p>
                <a:pPr lvl="2"/>
                <a:r>
                  <a:rPr lang="de-DE" dirty="0"/>
                  <a:t>Binär: wird auf zwei Relationen angewendet</a:t>
                </a:r>
              </a:p>
              <a:p>
                <a:pPr lvl="2"/>
                <a:r>
                  <a:rPr lang="de-DE" dirty="0">
                    <a:solidFill>
                      <a:srgbClr val="FFC000"/>
                    </a:solidFill>
                  </a:rPr>
                  <a:t>NULL</a:t>
                </a:r>
                <a:r>
                  <a:rPr lang="de-DE" dirty="0"/>
                  <a:t>-Werte für Datenfelder, die dadurch für ein Tupel neu entstehen</a:t>
                </a:r>
              </a:p>
              <a:p>
                <a:pPr lvl="1"/>
                <a:endParaRPr lang="de-DE" dirty="0"/>
              </a:p>
            </p:txBody>
          </p:sp>
        </mc:Choice>
        <mc:Fallback xmlns="">
          <p:sp>
            <p:nvSpPr>
              <p:cNvPr id="3" name="Content Placeholder 2">
                <a:extLst>
                  <a:ext uri="{FF2B5EF4-FFF2-40B4-BE49-F238E27FC236}">
                    <a16:creationId xmlns:a16="http://schemas.microsoft.com/office/drawing/2014/main" id="{9408842D-531D-2342-A950-767FC0D8A775}"/>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EE3F4A7F-5B28-F24D-AF02-9A38623FC2AE}"/>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982FF336-132B-2A47-9486-923CCB93B70F}"/>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Slide Number Placeholder 3">
            <a:extLst>
              <a:ext uri="{FF2B5EF4-FFF2-40B4-BE49-F238E27FC236}">
                <a16:creationId xmlns:a16="http://schemas.microsoft.com/office/drawing/2014/main" id="{F128E654-5052-7F47-AD2E-77D194E764FA}"/>
              </a:ext>
            </a:extLst>
          </p:cNvPr>
          <p:cNvSpPr>
            <a:spLocks noGrp="1"/>
          </p:cNvSpPr>
          <p:nvPr>
            <p:ph type="sldNum" sz="quarter" idx="4"/>
          </p:nvPr>
        </p:nvSpPr>
        <p:spPr/>
        <p:txBody>
          <a:bodyPr/>
          <a:lstStyle/>
          <a:p>
            <a:fld id="{6B52BCD7-8B4B-1443-81DC-540C3C62FE02}" type="slidenum">
              <a:rPr lang="en-GB" smtClean="0"/>
              <a:t>40</a:t>
            </a:fld>
            <a:endParaRPr lang="en-GB"/>
          </a:p>
        </p:txBody>
      </p:sp>
    </p:spTree>
    <p:extLst>
      <p:ext uri="{BB962C8B-B14F-4D97-AF65-F5344CB8AC3E}">
        <p14:creationId xmlns:p14="http://schemas.microsoft.com/office/powerpoint/2010/main" val="4217664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E0B6F50-1D75-1740-8B49-5A304DC4B20B}"/>
                  </a:ext>
                </a:extLst>
              </p:cNvPr>
              <p:cNvSpPr>
                <a:spLocks noGrp="1"/>
              </p:cNvSpPr>
              <p:nvPr>
                <p:ph type="title"/>
              </p:nvPr>
            </p:nvSpPr>
            <p:spPr/>
            <p:txBody>
              <a:bodyPr/>
              <a:lstStyle/>
              <a:p>
                <a:r>
                  <a:rPr lang="de-DE" dirty="0" err="1"/>
                  <a:t>Outer</a:t>
                </a:r>
                <a:r>
                  <a:rPr lang="de-DE" dirty="0"/>
                  <a:t> Union </a:t>
                </a:r>
                <a14:m>
                  <m:oMath xmlns:m="http://schemas.openxmlformats.org/officeDocument/2006/math">
                    <m:r>
                      <a:rPr lang="de-DE" i="1" strike="sngStrike" dirty="0"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itle 1">
                <a:extLst>
                  <a:ext uri="{FF2B5EF4-FFF2-40B4-BE49-F238E27FC236}">
                    <a16:creationId xmlns:a16="http://schemas.microsoft.com/office/drawing/2014/main" id="{4E0B6F50-1D75-1740-8B49-5A304DC4B20B}"/>
                  </a:ext>
                </a:extLst>
              </p:cNvPr>
              <p:cNvSpPr>
                <a:spLocks noGrp="1" noRot="1" noChangeAspect="1" noMove="1" noResize="1" noEditPoints="1" noAdjustHandles="1" noChangeArrowheads="1" noChangeShapeType="1" noTextEdit="1"/>
              </p:cNvSpPr>
              <p:nvPr>
                <p:ph type="title"/>
              </p:nvPr>
            </p:nvSpPr>
            <p:spPr>
              <a:blipFill>
                <a:blip r:embed="rId2"/>
                <a:stretch>
                  <a:fillRect l="-1881" t="-6522" b="-2391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8842D-531D-2342-A950-767FC0D8A775}"/>
                  </a:ext>
                </a:extLst>
              </p:cNvPr>
              <p:cNvSpPr>
                <a:spLocks noGrp="1"/>
              </p:cNvSpPr>
              <p:nvPr>
                <p:ph idx="1"/>
              </p:nvPr>
            </p:nvSpPr>
            <p:spPr/>
            <p:txBody>
              <a:bodyPr/>
              <a:lstStyle/>
              <a:p>
                <a:r>
                  <a:rPr lang="de-DE" dirty="0"/>
                  <a:t>Beispiel: </a:t>
                </a:r>
              </a:p>
              <a:p>
                <a:pPr lvl="1"/>
                <a14:m>
                  <m:oMath xmlns:m="http://schemas.openxmlformats.org/officeDocument/2006/math">
                    <m:r>
                      <a:rPr lang="de-DE" i="1" dirty="0" smtClean="0">
                        <a:latin typeface="Cambria Math" panose="02040503050406030204" pitchFamily="18" charset="0"/>
                      </a:rPr>
                      <m:t>𝐴𝐿𝐿</m:t>
                    </m:r>
                    <m:r>
                      <m:rPr>
                        <m:nor/>
                      </m:rPr>
                      <a:rPr lang="de-DE" b="0" i="0" dirty="0" smtClean="0">
                        <a:latin typeface="Cambria Math" panose="02040503050406030204" pitchFamily="18" charset="0"/>
                      </a:rPr>
                      <m:t>−</m:t>
                    </m:r>
                    <m:r>
                      <a:rPr lang="de-DE" i="1" dirty="0" smtClean="0">
                        <a:latin typeface="Cambria Math" panose="02040503050406030204" pitchFamily="18" charset="0"/>
                      </a:rPr>
                      <m:t>𝐶𝑂𝑈𝑅𝑆𝐸𝑆</m:t>
                    </m:r>
                    <m:r>
                      <a:rPr lang="de-DE" i="1" dirty="0">
                        <a:latin typeface="Cambria Math" panose="02040503050406030204" pitchFamily="18" charset="0"/>
                      </a:rPr>
                      <m:t>←</m:t>
                    </m:r>
                    <m:r>
                      <a:rPr lang="de-DE" i="1" dirty="0">
                        <a:latin typeface="Cambria Math" panose="02040503050406030204" pitchFamily="18" charset="0"/>
                      </a:rPr>
                      <m:t>𝐶𝑂𝑈𝑅𝑆𝐸</m:t>
                    </m:r>
                    <m:r>
                      <a:rPr lang="de-DE" i="1" strike="sngStrike" dirty="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𝜌</m:t>
                        </m:r>
                      </m:e>
                      <m:sub>
                        <m:r>
                          <a:rPr lang="de-DE" i="1" dirty="0">
                            <a:latin typeface="Cambria Math" panose="02040503050406030204" pitchFamily="18" charset="0"/>
                          </a:rPr>
                          <m:t>𝐶𝑜𝑢𝑟𝑠𝑒𝑁𝑎𝑚𝑒</m:t>
                        </m:r>
                        <m:r>
                          <a:rPr lang="de-DE" i="1" dirty="0">
                            <a:latin typeface="Cambria Math" panose="02040503050406030204" pitchFamily="18" charset="0"/>
                          </a:rPr>
                          <m:t>,</m:t>
                        </m:r>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𝐷𝑒𝑝𝑎𝑟𝑡𝑚𝑒𝑛𝑡</m:t>
                        </m:r>
                        <m:r>
                          <a:rPr lang="de-DE" i="1" dirty="0">
                            <a:latin typeface="Cambria Math" panose="02040503050406030204" pitchFamily="18" charset="0"/>
                          </a:rPr>
                          <m:t>,</m:t>
                        </m:r>
                        <m:r>
                          <a:rPr lang="de-DE" i="1" dirty="0">
                            <a:latin typeface="Cambria Math" panose="02040503050406030204" pitchFamily="18" charset="0"/>
                          </a:rPr>
                          <m:t>𝑀𝑜𝑑𝑢𝑙𝑒</m:t>
                        </m:r>
                      </m:sub>
                    </m:sSub>
                    <m:d>
                      <m:dPr>
                        <m:ctrlPr>
                          <a:rPr lang="de-DE" i="1" dirty="0">
                            <a:latin typeface="Cambria Math" panose="02040503050406030204" pitchFamily="18" charset="0"/>
                          </a:rPr>
                        </m:ctrlPr>
                      </m:dPr>
                      <m:e>
                        <m:r>
                          <a:rPr lang="de-DE" i="1" dirty="0">
                            <a:latin typeface="Cambria Math" panose="02040503050406030204" pitchFamily="18" charset="0"/>
                          </a:rPr>
                          <m:t>𝑆𝐸𝑀𝐼𝑁𝐴𝑅</m:t>
                        </m:r>
                      </m:e>
                    </m:d>
                  </m:oMath>
                </a14:m>
                <a:endParaRPr lang="de-DE" dirty="0"/>
              </a:p>
              <a:p>
                <a:pPr lvl="1"/>
                <a:endParaRPr lang="de-DE" dirty="0"/>
              </a:p>
            </p:txBody>
          </p:sp>
        </mc:Choice>
        <mc:Fallback xmlns="">
          <p:sp>
            <p:nvSpPr>
              <p:cNvPr id="3" name="Content Placeholder 2">
                <a:extLst>
                  <a:ext uri="{FF2B5EF4-FFF2-40B4-BE49-F238E27FC236}">
                    <a16:creationId xmlns:a16="http://schemas.microsoft.com/office/drawing/2014/main" id="{9408842D-531D-2342-A950-767FC0D8A775}"/>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EE3F4A7F-5B28-F24D-AF02-9A38623FC2AE}"/>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982FF336-132B-2A47-9486-923CCB93B70F}"/>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Slide Number Placeholder 3">
            <a:extLst>
              <a:ext uri="{FF2B5EF4-FFF2-40B4-BE49-F238E27FC236}">
                <a16:creationId xmlns:a16="http://schemas.microsoft.com/office/drawing/2014/main" id="{F128E654-5052-7F47-AD2E-77D194E764FA}"/>
              </a:ext>
            </a:extLst>
          </p:cNvPr>
          <p:cNvSpPr>
            <a:spLocks noGrp="1"/>
          </p:cNvSpPr>
          <p:nvPr>
            <p:ph type="sldNum" sz="quarter" idx="4"/>
          </p:nvPr>
        </p:nvSpPr>
        <p:spPr/>
        <p:txBody>
          <a:bodyPr/>
          <a:lstStyle/>
          <a:p>
            <a:fld id="{6B52BCD7-8B4B-1443-81DC-540C3C62FE02}" type="slidenum">
              <a:rPr lang="en-GB" smtClean="0"/>
              <a:t>41</a:t>
            </a:fld>
            <a:endParaRPr lang="en-GB"/>
          </a:p>
        </p:txBody>
      </p:sp>
      <p:graphicFrame>
        <p:nvGraphicFramePr>
          <p:cNvPr id="9" name="Group 23">
            <a:extLst>
              <a:ext uri="{FF2B5EF4-FFF2-40B4-BE49-F238E27FC236}">
                <a16:creationId xmlns:a16="http://schemas.microsoft.com/office/drawing/2014/main" id="{50F1EE17-387A-BE47-99A1-A1729067DAA5}"/>
              </a:ext>
            </a:extLst>
          </p:cNvPr>
          <p:cNvGraphicFramePr>
            <a:graphicFrameLocks noGrp="1"/>
          </p:cNvGraphicFramePr>
          <p:nvPr>
            <p:extLst>
              <p:ext uri="{D42A27DB-BD31-4B8C-83A1-F6EECF244321}">
                <p14:modId xmlns:p14="http://schemas.microsoft.com/office/powerpoint/2010/main" val="3199877377"/>
              </p:ext>
            </p:extLst>
          </p:nvPr>
        </p:nvGraphicFramePr>
        <p:xfrm>
          <a:off x="2125120" y="2701584"/>
          <a:ext cx="7111390" cy="1435200"/>
        </p:xfrm>
        <a:graphic>
          <a:graphicData uri="http://schemas.openxmlformats.org/drawingml/2006/table">
            <a:tbl>
              <a:tblPr/>
              <a:tblGrid>
                <a:gridCol w="1306800">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0" name="Group 23">
            <a:extLst>
              <a:ext uri="{FF2B5EF4-FFF2-40B4-BE49-F238E27FC236}">
                <a16:creationId xmlns:a16="http://schemas.microsoft.com/office/drawing/2014/main" id="{152D0B35-7F7F-3348-BEB3-E8150F732A4E}"/>
              </a:ext>
            </a:extLst>
          </p:cNvPr>
          <p:cNvGraphicFramePr>
            <a:graphicFrameLocks noGrp="1"/>
          </p:cNvGraphicFramePr>
          <p:nvPr>
            <p:extLst>
              <p:ext uri="{D42A27DB-BD31-4B8C-83A1-F6EECF244321}">
                <p14:modId xmlns:p14="http://schemas.microsoft.com/office/powerpoint/2010/main" val="3914584659"/>
              </p:ext>
            </p:extLst>
          </p:nvPr>
        </p:nvGraphicFramePr>
        <p:xfrm>
          <a:off x="2125120" y="4270783"/>
          <a:ext cx="5872061" cy="1155360"/>
        </p:xfrm>
        <a:graphic>
          <a:graphicData uri="http://schemas.openxmlformats.org/drawingml/2006/table">
            <a:tbl>
              <a:tblPr/>
              <a:tblGrid>
                <a:gridCol w="1306800">
                  <a:extLst>
                    <a:ext uri="{9D8B030D-6E8A-4147-A177-3AD203B41FA5}">
                      <a16:colId xmlns:a16="http://schemas.microsoft.com/office/drawing/2014/main" val="552426523"/>
                    </a:ext>
                  </a:extLst>
                </a:gridCol>
                <a:gridCol w="1360025">
                  <a:extLst>
                    <a:ext uri="{9D8B030D-6E8A-4147-A177-3AD203B41FA5}">
                      <a16:colId xmlns:a16="http://schemas.microsoft.com/office/drawing/2014/main" val="20000"/>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gridCol w="831388">
                  <a:extLst>
                    <a:ext uri="{9D8B030D-6E8A-4147-A177-3AD203B41FA5}">
                      <a16:colId xmlns:a16="http://schemas.microsoft.com/office/drawing/2014/main" val="939913142"/>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SEMINAR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SeminarName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Module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Sorting</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Indexes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Hashing</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bl>
          </a:graphicData>
        </a:graphic>
      </p:graphicFrame>
      <p:sp>
        <p:nvSpPr>
          <p:cNvPr id="12" name="Rectangle 11">
            <a:extLst>
              <a:ext uri="{FF2B5EF4-FFF2-40B4-BE49-F238E27FC236}">
                <a16:creationId xmlns:a16="http://schemas.microsoft.com/office/drawing/2014/main" id="{7844A7F2-7EE8-0D46-A948-7E6F99D40CF3}"/>
              </a:ext>
            </a:extLst>
          </p:cNvPr>
          <p:cNvSpPr>
            <a:spLocks noChangeArrowheads="1"/>
          </p:cNvSpPr>
          <p:nvPr/>
        </p:nvSpPr>
        <p:spPr bwMode="auto">
          <a:xfrm>
            <a:off x="5374602" y="2649916"/>
            <a:ext cx="1533581" cy="1528433"/>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3" name="Rectangle 12">
            <a:extLst>
              <a:ext uri="{FF2B5EF4-FFF2-40B4-BE49-F238E27FC236}">
                <a16:creationId xmlns:a16="http://schemas.microsoft.com/office/drawing/2014/main" id="{573F3A61-FA8A-9548-BDCC-51825CBD4DAC}"/>
              </a:ext>
            </a:extLst>
          </p:cNvPr>
          <p:cNvSpPr>
            <a:spLocks noChangeArrowheads="1"/>
          </p:cNvSpPr>
          <p:nvPr/>
        </p:nvSpPr>
        <p:spPr bwMode="auto">
          <a:xfrm>
            <a:off x="7121627" y="4233539"/>
            <a:ext cx="918315" cy="1245617"/>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graphicFrame>
        <p:nvGraphicFramePr>
          <p:cNvPr id="14" name="Group 23">
            <a:extLst>
              <a:ext uri="{FF2B5EF4-FFF2-40B4-BE49-F238E27FC236}">
                <a16:creationId xmlns:a16="http://schemas.microsoft.com/office/drawing/2014/main" id="{32BEBD1D-8BC0-6E41-B782-90CC7C784395}"/>
              </a:ext>
            </a:extLst>
          </p:cNvPr>
          <p:cNvGraphicFramePr>
            <a:graphicFrameLocks noGrp="1"/>
          </p:cNvGraphicFramePr>
          <p:nvPr>
            <p:extLst>
              <p:ext uri="{D42A27DB-BD31-4B8C-83A1-F6EECF244321}">
                <p14:modId xmlns:p14="http://schemas.microsoft.com/office/powerpoint/2010/main" val="996011735"/>
              </p:ext>
            </p:extLst>
          </p:nvPr>
        </p:nvGraphicFramePr>
        <p:xfrm>
          <a:off x="2125120" y="5590074"/>
          <a:ext cx="7205237" cy="315840"/>
        </p:xfrm>
        <a:graphic>
          <a:graphicData uri="http://schemas.openxmlformats.org/drawingml/2006/table">
            <a:tbl>
              <a:tblPr/>
              <a:tblGrid>
                <a:gridCol w="1305986">
                  <a:extLst>
                    <a:ext uri="{9D8B030D-6E8A-4147-A177-3AD203B41FA5}">
                      <a16:colId xmlns:a16="http://schemas.microsoft.com/office/drawing/2014/main" val="552426523"/>
                    </a:ext>
                  </a:extLst>
                </a:gridCol>
                <a:gridCol w="12533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gridCol w="831388">
                  <a:extLst>
                    <a:ext uri="{9D8B030D-6E8A-4147-A177-3AD203B41FA5}">
                      <a16:colId xmlns:a16="http://schemas.microsoft.com/office/drawing/2014/main" val="4454141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ALL-COURSES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rgbClr val="FFC000"/>
                          </a:solidFill>
                          <a:effectLst/>
                          <a:latin typeface="+mn-lt"/>
                        </a:rPr>
                        <a:t>CourseNumber</a:t>
                      </a:r>
                      <a:endParaRPr kumimoji="0" lang="de-DE" sz="1600" b="0" i="0" u="none" strike="noStrike" cap="none" normalizeH="0" baseline="0" dirty="0">
                        <a:ln>
                          <a:noFill/>
                        </a:ln>
                        <a:solidFill>
                          <a:srgbClr val="FFC000"/>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Module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35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E0B6F50-1D75-1740-8B49-5A304DC4B20B}"/>
                  </a:ext>
                </a:extLst>
              </p:cNvPr>
              <p:cNvSpPr>
                <a:spLocks noGrp="1"/>
              </p:cNvSpPr>
              <p:nvPr>
                <p:ph type="title"/>
              </p:nvPr>
            </p:nvSpPr>
            <p:spPr/>
            <p:txBody>
              <a:bodyPr/>
              <a:lstStyle/>
              <a:p>
                <a:r>
                  <a:rPr lang="de-DE" dirty="0" err="1"/>
                  <a:t>Outer</a:t>
                </a:r>
                <a:r>
                  <a:rPr lang="de-DE" dirty="0"/>
                  <a:t> Union </a:t>
                </a:r>
                <a14:m>
                  <m:oMath xmlns:m="http://schemas.openxmlformats.org/officeDocument/2006/math">
                    <m:r>
                      <a:rPr lang="de-DE" i="1" strike="sngStrike" dirty="0"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itle 1">
                <a:extLst>
                  <a:ext uri="{FF2B5EF4-FFF2-40B4-BE49-F238E27FC236}">
                    <a16:creationId xmlns:a16="http://schemas.microsoft.com/office/drawing/2014/main" id="{4E0B6F50-1D75-1740-8B49-5A304DC4B20B}"/>
                  </a:ext>
                </a:extLst>
              </p:cNvPr>
              <p:cNvSpPr>
                <a:spLocks noGrp="1" noRot="1" noChangeAspect="1" noMove="1" noResize="1" noEditPoints="1" noAdjustHandles="1" noChangeArrowheads="1" noChangeShapeType="1" noTextEdit="1"/>
              </p:cNvSpPr>
              <p:nvPr>
                <p:ph type="title"/>
              </p:nvPr>
            </p:nvSpPr>
            <p:spPr>
              <a:blipFill>
                <a:blip r:embed="rId2"/>
                <a:stretch>
                  <a:fillRect l="-1881" t="-6522" b="-2391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8842D-531D-2342-A950-767FC0D8A775}"/>
                  </a:ext>
                </a:extLst>
              </p:cNvPr>
              <p:cNvSpPr>
                <a:spLocks noGrp="1"/>
              </p:cNvSpPr>
              <p:nvPr>
                <p:ph idx="1"/>
              </p:nvPr>
            </p:nvSpPr>
            <p:spPr/>
            <p:txBody>
              <a:bodyPr/>
              <a:lstStyle/>
              <a:p>
                <a:r>
                  <a:rPr lang="de-DE" dirty="0"/>
                  <a:t>Beispiel: </a:t>
                </a:r>
              </a:p>
              <a:p>
                <a:pPr lvl="1"/>
                <a14:m>
                  <m:oMath xmlns:m="http://schemas.openxmlformats.org/officeDocument/2006/math">
                    <m:r>
                      <a:rPr lang="de-DE" i="1" dirty="0">
                        <a:latin typeface="Cambria Math" panose="02040503050406030204" pitchFamily="18" charset="0"/>
                      </a:rPr>
                      <m:t>𝐴𝐿𝐿</m:t>
                    </m:r>
                    <m:r>
                      <m:rPr>
                        <m:nor/>
                      </m:rPr>
                      <a:rPr lang="de-DE" i="0" dirty="0">
                        <a:latin typeface="Cambria Math" panose="02040503050406030204" pitchFamily="18" charset="0"/>
                      </a:rPr>
                      <m:t>−</m:t>
                    </m:r>
                    <m:r>
                      <a:rPr lang="de-DE" i="1" dirty="0">
                        <a:latin typeface="Cambria Math" panose="02040503050406030204" pitchFamily="18" charset="0"/>
                      </a:rPr>
                      <m:t>𝐶𝑂𝑈𝑅𝑆𝐸𝑆</m:t>
                    </m:r>
                    <m:r>
                      <a:rPr lang="de-DE" i="1" dirty="0">
                        <a:latin typeface="Cambria Math" panose="02040503050406030204" pitchFamily="18" charset="0"/>
                      </a:rPr>
                      <m:t>←</m:t>
                    </m:r>
                    <m:r>
                      <a:rPr lang="de-DE" i="1" dirty="0">
                        <a:latin typeface="Cambria Math" panose="02040503050406030204" pitchFamily="18" charset="0"/>
                      </a:rPr>
                      <m:t>𝐶𝑂𝑈𝑅𝑆𝐸</m:t>
                    </m:r>
                    <m:r>
                      <a:rPr lang="de-DE" i="1" strike="sngStrike" dirty="0"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𝜌</m:t>
                        </m:r>
                      </m:e>
                      <m:sub>
                        <m:r>
                          <a:rPr lang="de-DE" i="1" dirty="0">
                            <a:latin typeface="Cambria Math" panose="02040503050406030204" pitchFamily="18" charset="0"/>
                          </a:rPr>
                          <m:t>𝐶𝑜𝑢𝑟𝑠𝑒𝑁𝑎𝑚𝑒</m:t>
                        </m:r>
                        <m:r>
                          <a:rPr lang="de-DE" i="1" dirty="0">
                            <a:latin typeface="Cambria Math" panose="02040503050406030204" pitchFamily="18" charset="0"/>
                          </a:rPr>
                          <m:t>,</m:t>
                        </m:r>
                        <m:r>
                          <a:rPr lang="de-DE" i="1" dirty="0">
                            <a:latin typeface="Cambria Math" panose="02040503050406030204" pitchFamily="18" charset="0"/>
                          </a:rPr>
                          <m:t>𝐶𝑟𝑒𝑑𝑖𝑡𝐻𝑜𝑢𝑟𝑠</m:t>
                        </m:r>
                        <m:r>
                          <a:rPr lang="de-DE" i="1" dirty="0">
                            <a:latin typeface="Cambria Math" panose="02040503050406030204" pitchFamily="18" charset="0"/>
                          </a:rPr>
                          <m:t>,</m:t>
                        </m:r>
                        <m:r>
                          <a:rPr lang="de-DE" i="1" dirty="0">
                            <a:latin typeface="Cambria Math" panose="02040503050406030204" pitchFamily="18" charset="0"/>
                          </a:rPr>
                          <m:t>𝐷𝑒𝑝𝑎𝑟𝑡𝑚𝑒𝑛𝑡</m:t>
                        </m:r>
                        <m:r>
                          <a:rPr lang="de-DE" i="1" dirty="0">
                            <a:latin typeface="Cambria Math" panose="02040503050406030204" pitchFamily="18" charset="0"/>
                          </a:rPr>
                          <m:t>,</m:t>
                        </m:r>
                        <m:r>
                          <a:rPr lang="de-DE" i="1" dirty="0">
                            <a:latin typeface="Cambria Math" panose="02040503050406030204" pitchFamily="18" charset="0"/>
                          </a:rPr>
                          <m:t>𝑀𝑜𝑑𝑢𝑙𝑒</m:t>
                        </m:r>
                      </m:sub>
                    </m:sSub>
                    <m:d>
                      <m:dPr>
                        <m:ctrlPr>
                          <a:rPr lang="de-DE" i="1" dirty="0">
                            <a:latin typeface="Cambria Math" panose="02040503050406030204" pitchFamily="18" charset="0"/>
                          </a:rPr>
                        </m:ctrlPr>
                      </m:dPr>
                      <m:e>
                        <m:r>
                          <a:rPr lang="de-DE" i="1" dirty="0">
                            <a:latin typeface="Cambria Math" panose="02040503050406030204" pitchFamily="18" charset="0"/>
                          </a:rPr>
                          <m:t>𝑆𝐸𝑀𝐼𝑁𝐴𝑅</m:t>
                        </m:r>
                      </m:e>
                    </m:d>
                  </m:oMath>
                </a14:m>
                <a:endParaRPr lang="de-DE" dirty="0"/>
              </a:p>
              <a:p>
                <a:pPr lvl="1"/>
                <a:endParaRPr lang="de-DE" dirty="0"/>
              </a:p>
            </p:txBody>
          </p:sp>
        </mc:Choice>
        <mc:Fallback xmlns="">
          <p:sp>
            <p:nvSpPr>
              <p:cNvPr id="3" name="Content Placeholder 2">
                <a:extLst>
                  <a:ext uri="{FF2B5EF4-FFF2-40B4-BE49-F238E27FC236}">
                    <a16:creationId xmlns:a16="http://schemas.microsoft.com/office/drawing/2014/main" id="{9408842D-531D-2342-A950-767FC0D8A775}"/>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AD09D6D7-CA93-574A-BE84-16A1E09F9F6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BD180474-A727-C241-88FD-32374F50ED48}"/>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F128E654-5052-7F47-AD2E-77D194E764FA}"/>
              </a:ext>
            </a:extLst>
          </p:cNvPr>
          <p:cNvSpPr>
            <a:spLocks noGrp="1"/>
          </p:cNvSpPr>
          <p:nvPr>
            <p:ph type="sldNum" sz="quarter" idx="4"/>
          </p:nvPr>
        </p:nvSpPr>
        <p:spPr/>
        <p:txBody>
          <a:bodyPr/>
          <a:lstStyle/>
          <a:p>
            <a:fld id="{6B52BCD7-8B4B-1443-81DC-540C3C62FE02}" type="slidenum">
              <a:rPr lang="en-GB" smtClean="0"/>
              <a:t>42</a:t>
            </a:fld>
            <a:endParaRPr lang="en-GB"/>
          </a:p>
        </p:txBody>
      </p:sp>
      <p:graphicFrame>
        <p:nvGraphicFramePr>
          <p:cNvPr id="11" name="Group 23">
            <a:extLst>
              <a:ext uri="{FF2B5EF4-FFF2-40B4-BE49-F238E27FC236}">
                <a16:creationId xmlns:a16="http://schemas.microsoft.com/office/drawing/2014/main" id="{05896C38-D66F-664C-B59C-1E4C5D24699C}"/>
              </a:ext>
            </a:extLst>
          </p:cNvPr>
          <p:cNvGraphicFramePr>
            <a:graphicFrameLocks noGrp="1"/>
          </p:cNvGraphicFramePr>
          <p:nvPr>
            <p:extLst>
              <p:ext uri="{D42A27DB-BD31-4B8C-83A1-F6EECF244321}">
                <p14:modId xmlns:p14="http://schemas.microsoft.com/office/powerpoint/2010/main" val="1449967233"/>
              </p:ext>
            </p:extLst>
          </p:nvPr>
        </p:nvGraphicFramePr>
        <p:xfrm>
          <a:off x="1406864" y="3631194"/>
          <a:ext cx="7981652" cy="2274720"/>
        </p:xfrm>
        <a:graphic>
          <a:graphicData uri="http://schemas.openxmlformats.org/drawingml/2006/table">
            <a:tbl>
              <a:tblPr/>
              <a:tblGrid>
                <a:gridCol w="1345674">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gridCol w="831388">
                  <a:extLst>
                    <a:ext uri="{9D8B030D-6E8A-4147-A177-3AD203B41FA5}">
                      <a16:colId xmlns:a16="http://schemas.microsoft.com/office/drawing/2014/main" val="4454141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ALL-COURSES</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Module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Sorting</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de-DE" sz="1600" dirty="0">
                          <a:solidFill>
                            <a:srgbClr val="FFC000"/>
                          </a:solidFill>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23087675"/>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Indexes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de-DE" sz="1600" dirty="0">
                          <a:solidFill>
                            <a:srgbClr val="FFC000"/>
                          </a:solidFill>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66018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Hashing</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de-DE" sz="1600" dirty="0">
                          <a:solidFill>
                            <a:srgbClr val="FFC000"/>
                          </a:solidFill>
                          <a:latin typeface="+mn-lt"/>
                        </a:rPr>
                        <a:t>NULL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47420629"/>
                  </a:ext>
                </a:extLst>
              </a:tr>
            </a:tbl>
          </a:graphicData>
        </a:graphic>
      </p:graphicFrame>
    </p:spTree>
    <p:extLst>
      <p:ext uri="{BB962C8B-B14F-4D97-AF65-F5344CB8AC3E}">
        <p14:creationId xmlns:p14="http://schemas.microsoft.com/office/powerpoint/2010/main" val="281971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DCA5-3244-EC4A-BB04-8AA10FA7E7A1}"/>
              </a:ext>
            </a:extLst>
          </p:cNvPr>
          <p:cNvSpPr>
            <a:spLocks noGrp="1"/>
          </p:cNvSpPr>
          <p:nvPr>
            <p:ph type="title"/>
          </p:nvPr>
        </p:nvSpPr>
        <p:spPr/>
        <p:txBody>
          <a:bodyPr/>
          <a:lstStyle/>
          <a:p>
            <a:r>
              <a:rPr lang="de-DE" dirty="0"/>
              <a:t>Division </a:t>
            </a:r>
            <a:r>
              <a:rPr lang="en-US" dirty="0"/>
              <a:t>÷</a:t>
            </a:r>
            <a:endParaRPr lang="de-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83A22B-3C40-9E4B-A149-3AFA1D49CDF6}"/>
                  </a:ext>
                </a:extLst>
              </p:cNvPr>
              <p:cNvSpPr>
                <a:spLocks noGrp="1"/>
              </p:cNvSpPr>
              <p:nvPr>
                <p:ph sz="half" idx="1"/>
              </p:nvPr>
            </p:nvSpPr>
            <p:spPr/>
            <p:txBody>
              <a:bodyPr>
                <a:normAutofit/>
              </a:bodyPr>
              <a:lstStyle/>
              <a:p>
                <a14:m>
                  <m:oMath xmlns:m="http://schemas.openxmlformats.org/officeDocument/2006/math">
                    <m:r>
                      <a:rPr lang="de-DE" i="1" dirty="0" smtClean="0">
                        <a:latin typeface="Cambria Math" panose="02040503050406030204" pitchFamily="18" charset="0"/>
                        <a:sym typeface="WP MathA" pitchFamily="2" charset="2"/>
                      </a:rPr>
                      <m:t>𝑇</m:t>
                    </m:r>
                    <m:d>
                      <m:dPr>
                        <m:ctrlPr>
                          <a:rPr lang="de-DE" i="1" dirty="0" smtClean="0">
                            <a:latin typeface="Cambria Math" panose="02040503050406030204" pitchFamily="18" charset="0"/>
                            <a:sym typeface="WP MathA" pitchFamily="2" charset="2"/>
                          </a:rPr>
                        </m:ctrlPr>
                      </m:dPr>
                      <m:e>
                        <m:r>
                          <a:rPr lang="de-DE" i="1" dirty="0" smtClean="0">
                            <a:latin typeface="Cambria Math" panose="02040503050406030204" pitchFamily="18" charset="0"/>
                            <a:sym typeface="WP MathA" pitchFamily="2" charset="2"/>
                          </a:rPr>
                          <m:t>𝑌</m:t>
                        </m:r>
                      </m:e>
                    </m:d>
                    <m:r>
                      <a:rPr lang="de-DE" i="1" dirty="0" smtClean="0">
                        <a:latin typeface="Cambria Math" panose="02040503050406030204" pitchFamily="18" charset="0"/>
                        <a:sym typeface="WP MathA" pitchFamily="2" charset="2"/>
                      </a:rPr>
                      <m:t>=</m:t>
                    </m:r>
                    <m:r>
                      <a:rPr lang="de-DE" i="1" dirty="0">
                        <a:latin typeface="Cambria Math" panose="02040503050406030204" pitchFamily="18" charset="0"/>
                      </a:rPr>
                      <m:t>𝑅</m:t>
                    </m:r>
                    <m:d>
                      <m:dPr>
                        <m:ctrlPr>
                          <a:rPr lang="de-DE" i="1" dirty="0">
                            <a:latin typeface="Cambria Math" panose="02040503050406030204" pitchFamily="18" charset="0"/>
                          </a:rPr>
                        </m:ctrlPr>
                      </m:dPr>
                      <m:e>
                        <m:r>
                          <a:rPr lang="de-DE" i="1" dirty="0">
                            <a:latin typeface="Cambria Math" panose="02040503050406030204" pitchFamily="18" charset="0"/>
                          </a:rPr>
                          <m:t>𝑍</m:t>
                        </m:r>
                      </m:e>
                    </m:d>
                    <m:r>
                      <a:rPr lang="de-DE" i="1" dirty="0" smtClean="0">
                        <a:latin typeface="Cambria Math" panose="02040503050406030204" pitchFamily="18" charset="0"/>
                      </a:rPr>
                      <m:t>÷</m:t>
                    </m:r>
                    <m:r>
                      <a:rPr lang="de-DE" i="1" dirty="0">
                        <a:latin typeface="Cambria Math" panose="02040503050406030204" pitchFamily="18" charset="0"/>
                      </a:rPr>
                      <m:t>𝑆</m:t>
                    </m:r>
                    <m:d>
                      <m:dPr>
                        <m:ctrlPr>
                          <a:rPr lang="de-DE" i="1" dirty="0">
                            <a:latin typeface="Cambria Math" panose="02040503050406030204" pitchFamily="18" charset="0"/>
                          </a:rPr>
                        </m:ctrlPr>
                      </m:dPr>
                      <m:e>
                        <m:r>
                          <a:rPr lang="de-DE" i="1" dirty="0">
                            <a:latin typeface="Cambria Math" panose="02040503050406030204" pitchFamily="18" charset="0"/>
                          </a:rPr>
                          <m:t>𝑋</m:t>
                        </m:r>
                      </m:e>
                    </m:d>
                  </m:oMath>
                </a14:m>
                <a:r>
                  <a:rPr lang="de-DE" dirty="0"/>
                  <a:t> </a:t>
                </a:r>
              </a:p>
              <a:p>
                <a:pPr lvl="1"/>
                <a:r>
                  <a:rPr lang="de-DE" dirty="0"/>
                  <a:t>Geht nur, wenn gilt: Attributmengen </a:t>
                </a:r>
                <a14:m>
                  <m:oMath xmlns:m="http://schemas.openxmlformats.org/officeDocument/2006/math">
                    <m:r>
                      <a:rPr lang="de-DE" i="1" dirty="0" smtClean="0">
                        <a:latin typeface="Cambria Math" panose="02040503050406030204" pitchFamily="18" charset="0"/>
                      </a:rPr>
                      <m:t>𝑋</m:t>
                    </m:r>
                    <m:r>
                      <a:rPr lang="de-DE" i="1" dirty="0" smtClean="0">
                        <a:latin typeface="Cambria Math" panose="02040503050406030204" pitchFamily="18" charset="0"/>
                      </a:rPr>
                      <m:t>⊆</m:t>
                    </m:r>
                    <m:r>
                      <a:rPr lang="de-DE" i="1" dirty="0" smtClean="0">
                        <a:latin typeface="Cambria Math" panose="02040503050406030204" pitchFamily="18" charset="0"/>
                      </a:rPr>
                      <m:t>𝑍</m:t>
                    </m:r>
                  </m:oMath>
                </a14:m>
                <a:endParaRPr lang="de-DE" baseline="-25000" dirty="0"/>
              </a:p>
              <a:p>
                <a:pPr lvl="1"/>
                <a:r>
                  <a:rPr lang="de-DE" dirty="0"/>
                  <a:t>Binär: auf zwei Relationen angewendet</a:t>
                </a:r>
              </a:p>
              <a:p>
                <a:pPr lvl="1"/>
                <a:r>
                  <a:rPr lang="de-DE" dirty="0"/>
                  <a:t>Nicht sehr intuitiv ➝ selten verwendet</a:t>
                </a:r>
              </a:p>
              <a:p>
                <a:r>
                  <a:rPr lang="de-DE" dirty="0">
                    <a:sym typeface="WP MathA" pitchFamily="2" charset="2"/>
                  </a:rPr>
                  <a:t>Sei </a:t>
                </a:r>
                <a14:m>
                  <m:oMath xmlns:m="http://schemas.openxmlformats.org/officeDocument/2006/math">
                    <m:r>
                      <a:rPr lang="de-DE" i="1" dirty="0" smtClean="0">
                        <a:latin typeface="Cambria Math" panose="02040503050406030204" pitchFamily="18" charset="0"/>
                        <a:sym typeface="WP MathA" pitchFamily="2" charset="2"/>
                      </a:rPr>
                      <m:t>𝑌</m:t>
                    </m:r>
                    <m:r>
                      <a:rPr lang="de-DE" i="1"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𝑍</m:t>
                    </m:r>
                    <m:r>
                      <a:rPr lang="de-DE" b="0" i="1"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𝑋</m:t>
                    </m:r>
                  </m:oMath>
                </a14:m>
                <a:endParaRPr lang="de-DE" dirty="0">
                  <a:sym typeface="WP MathA" pitchFamily="2" charset="2"/>
                </a:endParaRPr>
              </a:p>
              <a:p>
                <a14:m>
                  <m:oMath xmlns:m="http://schemas.openxmlformats.org/officeDocument/2006/math">
                    <m:r>
                      <a:rPr lang="de-DE" i="1" dirty="0" smtClean="0">
                        <a:latin typeface="Cambria Math" panose="02040503050406030204" pitchFamily="18" charset="0"/>
                        <a:sym typeface="Symbol" pitchFamily="18" charset="2"/>
                      </a:rPr>
                      <m:t>𝑇</m:t>
                    </m:r>
                    <m:d>
                      <m:dPr>
                        <m:ctrlPr>
                          <a:rPr lang="de-DE" i="1" dirty="0" smtClean="0">
                            <a:latin typeface="Cambria Math" panose="02040503050406030204" pitchFamily="18" charset="0"/>
                            <a:sym typeface="Symbol" pitchFamily="18" charset="2"/>
                          </a:rPr>
                        </m:ctrlPr>
                      </m:dPr>
                      <m:e>
                        <m:r>
                          <a:rPr lang="de-DE" i="1" dirty="0" smtClean="0">
                            <a:latin typeface="Cambria Math" panose="02040503050406030204" pitchFamily="18" charset="0"/>
                            <a:sym typeface="Symbol" pitchFamily="18" charset="2"/>
                          </a:rPr>
                          <m:t>𝑌</m:t>
                        </m:r>
                      </m:e>
                    </m:d>
                  </m:oMath>
                </a14:m>
                <a:r>
                  <a:rPr lang="de-DE" dirty="0">
                    <a:sym typeface="Symbol" pitchFamily="18" charset="2"/>
                  </a:rPr>
                  <a:t> enthält ein Tupel </a:t>
                </a:r>
                <a14:m>
                  <m:oMath xmlns:m="http://schemas.openxmlformats.org/officeDocument/2006/math">
                    <m:r>
                      <a:rPr lang="de-DE" i="1" dirty="0" smtClean="0">
                        <a:latin typeface="Cambria Math" panose="02040503050406030204" pitchFamily="18" charset="0"/>
                        <a:sym typeface="Symbol" pitchFamily="18" charset="2"/>
                      </a:rPr>
                      <m:t>𝑡</m:t>
                    </m:r>
                  </m:oMath>
                </a14:m>
                <a:r>
                  <a:rPr lang="de-DE" dirty="0">
                    <a:sym typeface="Symbol" pitchFamily="18" charset="2"/>
                  </a:rPr>
                  <a:t>, wenn </a:t>
                </a:r>
                <a:r>
                  <a:rPr lang="de-DE" dirty="0">
                    <a:solidFill>
                      <a:schemeClr val="accent1"/>
                    </a:solidFill>
                    <a:sym typeface="Symbol" pitchFamily="18" charset="2"/>
                  </a:rPr>
                  <a:t>für jedes Tupel </a:t>
                </a:r>
                <a14:m>
                  <m:oMath xmlns:m="http://schemas.openxmlformats.org/officeDocument/2006/math">
                    <m:sSub>
                      <m:sSubPr>
                        <m:ctrlPr>
                          <a:rPr lang="de-DE" i="1" dirty="0">
                            <a:solidFill>
                              <a:schemeClr val="accent1"/>
                            </a:solidFill>
                            <a:latin typeface="Cambria Math" panose="02040503050406030204" pitchFamily="18" charset="0"/>
                            <a:sym typeface="Symbol" pitchFamily="18" charset="2"/>
                          </a:rPr>
                        </m:ctrlPr>
                      </m:sSubPr>
                      <m:e>
                        <m:r>
                          <a:rPr lang="de-DE" i="1" dirty="0">
                            <a:solidFill>
                              <a:schemeClr val="accent1"/>
                            </a:solidFill>
                            <a:latin typeface="Cambria Math" panose="02040503050406030204" pitchFamily="18" charset="0"/>
                            <a:sym typeface="Symbol" pitchFamily="18" charset="2"/>
                          </a:rPr>
                          <m:t>𝑡</m:t>
                        </m:r>
                      </m:e>
                      <m:sub>
                        <m:r>
                          <a:rPr lang="de-DE" i="1" dirty="0">
                            <a:solidFill>
                              <a:schemeClr val="accent1"/>
                            </a:solidFill>
                            <a:latin typeface="Cambria Math" panose="02040503050406030204" pitchFamily="18" charset="0"/>
                            <a:sym typeface="Symbol" pitchFamily="18" charset="2"/>
                          </a:rPr>
                          <m:t>𝑆</m:t>
                        </m:r>
                      </m:sub>
                    </m:sSub>
                  </m:oMath>
                </a14:m>
                <a:r>
                  <a:rPr lang="de-DE" dirty="0">
                    <a:solidFill>
                      <a:schemeClr val="accent1"/>
                    </a:solidFill>
                    <a:sym typeface="Symbol" pitchFamily="18" charset="2"/>
                  </a:rPr>
                  <a:t> in </a:t>
                </a:r>
                <a14:m>
                  <m:oMath xmlns:m="http://schemas.openxmlformats.org/officeDocument/2006/math">
                    <m:r>
                      <a:rPr lang="de-DE" i="1" dirty="0">
                        <a:solidFill>
                          <a:schemeClr val="accent1"/>
                        </a:solidFill>
                        <a:latin typeface="Cambria Math" panose="02040503050406030204" pitchFamily="18" charset="0"/>
                        <a:sym typeface="Symbol" pitchFamily="18" charset="2"/>
                      </a:rPr>
                      <m:t>𝑆</m:t>
                    </m:r>
                  </m:oMath>
                </a14:m>
                <a:r>
                  <a:rPr lang="de-DE" dirty="0">
                    <a:sym typeface="Symbol" pitchFamily="18" charset="2"/>
                  </a:rPr>
                  <a:t> ein Tupel </a:t>
                </a:r>
                <a14:m>
                  <m:oMath xmlns:m="http://schemas.openxmlformats.org/officeDocument/2006/math">
                    <m:sSub>
                      <m:sSubPr>
                        <m:ctrlPr>
                          <a:rPr lang="de-DE" b="0" i="1" dirty="0" smtClean="0">
                            <a:latin typeface="Cambria Math" panose="02040503050406030204" pitchFamily="18" charset="0"/>
                            <a:sym typeface="Symbol" pitchFamily="18" charset="2"/>
                          </a:rPr>
                        </m:ctrlPr>
                      </m:sSubPr>
                      <m:e>
                        <m:r>
                          <a:rPr lang="de-DE" i="1" dirty="0" smtClean="0">
                            <a:latin typeface="Cambria Math" panose="02040503050406030204" pitchFamily="18" charset="0"/>
                            <a:sym typeface="Symbol" pitchFamily="18" charset="2"/>
                          </a:rPr>
                          <m:t>𝑡</m:t>
                        </m:r>
                      </m:e>
                      <m:sub>
                        <m:r>
                          <a:rPr lang="de-DE" b="0" i="1" dirty="0" smtClean="0">
                            <a:latin typeface="Cambria Math" panose="02040503050406030204" pitchFamily="18" charset="0"/>
                            <a:sym typeface="Symbol" pitchFamily="18" charset="2"/>
                          </a:rPr>
                          <m:t>𝑅</m:t>
                        </m:r>
                      </m:sub>
                    </m:sSub>
                  </m:oMath>
                </a14:m>
                <a:r>
                  <a:rPr lang="de-DE" dirty="0">
                    <a:sym typeface="Symbol" pitchFamily="18" charset="2"/>
                  </a:rPr>
                  <a:t> in </a:t>
                </a:r>
                <a14:m>
                  <m:oMath xmlns:m="http://schemas.openxmlformats.org/officeDocument/2006/math">
                    <m:r>
                      <a:rPr lang="de-DE" i="1" dirty="0" smtClean="0">
                        <a:latin typeface="Cambria Math" panose="02040503050406030204" pitchFamily="18" charset="0"/>
                        <a:sym typeface="Symbol" pitchFamily="18" charset="2"/>
                      </a:rPr>
                      <m:t>𝑅</m:t>
                    </m:r>
                  </m:oMath>
                </a14:m>
                <a:r>
                  <a:rPr lang="de-DE" dirty="0">
                    <a:sym typeface="Symbol" pitchFamily="18" charset="2"/>
                  </a:rPr>
                  <a:t> existiert, so dass gilt:</a:t>
                </a:r>
                <a:endParaRPr lang="de-DE" dirty="0">
                  <a:solidFill>
                    <a:schemeClr val="accent1"/>
                  </a:solidFill>
                  <a:sym typeface="Symbol" pitchFamily="18" charset="2"/>
                </a:endParaRPr>
              </a:p>
              <a:p>
                <a:pPr marL="0" indent="0">
                  <a:buNone/>
                </a:pPr>
                <a14:m>
                  <m:oMathPara xmlns:m="http://schemas.openxmlformats.org/officeDocument/2006/math">
                    <m:oMathParaPr>
                      <m:jc m:val="centerGroup"/>
                    </m:oMathParaPr>
                    <m:oMath xmlns:m="http://schemas.openxmlformats.org/officeDocument/2006/math">
                      <m:r>
                        <a:rPr lang="de-DE" i="1" dirty="0" smtClean="0">
                          <a:solidFill>
                            <a:schemeClr val="accent1"/>
                          </a:solidFill>
                          <a:latin typeface="Cambria Math" panose="02040503050406030204" pitchFamily="18" charset="0"/>
                          <a:sym typeface="Symbol" pitchFamily="18" charset="2"/>
                        </a:rPr>
                        <m:t>𝑡</m:t>
                      </m:r>
                      <m:r>
                        <a:rPr lang="de-DE" i="1" baseline="-25000" dirty="0" err="1">
                          <a:solidFill>
                            <a:schemeClr val="accent1"/>
                          </a:solidFill>
                          <a:latin typeface="Cambria Math" panose="02040503050406030204" pitchFamily="18" charset="0"/>
                          <a:sym typeface="Symbol" pitchFamily="18" charset="2"/>
                        </a:rPr>
                        <m:t>𝑅</m:t>
                      </m:r>
                      <m:r>
                        <a:rPr lang="de-DE" i="1" dirty="0">
                          <a:solidFill>
                            <a:schemeClr val="accent1"/>
                          </a:solidFill>
                          <a:latin typeface="Cambria Math" panose="02040503050406030204" pitchFamily="18" charset="0"/>
                          <a:sym typeface="Symbol" pitchFamily="18" charset="2"/>
                        </a:rPr>
                        <m:t>[</m:t>
                      </m:r>
                      <m:r>
                        <a:rPr lang="de-DE" i="1" dirty="0">
                          <a:solidFill>
                            <a:schemeClr val="accent1"/>
                          </a:solidFill>
                          <a:latin typeface="Cambria Math" panose="02040503050406030204" pitchFamily="18" charset="0"/>
                          <a:sym typeface="Symbol" pitchFamily="18" charset="2"/>
                        </a:rPr>
                        <m:t>𝑌</m:t>
                      </m:r>
                      <m:r>
                        <a:rPr lang="de-DE" i="1" dirty="0">
                          <a:solidFill>
                            <a:schemeClr val="accent1"/>
                          </a:solidFill>
                          <a:latin typeface="Cambria Math" panose="02040503050406030204" pitchFamily="18" charset="0"/>
                          <a:sym typeface="Symbol" pitchFamily="18" charset="2"/>
                        </a:rPr>
                        <m:t>]=</m:t>
                      </m:r>
                      <m:r>
                        <a:rPr lang="de-DE" i="1" dirty="0">
                          <a:solidFill>
                            <a:schemeClr val="accent1"/>
                          </a:solidFill>
                          <a:latin typeface="Cambria Math" panose="02040503050406030204" pitchFamily="18" charset="0"/>
                          <a:sym typeface="Symbol" pitchFamily="18" charset="2"/>
                        </a:rPr>
                        <m:t>𝑡</m:t>
                      </m:r>
                      <m:r>
                        <a:rPr lang="de-DE" i="1" dirty="0">
                          <a:solidFill>
                            <a:schemeClr val="accent1"/>
                          </a:solidFill>
                          <a:latin typeface="Cambria Math" panose="02040503050406030204" pitchFamily="18" charset="0"/>
                          <a:sym typeface="Symbol" pitchFamily="18" charset="2"/>
                        </a:rPr>
                        <m:t> </m:t>
                      </m:r>
                      <m:r>
                        <m:rPr>
                          <m:sty m:val="p"/>
                        </m:rPr>
                        <a:rPr lang="de-DE" i="0" dirty="0">
                          <a:solidFill>
                            <a:schemeClr val="accent1"/>
                          </a:solidFill>
                          <a:latin typeface="Cambria Math" panose="02040503050406030204" pitchFamily="18" charset="0"/>
                          <a:sym typeface="Symbol" pitchFamily="18" charset="2"/>
                        </a:rPr>
                        <m:t>und</m:t>
                      </m:r>
                      <m:r>
                        <a:rPr lang="de-DE" i="1" dirty="0">
                          <a:solidFill>
                            <a:schemeClr val="accent1"/>
                          </a:solidFill>
                          <a:latin typeface="Cambria Math" panose="02040503050406030204" pitchFamily="18" charset="0"/>
                          <a:sym typeface="Symbol" pitchFamily="18" charset="2"/>
                        </a:rPr>
                        <m:t> </m:t>
                      </m:r>
                      <m:r>
                        <a:rPr lang="de-DE" i="1" dirty="0" err="1">
                          <a:solidFill>
                            <a:schemeClr val="accent1"/>
                          </a:solidFill>
                          <a:latin typeface="Cambria Math" panose="02040503050406030204" pitchFamily="18" charset="0"/>
                          <a:sym typeface="Symbol" pitchFamily="18" charset="2"/>
                        </a:rPr>
                        <m:t>𝑡</m:t>
                      </m:r>
                      <m:r>
                        <a:rPr lang="de-DE" i="1" baseline="-25000" dirty="0" err="1">
                          <a:solidFill>
                            <a:schemeClr val="accent1"/>
                          </a:solidFill>
                          <a:latin typeface="Cambria Math" panose="02040503050406030204" pitchFamily="18" charset="0"/>
                          <a:sym typeface="Symbol" pitchFamily="18" charset="2"/>
                        </a:rPr>
                        <m:t>𝑅</m:t>
                      </m:r>
                      <m:r>
                        <a:rPr lang="de-DE" i="1" dirty="0">
                          <a:solidFill>
                            <a:schemeClr val="accent1"/>
                          </a:solidFill>
                          <a:latin typeface="Cambria Math" panose="02040503050406030204" pitchFamily="18" charset="0"/>
                          <a:sym typeface="Symbol" pitchFamily="18" charset="2"/>
                        </a:rPr>
                        <m:t>[</m:t>
                      </m:r>
                      <m:r>
                        <a:rPr lang="de-DE" i="1" dirty="0">
                          <a:solidFill>
                            <a:schemeClr val="accent1"/>
                          </a:solidFill>
                          <a:latin typeface="Cambria Math" panose="02040503050406030204" pitchFamily="18" charset="0"/>
                          <a:sym typeface="Symbol" pitchFamily="18" charset="2"/>
                        </a:rPr>
                        <m:t>𝑋</m:t>
                      </m:r>
                      <m:r>
                        <a:rPr lang="de-DE" i="1" dirty="0">
                          <a:solidFill>
                            <a:schemeClr val="accent1"/>
                          </a:solidFill>
                          <a:latin typeface="Cambria Math" panose="02040503050406030204" pitchFamily="18" charset="0"/>
                          <a:sym typeface="Symbol" pitchFamily="18" charset="2"/>
                        </a:rPr>
                        <m:t>]=</m:t>
                      </m:r>
                      <m:r>
                        <a:rPr lang="de-DE" i="1" dirty="0" err="1">
                          <a:solidFill>
                            <a:schemeClr val="accent1"/>
                          </a:solidFill>
                          <a:latin typeface="Cambria Math" panose="02040503050406030204" pitchFamily="18" charset="0"/>
                          <a:sym typeface="Symbol" pitchFamily="18" charset="2"/>
                        </a:rPr>
                        <m:t>𝑡</m:t>
                      </m:r>
                      <m:r>
                        <a:rPr lang="de-DE" i="1" baseline="-25000" dirty="0" err="1">
                          <a:solidFill>
                            <a:schemeClr val="accent1"/>
                          </a:solidFill>
                          <a:latin typeface="Cambria Math" panose="02040503050406030204" pitchFamily="18" charset="0"/>
                          <a:sym typeface="Symbol" pitchFamily="18" charset="2"/>
                        </a:rPr>
                        <m:t>𝑆</m:t>
                      </m:r>
                    </m:oMath>
                  </m:oMathPara>
                </a14:m>
                <a:endParaRPr lang="de-DE" dirty="0">
                  <a:solidFill>
                    <a:schemeClr val="accent1"/>
                  </a:solidFill>
                  <a:sym typeface="Symbol" pitchFamily="18" charset="2"/>
                </a:endParaRPr>
              </a:p>
              <a:p>
                <a:pPr lvl="1"/>
                <a:r>
                  <a:rPr lang="de-DE" dirty="0">
                    <a:sym typeface="Symbol" pitchFamily="18" charset="2"/>
                  </a:rPr>
                  <a:t>Jedes </a:t>
                </a:r>
                <a:r>
                  <a:rPr lang="de-DE" dirty="0" err="1">
                    <a:sym typeface="Symbol" pitchFamily="18" charset="2"/>
                  </a:rPr>
                  <a:t>Ergebnistupel</a:t>
                </a:r>
                <a:r>
                  <a:rPr lang="de-DE" dirty="0">
                    <a:sym typeface="Symbol" pitchFamily="18" charset="2"/>
                  </a:rPr>
                  <a:t> </a:t>
                </a:r>
                <a14:m>
                  <m:oMath xmlns:m="http://schemas.openxmlformats.org/officeDocument/2006/math">
                    <m:r>
                      <a:rPr lang="de-DE" i="1" dirty="0" smtClean="0">
                        <a:latin typeface="Cambria Math" panose="02040503050406030204" pitchFamily="18" charset="0"/>
                        <a:sym typeface="Symbol" pitchFamily="18" charset="2"/>
                      </a:rPr>
                      <m:t>𝑡</m:t>
                    </m:r>
                  </m:oMath>
                </a14:m>
                <a:r>
                  <a:rPr lang="de-DE" dirty="0">
                    <a:sym typeface="Symbol" pitchFamily="18" charset="2"/>
                  </a:rPr>
                  <a:t> muss mit jedem Tupel </a:t>
                </a:r>
                <a14:m>
                  <m:oMath xmlns:m="http://schemas.openxmlformats.org/officeDocument/2006/math">
                    <m:sSub>
                      <m:sSubPr>
                        <m:ctrlPr>
                          <a:rPr lang="de-DE" b="0" i="1" dirty="0" smtClean="0">
                            <a:latin typeface="Cambria Math" panose="02040503050406030204" pitchFamily="18" charset="0"/>
                            <a:sym typeface="Symbol" pitchFamily="18" charset="2"/>
                          </a:rPr>
                        </m:ctrlPr>
                      </m:sSubPr>
                      <m:e>
                        <m:r>
                          <a:rPr lang="de-DE" i="1" dirty="0" smtClean="0">
                            <a:latin typeface="Cambria Math" panose="02040503050406030204" pitchFamily="18" charset="0"/>
                            <a:sym typeface="Symbol" pitchFamily="18" charset="2"/>
                          </a:rPr>
                          <m:t>𝑡</m:t>
                        </m:r>
                      </m:e>
                      <m:sub>
                        <m:r>
                          <a:rPr lang="de-DE" b="0" i="1" dirty="0" smtClean="0">
                            <a:latin typeface="Cambria Math" panose="02040503050406030204" pitchFamily="18" charset="0"/>
                            <a:sym typeface="Symbol" pitchFamily="18" charset="2"/>
                          </a:rPr>
                          <m:t>𝑆</m:t>
                        </m:r>
                      </m:sub>
                    </m:sSub>
                  </m:oMath>
                </a14:m>
                <a:r>
                  <a:rPr lang="de-DE" dirty="0">
                    <a:sym typeface="Symbol" pitchFamily="18" charset="2"/>
                  </a:rPr>
                  <a:t> aus </a:t>
                </a:r>
                <a14:m>
                  <m:oMath xmlns:m="http://schemas.openxmlformats.org/officeDocument/2006/math">
                    <m:r>
                      <a:rPr lang="de-DE" i="1" dirty="0" smtClean="0">
                        <a:latin typeface="Cambria Math" panose="02040503050406030204" pitchFamily="18" charset="0"/>
                        <a:sym typeface="Symbol" pitchFamily="18" charset="2"/>
                      </a:rPr>
                      <m:t>𝑆</m:t>
                    </m:r>
                  </m:oMath>
                </a14:m>
                <a:r>
                  <a:rPr lang="de-DE" dirty="0">
                    <a:sym typeface="Symbol" pitchFamily="18" charset="2"/>
                  </a:rPr>
                  <a:t> ein Tupel </a:t>
                </a:r>
                <a14:m>
                  <m:oMath xmlns:m="http://schemas.openxmlformats.org/officeDocument/2006/math">
                    <m:sSub>
                      <m:sSubPr>
                        <m:ctrlPr>
                          <a:rPr lang="de-DE" b="0" i="1" dirty="0" smtClean="0">
                            <a:latin typeface="Cambria Math" panose="02040503050406030204" pitchFamily="18" charset="0"/>
                            <a:sym typeface="Symbol" pitchFamily="18" charset="2"/>
                          </a:rPr>
                        </m:ctrlPr>
                      </m:sSubPr>
                      <m:e>
                        <m:r>
                          <a:rPr lang="de-DE" i="1" dirty="0" smtClean="0">
                            <a:latin typeface="Cambria Math" panose="02040503050406030204" pitchFamily="18" charset="0"/>
                            <a:sym typeface="Symbol" pitchFamily="18" charset="2"/>
                          </a:rPr>
                          <m:t>𝑡</m:t>
                        </m:r>
                      </m:e>
                      <m:sub>
                        <m:r>
                          <a:rPr lang="de-DE" b="0" i="1" dirty="0" smtClean="0">
                            <a:latin typeface="Cambria Math" panose="02040503050406030204" pitchFamily="18" charset="0"/>
                            <a:sym typeface="Symbol" pitchFamily="18" charset="2"/>
                          </a:rPr>
                          <m:t>𝑅</m:t>
                        </m:r>
                      </m:sub>
                    </m:sSub>
                  </m:oMath>
                </a14:m>
                <a:r>
                  <a:rPr lang="de-DE" dirty="0">
                    <a:sym typeface="Symbol" pitchFamily="18" charset="2"/>
                  </a:rPr>
                  <a:t> in </a:t>
                </a:r>
                <a14:m>
                  <m:oMath xmlns:m="http://schemas.openxmlformats.org/officeDocument/2006/math">
                    <m:r>
                      <a:rPr lang="de-DE" i="1" dirty="0" smtClean="0">
                        <a:latin typeface="Cambria Math" panose="02040503050406030204" pitchFamily="18" charset="0"/>
                        <a:sym typeface="Symbol" pitchFamily="18" charset="2"/>
                      </a:rPr>
                      <m:t>𝑅</m:t>
                    </m:r>
                  </m:oMath>
                </a14:m>
                <a:r>
                  <a:rPr lang="de-DE" dirty="0">
                    <a:sym typeface="Symbol" pitchFamily="18" charset="2"/>
                  </a:rPr>
                  <a:t> erzeugen</a:t>
                </a:r>
                <a:endParaRPr lang="de-DE" dirty="0"/>
              </a:p>
            </p:txBody>
          </p:sp>
        </mc:Choice>
        <mc:Fallback xmlns="">
          <p:sp>
            <p:nvSpPr>
              <p:cNvPr id="3" name="Content Placeholder 2">
                <a:extLst>
                  <a:ext uri="{FF2B5EF4-FFF2-40B4-BE49-F238E27FC236}">
                    <a16:creationId xmlns:a16="http://schemas.microsoft.com/office/drawing/2014/main" id="{7E83A22B-3C40-9E4B-A149-3AFA1D49CDF6}"/>
                  </a:ext>
                </a:extLst>
              </p:cNvPr>
              <p:cNvSpPr>
                <a:spLocks noGrp="1" noRot="1" noChangeAspect="1" noMove="1" noResize="1" noEditPoints="1" noAdjustHandles="1" noChangeArrowheads="1" noChangeShapeType="1" noTextEdit="1"/>
              </p:cNvSpPr>
              <p:nvPr>
                <p:ph sz="half" idx="1"/>
              </p:nvPr>
            </p:nvSpPr>
            <p:spPr>
              <a:blipFill>
                <a:blip r:embed="rId3"/>
                <a:stretch>
                  <a:fillRect l="-3256" t="-2687" r="-348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2567AF3-AAEC-6949-9C6C-28BC705D1C98}"/>
                  </a:ext>
                </a:extLst>
              </p:cNvPr>
              <p:cNvSpPr>
                <a:spLocks noGrp="1"/>
              </p:cNvSpPr>
              <p:nvPr>
                <p:ph sz="half" idx="2"/>
              </p:nvPr>
            </p:nvSpPr>
            <p:spPr/>
            <p:txBody>
              <a:bodyPr>
                <a:normAutofit/>
              </a:bodyPr>
              <a:lstStyle/>
              <a:p>
                <a:r>
                  <a:rPr lang="de-DE" dirty="0"/>
                  <a:t>Beispiel</a:t>
                </a:r>
              </a:p>
              <a:p>
                <a:pPr lvl="1"/>
                <a14:m>
                  <m:oMath xmlns:m="http://schemas.openxmlformats.org/officeDocument/2006/math">
                    <m:r>
                      <a:rPr lang="de-DE" i="1" dirty="0" smtClean="0">
                        <a:latin typeface="Cambria Math" panose="02040503050406030204" pitchFamily="18" charset="0"/>
                      </a:rPr>
                      <m:t>𝑅</m:t>
                    </m:r>
                    <m:d>
                      <m:dPr>
                        <m:ctrlPr>
                          <a:rPr lang="de-DE" i="1" dirty="0" smtClean="0">
                            <a:latin typeface="Cambria Math" panose="02040503050406030204" pitchFamily="18" charset="0"/>
                          </a:rPr>
                        </m:ctrlPr>
                      </m:dPr>
                      <m:e>
                        <m:r>
                          <a:rPr lang="de-DE" i="1" dirty="0" smtClean="0">
                            <a:latin typeface="Cambria Math" panose="02040503050406030204" pitchFamily="18" charset="0"/>
                          </a:rPr>
                          <m:t>𝐴</m:t>
                        </m:r>
                        <m:r>
                          <a:rPr lang="de-DE" i="1" dirty="0" smtClean="0">
                            <a:latin typeface="Cambria Math" panose="02040503050406030204" pitchFamily="18" charset="0"/>
                          </a:rPr>
                          <m:t>,</m:t>
                        </m:r>
                        <m:r>
                          <a:rPr lang="de-DE" i="1" dirty="0" smtClean="0">
                            <a:latin typeface="Cambria Math" panose="02040503050406030204" pitchFamily="18" charset="0"/>
                          </a:rPr>
                          <m:t>𝐵</m:t>
                        </m:r>
                      </m:e>
                    </m:d>
                    <m:r>
                      <a:rPr lang="de-DE" b="0" i="1" dirty="0" smtClean="0">
                        <a:latin typeface="Cambria Math" panose="02040503050406030204" pitchFamily="18" charset="0"/>
                      </a:rPr>
                      <m:t>,</m:t>
                    </m:r>
                    <m:r>
                      <a:rPr lang="de-DE" i="1" dirty="0" smtClean="0">
                        <a:latin typeface="Cambria Math" panose="02040503050406030204" pitchFamily="18" charset="0"/>
                      </a:rPr>
                      <m:t>𝑍</m:t>
                    </m:r>
                    <m:r>
                      <a:rPr lang="de-DE" i="1"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i="1" dirty="0" smtClean="0">
                            <a:latin typeface="Cambria Math" panose="02040503050406030204" pitchFamily="18" charset="0"/>
                          </a:rPr>
                          <m:t>𝐴</m:t>
                        </m:r>
                        <m:r>
                          <a:rPr lang="de-DE" i="1" dirty="0" smtClean="0">
                            <a:latin typeface="Cambria Math" panose="02040503050406030204" pitchFamily="18" charset="0"/>
                          </a:rPr>
                          <m:t>, </m:t>
                        </m:r>
                        <m:r>
                          <a:rPr lang="de-DE" i="1" dirty="0" smtClean="0">
                            <a:latin typeface="Cambria Math" panose="02040503050406030204" pitchFamily="18" charset="0"/>
                          </a:rPr>
                          <m:t>𝐵</m:t>
                        </m:r>
                      </m:e>
                    </m:d>
                  </m:oMath>
                </a14:m>
                <a:r>
                  <a:rPr lang="de-DE" dirty="0"/>
                  <a:t>, </a:t>
                </a:r>
                <a14:m>
                  <m:oMath xmlns:m="http://schemas.openxmlformats.org/officeDocument/2006/math">
                    <m:r>
                      <a:rPr lang="de-DE" i="1" dirty="0" smtClean="0">
                        <a:latin typeface="Cambria Math" panose="02040503050406030204" pitchFamily="18" charset="0"/>
                      </a:rPr>
                      <m:t>𝑆</m:t>
                    </m:r>
                    <m:d>
                      <m:dPr>
                        <m:ctrlPr>
                          <a:rPr lang="de-DE" i="1" dirty="0" smtClean="0">
                            <a:latin typeface="Cambria Math" panose="02040503050406030204" pitchFamily="18" charset="0"/>
                          </a:rPr>
                        </m:ctrlPr>
                      </m:dPr>
                      <m:e>
                        <m:r>
                          <a:rPr lang="de-DE" i="1" dirty="0" smtClean="0">
                            <a:latin typeface="Cambria Math" panose="02040503050406030204" pitchFamily="18" charset="0"/>
                          </a:rPr>
                          <m:t>𝐴</m:t>
                        </m:r>
                      </m:e>
                    </m:d>
                    <m:r>
                      <a:rPr lang="de-DE" i="1" dirty="0" smtClean="0">
                        <a:latin typeface="Cambria Math" panose="02040503050406030204" pitchFamily="18" charset="0"/>
                      </a:rPr>
                      <m:t>, </m:t>
                    </m:r>
                    <m:r>
                      <a:rPr lang="de-DE" i="1" dirty="0" smtClean="0">
                        <a:latin typeface="Cambria Math" panose="02040503050406030204" pitchFamily="18" charset="0"/>
                      </a:rPr>
                      <m:t>𝑋</m:t>
                    </m:r>
                    <m:r>
                      <a:rPr lang="de-DE" i="1"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i="1" dirty="0" smtClean="0">
                            <a:latin typeface="Cambria Math" panose="02040503050406030204" pitchFamily="18" charset="0"/>
                          </a:rPr>
                          <m:t>𝐴</m:t>
                        </m:r>
                      </m:e>
                    </m:d>
                  </m:oMath>
                </a14:m>
                <a:endParaRPr lang="de-DE" dirty="0"/>
              </a:p>
              <a:p>
                <a:pPr lvl="1"/>
                <a14:m>
                  <m:oMath xmlns:m="http://schemas.openxmlformats.org/officeDocument/2006/math">
                    <m:r>
                      <a:rPr lang="de-DE" i="1" dirty="0" smtClean="0">
                        <a:latin typeface="Cambria Math" panose="02040503050406030204" pitchFamily="18" charset="0"/>
                      </a:rPr>
                      <m:t>𝑌</m:t>
                    </m:r>
                    <m:r>
                      <a:rPr lang="de-DE" i="1"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i="1" dirty="0" smtClean="0">
                            <a:latin typeface="Cambria Math" panose="02040503050406030204" pitchFamily="18" charset="0"/>
                          </a:rPr>
                          <m:t>𝐵</m:t>
                        </m:r>
                      </m:e>
                    </m:d>
                    <m:r>
                      <a:rPr lang="de-DE" i="1" dirty="0" smtClean="0">
                        <a:latin typeface="Cambria Math" panose="02040503050406030204" pitchFamily="18" charset="0"/>
                        <a:ea typeface="Cambria Math" panose="02040503050406030204" pitchFamily="18" charset="0"/>
                      </a:rPr>
                      <m:t>→</m:t>
                    </m:r>
                    <m:r>
                      <a:rPr lang="de-DE" i="1" dirty="0" smtClean="0">
                        <a:latin typeface="Cambria Math" panose="02040503050406030204" pitchFamily="18" charset="0"/>
                      </a:rPr>
                      <m:t>𝑇</m:t>
                    </m:r>
                    <m:d>
                      <m:dPr>
                        <m:ctrlPr>
                          <a:rPr lang="de-DE" i="1" dirty="0" smtClean="0">
                            <a:latin typeface="Cambria Math" panose="02040503050406030204" pitchFamily="18" charset="0"/>
                          </a:rPr>
                        </m:ctrlPr>
                      </m:dPr>
                      <m:e>
                        <m:r>
                          <a:rPr lang="de-DE" i="1" dirty="0" smtClean="0">
                            <a:latin typeface="Cambria Math" panose="02040503050406030204" pitchFamily="18" charset="0"/>
                          </a:rPr>
                          <m:t>𝐵</m:t>
                        </m:r>
                      </m:e>
                    </m:d>
                  </m:oMath>
                </a14:m>
                <a:endParaRPr lang="de-DE" dirty="0"/>
              </a:p>
            </p:txBody>
          </p:sp>
        </mc:Choice>
        <mc:Fallback xmlns="">
          <p:sp>
            <p:nvSpPr>
              <p:cNvPr id="10" name="Content Placeholder 9">
                <a:extLst>
                  <a:ext uri="{FF2B5EF4-FFF2-40B4-BE49-F238E27FC236}">
                    <a16:creationId xmlns:a16="http://schemas.microsoft.com/office/drawing/2014/main" id="{52567AF3-AAEC-6949-9C6C-28BC705D1C98}"/>
                  </a:ext>
                </a:extLst>
              </p:cNvPr>
              <p:cNvSpPr>
                <a:spLocks noGrp="1" noRot="1" noChangeAspect="1" noMove="1" noResize="1" noEditPoints="1" noAdjustHandles="1" noChangeArrowheads="1" noChangeShapeType="1" noTextEdit="1"/>
              </p:cNvSpPr>
              <p:nvPr>
                <p:ph sz="half" idx="2"/>
              </p:nvPr>
            </p:nvSpPr>
            <p:spPr>
              <a:blipFill>
                <a:blip r:embed="rId4"/>
                <a:stretch>
                  <a:fillRect l="-2955" t="-2687"/>
                </a:stretch>
              </a:blipFill>
            </p:spPr>
            <p:txBody>
              <a:bodyPr/>
              <a:lstStyle/>
              <a:p>
                <a:r>
                  <a:rPr lang="en-GB">
                    <a:noFill/>
                  </a:rPr>
                  <a:t> </a:t>
                </a:r>
              </a:p>
            </p:txBody>
          </p:sp>
        </mc:Fallback>
      </mc:AlternateContent>
      <p:sp>
        <p:nvSpPr>
          <p:cNvPr id="11" name="Date Placeholder 10">
            <a:extLst>
              <a:ext uri="{FF2B5EF4-FFF2-40B4-BE49-F238E27FC236}">
                <a16:creationId xmlns:a16="http://schemas.microsoft.com/office/drawing/2014/main" id="{9C5B88BE-13CC-2445-A140-5CAEF2395B0B}"/>
              </a:ext>
            </a:extLst>
          </p:cNvPr>
          <p:cNvSpPr>
            <a:spLocks noGrp="1"/>
          </p:cNvSpPr>
          <p:nvPr>
            <p:ph type="dt" sz="half" idx="10"/>
          </p:nvPr>
        </p:nvSpPr>
        <p:spPr/>
        <p:txBody>
          <a:bodyPr/>
          <a:lstStyle/>
          <a:p>
            <a:r>
              <a:rPr lang="en-GB"/>
              <a:t>Relationale Algebra</a:t>
            </a:r>
          </a:p>
        </p:txBody>
      </p:sp>
      <p:sp>
        <p:nvSpPr>
          <p:cNvPr id="13" name="Footer Placeholder 12">
            <a:extLst>
              <a:ext uri="{FF2B5EF4-FFF2-40B4-BE49-F238E27FC236}">
                <a16:creationId xmlns:a16="http://schemas.microsoft.com/office/drawing/2014/main" id="{B74CC8B3-9D8D-A541-BDD1-B4EBB06BB060}"/>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2952F91-C154-F647-B123-D4EE9DF3DB25}"/>
              </a:ext>
            </a:extLst>
          </p:cNvPr>
          <p:cNvSpPr>
            <a:spLocks noGrp="1"/>
          </p:cNvSpPr>
          <p:nvPr>
            <p:ph type="sldNum" sz="quarter" idx="4"/>
          </p:nvPr>
        </p:nvSpPr>
        <p:spPr/>
        <p:txBody>
          <a:bodyPr/>
          <a:lstStyle/>
          <a:p>
            <a:fld id="{6B52BCD7-8B4B-1443-81DC-540C3C62FE02}" type="slidenum">
              <a:rPr lang="en-GB" smtClean="0"/>
              <a:t>43</a:t>
            </a:fld>
            <a:endParaRPr lang="en-GB"/>
          </a:p>
        </p:txBody>
      </p:sp>
      <p:pic>
        <p:nvPicPr>
          <p:cNvPr id="6" name="Picture 5" descr="DIVISION-Beispiel--001">
            <a:extLst>
              <a:ext uri="{FF2B5EF4-FFF2-40B4-BE49-F238E27FC236}">
                <a16:creationId xmlns:a16="http://schemas.microsoft.com/office/drawing/2014/main" id="{8F1D8A95-23BF-0A40-9234-AF4BD4078E75}"/>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32155" r="-2"/>
          <a:stretch/>
        </p:blipFill>
        <p:spPr bwMode="auto">
          <a:xfrm>
            <a:off x="6516026" y="2821789"/>
            <a:ext cx="2670122" cy="3004190"/>
          </a:xfrm>
          <a:prstGeom prst="rect">
            <a:avLst/>
          </a:prstGeom>
          <a:noFill/>
          <a:ln w="9525">
            <a:noFill/>
            <a:miter lim="800000"/>
            <a:headEnd/>
            <a:tailEnd/>
          </a:ln>
        </p:spPr>
      </p:pic>
      <p:pic>
        <p:nvPicPr>
          <p:cNvPr id="7" name="Picture 5" descr="DIVISION-Beispiel--001">
            <a:extLst>
              <a:ext uri="{FF2B5EF4-FFF2-40B4-BE49-F238E27FC236}">
                <a16:creationId xmlns:a16="http://schemas.microsoft.com/office/drawing/2014/main" id="{5485065F-F980-4C4C-A819-F59FEBAB7D8E}"/>
              </a:ext>
            </a:extLst>
          </p:cNvPr>
          <p:cNvPicPr>
            <a:picLocks noChangeAspect="1" noChangeArrowheads="1"/>
          </p:cNvPicPr>
          <p:nvPr/>
        </p:nvPicPr>
        <p:blipFill>
          <a:blip r:embed="rId5" cstate="print">
            <a:clrChange>
              <a:clrFrom>
                <a:srgbClr val="FFFFFF"/>
              </a:clrFrom>
              <a:clrTo>
                <a:srgbClr val="FFFFFF">
                  <a:alpha val="0"/>
                </a:srgbClr>
              </a:clrTo>
            </a:clrChange>
          </a:blip>
          <a:srcRect r="77221" b="74188"/>
          <a:stretch>
            <a:fillRect/>
          </a:stretch>
        </p:blipFill>
        <p:spPr bwMode="auto">
          <a:xfrm>
            <a:off x="9638223" y="2832518"/>
            <a:ext cx="896470" cy="775446"/>
          </a:xfrm>
          <a:prstGeom prst="rect">
            <a:avLst/>
          </a:prstGeom>
          <a:noFill/>
          <a:ln w="9525">
            <a:noFill/>
            <a:miter lim="800000"/>
            <a:headEnd/>
            <a:tailEnd/>
          </a:ln>
        </p:spPr>
      </p:pic>
      <p:sp>
        <p:nvSpPr>
          <p:cNvPr id="8" name="Rectangle 7">
            <a:extLst>
              <a:ext uri="{FF2B5EF4-FFF2-40B4-BE49-F238E27FC236}">
                <a16:creationId xmlns:a16="http://schemas.microsoft.com/office/drawing/2014/main" id="{A8F1B239-9F6A-B74A-8F02-9BCA94ED6E6B}"/>
              </a:ext>
            </a:extLst>
          </p:cNvPr>
          <p:cNvSpPr>
            <a:spLocks noChangeArrowheads="1"/>
          </p:cNvSpPr>
          <p:nvPr/>
        </p:nvSpPr>
        <p:spPr bwMode="auto">
          <a:xfrm>
            <a:off x="6935934" y="3061811"/>
            <a:ext cx="983562" cy="755299"/>
          </a:xfrm>
          <a:prstGeom prst="rect">
            <a:avLst/>
          </a:prstGeom>
          <a:noFill/>
          <a:ln w="15875">
            <a:solidFill>
              <a:schemeClr val="accent1"/>
            </a:solidFill>
            <a:prstDash val="dash"/>
            <a:miter lim="800000"/>
            <a:headEnd type="none" w="sm" len="sm"/>
            <a:tailEnd type="none" w="sm" len="sm"/>
          </a:ln>
        </p:spPr>
        <p:txBody>
          <a:bodyPr wrap="none" anchor="ctr"/>
          <a:lstStyle/>
          <a:p>
            <a:endParaRPr lang="de-DE"/>
          </a:p>
        </p:txBody>
      </p:sp>
      <p:sp>
        <p:nvSpPr>
          <p:cNvPr id="9" name="Rectangle 8">
            <a:extLst>
              <a:ext uri="{FF2B5EF4-FFF2-40B4-BE49-F238E27FC236}">
                <a16:creationId xmlns:a16="http://schemas.microsoft.com/office/drawing/2014/main" id="{AC127FE2-8891-F341-8B74-BFEC682E29C5}"/>
              </a:ext>
            </a:extLst>
          </p:cNvPr>
          <p:cNvSpPr>
            <a:spLocks noChangeArrowheads="1"/>
          </p:cNvSpPr>
          <p:nvPr/>
        </p:nvSpPr>
        <p:spPr bwMode="auto">
          <a:xfrm>
            <a:off x="6935934" y="3957375"/>
            <a:ext cx="983562" cy="558483"/>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2" name="Rectangle 11">
            <a:extLst>
              <a:ext uri="{FF2B5EF4-FFF2-40B4-BE49-F238E27FC236}">
                <a16:creationId xmlns:a16="http://schemas.microsoft.com/office/drawing/2014/main" id="{2D5C1507-D698-7D45-8F8B-4E8675673CEB}"/>
              </a:ext>
            </a:extLst>
          </p:cNvPr>
          <p:cNvSpPr>
            <a:spLocks noChangeArrowheads="1"/>
          </p:cNvSpPr>
          <p:nvPr/>
        </p:nvSpPr>
        <p:spPr bwMode="auto">
          <a:xfrm>
            <a:off x="6936162" y="4394140"/>
            <a:ext cx="983562" cy="781623"/>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4" name="Rectangle 13">
            <a:extLst>
              <a:ext uri="{FF2B5EF4-FFF2-40B4-BE49-F238E27FC236}">
                <a16:creationId xmlns:a16="http://schemas.microsoft.com/office/drawing/2014/main" id="{8B5A5FA5-4EFE-C748-ABCB-77579DFD59A9}"/>
              </a:ext>
            </a:extLst>
          </p:cNvPr>
          <p:cNvSpPr>
            <a:spLocks noChangeArrowheads="1"/>
          </p:cNvSpPr>
          <p:nvPr/>
        </p:nvSpPr>
        <p:spPr bwMode="auto">
          <a:xfrm>
            <a:off x="6936162" y="5094247"/>
            <a:ext cx="983562" cy="755299"/>
          </a:xfrm>
          <a:prstGeom prst="rect">
            <a:avLst/>
          </a:prstGeom>
          <a:noFill/>
          <a:ln w="15875">
            <a:solidFill>
              <a:schemeClr val="accent1"/>
            </a:solidFill>
            <a:prstDash val="dash"/>
            <a:miter lim="800000"/>
            <a:headEnd type="none" w="sm" len="sm"/>
            <a:tailEnd type="none" w="sm" len="sm"/>
          </a:ln>
        </p:spPr>
        <p:txBody>
          <a:bodyPr wrap="none" anchor="ctr"/>
          <a:lstStyle/>
          <a:p>
            <a:endParaRPr lang="de-D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A6A0D-D033-6846-8B21-E66ACE322059}"/>
                  </a:ext>
                </a:extLst>
              </p:cNvPr>
              <p:cNvSpPr txBox="1"/>
              <p:nvPr/>
            </p:nvSpPr>
            <p:spPr>
              <a:xfrm>
                <a:off x="8170491" y="3784190"/>
                <a:ext cx="3465368" cy="2308324"/>
              </a:xfrm>
              <a:prstGeom prst="rect">
                <a:avLst/>
              </a:prstGeom>
              <a:noFill/>
            </p:spPr>
            <p:txBody>
              <a:bodyPr wrap="square" rtlCol="0">
                <a:spAutoFit/>
              </a:bodyPr>
              <a:lstStyle/>
              <a:p>
                <a:r>
                  <a:rPr lang="de-DE" dirty="0"/>
                  <a:t>„Sammle die </a:t>
                </a:r>
                <a14:m>
                  <m:oMath xmlns:m="http://schemas.openxmlformats.org/officeDocument/2006/math">
                    <m:r>
                      <a:rPr lang="de-DE" i="1" dirty="0" smtClean="0">
                        <a:latin typeface="Cambria Math" panose="02040503050406030204" pitchFamily="18" charset="0"/>
                      </a:rPr>
                      <m:t>𝐵</m:t>
                    </m:r>
                  </m:oMath>
                </a14:m>
                <a:r>
                  <a:rPr lang="de-DE" dirty="0" err="1"/>
                  <a:t>‘s</a:t>
                </a:r>
                <a:r>
                  <a:rPr lang="de-DE" dirty="0"/>
                  <a:t> ein, die in </a:t>
                </a:r>
                <a14:m>
                  <m:oMath xmlns:m="http://schemas.openxmlformats.org/officeDocument/2006/math">
                    <m:r>
                      <a:rPr lang="de-DE" i="1" dirty="0" smtClean="0">
                        <a:latin typeface="Cambria Math" panose="02040503050406030204" pitchFamily="18" charset="0"/>
                      </a:rPr>
                      <m:t>𝑅</m:t>
                    </m:r>
                  </m:oMath>
                </a14:m>
                <a:br>
                  <a:rPr lang="de-DE" dirty="0"/>
                </a:br>
                <a:r>
                  <a:rPr lang="de-DE" dirty="0"/>
                  <a:t>  mit allen </a:t>
                </a:r>
                <a14:m>
                  <m:oMath xmlns:m="http://schemas.openxmlformats.org/officeDocument/2006/math">
                    <m:r>
                      <a:rPr lang="de-DE" i="1" dirty="0" smtClean="0">
                        <a:latin typeface="Cambria Math" panose="02040503050406030204" pitchFamily="18" charset="0"/>
                      </a:rPr>
                      <m:t>𝐴</m:t>
                    </m:r>
                  </m:oMath>
                </a14:m>
                <a:r>
                  <a:rPr lang="de-DE" dirty="0" err="1"/>
                  <a:t>‘s</a:t>
                </a:r>
                <a:r>
                  <a:rPr lang="de-DE" dirty="0"/>
                  <a:t> auftreten, die </a:t>
                </a:r>
              </a:p>
              <a:p>
                <a:r>
                  <a:rPr lang="de-DE" dirty="0"/>
                  <a:t>  in </a:t>
                </a:r>
                <a14:m>
                  <m:oMath xmlns:m="http://schemas.openxmlformats.org/officeDocument/2006/math">
                    <m:r>
                      <a:rPr lang="de-DE" i="1" dirty="0" smtClean="0">
                        <a:latin typeface="Cambria Math" panose="02040503050406030204" pitchFamily="18" charset="0"/>
                      </a:rPr>
                      <m:t>𝑆</m:t>
                    </m:r>
                  </m:oMath>
                </a14:m>
                <a:r>
                  <a:rPr lang="de-DE" dirty="0"/>
                  <a:t> vorkommen (a1, a2, a3).“</a:t>
                </a:r>
              </a:p>
              <a:p>
                <a:pPr marL="285750" indent="-285750">
                  <a:buFont typeface="Arial" panose="020B0604020202020204" pitchFamily="34" charset="0"/>
                  <a:buChar char="•"/>
                </a:pPr>
                <a:r>
                  <a:rPr lang="de-DE" dirty="0"/>
                  <a:t>b1: taucht mit a1, a2, a3 auf: </a:t>
                </a:r>
                <a:r>
                  <a:rPr lang="de-DE" dirty="0">
                    <a:solidFill>
                      <a:schemeClr val="accent1"/>
                    </a:solidFill>
                  </a:rPr>
                  <a:t>✓</a:t>
                </a:r>
              </a:p>
              <a:p>
                <a:pPr marL="285750" indent="-285750">
                  <a:buFont typeface="Arial" panose="020B0604020202020204" pitchFamily="34" charset="0"/>
                  <a:buChar char="•"/>
                </a:pPr>
                <a:r>
                  <a:rPr lang="de-DE" dirty="0"/>
                  <a:t>b2: taucht mit a1, a3 auf: </a:t>
                </a:r>
                <a:r>
                  <a:rPr lang="de-DE" dirty="0">
                    <a:solidFill>
                      <a:srgbClr val="FFC000"/>
                    </a:solidFill>
                  </a:rPr>
                  <a:t>☇</a:t>
                </a:r>
              </a:p>
              <a:p>
                <a:pPr marL="285750" indent="-285750">
                  <a:buFont typeface="Arial" panose="020B0604020202020204" pitchFamily="34" charset="0"/>
                  <a:buChar char="•"/>
                </a:pPr>
                <a:r>
                  <a:rPr lang="de-DE" dirty="0"/>
                  <a:t>b3: taucht mit a2, a3 auf: </a:t>
                </a:r>
                <a:r>
                  <a:rPr lang="de-DE" dirty="0">
                    <a:solidFill>
                      <a:srgbClr val="FFC000"/>
                    </a:solidFill>
                  </a:rPr>
                  <a:t>☇</a:t>
                </a:r>
              </a:p>
              <a:p>
                <a:pPr marL="285750" indent="-285750">
                  <a:buFont typeface="Arial" panose="020B0604020202020204" pitchFamily="34" charset="0"/>
                  <a:buChar char="•"/>
                </a:pPr>
                <a:r>
                  <a:rPr lang="de-DE" dirty="0"/>
                  <a:t>b4: taucht mit a1, a2, a3 auf: </a:t>
                </a:r>
                <a:r>
                  <a:rPr lang="de-DE" dirty="0">
                    <a:solidFill>
                      <a:schemeClr val="accent1"/>
                    </a:solidFill>
                  </a:rPr>
                  <a:t>✓</a:t>
                </a:r>
              </a:p>
              <a:p>
                <a:r>
                  <a:rPr lang="de-DE" dirty="0"/>
                  <a:t>a4 irrelevant, da nicht in S.</a:t>
                </a:r>
              </a:p>
            </p:txBody>
          </p:sp>
        </mc:Choice>
        <mc:Fallback xmlns="">
          <p:sp>
            <p:nvSpPr>
              <p:cNvPr id="5" name="TextBox 4">
                <a:extLst>
                  <a:ext uri="{FF2B5EF4-FFF2-40B4-BE49-F238E27FC236}">
                    <a16:creationId xmlns:a16="http://schemas.microsoft.com/office/drawing/2014/main" id="{D9EA6A0D-D033-6846-8B21-E66ACE322059}"/>
                  </a:ext>
                </a:extLst>
              </p:cNvPr>
              <p:cNvSpPr txBox="1">
                <a:spLocks noRot="1" noChangeAspect="1" noMove="1" noResize="1" noEditPoints="1" noAdjustHandles="1" noChangeArrowheads="1" noChangeShapeType="1" noTextEdit="1"/>
              </p:cNvSpPr>
              <p:nvPr/>
            </p:nvSpPr>
            <p:spPr>
              <a:xfrm>
                <a:off x="8170491" y="3784190"/>
                <a:ext cx="3465368" cy="2308324"/>
              </a:xfrm>
              <a:prstGeom prst="rect">
                <a:avLst/>
              </a:prstGeom>
              <a:blipFill>
                <a:blip r:embed="rId6"/>
                <a:stretch>
                  <a:fillRect l="-1095" t="-1093" b="-2732"/>
                </a:stretch>
              </a:blipFill>
            </p:spPr>
            <p:txBody>
              <a:bodyPr/>
              <a:lstStyle/>
              <a:p>
                <a:r>
                  <a:rPr lang="en-GB">
                    <a:noFill/>
                  </a:rPr>
                  <a:t> </a:t>
                </a:r>
              </a:p>
            </p:txBody>
          </p:sp>
        </mc:Fallback>
      </mc:AlternateContent>
    </p:spTree>
    <p:extLst>
      <p:ext uri="{BB962C8B-B14F-4D97-AF65-F5344CB8AC3E}">
        <p14:creationId xmlns:p14="http://schemas.microsoft.com/office/powerpoint/2010/main" val="29581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r>
                  <a:rPr lang="de-DE" dirty="0"/>
                  <a:t>Ermittle alle Namen von Studierenden, die in allen Kursen, die das Department CS anbietet, im Jahr 19 Prüfungen abgelegt haben</a:t>
                </a:r>
              </a:p>
              <a:p>
                <a:pPr marL="715703" lvl="1" indent="-457200">
                  <a:buFont typeface="+mj-lt"/>
                  <a:buAutoNum type="arabicPeriod"/>
                </a:pPr>
                <a:r>
                  <a:rPr lang="de-DE" dirty="0">
                    <a:sym typeface="WP MathA" pitchFamily="2" charset="2"/>
                  </a:rPr>
                  <a:t> </a:t>
                </a:r>
                <a14:m>
                  <m:oMath xmlns:m="http://schemas.openxmlformats.org/officeDocument/2006/math">
                    <m:r>
                      <a:rPr lang="de-DE" i="1" dirty="0" smtClean="0">
                        <a:latin typeface="Cambria Math" panose="02040503050406030204" pitchFamily="18" charset="0"/>
                        <a:sym typeface="WP MathA" pitchFamily="2" charset="2"/>
                      </a:rPr>
                      <m:t>𝐶</m:t>
                    </m:r>
                    <m:r>
                      <a:rPr lang="de-DE" b="0" i="1" dirty="0" smtClean="0">
                        <a:latin typeface="Cambria Math" panose="02040503050406030204" pitchFamily="18" charset="0"/>
                        <a:sym typeface="WP MathA" pitchFamily="2" charset="2"/>
                      </a:rPr>
                      <m:t>𝑆</m:t>
                    </m:r>
                    <m:r>
                      <m:rPr>
                        <m:nor/>
                      </m:rPr>
                      <a:rPr lang="de-DE" b="0"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𝐶𝑂𝑈𝑅𝑆𝐸</m:t>
                    </m:r>
                    <m:r>
                      <a:rPr lang="de-DE" i="1" dirty="0">
                        <a:latin typeface="Cambria Math" panose="02040503050406030204" pitchFamily="18" charset="0"/>
                        <a:ea typeface="ヒラギノ角ゴ Pro W3" pitchFamily="1" charset="-128"/>
                        <a:sym typeface="WP MathA" pitchFamily="2" charset="2"/>
                      </a:rPr>
                      <m:t>←</m:t>
                    </m:r>
                    <m:sSub>
                      <m:sSubPr>
                        <m:ctrlPr>
                          <a:rPr lang="de-DE" b="0" i="1" dirty="0" smtClean="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b="0" i="1" dirty="0" smtClean="0">
                            <a:latin typeface="Cambria Math" panose="02040503050406030204" pitchFamily="18" charset="0"/>
                            <a:sym typeface="WP MathA" pitchFamily="2" charset="2"/>
                          </a:rPr>
                          <m:t>𝐷𝑒𝑝𝑎𝑟𝑡𝑚𝑒𝑛𝑡</m:t>
                        </m:r>
                        <m:r>
                          <a:rPr lang="de-DE" b="0" i="1" dirty="0" smtClean="0">
                            <a:latin typeface="Cambria Math" panose="02040503050406030204" pitchFamily="18" charset="0"/>
                            <a:sym typeface="WP MathA" pitchFamily="2" charset="2"/>
                          </a:rPr>
                          <m:t>=</m:t>
                        </m:r>
                        <m:r>
                          <a:rPr lang="de-DE" b="0" i="1" dirty="0" smtClean="0">
                            <a:latin typeface="Cambria Math" panose="02040503050406030204" pitchFamily="18" charset="0"/>
                            <a:sym typeface="WP MathA" pitchFamily="2" charset="2"/>
                          </a:rPr>
                          <m:t>𝐶𝑆</m:t>
                        </m:r>
                      </m:sub>
                    </m:sSub>
                    <m:d>
                      <m:dPr>
                        <m:ctrlPr>
                          <a:rPr lang="de-DE" b="0"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smtClean="0">
                        <a:latin typeface="Cambria Math" panose="02040503050406030204" pitchFamily="18" charset="0"/>
                        <a:sym typeface="WP MathA" pitchFamily="2" charset="2"/>
                      </a:rPr>
                      <m:t>19</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b="0" i="1" dirty="0" smtClean="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b="0" i="1" dirty="0" smtClean="0">
                            <a:latin typeface="Cambria Math" panose="02040503050406030204" pitchFamily="18" charset="0"/>
                            <a:sym typeface="WP MathA" pitchFamily="2" charset="2"/>
                          </a:rPr>
                          <m:t>𝑌𝑒𝑎𝑟</m:t>
                        </m:r>
                        <m:r>
                          <a:rPr lang="de-DE" b="0" i="1" dirty="0" smtClean="0">
                            <a:latin typeface="Cambria Math" panose="02040503050406030204" pitchFamily="18" charset="0"/>
                            <a:sym typeface="WP MathA" pitchFamily="2" charset="2"/>
                          </a:rPr>
                          <m:t>=19</m:t>
                        </m:r>
                      </m:sub>
                    </m:sSub>
                    <m:d>
                      <m:dPr>
                        <m:ctrlPr>
                          <a:rPr lang="de-DE" b="0"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𝑆𝐸𝐶𝑇𝐼𝑂𝑁</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smtClean="0">
                        <a:latin typeface="Cambria Math" panose="02040503050406030204" pitchFamily="18" charset="0"/>
                        <a:sym typeface="WP MathA" pitchFamily="2" charset="2"/>
                      </a:rPr>
                      <m:t>𝐶𝑆</m:t>
                    </m:r>
                    <m:r>
                      <a:rPr lang="de-DE" i="1" dirty="0" smtClean="0">
                        <a:latin typeface="Cambria Math" panose="02040503050406030204" pitchFamily="18" charset="0"/>
                        <a:sym typeface="WP MathA" pitchFamily="2" charset="2"/>
                      </a:rPr>
                      <m:t>19</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b="0" i="1" dirty="0" smtClean="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b="0" i="1" dirty="0" smtClean="0">
                            <a:latin typeface="Cambria Math" panose="02040503050406030204" pitchFamily="18" charset="0"/>
                            <a:sym typeface="WP MathA" pitchFamily="2" charset="2"/>
                          </a:rPr>
                          <m:t>𝑆𝑒𝑐𝑡𝑖𝑜𝑛𝐼𝑑𝑒𝑛𝑡𝑖𝑓𝑖𝑒𝑟</m:t>
                        </m:r>
                      </m:sub>
                    </m:sSub>
                    <m:d>
                      <m:dPr>
                        <m:ctrlPr>
                          <a:rPr lang="de-DE" b="0"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19</m:t>
                        </m:r>
                        <m:r>
                          <m:rPr>
                            <m:nor/>
                          </m:rPr>
                          <a:rPr lang="de-DE" b="0" i="0" dirty="0" smtClean="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b="0" i="1" dirty="0" smtClean="0">
                            <a:latin typeface="Cambria Math" panose="02040503050406030204" pitchFamily="18" charset="0"/>
                          </a:rPr>
                          <m:t>⋈</m:t>
                        </m:r>
                        <m:r>
                          <a:rPr lang="de-DE" i="1" dirty="0">
                            <a:latin typeface="Cambria Math" panose="02040503050406030204" pitchFamily="18" charset="0"/>
                            <a:sym typeface="WP MathA" pitchFamily="2" charset="2"/>
                          </a:rPr>
                          <m:t>𝐶𝑆</m:t>
                        </m:r>
                        <m:r>
                          <m:rPr>
                            <m:nor/>
                          </m:rPr>
                          <a:rPr lang="de-DE" b="0" i="0" dirty="0" smtClean="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smtClean="0">
                        <a:latin typeface="Cambria Math" panose="02040503050406030204" pitchFamily="18" charset="0"/>
                        <a:sym typeface="WP MathA" pitchFamily="2" charset="2"/>
                      </a:rPr>
                      <m:t>𝑆𝑇𝑁</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𝑆𝐼𝐷</m:t>
                    </m:r>
                    <m:r>
                      <a:rPr lang="de-DE" i="1" dirty="0">
                        <a:latin typeface="Cambria Math" panose="02040503050406030204" pitchFamily="18" charset="0"/>
                        <a:ea typeface="ヒラギノ角ゴ Pro W3" pitchFamily="1" charset="-128"/>
                        <a:sym typeface="WP MathA" pitchFamily="2" charset="2"/>
                      </a:rPr>
                      <m:t>←</m:t>
                    </m:r>
                    <m:sSub>
                      <m:sSubPr>
                        <m:ctrlPr>
                          <a:rPr lang="de-DE" b="0" i="1" dirty="0" smtClean="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b="0" i="1" dirty="0" smtClean="0">
                            <a:latin typeface="Cambria Math" panose="02040503050406030204" pitchFamily="18" charset="0"/>
                            <a:sym typeface="WP MathA" pitchFamily="2" charset="2"/>
                          </a:rPr>
                          <m:t>𝑆𝑡𝑢𝑑𝑒𝑛𝑡𝑁𝑢𝑚𝑏𝑒𝑟</m:t>
                        </m:r>
                        <m:r>
                          <a:rPr lang="de-DE" b="0" i="1" dirty="0" smtClean="0">
                            <a:latin typeface="Cambria Math" panose="02040503050406030204" pitchFamily="18" charset="0"/>
                            <a:sym typeface="WP MathA" pitchFamily="2" charset="2"/>
                          </a:rPr>
                          <m:t>,</m:t>
                        </m:r>
                        <m:r>
                          <a:rPr lang="de-DE" b="0" i="1" dirty="0" smtClean="0">
                            <a:latin typeface="Cambria Math" panose="02040503050406030204" pitchFamily="18" charset="0"/>
                            <a:sym typeface="WP MathA" pitchFamily="2" charset="2"/>
                          </a:rPr>
                          <m:t>𝑆𝑒𝑐𝑡𝑖𝑜𝑛𝐼𝑑𝑒𝑛𝑡𝑖𝑓𝑖𝑒𝑟</m:t>
                        </m:r>
                      </m:sub>
                    </m:sSub>
                    <m:d>
                      <m:dPr>
                        <m:ctrlPr>
                          <a:rPr lang="de-DE" b="0" i="1" dirty="0">
                            <a:latin typeface="Cambria Math" panose="02040503050406030204" pitchFamily="18" charset="0"/>
                            <a:sym typeface="WP MathA" pitchFamily="2" charset="2"/>
                          </a:rPr>
                        </m:ctrlPr>
                      </m:dPr>
                      <m:e>
                        <m:r>
                          <a:rPr lang="de-DE" i="1" dirty="0" smtClean="0">
                            <a:latin typeface="Cambria Math" panose="02040503050406030204" pitchFamily="18" charset="0"/>
                            <a:sym typeface="WP MathA" pitchFamily="2" charset="2"/>
                          </a:rPr>
                          <m:t>𝐺𝑅𝐴𝐷𝐸</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𝑅𝐸𝑃𝑂𝑅𝑇</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smtClean="0">
                        <a:latin typeface="Cambria Math" panose="02040503050406030204" pitchFamily="18" charset="0"/>
                        <a:sym typeface="WP MathA" pitchFamily="2" charset="2"/>
                      </a:rPr>
                      <m:t>𝐶𝑆</m:t>
                    </m:r>
                    <m:r>
                      <a:rPr lang="de-DE" i="1" dirty="0" smtClean="0">
                        <a:latin typeface="Cambria Math" panose="02040503050406030204" pitchFamily="18" charset="0"/>
                        <a:sym typeface="WP MathA" pitchFamily="2" charset="2"/>
                      </a:rPr>
                      <m:t>19</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𝑆𝑇𝑈𝐷𝐸𝑁𝑇</m:t>
                    </m:r>
                    <m:d>
                      <m:dPr>
                        <m:ctrlPr>
                          <a:rPr lang="de-DE" i="1" dirty="0">
                            <a:latin typeface="Cambria Math" panose="02040503050406030204" pitchFamily="18" charset="0"/>
                            <a:sym typeface="WP MathA" pitchFamily="2" charset="2"/>
                          </a:rPr>
                        </m:ctrlPr>
                      </m:dPr>
                      <m:e>
                        <m:r>
                          <a:rPr lang="de-DE" i="1" dirty="0" err="1">
                            <a:latin typeface="Cambria Math" panose="02040503050406030204" pitchFamily="18" charset="0"/>
                            <a:sym typeface="WP MathA" pitchFamily="2" charset="2"/>
                          </a:rPr>
                          <m:t>𝑆𝑡𝑢𝑑𝑒𝑛𝑡𝑁𝑢𝑚𝑏𝑒𝑟</m:t>
                        </m:r>
                      </m:e>
                    </m:d>
                    <m:r>
                      <a:rPr lang="de-DE" i="1" dirty="0">
                        <a:latin typeface="Cambria Math" panose="02040503050406030204" pitchFamily="18" charset="0"/>
                        <a:ea typeface="ヒラギノ角ゴ Pro W3" pitchFamily="1" charset="-128"/>
                        <a:sym typeface="WP MathA" pitchFamily="2" charset="2"/>
                      </a:rPr>
                      <m:t>←</m:t>
                    </m:r>
                    <m:r>
                      <a:rPr lang="de-DE" i="1" dirty="0" smtClean="0">
                        <a:latin typeface="Cambria Math" panose="02040503050406030204" pitchFamily="18" charset="0"/>
                        <a:sym typeface="WP MathA" pitchFamily="2" charset="2"/>
                      </a:rPr>
                      <m:t>𝑆𝑇𝑁</m:t>
                    </m:r>
                    <m:r>
                      <m:rPr>
                        <m:nor/>
                      </m:rPr>
                      <a:rPr lang="de-DE" b="0"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𝑆𝐼𝐷</m:t>
                    </m:r>
                    <m:r>
                      <a:rPr lang="en-US" i="1" dirty="0">
                        <a:latin typeface="Cambria Math" panose="02040503050406030204" pitchFamily="18" charset="0"/>
                      </a:rPr>
                      <m:t>÷</m:t>
                    </m:r>
                    <m:r>
                      <a:rPr lang="de-DE" b="0" i="1" dirty="0" smtClean="0">
                        <a:latin typeface="Cambria Math" panose="02040503050406030204" pitchFamily="18" charset="0"/>
                        <a:sym typeface="Symbol" pitchFamily="18" charset="2"/>
                      </a:rPr>
                      <m:t>𝐶</m:t>
                    </m:r>
                    <m:r>
                      <a:rPr lang="de-DE" i="1" dirty="0" smtClean="0">
                        <a:latin typeface="Cambria Math" panose="02040503050406030204" pitchFamily="18" charset="0"/>
                        <a:sym typeface="WP MathA" pitchFamily="2" charset="2"/>
                      </a:rPr>
                      <m:t>𝑆</m:t>
                    </m:r>
                    <m:r>
                      <a:rPr lang="de-DE" i="1" dirty="0" smtClean="0">
                        <a:latin typeface="Cambria Math" panose="02040503050406030204" pitchFamily="18" charset="0"/>
                        <a:sym typeface="WP MathA" pitchFamily="2" charset="2"/>
                      </a:rPr>
                      <m:t>19</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𝑆𝐸𝐶𝑇𝐼𝑂𝑁</m:t>
                    </m:r>
                  </m:oMath>
                </a14:m>
                <a:endParaRPr lang="de-DE" dirty="0">
                  <a:sym typeface="Symbol" pitchFamily="18" charset="2"/>
                </a:endParaRPr>
              </a:p>
              <a:p>
                <a:pPr marL="715703" lvl="1" indent="-457200">
                  <a:buFont typeface="+mj-lt"/>
                  <a:buAutoNum type="arabicPeriod"/>
                </a:pPr>
                <a:r>
                  <a:rPr lang="de-DE" dirty="0">
                    <a:sym typeface="Symbol" pitchFamily="18" charset="2"/>
                  </a:rPr>
                  <a:t> </a:t>
                </a:r>
                <a14:m>
                  <m:oMath xmlns:m="http://schemas.openxmlformats.org/officeDocument/2006/math">
                    <m:r>
                      <a:rPr lang="de-DE" i="1" dirty="0" smtClean="0">
                        <a:latin typeface="Cambria Math" panose="02040503050406030204" pitchFamily="18" charset="0"/>
                        <a:sym typeface="Symbol" pitchFamily="18" charset="2"/>
                      </a:rPr>
                      <m:t>𝑅𝐸𝑆𝑈𝐿𝑇𝐴𝑇</m:t>
                    </m:r>
                    <m:r>
                      <a:rPr lang="de-DE" i="1" dirty="0">
                        <a:latin typeface="Cambria Math" panose="02040503050406030204" pitchFamily="18" charset="0"/>
                        <a:ea typeface="ヒラギノ角ゴ Pro W3" pitchFamily="1" charset="-128"/>
                        <a:sym typeface="Symbol" pitchFamily="18" charset="2"/>
                      </a:rPr>
                      <m:t>←</m:t>
                    </m:r>
                    <m:sSub>
                      <m:sSubPr>
                        <m:ctrlPr>
                          <a:rPr lang="de-DE" b="0" i="1" dirty="0" smtClean="0">
                            <a:latin typeface="Cambria Math" panose="02040503050406030204" pitchFamily="18" charset="0"/>
                            <a:sym typeface="Symbol" pitchFamily="18" charset="2"/>
                          </a:rPr>
                        </m:ctrlPr>
                      </m:sSubPr>
                      <m:e>
                        <m:r>
                          <a:rPr lang="el-GR" i="1" dirty="0">
                            <a:latin typeface="Cambria Math" panose="02040503050406030204" pitchFamily="18" charset="0"/>
                            <a:sym typeface="Symbol" pitchFamily="18" charset="2"/>
                          </a:rPr>
                          <m:t>𝜋</m:t>
                        </m:r>
                      </m:e>
                      <m:sub>
                        <m:r>
                          <a:rPr lang="de-DE" b="0" i="1" dirty="0" smtClean="0">
                            <a:latin typeface="Cambria Math" panose="02040503050406030204" pitchFamily="18" charset="0"/>
                            <a:sym typeface="Symbol" pitchFamily="18" charset="2"/>
                          </a:rPr>
                          <m:t>𝑁𝑎𝑚𝑒</m:t>
                        </m:r>
                      </m:sub>
                    </m:sSub>
                    <m:d>
                      <m:dPr>
                        <m:ctrlPr>
                          <a:rPr lang="de-DE" b="0" i="1" dirty="0">
                            <a:latin typeface="Cambria Math" panose="02040503050406030204" pitchFamily="18" charset="0"/>
                            <a:sym typeface="Symbol" pitchFamily="18" charset="2"/>
                          </a:rPr>
                        </m:ctrlPr>
                      </m:dPr>
                      <m:e>
                        <m:r>
                          <a:rPr lang="de-DE" i="1" dirty="0" smtClean="0">
                            <a:latin typeface="Cambria Math" panose="02040503050406030204" pitchFamily="18" charset="0"/>
                            <a:sym typeface="WP MathA" pitchFamily="2" charset="2"/>
                          </a:rPr>
                          <m:t>𝐶𝑆</m:t>
                        </m:r>
                        <m:r>
                          <a:rPr lang="de-DE" i="1" dirty="0" smtClean="0">
                            <a:latin typeface="Cambria Math" panose="02040503050406030204" pitchFamily="18" charset="0"/>
                            <a:sym typeface="WP MathA" pitchFamily="2" charset="2"/>
                          </a:rPr>
                          <m:t>19</m:t>
                        </m:r>
                        <m:r>
                          <m:rPr>
                            <m:nor/>
                          </m:rPr>
                          <a:rPr lang="de-DE" i="0" dirty="0" smtClean="0">
                            <a:latin typeface="Cambria Math" panose="02040503050406030204" pitchFamily="18" charset="0"/>
                            <a:sym typeface="WP MathA" pitchFamily="2" charset="2"/>
                          </a:rPr>
                          <m:t>−</m:t>
                        </m:r>
                        <m:r>
                          <a:rPr lang="de-DE" i="1" dirty="0" smtClean="0">
                            <a:latin typeface="Cambria Math" panose="02040503050406030204" pitchFamily="18" charset="0"/>
                            <a:sym typeface="WP MathA" pitchFamily="2" charset="2"/>
                          </a:rPr>
                          <m:t>𝑆𝑇𝑈𝐷𝐸𝑁𝑇</m:t>
                        </m:r>
                        <m:r>
                          <a:rPr lang="de-DE" i="1" dirty="0">
                            <a:latin typeface="Cambria Math" panose="02040503050406030204" pitchFamily="18" charset="0"/>
                          </a:rPr>
                          <m:t>⋈</m:t>
                        </m:r>
                        <m:r>
                          <a:rPr lang="de-DE" i="1" dirty="0">
                            <a:latin typeface="Cambria Math" panose="02040503050406030204" pitchFamily="18" charset="0"/>
                            <a:sym typeface="Symbol" pitchFamily="18" charset="2"/>
                          </a:rPr>
                          <m:t>𝑆𝑇𝑈𝐷𝐸𝑁𝑇</m:t>
                        </m:r>
                      </m:e>
                    </m:d>
                  </m:oMath>
                </a14:m>
                <a:endParaRPr lang="el-GR" dirty="0">
                  <a:sym typeface="Symbol" pitchFamily="18"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11" name="Date Placeholder 10">
            <a:extLst>
              <a:ext uri="{FF2B5EF4-FFF2-40B4-BE49-F238E27FC236}">
                <a16:creationId xmlns:a16="http://schemas.microsoft.com/office/drawing/2014/main" id="{F5066F14-7BEC-374E-B1A9-7FC41C9E570D}"/>
              </a:ext>
            </a:extLst>
          </p:cNvPr>
          <p:cNvSpPr>
            <a:spLocks noGrp="1"/>
          </p:cNvSpPr>
          <p:nvPr>
            <p:ph type="dt" sz="half" idx="2"/>
          </p:nvPr>
        </p:nvSpPr>
        <p:spPr/>
        <p:txBody>
          <a:bodyPr/>
          <a:lstStyle/>
          <a:p>
            <a:r>
              <a:rPr lang="en-GB"/>
              <a:t>Relationale Algebra</a:t>
            </a:r>
          </a:p>
        </p:txBody>
      </p:sp>
      <p:sp>
        <p:nvSpPr>
          <p:cNvPr id="16" name="Footer Placeholder 15">
            <a:extLst>
              <a:ext uri="{FF2B5EF4-FFF2-40B4-BE49-F238E27FC236}">
                <a16:creationId xmlns:a16="http://schemas.microsoft.com/office/drawing/2014/main" id="{17D5BB59-C3C5-9A41-A0CA-EFB7646B551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44</a:t>
            </a:fld>
            <a:endParaRPr lang="en-GB"/>
          </a:p>
        </p:txBody>
      </p:sp>
    </p:spTree>
    <p:extLst>
      <p:ext uri="{BB962C8B-B14F-4D97-AF65-F5344CB8AC3E}">
        <p14:creationId xmlns:p14="http://schemas.microsoft.com/office/powerpoint/2010/main" val="3195129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𝐷𝑒𝑝𝑎𝑟𝑡𝑚𝑒𝑛𝑡</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𝐶𝑆</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lvl="1"/>
                <a:endParaRPr lang="el-GR" dirty="0">
                  <a:sym typeface="Symbol" pitchFamily="18"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t="-2687"/>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2BF6A101-8AAE-4648-B1C2-4714090F3E72}"/>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F774DB27-8D90-6043-8860-40D9B6DF884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45</a:t>
            </a:fld>
            <a:endParaRPr lang="en-GB"/>
          </a:p>
        </p:txBody>
      </p:sp>
      <p:graphicFrame>
        <p:nvGraphicFramePr>
          <p:cNvPr id="6" name="Group 23">
            <a:extLst>
              <a:ext uri="{FF2B5EF4-FFF2-40B4-BE49-F238E27FC236}">
                <a16:creationId xmlns:a16="http://schemas.microsoft.com/office/drawing/2014/main" id="{8FAD5965-0456-A846-A017-2051222E7601}"/>
              </a:ext>
            </a:extLst>
          </p:cNvPr>
          <p:cNvGraphicFramePr>
            <a:graphicFrameLocks noGrp="1"/>
          </p:cNvGraphicFramePr>
          <p:nvPr>
            <p:extLst>
              <p:ext uri="{D42A27DB-BD31-4B8C-83A1-F6EECF244321}">
                <p14:modId xmlns:p14="http://schemas.microsoft.com/office/powerpoint/2010/main" val="1783453037"/>
              </p:ext>
            </p:extLst>
          </p:nvPr>
        </p:nvGraphicFramePr>
        <p:xfrm>
          <a:off x="5071872" y="2859870"/>
          <a:ext cx="6759803" cy="1435200"/>
        </p:xfrm>
        <a:graphic>
          <a:graphicData uri="http://schemas.openxmlformats.org/drawingml/2006/table">
            <a:tbl>
              <a:tblPr/>
              <a:tblGrid>
                <a:gridCol w="955213">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9" name="Group 23">
            <a:extLst>
              <a:ext uri="{FF2B5EF4-FFF2-40B4-BE49-F238E27FC236}">
                <a16:creationId xmlns:a16="http://schemas.microsoft.com/office/drawing/2014/main" id="{C32FBAA6-AE34-7F4B-9303-FE08ACF85CE4}"/>
              </a:ext>
            </a:extLst>
          </p:cNvPr>
          <p:cNvGraphicFramePr>
            <a:graphicFrameLocks noGrp="1"/>
          </p:cNvGraphicFramePr>
          <p:nvPr>
            <p:extLst>
              <p:ext uri="{D42A27DB-BD31-4B8C-83A1-F6EECF244321}">
                <p14:modId xmlns:p14="http://schemas.microsoft.com/office/powerpoint/2010/main" val="630642890"/>
              </p:ext>
            </p:extLst>
          </p:nvPr>
        </p:nvGraphicFramePr>
        <p:xfrm>
          <a:off x="5031233" y="4750554"/>
          <a:ext cx="6800442" cy="1155360"/>
        </p:xfrm>
        <a:graphic>
          <a:graphicData uri="http://schemas.openxmlformats.org/drawingml/2006/table">
            <a:tbl>
              <a:tblPr/>
              <a:tblGrid>
                <a:gridCol w="1301287">
                  <a:extLst>
                    <a:ext uri="{9D8B030D-6E8A-4147-A177-3AD203B41FA5}">
                      <a16:colId xmlns:a16="http://schemas.microsoft.com/office/drawing/2014/main" val="552426523"/>
                    </a:ext>
                  </a:extLst>
                </a:gridCol>
                <a:gridCol w="1684637">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CS-COURSE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6" name="Right Arrow 15">
            <a:extLst>
              <a:ext uri="{FF2B5EF4-FFF2-40B4-BE49-F238E27FC236}">
                <a16:creationId xmlns:a16="http://schemas.microsoft.com/office/drawing/2014/main" id="{6FCA1A27-73A8-0A4F-A1F6-57796024819E}"/>
              </a:ext>
            </a:extLst>
          </p:cNvPr>
          <p:cNvSpPr/>
          <p:nvPr/>
        </p:nvSpPr>
        <p:spPr>
          <a:xfrm rot="5400000">
            <a:off x="9310418" y="4361535"/>
            <a:ext cx="259475"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13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pPr marL="715703" lvl="1" indent="-457200">
                  <a:buFont typeface="+mj-lt"/>
                  <a:buAutoNum type="arabicPeriod" startAt="2"/>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𝑌𝑒𝑎𝑟</m:t>
                        </m:r>
                        <m:r>
                          <a:rPr lang="de-DE" i="1" dirty="0">
                            <a:latin typeface="Cambria Math" panose="02040503050406030204" pitchFamily="18" charset="0"/>
                            <a:sym typeface="WP MathA" pitchFamily="2" charset="2"/>
                          </a:rPr>
                          <m:t>=19</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𝑆𝐸𝐶𝑇𝐼𝑂𝑁</m:t>
                        </m:r>
                      </m:e>
                    </m:d>
                  </m:oMath>
                </a14:m>
                <a:endParaRPr lang="de-DE" dirty="0">
                  <a:sym typeface="WP MathA" pitchFamily="2"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t="-2985"/>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727CF176-06C1-A740-B677-84578E579FA5}"/>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66213A15-90D1-EF48-8AA0-CB1CFEBECF1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46</a:t>
            </a:fld>
            <a:endParaRPr lang="en-GB"/>
          </a:p>
        </p:txBody>
      </p:sp>
      <p:graphicFrame>
        <p:nvGraphicFramePr>
          <p:cNvPr id="7" name="Group 86">
            <a:extLst>
              <a:ext uri="{FF2B5EF4-FFF2-40B4-BE49-F238E27FC236}">
                <a16:creationId xmlns:a16="http://schemas.microsoft.com/office/drawing/2014/main" id="{A295E44F-FAAF-5D4A-AC22-37B5165A62B4}"/>
              </a:ext>
            </a:extLst>
          </p:cNvPr>
          <p:cNvGraphicFramePr>
            <a:graphicFrameLocks noGrp="1"/>
          </p:cNvGraphicFramePr>
          <p:nvPr>
            <p:extLst>
              <p:ext uri="{D42A27DB-BD31-4B8C-83A1-F6EECF244321}">
                <p14:modId xmlns:p14="http://schemas.microsoft.com/office/powerpoint/2010/main" val="2287676336"/>
              </p:ext>
            </p:extLst>
          </p:nvPr>
        </p:nvGraphicFramePr>
        <p:xfrm>
          <a:off x="5416125" y="2005124"/>
          <a:ext cx="6415550" cy="199488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10" name="Group 86">
            <a:extLst>
              <a:ext uri="{FF2B5EF4-FFF2-40B4-BE49-F238E27FC236}">
                <a16:creationId xmlns:a16="http://schemas.microsoft.com/office/drawing/2014/main" id="{C09CDACA-BC49-B349-9661-49A41E588B30}"/>
              </a:ext>
            </a:extLst>
          </p:cNvPr>
          <p:cNvGraphicFramePr>
            <a:graphicFrameLocks noGrp="1"/>
          </p:cNvGraphicFramePr>
          <p:nvPr>
            <p:extLst>
              <p:ext uri="{D42A27DB-BD31-4B8C-83A1-F6EECF244321}">
                <p14:modId xmlns:p14="http://schemas.microsoft.com/office/powerpoint/2010/main" val="2579009860"/>
              </p:ext>
            </p:extLst>
          </p:nvPr>
        </p:nvGraphicFramePr>
        <p:xfrm>
          <a:off x="5147837" y="4470714"/>
          <a:ext cx="6683838" cy="1435200"/>
        </p:xfrm>
        <a:graphic>
          <a:graphicData uri="http://schemas.openxmlformats.org/drawingml/2006/table">
            <a:tbl>
              <a:tblPr/>
              <a:tblGrid>
                <a:gridCol w="1174478">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6" name="Right Arrow 15">
            <a:extLst>
              <a:ext uri="{FF2B5EF4-FFF2-40B4-BE49-F238E27FC236}">
                <a16:creationId xmlns:a16="http://schemas.microsoft.com/office/drawing/2014/main" id="{46758531-7E5C-EB48-8F6E-159FF0A21761}"/>
              </a:ext>
            </a:extLst>
          </p:cNvPr>
          <p:cNvSpPr/>
          <p:nvPr/>
        </p:nvSpPr>
        <p:spPr>
          <a:xfrm rot="5400000">
            <a:off x="9163208" y="4074082"/>
            <a:ext cx="285842"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8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𝐷𝑒𝑝𝑎𝑟𝑡𝑚𝑒𝑛𝑡</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𝐶𝑆</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𝑌𝑒𝑎𝑟</m:t>
                        </m:r>
                        <m:r>
                          <a:rPr lang="de-DE" i="1" dirty="0">
                            <a:latin typeface="Cambria Math" panose="02040503050406030204" pitchFamily="18" charset="0"/>
                            <a:sym typeface="WP MathA" pitchFamily="2" charset="2"/>
                          </a:rPr>
                          <m:t>=19</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𝑆𝐸𝐶𝑇𝐼𝑂𝑁</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rPr>
                          <m:t>⋈</m:t>
                        </m:r>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5A93AEB-1C7A-B847-B4CB-E5D3E86D4469}"/>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51EC81E0-7A08-334A-BCDF-EF5DF3B233B6}"/>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47</a:t>
            </a:fld>
            <a:endParaRPr lang="en-GB"/>
          </a:p>
        </p:txBody>
      </p:sp>
      <p:graphicFrame>
        <p:nvGraphicFramePr>
          <p:cNvPr id="12" name="Group 86">
            <a:extLst>
              <a:ext uri="{FF2B5EF4-FFF2-40B4-BE49-F238E27FC236}">
                <a16:creationId xmlns:a16="http://schemas.microsoft.com/office/drawing/2014/main" id="{7699B3AD-E248-0A4B-928B-49C45CED5CB9}"/>
              </a:ext>
            </a:extLst>
          </p:cNvPr>
          <p:cNvGraphicFramePr>
            <a:graphicFrameLocks noGrp="1"/>
          </p:cNvGraphicFramePr>
          <p:nvPr>
            <p:extLst>
              <p:ext uri="{D42A27DB-BD31-4B8C-83A1-F6EECF244321}">
                <p14:modId xmlns:p14="http://schemas.microsoft.com/office/powerpoint/2010/main" val="4260737767"/>
              </p:ext>
            </p:extLst>
          </p:nvPr>
        </p:nvGraphicFramePr>
        <p:xfrm>
          <a:off x="8027566" y="3753114"/>
          <a:ext cx="3084858" cy="1155360"/>
        </p:xfrm>
        <a:graphic>
          <a:graphicData uri="http://schemas.openxmlformats.org/drawingml/2006/table">
            <a:tbl>
              <a:tblPr/>
              <a:tblGrid>
                <a:gridCol w="1526713">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CS19-SECTION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1466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6" name="Right Arrow 15">
            <a:extLst>
              <a:ext uri="{FF2B5EF4-FFF2-40B4-BE49-F238E27FC236}">
                <a16:creationId xmlns:a16="http://schemas.microsoft.com/office/drawing/2014/main" id="{EBA63A46-28D5-734D-A5BC-00BD11D72868}"/>
              </a:ext>
            </a:extLst>
          </p:cNvPr>
          <p:cNvSpPr/>
          <p:nvPr/>
        </p:nvSpPr>
        <p:spPr>
          <a:xfrm>
            <a:off x="7400769" y="4145926"/>
            <a:ext cx="266605" cy="291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Group 23">
            <a:extLst>
              <a:ext uri="{FF2B5EF4-FFF2-40B4-BE49-F238E27FC236}">
                <a16:creationId xmlns:a16="http://schemas.microsoft.com/office/drawing/2014/main" id="{D6916BF0-8F93-3943-97EB-CC646C94F34E}"/>
              </a:ext>
            </a:extLst>
          </p:cNvPr>
          <p:cNvGraphicFramePr>
            <a:graphicFrameLocks noGrp="1"/>
          </p:cNvGraphicFramePr>
          <p:nvPr>
            <p:extLst>
              <p:ext uri="{D42A27DB-BD31-4B8C-83A1-F6EECF244321}">
                <p14:modId xmlns:p14="http://schemas.microsoft.com/office/powerpoint/2010/main" val="3378209125"/>
              </p:ext>
            </p:extLst>
          </p:nvPr>
        </p:nvGraphicFramePr>
        <p:xfrm>
          <a:off x="418217" y="2990566"/>
          <a:ext cx="6625246" cy="1155360"/>
        </p:xfrm>
        <a:graphic>
          <a:graphicData uri="http://schemas.openxmlformats.org/drawingml/2006/table">
            <a:tbl>
              <a:tblPr/>
              <a:tblGrid>
                <a:gridCol w="1126091">
                  <a:extLst>
                    <a:ext uri="{9D8B030D-6E8A-4147-A177-3AD203B41FA5}">
                      <a16:colId xmlns:a16="http://schemas.microsoft.com/office/drawing/2014/main" val="552426523"/>
                    </a:ext>
                  </a:extLst>
                </a:gridCol>
                <a:gridCol w="1684637">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CS-COURSE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3" name="Group 86">
            <a:extLst>
              <a:ext uri="{FF2B5EF4-FFF2-40B4-BE49-F238E27FC236}">
                <a16:creationId xmlns:a16="http://schemas.microsoft.com/office/drawing/2014/main" id="{CA550FEC-5723-D748-8A63-40D302885297}"/>
              </a:ext>
            </a:extLst>
          </p:cNvPr>
          <p:cNvGraphicFramePr>
            <a:graphicFrameLocks noGrp="1"/>
          </p:cNvGraphicFramePr>
          <p:nvPr>
            <p:extLst>
              <p:ext uri="{D42A27DB-BD31-4B8C-83A1-F6EECF244321}">
                <p14:modId xmlns:p14="http://schemas.microsoft.com/office/powerpoint/2010/main" val="1435622183"/>
              </p:ext>
            </p:extLst>
          </p:nvPr>
        </p:nvGraphicFramePr>
        <p:xfrm>
          <a:off x="359625" y="4330794"/>
          <a:ext cx="6683838" cy="1435200"/>
        </p:xfrm>
        <a:graphic>
          <a:graphicData uri="http://schemas.openxmlformats.org/drawingml/2006/table">
            <a:tbl>
              <a:tblPr/>
              <a:tblGrid>
                <a:gridCol w="1174478">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Tree>
    <p:extLst>
      <p:ext uri="{BB962C8B-B14F-4D97-AF65-F5344CB8AC3E}">
        <p14:creationId xmlns:p14="http://schemas.microsoft.com/office/powerpoint/2010/main" val="101375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pPr marL="715703" lvl="1" indent="-457200">
                  <a:buFont typeface="+mj-lt"/>
                  <a:buAutoNum type="arabicPeriod" startAt="4"/>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𝑆𝑇𝑁</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𝑆𝐼𝐷</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𝑆𝑡𝑢𝑑𝑒𝑛𝑡𝑁𝑢𝑚𝑏𝑒𝑟</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𝐺𝑅𝐴𝐷𝐸</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𝑅𝐸𝑃𝑂𝑅𝑇</m:t>
                        </m:r>
                      </m:e>
                    </m:d>
                  </m:oMath>
                </a14:m>
                <a:endParaRPr lang="de-DE" dirty="0">
                  <a:sym typeface="WP MathA" pitchFamily="2"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t="-2687"/>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64018478-30E3-3C4A-A362-57372DC933B3}"/>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8BF64FD8-8FBC-934C-9C4B-82CDFC4C580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48</a:t>
            </a:fld>
            <a:endParaRPr lang="en-GB"/>
          </a:p>
        </p:txBody>
      </p:sp>
      <p:graphicFrame>
        <p:nvGraphicFramePr>
          <p:cNvPr id="8" name="Group 87">
            <a:extLst>
              <a:ext uri="{FF2B5EF4-FFF2-40B4-BE49-F238E27FC236}">
                <a16:creationId xmlns:a16="http://schemas.microsoft.com/office/drawing/2014/main" id="{49013C87-C8FA-174B-95E5-93608D580E19}"/>
              </a:ext>
            </a:extLst>
          </p:cNvPr>
          <p:cNvGraphicFramePr>
            <a:graphicFrameLocks noGrp="1"/>
          </p:cNvGraphicFramePr>
          <p:nvPr>
            <p:extLst>
              <p:ext uri="{D42A27DB-BD31-4B8C-83A1-F6EECF244321}">
                <p14:modId xmlns:p14="http://schemas.microsoft.com/office/powerpoint/2010/main" val="3340022738"/>
              </p:ext>
            </p:extLst>
          </p:nvPr>
        </p:nvGraphicFramePr>
        <p:xfrm>
          <a:off x="350990" y="2485286"/>
          <a:ext cx="5257602" cy="1994880"/>
        </p:xfrm>
        <a:graphic>
          <a:graphicData uri="http://schemas.openxmlformats.org/drawingml/2006/table">
            <a:tbl>
              <a:tblPr/>
              <a:tblGrid>
                <a:gridCol w="1490327">
                  <a:extLst>
                    <a:ext uri="{9D8B030D-6E8A-4147-A177-3AD203B41FA5}">
                      <a16:colId xmlns:a16="http://schemas.microsoft.com/office/drawing/2014/main" val="2136105995"/>
                    </a:ext>
                  </a:extLst>
                </a:gridCol>
                <a:gridCol w="1518458">
                  <a:extLst>
                    <a:ext uri="{9D8B030D-6E8A-4147-A177-3AD203B41FA5}">
                      <a16:colId xmlns:a16="http://schemas.microsoft.com/office/drawing/2014/main" val="20000"/>
                    </a:ext>
                  </a:extLst>
                </a:gridCol>
                <a:gridCol w="1558145">
                  <a:extLst>
                    <a:ext uri="{9D8B030D-6E8A-4147-A177-3AD203B41FA5}">
                      <a16:colId xmlns:a16="http://schemas.microsoft.com/office/drawing/2014/main" val="20001"/>
                    </a:ext>
                  </a:extLst>
                </a:gridCol>
                <a:gridCol w="690672">
                  <a:extLst>
                    <a:ext uri="{9D8B030D-6E8A-4147-A177-3AD203B41FA5}">
                      <a16:colId xmlns:a16="http://schemas.microsoft.com/office/drawing/2014/main" val="20002"/>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GRADE-REPORT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3742155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31962726"/>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41059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29689910"/>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90256887"/>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56043593"/>
                  </a:ext>
                </a:extLst>
              </a:tr>
            </a:tbl>
          </a:graphicData>
        </a:graphic>
      </p:graphicFrame>
      <p:graphicFrame>
        <p:nvGraphicFramePr>
          <p:cNvPr id="13" name="Group 87">
            <a:extLst>
              <a:ext uri="{FF2B5EF4-FFF2-40B4-BE49-F238E27FC236}">
                <a16:creationId xmlns:a16="http://schemas.microsoft.com/office/drawing/2014/main" id="{3C665C10-7059-524E-B581-C5690357AAAD}"/>
              </a:ext>
            </a:extLst>
          </p:cNvPr>
          <p:cNvGraphicFramePr>
            <a:graphicFrameLocks noGrp="1"/>
          </p:cNvGraphicFramePr>
          <p:nvPr>
            <p:extLst>
              <p:ext uri="{D42A27DB-BD31-4B8C-83A1-F6EECF244321}">
                <p14:modId xmlns:p14="http://schemas.microsoft.com/office/powerpoint/2010/main" val="2764291140"/>
              </p:ext>
            </p:extLst>
          </p:nvPr>
        </p:nvGraphicFramePr>
        <p:xfrm>
          <a:off x="6761738" y="2485286"/>
          <a:ext cx="3920881" cy="1994880"/>
        </p:xfrm>
        <a:graphic>
          <a:graphicData uri="http://schemas.openxmlformats.org/drawingml/2006/table">
            <a:tbl>
              <a:tblPr/>
              <a:tblGrid>
                <a:gridCol w="844278">
                  <a:extLst>
                    <a:ext uri="{9D8B030D-6E8A-4147-A177-3AD203B41FA5}">
                      <a16:colId xmlns:a16="http://schemas.microsoft.com/office/drawing/2014/main" val="2136105995"/>
                    </a:ext>
                  </a:extLst>
                </a:gridCol>
                <a:gridCol w="1518458">
                  <a:extLst>
                    <a:ext uri="{9D8B030D-6E8A-4147-A177-3AD203B41FA5}">
                      <a16:colId xmlns:a16="http://schemas.microsoft.com/office/drawing/2014/main" val="20000"/>
                    </a:ext>
                  </a:extLst>
                </a:gridCol>
                <a:gridCol w="1558145">
                  <a:extLst>
                    <a:ext uri="{9D8B030D-6E8A-4147-A177-3AD203B41FA5}">
                      <a16:colId xmlns:a16="http://schemas.microsoft.com/office/drawing/2014/main" val="20001"/>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STN-SID</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extLst>
                  <a:ext uri="{0D108BD9-81ED-4DB2-BD59-A6C34878D82A}">
                    <a16:rowId xmlns:a16="http://schemas.microsoft.com/office/drawing/2014/main" val="10001"/>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3742155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31962726"/>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41059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29689910"/>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90256887"/>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56043593"/>
                  </a:ext>
                </a:extLst>
              </a:tr>
            </a:tbl>
          </a:graphicData>
        </a:graphic>
      </p:graphicFrame>
      <p:sp>
        <p:nvSpPr>
          <p:cNvPr id="17" name="Right Arrow 16">
            <a:extLst>
              <a:ext uri="{FF2B5EF4-FFF2-40B4-BE49-F238E27FC236}">
                <a16:creationId xmlns:a16="http://schemas.microsoft.com/office/drawing/2014/main" id="{4B4C2AA1-D191-E348-BF74-99E343A361A6}"/>
              </a:ext>
            </a:extLst>
          </p:cNvPr>
          <p:cNvSpPr/>
          <p:nvPr/>
        </p:nvSpPr>
        <p:spPr>
          <a:xfrm>
            <a:off x="6095650" y="3360673"/>
            <a:ext cx="331609"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left)">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pPr marL="715703" lvl="1" indent="-457200">
                  <a:buFont typeface="+mj-lt"/>
                  <a:buAutoNum type="arabicPeriod" startAt="3"/>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rPr>
                          <m:t>⋈</m:t>
                        </m:r>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startAt="3"/>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𝑆𝑇𝑁</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𝑆𝐼𝐷</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𝑆𝑡𝑢𝑑𝑒𝑛𝑡𝑁𝑢𝑚𝑏𝑒𝑟</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𝐺𝑅𝐴𝐷𝐸</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𝑅𝐸𝑃𝑂𝑅𝑇</m:t>
                        </m:r>
                      </m:e>
                    </m:d>
                  </m:oMath>
                </a14:m>
                <a:endParaRPr lang="de-DE" dirty="0">
                  <a:sym typeface="WP MathA" pitchFamily="2" charset="2"/>
                </a:endParaRPr>
              </a:p>
              <a:p>
                <a:pPr marL="715703" lvl="1" indent="-457200">
                  <a:buFont typeface="+mj-lt"/>
                  <a:buAutoNum type="arabicPeriod" startAt="3"/>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𝑆𝑇𝑈𝐷𝐸𝑁𝑇</m:t>
                    </m:r>
                    <m:d>
                      <m:dPr>
                        <m:ctrlPr>
                          <a:rPr lang="de-DE" i="1" dirty="0">
                            <a:latin typeface="Cambria Math" panose="02040503050406030204" pitchFamily="18" charset="0"/>
                            <a:sym typeface="WP MathA" pitchFamily="2" charset="2"/>
                          </a:rPr>
                        </m:ctrlPr>
                      </m:dPr>
                      <m:e>
                        <m:r>
                          <a:rPr lang="de-DE" i="1" dirty="0" err="1">
                            <a:latin typeface="Cambria Math" panose="02040503050406030204" pitchFamily="18" charset="0"/>
                            <a:sym typeface="WP MathA" pitchFamily="2" charset="2"/>
                          </a:rPr>
                          <m:t>𝑆𝑡𝑢𝑑𝑒𝑛𝑡𝑁𝑢𝑚𝑏𝑒𝑟</m:t>
                        </m:r>
                      </m:e>
                    </m:d>
                    <m:r>
                      <a:rPr lang="de-DE" i="1" dirty="0">
                        <a:latin typeface="Cambria Math" panose="02040503050406030204" pitchFamily="18" charset="0"/>
                        <a:ea typeface="ヒラギノ角ゴ Pro W3" pitchFamily="1" charset="-128"/>
                        <a:sym typeface="WP MathA" pitchFamily="2" charset="2"/>
                      </a:rPr>
                      <m:t>←</m:t>
                    </m:r>
                    <m:r>
                      <a:rPr lang="de-DE" i="1" dirty="0">
                        <a:latin typeface="Cambria Math" panose="02040503050406030204" pitchFamily="18" charset="0"/>
                        <a:sym typeface="WP MathA" pitchFamily="2" charset="2"/>
                      </a:rPr>
                      <m:t>𝑆𝑇𝑁</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𝑆𝐼𝐷</m:t>
                    </m:r>
                    <m:r>
                      <a:rPr lang="en-US" i="1" dirty="0">
                        <a:latin typeface="Cambria Math" panose="02040503050406030204" pitchFamily="18" charset="0"/>
                      </a:rPr>
                      <m:t>÷</m:t>
                    </m:r>
                    <m:r>
                      <a:rPr lang="de-DE" i="1" dirty="0">
                        <a:latin typeface="Cambria Math" panose="02040503050406030204" pitchFamily="18" charset="0"/>
                        <a:sym typeface="Symbol" pitchFamily="18" charset="2"/>
                      </a:rPr>
                      <m:t>𝐶</m:t>
                    </m:r>
                    <m:r>
                      <a:rPr lang="de-DE" i="1" dirty="0">
                        <a:latin typeface="Cambria Math" panose="02040503050406030204" pitchFamily="18" charset="0"/>
                        <a:sym typeface="WP MathA" pitchFamily="2" charset="2"/>
                      </a:rPr>
                      <m:t>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oMath>
                </a14:m>
                <a:endParaRPr lang="de-DE" dirty="0">
                  <a:sym typeface="Symbol" pitchFamily="18"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38AF3C3-190E-BF43-910C-48E5D366DDF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E7A04FDB-CEB9-1043-9465-D66F93CC1FD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49</a:t>
            </a:fld>
            <a:endParaRPr lang="en-GB"/>
          </a:p>
        </p:txBody>
      </p:sp>
      <p:graphicFrame>
        <p:nvGraphicFramePr>
          <p:cNvPr id="14" name="Group 86">
            <a:extLst>
              <a:ext uri="{FF2B5EF4-FFF2-40B4-BE49-F238E27FC236}">
                <a16:creationId xmlns:a16="http://schemas.microsoft.com/office/drawing/2014/main" id="{141BCE48-BBB0-E744-BBD0-100C7D65D7E2}"/>
              </a:ext>
            </a:extLst>
          </p:cNvPr>
          <p:cNvGraphicFramePr>
            <a:graphicFrameLocks noGrp="1"/>
          </p:cNvGraphicFramePr>
          <p:nvPr>
            <p:extLst>
              <p:ext uri="{D42A27DB-BD31-4B8C-83A1-F6EECF244321}">
                <p14:modId xmlns:p14="http://schemas.microsoft.com/office/powerpoint/2010/main" val="30842407"/>
              </p:ext>
            </p:extLst>
          </p:nvPr>
        </p:nvGraphicFramePr>
        <p:xfrm>
          <a:off x="6225634" y="5310234"/>
          <a:ext cx="2954874" cy="595680"/>
        </p:xfrm>
        <a:graphic>
          <a:graphicData uri="http://schemas.openxmlformats.org/drawingml/2006/table">
            <a:tbl>
              <a:tblPr/>
              <a:tblGrid>
                <a:gridCol w="1436416">
                  <a:extLst>
                    <a:ext uri="{9D8B030D-6E8A-4147-A177-3AD203B41FA5}">
                      <a16:colId xmlns:a16="http://schemas.microsoft.com/office/drawing/2014/main" val="3396831968"/>
                    </a:ext>
                  </a:extLst>
                </a:gridCol>
                <a:gridCol w="1518458">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CS19-STUDENT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bl>
          </a:graphicData>
        </a:graphic>
      </p:graphicFrame>
      <p:sp>
        <p:nvSpPr>
          <p:cNvPr id="16" name="Right Arrow 15">
            <a:extLst>
              <a:ext uri="{FF2B5EF4-FFF2-40B4-BE49-F238E27FC236}">
                <a16:creationId xmlns:a16="http://schemas.microsoft.com/office/drawing/2014/main" id="{A905F0E1-3EA6-6F43-957E-7E910924DDD4}"/>
              </a:ext>
            </a:extLst>
          </p:cNvPr>
          <p:cNvSpPr/>
          <p:nvPr/>
        </p:nvSpPr>
        <p:spPr>
          <a:xfrm rot="2327399">
            <a:off x="6284633" y="4780588"/>
            <a:ext cx="349244"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Group 86">
            <a:extLst>
              <a:ext uri="{FF2B5EF4-FFF2-40B4-BE49-F238E27FC236}">
                <a16:creationId xmlns:a16="http://schemas.microsoft.com/office/drawing/2014/main" id="{0609C1BA-8FD2-6E42-A478-BB6DE3FA83B8}"/>
              </a:ext>
            </a:extLst>
          </p:cNvPr>
          <p:cNvGraphicFramePr>
            <a:graphicFrameLocks noGrp="1"/>
          </p:cNvGraphicFramePr>
          <p:nvPr>
            <p:extLst>
              <p:ext uri="{D42A27DB-BD31-4B8C-83A1-F6EECF244321}">
                <p14:modId xmlns:p14="http://schemas.microsoft.com/office/powerpoint/2010/main" val="3878803797"/>
              </p:ext>
            </p:extLst>
          </p:nvPr>
        </p:nvGraphicFramePr>
        <p:xfrm>
          <a:off x="6095650" y="2973466"/>
          <a:ext cx="3084858" cy="1155360"/>
        </p:xfrm>
        <a:graphic>
          <a:graphicData uri="http://schemas.openxmlformats.org/drawingml/2006/table">
            <a:tbl>
              <a:tblPr/>
              <a:tblGrid>
                <a:gridCol w="1526713">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CS19-SECTION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1466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15" name="Group 87">
            <a:extLst>
              <a:ext uri="{FF2B5EF4-FFF2-40B4-BE49-F238E27FC236}">
                <a16:creationId xmlns:a16="http://schemas.microsoft.com/office/drawing/2014/main" id="{9ED6B36C-4EFC-6A4A-8FDD-DCBF039B4B3A}"/>
              </a:ext>
            </a:extLst>
          </p:cNvPr>
          <p:cNvGraphicFramePr>
            <a:graphicFrameLocks noGrp="1"/>
          </p:cNvGraphicFramePr>
          <p:nvPr>
            <p:extLst>
              <p:ext uri="{D42A27DB-BD31-4B8C-83A1-F6EECF244321}">
                <p14:modId xmlns:p14="http://schemas.microsoft.com/office/powerpoint/2010/main" val="275141253"/>
              </p:ext>
            </p:extLst>
          </p:nvPr>
        </p:nvGraphicFramePr>
        <p:xfrm>
          <a:off x="1236428" y="2973466"/>
          <a:ext cx="3920881" cy="1994880"/>
        </p:xfrm>
        <a:graphic>
          <a:graphicData uri="http://schemas.openxmlformats.org/drawingml/2006/table">
            <a:tbl>
              <a:tblPr/>
              <a:tblGrid>
                <a:gridCol w="844278">
                  <a:extLst>
                    <a:ext uri="{9D8B030D-6E8A-4147-A177-3AD203B41FA5}">
                      <a16:colId xmlns:a16="http://schemas.microsoft.com/office/drawing/2014/main" val="2136105995"/>
                    </a:ext>
                  </a:extLst>
                </a:gridCol>
                <a:gridCol w="1518458">
                  <a:extLst>
                    <a:ext uri="{9D8B030D-6E8A-4147-A177-3AD203B41FA5}">
                      <a16:colId xmlns:a16="http://schemas.microsoft.com/office/drawing/2014/main" val="20000"/>
                    </a:ext>
                  </a:extLst>
                </a:gridCol>
                <a:gridCol w="1558145">
                  <a:extLst>
                    <a:ext uri="{9D8B030D-6E8A-4147-A177-3AD203B41FA5}">
                      <a16:colId xmlns:a16="http://schemas.microsoft.com/office/drawing/2014/main" val="20001"/>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STN-SID</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extLst>
                  <a:ext uri="{0D108BD9-81ED-4DB2-BD59-A6C34878D82A}">
                    <a16:rowId xmlns:a16="http://schemas.microsoft.com/office/drawing/2014/main" val="10001"/>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3742155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31962726"/>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41059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29689910"/>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90256887"/>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56043593"/>
                  </a:ext>
                </a:extLst>
              </a:tr>
            </a:tbl>
          </a:graphicData>
        </a:graphic>
      </p:graphicFrame>
    </p:spTree>
    <p:extLst>
      <p:ext uri="{BB962C8B-B14F-4D97-AF65-F5344CB8AC3E}">
        <p14:creationId xmlns:p14="http://schemas.microsoft.com/office/powerpoint/2010/main" val="16639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Relationenschemata</a:t>
            </a:r>
            <a:r>
              <a:rPr lang="de-DE" dirty="0"/>
              <a:t> und Relationen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14:m>
                  <m:oMath xmlns:m="http://schemas.openxmlformats.org/officeDocument/2006/math">
                    <m:r>
                      <a:rPr lang="de-DE" i="1" dirty="0" smtClean="0">
                        <a:solidFill>
                          <a:schemeClr val="accent1"/>
                        </a:solidFill>
                        <a:latin typeface="Cambria Math" panose="02040503050406030204" pitchFamily="18" charset="0"/>
                      </a:rPr>
                      <m:t>𝑅</m:t>
                    </m:r>
                    <m:d>
                      <m:dPr>
                        <m:ctrlPr>
                          <a:rPr lang="de-DE"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1</m:t>
                            </m:r>
                          </m:sub>
                        </m:sSub>
                        <m:r>
                          <a:rPr lang="de-DE" b="0" i="1" dirty="0" smtClean="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 …,</m:t>
                        </m:r>
                        <m:sSub>
                          <m:sSubPr>
                            <m:ctrlPr>
                              <a:rPr lang="de-DE" b="0" i="1" dirty="0" smtClean="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𝑛</m:t>
                            </m:r>
                          </m:sub>
                        </m:sSub>
                      </m:e>
                    </m:d>
                  </m:oMath>
                </a14:m>
                <a:r>
                  <a:rPr lang="de-DE" dirty="0"/>
                  <a:t>: </a:t>
                </a:r>
                <a:r>
                  <a:rPr lang="de-DE" dirty="0" err="1"/>
                  <a:t>Relationenschema</a:t>
                </a:r>
                <a:r>
                  <a:rPr lang="de-DE" dirty="0"/>
                  <a:t> </a:t>
                </a:r>
                <a14:m>
                  <m:oMath xmlns:m="http://schemas.openxmlformats.org/officeDocument/2006/math">
                    <m:r>
                      <a:rPr lang="de-DE" i="1" dirty="0" smtClean="0">
                        <a:latin typeface="Cambria Math" panose="02040503050406030204" pitchFamily="18" charset="0"/>
                      </a:rPr>
                      <m:t>𝑛</m:t>
                    </m:r>
                  </m:oMath>
                </a14:m>
                <a:r>
                  <a:rPr lang="de-DE" dirty="0"/>
                  <a:t>-</a:t>
                </a:r>
                <a:r>
                  <a:rPr lang="de-DE" dirty="0" err="1"/>
                  <a:t>ten</a:t>
                </a:r>
                <a:r>
                  <a:rPr lang="de-DE" dirty="0"/>
                  <a:t> Grades</a:t>
                </a:r>
              </a:p>
              <a:p>
                <a14:m>
                  <m:oMath xmlns:m="http://schemas.openxmlformats.org/officeDocument/2006/math">
                    <m:r>
                      <a:rPr lang="de-DE" b="0" i="1" dirty="0" smtClean="0">
                        <a:solidFill>
                          <a:schemeClr val="accent1"/>
                        </a:solidFill>
                        <a:latin typeface="Cambria Math" panose="02040503050406030204" pitchFamily="18" charset="0"/>
                      </a:rPr>
                      <m:t>𝑡</m:t>
                    </m:r>
                    <m:r>
                      <a:rPr lang="de-DE" i="1" dirty="0">
                        <a:solidFill>
                          <a:schemeClr val="accent1"/>
                        </a:solidFill>
                        <a:latin typeface="Cambria Math" panose="02040503050406030204" pitchFamily="18" charset="0"/>
                      </a:rPr>
                      <m:t>=</m:t>
                    </m:r>
                    <m:d>
                      <m:dPr>
                        <m:begChr m:val="⟨"/>
                        <m:endChr m:val="⟩"/>
                        <m:ctrlPr>
                          <a:rPr lang="de-DE" i="1" dirty="0">
                            <a:solidFill>
                              <a:schemeClr val="accent1"/>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𝑣</m:t>
                            </m:r>
                          </m:e>
                          <m:sub>
                            <m:r>
                              <a:rPr lang="de-DE" i="1" dirty="0">
                                <a:solidFill>
                                  <a:schemeClr val="accent1"/>
                                </a:solidFill>
                                <a:latin typeface="Cambria Math" panose="02040503050406030204" pitchFamily="18" charset="0"/>
                              </a:rPr>
                              <m:t>1</m:t>
                            </m:r>
                          </m:sub>
                        </m:sSub>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𝑣</m:t>
                            </m:r>
                          </m:e>
                          <m:sub>
                            <m:r>
                              <a:rPr lang="de-DE" i="1" dirty="0">
                                <a:solidFill>
                                  <a:schemeClr val="accent1"/>
                                </a:solidFill>
                                <a:latin typeface="Cambria Math" panose="02040503050406030204" pitchFamily="18" charset="0"/>
                              </a:rPr>
                              <m:t>𝑛</m:t>
                            </m:r>
                          </m:sub>
                        </m:sSub>
                      </m:e>
                    </m:d>
                  </m:oMath>
                </a14:m>
                <a:r>
                  <a:rPr lang="de-DE" dirty="0"/>
                  <a:t>: ein Tupel der Relation </a:t>
                </a:r>
                <a14:m>
                  <m:oMath xmlns:m="http://schemas.openxmlformats.org/officeDocument/2006/math">
                    <m:r>
                      <a:rPr lang="de-DE" i="1" dirty="0" smtClean="0">
                        <a:latin typeface="Cambria Math" panose="02040503050406030204" pitchFamily="18" charset="0"/>
                      </a:rPr>
                      <m:t>𝑟</m:t>
                    </m:r>
                    <m:d>
                      <m:dPr>
                        <m:ctrlPr>
                          <a:rPr lang="de-DE" i="1" dirty="0" smtClean="0">
                            <a:latin typeface="Cambria Math" panose="02040503050406030204" pitchFamily="18" charset="0"/>
                          </a:rPr>
                        </m:ctrlPr>
                      </m:dPr>
                      <m:e>
                        <m:r>
                          <a:rPr lang="de-DE" i="1" dirty="0">
                            <a:latin typeface="Cambria Math" panose="02040503050406030204" pitchFamily="18" charset="0"/>
                          </a:rPr>
                          <m:t>𝑅</m:t>
                        </m:r>
                      </m:e>
                    </m:d>
                  </m:oMath>
                </a14:m>
                <a:r>
                  <a:rPr lang="de-DE" dirty="0"/>
                  <a:t> (kurz: </a:t>
                </a:r>
                <a14:m>
                  <m:oMath xmlns:m="http://schemas.openxmlformats.org/officeDocument/2006/math">
                    <m:r>
                      <a:rPr lang="de-DE" i="1" dirty="0">
                        <a:latin typeface="Cambria Math" panose="02040503050406030204" pitchFamily="18" charset="0"/>
                      </a:rPr>
                      <m:t>𝑟</m:t>
                    </m:r>
                  </m:oMath>
                </a14:m>
                <a:r>
                  <a:rPr lang="de-DE" dirty="0"/>
                  <a:t>)</a:t>
                </a:r>
              </a:p>
              <a:p>
                <a:pPr lvl="1"/>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𝑣</m:t>
                        </m:r>
                      </m:e>
                      <m:sub>
                        <m:r>
                          <a:rPr lang="de-DE" b="0" i="1" dirty="0" smtClean="0">
                            <a:latin typeface="Cambria Math" panose="02040503050406030204" pitchFamily="18" charset="0"/>
                          </a:rPr>
                          <m:t>𝑖</m:t>
                        </m:r>
                      </m:sub>
                    </m:sSub>
                  </m:oMath>
                </a14:m>
                <a:r>
                  <a:rPr lang="de-DE" dirty="0"/>
                  <a:t> ist der Wert, der im Tupel </a:t>
                </a:r>
                <a14:m>
                  <m:oMath xmlns:m="http://schemas.openxmlformats.org/officeDocument/2006/math">
                    <m:r>
                      <a:rPr lang="de-DE" i="1" dirty="0" smtClean="0">
                        <a:latin typeface="Cambria Math" panose="02040503050406030204" pitchFamily="18" charset="0"/>
                      </a:rPr>
                      <m:t>𝑡</m:t>
                    </m:r>
                  </m:oMath>
                </a14:m>
                <a:r>
                  <a:rPr lang="de-DE" dirty="0"/>
                  <a:t> dem Attribut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𝐴</m:t>
                        </m:r>
                      </m:e>
                      <m:sub>
                        <m:r>
                          <a:rPr lang="de-DE" i="1" dirty="0">
                            <a:latin typeface="Cambria Math" panose="02040503050406030204" pitchFamily="18" charset="0"/>
                          </a:rPr>
                          <m:t>𝑖</m:t>
                        </m:r>
                      </m:sub>
                    </m:sSub>
                  </m:oMath>
                </a14:m>
                <a:r>
                  <a:rPr lang="de-DE" dirty="0"/>
                  <a:t> entspricht</a:t>
                </a:r>
              </a:p>
              <a:p>
                <a14:m>
                  <m:oMath xmlns:m="http://schemas.openxmlformats.org/officeDocument/2006/math">
                    <m:r>
                      <a:rPr lang="de-DE" i="1" dirty="0" smtClean="0">
                        <a:solidFill>
                          <a:schemeClr val="accent1"/>
                        </a:solidFill>
                        <a:latin typeface="Cambria Math" panose="02040503050406030204" pitchFamily="18" charset="0"/>
                      </a:rPr>
                      <m:t>𝑅</m:t>
                    </m:r>
                    <m:r>
                      <a:rPr lang="de-DE" i="1" dirty="0" smtClean="0">
                        <a:solidFill>
                          <a:schemeClr val="accent1"/>
                        </a:solidFill>
                        <a:latin typeface="Cambria Math" panose="02040503050406030204" pitchFamily="18" charset="0"/>
                      </a:rPr>
                      <m:t>.</m:t>
                    </m:r>
                    <m:r>
                      <a:rPr lang="de-DE" i="1" dirty="0" smtClean="0">
                        <a:solidFill>
                          <a:schemeClr val="accent1"/>
                        </a:solidFill>
                        <a:latin typeface="Cambria Math" panose="02040503050406030204" pitchFamily="18" charset="0"/>
                      </a:rPr>
                      <m:t>𝐴</m:t>
                    </m:r>
                  </m:oMath>
                </a14:m>
                <a:r>
                  <a:rPr lang="de-DE" dirty="0"/>
                  <a:t>: ein Attribut </a:t>
                </a:r>
                <a14:m>
                  <m:oMath xmlns:m="http://schemas.openxmlformats.org/officeDocument/2006/math">
                    <m:r>
                      <a:rPr lang="de-DE" i="1" dirty="0" smtClean="0">
                        <a:latin typeface="Cambria Math" panose="02040503050406030204" pitchFamily="18" charset="0"/>
                      </a:rPr>
                      <m:t>𝐴</m:t>
                    </m:r>
                  </m:oMath>
                </a14:m>
                <a:r>
                  <a:rPr lang="de-DE" dirty="0"/>
                  <a:t> des </a:t>
                </a:r>
                <a:r>
                  <a:rPr lang="de-DE" dirty="0" err="1"/>
                  <a:t>Relationenschemas</a:t>
                </a:r>
                <a:r>
                  <a:rPr lang="de-DE" dirty="0"/>
                  <a:t> </a:t>
                </a:r>
                <a14:m>
                  <m:oMath xmlns:m="http://schemas.openxmlformats.org/officeDocument/2006/math">
                    <m:r>
                      <a:rPr lang="de-DE" i="1" dirty="0" smtClean="0">
                        <a:latin typeface="Cambria Math" panose="02040503050406030204" pitchFamily="18" charset="0"/>
                      </a:rPr>
                      <m:t>𝑅</m:t>
                    </m:r>
                  </m:oMath>
                </a14:m>
                <a:r>
                  <a:rPr lang="de-DE" dirty="0"/>
                  <a:t> </a:t>
                </a:r>
              </a:p>
              <a:p>
                <a:r>
                  <a:rPr lang="de-DE" dirty="0"/>
                  <a:t>Für einzelne Komponentenwerte von einem Tupel </a:t>
                </a:r>
                <a14:m>
                  <m:oMath xmlns:m="http://schemas.openxmlformats.org/officeDocument/2006/math">
                    <m:r>
                      <a:rPr lang="de-DE" i="1" dirty="0" smtClean="0">
                        <a:latin typeface="Cambria Math" panose="02040503050406030204" pitchFamily="18" charset="0"/>
                      </a:rPr>
                      <m:t>𝑡</m:t>
                    </m:r>
                  </m:oMath>
                </a14:m>
                <a:r>
                  <a:rPr lang="de-DE" dirty="0"/>
                  <a:t> gilt:</a:t>
                </a:r>
              </a:p>
              <a:p>
                <a:pPr lvl="1"/>
                <a14:m>
                  <m:oMath xmlns:m="http://schemas.openxmlformats.org/officeDocument/2006/math">
                    <m:r>
                      <a:rPr lang="de-DE" i="1" dirty="0" smtClean="0">
                        <a:solidFill>
                          <a:schemeClr val="accent1"/>
                        </a:solidFill>
                        <a:latin typeface="Cambria Math" panose="02040503050406030204" pitchFamily="18" charset="0"/>
                      </a:rPr>
                      <m:t>𝑡</m:t>
                    </m:r>
                    <m:d>
                      <m:dPr>
                        <m:begChr m:val="["/>
                        <m:endChr m:val="]"/>
                        <m:ctrlPr>
                          <a:rPr lang="de-DE"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𝑖</m:t>
                            </m:r>
                          </m:sub>
                        </m:sSub>
                      </m:e>
                    </m:d>
                  </m:oMath>
                </a14:m>
                <a:r>
                  <a:rPr lang="de-DE" dirty="0"/>
                  <a:t> bzw. </a:t>
                </a:r>
                <a14:m>
                  <m:oMath xmlns:m="http://schemas.openxmlformats.org/officeDocument/2006/math">
                    <m:r>
                      <a:rPr lang="de-DE" i="1" dirty="0" smtClean="0">
                        <a:solidFill>
                          <a:schemeClr val="accent1"/>
                        </a:solidFill>
                        <a:latin typeface="Cambria Math" panose="02040503050406030204" pitchFamily="18" charset="0"/>
                      </a:rPr>
                      <m:t>𝑡</m:t>
                    </m:r>
                    <m:r>
                      <a:rPr lang="de-DE"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𝑖</m:t>
                        </m:r>
                      </m:sub>
                    </m:sSub>
                  </m:oMath>
                </a14:m>
                <a:r>
                  <a:rPr lang="de-DE" baseline="-25000" dirty="0">
                    <a:solidFill>
                      <a:srgbClr val="C00000"/>
                    </a:solidFill>
                  </a:rPr>
                  <a:t> </a:t>
                </a:r>
                <a:r>
                  <a:rPr lang="de-DE" dirty="0"/>
                  <a:t>beziehen sich auf den Wert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𝑣</m:t>
                        </m:r>
                      </m:e>
                      <m:sub>
                        <m:r>
                          <a:rPr lang="de-DE" i="1" dirty="0">
                            <a:latin typeface="Cambria Math" panose="02040503050406030204" pitchFamily="18" charset="0"/>
                          </a:rPr>
                          <m:t>𝑖</m:t>
                        </m:r>
                      </m:sub>
                    </m:sSub>
                  </m:oMath>
                </a14:m>
                <a:r>
                  <a:rPr lang="de-DE" dirty="0"/>
                  <a:t> in </a:t>
                </a:r>
                <a14:m>
                  <m:oMath xmlns:m="http://schemas.openxmlformats.org/officeDocument/2006/math">
                    <m:r>
                      <a:rPr lang="de-DE" i="1" dirty="0" smtClean="0">
                        <a:latin typeface="Cambria Math" panose="02040503050406030204" pitchFamily="18" charset="0"/>
                      </a:rPr>
                      <m:t>𝑡</m:t>
                    </m:r>
                  </m:oMath>
                </a14:m>
                <a:r>
                  <a:rPr lang="de-DE" dirty="0"/>
                  <a:t> für Attribut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𝐴</m:t>
                        </m:r>
                      </m:e>
                      <m:sub>
                        <m:r>
                          <a:rPr lang="de-DE" i="1" dirty="0">
                            <a:latin typeface="Cambria Math" panose="02040503050406030204" pitchFamily="18" charset="0"/>
                          </a:rPr>
                          <m:t>𝑖</m:t>
                        </m:r>
                      </m:sub>
                    </m:sSub>
                  </m:oMath>
                </a14:m>
                <a:endParaRPr lang="de-DE" baseline="-25000" dirty="0"/>
              </a:p>
              <a:p>
                <a:pPr lvl="1"/>
                <a14:m>
                  <m:oMath xmlns:m="http://schemas.openxmlformats.org/officeDocument/2006/math">
                    <m:r>
                      <a:rPr lang="de-DE" i="1" dirty="0" smtClean="0">
                        <a:solidFill>
                          <a:schemeClr val="accent1"/>
                        </a:solidFill>
                        <a:latin typeface="Cambria Math" panose="02040503050406030204" pitchFamily="18" charset="0"/>
                      </a:rPr>
                      <m:t>𝑡</m:t>
                    </m:r>
                    <m:d>
                      <m:dPr>
                        <m:begChr m:val="["/>
                        <m:endChr m:val="]"/>
                        <m:ctrlPr>
                          <a:rPr lang="de-DE"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𝑢</m:t>
                            </m:r>
                          </m:sub>
                        </m:sSub>
                        <m:r>
                          <a:rPr lang="de-DE" i="1" dirty="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i="1" dirty="0" err="1">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𝑧</m:t>
                            </m:r>
                          </m:sub>
                        </m:sSub>
                      </m:e>
                    </m:d>
                  </m:oMath>
                </a14:m>
                <a:r>
                  <a:rPr lang="de-DE" dirty="0"/>
                  <a:t> bzw. </a:t>
                </a:r>
                <a14:m>
                  <m:oMath xmlns:m="http://schemas.openxmlformats.org/officeDocument/2006/math">
                    <m:r>
                      <a:rPr lang="de-DE" i="1" dirty="0" smtClean="0">
                        <a:solidFill>
                          <a:schemeClr val="accent1"/>
                        </a:solidFill>
                        <a:latin typeface="Cambria Math" panose="02040503050406030204" pitchFamily="18" charset="0"/>
                      </a:rPr>
                      <m:t>𝑡</m:t>
                    </m:r>
                    <m:r>
                      <a:rPr lang="de-DE" i="1" dirty="0" smtClean="0">
                        <a:solidFill>
                          <a:schemeClr val="accent1"/>
                        </a:solidFill>
                        <a:latin typeface="Cambria Math" panose="02040503050406030204" pitchFamily="18" charset="0"/>
                      </a:rPr>
                      <m:t>.</m:t>
                    </m:r>
                    <m:d>
                      <m:dPr>
                        <m:ctrlPr>
                          <a:rPr lang="de-DE" i="1" dirty="0" smtClean="0">
                            <a:solidFill>
                              <a:schemeClr val="accent1"/>
                            </a:solidFill>
                            <a:latin typeface="Cambria Math" panose="02040503050406030204" pitchFamily="18" charset="0"/>
                          </a:rPr>
                        </m:ctrlPr>
                      </m:dPr>
                      <m:e>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𝐴</m:t>
                            </m:r>
                          </m:e>
                          <m:sub>
                            <m:r>
                              <a:rPr lang="de-DE" i="1" dirty="0">
                                <a:solidFill>
                                  <a:schemeClr val="accent1"/>
                                </a:solidFill>
                                <a:latin typeface="Cambria Math" panose="02040503050406030204" pitchFamily="18" charset="0"/>
                              </a:rPr>
                              <m:t>𝑢</m:t>
                            </m:r>
                          </m:sub>
                        </m:sSub>
                        <m:r>
                          <a:rPr lang="de-DE" i="1" dirty="0">
                            <a:solidFill>
                              <a:schemeClr val="accent1"/>
                            </a:solidFill>
                            <a:latin typeface="Cambria Math" panose="02040503050406030204" pitchFamily="18" charset="0"/>
                          </a:rPr>
                          <m:t>,…,</m:t>
                        </m:r>
                        <m:sSub>
                          <m:sSubPr>
                            <m:ctrlPr>
                              <a:rPr lang="de-DE" i="1" dirty="0">
                                <a:solidFill>
                                  <a:schemeClr val="accent1"/>
                                </a:solidFill>
                                <a:latin typeface="Cambria Math" panose="02040503050406030204" pitchFamily="18" charset="0"/>
                              </a:rPr>
                            </m:ctrlPr>
                          </m:sSubPr>
                          <m:e>
                            <m:r>
                              <a:rPr lang="de-DE" i="1" dirty="0" err="1">
                                <a:solidFill>
                                  <a:schemeClr val="accent1"/>
                                </a:solidFill>
                                <a:latin typeface="Cambria Math" panose="02040503050406030204" pitchFamily="18" charset="0"/>
                              </a:rPr>
                              <m:t>𝐴</m:t>
                            </m:r>
                          </m:e>
                          <m:sub>
                            <m:r>
                              <a:rPr lang="de-DE" i="1" dirty="0">
                                <a:solidFill>
                                  <a:schemeClr val="accent1"/>
                                </a:solidFill>
                                <a:latin typeface="Cambria Math" panose="02040503050406030204" pitchFamily="18" charset="0"/>
                              </a:rPr>
                              <m:t>𝑧</m:t>
                            </m:r>
                          </m:sub>
                        </m:sSub>
                      </m:e>
                    </m:d>
                  </m:oMath>
                </a14:m>
                <a:r>
                  <a:rPr lang="de-DE" dirty="0"/>
                  <a:t> beziehen </a:t>
                </a:r>
                <a:br>
                  <a:rPr lang="de-DE" dirty="0"/>
                </a:br>
                <a:r>
                  <a:rPr lang="de-DE" dirty="0"/>
                  <a:t>sich auf Werte </a:t>
                </a:r>
                <a14:m>
                  <m:oMath xmlns:m="http://schemas.openxmlformats.org/officeDocument/2006/math">
                    <m:d>
                      <m:dPr>
                        <m:begChr m:val="⟨"/>
                        <m:endChr m:val="⟩"/>
                        <m:ctrlPr>
                          <a:rPr lang="de-DE"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𝑣</m:t>
                            </m:r>
                          </m:e>
                          <m:sub>
                            <m:r>
                              <a:rPr lang="de-DE" b="0" i="1" dirty="0" smtClean="0">
                                <a:latin typeface="Cambria Math" panose="02040503050406030204" pitchFamily="18" charset="0"/>
                              </a:rPr>
                              <m:t>𝑢</m:t>
                            </m:r>
                          </m:sub>
                        </m:sSub>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𝑣</m:t>
                            </m:r>
                          </m:e>
                          <m:sub>
                            <m:r>
                              <a:rPr lang="de-DE" b="0" i="1" dirty="0" smtClean="0">
                                <a:latin typeface="Cambria Math" panose="02040503050406030204" pitchFamily="18" charset="0"/>
                              </a:rPr>
                              <m:t>𝑧</m:t>
                            </m:r>
                          </m:sub>
                        </m:sSub>
                      </m:e>
                    </m:d>
                  </m:oMath>
                </a14:m>
                <a:r>
                  <a:rPr lang="de-DE" dirty="0"/>
                  <a:t> von</a:t>
                </a:r>
                <a:br>
                  <a:rPr lang="de-DE" dirty="0"/>
                </a:br>
                <a:r>
                  <a:rPr lang="de-DE" dirty="0" err="1"/>
                  <a:t>Subtupeln</a:t>
                </a:r>
                <a:r>
                  <a:rPr lang="de-DE" dirty="0"/>
                  <a:t> von t, die den Attributen </a:t>
                </a:r>
                <a:br>
                  <a:rPr lang="de-DE" dirty="0"/>
                </a:b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𝑢</m:t>
                        </m:r>
                      </m:sub>
                    </m:sSub>
                    <m:r>
                      <a:rPr lang="de-DE" i="1" dirty="0">
                        <a:latin typeface="Cambria Math" panose="02040503050406030204" pitchFamily="18" charset="0"/>
                      </a:rPr>
                      <m:t>, …, </m:t>
                    </m:r>
                    <m:sSub>
                      <m:sSubPr>
                        <m:ctrlPr>
                          <a:rPr lang="de-DE" b="0" i="1" dirty="0" smtClean="0">
                            <a:latin typeface="Cambria Math" panose="02040503050406030204" pitchFamily="18" charset="0"/>
                          </a:rPr>
                        </m:ctrlPr>
                      </m:sSubPr>
                      <m:e>
                        <m:r>
                          <a:rPr lang="de-DE" i="1" dirty="0" err="1">
                            <a:latin typeface="Cambria Math" panose="02040503050406030204" pitchFamily="18" charset="0"/>
                          </a:rPr>
                          <m:t>𝐴</m:t>
                        </m:r>
                      </m:e>
                      <m:sub>
                        <m:r>
                          <a:rPr lang="de-DE" b="0" i="1" dirty="0" smtClean="0">
                            <a:latin typeface="Cambria Math" panose="02040503050406030204" pitchFamily="18" charset="0"/>
                          </a:rPr>
                          <m:t>𝑧</m:t>
                        </m:r>
                      </m:sub>
                    </m:sSub>
                  </m:oMath>
                </a14:m>
                <a:r>
                  <a:rPr lang="de-DE" dirty="0"/>
                  <a:t> von </a:t>
                </a:r>
                <a14:m>
                  <m:oMath xmlns:m="http://schemas.openxmlformats.org/officeDocument/2006/math">
                    <m:r>
                      <a:rPr lang="de-DE" i="1" dirty="0" smtClean="0">
                        <a:latin typeface="Cambria Math" panose="02040503050406030204" pitchFamily="18" charset="0"/>
                      </a:rPr>
                      <m:t>𝑅</m:t>
                    </m:r>
                  </m:oMath>
                </a14:m>
                <a:r>
                  <a:rPr lang="de-DE" dirty="0"/>
                  <a:t> entsprechen</a:t>
                </a:r>
              </a:p>
              <a:p>
                <a:endParaRPr lang="de-DE" dirty="0"/>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59625" y="1665066"/>
                <a:ext cx="11472051" cy="4240848"/>
              </a:xfrm>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55441814-45D7-DA41-B677-07341A5AFA8C}"/>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17B9BBEC-49CF-C140-8F95-A1D00C8FF45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a:t>
            </a:fld>
            <a:endParaRPr lang="de-DE"/>
          </a:p>
        </p:txBody>
      </p:sp>
      <p:graphicFrame>
        <p:nvGraphicFramePr>
          <p:cNvPr id="15" name="Group 23">
            <a:extLst>
              <a:ext uri="{FF2B5EF4-FFF2-40B4-BE49-F238E27FC236}">
                <a16:creationId xmlns:a16="http://schemas.microsoft.com/office/drawing/2014/main" id="{2A9DE913-1710-204C-B866-BDAB8B829637}"/>
              </a:ext>
            </a:extLst>
          </p:cNvPr>
          <p:cNvGraphicFramePr>
            <a:graphicFrameLocks noGrp="1"/>
          </p:cNvGraphicFramePr>
          <p:nvPr>
            <p:extLst>
              <p:ext uri="{D42A27DB-BD31-4B8C-83A1-F6EECF244321}">
                <p14:modId xmlns:p14="http://schemas.microsoft.com/office/powerpoint/2010/main" val="3668467206"/>
              </p:ext>
            </p:extLst>
          </p:nvPr>
        </p:nvGraphicFramePr>
        <p:xfrm>
          <a:off x="5392882" y="4593971"/>
          <a:ext cx="6442239" cy="1313280"/>
        </p:xfrm>
        <a:graphic>
          <a:graphicData uri="http://schemas.openxmlformats.org/drawingml/2006/table">
            <a:tbl>
              <a:tblPr/>
              <a:tblGrid>
                <a:gridCol w="863455">
                  <a:extLst>
                    <a:ext uri="{9D8B030D-6E8A-4147-A177-3AD203B41FA5}">
                      <a16:colId xmlns:a16="http://schemas.microsoft.com/office/drawing/2014/main" val="552426523"/>
                    </a:ext>
                  </a:extLst>
                </a:gridCol>
                <a:gridCol w="1764266">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Introduction</a:t>
                      </a:r>
                      <a:r>
                        <a:rPr kumimoji="0" lang="de-DE" sz="1400" b="0" i="0" u="none" strike="noStrike" cap="none" normalizeH="0" baseline="0" dirty="0">
                          <a:ln>
                            <a:noFill/>
                          </a:ln>
                          <a:solidFill>
                            <a:schemeClr val="tx1"/>
                          </a:solidFill>
                          <a:effectLst/>
                          <a:latin typeface="+mn-lt"/>
                        </a:rPr>
                        <a:t> </a:t>
                      </a:r>
                      <a:r>
                        <a:rPr kumimoji="0" lang="de-DE" sz="1400" b="0" i="0" u="none" strike="noStrike" cap="none" normalizeH="0" baseline="0" dirty="0" err="1">
                          <a:ln>
                            <a:noFill/>
                          </a:ln>
                          <a:solidFill>
                            <a:schemeClr val="tx1"/>
                          </a:solidFill>
                          <a:effectLst/>
                          <a:latin typeface="+mn-lt"/>
                        </a:rPr>
                        <a:t>to</a:t>
                      </a:r>
                      <a:r>
                        <a:rPr kumimoji="0" lang="de-DE" sz="14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Data </a:t>
                      </a:r>
                      <a:r>
                        <a:rPr kumimoji="0" lang="de-DE" sz="1400" b="0" i="0" u="none" strike="noStrike" cap="none" normalizeH="0" baseline="0" dirty="0" err="1">
                          <a:ln>
                            <a:noFill/>
                          </a:ln>
                          <a:solidFill>
                            <a:schemeClr val="tx1"/>
                          </a:solidFill>
                          <a:effectLst/>
                          <a:latin typeface="+mn-lt"/>
                        </a:rPr>
                        <a:t>Structures</a:t>
                      </a: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mn-lt"/>
                        </a:rPr>
                        <a:t>Discrete</a:t>
                      </a:r>
                      <a:r>
                        <a:rPr kumimoji="0" lang="de-DE" sz="1400" b="0" i="0" u="none" strike="noStrike" cap="none" normalizeH="0" baseline="0" dirty="0">
                          <a:ln>
                            <a:noFill/>
                          </a:ln>
                          <a:solidFill>
                            <a:schemeClr val="tx1"/>
                          </a:solidFill>
                          <a:effectLst/>
                          <a:latin typeface="+mn-lt"/>
                        </a:rPr>
                        <a:t> </a:t>
                      </a:r>
                      <a:r>
                        <a:rPr kumimoji="0" lang="de-DE" sz="1400" b="0" i="0" u="none" strike="noStrike" cap="none" normalizeH="0" baseline="0" dirty="0" err="1">
                          <a:ln>
                            <a:noFill/>
                          </a:ln>
                          <a:solidFill>
                            <a:schemeClr val="tx1"/>
                          </a:solidFill>
                          <a:effectLst/>
                          <a:latin typeface="+mn-lt"/>
                        </a:rPr>
                        <a:t>Mathematics</a:t>
                      </a: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4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6" name="Rectangle 15">
            <a:extLst>
              <a:ext uri="{FF2B5EF4-FFF2-40B4-BE49-F238E27FC236}">
                <a16:creationId xmlns:a16="http://schemas.microsoft.com/office/drawing/2014/main" id="{83636E4A-7E44-9540-A659-B0A7133224CA}"/>
              </a:ext>
            </a:extLst>
          </p:cNvPr>
          <p:cNvSpPr>
            <a:spLocks noChangeArrowheads="1"/>
          </p:cNvSpPr>
          <p:nvPr/>
        </p:nvSpPr>
        <p:spPr bwMode="auto">
          <a:xfrm>
            <a:off x="5392882" y="4509656"/>
            <a:ext cx="6598609" cy="1451306"/>
          </a:xfrm>
          <a:prstGeom prst="rect">
            <a:avLst/>
          </a:prstGeom>
          <a:noFill/>
          <a:ln w="6350">
            <a:solidFill>
              <a:srgbClr val="FFC000"/>
            </a:solidFill>
            <a:prstDash val="dash"/>
            <a:miter lim="800000"/>
            <a:headEnd type="none" w="sm" len="sm"/>
            <a:tailEnd type="none" w="sm" len="sm"/>
          </a:ln>
        </p:spPr>
        <p:txBody>
          <a:bodyPr wrap="none" anchor="ctr"/>
          <a:lstStyle/>
          <a:p>
            <a:endParaRPr lang="de-DE"/>
          </a:p>
        </p:txBody>
      </p:sp>
      <p:sp>
        <p:nvSpPr>
          <p:cNvPr id="21" name="Line 7">
            <a:extLst>
              <a:ext uri="{FF2B5EF4-FFF2-40B4-BE49-F238E27FC236}">
                <a16:creationId xmlns:a16="http://schemas.microsoft.com/office/drawing/2014/main" id="{A9102244-ABFB-BA4C-907A-8D4FDE6DEA25}"/>
              </a:ext>
            </a:extLst>
          </p:cNvPr>
          <p:cNvSpPr>
            <a:spLocks noChangeShapeType="1"/>
          </p:cNvSpPr>
          <p:nvPr/>
        </p:nvSpPr>
        <p:spPr bwMode="auto">
          <a:xfrm flipH="1">
            <a:off x="8396379" y="4217193"/>
            <a:ext cx="139786" cy="292065"/>
          </a:xfrm>
          <a:prstGeom prst="line">
            <a:avLst/>
          </a:prstGeom>
          <a:noFill/>
          <a:ln w="6350">
            <a:solidFill>
              <a:srgbClr val="FFC000"/>
            </a:solidFill>
            <a:prstDash val="dash"/>
            <a:round/>
            <a:headEnd type="none" w="sm" len="sm"/>
            <a:tailEnd type="none" w="sm" len="sm"/>
          </a:ln>
        </p:spPr>
        <p:txBody>
          <a:bodyPr/>
          <a:lstStyle/>
          <a:p>
            <a:endParaRPr lang="de-DE"/>
          </a:p>
        </p:txBody>
      </p:sp>
      <mc:AlternateContent xmlns:mc="http://schemas.openxmlformats.org/markup-compatibility/2006" xmlns:a14="http://schemas.microsoft.com/office/drawing/2010/main">
        <mc:Choice Requires="a14">
          <p:sp>
            <p:nvSpPr>
              <p:cNvPr id="22" name="Text Box 12">
                <a:extLst>
                  <a:ext uri="{FF2B5EF4-FFF2-40B4-BE49-F238E27FC236}">
                    <a16:creationId xmlns:a16="http://schemas.microsoft.com/office/drawing/2014/main" id="{EA2415FC-B2E7-A942-AFFD-70B85CF85052}"/>
                  </a:ext>
                </a:extLst>
              </p:cNvPr>
              <p:cNvSpPr txBox="1">
                <a:spLocks noChangeArrowheads="1"/>
              </p:cNvSpPr>
              <p:nvPr/>
            </p:nvSpPr>
            <p:spPr bwMode="auto">
              <a:xfrm>
                <a:off x="8160029" y="3921655"/>
                <a:ext cx="1122936" cy="369332"/>
              </a:xfrm>
              <a:prstGeom prst="rect">
                <a:avLst/>
              </a:prstGeom>
              <a:noFill/>
              <a:ln w="12700">
                <a:noFill/>
                <a:miter lim="800000"/>
                <a:headEnd type="none" w="sm" len="sm"/>
                <a:tailEnd type="none" w="sm" len="sm"/>
              </a:ln>
            </p:spPr>
            <p:txBody>
              <a:bodyPr wrap="none">
                <a:spAutoFit/>
              </a:bodyPr>
              <a:lstStyle/>
              <a:p>
                <a:r>
                  <a:rPr lang="de-DE" dirty="0">
                    <a:solidFill>
                      <a:srgbClr val="FFC000"/>
                    </a:solidFill>
                  </a:rPr>
                  <a:t>Relation </a:t>
                </a:r>
                <a14:m>
                  <m:oMath xmlns:m="http://schemas.openxmlformats.org/officeDocument/2006/math">
                    <m:r>
                      <a:rPr lang="de-DE" i="1" dirty="0" smtClean="0">
                        <a:solidFill>
                          <a:srgbClr val="FFC000"/>
                        </a:solidFill>
                        <a:latin typeface="Cambria Math" panose="02040503050406030204" pitchFamily="18" charset="0"/>
                      </a:rPr>
                      <m:t>𝑟</m:t>
                    </m:r>
                  </m:oMath>
                </a14:m>
                <a:endParaRPr lang="de-DE" dirty="0">
                  <a:solidFill>
                    <a:srgbClr val="FFC000"/>
                  </a:solidFill>
                </a:endParaRPr>
              </a:p>
            </p:txBody>
          </p:sp>
        </mc:Choice>
        <mc:Fallback xmlns="">
          <p:sp>
            <p:nvSpPr>
              <p:cNvPr id="22" name="Text Box 12">
                <a:extLst>
                  <a:ext uri="{FF2B5EF4-FFF2-40B4-BE49-F238E27FC236}">
                    <a16:creationId xmlns:a16="http://schemas.microsoft.com/office/drawing/2014/main" id="{EA2415FC-B2E7-A942-AFFD-70B85CF85052}"/>
                  </a:ext>
                </a:extLst>
              </p:cNvPr>
              <p:cNvSpPr txBox="1">
                <a:spLocks noRot="1" noChangeAspect="1" noMove="1" noResize="1" noEditPoints="1" noAdjustHandles="1" noChangeArrowheads="1" noChangeShapeType="1" noTextEdit="1"/>
              </p:cNvSpPr>
              <p:nvPr/>
            </p:nvSpPr>
            <p:spPr bwMode="auto">
              <a:xfrm>
                <a:off x="8160029" y="3921655"/>
                <a:ext cx="1122936" cy="369332"/>
              </a:xfrm>
              <a:prstGeom prst="rect">
                <a:avLst/>
              </a:prstGeom>
              <a:blipFill>
                <a:blip r:embed="rId4"/>
                <a:stretch>
                  <a:fillRect l="-4444" t="-6667" b="-26667"/>
                </a:stretch>
              </a:blipFill>
              <a:ln w="12700">
                <a:noFill/>
                <a:miter lim="800000"/>
                <a:headEnd type="none" w="sm" len="sm"/>
                <a:tailEnd type="none" w="sm" len="sm"/>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 Box 12">
                <a:extLst>
                  <a:ext uri="{FF2B5EF4-FFF2-40B4-BE49-F238E27FC236}">
                    <a16:creationId xmlns:a16="http://schemas.microsoft.com/office/drawing/2014/main" id="{7C42E033-23A7-2A42-AA27-316629D215BA}"/>
                  </a:ext>
                </a:extLst>
              </p:cNvPr>
              <p:cNvSpPr txBox="1">
                <a:spLocks noChangeArrowheads="1"/>
              </p:cNvSpPr>
              <p:nvPr/>
            </p:nvSpPr>
            <p:spPr bwMode="auto">
              <a:xfrm>
                <a:off x="10937931" y="4176693"/>
                <a:ext cx="819520" cy="369332"/>
              </a:xfrm>
              <a:prstGeom prst="rect">
                <a:avLst/>
              </a:prstGeom>
              <a:noFill/>
              <a:ln w="12700">
                <a:noFill/>
                <a:miter lim="800000"/>
                <a:headEnd type="none" w="sm" len="sm"/>
                <a:tailEnd type="none" w="sm" len="sm"/>
              </a:ln>
            </p:spPr>
            <p:txBody>
              <a:bodyPr wrap="none">
                <a:spAutoFit/>
              </a:bodyPr>
              <a:lstStyle/>
              <a:p>
                <a:r>
                  <a:rPr lang="de-DE" dirty="0">
                    <a:solidFill>
                      <a:schemeClr val="accent1"/>
                    </a:solidFill>
                  </a:rPr>
                  <a:t>Grad </a:t>
                </a:r>
                <a14:m>
                  <m:oMath xmlns:m="http://schemas.openxmlformats.org/officeDocument/2006/math">
                    <m:r>
                      <a:rPr lang="de-DE" i="1" dirty="0" smtClean="0">
                        <a:solidFill>
                          <a:schemeClr val="accent1"/>
                        </a:solidFill>
                        <a:latin typeface="Cambria Math" panose="02040503050406030204" pitchFamily="18" charset="0"/>
                      </a:rPr>
                      <m:t>4</m:t>
                    </m:r>
                  </m:oMath>
                </a14:m>
                <a:endParaRPr lang="de-DE" dirty="0">
                  <a:solidFill>
                    <a:schemeClr val="accent1"/>
                  </a:solidFill>
                </a:endParaRPr>
              </a:p>
            </p:txBody>
          </p:sp>
        </mc:Choice>
        <mc:Fallback xmlns="">
          <p:sp>
            <p:nvSpPr>
              <p:cNvPr id="23" name="Text Box 12">
                <a:extLst>
                  <a:ext uri="{FF2B5EF4-FFF2-40B4-BE49-F238E27FC236}">
                    <a16:creationId xmlns:a16="http://schemas.microsoft.com/office/drawing/2014/main" id="{7C42E033-23A7-2A42-AA27-316629D215BA}"/>
                  </a:ext>
                </a:extLst>
              </p:cNvPr>
              <p:cNvSpPr txBox="1">
                <a:spLocks noRot="1" noChangeAspect="1" noMove="1" noResize="1" noEditPoints="1" noAdjustHandles="1" noChangeArrowheads="1" noChangeShapeType="1" noTextEdit="1"/>
              </p:cNvSpPr>
              <p:nvPr/>
            </p:nvSpPr>
            <p:spPr bwMode="auto">
              <a:xfrm>
                <a:off x="10937931" y="4176693"/>
                <a:ext cx="819520" cy="369332"/>
              </a:xfrm>
              <a:prstGeom prst="rect">
                <a:avLst/>
              </a:prstGeom>
              <a:blipFill>
                <a:blip r:embed="rId5"/>
                <a:stretch>
                  <a:fillRect l="-4545" t="-6667" b="-23333"/>
                </a:stretch>
              </a:blipFill>
              <a:ln w="12700">
                <a:noFill/>
                <a:miter lim="800000"/>
                <a:headEnd type="none" w="sm" len="sm"/>
                <a:tailEnd type="none" w="sm" len="sm"/>
              </a:ln>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44E0DD8-AB96-D342-AC00-21E89741E3FC}"/>
              </a:ext>
            </a:extLst>
          </p:cNvPr>
          <p:cNvSpPr>
            <a:spLocks noChangeArrowheads="1"/>
          </p:cNvSpPr>
          <p:nvPr/>
        </p:nvSpPr>
        <p:spPr bwMode="auto">
          <a:xfrm>
            <a:off x="5456663" y="4546767"/>
            <a:ext cx="6461710" cy="405262"/>
          </a:xfrm>
          <a:prstGeom prst="rect">
            <a:avLst/>
          </a:prstGeom>
          <a:noFill/>
          <a:ln w="6350">
            <a:solidFill>
              <a:schemeClr val="accent1"/>
            </a:solidFill>
            <a:prstDash val="dash"/>
            <a:miter lim="800000"/>
            <a:headEnd type="none" w="sm" len="sm"/>
            <a:tailEnd type="none" w="sm" len="sm"/>
          </a:ln>
        </p:spPr>
        <p:txBody>
          <a:bodyPr wrap="none" anchor="ctr"/>
          <a:lstStyle/>
          <a:p>
            <a:endParaRPr lang="de-DE"/>
          </a:p>
        </p:txBody>
      </p:sp>
      <p:sp>
        <p:nvSpPr>
          <p:cNvPr id="28" name="Line 7">
            <a:extLst>
              <a:ext uri="{FF2B5EF4-FFF2-40B4-BE49-F238E27FC236}">
                <a16:creationId xmlns:a16="http://schemas.microsoft.com/office/drawing/2014/main" id="{EAC507C3-F7CD-C34F-8A12-7B9C28D148B4}"/>
              </a:ext>
            </a:extLst>
          </p:cNvPr>
          <p:cNvSpPr>
            <a:spLocks noChangeShapeType="1"/>
          </p:cNvSpPr>
          <p:nvPr/>
        </p:nvSpPr>
        <p:spPr bwMode="auto">
          <a:xfrm flipV="1">
            <a:off x="9369662" y="4158401"/>
            <a:ext cx="533803" cy="388366"/>
          </a:xfrm>
          <a:prstGeom prst="line">
            <a:avLst/>
          </a:prstGeom>
          <a:noFill/>
          <a:ln w="6350">
            <a:solidFill>
              <a:schemeClr val="accent1"/>
            </a:solidFill>
            <a:prstDash val="dash"/>
            <a:round/>
            <a:headEnd type="none" w="sm" len="sm"/>
            <a:tailEnd type="none" w="sm" len="sm"/>
          </a:ln>
        </p:spPr>
        <p:txBody>
          <a:bodyPr/>
          <a:lstStyle/>
          <a:p>
            <a:endParaRPr lang="de-DE"/>
          </a:p>
        </p:txBody>
      </p:sp>
      <mc:AlternateContent xmlns:mc="http://schemas.openxmlformats.org/markup-compatibility/2006" xmlns:a14="http://schemas.microsoft.com/office/drawing/2010/main">
        <mc:Choice Requires="a14">
          <p:sp>
            <p:nvSpPr>
              <p:cNvPr id="29" name="Text Box 12">
                <a:extLst>
                  <a:ext uri="{FF2B5EF4-FFF2-40B4-BE49-F238E27FC236}">
                    <a16:creationId xmlns:a16="http://schemas.microsoft.com/office/drawing/2014/main" id="{D2BA5C83-D9A5-C942-910F-935C5B9EE90D}"/>
                  </a:ext>
                </a:extLst>
              </p:cNvPr>
              <p:cNvSpPr txBox="1">
                <a:spLocks noChangeArrowheads="1"/>
              </p:cNvSpPr>
              <p:nvPr/>
            </p:nvSpPr>
            <p:spPr bwMode="auto">
              <a:xfrm>
                <a:off x="9499993" y="3908250"/>
                <a:ext cx="2120068" cy="369332"/>
              </a:xfrm>
              <a:prstGeom prst="rect">
                <a:avLst/>
              </a:prstGeom>
              <a:noFill/>
              <a:ln w="12700">
                <a:noFill/>
                <a:miter lim="800000"/>
                <a:headEnd type="none" w="sm" len="sm"/>
                <a:tailEnd type="none" w="sm" len="sm"/>
              </a:ln>
            </p:spPr>
            <p:txBody>
              <a:bodyPr wrap="none">
                <a:spAutoFit/>
              </a:bodyPr>
              <a:lstStyle/>
              <a:p>
                <a:r>
                  <a:rPr lang="de-DE" dirty="0" err="1">
                    <a:solidFill>
                      <a:schemeClr val="accent1"/>
                    </a:solidFill>
                  </a:rPr>
                  <a:t>Relationenschema</a:t>
                </a:r>
                <a:r>
                  <a:rPr lang="de-DE" dirty="0">
                    <a:solidFill>
                      <a:schemeClr val="accent1"/>
                    </a:solidFill>
                  </a:rPr>
                  <a:t> </a:t>
                </a:r>
                <a14:m>
                  <m:oMath xmlns:m="http://schemas.openxmlformats.org/officeDocument/2006/math">
                    <m:r>
                      <a:rPr lang="de-DE" i="1" dirty="0" smtClean="0">
                        <a:solidFill>
                          <a:schemeClr val="accent1"/>
                        </a:solidFill>
                        <a:latin typeface="Cambria Math" panose="02040503050406030204" pitchFamily="18" charset="0"/>
                      </a:rPr>
                      <m:t>𝑅</m:t>
                    </m:r>
                  </m:oMath>
                </a14:m>
                <a:endParaRPr lang="de-DE" dirty="0">
                  <a:solidFill>
                    <a:schemeClr val="accent1"/>
                  </a:solidFill>
                </a:endParaRPr>
              </a:p>
            </p:txBody>
          </p:sp>
        </mc:Choice>
        <mc:Fallback xmlns="">
          <p:sp>
            <p:nvSpPr>
              <p:cNvPr id="29" name="Text Box 12">
                <a:extLst>
                  <a:ext uri="{FF2B5EF4-FFF2-40B4-BE49-F238E27FC236}">
                    <a16:creationId xmlns:a16="http://schemas.microsoft.com/office/drawing/2014/main" id="{D2BA5C83-D9A5-C942-910F-935C5B9EE90D}"/>
                  </a:ext>
                </a:extLst>
              </p:cNvPr>
              <p:cNvSpPr txBox="1">
                <a:spLocks noRot="1" noChangeAspect="1" noMove="1" noResize="1" noEditPoints="1" noAdjustHandles="1" noChangeArrowheads="1" noChangeShapeType="1" noTextEdit="1"/>
              </p:cNvSpPr>
              <p:nvPr/>
            </p:nvSpPr>
            <p:spPr bwMode="auto">
              <a:xfrm>
                <a:off x="9499993" y="3908250"/>
                <a:ext cx="2120068" cy="369332"/>
              </a:xfrm>
              <a:prstGeom prst="rect">
                <a:avLst/>
              </a:prstGeom>
              <a:blipFill>
                <a:blip r:embed="rId6"/>
                <a:stretch>
                  <a:fillRect l="-1786" t="-6667" b="-23333"/>
                </a:stretch>
              </a:blipFill>
              <a:ln w="12700">
                <a:noFill/>
                <a:miter lim="800000"/>
                <a:headEnd type="none" w="sm" len="sm"/>
                <a:tailEnd type="none" w="sm" len="sm"/>
              </a:ln>
            </p:spPr>
            <p:txBody>
              <a:bodyPr/>
              <a:lstStyle/>
              <a:p>
                <a:r>
                  <a:rPr lang="en-GB">
                    <a:noFill/>
                  </a:rPr>
                  <a:t> </a:t>
                </a:r>
              </a:p>
            </p:txBody>
          </p:sp>
        </mc:Fallback>
      </mc:AlternateContent>
      <p:sp>
        <p:nvSpPr>
          <p:cNvPr id="7" name="TextBox 6">
            <a:extLst>
              <a:ext uri="{FF2B5EF4-FFF2-40B4-BE49-F238E27FC236}">
                <a16:creationId xmlns:a16="http://schemas.microsoft.com/office/drawing/2014/main" id="{73D10449-2D85-1F55-2CFF-7A1150B2DD0E}"/>
              </a:ext>
            </a:extLst>
          </p:cNvPr>
          <p:cNvSpPr txBox="1"/>
          <p:nvPr/>
        </p:nvSpPr>
        <p:spPr>
          <a:xfrm>
            <a:off x="9415278" y="1668656"/>
            <a:ext cx="2420389"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de-DE" dirty="0"/>
              <a:t>Eigentlich sind Strings als solche zu markieren. Zur Übersicht lassen wir Anführungszeichen in dieser Vorlesung weg.</a:t>
            </a:r>
          </a:p>
        </p:txBody>
      </p:sp>
    </p:spTree>
    <p:extLst>
      <p:ext uri="{BB962C8B-B14F-4D97-AF65-F5344CB8AC3E}">
        <p14:creationId xmlns:p14="http://schemas.microsoft.com/office/powerpoint/2010/main" val="1659964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23" grpId="0"/>
      <p:bldP spid="27" grpId="0" animBg="1"/>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F93B-63E3-BE40-82A0-120DA6F5EE5A}"/>
              </a:ext>
            </a:extLst>
          </p:cNvPr>
          <p:cNvSpPr>
            <a:spLocks noGrp="1"/>
          </p:cNvSpPr>
          <p:nvPr>
            <p:ph type="title"/>
          </p:nvPr>
        </p:nvSpPr>
        <p:spPr/>
        <p:txBody>
          <a:bodyPr/>
          <a:lstStyle/>
          <a:p>
            <a:r>
              <a:rPr lang="de-DE" dirty="0"/>
              <a:t>Beispiel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C5FDF-3913-924A-B8CF-8C971547FF6E}"/>
                  </a:ext>
                </a:extLst>
              </p:cNvPr>
              <p:cNvSpPr>
                <a:spLocks noGrp="1"/>
              </p:cNvSpPr>
              <p:nvPr>
                <p:ph idx="1"/>
              </p:nvPr>
            </p:nvSpPr>
            <p:spPr/>
            <p:txBody>
              <a:bodyPr/>
              <a:lstStyle/>
              <a:p>
                <a:r>
                  <a:rPr lang="de-DE" dirty="0"/>
                  <a:t>Ermittle alle Namen von Studenten, die in allen Kursen, die das Department CS anbietet, im Jahr 19 Prüfungen abgelegt haben</a:t>
                </a: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𝐷𝑒𝑝𝑎𝑟𝑡𝑚𝑒𝑛𝑡</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𝐶𝑆</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𝜎</m:t>
                        </m:r>
                      </m:e>
                      <m:sub>
                        <m:r>
                          <a:rPr lang="de-DE" i="1" dirty="0">
                            <a:latin typeface="Cambria Math" panose="02040503050406030204" pitchFamily="18" charset="0"/>
                            <a:sym typeface="WP MathA" pitchFamily="2" charset="2"/>
                          </a:rPr>
                          <m:t>𝑌𝑒𝑎𝑟</m:t>
                        </m:r>
                        <m:r>
                          <a:rPr lang="de-DE" i="1" dirty="0">
                            <a:latin typeface="Cambria Math" panose="02040503050406030204" pitchFamily="18" charset="0"/>
                            <a:sym typeface="WP MathA" pitchFamily="2" charset="2"/>
                          </a:rPr>
                          <m:t>=19</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𝑆𝐸𝐶𝑇𝐼𝑂𝑁</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r>
                          <a:rPr lang="de-DE" i="1" dirty="0">
                            <a:latin typeface="Cambria Math" panose="02040503050406030204" pitchFamily="18" charset="0"/>
                          </a:rPr>
                          <m:t>⋈</m:t>
                        </m:r>
                        <m:r>
                          <a:rPr lang="de-DE" i="1" dirty="0">
                            <a:latin typeface="Cambria Math" panose="02040503050406030204" pitchFamily="18" charset="0"/>
                            <a:sym typeface="WP MathA" pitchFamily="2" charset="2"/>
                          </a:rPr>
                          <m:t>𝐶𝑆</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𝐶𝑂𝑈𝑅𝑆𝐸</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𝑆𝑇𝑁</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𝑆𝐼𝐷</m:t>
                    </m:r>
                    <m:r>
                      <a:rPr lang="de-DE" i="1" dirty="0">
                        <a:latin typeface="Cambria Math" panose="02040503050406030204" pitchFamily="18" charset="0"/>
                        <a:ea typeface="ヒラギノ角ゴ Pro W3" pitchFamily="1" charset="-128"/>
                        <a:sym typeface="WP MathA" pitchFamily="2" charset="2"/>
                      </a:rPr>
                      <m:t>←</m:t>
                    </m:r>
                    <m:sSub>
                      <m:sSubPr>
                        <m:ctrlPr>
                          <a:rPr lang="de-DE" i="1" dirty="0">
                            <a:latin typeface="Cambria Math" panose="02040503050406030204" pitchFamily="18" charset="0"/>
                            <a:sym typeface="WP MathA" pitchFamily="2" charset="2"/>
                          </a:rPr>
                        </m:ctrlPr>
                      </m:sSubPr>
                      <m:e>
                        <m:r>
                          <a:rPr lang="el-GR" i="1" dirty="0">
                            <a:latin typeface="Cambria Math" panose="02040503050406030204" pitchFamily="18" charset="0"/>
                            <a:sym typeface="WP MathA" pitchFamily="2" charset="2"/>
                          </a:rPr>
                          <m:t>𝜋</m:t>
                        </m:r>
                      </m:e>
                      <m:sub>
                        <m:r>
                          <a:rPr lang="de-DE" i="1" dirty="0">
                            <a:latin typeface="Cambria Math" panose="02040503050406030204" pitchFamily="18" charset="0"/>
                            <a:sym typeface="WP MathA" pitchFamily="2" charset="2"/>
                          </a:rPr>
                          <m:t>𝑆𝑡𝑢𝑑𝑒𝑛𝑡𝑁𝑢𝑚𝑏𝑒𝑟</m:t>
                        </m:r>
                        <m:r>
                          <a:rPr lang="de-DE" i="1"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𝑆𝑒𝑐𝑡𝑖𝑜𝑛𝐼𝑑𝑒𝑛𝑡𝑖𝑓𝑖𝑒𝑟</m:t>
                        </m:r>
                      </m:sub>
                    </m:sSub>
                    <m:d>
                      <m:dPr>
                        <m:ctrlPr>
                          <a:rPr lang="de-DE" i="1" dirty="0">
                            <a:latin typeface="Cambria Math" panose="02040503050406030204" pitchFamily="18" charset="0"/>
                            <a:sym typeface="WP MathA" pitchFamily="2" charset="2"/>
                          </a:rPr>
                        </m:ctrlPr>
                      </m:dPr>
                      <m:e>
                        <m:r>
                          <a:rPr lang="de-DE" i="1" dirty="0">
                            <a:latin typeface="Cambria Math" panose="02040503050406030204" pitchFamily="18" charset="0"/>
                            <a:sym typeface="WP MathA" pitchFamily="2" charset="2"/>
                          </a:rPr>
                          <m:t>𝐺𝑅𝐴𝐷𝐸</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𝑅𝐸𝑃𝑂𝑅𝑇</m:t>
                        </m:r>
                      </m:e>
                    </m:d>
                  </m:oMath>
                </a14:m>
                <a:endParaRPr lang="de-DE" dirty="0">
                  <a:sym typeface="WP MathA" pitchFamily="2" charset="2"/>
                </a:endParaRPr>
              </a:p>
              <a:p>
                <a:pPr marL="715703" lvl="1" indent="-457200">
                  <a:buFont typeface="+mj-lt"/>
                  <a:buAutoNum type="arabicPeriod"/>
                </a:pPr>
                <a:r>
                  <a:rPr lang="de-DE" dirty="0">
                    <a:sym typeface="WP MathA" pitchFamily="2" charset="2"/>
                  </a:rPr>
                  <a:t> </a:t>
                </a:r>
                <a14:m>
                  <m:oMath xmlns:m="http://schemas.openxmlformats.org/officeDocument/2006/math">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𝑆𝑇𝑈𝐷𝐸𝑁𝑇</m:t>
                    </m:r>
                    <m:d>
                      <m:dPr>
                        <m:ctrlPr>
                          <a:rPr lang="de-DE" i="1" dirty="0">
                            <a:latin typeface="Cambria Math" panose="02040503050406030204" pitchFamily="18" charset="0"/>
                            <a:sym typeface="WP MathA" pitchFamily="2" charset="2"/>
                          </a:rPr>
                        </m:ctrlPr>
                      </m:dPr>
                      <m:e>
                        <m:r>
                          <a:rPr lang="de-DE" i="1" dirty="0" err="1">
                            <a:latin typeface="Cambria Math" panose="02040503050406030204" pitchFamily="18" charset="0"/>
                            <a:sym typeface="WP MathA" pitchFamily="2" charset="2"/>
                          </a:rPr>
                          <m:t>𝑆𝑡𝑢𝑑𝑒𝑛𝑡𝑁𝑢𝑚𝑏𝑒𝑟</m:t>
                        </m:r>
                      </m:e>
                    </m:d>
                    <m:r>
                      <a:rPr lang="de-DE" i="1" dirty="0">
                        <a:latin typeface="Cambria Math" panose="02040503050406030204" pitchFamily="18" charset="0"/>
                        <a:ea typeface="ヒラギノ角ゴ Pro W3" pitchFamily="1" charset="-128"/>
                        <a:sym typeface="WP MathA" pitchFamily="2" charset="2"/>
                      </a:rPr>
                      <m:t>←</m:t>
                    </m:r>
                    <m:r>
                      <a:rPr lang="de-DE" i="1" dirty="0">
                        <a:latin typeface="Cambria Math" panose="02040503050406030204" pitchFamily="18" charset="0"/>
                        <a:sym typeface="WP MathA" pitchFamily="2" charset="2"/>
                      </a:rPr>
                      <m:t>𝑆𝑇𝑁</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𝑆𝐼𝐷</m:t>
                    </m:r>
                    <m:r>
                      <a:rPr lang="en-US" i="1" dirty="0">
                        <a:latin typeface="Cambria Math" panose="02040503050406030204" pitchFamily="18" charset="0"/>
                      </a:rPr>
                      <m:t>÷</m:t>
                    </m:r>
                    <m:r>
                      <a:rPr lang="de-DE" i="1" dirty="0">
                        <a:latin typeface="Cambria Math" panose="02040503050406030204" pitchFamily="18" charset="0"/>
                        <a:sym typeface="Symbol" pitchFamily="18" charset="2"/>
                      </a:rPr>
                      <m:t>𝐶</m:t>
                    </m:r>
                    <m:r>
                      <a:rPr lang="de-DE" i="1" dirty="0">
                        <a:latin typeface="Cambria Math" panose="02040503050406030204" pitchFamily="18" charset="0"/>
                        <a:sym typeface="WP MathA" pitchFamily="2" charset="2"/>
                      </a:rPr>
                      <m:t>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𝑆𝐸𝐶𝑇𝐼𝑂𝑁</m:t>
                    </m:r>
                  </m:oMath>
                </a14:m>
                <a:endParaRPr lang="de-DE" dirty="0">
                  <a:sym typeface="Symbol" pitchFamily="18" charset="2"/>
                </a:endParaRPr>
              </a:p>
              <a:p>
                <a:pPr marL="715703" lvl="1" indent="-457200">
                  <a:buFont typeface="+mj-lt"/>
                  <a:buAutoNum type="arabicPeriod"/>
                </a:pPr>
                <a:r>
                  <a:rPr lang="de-DE" dirty="0">
                    <a:sym typeface="Symbol" pitchFamily="18" charset="2"/>
                  </a:rPr>
                  <a:t> </a:t>
                </a:r>
                <a14:m>
                  <m:oMath xmlns:m="http://schemas.openxmlformats.org/officeDocument/2006/math">
                    <m:r>
                      <a:rPr lang="de-DE" i="1" dirty="0">
                        <a:latin typeface="Cambria Math" panose="02040503050406030204" pitchFamily="18" charset="0"/>
                        <a:sym typeface="Symbol" pitchFamily="18" charset="2"/>
                      </a:rPr>
                      <m:t>𝑅𝐸𝑆𝑈𝐿𝑇𝐴𝑇</m:t>
                    </m:r>
                    <m:r>
                      <a:rPr lang="de-DE" i="1" dirty="0">
                        <a:latin typeface="Cambria Math" panose="02040503050406030204" pitchFamily="18" charset="0"/>
                        <a:ea typeface="ヒラギノ角ゴ Pro W3" pitchFamily="1" charset="-128"/>
                        <a:sym typeface="Symbol" pitchFamily="18" charset="2"/>
                      </a:rPr>
                      <m:t>←</m:t>
                    </m:r>
                    <m:sSub>
                      <m:sSubPr>
                        <m:ctrlPr>
                          <a:rPr lang="de-DE" i="1" dirty="0">
                            <a:latin typeface="Cambria Math" panose="02040503050406030204" pitchFamily="18" charset="0"/>
                            <a:sym typeface="Symbol" pitchFamily="18" charset="2"/>
                          </a:rPr>
                        </m:ctrlPr>
                      </m:sSubPr>
                      <m:e>
                        <m:r>
                          <a:rPr lang="el-GR" i="1" dirty="0">
                            <a:latin typeface="Cambria Math" panose="02040503050406030204" pitchFamily="18" charset="0"/>
                            <a:sym typeface="Symbol" pitchFamily="18" charset="2"/>
                          </a:rPr>
                          <m:t>𝜋</m:t>
                        </m:r>
                      </m:e>
                      <m:sub>
                        <m:r>
                          <a:rPr lang="de-DE" i="1" dirty="0">
                            <a:latin typeface="Cambria Math" panose="02040503050406030204" pitchFamily="18" charset="0"/>
                            <a:sym typeface="Symbol" pitchFamily="18" charset="2"/>
                          </a:rPr>
                          <m:t>𝑁𝑎𝑚𝑒</m:t>
                        </m:r>
                      </m:sub>
                    </m:sSub>
                    <m:d>
                      <m:dPr>
                        <m:ctrlPr>
                          <a:rPr lang="de-DE" i="1" dirty="0">
                            <a:latin typeface="Cambria Math" panose="02040503050406030204" pitchFamily="18" charset="0"/>
                            <a:sym typeface="Symbol" pitchFamily="18" charset="2"/>
                          </a:rPr>
                        </m:ctrlPr>
                      </m:dPr>
                      <m:e>
                        <m:r>
                          <a:rPr lang="de-DE" i="1" dirty="0">
                            <a:latin typeface="Cambria Math" panose="02040503050406030204" pitchFamily="18" charset="0"/>
                            <a:sym typeface="WP MathA" pitchFamily="2" charset="2"/>
                          </a:rPr>
                          <m:t>𝐶𝑆</m:t>
                        </m:r>
                        <m:r>
                          <a:rPr lang="de-DE" i="1" dirty="0">
                            <a:latin typeface="Cambria Math" panose="02040503050406030204" pitchFamily="18" charset="0"/>
                            <a:sym typeface="WP MathA" pitchFamily="2" charset="2"/>
                          </a:rPr>
                          <m:t>19</m:t>
                        </m:r>
                        <m:r>
                          <m:rPr>
                            <m:nor/>
                          </m:rPr>
                          <a:rPr lang="de-DE" dirty="0">
                            <a:latin typeface="Cambria Math" panose="02040503050406030204" pitchFamily="18" charset="0"/>
                            <a:sym typeface="WP MathA" pitchFamily="2" charset="2"/>
                          </a:rPr>
                          <m:t>−</m:t>
                        </m:r>
                        <m:r>
                          <a:rPr lang="de-DE" i="1" dirty="0">
                            <a:latin typeface="Cambria Math" panose="02040503050406030204" pitchFamily="18" charset="0"/>
                            <a:sym typeface="WP MathA" pitchFamily="2" charset="2"/>
                          </a:rPr>
                          <m:t>𝑆𝑇𝑈𝐷𝐸𝑁𝑇</m:t>
                        </m:r>
                        <m:r>
                          <a:rPr lang="de-DE" i="1" dirty="0">
                            <a:latin typeface="Cambria Math" panose="02040503050406030204" pitchFamily="18" charset="0"/>
                          </a:rPr>
                          <m:t>⋈</m:t>
                        </m:r>
                        <m:r>
                          <a:rPr lang="de-DE" i="1" dirty="0">
                            <a:latin typeface="Cambria Math" panose="02040503050406030204" pitchFamily="18" charset="0"/>
                            <a:sym typeface="Symbol" pitchFamily="18" charset="2"/>
                          </a:rPr>
                          <m:t>𝑆𝑇𝑈𝐷𝐸𝑁𝑇</m:t>
                        </m:r>
                      </m:e>
                    </m:d>
                  </m:oMath>
                </a14:m>
                <a:endParaRPr lang="el-GR" dirty="0">
                  <a:sym typeface="Symbol" pitchFamily="18" charset="2"/>
                </a:endParaRPr>
              </a:p>
            </p:txBody>
          </p:sp>
        </mc:Choice>
        <mc:Fallback xmlns="">
          <p:sp>
            <p:nvSpPr>
              <p:cNvPr id="3" name="Content Placeholder 2">
                <a:extLst>
                  <a:ext uri="{FF2B5EF4-FFF2-40B4-BE49-F238E27FC236}">
                    <a16:creationId xmlns:a16="http://schemas.microsoft.com/office/drawing/2014/main" id="{48CC5FDF-3913-924A-B8CF-8C971547FF6E}"/>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4DAF2775-E3AB-F149-BEA9-D218897321EA}"/>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BB1B14DF-6BCF-4749-9DED-1B04BCCD8D6E}"/>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F5C08C-9191-C746-B9CD-30DAF09749E0}"/>
              </a:ext>
            </a:extLst>
          </p:cNvPr>
          <p:cNvSpPr>
            <a:spLocks noGrp="1"/>
          </p:cNvSpPr>
          <p:nvPr>
            <p:ph type="sldNum" sz="quarter" idx="4"/>
          </p:nvPr>
        </p:nvSpPr>
        <p:spPr/>
        <p:txBody>
          <a:bodyPr/>
          <a:lstStyle/>
          <a:p>
            <a:fld id="{6B52BCD7-8B4B-1443-81DC-540C3C62FE02}" type="slidenum">
              <a:rPr lang="en-GB" smtClean="0"/>
              <a:t>50</a:t>
            </a:fld>
            <a:endParaRPr lang="en-GB"/>
          </a:p>
        </p:txBody>
      </p:sp>
      <p:graphicFrame>
        <p:nvGraphicFramePr>
          <p:cNvPr id="14" name="Group 86">
            <a:extLst>
              <a:ext uri="{FF2B5EF4-FFF2-40B4-BE49-F238E27FC236}">
                <a16:creationId xmlns:a16="http://schemas.microsoft.com/office/drawing/2014/main" id="{141BCE48-BBB0-E744-BBD0-100C7D65D7E2}"/>
              </a:ext>
            </a:extLst>
          </p:cNvPr>
          <p:cNvGraphicFramePr>
            <a:graphicFrameLocks noGrp="1"/>
          </p:cNvGraphicFramePr>
          <p:nvPr>
            <p:extLst>
              <p:ext uri="{D42A27DB-BD31-4B8C-83A1-F6EECF244321}">
                <p14:modId xmlns:p14="http://schemas.microsoft.com/office/powerpoint/2010/main" val="2417683705"/>
              </p:ext>
            </p:extLst>
          </p:nvPr>
        </p:nvGraphicFramePr>
        <p:xfrm>
          <a:off x="534723" y="5029272"/>
          <a:ext cx="2954874" cy="595680"/>
        </p:xfrm>
        <a:graphic>
          <a:graphicData uri="http://schemas.openxmlformats.org/drawingml/2006/table">
            <a:tbl>
              <a:tblPr/>
              <a:tblGrid>
                <a:gridCol w="1436416">
                  <a:extLst>
                    <a:ext uri="{9D8B030D-6E8A-4147-A177-3AD203B41FA5}">
                      <a16:colId xmlns:a16="http://schemas.microsoft.com/office/drawing/2014/main" val="3396831968"/>
                    </a:ext>
                  </a:extLst>
                </a:gridCol>
                <a:gridCol w="1518458">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CS19-STUDENT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bl>
          </a:graphicData>
        </a:graphic>
      </p:graphicFrame>
      <p:graphicFrame>
        <p:nvGraphicFramePr>
          <p:cNvPr id="15" name="Group 86">
            <a:extLst>
              <a:ext uri="{FF2B5EF4-FFF2-40B4-BE49-F238E27FC236}">
                <a16:creationId xmlns:a16="http://schemas.microsoft.com/office/drawing/2014/main" id="{0127BDFB-555D-894C-97FB-9F9AC300F337}"/>
              </a:ext>
            </a:extLst>
          </p:cNvPr>
          <p:cNvGraphicFramePr>
            <a:graphicFrameLocks noGrp="1"/>
          </p:cNvGraphicFramePr>
          <p:nvPr>
            <p:extLst>
              <p:ext uri="{D42A27DB-BD31-4B8C-83A1-F6EECF244321}">
                <p14:modId xmlns:p14="http://schemas.microsoft.com/office/powerpoint/2010/main" val="3327956920"/>
              </p:ext>
            </p:extLst>
          </p:nvPr>
        </p:nvGraphicFramePr>
        <p:xfrm>
          <a:off x="9225989" y="5029272"/>
          <a:ext cx="1705320" cy="595680"/>
        </p:xfrm>
        <a:graphic>
          <a:graphicData uri="http://schemas.openxmlformats.org/drawingml/2006/table">
            <a:tbl>
              <a:tblPr/>
              <a:tblGrid>
                <a:gridCol w="976485">
                  <a:extLst>
                    <a:ext uri="{9D8B030D-6E8A-4147-A177-3AD203B41FA5}">
                      <a16:colId xmlns:a16="http://schemas.microsoft.com/office/drawing/2014/main" val="3396831968"/>
                    </a:ext>
                  </a:extLst>
                </a:gridCol>
                <a:gridCol w="728835">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RESULTAT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Brown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bl>
          </a:graphicData>
        </a:graphic>
      </p:graphicFrame>
      <p:graphicFrame>
        <p:nvGraphicFramePr>
          <p:cNvPr id="5" name="Group 5">
            <a:extLst>
              <a:ext uri="{FF2B5EF4-FFF2-40B4-BE49-F238E27FC236}">
                <a16:creationId xmlns:a16="http://schemas.microsoft.com/office/drawing/2014/main" id="{C9BA88A6-5FEF-9641-AC0C-3FAB1354D2A4}"/>
              </a:ext>
            </a:extLst>
          </p:cNvPr>
          <p:cNvGraphicFramePr>
            <a:graphicFrameLocks noGrp="1"/>
          </p:cNvGraphicFramePr>
          <p:nvPr>
            <p:extLst>
              <p:ext uri="{D42A27DB-BD31-4B8C-83A1-F6EECF244321}">
                <p14:modId xmlns:p14="http://schemas.microsoft.com/office/powerpoint/2010/main" val="3364436788"/>
              </p:ext>
            </p:extLst>
          </p:nvPr>
        </p:nvGraphicFramePr>
        <p:xfrm>
          <a:off x="3648591" y="5030394"/>
          <a:ext cx="4501933" cy="875520"/>
        </p:xfrm>
        <a:graphic>
          <a:graphicData uri="http://schemas.openxmlformats.org/drawingml/2006/table">
            <a:tbl>
              <a:tblPr firstRow="1"/>
              <a:tblGrid>
                <a:gridCol w="966516">
                  <a:extLst>
                    <a:ext uri="{9D8B030D-6E8A-4147-A177-3AD203B41FA5}">
                      <a16:colId xmlns:a16="http://schemas.microsoft.com/office/drawing/2014/main" val="1450899989"/>
                    </a:ext>
                  </a:extLst>
                </a:gridCol>
                <a:gridCol w="728835">
                  <a:extLst>
                    <a:ext uri="{9D8B030D-6E8A-4147-A177-3AD203B41FA5}">
                      <a16:colId xmlns:a16="http://schemas.microsoft.com/office/drawing/2014/main" val="20000"/>
                    </a:ext>
                  </a:extLst>
                </a:gridCol>
                <a:gridCol w="1518458">
                  <a:extLst>
                    <a:ext uri="{9D8B030D-6E8A-4147-A177-3AD203B41FA5}">
                      <a16:colId xmlns:a16="http://schemas.microsoft.com/office/drawing/2014/main" val="20001"/>
                    </a:ext>
                  </a:extLst>
                </a:gridCol>
                <a:gridCol w="599612">
                  <a:extLst>
                    <a:ext uri="{9D8B030D-6E8A-4147-A177-3AD203B41FA5}">
                      <a16:colId xmlns:a16="http://schemas.microsoft.com/office/drawing/2014/main" val="20002"/>
                    </a:ext>
                  </a:extLst>
                </a:gridCol>
                <a:gridCol w="688512">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STUDENT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StudentNumber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Class</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Major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Smith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8571287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Brown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31335250"/>
                  </a:ext>
                </a:extLst>
              </a:tr>
            </a:tbl>
          </a:graphicData>
        </a:graphic>
      </p:graphicFrame>
      <p:sp>
        <p:nvSpPr>
          <p:cNvPr id="16" name="Right Arrow 15">
            <a:extLst>
              <a:ext uri="{FF2B5EF4-FFF2-40B4-BE49-F238E27FC236}">
                <a16:creationId xmlns:a16="http://schemas.microsoft.com/office/drawing/2014/main" id="{BD071F3B-959A-084F-AF65-921C9C8C32F4}"/>
              </a:ext>
            </a:extLst>
          </p:cNvPr>
          <p:cNvSpPr/>
          <p:nvPr/>
        </p:nvSpPr>
        <p:spPr>
          <a:xfrm>
            <a:off x="8553535" y="5165835"/>
            <a:ext cx="269443"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97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Minimalität</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Relationale Algebra </a:t>
            </a:r>
          </a:p>
        </p:txBody>
      </p:sp>
      <p:sp>
        <p:nvSpPr>
          <p:cNvPr id="5" name="Date Placeholder 4">
            <a:extLst>
              <a:ext uri="{FF2B5EF4-FFF2-40B4-BE49-F238E27FC236}">
                <a16:creationId xmlns:a16="http://schemas.microsoft.com/office/drawing/2014/main" id="{40DFCE0C-18EF-C34C-93D2-286A8A1FE757}"/>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98179E44-D90D-8B4F-B50E-73C069C5154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51</a:t>
            </a:fld>
            <a:endParaRPr lang="en-GB"/>
          </a:p>
        </p:txBody>
      </p:sp>
    </p:spTree>
    <p:extLst>
      <p:ext uri="{BB962C8B-B14F-4D97-AF65-F5344CB8AC3E}">
        <p14:creationId xmlns:p14="http://schemas.microsoft.com/office/powerpoint/2010/main" val="3573837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Minimalität der relationalen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Minimale Operatormenge</a:t>
                </a:r>
              </a:p>
              <a:p>
                <a:pPr lvl="1"/>
                <a:r>
                  <a:rPr lang="de-DE" dirty="0"/>
                  <a:t>Selektion (</a:t>
                </a:r>
                <a14:m>
                  <m:oMath xmlns:m="http://schemas.openxmlformats.org/officeDocument/2006/math">
                    <m:r>
                      <a:rPr lang="de-DE" i="1" dirty="0" smtClean="0">
                        <a:latin typeface="Cambria Math" panose="02040503050406030204" pitchFamily="18" charset="0"/>
                      </a:rPr>
                      <m:t>𝜎</m:t>
                    </m:r>
                  </m:oMath>
                </a14:m>
                <a:r>
                  <a:rPr lang="de-DE" dirty="0"/>
                  <a:t>) und Projektion (</a:t>
                </a:r>
                <a14:m>
                  <m:oMath xmlns:m="http://schemas.openxmlformats.org/officeDocument/2006/math">
                    <m:r>
                      <a:rPr lang="de-DE" i="1" dirty="0" smtClean="0">
                        <a:latin typeface="Cambria Math" panose="02040503050406030204" pitchFamily="18" charset="0"/>
                      </a:rPr>
                      <m:t>𝜋</m:t>
                    </m:r>
                  </m:oMath>
                </a14:m>
                <a:r>
                  <a:rPr lang="de-DE" dirty="0"/>
                  <a:t>)</a:t>
                </a:r>
              </a:p>
              <a:p>
                <a:pPr lvl="1"/>
                <a:r>
                  <a:rPr lang="de-DE" dirty="0"/>
                  <a:t>Umbenennung (</a:t>
                </a:r>
                <a14:m>
                  <m:oMath xmlns:m="http://schemas.openxmlformats.org/officeDocument/2006/math">
                    <m:r>
                      <a:rPr lang="de-DE" i="1" dirty="0" smtClean="0">
                        <a:latin typeface="Cambria Math" panose="02040503050406030204" pitchFamily="18" charset="0"/>
                      </a:rPr>
                      <m:t>𝜌</m:t>
                    </m:r>
                  </m:oMath>
                </a14:m>
                <a:r>
                  <a:rPr lang="de-DE" dirty="0"/>
                  <a:t>)</a:t>
                </a:r>
              </a:p>
              <a:p>
                <a:pPr lvl="1"/>
                <a:r>
                  <a:rPr lang="de-DE" dirty="0"/>
                  <a:t>Vereinigung (</a:t>
                </a:r>
                <a14:m>
                  <m:oMath xmlns:m="http://schemas.openxmlformats.org/officeDocument/2006/math">
                    <m:r>
                      <a:rPr lang="de-DE" i="1" dirty="0" smtClean="0">
                        <a:latin typeface="Cambria Math" panose="02040503050406030204" pitchFamily="18" charset="0"/>
                        <a:ea typeface="Cambria Math" panose="02040503050406030204" pitchFamily="18" charset="0"/>
                        <a:sym typeface="Symbol" pitchFamily="18" charset="2"/>
                      </a:rPr>
                      <m:t>∪</m:t>
                    </m:r>
                  </m:oMath>
                </a14:m>
                <a:r>
                  <a:rPr lang="de-DE" dirty="0"/>
                  <a:t>) und Differenz (</a:t>
                </a:r>
                <a14:m>
                  <m:oMath xmlns:m="http://schemas.openxmlformats.org/officeDocument/2006/math">
                    <m:r>
                      <a:rPr lang="de-DE" b="0" i="1" dirty="0" smtClean="0">
                        <a:latin typeface="Cambria Math" panose="02040503050406030204" pitchFamily="18" charset="0"/>
                      </a:rPr>
                      <m:t>−</m:t>
                    </m:r>
                  </m:oMath>
                </a14:m>
                <a:r>
                  <a:rPr lang="de-DE" dirty="0"/>
                  <a:t>)</a:t>
                </a:r>
              </a:p>
              <a:p>
                <a:pPr lvl="1"/>
                <a:r>
                  <a:rPr lang="de-DE" dirty="0"/>
                  <a:t>Kartesisches Produkt (</a:t>
                </a:r>
                <a14:m>
                  <m:oMath xmlns:m="http://schemas.openxmlformats.org/officeDocument/2006/math">
                    <m:r>
                      <a:rPr lang="de-DE" i="1" dirty="0" smtClean="0">
                        <a:latin typeface="Cambria Math" panose="02040503050406030204" pitchFamily="18" charset="0"/>
                        <a:ea typeface="Cambria Math" panose="02040503050406030204" pitchFamily="18" charset="0"/>
                      </a:rPr>
                      <m:t>×</m:t>
                    </m:r>
                  </m:oMath>
                </a14:m>
                <a:r>
                  <a:rPr lang="de-DE" dirty="0"/>
                  <a:t>)</a:t>
                </a:r>
              </a:p>
              <a:p>
                <a:r>
                  <a:rPr lang="de-DE" dirty="0"/>
                  <a:t>Weitere Operatoren durch minimale Operatormenge ausdrückbar</a:t>
                </a:r>
              </a:p>
              <a:p>
                <a:pPr lvl="1"/>
                <a:r>
                  <a:rPr lang="de-DE" dirty="0"/>
                  <a:t>Schnitt (</a:t>
                </a:r>
                <a14:m>
                  <m:oMath xmlns:m="http://schemas.openxmlformats.org/officeDocument/2006/math">
                    <m:r>
                      <a:rPr lang="de-DE" i="1" dirty="0" smtClean="0">
                        <a:latin typeface="Cambria Math" panose="02040503050406030204" pitchFamily="18" charset="0"/>
                        <a:ea typeface="Cambria Math" panose="02040503050406030204" pitchFamily="18" charset="0"/>
                        <a:sym typeface="Symbol" pitchFamily="18" charset="2"/>
                      </a:rPr>
                      <m:t>∩</m:t>
                    </m:r>
                  </m:oMath>
                </a14:m>
                <a:r>
                  <a:rPr lang="de-DE" dirty="0">
                    <a:sym typeface="Symbol" pitchFamily="18" charset="2"/>
                  </a:rPr>
                  <a:t>): </a:t>
                </a:r>
                <a14:m>
                  <m:oMath xmlns:m="http://schemas.openxmlformats.org/officeDocument/2006/math">
                    <m:r>
                      <a:rPr lang="de-DE" b="0" i="1" dirty="0" smtClean="0">
                        <a:latin typeface="Cambria Math" panose="02040503050406030204" pitchFamily="18" charset="0"/>
                        <a:sym typeface="Symbol" pitchFamily="18" charset="2"/>
                      </a:rPr>
                      <m:t>𝑟</m:t>
                    </m:r>
                    <m:r>
                      <a:rPr lang="de-DE" b="0" i="1" dirty="0" smtClean="0">
                        <a:latin typeface="Cambria Math" panose="02040503050406030204" pitchFamily="18" charset="0"/>
                        <a:sym typeface="Symbol" pitchFamily="18" charset="2"/>
                      </a:rPr>
                      <m:t>−</m:t>
                    </m:r>
                    <m:d>
                      <m:dPr>
                        <m:ctrlPr>
                          <a:rPr lang="de-DE" i="1" dirty="0" smtClean="0">
                            <a:latin typeface="Cambria Math" panose="02040503050406030204" pitchFamily="18" charset="0"/>
                            <a:sym typeface="Symbol" pitchFamily="18" charset="2"/>
                          </a:rPr>
                        </m:ctrlPr>
                      </m:dPr>
                      <m:e>
                        <m:r>
                          <a:rPr lang="de-DE" b="0" i="1" dirty="0" smtClean="0">
                            <a:latin typeface="Cambria Math" panose="02040503050406030204" pitchFamily="18" charset="0"/>
                            <a:sym typeface="Symbol" pitchFamily="18" charset="2"/>
                          </a:rPr>
                          <m:t>𝑠</m:t>
                        </m:r>
                        <m:r>
                          <a:rPr lang="de-DE" b="0" i="1" dirty="0" smtClean="0">
                            <a:latin typeface="Cambria Math" panose="02040503050406030204" pitchFamily="18" charset="0"/>
                            <a:sym typeface="Symbol" pitchFamily="18" charset="2"/>
                          </a:rPr>
                          <m:t>−</m:t>
                        </m:r>
                        <m:r>
                          <a:rPr lang="de-DE" b="0" i="1" dirty="0" smtClean="0">
                            <a:latin typeface="Cambria Math" panose="02040503050406030204" pitchFamily="18" charset="0"/>
                            <a:sym typeface="Symbol" pitchFamily="18" charset="2"/>
                          </a:rPr>
                          <m:t>𝑡</m:t>
                        </m:r>
                      </m:e>
                    </m:d>
                  </m:oMath>
                </a14:m>
                <a:endParaRPr lang="de-DE" dirty="0">
                  <a:sym typeface="Symbol" pitchFamily="18" charset="2"/>
                </a:endParaRPr>
              </a:p>
              <a:p>
                <a:pPr lvl="1"/>
                <a:r>
                  <a:rPr lang="de-DE" dirty="0">
                    <a:sym typeface="Symbol" pitchFamily="18" charset="2"/>
                  </a:rPr>
                  <a:t>Join (</a:t>
                </a:r>
                <a14:m>
                  <m:oMath xmlns:m="http://schemas.openxmlformats.org/officeDocument/2006/math">
                    <m:r>
                      <a:rPr lang="de-DE" i="1" dirty="0" smtClean="0">
                        <a:latin typeface="Cambria Math" panose="02040503050406030204" pitchFamily="18" charset="0"/>
                      </a:rPr>
                      <m:t>⋈</m:t>
                    </m:r>
                  </m:oMath>
                </a14:m>
                <a:r>
                  <a:rPr lang="de-DE" dirty="0"/>
                  <a:t>):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𝜎</m:t>
                        </m:r>
                      </m:e>
                      <m:sub>
                        <m:d>
                          <m:dPr>
                            <m:begChr m:val="⟨"/>
                            <m:endChr m:val="⟩"/>
                            <m:ctrlPr>
                              <a:rPr lang="de-DE" i="1" dirty="0" smtClean="0">
                                <a:latin typeface="Cambria Math" panose="02040503050406030204" pitchFamily="18" charset="0"/>
                              </a:rPr>
                            </m:ctrlPr>
                          </m:dPr>
                          <m:e>
                            <m:r>
                              <a:rPr lang="de-DE" b="0" i="1" dirty="0" smtClean="0">
                                <a:latin typeface="Cambria Math" panose="02040503050406030204" pitchFamily="18" charset="0"/>
                              </a:rPr>
                              <m:t>…</m:t>
                            </m:r>
                          </m:e>
                        </m:d>
                      </m:sub>
                    </m:sSub>
                    <m:r>
                      <a:rPr lang="de-DE" i="1" dirty="0">
                        <a:latin typeface="Cambria Math" panose="02040503050406030204" pitchFamily="18" charset="0"/>
                      </a:rPr>
                      <m:t>(</m:t>
                    </m:r>
                    <m:r>
                      <a:rPr lang="de-DE" b="0" i="1" dirty="0" smtClean="0">
                        <a:latin typeface="Cambria Math" panose="02040503050406030204" pitchFamily="18" charset="0"/>
                      </a:rPr>
                      <m:t>𝑟</m:t>
                    </m:r>
                    <m:r>
                      <a:rPr lang="de-DE" b="0" i="1" dirty="0" smtClean="0">
                        <a:latin typeface="Cambria Math" panose="02040503050406030204" pitchFamily="18" charset="0"/>
                      </a:rPr>
                      <m:t> × </m:t>
                    </m:r>
                    <m:r>
                      <a:rPr lang="de-DE" b="0" i="1" dirty="0" smtClean="0">
                        <a:latin typeface="Cambria Math" panose="02040503050406030204" pitchFamily="18" charset="0"/>
                      </a:rPr>
                      <m:t>𝑠</m:t>
                    </m:r>
                    <m:r>
                      <a:rPr lang="de-DE" i="1" dirty="0">
                        <a:latin typeface="Cambria Math" panose="02040503050406030204" pitchFamily="18" charset="0"/>
                      </a:rPr>
                      <m:t>)</m:t>
                    </m:r>
                  </m:oMath>
                </a14:m>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4B52842B-E576-EE4C-9299-E48E89CDBEA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A451A536-BD67-704D-8565-300F69DCB357}"/>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52</a:t>
            </a:fld>
            <a:endParaRPr lang="de-DE"/>
          </a:p>
        </p:txBody>
      </p:sp>
    </p:spTree>
    <p:extLst>
      <p:ext uri="{BB962C8B-B14F-4D97-AF65-F5344CB8AC3E}">
        <p14:creationId xmlns:p14="http://schemas.microsoft.com/office/powerpoint/2010/main" val="1813428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Minimalität der relationalen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Argumentation für die Minimalität</a:t>
                </a:r>
              </a:p>
              <a:p>
                <a:pPr lvl="1"/>
                <a:r>
                  <a:rPr lang="de-DE" dirty="0"/>
                  <a:t>Umbenennung (</a:t>
                </a:r>
                <a14:m>
                  <m:oMath xmlns:m="http://schemas.openxmlformats.org/officeDocument/2006/math">
                    <m:r>
                      <a:rPr lang="de-DE" i="1" dirty="0" smtClean="0">
                        <a:latin typeface="Cambria Math" panose="02040503050406030204" pitchFamily="18" charset="0"/>
                      </a:rPr>
                      <m:t>𝜌</m:t>
                    </m:r>
                  </m:oMath>
                </a14:m>
                <a:r>
                  <a:rPr lang="de-DE" dirty="0"/>
                  <a:t>) kann nicht durch eine der anderen fünf Operatoren ersetzt werden</a:t>
                </a:r>
              </a:p>
              <a:p>
                <a:pPr lvl="1"/>
                <a14:m>
                  <m:oMath xmlns:m="http://schemas.openxmlformats.org/officeDocument/2006/math">
                    <m:r>
                      <a:rPr lang="de-DE" i="1" dirty="0" smtClean="0">
                        <a:latin typeface="Cambria Math" panose="02040503050406030204" pitchFamily="18" charset="0"/>
                      </a:rPr>
                      <m:t>𝜌</m:t>
                    </m:r>
                  </m:oMath>
                </a14:m>
                <a:r>
                  <a:rPr lang="de-DE" dirty="0"/>
                  <a:t> hat zudem keinen Einfluss auf die Darstellung eines der anderen Operatoren mithilfe der noch verbleibenden fünf Operatoren (</a:t>
                </a:r>
                <a14:m>
                  <m:oMath xmlns:m="http://schemas.openxmlformats.org/officeDocument/2006/math">
                    <m:r>
                      <a:rPr lang="de-DE" i="1" dirty="0" smtClean="0">
                        <a:latin typeface="Cambria Math" panose="02040503050406030204" pitchFamily="18" charset="0"/>
                      </a:rPr>
                      <m:t>𝜎</m:t>
                    </m:r>
                    <m:r>
                      <a:rPr lang="de-DE" i="1" dirty="0">
                        <a:latin typeface="Cambria Math" panose="02040503050406030204" pitchFamily="18" charset="0"/>
                      </a:rPr>
                      <m:t>,</m:t>
                    </m:r>
                    <m:r>
                      <a:rPr lang="de-DE" i="1" dirty="0">
                        <a:latin typeface="Cambria Math" panose="02040503050406030204" pitchFamily="18" charset="0"/>
                      </a:rPr>
                      <m:t>𝜋</m:t>
                    </m:r>
                    <m:r>
                      <a:rPr lang="de-DE" i="1" dirty="0">
                        <a:latin typeface="Cambria Math" panose="02040503050406030204" pitchFamily="18" charset="0"/>
                      </a:rPr>
                      <m:t>,∪,−,×</m:t>
                    </m:r>
                  </m:oMath>
                </a14:m>
                <a:r>
                  <a:rPr lang="de-DE" dirty="0"/>
                  <a:t>)</a:t>
                </a:r>
                <a:br>
                  <a:rPr lang="de-DE" dirty="0"/>
                </a:br>
                <a:r>
                  <a:rPr lang="de-DE" dirty="0"/>
                  <a:t>Daher wird auf </a:t>
                </a:r>
                <a14:m>
                  <m:oMath xmlns:m="http://schemas.openxmlformats.org/officeDocument/2006/math">
                    <m:r>
                      <a:rPr lang="de-DE" i="1" dirty="0" smtClean="0">
                        <a:latin typeface="Cambria Math" panose="02040503050406030204" pitchFamily="18" charset="0"/>
                      </a:rPr>
                      <m:t>𝜌</m:t>
                    </m:r>
                  </m:oMath>
                </a14:m>
                <a:r>
                  <a:rPr lang="de-DE" dirty="0"/>
                  <a:t> im Folgenden nicht weiter eingegangen</a:t>
                </a:r>
              </a:p>
              <a:p>
                <a:pPr lvl="1"/>
                <a:r>
                  <a:rPr lang="de-DE" dirty="0"/>
                  <a:t>Verbleiben also die Operatoren </a:t>
                </a:r>
                <a14:m>
                  <m:oMath xmlns:m="http://schemas.openxmlformats.org/officeDocument/2006/math">
                    <m:r>
                      <a:rPr lang="de-DE" i="1" dirty="0">
                        <a:latin typeface="Cambria Math" panose="02040503050406030204" pitchFamily="18" charset="0"/>
                      </a:rPr>
                      <m:t>𝜎</m:t>
                    </m:r>
                    <m:r>
                      <a:rPr lang="de-DE" i="1" dirty="0">
                        <a:latin typeface="Cambria Math" panose="02040503050406030204" pitchFamily="18" charset="0"/>
                      </a:rPr>
                      <m:t>,</m:t>
                    </m:r>
                    <m:r>
                      <a:rPr lang="de-DE" i="1" dirty="0">
                        <a:latin typeface="Cambria Math" panose="02040503050406030204" pitchFamily="18" charset="0"/>
                      </a:rPr>
                      <m:t>𝜋</m:t>
                    </m:r>
                    <m:r>
                      <a:rPr lang="de-DE" i="1" dirty="0">
                        <a:latin typeface="Cambria Math" panose="02040503050406030204" pitchFamily="18" charset="0"/>
                      </a:rPr>
                      <m:t>,∪,−,×</m:t>
                    </m:r>
                  </m:oMath>
                </a14:m>
                <a:r>
                  <a:rPr lang="de-DE" dirty="0"/>
                  <a:t> bzgl. der Untersuchung, ob man welche davon ohne Verlust der Ausdrucksmöglichkeiten streichen kann</a:t>
                </a:r>
                <a:endParaRPr lang="de-DE" dirty="0">
                  <a:sym typeface="Symbol" pitchFamily="18" charset="2"/>
                </a:endParaRPr>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r="-996"/>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4B52842B-E576-EE4C-9299-E48E89CDBEAB}"/>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A451A536-BD67-704D-8565-300F69DCB357}"/>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53</a:t>
            </a:fld>
            <a:endParaRPr lang="de-DE"/>
          </a:p>
        </p:txBody>
      </p:sp>
    </p:spTree>
    <p:extLst>
      <p:ext uri="{BB962C8B-B14F-4D97-AF65-F5344CB8AC3E}">
        <p14:creationId xmlns:p14="http://schemas.microsoft.com/office/powerpoint/2010/main" val="2208780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Untersuchung der verbliebenen Operatoren</a:t>
            </a:r>
          </a:p>
        </p:txBody>
      </p:sp>
      <mc:AlternateContent xmlns:mc="http://schemas.openxmlformats.org/markup-compatibility/2006" xmlns:a14="http://schemas.microsoft.com/office/drawing/2010/main">
        <mc:Choice Requires="a14">
          <p:sp>
            <p:nvSpPr>
              <p:cNvPr id="6" name="Rectangle 5"/>
              <p:cNvSpPr>
                <a:spLocks noGrp="1" noChangeArrowheads="1"/>
              </p:cNvSpPr>
              <p:nvPr>
                <p:ph idx="1"/>
              </p:nvPr>
            </p:nvSpPr>
            <p:spPr/>
            <p:txBody>
              <a:bodyPr>
                <a:normAutofit lnSpcReduction="10000"/>
              </a:bodyPr>
              <a:lstStyle/>
              <a:p>
                <a:r>
                  <a:rPr lang="de-DE" dirty="0"/>
                  <a:t>Kartesisches Produkt (</a:t>
                </a:r>
                <a14:m>
                  <m:oMath xmlns:m="http://schemas.openxmlformats.org/officeDocument/2006/math">
                    <m:r>
                      <a:rPr lang="de-DE" i="1" dirty="0" smtClean="0">
                        <a:latin typeface="Cambria Math" panose="02040503050406030204" pitchFamily="18" charset="0"/>
                        <a:ea typeface="Cambria Math" panose="02040503050406030204" pitchFamily="18" charset="0"/>
                      </a:rPr>
                      <m:t>×</m:t>
                    </m:r>
                  </m:oMath>
                </a14:m>
                <a:r>
                  <a:rPr lang="de-DE" dirty="0"/>
                  <a:t>): </a:t>
                </a:r>
              </a:p>
              <a:p>
                <a:pPr lvl="1"/>
                <a:r>
                  <a:rPr lang="de-DE" dirty="0"/>
                  <a:t>Kann nicht simuliert werden, da </a:t>
                </a:r>
                <a14:m>
                  <m:oMath xmlns:m="http://schemas.openxmlformats.org/officeDocument/2006/math">
                    <m:d>
                      <m:dPr>
                        <m:begChr m:val="{"/>
                        <m:endChr m:val="}"/>
                        <m:ctrlPr>
                          <a:rPr lang="de-DE" b="0" i="1" dirty="0" smtClean="0">
                            <a:latin typeface="Cambria Math" panose="02040503050406030204" pitchFamily="18" charset="0"/>
                          </a:rPr>
                        </m:ctrlPr>
                      </m:dPr>
                      <m:e>
                        <m:r>
                          <a:rPr lang="de-DE" i="1" dirty="0">
                            <a:latin typeface="Cambria Math" panose="02040503050406030204" pitchFamily="18" charset="0"/>
                          </a:rPr>
                          <m:t>𝜎</m:t>
                        </m:r>
                        <m:r>
                          <a:rPr lang="de-DE" b="0" i="1" dirty="0" smtClean="0">
                            <a:latin typeface="Cambria Math" panose="02040503050406030204" pitchFamily="18" charset="0"/>
                          </a:rPr>
                          <m:t>,</m:t>
                        </m:r>
                        <m:r>
                          <a:rPr lang="de-DE" i="1" dirty="0">
                            <a:latin typeface="Cambria Math" panose="02040503050406030204" pitchFamily="18" charset="0"/>
                          </a:rPr>
                          <m:t>𝜋</m:t>
                        </m:r>
                        <m:r>
                          <a:rPr lang="de-DE" b="0" i="1" dirty="0" smtClean="0">
                            <a:latin typeface="Cambria Math" panose="02040503050406030204" pitchFamily="18" charset="0"/>
                          </a:rPr>
                          <m:t>,</m:t>
                        </m:r>
                        <m:r>
                          <a:rPr lang="de-DE" i="1" dirty="0">
                            <a:latin typeface="Cambria Math" panose="02040503050406030204" pitchFamily="18" charset="0"/>
                          </a:rPr>
                          <m:t>∪,−</m:t>
                        </m:r>
                      </m:e>
                    </m:d>
                  </m:oMath>
                </a14:m>
                <a:r>
                  <a:rPr lang="de-DE" dirty="0"/>
                  <a:t> ein Schema nicht erweitern können</a:t>
                </a:r>
              </a:p>
              <a:p>
                <a:r>
                  <a:rPr lang="de-DE" dirty="0"/>
                  <a:t>Projektion (</a:t>
                </a:r>
                <a14:m>
                  <m:oMath xmlns:m="http://schemas.openxmlformats.org/officeDocument/2006/math">
                    <m:r>
                      <a:rPr lang="de-DE" i="1" dirty="0" smtClean="0">
                        <a:latin typeface="Cambria Math" panose="02040503050406030204" pitchFamily="18" charset="0"/>
                      </a:rPr>
                      <m:t>𝜋</m:t>
                    </m:r>
                  </m:oMath>
                </a14:m>
                <a:r>
                  <a:rPr lang="de-DE" dirty="0"/>
                  <a:t>):</a:t>
                </a:r>
              </a:p>
              <a:p>
                <a:pPr lvl="1"/>
                <a:r>
                  <a:rPr lang="de-DE" dirty="0"/>
                  <a:t>Analoges Argument: keiner der Operatoren </a:t>
                </a:r>
                <a14:m>
                  <m:oMath xmlns:m="http://schemas.openxmlformats.org/officeDocument/2006/math">
                    <m:d>
                      <m:dPr>
                        <m:begChr m:val="{"/>
                        <m:endChr m:val="}"/>
                        <m:ctrlPr>
                          <a:rPr lang="de-DE" b="0" i="1" dirty="0" smtClean="0">
                            <a:latin typeface="Cambria Math" panose="02040503050406030204" pitchFamily="18" charset="0"/>
                          </a:rPr>
                        </m:ctrlPr>
                      </m:dPr>
                      <m:e>
                        <m:r>
                          <a:rPr lang="de-DE" i="1" dirty="0">
                            <a:latin typeface="Cambria Math" panose="02040503050406030204" pitchFamily="18" charset="0"/>
                          </a:rPr>
                          <m:t>𝜎</m:t>
                        </m:r>
                        <m:r>
                          <a:rPr lang="de-DE" b="0" i="1" dirty="0" smtClean="0">
                            <a:latin typeface="Cambria Math" panose="02040503050406030204" pitchFamily="18" charset="0"/>
                          </a:rPr>
                          <m:t>,</m:t>
                        </m:r>
                        <m:r>
                          <a:rPr lang="de-DE" i="1" dirty="0">
                            <a:latin typeface="Cambria Math" panose="02040503050406030204" pitchFamily="18" charset="0"/>
                          </a:rPr>
                          <m:t>∪,−,×</m:t>
                        </m:r>
                      </m:e>
                    </m:d>
                  </m:oMath>
                </a14:m>
                <a:r>
                  <a:rPr lang="de-DE" dirty="0"/>
                  <a:t> kann ein Schema reduzieren</a:t>
                </a:r>
              </a:p>
              <a:p>
                <a:r>
                  <a:rPr lang="de-DE" dirty="0"/>
                  <a:t>Selektion (</a:t>
                </a:r>
                <a14:m>
                  <m:oMath xmlns:m="http://schemas.openxmlformats.org/officeDocument/2006/math">
                    <m:r>
                      <a:rPr lang="de-DE" i="1" dirty="0" smtClean="0">
                        <a:latin typeface="Cambria Math" panose="02040503050406030204" pitchFamily="18" charset="0"/>
                      </a:rPr>
                      <m:t>𝜎</m:t>
                    </m:r>
                  </m:oMath>
                </a14:m>
                <a:r>
                  <a:rPr lang="de-DE" dirty="0"/>
                  <a:t>):</a:t>
                </a:r>
              </a:p>
              <a:p>
                <a:pPr lvl="1"/>
                <a:r>
                  <a:rPr lang="de-DE" dirty="0"/>
                  <a:t>Kann höchstens durch Differenz (</a:t>
                </a:r>
                <a14:m>
                  <m:oMath xmlns:m="http://schemas.openxmlformats.org/officeDocument/2006/math">
                    <m:r>
                      <a:rPr lang="de-DE" b="0" i="1" dirty="0" smtClean="0">
                        <a:latin typeface="Cambria Math" panose="02040503050406030204" pitchFamily="18" charset="0"/>
                      </a:rPr>
                      <m:t>−</m:t>
                    </m:r>
                  </m:oMath>
                </a14:m>
                <a:r>
                  <a:rPr lang="de-DE" dirty="0"/>
                  <a:t>) simuliert werden</a:t>
                </a:r>
              </a:p>
              <a:p>
                <a:pPr lvl="2"/>
                <a:r>
                  <a:rPr lang="de-DE" dirty="0"/>
                  <a:t>Differenz testet jedoch nur auf Gleichheit ganzer Tupel und nicht auf beliebige Vergleiche durch Formeln, die sich auf Komponenten von Tupeln beziehen</a:t>
                </a:r>
              </a:p>
              <a:p>
                <a:r>
                  <a:rPr lang="de-DE" dirty="0"/>
                  <a:t>Differenz (</a:t>
                </a:r>
                <a14:m>
                  <m:oMath xmlns:m="http://schemas.openxmlformats.org/officeDocument/2006/math">
                    <m:r>
                      <a:rPr lang="de-DE" b="0" i="1" dirty="0" smtClean="0">
                        <a:latin typeface="Cambria Math" panose="02040503050406030204" pitchFamily="18" charset="0"/>
                      </a:rPr>
                      <m:t>−</m:t>
                    </m:r>
                  </m:oMath>
                </a14:m>
                <a:r>
                  <a:rPr lang="de-DE" dirty="0"/>
                  <a:t>) </a:t>
                </a:r>
              </a:p>
              <a:p>
                <a:pPr lvl="1"/>
                <a:r>
                  <a:rPr lang="de-DE" dirty="0"/>
                  <a:t>Kann die Selektion nicht simulieren, da </a:t>
                </a:r>
                <a14:m>
                  <m:oMath xmlns:m="http://schemas.openxmlformats.org/officeDocument/2006/math">
                    <m:r>
                      <a:rPr lang="de-DE" i="1" dirty="0" smtClean="0">
                        <a:latin typeface="Cambria Math" panose="02040503050406030204" pitchFamily="18" charset="0"/>
                      </a:rPr>
                      <m:t>𝜎</m:t>
                    </m:r>
                  </m:oMath>
                </a14:m>
                <a:r>
                  <a:rPr lang="de-DE" dirty="0"/>
                  <a:t> die „Negation“ auf Relationen nicht darstellen kann</a:t>
                </a:r>
              </a:p>
              <a:p>
                <a:r>
                  <a:rPr lang="de-DE" dirty="0"/>
                  <a:t>Vereinigung (</a:t>
                </a:r>
                <a14:m>
                  <m:oMath xmlns:m="http://schemas.openxmlformats.org/officeDocument/2006/math">
                    <m:r>
                      <a:rPr lang="de-DE" i="1" dirty="0" smtClean="0">
                        <a:latin typeface="Cambria Math" panose="02040503050406030204" pitchFamily="18" charset="0"/>
                        <a:ea typeface="Cambria Math" panose="02040503050406030204" pitchFamily="18" charset="0"/>
                        <a:sym typeface="Symbol" pitchFamily="18" charset="2"/>
                      </a:rPr>
                      <m:t>∪</m:t>
                    </m:r>
                  </m:oMath>
                </a14:m>
                <a:r>
                  <a:rPr lang="de-DE" dirty="0"/>
                  <a:t>) </a:t>
                </a:r>
              </a:p>
              <a:p>
                <a:pPr lvl="1"/>
                <a:r>
                  <a:rPr lang="de-DE" dirty="0"/>
                  <a:t>Kann nicht durch durch die Operatoren </a:t>
                </a:r>
                <a14:m>
                  <m:oMath xmlns:m="http://schemas.openxmlformats.org/officeDocument/2006/math">
                    <m:d>
                      <m:dPr>
                        <m:begChr m:val="{"/>
                        <m:endChr m:val="}"/>
                        <m:ctrlPr>
                          <a:rPr lang="de-DE" b="0" i="1" dirty="0" smtClean="0">
                            <a:latin typeface="Cambria Math" panose="02040503050406030204" pitchFamily="18" charset="0"/>
                          </a:rPr>
                        </m:ctrlPr>
                      </m:dPr>
                      <m:e>
                        <m:r>
                          <a:rPr lang="de-DE" i="1" dirty="0">
                            <a:latin typeface="Cambria Math" panose="02040503050406030204" pitchFamily="18" charset="0"/>
                          </a:rPr>
                          <m:t>𝜎</m:t>
                        </m:r>
                        <m:r>
                          <a:rPr lang="de-DE" i="1" dirty="0">
                            <a:latin typeface="Cambria Math" panose="02040503050406030204" pitchFamily="18" charset="0"/>
                          </a:rPr>
                          <m:t>,</m:t>
                        </m:r>
                        <m:r>
                          <a:rPr lang="de-DE" i="1" dirty="0">
                            <a:latin typeface="Cambria Math" panose="02040503050406030204" pitchFamily="18" charset="0"/>
                          </a:rPr>
                          <m:t>𝜋</m:t>
                        </m:r>
                        <m:r>
                          <a:rPr lang="de-DE" i="1" dirty="0">
                            <a:latin typeface="Cambria Math" panose="02040503050406030204" pitchFamily="18" charset="0"/>
                          </a:rPr>
                          <m:t>,−,×</m:t>
                        </m:r>
                      </m:e>
                    </m:d>
                  </m:oMath>
                </a14:m>
                <a:r>
                  <a:rPr lang="de-DE" dirty="0"/>
                  <a:t> dargestellt werden.</a:t>
                </a:r>
              </a:p>
            </p:txBody>
          </p:sp>
        </mc:Choice>
        <mc:Fallback xmlns="">
          <p:sp>
            <p:nvSpPr>
              <p:cNvPr id="6" name="Rectangle 5"/>
              <p:cNvSpPr>
                <a:spLocks noGrp="1" noRot="1" noChangeAspect="1" noMove="1" noResize="1" noEditPoints="1" noAdjustHandles="1" noChangeArrowheads="1" noChangeShapeType="1" noTextEdit="1"/>
              </p:cNvSpPr>
              <p:nvPr>
                <p:ph idx="1"/>
              </p:nvPr>
            </p:nvSpPr>
            <p:spPr>
              <a:blipFill>
                <a:blip r:embed="rId2"/>
                <a:stretch>
                  <a:fillRect l="-1549" t="-3881"/>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4DC82E2C-CE05-7E45-9867-6504061E9F39}"/>
              </a:ext>
            </a:extLst>
          </p:cNvPr>
          <p:cNvSpPr>
            <a:spLocks noGrp="1"/>
          </p:cNvSpPr>
          <p:nvPr>
            <p:ph type="dt" sz="half" idx="2"/>
          </p:nvPr>
        </p:nvSpPr>
        <p:spPr/>
        <p:txBody>
          <a:bodyPr/>
          <a:lstStyle/>
          <a:p>
            <a:r>
              <a:rPr lang="en-GB"/>
              <a:t>Relationale Algebra</a:t>
            </a:r>
          </a:p>
        </p:txBody>
      </p:sp>
      <p:sp>
        <p:nvSpPr>
          <p:cNvPr id="5" name="Footer Placeholder 4">
            <a:extLst>
              <a:ext uri="{FF2B5EF4-FFF2-40B4-BE49-F238E27FC236}">
                <a16:creationId xmlns:a16="http://schemas.microsoft.com/office/drawing/2014/main" id="{2C48E85C-9F0D-7F46-8AEB-689772E68F5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54</a:t>
            </a:fld>
            <a:endParaRPr lang="de-DE"/>
          </a:p>
        </p:txBody>
      </p:sp>
    </p:spTree>
    <p:extLst>
      <p:ext uri="{BB962C8B-B14F-4D97-AF65-F5344CB8AC3E}">
        <p14:creationId xmlns:p14="http://schemas.microsoft.com/office/powerpoint/2010/main" val="362011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Aggregatfunktion und Gruppierung</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Relationale Algebra </a:t>
            </a:r>
          </a:p>
        </p:txBody>
      </p:sp>
      <p:sp>
        <p:nvSpPr>
          <p:cNvPr id="5" name="Date Placeholder 4">
            <a:extLst>
              <a:ext uri="{FF2B5EF4-FFF2-40B4-BE49-F238E27FC236}">
                <a16:creationId xmlns:a16="http://schemas.microsoft.com/office/drawing/2014/main" id="{ADAC34B0-6AF6-8F4E-94A7-C8D058B62447}"/>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C148BACD-E553-A74F-97D0-706B83ABA3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55</a:t>
            </a:fld>
            <a:endParaRPr lang="en-GB"/>
          </a:p>
        </p:txBody>
      </p:sp>
    </p:spTree>
    <p:extLst>
      <p:ext uri="{BB962C8B-B14F-4D97-AF65-F5344CB8AC3E}">
        <p14:creationId xmlns:p14="http://schemas.microsoft.com/office/powerpoint/2010/main" val="2494015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Aggregatsfunktionen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Aggregiert mehrere Tupel zu einem Tupel bzgl. eines Attributes </a:t>
                </a:r>
                <a14:m>
                  <m:oMath xmlns:m="http://schemas.openxmlformats.org/officeDocument/2006/math">
                    <m:r>
                      <a:rPr lang="de-DE" i="1" dirty="0" smtClean="0">
                        <a:latin typeface="Cambria Math" panose="02040503050406030204" pitchFamily="18" charset="0"/>
                      </a:rPr>
                      <m:t>𝐴</m:t>
                    </m:r>
                  </m:oMath>
                </a14:m>
                <a:r>
                  <a:rPr lang="de-DE" dirty="0"/>
                  <a:t> einer Relation </a:t>
                </a:r>
                <a14:m>
                  <m:oMath xmlns:m="http://schemas.openxmlformats.org/officeDocument/2006/math">
                    <m:r>
                      <a:rPr lang="de-DE" b="0" i="1" dirty="0" smtClean="0">
                        <a:latin typeface="Cambria Math" panose="02040503050406030204" pitchFamily="18" charset="0"/>
                      </a:rPr>
                      <m:t>𝑟</m:t>
                    </m:r>
                  </m:oMath>
                </a14:m>
                <a:endParaRPr lang="de-DE" dirty="0"/>
              </a:p>
              <a:p>
                <a:pPr lvl="1"/>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ℱ</m:t>
                        </m:r>
                      </m:e>
                      <m:sub>
                        <m:d>
                          <m:dPr>
                            <m:begChr m:val="⟨"/>
                            <m:endChr m:val="⟩"/>
                            <m:ctrlPr>
                              <a:rPr lang="de-DE"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𝐿𝑖𝑠𝑡𝑒</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𝑣𝑜𝑛</m:t>
                            </m:r>
                            <m:r>
                              <a:rPr lang="de-DE" b="0" i="1" dirty="0" smtClean="0">
                                <a:solidFill>
                                  <a:schemeClr val="accent1"/>
                                </a:solidFill>
                                <a:latin typeface="Cambria Math" panose="02040503050406030204" pitchFamily="18" charset="0"/>
                              </a:rPr>
                              <m:t> </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𝐹𝑢𝑛𝑘𝑡𝑖𝑜𝑛</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𝐴𝑡𝑡𝑟𝑖𝑏𝑢𝑡</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𝐴</m:t>
                                </m:r>
                              </m:e>
                            </m:d>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𝑃𝑎𝑎𝑟𝑒𝑛</m:t>
                            </m:r>
                          </m:e>
                        </m:d>
                      </m:sub>
                    </m:sSub>
                    <m:d>
                      <m:dPr>
                        <m:ctrlPr>
                          <a:rPr lang="de-DE" b="0"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endParaRPr lang="de-DE" dirty="0"/>
              </a:p>
              <a:p>
                <a:pPr lvl="1"/>
                <a:r>
                  <a:rPr lang="de-DE" dirty="0"/>
                  <a:t>Abbildung in den Wertebereich von </a:t>
                </a:r>
                <a14:m>
                  <m:oMath xmlns:m="http://schemas.openxmlformats.org/officeDocument/2006/math">
                    <m:r>
                      <a:rPr lang="de-DE" i="1" dirty="0" smtClean="0">
                        <a:latin typeface="Cambria Math" panose="02040503050406030204" pitchFamily="18" charset="0"/>
                      </a:rPr>
                      <m:t>𝐴</m:t>
                    </m:r>
                  </m:oMath>
                </a14:m>
                <a:endParaRPr lang="de-DE" dirty="0"/>
              </a:p>
              <a:p>
                <a:r>
                  <a:rPr lang="de-DE" dirty="0"/>
                  <a:t>Standard-</a:t>
                </a:r>
                <a:r>
                  <a:rPr lang="de-DE" dirty="0" err="1"/>
                  <a:t>Aggregationsfunkionen</a:t>
                </a:r>
                <a:r>
                  <a:rPr lang="de-DE" dirty="0"/>
                  <a:t>: </a:t>
                </a:r>
              </a:p>
              <a:p>
                <a:pPr lvl="1"/>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ℱ</m:t>
                        </m:r>
                      </m:e>
                      <m:sub>
                        <m:func>
                          <m:funcPr>
                            <m:ctrlPr>
                              <a:rPr lang="de-DE" b="0" i="1" dirty="0" smtClean="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MIN</m:t>
                            </m:r>
                          </m:fName>
                          <m:e>
                            <m:r>
                              <a:rPr lang="de-DE" b="0" i="1" dirty="0" smtClean="0">
                                <a:solidFill>
                                  <a:schemeClr val="accent1"/>
                                </a:solidFill>
                                <a:latin typeface="Cambria Math" panose="02040503050406030204" pitchFamily="18" charset="0"/>
                              </a:rPr>
                              <m:t>𝐴</m:t>
                            </m:r>
                          </m:e>
                        </m:func>
                      </m:sub>
                    </m:sSub>
                    <m:d>
                      <m:dPr>
                        <m:ctrlPr>
                          <a:rPr lang="de-DE" b="0"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r>
                  <a:rPr lang="de-DE" dirty="0"/>
                  <a:t>		Minimaler Wert, den </a:t>
                </a:r>
                <a14:m>
                  <m:oMath xmlns:m="http://schemas.openxmlformats.org/officeDocument/2006/math">
                    <m:r>
                      <a:rPr lang="de-DE" i="1" dirty="0" smtClean="0">
                        <a:latin typeface="Cambria Math" panose="02040503050406030204" pitchFamily="18" charset="0"/>
                      </a:rPr>
                      <m:t>𝐴</m:t>
                    </m:r>
                  </m:oMath>
                </a14:m>
                <a:r>
                  <a:rPr lang="de-DE" dirty="0"/>
                  <a:t> in </a:t>
                </a:r>
                <a14:m>
                  <m:oMath xmlns:m="http://schemas.openxmlformats.org/officeDocument/2006/math">
                    <m:r>
                      <a:rPr lang="de-DE" i="1" dirty="0" smtClean="0">
                        <a:latin typeface="Cambria Math" panose="02040503050406030204" pitchFamily="18" charset="0"/>
                      </a:rPr>
                      <m:t>𝑟</m:t>
                    </m:r>
                  </m:oMath>
                </a14:m>
                <a:r>
                  <a:rPr lang="de-DE" dirty="0"/>
                  <a:t> annimmt</a:t>
                </a:r>
                <a:endParaRPr lang="de-DE" baseline="-25000" dirty="0"/>
              </a:p>
              <a:p>
                <a:pPr lvl="1"/>
                <a14:m>
                  <m:oMath xmlns:m="http://schemas.openxmlformats.org/officeDocument/2006/math">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dirty="0">
                                <a:solidFill>
                                  <a:schemeClr val="accent1"/>
                                </a:solidFill>
                                <a:latin typeface="Cambria Math" panose="02040503050406030204" pitchFamily="18" charset="0"/>
                              </a:rPr>
                              <m:t>M</m:t>
                            </m:r>
                            <m:r>
                              <m:rPr>
                                <m:sty m:val="p"/>
                              </m:rPr>
                              <a:rPr lang="de-DE" b="0" i="0" dirty="0" smtClean="0">
                                <a:solidFill>
                                  <a:schemeClr val="accent1"/>
                                </a:solidFill>
                                <a:latin typeface="Cambria Math" panose="02040503050406030204" pitchFamily="18" charset="0"/>
                              </a:rPr>
                              <m:t>AX</m:t>
                            </m:r>
                          </m:fName>
                          <m:e>
                            <m:r>
                              <a:rPr lang="de-DE" i="1" dirty="0">
                                <a:solidFill>
                                  <a:schemeClr val="accent1"/>
                                </a:solidFill>
                                <a:latin typeface="Cambria Math" panose="02040503050406030204" pitchFamily="18" charset="0"/>
                              </a:rPr>
                              <m:t>𝐴</m:t>
                            </m:r>
                          </m:e>
                        </m:func>
                      </m:sub>
                    </m:sSub>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r>
                  <a:rPr lang="de-DE" dirty="0"/>
                  <a:t>		Maximaler Wert, den </a:t>
                </a:r>
                <a14:m>
                  <m:oMath xmlns:m="http://schemas.openxmlformats.org/officeDocument/2006/math">
                    <m:r>
                      <a:rPr lang="de-DE" i="1" dirty="0">
                        <a:latin typeface="Cambria Math" panose="02040503050406030204" pitchFamily="18" charset="0"/>
                      </a:rPr>
                      <m:t>𝐴</m:t>
                    </m:r>
                  </m:oMath>
                </a14:m>
                <a:r>
                  <a:rPr lang="de-DE" dirty="0"/>
                  <a:t> in </a:t>
                </a:r>
                <a14:m>
                  <m:oMath xmlns:m="http://schemas.openxmlformats.org/officeDocument/2006/math">
                    <m:r>
                      <a:rPr lang="de-DE" i="1" dirty="0">
                        <a:latin typeface="Cambria Math" panose="02040503050406030204" pitchFamily="18" charset="0"/>
                      </a:rPr>
                      <m:t>𝑟</m:t>
                    </m:r>
                  </m:oMath>
                </a14:m>
                <a:r>
                  <a:rPr lang="de-DE" dirty="0"/>
                  <a:t> annimmt</a:t>
                </a:r>
              </a:p>
              <a:p>
                <a:pPr lvl="1"/>
                <a14:m>
                  <m:oMath xmlns:m="http://schemas.openxmlformats.org/officeDocument/2006/math">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AVG</m:t>
                            </m:r>
                          </m:fName>
                          <m:e>
                            <m:r>
                              <a:rPr lang="de-DE" i="1" dirty="0">
                                <a:solidFill>
                                  <a:schemeClr val="accent1"/>
                                </a:solidFill>
                                <a:latin typeface="Cambria Math" panose="02040503050406030204" pitchFamily="18" charset="0"/>
                              </a:rPr>
                              <m:t>𝐴</m:t>
                            </m:r>
                          </m:e>
                        </m:func>
                      </m:sub>
                    </m:sSub>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r>
                  <a:rPr lang="de-DE" dirty="0"/>
                  <a:t>		Durchschnittlicher Wert von </a:t>
                </a:r>
                <a14:m>
                  <m:oMath xmlns:m="http://schemas.openxmlformats.org/officeDocument/2006/math">
                    <m:r>
                      <a:rPr lang="de-DE" i="1" dirty="0" smtClean="0">
                        <a:latin typeface="Cambria Math" panose="02040503050406030204" pitchFamily="18" charset="0"/>
                      </a:rPr>
                      <m:t>𝐴</m:t>
                    </m:r>
                  </m:oMath>
                </a14:m>
                <a:r>
                  <a:rPr lang="de-DE" dirty="0"/>
                  <a:t> über alle Tupel in </a:t>
                </a:r>
                <a14:m>
                  <m:oMath xmlns:m="http://schemas.openxmlformats.org/officeDocument/2006/math">
                    <m:r>
                      <a:rPr lang="de-DE" i="1" dirty="0" smtClean="0">
                        <a:latin typeface="Cambria Math" panose="02040503050406030204" pitchFamily="18" charset="0"/>
                      </a:rPr>
                      <m:t>𝑟</m:t>
                    </m:r>
                  </m:oMath>
                </a14:m>
                <a:endParaRPr lang="de-DE" dirty="0"/>
              </a:p>
              <a:p>
                <a:pPr lvl="1"/>
                <a14:m>
                  <m:oMath xmlns:m="http://schemas.openxmlformats.org/officeDocument/2006/math">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SUM</m:t>
                            </m:r>
                          </m:fName>
                          <m:e>
                            <m:r>
                              <a:rPr lang="de-DE" i="1" dirty="0">
                                <a:solidFill>
                                  <a:schemeClr val="accent1"/>
                                </a:solidFill>
                                <a:latin typeface="Cambria Math" panose="02040503050406030204" pitchFamily="18" charset="0"/>
                              </a:rPr>
                              <m:t>𝐴</m:t>
                            </m:r>
                          </m:e>
                        </m:func>
                      </m:sub>
                    </m:sSub>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r>
                  <a:rPr lang="de-DE" dirty="0"/>
                  <a:t>		Summe der Werte von </a:t>
                </a:r>
                <a14:m>
                  <m:oMath xmlns:m="http://schemas.openxmlformats.org/officeDocument/2006/math">
                    <m:r>
                      <a:rPr lang="de-DE" i="1" dirty="0" smtClean="0">
                        <a:latin typeface="Cambria Math" panose="02040503050406030204" pitchFamily="18" charset="0"/>
                      </a:rPr>
                      <m:t>𝐴</m:t>
                    </m:r>
                  </m:oMath>
                </a14:m>
                <a:r>
                  <a:rPr lang="de-DE" dirty="0"/>
                  <a:t> über alle Tupel in </a:t>
                </a:r>
                <a14:m>
                  <m:oMath xmlns:m="http://schemas.openxmlformats.org/officeDocument/2006/math">
                    <m:r>
                      <a:rPr lang="de-DE" i="1" dirty="0" smtClean="0">
                        <a:latin typeface="Cambria Math" panose="02040503050406030204" pitchFamily="18" charset="0"/>
                      </a:rPr>
                      <m:t>𝑟</m:t>
                    </m:r>
                  </m:oMath>
                </a14:m>
                <a:endParaRPr lang="de-DE" dirty="0"/>
              </a:p>
              <a:p>
                <a:pPr lvl="1"/>
                <a14:m>
                  <m:oMath xmlns:m="http://schemas.openxmlformats.org/officeDocument/2006/math">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COUNT</m:t>
                            </m:r>
                          </m:fName>
                          <m:e>
                            <m:r>
                              <a:rPr lang="de-DE" i="1" dirty="0">
                                <a:solidFill>
                                  <a:schemeClr val="accent1"/>
                                </a:solidFill>
                                <a:latin typeface="Cambria Math" panose="02040503050406030204" pitchFamily="18" charset="0"/>
                              </a:rPr>
                              <m:t>𝐴</m:t>
                            </m:r>
                          </m:e>
                        </m:func>
                      </m:sub>
                    </m:sSub>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𝑟</m:t>
                        </m:r>
                      </m:e>
                    </m:d>
                  </m:oMath>
                </a14:m>
                <a:r>
                  <a:rPr lang="de-DE" dirty="0"/>
                  <a:t>	Anzahl der Tupel, bei denen </a:t>
                </a:r>
                <a14:m>
                  <m:oMath xmlns:m="http://schemas.openxmlformats.org/officeDocument/2006/math">
                    <m:r>
                      <a:rPr lang="de-DE" i="1" dirty="0" smtClean="0">
                        <a:latin typeface="Cambria Math" panose="02040503050406030204" pitchFamily="18" charset="0"/>
                      </a:rPr>
                      <m:t>𝐴</m:t>
                    </m:r>
                    <m:r>
                      <a:rPr lang="de-DE" i="1" dirty="0" smtClean="0">
                        <a:latin typeface="Cambria Math" panose="02040503050406030204" pitchFamily="18" charset="0"/>
                      </a:rPr>
                      <m:t>≠</m:t>
                    </m:r>
                  </m:oMath>
                </a14:m>
                <a:r>
                  <a:rPr lang="de-DE" dirty="0"/>
                  <a:t> NULL in </a:t>
                </a:r>
                <a14:m>
                  <m:oMath xmlns:m="http://schemas.openxmlformats.org/officeDocument/2006/math">
                    <m:r>
                      <a:rPr lang="de-DE" i="1" dirty="0" smtClean="0">
                        <a:latin typeface="Cambria Math" panose="02040503050406030204" pitchFamily="18" charset="0"/>
                      </a:rPr>
                      <m:t>𝑟</m:t>
                    </m:r>
                  </m:oMath>
                </a14:m>
                <a:endParaRPr lang="de-DE" dirty="0"/>
              </a:p>
              <a:p>
                <a:pPr lvl="2"/>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ℱ</m:t>
                        </m:r>
                      </m:e>
                      <m:sub>
                        <m:func>
                          <m:funcPr>
                            <m:ctrlPr>
                              <a:rPr lang="de-DE" b="0" i="1" dirty="0" smtClean="0">
                                <a:latin typeface="Cambria Math" panose="02040503050406030204" pitchFamily="18" charset="0"/>
                              </a:rPr>
                            </m:ctrlPr>
                          </m:funcPr>
                          <m:fName>
                            <m:r>
                              <m:rPr>
                                <m:sty m:val="p"/>
                              </m:rPr>
                              <a:rPr lang="de-DE" b="0" i="0" dirty="0" smtClean="0">
                                <a:latin typeface="Cambria Math" panose="02040503050406030204" pitchFamily="18" charset="0"/>
                              </a:rPr>
                              <m:t>COUNT</m:t>
                            </m:r>
                          </m:fName>
                          <m:e>
                            <m:r>
                              <a:rPr lang="de-DE" b="0" i="1" dirty="0" smtClean="0">
                                <a:latin typeface="Cambria Math" panose="02040503050406030204" pitchFamily="18" charset="0"/>
                              </a:rPr>
                              <m:t>∗</m:t>
                            </m:r>
                          </m:e>
                        </m:func>
                      </m:sub>
                    </m:sSub>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𝑟</m:t>
                        </m:r>
                      </m:e>
                    </m:d>
                  </m:oMath>
                </a14:m>
                <a:r>
                  <a:rPr lang="de-DE" dirty="0"/>
                  <a:t> ohne Attribut (</a:t>
                </a:r>
                <a14:m>
                  <m:oMath xmlns:m="http://schemas.openxmlformats.org/officeDocument/2006/math">
                    <m:r>
                      <a:rPr lang="de-DE" i="1" dirty="0">
                        <a:latin typeface="Cambria Math" panose="02040503050406030204" pitchFamily="18" charset="0"/>
                      </a:rPr>
                      <m:t>∗</m:t>
                    </m:r>
                  </m:oMath>
                </a14:m>
                <a:r>
                  <a:rPr lang="de-DE" dirty="0"/>
                  <a:t>) = Kardinalität von </a:t>
                </a:r>
                <a14:m>
                  <m:oMath xmlns:m="http://schemas.openxmlformats.org/officeDocument/2006/math">
                    <m:r>
                      <a:rPr lang="de-DE" b="0" i="1" dirty="0" smtClean="0">
                        <a:latin typeface="Cambria Math" panose="02040503050406030204" pitchFamily="18" charset="0"/>
                      </a:rPr>
                      <m:t>𝑟</m:t>
                    </m:r>
                  </m:oMath>
                </a14:m>
                <a:r>
                  <a:rPr lang="de-DE" dirty="0"/>
                  <a:t>	 Häufig im Anschluss an eine Selektion</a:t>
                </a:r>
              </a:p>
              <a:p>
                <a:pPr lvl="1"/>
                <a:r>
                  <a:rPr lang="de-DE" dirty="0"/>
                  <a:t>Setzt voraus, dass im Wertebereich des aggregierten Attributs eine Ordnung (bei MIN, MAX) bzw. Rechenoperationen (bei AVG, SUM) definiert sind</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b="-5373"/>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002C01E4-03F0-DF49-A239-E0B655F897F6}"/>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48F95FC8-DF02-3F46-95DE-8EEE9193FA8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56</a:t>
            </a:fld>
            <a:endParaRPr lang="de-DE"/>
          </a:p>
        </p:txBody>
      </p:sp>
    </p:spTree>
    <p:extLst>
      <p:ext uri="{BB962C8B-B14F-4D97-AF65-F5344CB8AC3E}">
        <p14:creationId xmlns:p14="http://schemas.microsoft.com/office/powerpoint/2010/main" val="603332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Aggregatsfunktionen: Beispiele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i="1" dirty="0" smtClean="0">
                        <a:latin typeface="Cambria Math" panose="02040503050406030204" pitchFamily="18" charset="0"/>
                      </a:rPr>
                      <m:t>𝑅𝑀𝐼𝑁</m:t>
                    </m:r>
                    <m:d>
                      <m:dPr>
                        <m:ctrlPr>
                          <a:rPr lang="de-DE" i="1" dirty="0" smtClean="0">
                            <a:latin typeface="Cambria Math" panose="02040503050406030204" pitchFamily="18" charset="0"/>
                          </a:rPr>
                        </m:ctrlPr>
                      </m:dPr>
                      <m:e>
                        <m:r>
                          <a:rPr lang="de-DE" i="1" dirty="0" smtClean="0">
                            <a:latin typeface="Cambria Math" panose="02040503050406030204" pitchFamily="18" charset="0"/>
                          </a:rPr>
                          <m:t>𝑀𝑖𝑛</m:t>
                        </m:r>
                      </m:e>
                    </m:d>
                    <m:r>
                      <a:rPr lang="de-DE" i="1" dirty="0">
                        <a:latin typeface="Cambria Math" panose="02040503050406030204" pitchFamily="18" charset="0"/>
                        <a:ea typeface="ヒラギノ角ゴ Pro W3" pitchFamily="1" charset="-128"/>
                        <a:sym typeface="WP MathA" pitchFamily="2" charset="2"/>
                      </a:rPr>
                      <m:t>←</m:t>
                    </m:r>
                    <m:sSub>
                      <m:sSubPr>
                        <m:ctrlPr>
                          <a:rPr lang="de-DE" b="0" i="1" dirty="0" smtClean="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b="0" i="1" dirty="0" smtClean="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MIN</m:t>
                            </m:r>
                          </m:fName>
                          <m:e>
                            <m:r>
                              <a:rPr lang="de-DE" b="0" i="1" dirty="0" smtClean="0">
                                <a:solidFill>
                                  <a:schemeClr val="accent1"/>
                                </a:solidFill>
                                <a:latin typeface="Cambria Math" panose="02040503050406030204" pitchFamily="18" charset="0"/>
                              </a:rPr>
                              <m:t>𝐶𝑟𝑒𝑑𝑖𝑡𝐻𝑜𝑢𝑟𝑠</m:t>
                            </m:r>
                          </m:e>
                        </m:func>
                      </m:sub>
                    </m:sSub>
                    <m:d>
                      <m:dPr>
                        <m:ctrlPr>
                          <a:rPr lang="de-DE" b="0"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endParaRPr lang="de-DE" baseline="-25000" dirty="0"/>
              </a:p>
              <a:p>
                <a14:m>
                  <m:oMath xmlns:m="http://schemas.openxmlformats.org/officeDocument/2006/math">
                    <m:r>
                      <a:rPr lang="de-DE" i="1" dirty="0">
                        <a:latin typeface="Cambria Math" panose="02040503050406030204" pitchFamily="18" charset="0"/>
                      </a:rPr>
                      <m:t>𝑅𝑀</m:t>
                    </m:r>
                    <m:r>
                      <a:rPr lang="de-DE" b="0" i="1" dirty="0" smtClean="0">
                        <a:latin typeface="Cambria Math" panose="02040503050406030204" pitchFamily="18" charset="0"/>
                      </a:rPr>
                      <m:t>𝐴𝑋</m:t>
                    </m:r>
                    <m:d>
                      <m:dPr>
                        <m:ctrlPr>
                          <a:rPr lang="de-DE" i="1" dirty="0">
                            <a:latin typeface="Cambria Math" panose="02040503050406030204" pitchFamily="18" charset="0"/>
                          </a:rPr>
                        </m:ctrlPr>
                      </m:dPr>
                      <m:e>
                        <m:r>
                          <a:rPr lang="de-DE" i="1" dirty="0">
                            <a:latin typeface="Cambria Math" panose="02040503050406030204" pitchFamily="18" charset="0"/>
                          </a:rPr>
                          <m:t>𝑀</m:t>
                        </m:r>
                        <m:r>
                          <a:rPr lang="de-DE" b="0" i="1" dirty="0" smtClean="0">
                            <a:latin typeface="Cambria Math" panose="02040503050406030204" pitchFamily="18" charset="0"/>
                          </a:rPr>
                          <m:t>𝑎𝑥</m:t>
                        </m:r>
                      </m:e>
                    </m:d>
                    <m:r>
                      <a:rPr lang="de-DE" i="1" dirty="0">
                        <a:latin typeface="Cambria Math" panose="02040503050406030204" pitchFamily="18" charset="0"/>
                        <a:ea typeface="ヒラギノ角ゴ Pro W3" pitchFamily="1" charset="-128"/>
                        <a:sym typeface="WP MathA" pitchFamily="2" charset="2"/>
                      </a:rPr>
                      <m:t>←</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dirty="0">
                                <a:solidFill>
                                  <a:schemeClr val="accent1"/>
                                </a:solidFill>
                                <a:latin typeface="Cambria Math" panose="02040503050406030204" pitchFamily="18" charset="0"/>
                              </a:rPr>
                              <m:t>M</m:t>
                            </m:r>
                            <m:r>
                              <m:rPr>
                                <m:sty m:val="p"/>
                              </m:rPr>
                              <a:rPr lang="de-DE" b="0" i="0" dirty="0" smtClean="0">
                                <a:solidFill>
                                  <a:schemeClr val="accent1"/>
                                </a:solidFill>
                                <a:latin typeface="Cambria Math" panose="02040503050406030204" pitchFamily="18" charset="0"/>
                              </a:rPr>
                              <m:t>AX</m:t>
                            </m:r>
                          </m:fName>
                          <m:e>
                            <m:r>
                              <a:rPr lang="de-DE" i="1" dirty="0">
                                <a:solidFill>
                                  <a:schemeClr val="accent1"/>
                                </a:solidFill>
                                <a:latin typeface="Cambria Math" panose="02040503050406030204" pitchFamily="18" charset="0"/>
                              </a:rPr>
                              <m:t>𝐶𝑟𝑒𝑑𝑖𝑡𝐻𝑜𝑢𝑟𝑠</m:t>
                            </m:r>
                          </m:e>
                        </m:func>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endParaRPr lang="de-DE" baseline="-25000" dirty="0"/>
              </a:p>
              <a:p>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𝐴𝑉𝐺</m:t>
                    </m:r>
                    <m:d>
                      <m:dPr>
                        <m:ctrlPr>
                          <a:rPr lang="de-DE" i="1" dirty="0">
                            <a:latin typeface="Cambria Math" panose="02040503050406030204" pitchFamily="18" charset="0"/>
                          </a:rPr>
                        </m:ctrlPr>
                      </m:dPr>
                      <m:e>
                        <m:r>
                          <a:rPr lang="de-DE" b="0" i="1" dirty="0" smtClean="0">
                            <a:latin typeface="Cambria Math" panose="02040503050406030204" pitchFamily="18" charset="0"/>
                          </a:rPr>
                          <m:t>𝐴𝑣𝑔</m:t>
                        </m:r>
                      </m:e>
                    </m:d>
                    <m:r>
                      <a:rPr lang="de-DE" i="1" dirty="0">
                        <a:latin typeface="Cambria Math" panose="02040503050406030204" pitchFamily="18" charset="0"/>
                        <a:ea typeface="ヒラギノ角ゴ Pro W3" pitchFamily="1" charset="-128"/>
                        <a:sym typeface="WP MathA" pitchFamily="2" charset="2"/>
                      </a:rPr>
                      <m:t>←</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AVG</m:t>
                            </m:r>
                          </m:fName>
                          <m:e>
                            <m:r>
                              <a:rPr lang="de-DE" i="1" dirty="0">
                                <a:solidFill>
                                  <a:schemeClr val="accent1"/>
                                </a:solidFill>
                                <a:latin typeface="Cambria Math" panose="02040503050406030204" pitchFamily="18" charset="0"/>
                              </a:rPr>
                              <m:t>𝐶𝑟𝑒𝑑𝑖𝑡𝐻𝑜𝑢𝑟𝑠</m:t>
                            </m:r>
                          </m:e>
                        </m:func>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endParaRPr lang="de-DE" dirty="0"/>
              </a:p>
              <a:p>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𝑆𝑈𝑀</m:t>
                    </m:r>
                    <m:d>
                      <m:dPr>
                        <m:ctrlPr>
                          <a:rPr lang="de-DE" i="1" dirty="0">
                            <a:latin typeface="Cambria Math" panose="02040503050406030204" pitchFamily="18" charset="0"/>
                          </a:rPr>
                        </m:ctrlPr>
                      </m:dPr>
                      <m:e>
                        <m:r>
                          <a:rPr lang="de-DE" b="0" i="1" dirty="0" smtClean="0">
                            <a:latin typeface="Cambria Math" panose="02040503050406030204" pitchFamily="18" charset="0"/>
                          </a:rPr>
                          <m:t>𝑆𝑢𝑚</m:t>
                        </m:r>
                      </m:e>
                    </m:d>
                    <m:r>
                      <a:rPr lang="de-DE" i="1" dirty="0">
                        <a:latin typeface="Cambria Math" panose="02040503050406030204" pitchFamily="18" charset="0"/>
                        <a:ea typeface="ヒラギノ角ゴ Pro W3" pitchFamily="1" charset="-128"/>
                        <a:sym typeface="WP MathA" pitchFamily="2" charset="2"/>
                      </a:rPr>
                      <m:t>←</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SUM</m:t>
                            </m:r>
                          </m:fName>
                          <m:e>
                            <m:r>
                              <a:rPr lang="de-DE" i="1" dirty="0">
                                <a:solidFill>
                                  <a:schemeClr val="accent1"/>
                                </a:solidFill>
                                <a:latin typeface="Cambria Math" panose="02040503050406030204" pitchFamily="18" charset="0"/>
                              </a:rPr>
                              <m:t>𝐶𝑟𝑒𝑑𝑖𝑡𝐻𝑜𝑢𝑟𝑠</m:t>
                            </m:r>
                          </m:e>
                        </m:func>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endParaRPr lang="de-DE" dirty="0">
                  <a:solidFill>
                    <a:schemeClr val="accent1"/>
                  </a:solidFill>
                </a:endParaRPr>
              </a:p>
              <a:p>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𝐶𝑁𝑇</m:t>
                    </m:r>
                    <m:d>
                      <m:dPr>
                        <m:ctrlPr>
                          <a:rPr lang="de-DE" i="1" dirty="0">
                            <a:latin typeface="Cambria Math" panose="02040503050406030204" pitchFamily="18" charset="0"/>
                          </a:rPr>
                        </m:ctrlPr>
                      </m:dPr>
                      <m:e>
                        <m:r>
                          <a:rPr lang="de-DE" b="0" i="1" dirty="0" smtClean="0">
                            <a:latin typeface="Cambria Math" panose="02040503050406030204" pitchFamily="18" charset="0"/>
                          </a:rPr>
                          <m:t>𝐶𝑛𝑡</m:t>
                        </m:r>
                      </m:e>
                    </m:d>
                    <m:r>
                      <a:rPr lang="de-DE" i="1" dirty="0">
                        <a:latin typeface="Cambria Math" panose="02040503050406030204" pitchFamily="18" charset="0"/>
                        <a:ea typeface="ヒラギノ角ゴ Pro W3" pitchFamily="1" charset="-128"/>
                        <a:sym typeface="WP MathA" pitchFamily="2" charset="2"/>
                      </a:rPr>
                      <m:t>←</m:t>
                    </m:r>
                    <m:sSub>
                      <m:sSubPr>
                        <m:ctrlPr>
                          <a:rPr lang="de-DE" i="1" dirty="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ℱ</m:t>
                        </m:r>
                      </m:e>
                      <m:sub>
                        <m:func>
                          <m:funcPr>
                            <m:ctrlPr>
                              <a:rPr lang="de-DE" i="1" dirty="0">
                                <a:solidFill>
                                  <a:schemeClr val="accent1"/>
                                </a:solidFill>
                                <a:latin typeface="Cambria Math" panose="02040503050406030204" pitchFamily="18" charset="0"/>
                              </a:rPr>
                            </m:ctrlPr>
                          </m:funcPr>
                          <m:fName>
                            <m:r>
                              <m:rPr>
                                <m:sty m:val="p"/>
                              </m:rPr>
                              <a:rPr lang="de-DE" b="0" i="0" dirty="0" smtClean="0">
                                <a:solidFill>
                                  <a:schemeClr val="accent1"/>
                                </a:solidFill>
                                <a:latin typeface="Cambria Math" panose="02040503050406030204" pitchFamily="18" charset="0"/>
                              </a:rPr>
                              <m:t>COUNT</m:t>
                            </m:r>
                          </m:fName>
                          <m:e>
                            <m:r>
                              <a:rPr lang="de-DE" i="1" dirty="0">
                                <a:solidFill>
                                  <a:schemeClr val="accent1"/>
                                </a:solidFill>
                                <a:latin typeface="Cambria Math" panose="02040503050406030204" pitchFamily="18" charset="0"/>
                              </a:rPr>
                              <m:t>𝐶𝑟𝑒𝑑𝑖𝑡𝐻𝑜𝑢𝑟𝑠</m:t>
                            </m:r>
                          </m:e>
                        </m:func>
                      </m:sub>
                    </m:sSub>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𝐶𝑂𝑈𝑅𝑆𝐸</m:t>
                        </m:r>
                      </m:e>
                    </m:d>
                  </m:oMath>
                </a14:m>
                <a:endParaRPr lang="de-DE" dirty="0"/>
              </a:p>
              <a:p>
                <a:pPr lvl="1"/>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ℱ</m:t>
                        </m:r>
                      </m:e>
                      <m:sub>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COUNT</m:t>
                            </m:r>
                          </m:fName>
                          <m:e>
                            <m:r>
                              <a:rPr lang="de-DE" i="1" dirty="0">
                                <a:latin typeface="Cambria Math" panose="02040503050406030204" pitchFamily="18" charset="0"/>
                              </a:rPr>
                              <m:t>∗</m:t>
                            </m:r>
                          </m:e>
                        </m:func>
                      </m:sub>
                    </m:sSub>
                    <m:d>
                      <m:dPr>
                        <m:ctrlPr>
                          <a:rPr lang="de-DE" i="1" dirty="0">
                            <a:latin typeface="Cambria Math" panose="02040503050406030204" pitchFamily="18" charset="0"/>
                          </a:rPr>
                        </m:ctrlPr>
                      </m:dPr>
                      <m:e>
                        <m:r>
                          <a:rPr lang="de-DE" b="0" i="1" dirty="0" smtClean="0">
                            <a:latin typeface="Cambria Math" panose="02040503050406030204" pitchFamily="18" charset="0"/>
                          </a:rPr>
                          <m:t>𝐶𝑂𝑈𝑅𝑆𝐸</m:t>
                        </m:r>
                      </m:e>
                    </m:d>
                  </m:oMath>
                </a14:m>
                <a:r>
                  <a:rPr lang="de-DE" dirty="0"/>
                  <a:t>?</a:t>
                </a:r>
              </a:p>
              <a:p>
                <a:pPr lvl="2"/>
                <a:r>
                  <a:rPr lang="de-DE" dirty="0"/>
                  <a:t>Mit Projektion:</a:t>
                </a:r>
                <a:br>
                  <a:rPr lang="de-DE" dirty="0"/>
                </a:br>
                <a:r>
                  <a:rPr lang="de-DE" dirty="0"/>
                  <a:t>Anzahl an Kursen vom Department CS</a:t>
                </a:r>
                <a:br>
                  <a:rPr lang="de-DE" dirty="0"/>
                </a:b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ℱ</m:t>
                        </m:r>
                      </m:e>
                      <m:sub>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COUNT</m:t>
                            </m:r>
                          </m:fName>
                          <m:e>
                            <m:r>
                              <a:rPr lang="de-DE" i="1" dirty="0">
                                <a:latin typeface="Cambria Math" panose="02040503050406030204" pitchFamily="18" charset="0"/>
                              </a:rPr>
                              <m:t>∗</m:t>
                            </m:r>
                          </m:e>
                        </m:func>
                      </m:sub>
                    </m:sSub>
                    <m:d>
                      <m:dPr>
                        <m:ctrlPr>
                          <a:rPr lang="de-DE" i="1" dirty="0">
                            <a:latin typeface="Cambria Math" panose="02040503050406030204" pitchFamily="18" charset="0"/>
                          </a:rPr>
                        </m:ctrlPr>
                      </m:dPr>
                      <m:e>
                        <m:sSub>
                          <m:sSubPr>
                            <m:ctrlPr>
                              <a:rPr lang="de-DE" b="0" i="1" dirty="0" smtClean="0">
                                <a:latin typeface="Cambria Math" panose="02040503050406030204" pitchFamily="18" charset="0"/>
                                <a:ea typeface="Cambria Math" panose="02040503050406030204" pitchFamily="18" charset="0"/>
                              </a:rPr>
                            </m:ctrlPr>
                          </m:sSubPr>
                          <m:e>
                            <m:r>
                              <a:rPr lang="de-DE" i="1" dirty="0" smtClean="0">
                                <a:latin typeface="Cambria Math" panose="02040503050406030204" pitchFamily="18" charset="0"/>
                                <a:ea typeface="Cambria Math" panose="02040503050406030204" pitchFamily="18" charset="0"/>
                              </a:rPr>
                              <m:t>𝜎</m:t>
                            </m:r>
                          </m:e>
                          <m:sub>
                            <m:r>
                              <a:rPr lang="de-DE" b="0" i="1" dirty="0" smtClean="0">
                                <a:latin typeface="Cambria Math" panose="02040503050406030204" pitchFamily="18" charset="0"/>
                                <a:ea typeface="Cambria Math" panose="02040503050406030204" pitchFamily="18" charset="0"/>
                              </a:rPr>
                              <m:t>𝐷𝑒𝑝𝑎𝑟𝑡𝑚𝑒𝑛𝑡</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𝐶𝑆</m:t>
                            </m:r>
                          </m:sub>
                        </m:sSub>
                        <m:d>
                          <m:dPr>
                            <m:ctrlPr>
                              <a:rPr lang="de-DE" b="0" i="1" dirty="0" smtClean="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rPr>
                              <m:t>𝐶𝑂𝑈𝑅𝑆𝐸</m:t>
                            </m:r>
                          </m:e>
                        </m:d>
                      </m:e>
                    </m:d>
                  </m:oMath>
                </a14:m>
                <a:r>
                  <a:rPr lang="de-DE" dirty="0"/>
                  <a:t> </a:t>
                </a:r>
              </a:p>
              <a:p>
                <a:pPr lvl="1"/>
                <a14:m>
                  <m:oMath xmlns:m="http://schemas.openxmlformats.org/officeDocument/2006/math">
                    <m:sSub>
                      <m:sSubPr>
                        <m:ctrlPr>
                          <a:rPr lang="de-DE" i="1" dirty="0">
                            <a:solidFill>
                              <a:srgbClr val="FFC000"/>
                            </a:solidFill>
                            <a:latin typeface="Cambria Math" panose="02040503050406030204" pitchFamily="18" charset="0"/>
                          </a:rPr>
                        </m:ctrlPr>
                      </m:sSubPr>
                      <m:e>
                        <m:r>
                          <a:rPr lang="de-DE" i="1" dirty="0">
                            <a:solidFill>
                              <a:srgbClr val="FFC000"/>
                            </a:solidFill>
                            <a:latin typeface="Cambria Math" panose="02040503050406030204" pitchFamily="18" charset="0"/>
                          </a:rPr>
                          <m:t>ℱ</m:t>
                        </m:r>
                      </m:e>
                      <m:sub>
                        <m:func>
                          <m:funcPr>
                            <m:ctrlPr>
                              <a:rPr lang="de-DE" i="1" dirty="0">
                                <a:solidFill>
                                  <a:srgbClr val="FFC000"/>
                                </a:solidFill>
                                <a:latin typeface="Cambria Math" panose="02040503050406030204" pitchFamily="18" charset="0"/>
                              </a:rPr>
                            </m:ctrlPr>
                          </m:funcPr>
                          <m:fName>
                            <m:r>
                              <m:rPr>
                                <m:sty m:val="p"/>
                              </m:rPr>
                              <a:rPr lang="de-DE" dirty="0">
                                <a:solidFill>
                                  <a:srgbClr val="FFC000"/>
                                </a:solidFill>
                                <a:latin typeface="Cambria Math" panose="02040503050406030204" pitchFamily="18" charset="0"/>
                              </a:rPr>
                              <m:t>COUNT</m:t>
                            </m:r>
                          </m:fName>
                          <m:e>
                            <m:r>
                              <a:rPr lang="de-DE" i="1" dirty="0">
                                <a:solidFill>
                                  <a:srgbClr val="FFC000"/>
                                </a:solidFill>
                                <a:latin typeface="Cambria Math" panose="02040503050406030204" pitchFamily="18" charset="0"/>
                              </a:rPr>
                              <m:t>𝐷𝑒𝑝𝑎𝑟𝑡𝑚𝑒𝑛𝑡</m:t>
                            </m:r>
                          </m:e>
                        </m:func>
                      </m:sub>
                    </m:sSub>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𝐶𝑂𝑈𝑅𝑆𝐸</m:t>
                    </m:r>
                    <m:r>
                      <a:rPr lang="de-DE" i="1" dirty="0">
                        <a:solidFill>
                          <a:srgbClr val="FFC000"/>
                        </a:solidFill>
                        <a:latin typeface="Cambria Math" panose="02040503050406030204" pitchFamily="18" charset="0"/>
                      </a:rPr>
                      <m:t>)</m:t>
                    </m:r>
                  </m:oMath>
                </a14:m>
                <a:r>
                  <a:rPr lang="de-DE" dirty="0">
                    <a:solidFill>
                      <a:srgbClr val="FFC000"/>
                    </a:solidFill>
                  </a:rPr>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D0B1971C-5570-1B4A-8D31-69FA7BA7A547}"/>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FA94C604-76EF-2D4E-90CB-967D7957F56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57</a:t>
            </a:fld>
            <a:endParaRPr lang="de-DE"/>
          </a:p>
        </p:txBody>
      </p:sp>
      <p:graphicFrame>
        <p:nvGraphicFramePr>
          <p:cNvPr id="8" name="Group 23">
            <a:extLst>
              <a:ext uri="{FF2B5EF4-FFF2-40B4-BE49-F238E27FC236}">
                <a16:creationId xmlns:a16="http://schemas.microsoft.com/office/drawing/2014/main" id="{EE9E2836-CAF7-3241-B3CF-8F2B8B7A7222}"/>
              </a:ext>
            </a:extLst>
          </p:cNvPr>
          <p:cNvGraphicFramePr>
            <a:graphicFrameLocks noGrp="1"/>
          </p:cNvGraphicFramePr>
          <p:nvPr>
            <p:extLst>
              <p:ext uri="{D42A27DB-BD31-4B8C-83A1-F6EECF244321}">
                <p14:modId xmlns:p14="http://schemas.microsoft.com/office/powerpoint/2010/main" val="1610379728"/>
              </p:ext>
            </p:extLst>
          </p:nvPr>
        </p:nvGraphicFramePr>
        <p:xfrm>
          <a:off x="5163630" y="3519118"/>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6" name="Table 5">
            <a:extLst>
              <a:ext uri="{FF2B5EF4-FFF2-40B4-BE49-F238E27FC236}">
                <a16:creationId xmlns:a16="http://schemas.microsoft.com/office/drawing/2014/main" id="{B7205048-EAFC-5B4F-BF61-E7F5E821A380}"/>
              </a:ext>
            </a:extLst>
          </p:cNvPr>
          <p:cNvGraphicFramePr>
            <a:graphicFrameLocks noGrp="1"/>
          </p:cNvGraphicFramePr>
          <p:nvPr>
            <p:extLst>
              <p:ext uri="{D42A27DB-BD31-4B8C-83A1-F6EECF244321}">
                <p14:modId xmlns:p14="http://schemas.microsoft.com/office/powerpoint/2010/main" val="985708097"/>
              </p:ext>
            </p:extLst>
          </p:nvPr>
        </p:nvGraphicFramePr>
        <p:xfrm>
          <a:off x="6024876" y="4954318"/>
          <a:ext cx="5806800" cy="279840"/>
        </p:xfrm>
        <a:graphic>
          <a:graphicData uri="http://schemas.openxmlformats.org/drawingml/2006/table">
            <a:tbl>
              <a:tblPr/>
              <a:tblGrid>
                <a:gridCol w="1994400">
                  <a:extLst>
                    <a:ext uri="{9D8B030D-6E8A-4147-A177-3AD203B41FA5}">
                      <a16:colId xmlns:a16="http://schemas.microsoft.com/office/drawing/2014/main" val="747411839"/>
                    </a:ext>
                  </a:extLst>
                </a:gridCol>
                <a:gridCol w="1440000">
                  <a:extLst>
                    <a:ext uri="{9D8B030D-6E8A-4147-A177-3AD203B41FA5}">
                      <a16:colId xmlns:a16="http://schemas.microsoft.com/office/drawing/2014/main" val="3584340344"/>
                    </a:ext>
                  </a:extLst>
                </a:gridCol>
                <a:gridCol w="1177200">
                  <a:extLst>
                    <a:ext uri="{9D8B030D-6E8A-4147-A177-3AD203B41FA5}">
                      <a16:colId xmlns:a16="http://schemas.microsoft.com/office/drawing/2014/main" val="218335425"/>
                    </a:ext>
                  </a:extLst>
                </a:gridCol>
                <a:gridCol w="1195200">
                  <a:extLst>
                    <a:ext uri="{9D8B030D-6E8A-4147-A177-3AD203B41FA5}">
                      <a16:colId xmlns:a16="http://schemas.microsoft.com/office/drawing/2014/main" val="2611764239"/>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rgbClr val="FFC000"/>
                          </a:solidFill>
                          <a:effectLst/>
                          <a:latin typeface="+mn-lt"/>
                        </a:rPr>
                        <a:t>Algorithms</a:t>
                      </a:r>
                      <a:endParaRPr kumimoji="0" lang="de-DE" sz="1600" b="0" i="0" u="none" strike="noStrike" cap="none" normalizeH="0" baseline="0" dirty="0">
                        <a:ln>
                          <a:noFill/>
                        </a:ln>
                        <a:solidFill>
                          <a:srgbClr val="FFC000"/>
                        </a:solidFill>
                        <a:effectLst/>
                        <a:latin typeface="+mn-lt"/>
                      </a:endParaRP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CS3390</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4</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NULL</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1055669"/>
                  </a:ext>
                </a:extLst>
              </a:tr>
            </a:tbl>
          </a:graphicData>
        </a:graphic>
      </p:graphicFrame>
      <p:graphicFrame>
        <p:nvGraphicFramePr>
          <p:cNvPr id="9" name="Group 23">
            <a:extLst>
              <a:ext uri="{FF2B5EF4-FFF2-40B4-BE49-F238E27FC236}">
                <a16:creationId xmlns:a16="http://schemas.microsoft.com/office/drawing/2014/main" id="{81891DA7-F62D-014C-BDB2-FB0E1A311DC5}"/>
              </a:ext>
            </a:extLst>
          </p:cNvPr>
          <p:cNvGraphicFramePr>
            <a:graphicFrameLocks noGrp="1"/>
          </p:cNvGraphicFramePr>
          <p:nvPr>
            <p:extLst>
              <p:ext uri="{D42A27DB-BD31-4B8C-83A1-F6EECF244321}">
                <p14:modId xmlns:p14="http://schemas.microsoft.com/office/powerpoint/2010/main" val="271940364"/>
              </p:ext>
            </p:extLst>
          </p:nvPr>
        </p:nvGraphicFramePr>
        <p:xfrm>
          <a:off x="5480144" y="5311713"/>
          <a:ext cx="1172237" cy="595680"/>
        </p:xfrm>
        <a:graphic>
          <a:graphicData uri="http://schemas.openxmlformats.org/drawingml/2006/table">
            <a:tbl>
              <a:tblPr/>
              <a:tblGrid>
                <a:gridCol w="656762">
                  <a:extLst>
                    <a:ext uri="{9D8B030D-6E8A-4147-A177-3AD203B41FA5}">
                      <a16:colId xmlns:a16="http://schemas.microsoft.com/office/drawing/2014/main" val="552426523"/>
                    </a:ext>
                  </a:extLst>
                </a:gridCol>
                <a:gridCol w="515475">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RMIN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0" name="Group 23">
            <a:extLst>
              <a:ext uri="{FF2B5EF4-FFF2-40B4-BE49-F238E27FC236}">
                <a16:creationId xmlns:a16="http://schemas.microsoft.com/office/drawing/2014/main" id="{7D4B21D2-3F5A-614E-8081-8E7E7CC6C566}"/>
              </a:ext>
            </a:extLst>
          </p:cNvPr>
          <p:cNvGraphicFramePr>
            <a:graphicFrameLocks noGrp="1"/>
          </p:cNvGraphicFramePr>
          <p:nvPr>
            <p:extLst>
              <p:ext uri="{D42A27DB-BD31-4B8C-83A1-F6EECF244321}">
                <p14:modId xmlns:p14="http://schemas.microsoft.com/office/powerpoint/2010/main" val="2189038459"/>
              </p:ext>
            </p:extLst>
          </p:nvPr>
        </p:nvGraphicFramePr>
        <p:xfrm>
          <a:off x="6763272" y="5313330"/>
          <a:ext cx="1241770" cy="595680"/>
        </p:xfrm>
        <a:graphic>
          <a:graphicData uri="http://schemas.openxmlformats.org/drawingml/2006/table">
            <a:tbl>
              <a:tblPr/>
              <a:tblGrid>
                <a:gridCol w="696450">
                  <a:extLst>
                    <a:ext uri="{9D8B030D-6E8A-4147-A177-3AD203B41FA5}">
                      <a16:colId xmlns:a16="http://schemas.microsoft.com/office/drawing/2014/main" val="552426523"/>
                    </a:ext>
                  </a:extLst>
                </a:gridCol>
                <a:gridCol w="545320">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RMAX</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Max</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4</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1" name="Group 23">
            <a:extLst>
              <a:ext uri="{FF2B5EF4-FFF2-40B4-BE49-F238E27FC236}">
                <a16:creationId xmlns:a16="http://schemas.microsoft.com/office/drawing/2014/main" id="{DCCF9891-DEE3-3C4A-92D1-A2675184A349}"/>
              </a:ext>
            </a:extLst>
          </p:cNvPr>
          <p:cNvGraphicFramePr>
            <a:graphicFrameLocks noGrp="1"/>
          </p:cNvGraphicFramePr>
          <p:nvPr>
            <p:extLst>
              <p:ext uri="{D42A27DB-BD31-4B8C-83A1-F6EECF244321}">
                <p14:modId xmlns:p14="http://schemas.microsoft.com/office/powerpoint/2010/main" val="961679132"/>
              </p:ext>
            </p:extLst>
          </p:nvPr>
        </p:nvGraphicFramePr>
        <p:xfrm>
          <a:off x="8115933" y="5310234"/>
          <a:ext cx="1140107" cy="595680"/>
        </p:xfrm>
        <a:graphic>
          <a:graphicData uri="http://schemas.openxmlformats.org/drawingml/2006/table">
            <a:tbl>
              <a:tblPr/>
              <a:tblGrid>
                <a:gridCol w="651810">
                  <a:extLst>
                    <a:ext uri="{9D8B030D-6E8A-4147-A177-3AD203B41FA5}">
                      <a16:colId xmlns:a16="http://schemas.microsoft.com/office/drawing/2014/main" val="552426523"/>
                    </a:ext>
                  </a:extLst>
                </a:gridCol>
                <a:gridCol w="488297">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RAVG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Avg</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2" name="Group 23">
            <a:extLst>
              <a:ext uri="{FF2B5EF4-FFF2-40B4-BE49-F238E27FC236}">
                <a16:creationId xmlns:a16="http://schemas.microsoft.com/office/drawing/2014/main" id="{51B1333F-4014-6B44-AB6F-96417B32E3B9}"/>
              </a:ext>
            </a:extLst>
          </p:cNvPr>
          <p:cNvGraphicFramePr>
            <a:graphicFrameLocks noGrp="1"/>
          </p:cNvGraphicFramePr>
          <p:nvPr>
            <p:extLst>
              <p:ext uri="{D42A27DB-BD31-4B8C-83A1-F6EECF244321}">
                <p14:modId xmlns:p14="http://schemas.microsoft.com/office/powerpoint/2010/main" val="235090735"/>
              </p:ext>
            </p:extLst>
          </p:nvPr>
        </p:nvGraphicFramePr>
        <p:xfrm>
          <a:off x="9366931" y="5310234"/>
          <a:ext cx="1247358" cy="595680"/>
        </p:xfrm>
        <a:graphic>
          <a:graphicData uri="http://schemas.openxmlformats.org/drawingml/2006/table">
            <a:tbl>
              <a:tblPr/>
              <a:tblGrid>
                <a:gridCol w="695370">
                  <a:extLst>
                    <a:ext uri="{9D8B030D-6E8A-4147-A177-3AD203B41FA5}">
                      <a16:colId xmlns:a16="http://schemas.microsoft.com/office/drawing/2014/main" val="552426523"/>
                    </a:ext>
                  </a:extLst>
                </a:gridCol>
                <a:gridCol w="551988">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RSUM</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Sum</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14</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3" name="Group 23">
            <a:extLst>
              <a:ext uri="{FF2B5EF4-FFF2-40B4-BE49-F238E27FC236}">
                <a16:creationId xmlns:a16="http://schemas.microsoft.com/office/drawing/2014/main" id="{66997A5B-6F3D-2144-95AA-2E8BDBB9CCCC}"/>
              </a:ext>
            </a:extLst>
          </p:cNvPr>
          <p:cNvGraphicFramePr>
            <a:graphicFrameLocks noGrp="1"/>
          </p:cNvGraphicFramePr>
          <p:nvPr>
            <p:extLst>
              <p:ext uri="{D42A27DB-BD31-4B8C-83A1-F6EECF244321}">
                <p14:modId xmlns:p14="http://schemas.microsoft.com/office/powerpoint/2010/main" val="2120743860"/>
              </p:ext>
            </p:extLst>
          </p:nvPr>
        </p:nvGraphicFramePr>
        <p:xfrm>
          <a:off x="10725179" y="5310234"/>
          <a:ext cx="1108230" cy="595680"/>
        </p:xfrm>
        <a:graphic>
          <a:graphicData uri="http://schemas.openxmlformats.org/drawingml/2006/table">
            <a:tbl>
              <a:tblPr/>
              <a:tblGrid>
                <a:gridCol w="637522">
                  <a:extLst>
                    <a:ext uri="{9D8B030D-6E8A-4147-A177-3AD203B41FA5}">
                      <a16:colId xmlns:a16="http://schemas.microsoft.com/office/drawing/2014/main" val="552426523"/>
                    </a:ext>
                  </a:extLst>
                </a:gridCol>
                <a:gridCol w="470708">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RCNT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Cnt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4</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spTree>
    <p:extLst>
      <p:ext uri="{BB962C8B-B14F-4D97-AF65-F5344CB8AC3E}">
        <p14:creationId xmlns:p14="http://schemas.microsoft.com/office/powerpoint/2010/main" val="27812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Gruppierung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Bildet Gruppen von </a:t>
                </a:r>
                <a:r>
                  <a:rPr lang="de-DE" dirty="0" err="1"/>
                  <a:t>Tupeln</a:t>
                </a:r>
                <a:r>
                  <a:rPr lang="de-DE" dirty="0"/>
                  <a:t>, die in einer Attributmenge die gleichen Werte haben</a:t>
                </a:r>
              </a:p>
              <a:p>
                <a:pPr lvl="1"/>
                <a:r>
                  <a:rPr lang="de-DE" dirty="0"/>
                  <a:t>Häufig zur Vorbereitung einer Aggregation</a:t>
                </a:r>
              </a:p>
              <a:p>
                <a:pPr lvl="1"/>
                <a:r>
                  <a:rPr lang="de-DE" dirty="0"/>
                  <a:t>Notation: Attributliste vor den Ausdruck</a:t>
                </a:r>
              </a:p>
              <a:p>
                <a:pPr lvl="2"/>
                <a14:m>
                  <m:oMath xmlns:m="http://schemas.openxmlformats.org/officeDocument/2006/math">
                    <m:d>
                      <m:dPr>
                        <m:begChr m:val="⟨"/>
                        <m:endChr m:val="⟩"/>
                        <m:ctrlPr>
                          <a:rPr lang="de-DE"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𝐵</m:t>
                            </m:r>
                          </m:e>
                          <m:sub>
                            <m:r>
                              <a:rPr lang="de-DE" b="0" i="1" dirty="0" smtClean="0">
                                <a:solidFill>
                                  <a:schemeClr val="accent1"/>
                                </a:solidFill>
                                <a:latin typeface="Cambria Math" panose="02040503050406030204" pitchFamily="18" charset="0"/>
                              </a:rPr>
                              <m:t>1</m:t>
                            </m:r>
                          </m:sub>
                        </m:sSub>
                        <m:r>
                          <a:rPr lang="de-DE" b="0"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𝐵</m:t>
                            </m:r>
                          </m:e>
                          <m:sub>
                            <m:r>
                              <a:rPr lang="de-DE" b="0" i="1" dirty="0" smtClean="0">
                                <a:solidFill>
                                  <a:schemeClr val="accent1"/>
                                </a:solidFill>
                                <a:latin typeface="Cambria Math" panose="02040503050406030204" pitchFamily="18" charset="0"/>
                              </a:rPr>
                              <m:t>𝑚</m:t>
                            </m:r>
                          </m:sub>
                        </m:sSub>
                      </m:e>
                    </m:d>
                    <m:sSub>
                      <m:sSubPr>
                        <m:ctrlPr>
                          <a:rPr lang="de-DE" b="0" i="1" dirty="0" smtClean="0">
                            <a:latin typeface="Cambria Math" panose="02040503050406030204" pitchFamily="18" charset="0"/>
                          </a:rPr>
                        </m:ctrlPr>
                      </m:sSubPr>
                      <m:e>
                        <m:r>
                          <a:rPr lang="de-DE" i="1" dirty="0" err="1">
                            <a:latin typeface="Cambria Math" panose="02040503050406030204" pitchFamily="18" charset="0"/>
                          </a:rPr>
                          <m:t>ℱ</m:t>
                        </m:r>
                      </m:e>
                      <m:sub>
                        <m:d>
                          <m:dPr>
                            <m:begChr m:val="⟨"/>
                            <m:endChr m:val="⟩"/>
                            <m:ctrlPr>
                              <a:rPr lang="de-DE" i="1" dirty="0" smtClean="0">
                                <a:latin typeface="Cambria Math" panose="02040503050406030204" pitchFamily="18" charset="0"/>
                              </a:rPr>
                            </m:ctrlPr>
                          </m:dPr>
                          <m:e>
                            <m:r>
                              <a:rPr lang="de-DE" b="0" i="1" dirty="0" smtClean="0">
                                <a:latin typeface="Cambria Math" panose="02040503050406030204" pitchFamily="18" charset="0"/>
                              </a:rPr>
                              <m:t>𝐿𝑖𝑠𝑡𝑒</m:t>
                            </m:r>
                            <m:r>
                              <a:rPr lang="de-DE" b="0" i="1" dirty="0" smtClean="0">
                                <a:latin typeface="Cambria Math" panose="02040503050406030204" pitchFamily="18" charset="0"/>
                              </a:rPr>
                              <m:t> </m:t>
                            </m:r>
                            <m:r>
                              <a:rPr lang="de-DE" b="0" i="1" dirty="0" smtClean="0">
                                <a:latin typeface="Cambria Math" panose="02040503050406030204" pitchFamily="18" charset="0"/>
                              </a:rPr>
                              <m:t>𝑣𝑜𝑛</m:t>
                            </m:r>
                            <m:r>
                              <a:rPr lang="de-DE" b="0" i="1" dirty="0" smtClean="0">
                                <a:latin typeface="Cambria Math" panose="02040503050406030204" pitchFamily="18" charset="0"/>
                              </a:rPr>
                              <m:t> </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𝐹𝑢𝑛𝑘𝑡𝑖𝑜𝑛</m:t>
                                </m:r>
                                <m:r>
                                  <a:rPr lang="de-DE" b="0" i="1" dirty="0" smtClean="0">
                                    <a:latin typeface="Cambria Math" panose="02040503050406030204" pitchFamily="18" charset="0"/>
                                  </a:rPr>
                                  <m:t>, </m:t>
                                </m:r>
                                <m:r>
                                  <a:rPr lang="de-DE" b="0" i="1" dirty="0" smtClean="0">
                                    <a:latin typeface="Cambria Math" panose="02040503050406030204" pitchFamily="18" charset="0"/>
                                  </a:rPr>
                                  <m:t>𝐴𝑡𝑡𝑟𝑖𝑏𝑢𝑡</m:t>
                                </m:r>
                              </m:e>
                            </m:d>
                            <m:r>
                              <a:rPr lang="de-DE" b="0" i="1" dirty="0" smtClean="0">
                                <a:latin typeface="Cambria Math" panose="02040503050406030204" pitchFamily="18" charset="0"/>
                              </a:rPr>
                              <m:t> </m:t>
                            </m:r>
                            <m:r>
                              <a:rPr lang="de-DE" b="0" i="1" dirty="0" smtClean="0">
                                <a:latin typeface="Cambria Math" panose="02040503050406030204" pitchFamily="18" charset="0"/>
                              </a:rPr>
                              <m:t>𝑃𝑎𝑎𝑟𝑒𝑛</m:t>
                            </m:r>
                          </m:e>
                        </m:d>
                      </m:sub>
                    </m:sSub>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𝑟</m:t>
                        </m:r>
                      </m:e>
                    </m:d>
                  </m:oMath>
                </a14:m>
                <a:endParaRPr lang="de-DE" dirty="0"/>
              </a:p>
              <a:p>
                <a:pPr lvl="1"/>
                <a:r>
                  <a:rPr lang="de-DE" dirty="0"/>
                  <a:t>Beispiel: </a:t>
                </a:r>
              </a:p>
              <a:p>
                <a:pPr lvl="2"/>
                <a:r>
                  <a:rPr lang="de-DE" dirty="0"/>
                  <a:t>Bestimme die durchschnittliche Stundenzahl der Kurse der Departments</a:t>
                </a:r>
              </a:p>
              <a:p>
                <a:pPr marL="532867" lvl="2" indent="0">
                  <a:buNone/>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𝐺𝐴𝑉𝐺</m:t>
                      </m:r>
                      <m:d>
                        <m:dPr>
                          <m:ctrlPr>
                            <a:rPr lang="de-DE" i="1" dirty="0" smtClean="0">
                              <a:latin typeface="Cambria Math" panose="02040503050406030204" pitchFamily="18" charset="0"/>
                            </a:rPr>
                          </m:ctrlPr>
                        </m:dPr>
                        <m:e>
                          <m:r>
                            <a:rPr lang="de-DE" i="1" dirty="0" smtClean="0">
                              <a:latin typeface="Cambria Math" panose="02040503050406030204" pitchFamily="18" charset="0"/>
                            </a:rPr>
                            <m:t>𝐷𝑒𝑝𝑎𝑟𝑡𝑚𝑒𝑛𝑡</m:t>
                          </m:r>
                          <m:r>
                            <a:rPr lang="de-DE" i="1" dirty="0" smtClean="0">
                              <a:latin typeface="Cambria Math" panose="02040503050406030204" pitchFamily="18" charset="0"/>
                            </a:rPr>
                            <m:t>, </m:t>
                          </m:r>
                          <m:r>
                            <a:rPr lang="de-DE" i="1" dirty="0" err="1">
                              <a:latin typeface="Cambria Math" panose="02040503050406030204" pitchFamily="18" charset="0"/>
                            </a:rPr>
                            <m:t>𝐶𝑛𝑡</m:t>
                          </m:r>
                          <m:r>
                            <a:rPr lang="de-DE" i="1" dirty="0">
                              <a:latin typeface="Cambria Math" panose="02040503050406030204" pitchFamily="18" charset="0"/>
                            </a:rPr>
                            <m:t>, </m:t>
                          </m:r>
                          <m:r>
                            <a:rPr lang="de-DE" i="1" dirty="0" err="1">
                              <a:latin typeface="Cambria Math" panose="02040503050406030204" pitchFamily="18" charset="0"/>
                            </a:rPr>
                            <m:t>𝐴𝑣𝑔</m:t>
                          </m:r>
                        </m:e>
                      </m:d>
                    </m:oMath>
                    <m:oMath xmlns:m="http://schemas.openxmlformats.org/officeDocument/2006/math">
                      <m:r>
                        <a:rPr lang="de-DE" b="0" i="1" dirty="0" smtClean="0">
                          <a:latin typeface="Cambria Math" panose="02040503050406030204" pitchFamily="18" charset="0"/>
                          <a:ea typeface="ヒラギノ角ゴ Pro W3" pitchFamily="1" charset="-128"/>
                          <a:sym typeface="WP MathA" pitchFamily="2" charset="2"/>
                        </a:rPr>
                        <m:t>           </m:t>
                      </m:r>
                      <m:r>
                        <a:rPr lang="de-DE" i="1" dirty="0">
                          <a:latin typeface="Cambria Math" panose="02040503050406030204" pitchFamily="18" charset="0"/>
                          <a:ea typeface="ヒラギノ角ゴ Pro W3" pitchFamily="1" charset="-128"/>
                          <a:sym typeface="WP MathA" pitchFamily="2" charset="2"/>
                        </a:rPr>
                        <m:t>←</m:t>
                      </m:r>
                      <m:r>
                        <a:rPr lang="de-DE" i="1" dirty="0" smtClean="0">
                          <a:solidFill>
                            <a:schemeClr val="accent1"/>
                          </a:solidFill>
                          <a:latin typeface="Cambria Math" panose="02040503050406030204" pitchFamily="18" charset="0"/>
                        </a:rPr>
                        <m:t>𝐷𝑒𝑝𝑎𝑟𝑡𝑚𝑒𝑛𝑡</m:t>
                      </m:r>
                      <m:r>
                        <a:rPr lang="de-DE" i="1" dirty="0" smtClean="0">
                          <a:solidFill>
                            <a:schemeClr val="accent1"/>
                          </a:solidFill>
                          <a:latin typeface="Cambria Math" panose="02040503050406030204" pitchFamily="18" charset="0"/>
                        </a:rPr>
                        <m:t> </m:t>
                      </m:r>
                      <m:sSub>
                        <m:sSubPr>
                          <m:ctrlPr>
                            <a:rPr lang="de-DE" b="0" i="1" dirty="0" smtClean="0">
                              <a:latin typeface="Cambria Math" panose="02040503050406030204" pitchFamily="18" charset="0"/>
                            </a:rPr>
                          </m:ctrlPr>
                        </m:sSubPr>
                        <m:e>
                          <m:r>
                            <a:rPr lang="de-DE" i="1" dirty="0">
                              <a:latin typeface="Cambria Math" panose="02040503050406030204" pitchFamily="18" charset="0"/>
                            </a:rPr>
                            <m:t>ℱ</m:t>
                          </m:r>
                        </m:e>
                        <m:sub>
                          <m:func>
                            <m:funcPr>
                              <m:ctrlPr>
                                <a:rPr lang="de-DE" b="0" i="1" dirty="0" smtClean="0">
                                  <a:latin typeface="Cambria Math" panose="02040503050406030204" pitchFamily="18" charset="0"/>
                                </a:rPr>
                              </m:ctrlPr>
                            </m:funcPr>
                            <m:fName>
                              <m:r>
                                <m:rPr>
                                  <m:sty m:val="p"/>
                                </m:rPr>
                                <a:rPr lang="de-DE" b="0" i="0" dirty="0" smtClean="0">
                                  <a:latin typeface="Cambria Math" panose="02040503050406030204" pitchFamily="18" charset="0"/>
                                </a:rPr>
                                <m:t>COUNT</m:t>
                              </m:r>
                            </m:fName>
                            <m:e>
                              <m:r>
                                <a:rPr lang="de-DE" b="0" i="1" dirty="0" smtClean="0">
                                  <a:latin typeface="Cambria Math" panose="02040503050406030204" pitchFamily="18" charset="0"/>
                                </a:rPr>
                                <m:t>𝐶𝑜𝑢𝑟𝑠𝑒𝑁𝑢𝑚𝑏𝑒𝑟</m:t>
                              </m:r>
                            </m:e>
                          </m:func>
                          <m:r>
                            <a:rPr lang="de-DE" b="0" i="1" dirty="0" smtClean="0">
                              <a:latin typeface="Cambria Math" panose="02040503050406030204" pitchFamily="18" charset="0"/>
                            </a:rPr>
                            <m:t>,</m:t>
                          </m:r>
                          <m:func>
                            <m:funcPr>
                              <m:ctrlPr>
                                <a:rPr lang="de-DE" b="0" i="1" dirty="0" smtClean="0">
                                  <a:latin typeface="Cambria Math" panose="02040503050406030204" pitchFamily="18" charset="0"/>
                                </a:rPr>
                              </m:ctrlPr>
                            </m:funcPr>
                            <m:fName>
                              <m:r>
                                <m:rPr>
                                  <m:sty m:val="p"/>
                                </m:rPr>
                                <a:rPr lang="de-DE" b="0" i="0" dirty="0" smtClean="0">
                                  <a:latin typeface="Cambria Math" panose="02040503050406030204" pitchFamily="18" charset="0"/>
                                </a:rPr>
                                <m:t>AVG</m:t>
                              </m:r>
                            </m:fName>
                            <m:e>
                              <m:r>
                                <a:rPr lang="de-DE" b="0" i="1" dirty="0" smtClean="0">
                                  <a:latin typeface="Cambria Math" panose="02040503050406030204" pitchFamily="18" charset="0"/>
                                </a:rPr>
                                <m:t>𝐶𝑟𝑒𝑑𝑖𝑡𝐻𝑜𝑢𝑟𝑠</m:t>
                              </m:r>
                            </m:e>
                          </m:func>
                        </m:sub>
                      </m:sSub>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𝐶</m:t>
                          </m:r>
                          <m:r>
                            <a:rPr lang="de-DE" i="1" dirty="0">
                              <a:latin typeface="Cambria Math" panose="02040503050406030204" pitchFamily="18" charset="0"/>
                            </a:rPr>
                            <m:t>𝑂𝑈𝑅𝑆𝐸</m:t>
                          </m:r>
                        </m:e>
                      </m:d>
                    </m:oMath>
                  </m:oMathPara>
                </a14:m>
                <a:endParaRPr lang="de-DE" dirty="0"/>
              </a:p>
              <a:p>
                <a:pPr lvl="1"/>
                <a:endParaRPr lang="de-DE" dirty="0"/>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B3D59C59-248B-3948-9201-8BDE18157389}"/>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23D120B1-7323-D949-AE2F-7F73F000C3D7}"/>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58</a:t>
            </a:fld>
            <a:endParaRPr lang="de-DE"/>
          </a:p>
        </p:txBody>
      </p:sp>
      <p:graphicFrame>
        <p:nvGraphicFramePr>
          <p:cNvPr id="11" name="Group 23">
            <a:extLst>
              <a:ext uri="{FF2B5EF4-FFF2-40B4-BE49-F238E27FC236}">
                <a16:creationId xmlns:a16="http://schemas.microsoft.com/office/drawing/2014/main" id="{A63C7535-4033-554F-BBE7-785061ED22ED}"/>
              </a:ext>
            </a:extLst>
          </p:cNvPr>
          <p:cNvGraphicFramePr>
            <a:graphicFrameLocks noGrp="1"/>
          </p:cNvGraphicFramePr>
          <p:nvPr>
            <p:extLst>
              <p:ext uri="{D42A27DB-BD31-4B8C-83A1-F6EECF244321}">
                <p14:modId xmlns:p14="http://schemas.microsoft.com/office/powerpoint/2010/main" val="1689180005"/>
              </p:ext>
            </p:extLst>
          </p:nvPr>
        </p:nvGraphicFramePr>
        <p:xfrm>
          <a:off x="8166966" y="4470714"/>
          <a:ext cx="2778878" cy="723120"/>
        </p:xfrm>
        <a:graphic>
          <a:graphicData uri="http://schemas.openxmlformats.org/drawingml/2006/table">
            <a:tbl>
              <a:tblPr/>
              <a:tblGrid>
                <a:gridCol w="694355">
                  <a:extLst>
                    <a:ext uri="{9D8B030D-6E8A-4147-A177-3AD203B41FA5}">
                      <a16:colId xmlns:a16="http://schemas.microsoft.com/office/drawing/2014/main" val="552426523"/>
                    </a:ext>
                  </a:extLst>
                </a:gridCol>
                <a:gridCol w="1118725">
                  <a:extLst>
                    <a:ext uri="{9D8B030D-6E8A-4147-A177-3AD203B41FA5}">
                      <a16:colId xmlns:a16="http://schemas.microsoft.com/office/drawing/2014/main" val="4084637773"/>
                    </a:ext>
                  </a:extLst>
                </a:gridCol>
                <a:gridCol w="469437">
                  <a:extLst>
                    <a:ext uri="{9D8B030D-6E8A-4147-A177-3AD203B41FA5}">
                      <a16:colId xmlns:a16="http://schemas.microsoft.com/office/drawing/2014/main" val="1102669686"/>
                    </a:ext>
                  </a:extLst>
                </a:gridCol>
                <a:gridCol w="496361">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400" b="0" i="0" u="none" strike="noStrike" cap="none" normalizeH="0" baseline="0" dirty="0">
                          <a:ln>
                            <a:noFill/>
                          </a:ln>
                          <a:solidFill>
                            <a:schemeClr val="tx1"/>
                          </a:solidFill>
                          <a:effectLst/>
                          <a:latin typeface="Arial" charset="0"/>
                        </a:rPr>
                        <a:t>GAVG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a:ln>
                            <a:noFill/>
                          </a:ln>
                          <a:solidFill>
                            <a:schemeClr val="tx1"/>
                          </a:solidFill>
                          <a:effectLst/>
                          <a:latin typeface="Arial" charset="0"/>
                        </a:rPr>
                        <a:t>Department</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Arial" charset="0"/>
                        </a:rPr>
                        <a:t>Cnt</a:t>
                      </a:r>
                      <a:endParaRPr kumimoji="0" lang="de-DE" sz="1400" b="0" i="0" u="none" strike="noStrike" cap="none" normalizeH="0" baseline="0" dirty="0">
                        <a:ln>
                          <a:noFill/>
                        </a:ln>
                        <a:solidFill>
                          <a:schemeClr val="tx1"/>
                        </a:solidFill>
                        <a:effectLst/>
                        <a:latin typeface="Arial" charset="0"/>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400" b="0" i="0" u="none" strike="noStrike" cap="none" normalizeH="0" baseline="0" dirty="0" err="1">
                          <a:ln>
                            <a:noFill/>
                          </a:ln>
                          <a:solidFill>
                            <a:schemeClr val="tx1"/>
                          </a:solidFill>
                          <a:effectLst/>
                          <a:latin typeface="Arial" charset="0"/>
                        </a:rPr>
                        <a:t>Avg</a:t>
                      </a:r>
                      <a:endParaRPr kumimoji="0" lang="de-DE" sz="1400" b="0" i="0" u="none" strike="noStrike" cap="none" normalizeH="0" baseline="0" dirty="0">
                        <a:ln>
                          <a:noFill/>
                        </a:ln>
                        <a:solidFill>
                          <a:schemeClr val="tx1"/>
                        </a:solidFill>
                        <a:effectLst/>
                        <a:latin typeface="Arial" charset="0"/>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Arial" charset="0"/>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accent1"/>
                          </a:solidFill>
                          <a:effectLst/>
                          <a:latin typeface="Arial" charset="0"/>
                        </a:rPr>
                        <a:t>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Arial" charset="0"/>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Arial" charset="0"/>
                        </a:rPr>
                        <a:t>3.7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200" b="0" i="0" u="none" strike="noStrike" cap="none" normalizeH="0" baseline="0" dirty="0">
                        <a:ln>
                          <a:noFill/>
                        </a:ln>
                        <a:solidFill>
                          <a:schemeClr val="tx1"/>
                        </a:solidFill>
                        <a:effectLst/>
                        <a:latin typeface="Arial" charset="0"/>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accent1"/>
                          </a:solidFill>
                          <a:effectLst/>
                          <a:latin typeface="Arial" charset="0"/>
                        </a:rPr>
                        <a:t>MATH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Arial" charset="0"/>
                        </a:rPr>
                        <a:t>1</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200" b="0" i="0" u="none" strike="noStrike" cap="none" normalizeH="0" baseline="0" dirty="0">
                          <a:ln>
                            <a:noFill/>
                          </a:ln>
                          <a:solidFill>
                            <a:schemeClr val="tx1"/>
                          </a:solidFill>
                          <a:effectLst/>
                          <a:latin typeface="Arial" charset="0"/>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07840392"/>
                  </a:ext>
                </a:extLst>
              </a:tr>
            </a:tbl>
          </a:graphicData>
        </a:graphic>
      </p:graphicFrame>
      <p:graphicFrame>
        <p:nvGraphicFramePr>
          <p:cNvPr id="10" name="Group 23">
            <a:extLst>
              <a:ext uri="{FF2B5EF4-FFF2-40B4-BE49-F238E27FC236}">
                <a16:creationId xmlns:a16="http://schemas.microsoft.com/office/drawing/2014/main" id="{179EA3A2-E7A9-5640-BA10-FEF68CD944AE}"/>
              </a:ext>
            </a:extLst>
          </p:cNvPr>
          <p:cNvGraphicFramePr>
            <a:graphicFrameLocks noGrp="1"/>
          </p:cNvGraphicFramePr>
          <p:nvPr>
            <p:extLst>
              <p:ext uri="{D42A27DB-BD31-4B8C-83A1-F6EECF244321}">
                <p14:modId xmlns:p14="http://schemas.microsoft.com/office/powerpoint/2010/main" val="7706010"/>
              </p:ext>
            </p:extLst>
          </p:nvPr>
        </p:nvGraphicFramePr>
        <p:xfrm>
          <a:off x="359625" y="4470714"/>
          <a:ext cx="6759803" cy="1435200"/>
        </p:xfrm>
        <a:graphic>
          <a:graphicData uri="http://schemas.openxmlformats.org/drawingml/2006/table">
            <a:tbl>
              <a:tblPr/>
              <a:tblGrid>
                <a:gridCol w="955213">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2" name="Right Arrow 11">
            <a:extLst>
              <a:ext uri="{FF2B5EF4-FFF2-40B4-BE49-F238E27FC236}">
                <a16:creationId xmlns:a16="http://schemas.microsoft.com/office/drawing/2014/main" id="{2DAB18BA-4AEE-3346-9C97-46BA567CD17C}"/>
              </a:ext>
            </a:extLst>
          </p:cNvPr>
          <p:cNvSpPr/>
          <p:nvPr/>
        </p:nvSpPr>
        <p:spPr>
          <a:xfrm>
            <a:off x="7457675" y="4670997"/>
            <a:ext cx="269443"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072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 Unterschiede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Beispiel: </a:t>
                </a:r>
              </a:p>
              <a:p>
                <a:pPr lvl="1"/>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ℱ</m:t>
                        </m:r>
                      </m:e>
                      <m:sub>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COUNT</m:t>
                            </m:r>
                          </m:fName>
                          <m:e>
                            <m:r>
                              <a:rPr lang="de-DE" i="1" dirty="0">
                                <a:latin typeface="Cambria Math" panose="02040503050406030204" pitchFamily="18" charset="0"/>
                              </a:rPr>
                              <m:t>𝐶𝑜𝑢𝑟𝑠𝑒𝑁𝑢𝑚𝑏𝑒𝑟</m:t>
                            </m:r>
                          </m:e>
                        </m:func>
                        <m:r>
                          <a:rPr lang="de-DE" i="1" dirty="0">
                            <a:latin typeface="Cambria Math" panose="02040503050406030204" pitchFamily="18" charset="0"/>
                          </a:rPr>
                          <m:t>,</m:t>
                        </m:r>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AVG</m:t>
                            </m:r>
                          </m:fName>
                          <m:e>
                            <m:r>
                              <a:rPr lang="de-DE" i="1" dirty="0">
                                <a:latin typeface="Cambria Math" panose="02040503050406030204" pitchFamily="18" charset="0"/>
                              </a:rPr>
                              <m:t>𝐶𝑟𝑒𝑑𝑖𝑡𝐻𝑜𝑢𝑟𝑠</m:t>
                            </m:r>
                          </m:e>
                        </m:func>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1"/>
                <a14:m>
                  <m:oMath xmlns:m="http://schemas.openxmlformats.org/officeDocument/2006/math">
                    <m:r>
                      <a:rPr lang="de-DE" i="1" dirty="0" smtClean="0">
                        <a:solidFill>
                          <a:srgbClr val="FFC000"/>
                        </a:solidFill>
                        <a:latin typeface="Cambria Math" panose="02040503050406030204" pitchFamily="18" charset="0"/>
                      </a:rPr>
                      <m:t>𝐷𝑒𝑝𝑎𝑟𝑡𝑚𝑒𝑛𝑡</m:t>
                    </m:r>
                    <m:r>
                      <a:rPr lang="de-DE" b="0" i="1" dirty="0" smtClean="0">
                        <a:solidFill>
                          <a:srgbClr val="FFC000"/>
                        </a:solidFill>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ℱ</m:t>
                        </m:r>
                      </m:e>
                      <m:sub>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COUNT</m:t>
                            </m:r>
                          </m:fName>
                          <m:e>
                            <m:r>
                              <a:rPr lang="de-DE" i="1" dirty="0">
                                <a:latin typeface="Cambria Math" panose="02040503050406030204" pitchFamily="18" charset="0"/>
                              </a:rPr>
                              <m:t>𝐶𝑜𝑢𝑟𝑠𝑒𝑁𝑢𝑚𝑏𝑒𝑟</m:t>
                            </m:r>
                          </m:e>
                        </m:func>
                        <m:r>
                          <a:rPr lang="de-DE" i="1" dirty="0">
                            <a:latin typeface="Cambria Math" panose="02040503050406030204" pitchFamily="18" charset="0"/>
                          </a:rPr>
                          <m:t>,</m:t>
                        </m:r>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AVG</m:t>
                            </m:r>
                          </m:fName>
                          <m:e>
                            <m:r>
                              <a:rPr lang="de-DE" i="1" dirty="0">
                                <a:latin typeface="Cambria Math" panose="02040503050406030204" pitchFamily="18" charset="0"/>
                              </a:rPr>
                              <m:t>𝐶𝑟𝑒𝑑𝑖𝑡𝐻𝑜𝑢𝑟𝑠</m:t>
                            </m:r>
                          </m:e>
                        </m:func>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endParaRPr lang="de-DE" dirty="0"/>
              </a:p>
              <a:p>
                <a:pPr lvl="1"/>
                <a14:m>
                  <m:oMath xmlns:m="http://schemas.openxmlformats.org/officeDocument/2006/math">
                    <m:r>
                      <a:rPr lang="de-DE" i="1" dirty="0" smtClean="0">
                        <a:solidFill>
                          <a:schemeClr val="accent1"/>
                        </a:solidFill>
                        <a:latin typeface="Cambria Math" panose="02040503050406030204" pitchFamily="18" charset="0"/>
                      </a:rPr>
                      <m:t>𝐺𝐴𝑉𝐺</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 </m:t>
                        </m:r>
                        <m:r>
                          <a:rPr lang="de-DE" i="1" dirty="0" err="1">
                            <a:solidFill>
                              <a:schemeClr val="accent1"/>
                            </a:solidFill>
                            <a:latin typeface="Cambria Math" panose="02040503050406030204" pitchFamily="18" charset="0"/>
                          </a:rPr>
                          <m:t>𝐶𝑛𝑡</m:t>
                        </m:r>
                        <m:r>
                          <a:rPr lang="de-DE" i="1" dirty="0">
                            <a:solidFill>
                              <a:schemeClr val="accent1"/>
                            </a:solidFill>
                            <a:latin typeface="Cambria Math" panose="02040503050406030204" pitchFamily="18" charset="0"/>
                          </a:rPr>
                          <m:t>, </m:t>
                        </m:r>
                        <m:r>
                          <a:rPr lang="de-DE" i="1" dirty="0" err="1">
                            <a:solidFill>
                              <a:schemeClr val="accent1"/>
                            </a:solidFill>
                            <a:latin typeface="Cambria Math" panose="02040503050406030204" pitchFamily="18" charset="0"/>
                          </a:rPr>
                          <m:t>𝐴𝑣𝑔</m:t>
                        </m:r>
                      </m:e>
                    </m:d>
                  </m:oMath>
                </a14:m>
                <a:br>
                  <a:rPr lang="de-DE" i="1" dirty="0">
                    <a:latin typeface="Cambria Math" panose="02040503050406030204" pitchFamily="18" charset="0"/>
                  </a:rPr>
                </a:br>
                <a:r>
                  <a:rPr lang="de-DE" i="1" dirty="0">
                    <a:latin typeface="Cambria Math" panose="02040503050406030204" pitchFamily="18" charset="0"/>
                  </a:rPr>
                  <a:t>        </a:t>
                </a:r>
                <a14:m>
                  <m:oMath xmlns:m="http://schemas.openxmlformats.org/officeDocument/2006/math">
                    <m:r>
                      <a:rPr lang="de-DE" i="1" dirty="0">
                        <a:latin typeface="Cambria Math" panose="02040503050406030204" pitchFamily="18" charset="0"/>
                        <a:ea typeface="ヒラギノ角ゴ Pro W3" pitchFamily="1" charset="-128"/>
                        <a:sym typeface="WP MathA" pitchFamily="2" charset="2"/>
                      </a:rPr>
                      <m:t>←</m:t>
                    </m:r>
                    <m:r>
                      <a:rPr lang="de-DE" i="1" dirty="0" smtClean="0">
                        <a:solidFill>
                          <a:schemeClr val="tx1"/>
                        </a:solidFill>
                        <a:latin typeface="Cambria Math" panose="02040503050406030204" pitchFamily="18" charset="0"/>
                      </a:rPr>
                      <m:t>𝐷𝑒𝑝𝑎𝑟𝑡𝑚𝑒𝑛𝑡</m:t>
                    </m:r>
                    <m:r>
                      <a:rPr lang="de-DE" i="1" dirty="0">
                        <a:solidFill>
                          <a:schemeClr val="accent1"/>
                        </a:solidFill>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ℱ</m:t>
                        </m:r>
                      </m:e>
                      <m:sub>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COUNT</m:t>
                            </m:r>
                          </m:fName>
                          <m:e>
                            <m:r>
                              <a:rPr lang="de-DE" i="1" dirty="0">
                                <a:latin typeface="Cambria Math" panose="02040503050406030204" pitchFamily="18" charset="0"/>
                              </a:rPr>
                              <m:t>𝐶𝑜𝑢𝑟𝑠𝑒𝑁𝑢𝑚𝑏𝑒𝑟</m:t>
                            </m:r>
                          </m:e>
                        </m:func>
                        <m:r>
                          <a:rPr lang="de-DE" i="1" dirty="0">
                            <a:latin typeface="Cambria Math" panose="02040503050406030204" pitchFamily="18" charset="0"/>
                          </a:rPr>
                          <m:t>,</m:t>
                        </m:r>
                        <m:func>
                          <m:funcPr>
                            <m:ctrlPr>
                              <a:rPr lang="de-DE" i="1" dirty="0">
                                <a:latin typeface="Cambria Math" panose="02040503050406030204" pitchFamily="18" charset="0"/>
                              </a:rPr>
                            </m:ctrlPr>
                          </m:funcPr>
                          <m:fName>
                            <m:r>
                              <m:rPr>
                                <m:sty m:val="p"/>
                              </m:rPr>
                              <a:rPr lang="de-DE" dirty="0">
                                <a:latin typeface="Cambria Math" panose="02040503050406030204" pitchFamily="18" charset="0"/>
                              </a:rPr>
                              <m:t>AVG</m:t>
                            </m:r>
                          </m:fName>
                          <m:e>
                            <m:r>
                              <a:rPr lang="de-DE" i="1" dirty="0">
                                <a:latin typeface="Cambria Math" panose="02040503050406030204" pitchFamily="18" charset="0"/>
                              </a:rPr>
                              <m:t>𝐶𝑟𝑒𝑑𝑖𝑡𝐻𝑜𝑢𝑟𝑠</m:t>
                            </m:r>
                          </m:e>
                        </m:func>
                      </m:sub>
                    </m:sSub>
                    <m:d>
                      <m:dPr>
                        <m:ctrlPr>
                          <a:rPr lang="de-DE" i="1" dirty="0">
                            <a:latin typeface="Cambria Math" panose="02040503050406030204" pitchFamily="18" charset="0"/>
                          </a:rPr>
                        </m:ctrlPr>
                      </m:dPr>
                      <m:e>
                        <m:r>
                          <a:rPr lang="de-DE" i="1" dirty="0">
                            <a:latin typeface="Cambria Math" panose="02040503050406030204" pitchFamily="18" charset="0"/>
                          </a:rPr>
                          <m:t>𝐶𝑂𝑈𝑅𝑆𝐸</m:t>
                        </m:r>
                      </m:e>
                    </m:d>
                  </m:oMath>
                </a14:m>
                <a:r>
                  <a:rPr lang="de-DE" dirty="0"/>
                  <a:t> </a:t>
                </a:r>
              </a:p>
              <a:p>
                <a:pPr lvl="1"/>
                <a:endParaRPr lang="de-DE" dirty="0"/>
              </a:p>
              <a:p>
                <a:pPr lvl="1"/>
                <a:endParaRPr lang="de-DE" dirty="0"/>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BF186AE7-6CB0-A34A-9CE7-49DC1D83178A}"/>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DC0CF0E4-B34B-A74D-B886-D801EF65DB8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59</a:t>
            </a:fld>
            <a:endParaRPr lang="de-DE"/>
          </a:p>
        </p:txBody>
      </p:sp>
      <p:graphicFrame>
        <p:nvGraphicFramePr>
          <p:cNvPr id="11" name="Group 23">
            <a:extLst>
              <a:ext uri="{FF2B5EF4-FFF2-40B4-BE49-F238E27FC236}">
                <a16:creationId xmlns:a16="http://schemas.microsoft.com/office/drawing/2014/main" id="{A63C7535-4033-554F-BBE7-785061ED22ED}"/>
              </a:ext>
            </a:extLst>
          </p:cNvPr>
          <p:cNvGraphicFramePr>
            <a:graphicFrameLocks noGrp="1"/>
          </p:cNvGraphicFramePr>
          <p:nvPr>
            <p:extLst>
              <p:ext uri="{D42A27DB-BD31-4B8C-83A1-F6EECF244321}">
                <p14:modId xmlns:p14="http://schemas.microsoft.com/office/powerpoint/2010/main" val="2457027534"/>
              </p:ext>
            </p:extLst>
          </p:nvPr>
        </p:nvGraphicFramePr>
        <p:xfrm>
          <a:off x="6091600" y="5030394"/>
          <a:ext cx="2849555" cy="875520"/>
        </p:xfrm>
        <a:graphic>
          <a:graphicData uri="http://schemas.openxmlformats.org/drawingml/2006/table">
            <a:tbl>
              <a:tblPr/>
              <a:tblGrid>
                <a:gridCol w="694355">
                  <a:extLst>
                    <a:ext uri="{9D8B030D-6E8A-4147-A177-3AD203B41FA5}">
                      <a16:colId xmlns:a16="http://schemas.microsoft.com/office/drawing/2014/main" val="552426523"/>
                    </a:ext>
                  </a:extLst>
                </a:gridCol>
                <a:gridCol w="1196195">
                  <a:extLst>
                    <a:ext uri="{9D8B030D-6E8A-4147-A177-3AD203B41FA5}">
                      <a16:colId xmlns:a16="http://schemas.microsoft.com/office/drawing/2014/main" val="4084637773"/>
                    </a:ext>
                  </a:extLst>
                </a:gridCol>
                <a:gridCol w="470708">
                  <a:extLst>
                    <a:ext uri="{9D8B030D-6E8A-4147-A177-3AD203B41FA5}">
                      <a16:colId xmlns:a16="http://schemas.microsoft.com/office/drawing/2014/main" val="1102669686"/>
                    </a:ext>
                  </a:extLst>
                </a:gridCol>
                <a:gridCol w="488297">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accent1"/>
                          </a:solidFill>
                          <a:effectLst/>
                          <a:latin typeface="+mn-lt"/>
                        </a:rPr>
                        <a:t>GAVG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Department</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err="1">
                          <a:solidFill>
                            <a:schemeClr val="accent1"/>
                          </a:solidFill>
                          <a:latin typeface="+mn-lt"/>
                          <a:cs typeface="Arial" panose="020B0604020202020204" pitchFamily="34" charset="0"/>
                        </a:rPr>
                        <a:t>Cnt</a:t>
                      </a:r>
                      <a:endParaRPr kumimoji="0" lang="de-DE" sz="1600" b="0" i="0" u="none" strike="noStrike" cap="none" normalizeH="0" baseline="0" dirty="0">
                        <a:ln>
                          <a:noFill/>
                        </a:ln>
                        <a:solidFill>
                          <a:schemeClr val="tx1"/>
                        </a:solidFill>
                        <a:effectLst/>
                        <a:latin typeface="+mn-lt"/>
                        <a:cs typeface="Arial" panose="020B0604020202020204" pitchFamily="34" charset="0"/>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lang="de-DE" sz="1600" dirty="0" err="1">
                          <a:solidFill>
                            <a:schemeClr val="accent1"/>
                          </a:solidFill>
                          <a:latin typeface="+mn-lt"/>
                          <a:cs typeface="Arial" panose="020B0604020202020204" pitchFamily="34" charset="0"/>
                        </a:rPr>
                        <a:t>Avg</a:t>
                      </a:r>
                      <a:endParaRPr kumimoji="0" lang="de-DE" sz="1600" b="0" i="0" u="none" strike="noStrike" cap="none" normalizeH="0" baseline="0" dirty="0">
                        <a:ln>
                          <a:noFill/>
                        </a:ln>
                        <a:solidFill>
                          <a:schemeClr val="tx1"/>
                        </a:solidFill>
                        <a:effectLst/>
                        <a:latin typeface="+mn-lt"/>
                        <a:cs typeface="Arial" panose="020B0604020202020204" pitchFamily="34" charset="0"/>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07840392"/>
                  </a:ext>
                </a:extLst>
              </a:tr>
            </a:tbl>
          </a:graphicData>
        </a:graphic>
      </p:graphicFrame>
      <p:graphicFrame>
        <p:nvGraphicFramePr>
          <p:cNvPr id="7" name="Group 23">
            <a:extLst>
              <a:ext uri="{FF2B5EF4-FFF2-40B4-BE49-F238E27FC236}">
                <a16:creationId xmlns:a16="http://schemas.microsoft.com/office/drawing/2014/main" id="{3AE3883E-84CA-8042-9FA8-9086B3B2EA60}"/>
              </a:ext>
            </a:extLst>
          </p:cNvPr>
          <p:cNvGraphicFramePr>
            <a:graphicFrameLocks noGrp="1"/>
          </p:cNvGraphicFramePr>
          <p:nvPr>
            <p:extLst>
              <p:ext uri="{D42A27DB-BD31-4B8C-83A1-F6EECF244321}">
                <p14:modId xmlns:p14="http://schemas.microsoft.com/office/powerpoint/2010/main" val="213363040"/>
              </p:ext>
            </p:extLst>
          </p:nvPr>
        </p:nvGraphicFramePr>
        <p:xfrm>
          <a:off x="6091601" y="4114128"/>
          <a:ext cx="5740074" cy="875520"/>
        </p:xfrm>
        <a:graphic>
          <a:graphicData uri="http://schemas.openxmlformats.org/drawingml/2006/table">
            <a:tbl>
              <a:tblPr/>
              <a:tblGrid>
                <a:gridCol w="694355">
                  <a:extLst>
                    <a:ext uri="{9D8B030D-6E8A-4147-A177-3AD203B41FA5}">
                      <a16:colId xmlns:a16="http://schemas.microsoft.com/office/drawing/2014/main" val="552426523"/>
                    </a:ext>
                  </a:extLst>
                </a:gridCol>
                <a:gridCol w="1196195">
                  <a:extLst>
                    <a:ext uri="{9D8B030D-6E8A-4147-A177-3AD203B41FA5}">
                      <a16:colId xmlns:a16="http://schemas.microsoft.com/office/drawing/2014/main" val="4084637773"/>
                    </a:ext>
                  </a:extLst>
                </a:gridCol>
                <a:gridCol w="2219624">
                  <a:extLst>
                    <a:ext uri="{9D8B030D-6E8A-4147-A177-3AD203B41FA5}">
                      <a16:colId xmlns:a16="http://schemas.microsoft.com/office/drawing/2014/main" val="1102669686"/>
                    </a:ext>
                  </a:extLst>
                </a:gridCol>
                <a:gridCol w="1629900">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endParaRPr kumimoji="0" lang="de-DE" sz="1600" b="0" i="0" u="none" strike="noStrike" cap="none" normalizeH="0" baseline="0" dirty="0">
                        <a:ln>
                          <a:noFill/>
                        </a:ln>
                        <a:solidFill>
                          <a:schemeClr val="accent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err="1">
                          <a:ln>
                            <a:noFill/>
                          </a:ln>
                          <a:solidFill>
                            <a:schemeClr val="tx1"/>
                          </a:solidFill>
                          <a:effectLst/>
                          <a:latin typeface="+mn-lt"/>
                        </a:rPr>
                        <a:t>COUNT_CourseNumbers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err="1">
                          <a:ln>
                            <a:noFill/>
                          </a:ln>
                          <a:solidFill>
                            <a:schemeClr val="tx1"/>
                          </a:solidFill>
                          <a:effectLst/>
                          <a:latin typeface="+mn-lt"/>
                        </a:rPr>
                        <a:t>AVG_CreditHours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MATH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07840392"/>
                  </a:ext>
                </a:extLst>
              </a:tr>
            </a:tbl>
          </a:graphicData>
        </a:graphic>
      </p:graphicFrame>
      <p:graphicFrame>
        <p:nvGraphicFramePr>
          <p:cNvPr id="8" name="Group 23">
            <a:extLst>
              <a:ext uri="{FF2B5EF4-FFF2-40B4-BE49-F238E27FC236}">
                <a16:creationId xmlns:a16="http://schemas.microsoft.com/office/drawing/2014/main" id="{795BA2A3-E8C4-0A49-9F58-2869479BD20A}"/>
              </a:ext>
            </a:extLst>
          </p:cNvPr>
          <p:cNvGraphicFramePr>
            <a:graphicFrameLocks noGrp="1"/>
          </p:cNvGraphicFramePr>
          <p:nvPr>
            <p:extLst>
              <p:ext uri="{D42A27DB-BD31-4B8C-83A1-F6EECF244321}">
                <p14:modId xmlns:p14="http://schemas.microsoft.com/office/powerpoint/2010/main" val="3053675533"/>
              </p:ext>
            </p:extLst>
          </p:nvPr>
        </p:nvGraphicFramePr>
        <p:xfrm>
          <a:off x="6091600" y="3472157"/>
          <a:ext cx="4543879" cy="595680"/>
        </p:xfrm>
        <a:graphic>
          <a:graphicData uri="http://schemas.openxmlformats.org/drawingml/2006/table">
            <a:tbl>
              <a:tblPr/>
              <a:tblGrid>
                <a:gridCol w="694355">
                  <a:extLst>
                    <a:ext uri="{9D8B030D-6E8A-4147-A177-3AD203B41FA5}">
                      <a16:colId xmlns:a16="http://schemas.microsoft.com/office/drawing/2014/main" val="552426523"/>
                    </a:ext>
                  </a:extLst>
                </a:gridCol>
                <a:gridCol w="2219624">
                  <a:extLst>
                    <a:ext uri="{9D8B030D-6E8A-4147-A177-3AD203B41FA5}">
                      <a16:colId xmlns:a16="http://schemas.microsoft.com/office/drawing/2014/main" val="1102669686"/>
                    </a:ext>
                  </a:extLst>
                </a:gridCol>
                <a:gridCol w="1629900">
                  <a:extLst>
                    <a:ext uri="{9D8B030D-6E8A-4147-A177-3AD203B41FA5}">
                      <a16:colId xmlns:a16="http://schemas.microsoft.com/office/drawing/2014/main" val="20000"/>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endParaRPr kumimoji="0" lang="de-DE" sz="1600" b="0" i="0" u="none" strike="noStrike" cap="none" normalizeH="0" baseline="0" dirty="0">
                        <a:ln>
                          <a:noFill/>
                        </a:ln>
                        <a:solidFill>
                          <a:schemeClr val="accent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COUNT_CourseNumbers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AVG_CreditHours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bl>
          </a:graphicData>
        </a:graphic>
      </p:graphicFrame>
      <p:graphicFrame>
        <p:nvGraphicFramePr>
          <p:cNvPr id="10" name="Group 23">
            <a:extLst>
              <a:ext uri="{FF2B5EF4-FFF2-40B4-BE49-F238E27FC236}">
                <a16:creationId xmlns:a16="http://schemas.microsoft.com/office/drawing/2014/main" id="{C4F7A57D-FC5D-E248-9617-CF9AD83BF915}"/>
              </a:ext>
            </a:extLst>
          </p:cNvPr>
          <p:cNvGraphicFramePr>
            <a:graphicFrameLocks noGrp="1"/>
          </p:cNvGraphicFramePr>
          <p:nvPr>
            <p:extLst>
              <p:ext uri="{D42A27DB-BD31-4B8C-83A1-F6EECF244321}">
                <p14:modId xmlns:p14="http://schemas.microsoft.com/office/powerpoint/2010/main" val="1414066100"/>
              </p:ext>
            </p:extLst>
          </p:nvPr>
        </p:nvGraphicFramePr>
        <p:xfrm>
          <a:off x="5071872" y="229866"/>
          <a:ext cx="6759803" cy="1435200"/>
        </p:xfrm>
        <a:graphic>
          <a:graphicData uri="http://schemas.openxmlformats.org/drawingml/2006/table">
            <a:tbl>
              <a:tblPr/>
              <a:tblGrid>
                <a:gridCol w="955213">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2568386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BDD9-C7DA-C943-A133-B308E2F688CF}"/>
              </a:ext>
            </a:extLst>
          </p:cNvPr>
          <p:cNvSpPr>
            <a:spLocks noGrp="1"/>
          </p:cNvSpPr>
          <p:nvPr>
            <p:ph type="title"/>
          </p:nvPr>
        </p:nvSpPr>
        <p:spPr/>
        <p:txBody>
          <a:bodyPr/>
          <a:lstStyle/>
          <a:p>
            <a:r>
              <a:rPr lang="de-DE" dirty="0"/>
              <a:t>Beispiel eines DB-Schemas</a:t>
            </a:r>
          </a:p>
        </p:txBody>
      </p:sp>
      <p:sp>
        <p:nvSpPr>
          <p:cNvPr id="10" name="Date Placeholder 9">
            <a:extLst>
              <a:ext uri="{FF2B5EF4-FFF2-40B4-BE49-F238E27FC236}">
                <a16:creationId xmlns:a16="http://schemas.microsoft.com/office/drawing/2014/main" id="{748508CB-193B-AC4F-8B36-17E569265D9B}"/>
              </a:ext>
            </a:extLst>
          </p:cNvPr>
          <p:cNvSpPr>
            <a:spLocks noGrp="1"/>
          </p:cNvSpPr>
          <p:nvPr>
            <p:ph type="dt" sz="half" idx="2"/>
          </p:nvPr>
        </p:nvSpPr>
        <p:spPr/>
        <p:txBody>
          <a:bodyPr/>
          <a:lstStyle/>
          <a:p>
            <a:r>
              <a:rPr lang="en-GB"/>
              <a:t>Relationale Algebra</a:t>
            </a:r>
          </a:p>
        </p:txBody>
      </p:sp>
      <p:sp>
        <p:nvSpPr>
          <p:cNvPr id="11" name="Footer Placeholder 10">
            <a:extLst>
              <a:ext uri="{FF2B5EF4-FFF2-40B4-BE49-F238E27FC236}">
                <a16:creationId xmlns:a16="http://schemas.microsoft.com/office/drawing/2014/main" id="{56E1C134-DB3C-1A49-B1A7-8A7DA4D64724}"/>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EA2C422B-1A1C-E14C-BCC8-B301F87024F4}"/>
              </a:ext>
            </a:extLst>
          </p:cNvPr>
          <p:cNvSpPr>
            <a:spLocks noGrp="1"/>
          </p:cNvSpPr>
          <p:nvPr>
            <p:ph type="sldNum" sz="quarter" idx="4"/>
          </p:nvPr>
        </p:nvSpPr>
        <p:spPr/>
        <p:txBody>
          <a:bodyPr/>
          <a:lstStyle/>
          <a:p>
            <a:fld id="{6B52BCD7-8B4B-1443-81DC-540C3C62FE02}" type="slidenum">
              <a:rPr lang="en-GB" smtClean="0"/>
              <a:t>6</a:t>
            </a:fld>
            <a:endParaRPr lang="en-GB"/>
          </a:p>
        </p:txBody>
      </p:sp>
      <p:graphicFrame>
        <p:nvGraphicFramePr>
          <p:cNvPr id="4" name="Group 5">
            <a:extLst>
              <a:ext uri="{FF2B5EF4-FFF2-40B4-BE49-F238E27FC236}">
                <a16:creationId xmlns:a16="http://schemas.microsoft.com/office/drawing/2014/main" id="{4E9E9930-BE26-5443-AFDC-DD89702559E7}"/>
              </a:ext>
            </a:extLst>
          </p:cNvPr>
          <p:cNvGraphicFramePr>
            <a:graphicFrameLocks noGrp="1"/>
          </p:cNvGraphicFramePr>
          <p:nvPr>
            <p:extLst>
              <p:ext uri="{D42A27DB-BD31-4B8C-83A1-F6EECF244321}">
                <p14:modId xmlns:p14="http://schemas.microsoft.com/office/powerpoint/2010/main" val="3272900895"/>
              </p:ext>
            </p:extLst>
          </p:nvPr>
        </p:nvGraphicFramePr>
        <p:xfrm>
          <a:off x="3936887" y="1848768"/>
          <a:ext cx="4455260" cy="315840"/>
        </p:xfrm>
        <a:graphic>
          <a:graphicData uri="http://schemas.openxmlformats.org/drawingml/2006/table">
            <a:tbl>
              <a:tblPr/>
              <a:tblGrid>
                <a:gridCol w="966516">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1518458">
                  <a:extLst>
                    <a:ext uri="{9D8B030D-6E8A-4147-A177-3AD203B41FA5}">
                      <a16:colId xmlns:a16="http://schemas.microsoft.com/office/drawing/2014/main" val="20001"/>
                    </a:ext>
                  </a:extLst>
                </a:gridCol>
                <a:gridCol w="599612">
                  <a:extLst>
                    <a:ext uri="{9D8B030D-6E8A-4147-A177-3AD203B41FA5}">
                      <a16:colId xmlns:a16="http://schemas.microsoft.com/office/drawing/2014/main" val="20002"/>
                    </a:ext>
                  </a:extLst>
                </a:gridCol>
                <a:gridCol w="688512">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STUDENT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StudentNumber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Class</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Major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Group 23">
            <a:extLst>
              <a:ext uri="{FF2B5EF4-FFF2-40B4-BE49-F238E27FC236}">
                <a16:creationId xmlns:a16="http://schemas.microsoft.com/office/drawing/2014/main" id="{2103073E-E13A-9F4C-83BD-F82F766F78E6}"/>
              </a:ext>
            </a:extLst>
          </p:cNvPr>
          <p:cNvGraphicFramePr>
            <a:graphicFrameLocks noGrp="1"/>
          </p:cNvGraphicFramePr>
          <p:nvPr>
            <p:extLst>
              <p:ext uri="{D42A27DB-BD31-4B8C-83A1-F6EECF244321}">
                <p14:modId xmlns:p14="http://schemas.microsoft.com/office/powerpoint/2010/main" val="1969178356"/>
              </p:ext>
            </p:extLst>
          </p:nvPr>
        </p:nvGraphicFramePr>
        <p:xfrm>
          <a:off x="3198858" y="2685418"/>
          <a:ext cx="5931318" cy="315840"/>
        </p:xfrm>
        <a:graphic>
          <a:graphicData uri="http://schemas.openxmlformats.org/drawingml/2006/table">
            <a:tbl>
              <a:tblPr/>
              <a:tblGrid>
                <a:gridCol w="863455">
                  <a:extLst>
                    <a:ext uri="{9D8B030D-6E8A-4147-A177-3AD203B41FA5}">
                      <a16:colId xmlns:a16="http://schemas.microsoft.com/office/drawing/2014/main" val="552426523"/>
                    </a:ext>
                  </a:extLst>
                </a:gridCol>
                <a:gridCol w="12533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86">
            <a:extLst>
              <a:ext uri="{FF2B5EF4-FFF2-40B4-BE49-F238E27FC236}">
                <a16:creationId xmlns:a16="http://schemas.microsoft.com/office/drawing/2014/main" id="{948A6236-2E87-8540-9051-4ED67689619B}"/>
              </a:ext>
            </a:extLst>
          </p:cNvPr>
          <p:cNvGraphicFramePr>
            <a:graphicFrameLocks noGrp="1"/>
          </p:cNvGraphicFramePr>
          <p:nvPr>
            <p:extLst>
              <p:ext uri="{D42A27DB-BD31-4B8C-83A1-F6EECF244321}">
                <p14:modId xmlns:p14="http://schemas.microsoft.com/office/powerpoint/2010/main" val="2359472291"/>
              </p:ext>
            </p:extLst>
          </p:nvPr>
        </p:nvGraphicFramePr>
        <p:xfrm>
          <a:off x="2956742" y="3522068"/>
          <a:ext cx="6415550" cy="31584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SectionIdentifier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87">
            <a:extLst>
              <a:ext uri="{FF2B5EF4-FFF2-40B4-BE49-F238E27FC236}">
                <a16:creationId xmlns:a16="http://schemas.microsoft.com/office/drawing/2014/main" id="{C1F83211-57A2-A94D-8322-0F9C6ECA9B19}"/>
              </a:ext>
            </a:extLst>
          </p:cNvPr>
          <p:cNvGraphicFramePr>
            <a:graphicFrameLocks noGrp="1"/>
          </p:cNvGraphicFramePr>
          <p:nvPr>
            <p:extLst>
              <p:ext uri="{D42A27DB-BD31-4B8C-83A1-F6EECF244321}">
                <p14:modId xmlns:p14="http://schemas.microsoft.com/office/powerpoint/2010/main" val="945295758"/>
              </p:ext>
            </p:extLst>
          </p:nvPr>
        </p:nvGraphicFramePr>
        <p:xfrm>
          <a:off x="3517206" y="4358718"/>
          <a:ext cx="5294622" cy="315840"/>
        </p:xfrm>
        <a:graphic>
          <a:graphicData uri="http://schemas.openxmlformats.org/drawingml/2006/table">
            <a:tbl>
              <a:tblPr/>
              <a:tblGrid>
                <a:gridCol w="1532682">
                  <a:extLst>
                    <a:ext uri="{9D8B030D-6E8A-4147-A177-3AD203B41FA5}">
                      <a16:colId xmlns:a16="http://schemas.microsoft.com/office/drawing/2014/main" val="2136105995"/>
                    </a:ext>
                  </a:extLst>
                </a:gridCol>
                <a:gridCol w="1518458">
                  <a:extLst>
                    <a:ext uri="{9D8B030D-6E8A-4147-A177-3AD203B41FA5}">
                      <a16:colId xmlns:a16="http://schemas.microsoft.com/office/drawing/2014/main" val="20000"/>
                    </a:ext>
                  </a:extLst>
                </a:gridCol>
                <a:gridCol w="1558145">
                  <a:extLst>
                    <a:ext uri="{9D8B030D-6E8A-4147-A177-3AD203B41FA5}">
                      <a16:colId xmlns:a16="http://schemas.microsoft.com/office/drawing/2014/main" val="20001"/>
                    </a:ext>
                  </a:extLst>
                </a:gridCol>
                <a:gridCol w="685337">
                  <a:extLst>
                    <a:ext uri="{9D8B030D-6E8A-4147-A177-3AD203B41FA5}">
                      <a16:colId xmlns:a16="http://schemas.microsoft.com/office/drawing/2014/main" val="20002"/>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GRADE_REPORT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StudentNumber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SectionIdentifier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87">
            <a:extLst>
              <a:ext uri="{FF2B5EF4-FFF2-40B4-BE49-F238E27FC236}">
                <a16:creationId xmlns:a16="http://schemas.microsoft.com/office/drawing/2014/main" id="{3E5E766E-3993-0546-833F-418C1D2BF97A}"/>
              </a:ext>
            </a:extLst>
          </p:cNvPr>
          <p:cNvGraphicFramePr>
            <a:graphicFrameLocks noGrp="1"/>
          </p:cNvGraphicFramePr>
          <p:nvPr>
            <p:extLst>
              <p:ext uri="{D42A27DB-BD31-4B8C-83A1-F6EECF244321}">
                <p14:modId xmlns:p14="http://schemas.microsoft.com/office/powerpoint/2010/main" val="2578836675"/>
              </p:ext>
            </p:extLst>
          </p:nvPr>
        </p:nvGraphicFramePr>
        <p:xfrm>
          <a:off x="3823585" y="5195366"/>
          <a:ext cx="4681865" cy="315840"/>
        </p:xfrm>
        <a:graphic>
          <a:graphicData uri="http://schemas.openxmlformats.org/drawingml/2006/table">
            <a:tbl>
              <a:tblPr/>
              <a:tblGrid>
                <a:gridCol w="1374313">
                  <a:extLst>
                    <a:ext uri="{9D8B030D-6E8A-4147-A177-3AD203B41FA5}">
                      <a16:colId xmlns:a16="http://schemas.microsoft.com/office/drawing/2014/main" val="2628479049"/>
                    </a:ext>
                  </a:extLst>
                </a:gridCol>
                <a:gridCol w="1440670">
                  <a:extLst>
                    <a:ext uri="{9D8B030D-6E8A-4147-A177-3AD203B41FA5}">
                      <a16:colId xmlns:a16="http://schemas.microsoft.com/office/drawing/2014/main" val="20000"/>
                    </a:ext>
                  </a:extLst>
                </a:gridCol>
                <a:gridCol w="1866882">
                  <a:extLst>
                    <a:ext uri="{9D8B030D-6E8A-4147-A177-3AD203B41FA5}">
                      <a16:colId xmlns:a16="http://schemas.microsoft.com/office/drawing/2014/main" val="20001"/>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PREREQUISITE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PrerequisiteNumber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7721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Einfügen, Löschen, Aktualisieren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Änderung von </a:t>
            </a:r>
            <a:r>
              <a:rPr lang="de-DE" dirty="0" err="1"/>
              <a:t>Relationenzuständen</a:t>
            </a:r>
            <a:endParaRPr lang="de-DE" dirty="0"/>
          </a:p>
        </p:txBody>
      </p:sp>
      <p:sp>
        <p:nvSpPr>
          <p:cNvPr id="5" name="Date Placeholder 4">
            <a:extLst>
              <a:ext uri="{FF2B5EF4-FFF2-40B4-BE49-F238E27FC236}">
                <a16:creationId xmlns:a16="http://schemas.microsoft.com/office/drawing/2014/main" id="{ECADBF1B-FDFC-854C-ACB6-B88B27913A05}"/>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444574BC-C003-5948-934E-99024A0C928E}"/>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60</a:t>
            </a:fld>
            <a:endParaRPr lang="en-GB"/>
          </a:p>
        </p:txBody>
      </p:sp>
    </p:spTree>
    <p:extLst>
      <p:ext uri="{BB962C8B-B14F-4D97-AF65-F5344CB8AC3E}">
        <p14:creationId xmlns:p14="http://schemas.microsoft.com/office/powerpoint/2010/main" val="2864597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82EE94-6962-1F4C-A20F-37EDC10D2993}"/>
              </a:ext>
            </a:extLst>
          </p:cNvPr>
          <p:cNvSpPr>
            <a:spLocks noGrp="1"/>
          </p:cNvSpPr>
          <p:nvPr>
            <p:ph type="title"/>
          </p:nvPr>
        </p:nvSpPr>
        <p:spPr/>
        <p:txBody>
          <a:bodyPr/>
          <a:lstStyle/>
          <a:p>
            <a:r>
              <a:rPr lang="de-DE"/>
              <a:t>Mengenorientierte Spezifizierung von Änderungsoperatoren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AC30A86-293E-8E43-8013-B7B24226A597}"/>
                  </a:ext>
                </a:extLst>
              </p:cNvPr>
              <p:cNvSpPr>
                <a:spLocks noGrp="1"/>
              </p:cNvSpPr>
              <p:nvPr>
                <p:ph idx="1"/>
              </p:nvPr>
            </p:nvSpPr>
            <p:spPr/>
            <p:txBody>
              <a:bodyPr/>
              <a:lstStyle/>
              <a:p>
                <a:r>
                  <a:rPr lang="de-DE" dirty="0"/>
                  <a:t>Änderungen am </a:t>
                </a:r>
                <a:r>
                  <a:rPr lang="de-DE" dirty="0" err="1"/>
                  <a:t>Relationenzustand</a:t>
                </a:r>
                <a:r>
                  <a:rPr lang="de-DE" dirty="0"/>
                  <a:t> über Mengenoperationen realisierbar</a:t>
                </a:r>
              </a:p>
              <a:p>
                <a:pPr lvl="1"/>
                <a:r>
                  <a:rPr lang="de-DE" b="0" dirty="0"/>
                  <a:t>Gegeben Relationen </a:t>
                </a:r>
                <a14:m>
                  <m:oMath xmlns:m="http://schemas.openxmlformats.org/officeDocument/2006/math">
                    <m:r>
                      <a:rPr lang="de-DE" b="0" i="1" dirty="0" smtClean="0">
                        <a:latin typeface="Cambria Math" panose="02040503050406030204" pitchFamily="18" charset="0"/>
                      </a:rPr>
                      <m:t>𝑟</m:t>
                    </m:r>
                    <m:r>
                      <a:rPr lang="de-DE" b="0" i="1" dirty="0" smtClean="0">
                        <a:latin typeface="Cambria Math" panose="02040503050406030204" pitchFamily="18" charset="0"/>
                      </a:rPr>
                      <m:t>,</m:t>
                    </m:r>
                    <m:r>
                      <a:rPr lang="de-DE" b="0" i="1" dirty="0" smtClean="0">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𝑡</m:t>
                    </m:r>
                  </m:oMath>
                </a14:m>
                <a:r>
                  <a:rPr lang="de-DE" dirty="0"/>
                  <a:t> über die </a:t>
                </a:r>
                <a:r>
                  <a:rPr lang="de-DE" u="sng" dirty="0"/>
                  <a:t>gleichen</a:t>
                </a:r>
                <a:r>
                  <a:rPr lang="de-DE" dirty="0"/>
                  <a:t> Attribute</a:t>
                </a:r>
              </a:p>
              <a:p>
                <a:pPr lvl="2"/>
                <a14:m>
                  <m:oMath xmlns:m="http://schemas.openxmlformats.org/officeDocument/2006/math">
                    <m:r>
                      <a:rPr lang="de-DE" b="0" i="1" dirty="0" smtClean="0">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𝑡</m:t>
                    </m:r>
                  </m:oMath>
                </a14:m>
                <a:r>
                  <a:rPr lang="de-DE" dirty="0"/>
                  <a:t> können eine Menge von </a:t>
                </a:r>
                <a:r>
                  <a:rPr lang="de-DE" dirty="0" err="1"/>
                  <a:t>Tupeln</a:t>
                </a:r>
                <a:r>
                  <a:rPr lang="de-DE" dirty="0"/>
                  <a:t> sein oder ein komplexer relationaler Ausdruck, der in die gleichen Attribute endet</a:t>
                </a:r>
              </a:p>
              <a:p>
                <a:pPr lvl="1"/>
                <a:r>
                  <a:rPr lang="de-DE" i="1" dirty="0"/>
                  <a:t>Einfügen</a:t>
                </a:r>
                <a:r>
                  <a:rPr lang="de-DE" dirty="0"/>
                  <a:t>: Vereinigung </a:t>
                </a:r>
                <a14:m>
                  <m:oMath xmlns:m="http://schemas.openxmlformats.org/officeDocument/2006/math">
                    <m:r>
                      <a:rPr lang="de-DE" b="0" i="1" smtClean="0">
                        <a:solidFill>
                          <a:schemeClr val="accent1"/>
                        </a:solidFill>
                        <a:latin typeface="Cambria Math" panose="02040503050406030204" pitchFamily="18" charset="0"/>
                        <a:ea typeface="Cambria Math" panose="02040503050406030204" pitchFamily="18" charset="0"/>
                      </a:rPr>
                      <m:t>𝑟</m:t>
                    </m:r>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𝑟</m:t>
                    </m:r>
                    <m:r>
                      <a:rPr lang="de-DE"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𝑠</m:t>
                    </m:r>
                  </m:oMath>
                </a14:m>
                <a:endParaRPr lang="de-DE" dirty="0"/>
              </a:p>
              <a:p>
                <a:pPr lvl="1"/>
                <a:r>
                  <a:rPr lang="de-DE" i="1" dirty="0"/>
                  <a:t>Löschen</a:t>
                </a:r>
                <a:r>
                  <a:rPr lang="de-DE" dirty="0"/>
                  <a:t>: Differenz </a:t>
                </a:r>
                <a14:m>
                  <m:oMath xmlns:m="http://schemas.openxmlformats.org/officeDocument/2006/math">
                    <m:r>
                      <a:rPr lang="de-DE" b="0" i="1" smtClean="0">
                        <a:solidFill>
                          <a:schemeClr val="accent1"/>
                        </a:solidFill>
                        <a:latin typeface="Cambria Math" panose="02040503050406030204" pitchFamily="18" charset="0"/>
                        <a:ea typeface="Cambria Math" panose="02040503050406030204" pitchFamily="18" charset="0"/>
                      </a:rPr>
                      <m:t>𝑟</m:t>
                    </m:r>
                    <m:r>
                      <a:rPr lang="de-DE"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𝑟</m:t>
                    </m:r>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𝑠</m:t>
                    </m:r>
                  </m:oMath>
                </a14:m>
                <a:endParaRPr lang="de-DE" dirty="0">
                  <a:solidFill>
                    <a:schemeClr val="accent1"/>
                  </a:solidFill>
                </a:endParaRPr>
              </a:p>
              <a:p>
                <a:pPr lvl="1"/>
                <a:r>
                  <a:rPr lang="de-DE" i="1" dirty="0"/>
                  <a:t>Aktualisieren</a:t>
                </a:r>
                <a:r>
                  <a:rPr lang="de-DE" dirty="0"/>
                  <a:t>: </a:t>
                </a:r>
                <a14:m>
                  <m:oMath xmlns:m="http://schemas.openxmlformats.org/officeDocument/2006/math">
                    <m:r>
                      <a:rPr lang="de-DE" b="0" i="1" smtClean="0">
                        <a:solidFill>
                          <a:schemeClr val="accent1"/>
                        </a:solidFill>
                        <a:latin typeface="Cambria Math" panose="02040503050406030204" pitchFamily="18" charset="0"/>
                        <a:ea typeface="Cambria Math" panose="02040503050406030204" pitchFamily="18" charset="0"/>
                      </a:rPr>
                      <m:t>𝑟</m:t>
                    </m:r>
                    <m:r>
                      <a:rPr lang="de-DE" i="1" smtClean="0">
                        <a:solidFill>
                          <a:schemeClr val="accent1"/>
                        </a:solidFill>
                        <a:latin typeface="Cambria Math" panose="02040503050406030204" pitchFamily="18" charset="0"/>
                        <a:ea typeface="Cambria Math" panose="02040503050406030204" pitchFamily="18" charset="0"/>
                      </a:rPr>
                      <m:t>←</m:t>
                    </m:r>
                    <m:d>
                      <m:dPr>
                        <m:ctrlPr>
                          <a:rPr lang="de-DE" b="0" i="1" smtClean="0">
                            <a:solidFill>
                              <a:schemeClr val="accent1"/>
                            </a:solidFill>
                            <a:latin typeface="Cambria Math" panose="02040503050406030204" pitchFamily="18" charset="0"/>
                            <a:ea typeface="Cambria Math" panose="02040503050406030204" pitchFamily="18" charset="0"/>
                          </a:rPr>
                        </m:ctrlPr>
                      </m:dPr>
                      <m:e>
                        <m:r>
                          <a:rPr lang="de-DE" b="0" i="1" smtClean="0">
                            <a:solidFill>
                              <a:schemeClr val="accent1"/>
                            </a:solidFill>
                            <a:latin typeface="Cambria Math" panose="02040503050406030204" pitchFamily="18" charset="0"/>
                            <a:ea typeface="Cambria Math" panose="02040503050406030204" pitchFamily="18" charset="0"/>
                          </a:rPr>
                          <m:t>𝑟</m:t>
                        </m:r>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𝑠</m:t>
                        </m:r>
                      </m:e>
                    </m:d>
                    <m:r>
                      <a:rPr lang="de-DE" i="1">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𝑡</m:t>
                    </m:r>
                  </m:oMath>
                </a14:m>
                <a:r>
                  <a:rPr lang="de-DE" dirty="0">
                    <a:solidFill>
                      <a:schemeClr val="accent1"/>
                    </a:solidFill>
                  </a:rPr>
                  <a:t> </a:t>
                </a:r>
                <a:r>
                  <a:rPr lang="de-DE" dirty="0"/>
                  <a:t>oder ein relationaler Ausdruck, der Tupel aktualisiert: </a:t>
                </a:r>
                <a14:m>
                  <m:oMath xmlns:m="http://schemas.openxmlformats.org/officeDocument/2006/math">
                    <m:r>
                      <a:rPr lang="de-DE" b="0" i="1" smtClean="0">
                        <a:solidFill>
                          <a:schemeClr val="accent1"/>
                        </a:solidFill>
                        <a:latin typeface="Cambria Math" panose="02040503050406030204" pitchFamily="18" charset="0"/>
                        <a:ea typeface="Cambria Math" panose="02040503050406030204" pitchFamily="18" charset="0"/>
                      </a:rPr>
                      <m:t>𝑟</m:t>
                    </m:r>
                    <m:r>
                      <a:rPr lang="de-DE"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𝜉</m:t>
                    </m:r>
                    <m:d>
                      <m:dPr>
                        <m:ctrlPr>
                          <a:rPr lang="de-DE" b="0" i="1" smtClean="0">
                            <a:solidFill>
                              <a:schemeClr val="accent1"/>
                            </a:solidFill>
                            <a:latin typeface="Cambria Math" panose="02040503050406030204" pitchFamily="18" charset="0"/>
                            <a:ea typeface="Cambria Math" panose="02040503050406030204" pitchFamily="18" charset="0"/>
                          </a:rPr>
                        </m:ctrlPr>
                      </m:dPr>
                      <m:e>
                        <m:r>
                          <a:rPr lang="de-DE" b="0" i="1" smtClean="0">
                            <a:solidFill>
                              <a:schemeClr val="accent1"/>
                            </a:solidFill>
                            <a:latin typeface="Cambria Math" panose="02040503050406030204" pitchFamily="18" charset="0"/>
                            <a:ea typeface="Cambria Math" panose="02040503050406030204" pitchFamily="18" charset="0"/>
                          </a:rPr>
                          <m:t>𝑟</m:t>
                        </m:r>
                      </m:e>
                    </m:d>
                  </m:oMath>
                </a14:m>
                <a:endParaRPr lang="de-DE" dirty="0"/>
              </a:p>
              <a:p>
                <a:r>
                  <a:rPr lang="de-DE" dirty="0"/>
                  <a:t>Änderungen </a:t>
                </a:r>
              </a:p>
              <a:p>
                <a:pPr lvl="1"/>
                <a:r>
                  <a:rPr lang="de-DE" dirty="0"/>
                  <a:t>Einfügen, löschen: ganze Tupel betroffen</a:t>
                </a:r>
              </a:p>
              <a:p>
                <a:pPr lvl="1"/>
                <a:r>
                  <a:rPr lang="de-DE" dirty="0"/>
                  <a:t>Aktualisieren: Werte einzelner Attribute ändern, Attribute hinzufügen (z.B. über Funktionen)</a:t>
                </a:r>
              </a:p>
              <a:p>
                <a:r>
                  <a:rPr lang="de-DE" dirty="0"/>
                  <a:t>Deklarative Spezifizierung auch mittels INSERT, DELETE, UPDATE bekannt</a:t>
                </a:r>
              </a:p>
            </p:txBody>
          </p:sp>
        </mc:Choice>
        <mc:Fallback xmlns="">
          <p:sp>
            <p:nvSpPr>
              <p:cNvPr id="8" name="Content Placeholder 7">
                <a:extLst>
                  <a:ext uri="{FF2B5EF4-FFF2-40B4-BE49-F238E27FC236}">
                    <a16:creationId xmlns:a16="http://schemas.microsoft.com/office/drawing/2014/main" id="{8AC30A86-293E-8E43-8013-B7B24226A597}"/>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08035340-EE7C-FD49-99B3-2A773EC51471}"/>
              </a:ext>
            </a:extLst>
          </p:cNvPr>
          <p:cNvSpPr>
            <a:spLocks noGrp="1"/>
          </p:cNvSpPr>
          <p:nvPr>
            <p:ph type="dt" sz="half" idx="2"/>
          </p:nvPr>
        </p:nvSpPr>
        <p:spPr/>
        <p:txBody>
          <a:bodyPr/>
          <a:lstStyle/>
          <a:p>
            <a:r>
              <a:rPr lang="de-DE"/>
              <a:t>Relationale Algebra</a:t>
            </a:r>
          </a:p>
        </p:txBody>
      </p:sp>
      <p:sp>
        <p:nvSpPr>
          <p:cNvPr id="5" name="Footer Placeholder 4">
            <a:extLst>
              <a:ext uri="{FF2B5EF4-FFF2-40B4-BE49-F238E27FC236}">
                <a16:creationId xmlns:a16="http://schemas.microsoft.com/office/drawing/2014/main" id="{A876388B-8CA1-1646-B2FB-A49C4D2E391E}"/>
              </a:ext>
            </a:extLst>
          </p:cNvPr>
          <p:cNvSpPr>
            <a:spLocks noGrp="1"/>
          </p:cNvSpPr>
          <p:nvPr>
            <p:ph type="ftr" sz="quarter" idx="3"/>
          </p:nvPr>
        </p:nvSpPr>
        <p:spPr/>
        <p:txBody>
          <a:bodyPr/>
          <a:lstStyle/>
          <a:p>
            <a:r>
              <a:rPr lang="de-DE"/>
              <a:t>T. Braun - Datenbanken</a:t>
            </a:r>
          </a:p>
        </p:txBody>
      </p:sp>
      <p:sp>
        <p:nvSpPr>
          <p:cNvPr id="6" name="Slide Number Placeholder 5">
            <a:extLst>
              <a:ext uri="{FF2B5EF4-FFF2-40B4-BE49-F238E27FC236}">
                <a16:creationId xmlns:a16="http://schemas.microsoft.com/office/drawing/2014/main" id="{B4735C75-767B-9F4A-B894-66159B4B63D4}"/>
              </a:ext>
            </a:extLst>
          </p:cNvPr>
          <p:cNvSpPr>
            <a:spLocks noGrp="1"/>
          </p:cNvSpPr>
          <p:nvPr>
            <p:ph type="sldNum" sz="quarter" idx="4"/>
          </p:nvPr>
        </p:nvSpPr>
        <p:spPr/>
        <p:txBody>
          <a:bodyPr/>
          <a:lstStyle/>
          <a:p>
            <a:fld id="{6B52BCD7-8B4B-1443-81DC-540C3C62FE02}" type="slidenum">
              <a:rPr lang="de-DE" smtClean="0"/>
              <a:t>61</a:t>
            </a:fld>
            <a:endParaRPr lang="de-DE"/>
          </a:p>
        </p:txBody>
      </p:sp>
    </p:spTree>
    <p:extLst>
      <p:ext uri="{BB962C8B-B14F-4D97-AF65-F5344CB8AC3E}">
        <p14:creationId xmlns:p14="http://schemas.microsoft.com/office/powerpoint/2010/main" val="45716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24455-A6C0-054C-AB27-0C23BA37FB94}"/>
              </a:ext>
            </a:extLst>
          </p:cNvPr>
          <p:cNvSpPr>
            <a:spLocks noGrp="1"/>
          </p:cNvSpPr>
          <p:nvPr>
            <p:ph type="title"/>
          </p:nvPr>
        </p:nvSpPr>
        <p:spPr/>
        <p:txBody>
          <a:bodyPr/>
          <a:lstStyle/>
          <a:p>
            <a:r>
              <a:rPr lang="de-DE" dirty="0"/>
              <a:t>Einfügen von </a:t>
            </a:r>
            <a:r>
              <a:rPr lang="de-DE" dirty="0" err="1"/>
              <a:t>Tupeln</a:t>
            </a:r>
            <a:endParaRPr lang="de-DE"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722FC6-1407-384D-B186-ED7A1CA61D10}"/>
                  </a:ext>
                </a:extLst>
              </p:cNvPr>
              <p:cNvSpPr>
                <a:spLocks noGrp="1"/>
              </p:cNvSpPr>
              <p:nvPr>
                <p:ph idx="1"/>
              </p:nvPr>
            </p:nvSpPr>
            <p:spPr/>
            <p:txBody>
              <a:bodyPr>
                <a:normAutofit/>
              </a:bodyPr>
              <a:lstStyle/>
              <a:p>
                <a:r>
                  <a:rPr lang="de-DE" b="1" dirty="0">
                    <a:solidFill>
                      <a:schemeClr val="accent1"/>
                    </a:solidFill>
                  </a:rPr>
                  <a:t>INSERT</a:t>
                </a:r>
                <a:r>
                  <a:rPr lang="de-DE" dirty="0">
                    <a:solidFill>
                      <a:schemeClr val="accent1"/>
                    </a:solidFill>
                  </a:rPr>
                  <a:t> </a:t>
                </a:r>
                <a:r>
                  <a:rPr lang="de-DE" b="1" dirty="0">
                    <a:solidFill>
                      <a:schemeClr val="accent1"/>
                    </a:solidFill>
                  </a:rPr>
                  <a:t>INTO</a:t>
                </a:r>
                <a:r>
                  <a:rPr lang="de-DE" dirty="0">
                    <a:solidFill>
                      <a:schemeClr val="accent1"/>
                    </a:solidFill>
                  </a:rPr>
                  <a:t> </a:t>
                </a:r>
                <a14:m>
                  <m:oMath xmlns:m="http://schemas.openxmlformats.org/officeDocument/2006/math">
                    <m:r>
                      <a:rPr lang="de-DE" i="1" dirty="0" smtClean="0">
                        <a:solidFill>
                          <a:schemeClr val="accent1"/>
                        </a:solidFill>
                        <a:latin typeface="Cambria Math" panose="02040503050406030204" pitchFamily="18" charset="0"/>
                      </a:rPr>
                      <m:t>𝑅</m:t>
                    </m:r>
                    <m:d>
                      <m:dPr>
                        <m:ctrlPr>
                          <a:rPr lang="de-DE" i="1" dirty="0" smtClean="0">
                            <a:solidFill>
                              <a:schemeClr val="accent1"/>
                            </a:solidFill>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i="1" dirty="0" smtClean="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1</m:t>
                            </m:r>
                          </m:sub>
                        </m:sSub>
                        <m:r>
                          <a:rPr lang="de-DE" b="0" i="1" dirty="0" smtClean="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i="1" dirty="0">
                                <a:solidFill>
                                  <a:schemeClr val="accent1"/>
                                </a:solidFill>
                                <a:latin typeface="Cambria Math" panose="02040503050406030204" pitchFamily="18" charset="0"/>
                              </a:rPr>
                              <m:t>𝐴</m:t>
                            </m:r>
                          </m:e>
                          <m:sub>
                            <m:r>
                              <a:rPr lang="de-DE" b="0" i="1" dirty="0" smtClean="0">
                                <a:solidFill>
                                  <a:schemeClr val="accent1"/>
                                </a:solidFill>
                                <a:latin typeface="Cambria Math" panose="02040503050406030204" pitchFamily="18" charset="0"/>
                              </a:rPr>
                              <m:t>𝑛</m:t>
                            </m:r>
                          </m:sub>
                        </m:sSub>
                      </m:e>
                    </m:d>
                  </m:oMath>
                </a14:m>
                <a:r>
                  <a:rPr lang="de-DE" dirty="0">
                    <a:solidFill>
                      <a:schemeClr val="accent1"/>
                    </a:solidFill>
                  </a:rPr>
                  <a:t>		</a:t>
                </a:r>
                <a:r>
                  <a:rPr lang="de-DE" dirty="0"/>
                  <a:t>// oder:</a:t>
                </a:r>
                <a:r>
                  <a:rPr lang="de-DE" dirty="0">
                    <a:solidFill>
                      <a:schemeClr val="accent1"/>
                    </a:solidFill>
                  </a:rPr>
                  <a:t> </a:t>
                </a:r>
                <a:r>
                  <a:rPr lang="de-DE" b="1" dirty="0">
                    <a:solidFill>
                      <a:schemeClr val="accent1"/>
                    </a:solidFill>
                  </a:rPr>
                  <a:t>INSERT</a:t>
                </a:r>
                <a:r>
                  <a:rPr lang="de-DE" dirty="0">
                    <a:solidFill>
                      <a:schemeClr val="accent1"/>
                    </a:solidFill>
                  </a:rPr>
                  <a:t> </a:t>
                </a:r>
                <a:r>
                  <a:rPr lang="de-DE" b="1" dirty="0">
                    <a:solidFill>
                      <a:schemeClr val="accent1"/>
                    </a:solidFill>
                  </a:rPr>
                  <a:t>INTO</a:t>
                </a:r>
                <a:r>
                  <a:rPr lang="de-DE" dirty="0">
                    <a:solidFill>
                      <a:schemeClr val="accent1"/>
                    </a:solidFill>
                  </a:rPr>
                  <a:t> </a:t>
                </a:r>
                <a14:m>
                  <m:oMath xmlns:m="http://schemas.openxmlformats.org/officeDocument/2006/math">
                    <m:r>
                      <a:rPr lang="de-DE" i="1" dirty="0" smtClean="0">
                        <a:solidFill>
                          <a:schemeClr val="accent1"/>
                        </a:solidFill>
                        <a:latin typeface="Cambria Math" panose="02040503050406030204" pitchFamily="18" charset="0"/>
                      </a:rPr>
                      <m:t>𝑅</m:t>
                    </m:r>
                  </m:oMath>
                </a14:m>
                <a:br>
                  <a:rPr lang="de-DE" dirty="0">
                    <a:solidFill>
                      <a:schemeClr val="accent1"/>
                    </a:solidFill>
                  </a:rPr>
                </a:br>
                <a:r>
                  <a:rPr lang="de-DE" b="1" dirty="0">
                    <a:solidFill>
                      <a:schemeClr val="accent1"/>
                    </a:solidFill>
                  </a:rPr>
                  <a:t>VALUES</a:t>
                </a:r>
                <a:r>
                  <a:rPr lang="de-DE" dirty="0">
                    <a:solidFill>
                      <a:schemeClr val="accent1"/>
                    </a:solidFill>
                  </a:rPr>
                  <a:t> </a:t>
                </a:r>
                <a14:m>
                  <m:oMath xmlns:m="http://schemas.openxmlformats.org/officeDocument/2006/math">
                    <m:d>
                      <m:dPr>
                        <m:begChr m:val="⟨"/>
                        <m:endChr m:val="⟩"/>
                        <m:ctrlPr>
                          <a:rPr lang="de-DE" i="1" smtClean="0">
                            <a:solidFill>
                              <a:schemeClr val="accent1"/>
                            </a:solidFill>
                            <a:latin typeface="Cambria Math" panose="02040503050406030204" pitchFamily="18" charset="0"/>
                          </a:rPr>
                        </m:ctrlPr>
                      </m:dPr>
                      <m:e>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𝑣</m:t>
                            </m:r>
                          </m:e>
                          <m:sub>
                            <m:r>
                              <a:rPr lang="de-DE" b="0" i="1" smtClean="0">
                                <a:solidFill>
                                  <a:schemeClr val="accent1"/>
                                </a:solidFill>
                                <a:latin typeface="Cambria Math" panose="02040503050406030204" pitchFamily="18" charset="0"/>
                              </a:rPr>
                              <m:t>1</m:t>
                            </m:r>
                          </m:sub>
                        </m:sSub>
                        <m:r>
                          <a:rPr lang="de-DE" b="0" i="1" smtClean="0">
                            <a:solidFill>
                              <a:schemeClr val="accent1"/>
                            </a:solidFill>
                            <a:latin typeface="Cambria Math" panose="02040503050406030204" pitchFamily="18" charset="0"/>
                          </a:rPr>
                          <m:t>,…,</m:t>
                        </m:r>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𝑣</m:t>
                            </m:r>
                          </m:e>
                          <m:sub>
                            <m:r>
                              <a:rPr lang="de-DE" b="0" i="1" smtClean="0">
                                <a:solidFill>
                                  <a:schemeClr val="accent1"/>
                                </a:solidFill>
                                <a:latin typeface="Cambria Math" panose="02040503050406030204" pitchFamily="18" charset="0"/>
                              </a:rPr>
                              <m:t>𝑛</m:t>
                            </m:r>
                          </m:sub>
                        </m:sSub>
                      </m:e>
                    </m:d>
                  </m:oMath>
                </a14:m>
                <a:endParaRPr lang="de-DE" dirty="0"/>
              </a:p>
              <a:p>
                <a:pPr lvl="1"/>
                <a:r>
                  <a:rPr lang="de-DE" dirty="0"/>
                  <a:t>Eingabe: </a:t>
                </a:r>
                <a:br>
                  <a:rPr lang="de-DE" dirty="0"/>
                </a:br>
                <a:r>
                  <a:rPr lang="de-DE" dirty="0"/>
                  <a:t>eine Liste von Attributwerten für ein neues Tupel </a:t>
                </a:r>
                <a14:m>
                  <m:oMath xmlns:m="http://schemas.openxmlformats.org/officeDocument/2006/math">
                    <m:r>
                      <a:rPr lang="de-DE" i="1" dirty="0" smtClean="0">
                        <a:latin typeface="Cambria Math" panose="02040503050406030204" pitchFamily="18" charset="0"/>
                      </a:rPr>
                      <m:t>𝑡</m:t>
                    </m:r>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𝑣</m:t>
                            </m:r>
                          </m:e>
                          <m:sub>
                            <m:r>
                              <a:rPr lang="de-DE" b="0" i="1" dirty="0" smtClean="0">
                                <a:latin typeface="Cambria Math" panose="02040503050406030204" pitchFamily="18" charset="0"/>
                              </a:rPr>
                              <m:t>1</m:t>
                            </m:r>
                          </m:sub>
                        </m:sSub>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𝑣</m:t>
                            </m:r>
                          </m:e>
                          <m:sub>
                            <m:r>
                              <a:rPr lang="de-DE" b="0" i="1" dirty="0" smtClean="0">
                                <a:latin typeface="Cambria Math" panose="02040503050406030204" pitchFamily="18" charset="0"/>
                              </a:rPr>
                              <m:t>𝑛</m:t>
                            </m:r>
                          </m:sub>
                        </m:sSub>
                      </m:e>
                    </m:d>
                  </m:oMath>
                </a14:m>
                <a:r>
                  <a:rPr lang="de-DE" dirty="0"/>
                  <a:t>, </a:t>
                </a:r>
                <a:br>
                  <a:rPr lang="de-DE" dirty="0"/>
                </a:br>
                <a:r>
                  <a:rPr lang="de-DE" dirty="0"/>
                  <a:t>das in die Relation </a:t>
                </a:r>
                <a14:m>
                  <m:oMath xmlns:m="http://schemas.openxmlformats.org/officeDocument/2006/math">
                    <m:r>
                      <a:rPr lang="de-DE" b="0" i="1" dirty="0" smtClean="0">
                        <a:latin typeface="Cambria Math" panose="02040503050406030204" pitchFamily="18" charset="0"/>
                      </a:rPr>
                      <m:t>𝑟</m:t>
                    </m:r>
                  </m:oMath>
                </a14:m>
                <a:r>
                  <a:rPr lang="de-DE" dirty="0"/>
                  <a:t> bzw. </a:t>
                </a:r>
                <a14:m>
                  <m:oMath xmlns:m="http://schemas.openxmlformats.org/officeDocument/2006/math">
                    <m:r>
                      <a:rPr lang="de-DE" i="1" dirty="0" smtClean="0">
                        <a:latin typeface="Cambria Math" panose="02040503050406030204" pitchFamily="18" charset="0"/>
                      </a:rPr>
                      <m:t>𝑟</m:t>
                    </m:r>
                    <m:d>
                      <m:dPr>
                        <m:ctrlPr>
                          <a:rPr lang="de-DE" i="1" dirty="0">
                            <a:latin typeface="Cambria Math" panose="02040503050406030204" pitchFamily="18" charset="0"/>
                          </a:rPr>
                        </m:ctrlPr>
                      </m:dPr>
                      <m:e>
                        <m:r>
                          <a:rPr lang="de-DE" i="1" dirty="0">
                            <a:latin typeface="Cambria Math" panose="02040503050406030204" pitchFamily="18" charset="0"/>
                          </a:rPr>
                          <m:t>𝑅</m:t>
                        </m:r>
                      </m:e>
                    </m:d>
                  </m:oMath>
                </a14:m>
                <a:r>
                  <a:rPr lang="de-DE" dirty="0"/>
                  <a:t> eingefügt werden soll</a:t>
                </a:r>
              </a:p>
              <a:p>
                <a:pPr lvl="1"/>
                <a:r>
                  <a:rPr lang="de-DE" dirty="0"/>
                  <a:t>Beispiel:</a:t>
                </a:r>
              </a:p>
              <a:p>
                <a:pPr lvl="2"/>
                <a:r>
                  <a:rPr lang="de-DE" b="1" dirty="0"/>
                  <a:t>INSERT</a:t>
                </a:r>
                <a:r>
                  <a:rPr lang="de-DE" dirty="0"/>
                  <a:t> </a:t>
                </a:r>
                <a:r>
                  <a:rPr lang="de-DE" b="1" dirty="0"/>
                  <a:t>INTO</a:t>
                </a:r>
                <a:r>
                  <a:rPr lang="de-DE" dirty="0"/>
                  <a:t> COURSE</a:t>
                </a:r>
                <a:br>
                  <a:rPr lang="de-DE" dirty="0"/>
                </a:br>
                <a:r>
                  <a:rPr lang="de-DE" b="1" dirty="0"/>
                  <a:t>VALUES</a:t>
                </a:r>
                <a:r>
                  <a:rPr lang="de-DE" dirty="0"/>
                  <a:t> &lt;</a:t>
                </a:r>
                <a:r>
                  <a:rPr lang="de-DE" dirty="0" err="1"/>
                  <a:t>Algorithms</a:t>
                </a:r>
                <a:r>
                  <a:rPr lang="de-DE" dirty="0"/>
                  <a:t>, CS3390, 4, CS&gt;</a:t>
                </a:r>
              </a:p>
              <a:p>
                <a:pPr lvl="3"/>
                <a:r>
                  <a:rPr lang="de-DE" dirty="0"/>
                  <a:t>Primärschlüssel noch nicht vorhanden</a:t>
                </a:r>
              </a:p>
              <a:p>
                <a:pPr lvl="3"/>
                <a:r>
                  <a:rPr lang="de-DE" dirty="0"/>
                  <a:t>Werte der Attribute liegen in den Domänen </a:t>
                </a:r>
                <a:br>
                  <a:rPr lang="de-DE" dirty="0"/>
                </a:br>
                <a:r>
                  <a:rPr lang="de-DE" dirty="0"/>
                  <a:t>der Attribute</a:t>
                </a:r>
              </a:p>
              <a:p>
                <a:pPr lvl="3"/>
                <a:r>
                  <a:rPr lang="de-DE" dirty="0"/>
                  <a:t>Kein zu prüfender Fremdschlüssel in Tupel</a:t>
                </a:r>
              </a:p>
            </p:txBody>
          </p:sp>
        </mc:Choice>
        <mc:Fallback xmlns="">
          <p:sp>
            <p:nvSpPr>
              <p:cNvPr id="6" name="Content Placeholder 5">
                <a:extLst>
                  <a:ext uri="{FF2B5EF4-FFF2-40B4-BE49-F238E27FC236}">
                    <a16:creationId xmlns:a16="http://schemas.microsoft.com/office/drawing/2014/main" id="{CC722FC6-1407-384D-B186-ED7A1CA61D10}"/>
                  </a:ext>
                </a:extLst>
              </p:cNvPr>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2" name="Date Placeholder 1">
            <a:extLst>
              <a:ext uri="{FF2B5EF4-FFF2-40B4-BE49-F238E27FC236}">
                <a16:creationId xmlns:a16="http://schemas.microsoft.com/office/drawing/2014/main" id="{EFE2E4A2-7368-DA48-B2B1-2632C6510D56}"/>
              </a:ext>
            </a:extLst>
          </p:cNvPr>
          <p:cNvSpPr>
            <a:spLocks noGrp="1"/>
          </p:cNvSpPr>
          <p:nvPr>
            <p:ph type="dt" sz="half" idx="2"/>
          </p:nvPr>
        </p:nvSpPr>
        <p:spPr/>
        <p:txBody>
          <a:bodyPr/>
          <a:lstStyle/>
          <a:p>
            <a:r>
              <a:rPr lang="en-GB"/>
              <a:t>Relationale Algebra</a:t>
            </a:r>
          </a:p>
        </p:txBody>
      </p:sp>
      <p:sp>
        <p:nvSpPr>
          <p:cNvPr id="3" name="Footer Placeholder 2">
            <a:extLst>
              <a:ext uri="{FF2B5EF4-FFF2-40B4-BE49-F238E27FC236}">
                <a16:creationId xmlns:a16="http://schemas.microsoft.com/office/drawing/2014/main" id="{C48BCF41-CC02-7345-8468-12C01245F87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3767E12-8A57-274D-BE55-F8934D46DBE6}"/>
              </a:ext>
            </a:extLst>
          </p:cNvPr>
          <p:cNvSpPr>
            <a:spLocks noGrp="1"/>
          </p:cNvSpPr>
          <p:nvPr>
            <p:ph type="sldNum" sz="quarter" idx="4"/>
          </p:nvPr>
        </p:nvSpPr>
        <p:spPr/>
        <p:txBody>
          <a:bodyPr/>
          <a:lstStyle/>
          <a:p>
            <a:fld id="{6B52BCD7-8B4B-1443-81DC-540C3C62FE02}" type="slidenum">
              <a:rPr lang="en-GB" smtClean="0"/>
              <a:t>62</a:t>
            </a:fld>
            <a:endParaRPr lang="en-GB"/>
          </a:p>
        </p:txBody>
      </p:sp>
      <p:graphicFrame>
        <p:nvGraphicFramePr>
          <p:cNvPr id="10" name="Group 23">
            <a:extLst>
              <a:ext uri="{FF2B5EF4-FFF2-40B4-BE49-F238E27FC236}">
                <a16:creationId xmlns:a16="http://schemas.microsoft.com/office/drawing/2014/main" id="{B7B1FA2F-802F-A24E-946A-62AECA529F6E}"/>
              </a:ext>
            </a:extLst>
          </p:cNvPr>
          <p:cNvGraphicFramePr>
            <a:graphicFrameLocks noGrp="1"/>
          </p:cNvGraphicFramePr>
          <p:nvPr>
            <p:extLst>
              <p:ext uri="{D42A27DB-BD31-4B8C-83A1-F6EECF244321}">
                <p14:modId xmlns:p14="http://schemas.microsoft.com/office/powerpoint/2010/main" val="344564662"/>
              </p:ext>
            </p:extLst>
          </p:nvPr>
        </p:nvGraphicFramePr>
        <p:xfrm>
          <a:off x="5163630" y="4190870"/>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1" name="Table 10">
            <a:extLst>
              <a:ext uri="{FF2B5EF4-FFF2-40B4-BE49-F238E27FC236}">
                <a16:creationId xmlns:a16="http://schemas.microsoft.com/office/drawing/2014/main" id="{19F39152-9A27-9542-93C0-7736E74931EF}"/>
              </a:ext>
            </a:extLst>
          </p:cNvPr>
          <p:cNvGraphicFramePr>
            <a:graphicFrameLocks noGrp="1"/>
          </p:cNvGraphicFramePr>
          <p:nvPr>
            <p:extLst>
              <p:ext uri="{D42A27DB-BD31-4B8C-83A1-F6EECF244321}">
                <p14:modId xmlns:p14="http://schemas.microsoft.com/office/powerpoint/2010/main" val="3798444277"/>
              </p:ext>
            </p:extLst>
          </p:nvPr>
        </p:nvGraphicFramePr>
        <p:xfrm>
          <a:off x="6024876" y="5626074"/>
          <a:ext cx="5806800" cy="279840"/>
        </p:xfrm>
        <a:graphic>
          <a:graphicData uri="http://schemas.openxmlformats.org/drawingml/2006/table">
            <a:tbl>
              <a:tblPr/>
              <a:tblGrid>
                <a:gridCol w="1994400">
                  <a:extLst>
                    <a:ext uri="{9D8B030D-6E8A-4147-A177-3AD203B41FA5}">
                      <a16:colId xmlns:a16="http://schemas.microsoft.com/office/drawing/2014/main" val="747411839"/>
                    </a:ext>
                  </a:extLst>
                </a:gridCol>
                <a:gridCol w="1440000">
                  <a:extLst>
                    <a:ext uri="{9D8B030D-6E8A-4147-A177-3AD203B41FA5}">
                      <a16:colId xmlns:a16="http://schemas.microsoft.com/office/drawing/2014/main" val="3584340344"/>
                    </a:ext>
                  </a:extLst>
                </a:gridCol>
                <a:gridCol w="1177200">
                  <a:extLst>
                    <a:ext uri="{9D8B030D-6E8A-4147-A177-3AD203B41FA5}">
                      <a16:colId xmlns:a16="http://schemas.microsoft.com/office/drawing/2014/main" val="218335425"/>
                    </a:ext>
                  </a:extLst>
                </a:gridCol>
                <a:gridCol w="1195200">
                  <a:extLst>
                    <a:ext uri="{9D8B030D-6E8A-4147-A177-3AD203B41FA5}">
                      <a16:colId xmlns:a16="http://schemas.microsoft.com/office/drawing/2014/main" val="2611764239"/>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accent1"/>
                          </a:solidFill>
                          <a:effectLst/>
                          <a:latin typeface="+mn-lt"/>
                        </a:rPr>
                        <a:t>Algorithms</a:t>
                      </a:r>
                      <a:endParaRPr kumimoji="0" lang="de-DE" sz="1600" b="0" i="0" u="none" strike="noStrike" cap="none" normalizeH="0" baseline="0" dirty="0">
                        <a:ln>
                          <a:noFill/>
                        </a:ln>
                        <a:solidFill>
                          <a:schemeClr val="accent1"/>
                        </a:solidFill>
                        <a:effectLst/>
                        <a:latin typeface="+mn-lt"/>
                      </a:endParaRPr>
                    </a:p>
                  </a:txBody>
                  <a:tcPr marL="72000" marR="72000" marT="18000" marB="18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CS3390</a:t>
                      </a:r>
                    </a:p>
                  </a:txBody>
                  <a:tcPr marL="72000" marR="72000" marT="18000" marB="18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4</a:t>
                      </a:r>
                    </a:p>
                  </a:txBody>
                  <a:tcPr marL="72000" marR="72000" marT="18000" marB="18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accent1"/>
                          </a:solidFill>
                          <a:effectLst/>
                          <a:latin typeface="+mn-lt"/>
                        </a:rPr>
                        <a:t>CS</a:t>
                      </a:r>
                    </a:p>
                  </a:txBody>
                  <a:tcPr marL="72000" marR="72000" marT="18000" marB="18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1055669"/>
                  </a:ext>
                </a:extLst>
              </a:tr>
            </a:tbl>
          </a:graphicData>
        </a:graphic>
      </p:graphicFrame>
      <p:grpSp>
        <p:nvGrpSpPr>
          <p:cNvPr id="12" name="Group 11">
            <a:extLst>
              <a:ext uri="{FF2B5EF4-FFF2-40B4-BE49-F238E27FC236}">
                <a16:creationId xmlns:a16="http://schemas.microsoft.com/office/drawing/2014/main" id="{03C6B38A-6538-134D-950B-A09D76C151A0}"/>
              </a:ext>
            </a:extLst>
          </p:cNvPr>
          <p:cNvGrpSpPr/>
          <p:nvPr/>
        </p:nvGrpSpPr>
        <p:grpSpPr>
          <a:xfrm>
            <a:off x="6867883" y="3280167"/>
            <a:ext cx="2060393" cy="720009"/>
            <a:chOff x="1434378" y="5127118"/>
            <a:chExt cx="2060393" cy="720009"/>
          </a:xfrm>
        </p:grpSpPr>
        <p:sp>
          <p:nvSpPr>
            <p:cNvPr id="13" name="TextBox 12">
              <a:extLst>
                <a:ext uri="{FF2B5EF4-FFF2-40B4-BE49-F238E27FC236}">
                  <a16:creationId xmlns:a16="http://schemas.microsoft.com/office/drawing/2014/main" id="{A82C84E1-767C-4E4E-BF84-CEA64B8A3F2D}"/>
                </a:ext>
              </a:extLst>
            </p:cNvPr>
            <p:cNvSpPr txBox="1"/>
            <p:nvPr/>
          </p:nvSpPr>
          <p:spPr>
            <a:xfrm>
              <a:off x="1434378" y="5127118"/>
              <a:ext cx="2060393" cy="720009"/>
            </a:xfrm>
            <a:prstGeom prst="cloudCallout">
              <a:avLst>
                <a:gd name="adj1" fmla="val -93210"/>
                <a:gd name="adj2" fmla="val -1765"/>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4" name="Rectangle 13">
              <a:extLst>
                <a:ext uri="{FF2B5EF4-FFF2-40B4-BE49-F238E27FC236}">
                  <a16:creationId xmlns:a16="http://schemas.microsoft.com/office/drawing/2014/main" id="{C01FAD48-1576-AC43-AD89-E6CCC7F93B45}"/>
                </a:ext>
              </a:extLst>
            </p:cNvPr>
            <p:cNvSpPr/>
            <p:nvPr/>
          </p:nvSpPr>
          <p:spPr>
            <a:xfrm>
              <a:off x="1573117" y="5163956"/>
              <a:ext cx="1782913" cy="646331"/>
            </a:xfrm>
            <a:prstGeom prst="rect">
              <a:avLst/>
            </a:prstGeom>
          </p:spPr>
          <p:txBody>
            <a:bodyPr wrap="square">
              <a:spAutoFit/>
            </a:bodyPr>
            <a:lstStyle/>
            <a:p>
              <a:pPr algn="ctr"/>
              <a:r>
                <a:rPr lang="de-DE" dirty="0">
                  <a:solidFill>
                    <a:schemeClr val="bg1"/>
                  </a:solidFill>
                </a:rPr>
                <a:t>Was sollte man vorher checken?</a:t>
              </a:r>
            </a:p>
          </p:txBody>
        </p:sp>
      </p:grpSp>
    </p:spTree>
    <p:extLst>
      <p:ext uri="{BB962C8B-B14F-4D97-AF65-F5344CB8AC3E}">
        <p14:creationId xmlns:p14="http://schemas.microsoft.com/office/powerpoint/2010/main" val="28227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24455-A6C0-054C-AB27-0C23BA37FB94}"/>
              </a:ext>
            </a:extLst>
          </p:cNvPr>
          <p:cNvSpPr>
            <a:spLocks noGrp="1"/>
          </p:cNvSpPr>
          <p:nvPr>
            <p:ph type="title"/>
          </p:nvPr>
        </p:nvSpPr>
        <p:spPr/>
        <p:txBody>
          <a:bodyPr/>
          <a:lstStyle/>
          <a:p>
            <a:r>
              <a:rPr lang="de-DE" dirty="0"/>
              <a:t>Einfügen von </a:t>
            </a:r>
            <a:r>
              <a:rPr lang="de-DE" dirty="0" err="1"/>
              <a:t>Tupeln</a:t>
            </a:r>
            <a:r>
              <a:rPr lang="de-DE" dirty="0"/>
              <a:t>: Fehlersituationen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722FC6-1407-384D-B186-ED7A1CA61D10}"/>
                  </a:ext>
                </a:extLst>
              </p:cNvPr>
              <p:cNvSpPr>
                <a:spLocks noGrp="1"/>
              </p:cNvSpPr>
              <p:nvPr>
                <p:ph idx="1"/>
              </p:nvPr>
            </p:nvSpPr>
            <p:spPr/>
            <p:txBody>
              <a:bodyPr>
                <a:normAutofit/>
              </a:bodyPr>
              <a:lstStyle/>
              <a:p>
                <a:r>
                  <a:rPr lang="de-DE" b="1" dirty="0"/>
                  <a:t>INSERT</a:t>
                </a:r>
                <a:r>
                  <a:rPr lang="de-DE" dirty="0"/>
                  <a:t> </a:t>
                </a:r>
                <a14:m>
                  <m:oMath xmlns:m="http://schemas.openxmlformats.org/officeDocument/2006/math">
                    <m:r>
                      <a:rPr lang="de-DE" i="1" dirty="0" smtClean="0">
                        <a:latin typeface="Cambria Math" panose="02040503050406030204" pitchFamily="18" charset="0"/>
                      </a:rPr>
                      <m:t>𝑡</m:t>
                    </m:r>
                  </m:oMath>
                </a14:m>
                <a:r>
                  <a:rPr lang="de-DE" dirty="0"/>
                  <a:t> erzeugt </a:t>
                </a:r>
                <a:r>
                  <a:rPr lang="de-DE" dirty="0">
                    <a:solidFill>
                      <a:srgbClr val="FFC000"/>
                    </a:solidFill>
                  </a:rPr>
                  <a:t>Fehler</a:t>
                </a:r>
              </a:p>
              <a:p>
                <a:pPr lvl="1">
                  <a:buFont typeface="Zapf Dingbats"/>
                  <a:buChar char="➝"/>
                </a:pPr>
                <a:r>
                  <a:rPr lang="de-DE" dirty="0">
                    <a:solidFill>
                      <a:schemeClr val="accent1"/>
                    </a:solidFill>
                    <a:sym typeface="Wingdings" pitchFamily="2" charset="2"/>
                  </a:rPr>
                  <a:t> Führt zur Abweisung der INSERT Operation (Konsistenz bewahren!)</a:t>
                </a:r>
                <a:endParaRPr lang="de-DE" dirty="0"/>
              </a:p>
              <a:p>
                <a:r>
                  <a:rPr lang="de-DE" dirty="0"/>
                  <a:t>Fehlersituationen</a:t>
                </a:r>
              </a:p>
              <a:p>
                <a:pPr lvl="1"/>
                <a:r>
                  <a:rPr lang="de-DE" i="1" dirty="0"/>
                  <a:t>Wertebereichseinschränkungen</a:t>
                </a:r>
                <a:r>
                  <a:rPr lang="de-DE" dirty="0"/>
                  <a:t>: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𝑣</m:t>
                        </m:r>
                      </m:e>
                      <m:sub>
                        <m:r>
                          <a:rPr lang="de-DE" b="0" i="1" dirty="0" smtClean="0">
                            <a:latin typeface="Cambria Math" panose="02040503050406030204" pitchFamily="18" charset="0"/>
                          </a:rPr>
                          <m:t>𝑖</m:t>
                        </m:r>
                      </m:sub>
                    </m:sSub>
                  </m:oMath>
                </a14:m>
                <a:r>
                  <a:rPr lang="de-DE" dirty="0"/>
                  <a:t> entspricht nicht dem für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𝐴</m:t>
                        </m:r>
                      </m:e>
                      <m:sub>
                        <m:r>
                          <a:rPr lang="de-DE" b="0" i="1" dirty="0" smtClean="0">
                            <a:latin typeface="Cambria Math" panose="02040503050406030204" pitchFamily="18" charset="0"/>
                          </a:rPr>
                          <m:t>𝑖</m:t>
                        </m:r>
                      </m:sub>
                    </m:sSub>
                  </m:oMath>
                </a14:m>
                <a:r>
                  <a:rPr lang="de-DE" dirty="0"/>
                  <a:t> festgelegten Wertebereich</a:t>
                </a:r>
              </a:p>
              <a:p>
                <a:pPr lvl="2"/>
                <a:r>
                  <a:rPr lang="de-DE" b="1" dirty="0"/>
                  <a:t>INSERT</a:t>
                </a:r>
                <a:r>
                  <a:rPr lang="de-DE" dirty="0"/>
                  <a:t> ... &lt;</a:t>
                </a:r>
                <a:r>
                  <a:rPr lang="de-DE" dirty="0" err="1"/>
                  <a:t>Algorithms</a:t>
                </a:r>
                <a:r>
                  <a:rPr lang="de-DE" dirty="0"/>
                  <a:t>, CS3390, </a:t>
                </a:r>
                <a:r>
                  <a:rPr lang="de-DE" dirty="0" err="1">
                    <a:solidFill>
                      <a:srgbClr val="FFC000"/>
                    </a:solidFill>
                  </a:rPr>
                  <a:t>four</a:t>
                </a:r>
                <a:r>
                  <a:rPr lang="de-DE" dirty="0"/>
                  <a:t>, CS&gt;                     bei z.B. </a:t>
                </a:r>
                <a:r>
                  <a:rPr lang="de-DE" dirty="0" err="1"/>
                  <a:t>dom</a:t>
                </a:r>
                <a:r>
                  <a:rPr lang="de-DE" dirty="0"/>
                  <a:t>(</a:t>
                </a:r>
                <a:r>
                  <a:rPr lang="de-DE" dirty="0" err="1"/>
                  <a:t>CreditHours</a:t>
                </a:r>
                <a:r>
                  <a:rPr lang="de-DE" dirty="0"/>
                  <a:t>) = </a:t>
                </a:r>
                <a:r>
                  <a:rPr lang="de-DE" dirty="0">
                    <a:solidFill>
                      <a:srgbClr val="FFC000"/>
                    </a:solidFill>
                  </a:rPr>
                  <a:t>Integer</a:t>
                </a:r>
                <a:endParaRPr lang="de-DE" dirty="0">
                  <a:solidFill>
                    <a:srgbClr val="FFC000"/>
                  </a:solidFill>
                  <a:sym typeface="Wingdings" pitchFamily="2" charset="2"/>
                </a:endParaRPr>
              </a:p>
              <a:p>
                <a:pPr lvl="1"/>
                <a:r>
                  <a:rPr lang="de-DE" i="1" dirty="0"/>
                  <a:t>Schlüsseleinschränkungen</a:t>
                </a:r>
                <a:r>
                  <a:rPr lang="de-DE" dirty="0"/>
                  <a:t>: Primärschlüsselwert in </a:t>
                </a:r>
                <a14:m>
                  <m:oMath xmlns:m="http://schemas.openxmlformats.org/officeDocument/2006/math">
                    <m:r>
                      <a:rPr lang="de-DE" i="1" dirty="0" smtClean="0">
                        <a:latin typeface="Cambria Math" panose="02040503050406030204" pitchFamily="18" charset="0"/>
                      </a:rPr>
                      <m:t>𝑡</m:t>
                    </m:r>
                  </m:oMath>
                </a14:m>
                <a:r>
                  <a:rPr lang="de-DE" dirty="0"/>
                  <a:t> existiert schon in </a:t>
                </a:r>
                <a14:m>
                  <m:oMath xmlns:m="http://schemas.openxmlformats.org/officeDocument/2006/math">
                    <m:r>
                      <a:rPr lang="de-DE" i="1" dirty="0" smtClean="0">
                        <a:latin typeface="Cambria Math" panose="02040503050406030204" pitchFamily="18" charset="0"/>
                      </a:rPr>
                      <m:t>𝑟</m:t>
                    </m:r>
                    <m:d>
                      <m:dPr>
                        <m:ctrlPr>
                          <a:rPr lang="de-DE" i="1" dirty="0">
                            <a:latin typeface="Cambria Math" panose="02040503050406030204" pitchFamily="18" charset="0"/>
                          </a:rPr>
                        </m:ctrlPr>
                      </m:dPr>
                      <m:e>
                        <m:r>
                          <a:rPr lang="de-DE" i="1" dirty="0">
                            <a:latin typeface="Cambria Math" panose="02040503050406030204" pitchFamily="18" charset="0"/>
                          </a:rPr>
                          <m:t>𝑅</m:t>
                        </m:r>
                      </m:e>
                    </m:d>
                  </m:oMath>
                </a14:m>
                <a:endParaRPr lang="de-DE" dirty="0"/>
              </a:p>
              <a:p>
                <a:pPr lvl="2"/>
                <a:r>
                  <a:rPr lang="de-DE" b="1" dirty="0"/>
                  <a:t>INSERT</a:t>
                </a:r>
                <a:r>
                  <a:rPr lang="de-DE" dirty="0"/>
                  <a:t> ... &lt;</a:t>
                </a:r>
                <a:r>
                  <a:rPr lang="de-DE" dirty="0" err="1"/>
                  <a:t>Algorithms</a:t>
                </a:r>
                <a:r>
                  <a:rPr lang="de-DE" dirty="0"/>
                  <a:t>, </a:t>
                </a:r>
                <a:r>
                  <a:rPr lang="de-DE" dirty="0">
                    <a:solidFill>
                      <a:srgbClr val="FFC000"/>
                    </a:solidFill>
                  </a:rPr>
                  <a:t>CS3380</a:t>
                </a:r>
                <a:r>
                  <a:rPr lang="de-DE" dirty="0"/>
                  <a:t>, 4, CS&gt;</a:t>
                </a:r>
              </a:p>
              <a:p>
                <a:pPr lvl="1"/>
                <a:r>
                  <a:rPr lang="de-DE" i="1" dirty="0"/>
                  <a:t>Entitätsintegrität</a:t>
                </a:r>
                <a:r>
                  <a:rPr lang="de-DE" dirty="0"/>
                  <a:t>: Primärschlüssel </a:t>
                </a:r>
                <a:br>
                  <a:rPr lang="de-DE" dirty="0"/>
                </a:br>
                <a:r>
                  <a:rPr lang="de-DE" dirty="0"/>
                  <a:t>/ Teil des Primärschlüssels in </a:t>
                </a:r>
                <a14:m>
                  <m:oMath xmlns:m="http://schemas.openxmlformats.org/officeDocument/2006/math">
                    <m:r>
                      <a:rPr lang="de-DE" i="1" dirty="0" smtClean="0">
                        <a:latin typeface="Cambria Math" panose="02040503050406030204" pitchFamily="18" charset="0"/>
                      </a:rPr>
                      <m:t>𝑡</m:t>
                    </m:r>
                  </m:oMath>
                </a14:m>
                <a:r>
                  <a:rPr lang="de-DE" dirty="0"/>
                  <a:t> hat </a:t>
                </a:r>
                <a:br>
                  <a:rPr lang="de-DE" dirty="0"/>
                </a:br>
                <a:r>
                  <a:rPr lang="de-DE" dirty="0"/>
                  <a:t>den Wert NULL</a:t>
                </a:r>
              </a:p>
              <a:p>
                <a:pPr lvl="2"/>
                <a:r>
                  <a:rPr lang="de-DE" b="1" dirty="0"/>
                  <a:t>INSERT</a:t>
                </a:r>
                <a:r>
                  <a:rPr lang="de-DE" dirty="0"/>
                  <a:t> ... &lt;</a:t>
                </a:r>
                <a:r>
                  <a:rPr lang="de-DE" dirty="0" err="1"/>
                  <a:t>Algorithms</a:t>
                </a:r>
                <a:r>
                  <a:rPr lang="de-DE" dirty="0"/>
                  <a:t>, </a:t>
                </a:r>
                <a:r>
                  <a:rPr lang="de-DE" dirty="0">
                    <a:solidFill>
                      <a:srgbClr val="FFC000"/>
                    </a:solidFill>
                  </a:rPr>
                  <a:t>NULL</a:t>
                </a:r>
                <a:r>
                  <a:rPr lang="de-DE" dirty="0"/>
                  <a:t>, 4, CS&gt;</a:t>
                </a:r>
                <a:endParaRPr lang="de-DE" dirty="0">
                  <a:solidFill>
                    <a:schemeClr val="accent1"/>
                  </a:solidFill>
                  <a:sym typeface="Wingdings" pitchFamily="2" charset="2"/>
                </a:endParaRPr>
              </a:p>
            </p:txBody>
          </p:sp>
        </mc:Choice>
        <mc:Fallback xmlns="">
          <p:sp>
            <p:nvSpPr>
              <p:cNvPr id="6" name="Content Placeholder 5">
                <a:extLst>
                  <a:ext uri="{FF2B5EF4-FFF2-40B4-BE49-F238E27FC236}">
                    <a16:creationId xmlns:a16="http://schemas.microsoft.com/office/drawing/2014/main" id="{CC722FC6-1407-384D-B186-ED7A1CA61D10}"/>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2" name="Date Placeholder 1">
            <a:extLst>
              <a:ext uri="{FF2B5EF4-FFF2-40B4-BE49-F238E27FC236}">
                <a16:creationId xmlns:a16="http://schemas.microsoft.com/office/drawing/2014/main" id="{178533C1-426C-284B-8261-1C5621158F8A}"/>
              </a:ext>
            </a:extLst>
          </p:cNvPr>
          <p:cNvSpPr>
            <a:spLocks noGrp="1"/>
          </p:cNvSpPr>
          <p:nvPr>
            <p:ph type="dt" sz="half" idx="2"/>
          </p:nvPr>
        </p:nvSpPr>
        <p:spPr/>
        <p:txBody>
          <a:bodyPr/>
          <a:lstStyle/>
          <a:p>
            <a:r>
              <a:rPr lang="en-GB"/>
              <a:t>Relationale Algebra</a:t>
            </a:r>
          </a:p>
        </p:txBody>
      </p:sp>
      <p:sp>
        <p:nvSpPr>
          <p:cNvPr id="3" name="Footer Placeholder 2">
            <a:extLst>
              <a:ext uri="{FF2B5EF4-FFF2-40B4-BE49-F238E27FC236}">
                <a16:creationId xmlns:a16="http://schemas.microsoft.com/office/drawing/2014/main" id="{1F9D3E61-3F86-5242-A075-DF210267D43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3767E12-8A57-274D-BE55-F8934D46DBE6}"/>
              </a:ext>
            </a:extLst>
          </p:cNvPr>
          <p:cNvSpPr>
            <a:spLocks noGrp="1"/>
          </p:cNvSpPr>
          <p:nvPr>
            <p:ph type="sldNum" sz="quarter" idx="4"/>
          </p:nvPr>
        </p:nvSpPr>
        <p:spPr/>
        <p:txBody>
          <a:bodyPr/>
          <a:lstStyle/>
          <a:p>
            <a:fld id="{6B52BCD7-8B4B-1443-81DC-540C3C62FE02}" type="slidenum">
              <a:rPr lang="en-GB" smtClean="0"/>
              <a:t>63</a:t>
            </a:fld>
            <a:endParaRPr lang="en-GB"/>
          </a:p>
        </p:txBody>
      </p:sp>
      <p:graphicFrame>
        <p:nvGraphicFramePr>
          <p:cNvPr id="9" name="Group 23">
            <a:extLst>
              <a:ext uri="{FF2B5EF4-FFF2-40B4-BE49-F238E27FC236}">
                <a16:creationId xmlns:a16="http://schemas.microsoft.com/office/drawing/2014/main" id="{B6F698BF-BB22-BD4D-96DB-2CC78FD04924}"/>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4202398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24455-A6C0-054C-AB27-0C23BA37FB94}"/>
              </a:ext>
            </a:extLst>
          </p:cNvPr>
          <p:cNvSpPr>
            <a:spLocks noGrp="1"/>
          </p:cNvSpPr>
          <p:nvPr>
            <p:ph type="title"/>
          </p:nvPr>
        </p:nvSpPr>
        <p:spPr/>
        <p:txBody>
          <a:bodyPr/>
          <a:lstStyle/>
          <a:p>
            <a:r>
              <a:rPr lang="de-DE" dirty="0"/>
              <a:t>Einfügen von </a:t>
            </a:r>
            <a:r>
              <a:rPr lang="de-DE" dirty="0" err="1"/>
              <a:t>Tupeln</a:t>
            </a:r>
            <a:r>
              <a:rPr lang="de-DE" dirty="0"/>
              <a:t>: Fehlersituationen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722FC6-1407-384D-B186-ED7A1CA61D10}"/>
                  </a:ext>
                </a:extLst>
              </p:cNvPr>
              <p:cNvSpPr>
                <a:spLocks noGrp="1"/>
              </p:cNvSpPr>
              <p:nvPr>
                <p:ph idx="1"/>
              </p:nvPr>
            </p:nvSpPr>
            <p:spPr/>
            <p:txBody>
              <a:bodyPr>
                <a:normAutofit/>
              </a:bodyPr>
              <a:lstStyle/>
              <a:p>
                <a:r>
                  <a:rPr lang="de-DE" b="1" dirty="0"/>
                  <a:t>INSERT</a:t>
                </a:r>
                <a:r>
                  <a:rPr lang="de-DE" dirty="0"/>
                  <a:t> </a:t>
                </a:r>
                <a14:m>
                  <m:oMath xmlns:m="http://schemas.openxmlformats.org/officeDocument/2006/math">
                    <m:r>
                      <a:rPr lang="de-DE" i="1" dirty="0">
                        <a:latin typeface="Cambria Math" panose="02040503050406030204" pitchFamily="18" charset="0"/>
                      </a:rPr>
                      <m:t>𝑡</m:t>
                    </m:r>
                  </m:oMath>
                </a14:m>
                <a:r>
                  <a:rPr lang="de-DE" dirty="0"/>
                  <a:t> erzeugt </a:t>
                </a:r>
                <a:r>
                  <a:rPr lang="de-DE" dirty="0">
                    <a:solidFill>
                      <a:srgbClr val="FFC000"/>
                    </a:solidFill>
                  </a:rPr>
                  <a:t>Fehler</a:t>
                </a:r>
              </a:p>
              <a:p>
                <a:pPr lvl="1">
                  <a:buFont typeface="Zapf Dingbats"/>
                  <a:buChar char="➝"/>
                </a:pPr>
                <a:r>
                  <a:rPr lang="de-DE" dirty="0">
                    <a:solidFill>
                      <a:schemeClr val="accent1"/>
                    </a:solidFill>
                    <a:sym typeface="Wingdings" pitchFamily="2" charset="2"/>
                  </a:rPr>
                  <a:t> Führt zur Abweisung der INSERT Operation (Konsistenz bewahren!)</a:t>
                </a:r>
                <a:endParaRPr lang="de-DE" dirty="0"/>
              </a:p>
              <a:p>
                <a:r>
                  <a:rPr lang="de-DE" dirty="0"/>
                  <a:t>Fehlersituationen (Forts.)</a:t>
                </a:r>
              </a:p>
              <a:p>
                <a:pPr lvl="1"/>
                <a:r>
                  <a:rPr lang="de-DE" i="1" dirty="0"/>
                  <a:t>Referenzielle Integrität</a:t>
                </a:r>
                <a:r>
                  <a:rPr lang="de-DE" dirty="0"/>
                  <a:t>: </a:t>
                </a:r>
                <a:br>
                  <a:rPr lang="de-DE" dirty="0"/>
                </a:br>
                <a:r>
                  <a:rPr lang="de-DE" dirty="0"/>
                  <a:t>Wert eines Fremdschlüssels in </a:t>
                </a:r>
                <a14:m>
                  <m:oMath xmlns:m="http://schemas.openxmlformats.org/officeDocument/2006/math">
                    <m:r>
                      <a:rPr lang="de-DE" i="1" dirty="0" smtClean="0">
                        <a:latin typeface="Cambria Math" panose="02040503050406030204" pitchFamily="18" charset="0"/>
                      </a:rPr>
                      <m:t>𝑡</m:t>
                    </m:r>
                  </m:oMath>
                </a14:m>
                <a:r>
                  <a:rPr lang="de-DE" dirty="0"/>
                  <a:t> </a:t>
                </a:r>
                <a:br>
                  <a:rPr lang="de-DE" dirty="0"/>
                </a:br>
                <a:r>
                  <a:rPr lang="de-DE" dirty="0"/>
                  <a:t>referenziert ein Tupel </a:t>
                </a:r>
                <a14:m>
                  <m:oMath xmlns:m="http://schemas.openxmlformats.org/officeDocument/2006/math">
                    <m:r>
                      <a:rPr lang="de-DE" i="1" dirty="0" smtClean="0">
                        <a:latin typeface="Cambria Math" panose="02040503050406030204" pitchFamily="18" charset="0"/>
                      </a:rPr>
                      <m:t>𝑠</m:t>
                    </m:r>
                  </m:oMath>
                </a14:m>
                <a:r>
                  <a:rPr lang="de-DE" dirty="0"/>
                  <a:t> in einer </a:t>
                </a:r>
                <a:br>
                  <a:rPr lang="de-DE" dirty="0"/>
                </a:br>
                <a:r>
                  <a:rPr lang="de-DE" dirty="0"/>
                  <a:t>Relation </a:t>
                </a:r>
                <a14:m>
                  <m:oMath xmlns:m="http://schemas.openxmlformats.org/officeDocument/2006/math">
                    <m:r>
                      <a:rPr lang="de-DE" i="1" dirty="0" smtClean="0">
                        <a:latin typeface="Cambria Math" panose="02040503050406030204" pitchFamily="18" charset="0"/>
                      </a:rPr>
                      <m:t>𝑆</m:t>
                    </m:r>
                  </m:oMath>
                </a14:m>
                <a:r>
                  <a:rPr lang="de-DE" dirty="0"/>
                  <a:t>, welches dort gar </a:t>
                </a:r>
                <a:br>
                  <a:rPr lang="de-DE" dirty="0"/>
                </a:br>
                <a:r>
                  <a:rPr lang="de-DE" dirty="0"/>
                  <a:t>nicht existiert</a:t>
                </a:r>
              </a:p>
              <a:p>
                <a:pPr lvl="2"/>
                <a:r>
                  <a:rPr lang="de-DE" b="1" dirty="0"/>
                  <a:t>INSERT</a:t>
                </a:r>
                <a:r>
                  <a:rPr lang="de-DE" dirty="0"/>
                  <a:t> </a:t>
                </a:r>
                <a:r>
                  <a:rPr lang="de-DE" b="1" dirty="0"/>
                  <a:t>INTO</a:t>
                </a:r>
                <a:r>
                  <a:rPr lang="de-DE" dirty="0"/>
                  <a:t> SECTION</a:t>
                </a:r>
                <a:br>
                  <a:rPr lang="de-DE" dirty="0"/>
                </a:br>
                <a:r>
                  <a:rPr lang="de-DE" b="1" dirty="0"/>
                  <a:t>VALUES</a:t>
                </a:r>
                <a:r>
                  <a:rPr lang="de-DE" dirty="0"/>
                  <a:t> (142, </a:t>
                </a:r>
                <a:r>
                  <a:rPr lang="de-DE" dirty="0">
                    <a:solidFill>
                      <a:srgbClr val="FFC000"/>
                    </a:solidFill>
                  </a:rPr>
                  <a:t>CS3390</a:t>
                </a:r>
                <a:r>
                  <a:rPr lang="de-DE" dirty="0"/>
                  <a:t>, Fall, 19, Anderson)</a:t>
                </a:r>
              </a:p>
              <a:p>
                <a:pPr lvl="3"/>
                <a:r>
                  <a:rPr lang="de-DE" dirty="0"/>
                  <a:t>Vorherige Fehler können also spätere </a:t>
                </a:r>
                <a:br>
                  <a:rPr lang="de-DE" dirty="0"/>
                </a:br>
                <a:r>
                  <a:rPr lang="de-DE" dirty="0"/>
                  <a:t>Fehler nach sich ziehen</a:t>
                </a:r>
              </a:p>
            </p:txBody>
          </p:sp>
        </mc:Choice>
        <mc:Fallback xmlns="">
          <p:sp>
            <p:nvSpPr>
              <p:cNvPr id="6" name="Content Placeholder 5">
                <a:extLst>
                  <a:ext uri="{FF2B5EF4-FFF2-40B4-BE49-F238E27FC236}">
                    <a16:creationId xmlns:a16="http://schemas.microsoft.com/office/drawing/2014/main" id="{CC722FC6-1407-384D-B186-ED7A1CA61D10}"/>
                  </a:ext>
                </a:extLst>
              </p:cNvPr>
              <p:cNvSpPr>
                <a:spLocks noGrp="1" noRot="1" noChangeAspect="1" noMove="1" noResize="1" noEditPoints="1" noAdjustHandles="1" noChangeArrowheads="1" noChangeShapeType="1" noTextEdit="1"/>
              </p:cNvSpPr>
              <p:nvPr>
                <p:ph idx="1"/>
              </p:nvPr>
            </p:nvSpPr>
            <p:spPr>
              <a:blipFill>
                <a:blip r:embed="rId3"/>
                <a:stretch>
                  <a:fillRect l="-1436" t="-2687"/>
                </a:stretch>
              </a:blipFill>
            </p:spPr>
            <p:txBody>
              <a:bodyPr/>
              <a:lstStyle/>
              <a:p>
                <a:r>
                  <a:rPr lang="en-GB">
                    <a:noFill/>
                  </a:rPr>
                  <a:t> </a:t>
                </a:r>
              </a:p>
            </p:txBody>
          </p:sp>
        </mc:Fallback>
      </mc:AlternateContent>
      <p:sp>
        <p:nvSpPr>
          <p:cNvPr id="2" name="Date Placeholder 1">
            <a:extLst>
              <a:ext uri="{FF2B5EF4-FFF2-40B4-BE49-F238E27FC236}">
                <a16:creationId xmlns:a16="http://schemas.microsoft.com/office/drawing/2014/main" id="{527529EB-0558-8347-83FA-9C0E6CC1DB60}"/>
              </a:ext>
            </a:extLst>
          </p:cNvPr>
          <p:cNvSpPr>
            <a:spLocks noGrp="1"/>
          </p:cNvSpPr>
          <p:nvPr>
            <p:ph type="dt" sz="half" idx="2"/>
          </p:nvPr>
        </p:nvSpPr>
        <p:spPr/>
        <p:txBody>
          <a:bodyPr/>
          <a:lstStyle/>
          <a:p>
            <a:r>
              <a:rPr lang="en-GB"/>
              <a:t>Relationale Algebra</a:t>
            </a:r>
          </a:p>
        </p:txBody>
      </p:sp>
      <p:sp>
        <p:nvSpPr>
          <p:cNvPr id="3" name="Footer Placeholder 2">
            <a:extLst>
              <a:ext uri="{FF2B5EF4-FFF2-40B4-BE49-F238E27FC236}">
                <a16:creationId xmlns:a16="http://schemas.microsoft.com/office/drawing/2014/main" id="{08463FD3-AF0A-FB46-B48E-00233F0C806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3767E12-8A57-274D-BE55-F8934D46DBE6}"/>
              </a:ext>
            </a:extLst>
          </p:cNvPr>
          <p:cNvSpPr>
            <a:spLocks noGrp="1"/>
          </p:cNvSpPr>
          <p:nvPr>
            <p:ph type="sldNum" sz="quarter" idx="4"/>
          </p:nvPr>
        </p:nvSpPr>
        <p:spPr/>
        <p:txBody>
          <a:bodyPr/>
          <a:lstStyle/>
          <a:p>
            <a:fld id="{6B52BCD7-8B4B-1443-81DC-540C3C62FE02}" type="slidenum">
              <a:rPr lang="en-GB" smtClean="0"/>
              <a:t>64</a:t>
            </a:fld>
            <a:endParaRPr lang="en-GB"/>
          </a:p>
        </p:txBody>
      </p:sp>
      <p:graphicFrame>
        <p:nvGraphicFramePr>
          <p:cNvPr id="8" name="Group 86">
            <a:extLst>
              <a:ext uri="{FF2B5EF4-FFF2-40B4-BE49-F238E27FC236}">
                <a16:creationId xmlns:a16="http://schemas.microsoft.com/office/drawing/2014/main" id="{B7965F36-011F-B347-A9CD-F0F821D59390}"/>
              </a:ext>
            </a:extLst>
          </p:cNvPr>
          <p:cNvGraphicFramePr>
            <a:graphicFrameLocks noGrp="1"/>
          </p:cNvGraphicFramePr>
          <p:nvPr>
            <p:extLst>
              <p:ext uri="{D42A27DB-BD31-4B8C-83A1-F6EECF244321}">
                <p14:modId xmlns:p14="http://schemas.microsoft.com/office/powerpoint/2010/main" val="1185702755"/>
              </p:ext>
            </p:extLst>
          </p:nvPr>
        </p:nvGraphicFramePr>
        <p:xfrm>
          <a:off x="5416124" y="2774882"/>
          <a:ext cx="6415550" cy="115536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bl>
          </a:graphicData>
        </a:graphic>
      </p:graphicFrame>
      <p:graphicFrame>
        <p:nvGraphicFramePr>
          <p:cNvPr id="9" name="Table 8">
            <a:extLst>
              <a:ext uri="{FF2B5EF4-FFF2-40B4-BE49-F238E27FC236}">
                <a16:creationId xmlns:a16="http://schemas.microsoft.com/office/drawing/2014/main" id="{985FA527-A11A-8041-815E-B020DF3766CD}"/>
              </a:ext>
            </a:extLst>
          </p:cNvPr>
          <p:cNvGraphicFramePr>
            <a:graphicFrameLocks noGrp="1"/>
          </p:cNvGraphicFramePr>
          <p:nvPr>
            <p:extLst>
              <p:ext uri="{D42A27DB-BD31-4B8C-83A1-F6EECF244321}">
                <p14:modId xmlns:p14="http://schemas.microsoft.com/office/powerpoint/2010/main" val="960745277"/>
              </p:ext>
            </p:extLst>
          </p:nvPr>
        </p:nvGraphicFramePr>
        <p:xfrm>
          <a:off x="6327275" y="3924340"/>
          <a:ext cx="5504400" cy="279840"/>
        </p:xfrm>
        <a:graphic>
          <a:graphicData uri="http://schemas.openxmlformats.org/drawingml/2006/table">
            <a:tbl>
              <a:tblPr/>
              <a:tblGrid>
                <a:gridCol w="1555200">
                  <a:extLst>
                    <a:ext uri="{9D8B030D-6E8A-4147-A177-3AD203B41FA5}">
                      <a16:colId xmlns:a16="http://schemas.microsoft.com/office/drawing/2014/main" val="747411839"/>
                    </a:ext>
                  </a:extLst>
                </a:gridCol>
                <a:gridCol w="1440000">
                  <a:extLst>
                    <a:ext uri="{9D8B030D-6E8A-4147-A177-3AD203B41FA5}">
                      <a16:colId xmlns:a16="http://schemas.microsoft.com/office/drawing/2014/main" val="3584340344"/>
                    </a:ext>
                  </a:extLst>
                </a:gridCol>
                <a:gridCol w="964800">
                  <a:extLst>
                    <a:ext uri="{9D8B030D-6E8A-4147-A177-3AD203B41FA5}">
                      <a16:colId xmlns:a16="http://schemas.microsoft.com/office/drawing/2014/main" val="218335425"/>
                    </a:ext>
                  </a:extLst>
                </a:gridCol>
                <a:gridCol w="543600">
                  <a:extLst>
                    <a:ext uri="{9D8B030D-6E8A-4147-A177-3AD203B41FA5}">
                      <a16:colId xmlns:a16="http://schemas.microsoft.com/office/drawing/2014/main" val="2611764239"/>
                    </a:ext>
                  </a:extLst>
                </a:gridCol>
                <a:gridCol w="1000800">
                  <a:extLst>
                    <a:ext uri="{9D8B030D-6E8A-4147-A177-3AD203B41FA5}">
                      <a16:colId xmlns:a16="http://schemas.microsoft.com/office/drawing/2014/main" val="411635365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142</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CS3390</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Fall</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19</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rgbClr val="FFC000"/>
                          </a:solidFill>
                          <a:effectLst/>
                          <a:latin typeface="+mn-lt"/>
                        </a:rPr>
                        <a:t>Anderson</a:t>
                      </a:r>
                    </a:p>
                  </a:txBody>
                  <a:tcPr marL="72000" marR="72000" marT="18000" marB="1800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1055669"/>
                  </a:ext>
                </a:extLst>
              </a:tr>
            </a:tbl>
          </a:graphicData>
        </a:graphic>
      </p:graphicFrame>
      <p:graphicFrame>
        <p:nvGraphicFramePr>
          <p:cNvPr id="10" name="Group 23">
            <a:extLst>
              <a:ext uri="{FF2B5EF4-FFF2-40B4-BE49-F238E27FC236}">
                <a16:creationId xmlns:a16="http://schemas.microsoft.com/office/drawing/2014/main" id="{4C4F948C-113E-0744-A088-FC1F39B848F0}"/>
              </a:ext>
            </a:extLst>
          </p:cNvPr>
          <p:cNvGraphicFramePr>
            <a:graphicFrameLocks noGrp="1"/>
          </p:cNvGraphicFramePr>
          <p:nvPr>
            <p:extLst>
              <p:ext uri="{D42A27DB-BD31-4B8C-83A1-F6EECF244321}">
                <p14:modId xmlns:p14="http://schemas.microsoft.com/office/powerpoint/2010/main" val="497967072"/>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38462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460A-AEF5-194E-9061-EB1B5FAFD2AF}"/>
              </a:ext>
            </a:extLst>
          </p:cNvPr>
          <p:cNvSpPr>
            <a:spLocks noGrp="1"/>
          </p:cNvSpPr>
          <p:nvPr>
            <p:ph type="title"/>
          </p:nvPr>
        </p:nvSpPr>
        <p:spPr/>
        <p:txBody>
          <a:bodyPr/>
          <a:lstStyle/>
          <a:p>
            <a:r>
              <a:rPr lang="de-DE" dirty="0"/>
              <a:t>Löschen von </a:t>
            </a:r>
            <a:r>
              <a:rPr lang="de-DE" dirty="0" err="1"/>
              <a:t>Tupeln</a:t>
            </a:r>
            <a:endParaRPr lang="de-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0BFE66-C0BE-F044-B846-64830FC9D63D}"/>
                  </a:ext>
                </a:extLst>
              </p:cNvPr>
              <p:cNvSpPr>
                <a:spLocks noGrp="1"/>
              </p:cNvSpPr>
              <p:nvPr>
                <p:ph idx="1"/>
              </p:nvPr>
            </p:nvSpPr>
            <p:spPr/>
            <p:txBody>
              <a:bodyPr>
                <a:noAutofit/>
              </a:bodyPr>
              <a:lstStyle/>
              <a:p>
                <a:r>
                  <a:rPr lang="de-DE" b="1" dirty="0">
                    <a:solidFill>
                      <a:schemeClr val="accent1"/>
                    </a:solidFill>
                  </a:rPr>
                  <a:t>DELETE</a:t>
                </a:r>
                <a:r>
                  <a:rPr lang="de-DE" dirty="0">
                    <a:solidFill>
                      <a:schemeClr val="accent1"/>
                    </a:solidFill>
                  </a:rPr>
                  <a:t> </a:t>
                </a:r>
                <a:r>
                  <a:rPr lang="de-DE" b="1" dirty="0">
                    <a:solidFill>
                      <a:schemeClr val="accent1"/>
                    </a:solidFill>
                  </a:rPr>
                  <a:t>FROM</a:t>
                </a:r>
                <a:r>
                  <a:rPr lang="de-DE" dirty="0">
                    <a:solidFill>
                      <a:schemeClr val="accent1"/>
                    </a:solidFill>
                  </a:rPr>
                  <a:t> R</a:t>
                </a:r>
                <a:br>
                  <a:rPr lang="de-DE" dirty="0">
                    <a:solidFill>
                      <a:schemeClr val="accent1"/>
                    </a:solidFill>
                  </a:rPr>
                </a:br>
                <a:r>
                  <a:rPr lang="de-DE" dirty="0">
                    <a:solidFill>
                      <a:schemeClr val="accent1"/>
                    </a:solidFill>
                  </a:rPr>
                  <a:t>[</a:t>
                </a:r>
                <a:r>
                  <a:rPr lang="de-DE" b="1" dirty="0">
                    <a:solidFill>
                      <a:schemeClr val="accent1"/>
                    </a:solidFill>
                  </a:rPr>
                  <a:t>WHERE</a:t>
                </a:r>
                <a:r>
                  <a:rPr lang="de-DE" dirty="0">
                    <a:solidFill>
                      <a:schemeClr val="accent1"/>
                    </a:solidFill>
                  </a:rPr>
                  <a:t> &lt;Bedingung&gt;]</a:t>
                </a:r>
              </a:p>
              <a:p>
                <a:pPr lvl="1"/>
                <a:r>
                  <a:rPr lang="de-DE" dirty="0"/>
                  <a:t>Löscht eine Menge von </a:t>
                </a:r>
                <a:r>
                  <a:rPr lang="de-DE" dirty="0" err="1"/>
                  <a:t>Tupeln</a:t>
                </a:r>
                <a:r>
                  <a:rPr lang="de-DE" dirty="0"/>
                  <a:t> </a:t>
                </a:r>
                <a14:m>
                  <m:oMath xmlns:m="http://schemas.openxmlformats.org/officeDocument/2006/math">
                    <m:sSubSup>
                      <m:sSubSupPr>
                        <m:ctrlPr>
                          <a:rPr lang="de-DE" b="0" i="1" dirty="0" smtClean="0">
                            <a:latin typeface="Cambria Math" panose="02040503050406030204" pitchFamily="18" charset="0"/>
                          </a:rPr>
                        </m:ctrlPr>
                      </m:sSubSup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i="1" dirty="0" err="1">
                                    <a:latin typeface="Cambria Math" panose="02040503050406030204" pitchFamily="18" charset="0"/>
                                  </a:rPr>
                                  <m:t>𝑡</m:t>
                                </m:r>
                              </m:e>
                              <m:sub>
                                <m:r>
                                  <a:rPr lang="de-DE" b="0" i="1" dirty="0" smtClean="0">
                                    <a:latin typeface="Cambria Math" panose="02040503050406030204" pitchFamily="18" charset="0"/>
                                  </a:rPr>
                                  <m:t>𝑘</m:t>
                                </m:r>
                              </m:sub>
                            </m:sSub>
                          </m:e>
                        </m:d>
                      </m:e>
                      <m:sub>
                        <m:r>
                          <a:rPr lang="de-DE" b="0" i="1" dirty="0" smtClean="0">
                            <a:latin typeface="Cambria Math" panose="02040503050406030204" pitchFamily="18" charset="0"/>
                          </a:rPr>
                          <m:t>𝑘</m:t>
                        </m:r>
                        <m:r>
                          <a:rPr lang="de-DE" b="0" i="1" dirty="0" smtClean="0">
                            <a:latin typeface="Cambria Math" panose="02040503050406030204" pitchFamily="18" charset="0"/>
                          </a:rPr>
                          <m:t>=1</m:t>
                        </m:r>
                      </m:sub>
                      <m:sup>
                        <m:r>
                          <a:rPr lang="de-DE" b="0" i="1" dirty="0" smtClean="0">
                            <a:latin typeface="Cambria Math" panose="02040503050406030204" pitchFamily="18" charset="0"/>
                          </a:rPr>
                          <m:t>𝐾</m:t>
                        </m:r>
                      </m:sup>
                    </m:sSubSup>
                  </m:oMath>
                </a14:m>
                <a:r>
                  <a:rPr lang="de-DE" dirty="0"/>
                  <a:t> aus einer Relation </a:t>
                </a:r>
                <a14:m>
                  <m:oMath xmlns:m="http://schemas.openxmlformats.org/officeDocument/2006/math">
                    <m:r>
                      <a:rPr lang="de-DE" i="1" dirty="0" smtClean="0">
                        <a:latin typeface="Cambria Math" panose="02040503050406030204" pitchFamily="18" charset="0"/>
                      </a:rPr>
                      <m:t>𝑟</m:t>
                    </m:r>
                    <m:d>
                      <m:dPr>
                        <m:ctrlPr>
                          <a:rPr lang="de-DE" i="1" dirty="0">
                            <a:latin typeface="Cambria Math" panose="02040503050406030204" pitchFamily="18" charset="0"/>
                          </a:rPr>
                        </m:ctrlPr>
                      </m:dPr>
                      <m:e>
                        <m:r>
                          <a:rPr lang="de-DE" i="1" dirty="0">
                            <a:latin typeface="Cambria Math" panose="02040503050406030204" pitchFamily="18" charset="0"/>
                          </a:rPr>
                          <m:t>𝑅</m:t>
                        </m:r>
                      </m:e>
                    </m:d>
                  </m:oMath>
                </a14:m>
                <a:endParaRPr lang="de-DE" dirty="0"/>
              </a:p>
              <a:p>
                <a:pPr lvl="1"/>
                <a:r>
                  <a:rPr lang="de-DE" dirty="0"/>
                  <a:t>Spezifiziert über Bedingungen</a:t>
                </a:r>
                <a:endParaRPr lang="de-DE" b="1" dirty="0">
                  <a:solidFill>
                    <a:srgbClr val="C00000"/>
                  </a:solidFill>
                </a:endParaRPr>
              </a:p>
              <a:p>
                <a:pPr lvl="1"/>
                <a:r>
                  <a:rPr lang="de-DE" dirty="0"/>
                  <a:t>Beispiele:</a:t>
                </a:r>
              </a:p>
              <a:p>
                <a:pPr lvl="2"/>
                <a:r>
                  <a:rPr lang="de-DE" dirty="0"/>
                  <a:t>Bestimmtes Tupel über Wert </a:t>
                </a:r>
                <a14:m>
                  <m:oMath xmlns:m="http://schemas.openxmlformats.org/officeDocument/2006/math">
                    <m:r>
                      <a:rPr lang="de-DE" i="1" dirty="0" smtClean="0">
                        <a:latin typeface="Cambria Math" panose="02040503050406030204" pitchFamily="18" charset="0"/>
                      </a:rPr>
                      <m:t>𝑣</m:t>
                    </m:r>
                  </m:oMath>
                </a14:m>
                <a:r>
                  <a:rPr lang="de-DE" dirty="0"/>
                  <a:t> des Primärschlüssels </a:t>
                </a:r>
                <a14:m>
                  <m:oMath xmlns:m="http://schemas.openxmlformats.org/officeDocument/2006/math">
                    <m:r>
                      <a:rPr lang="de-DE" b="0" i="1" dirty="0" smtClean="0">
                        <a:latin typeface="Cambria Math" panose="02040503050406030204" pitchFamily="18" charset="0"/>
                      </a:rPr>
                      <m:t>𝑃</m:t>
                    </m:r>
                  </m:oMath>
                </a14:m>
                <a:r>
                  <a:rPr lang="de-DE" dirty="0"/>
                  <a:t> referenziert (löscht ein Tupel)</a:t>
                </a:r>
              </a:p>
              <a:p>
                <a:pPr lvl="3"/>
                <a:r>
                  <a:rPr lang="de-DE" b="1" dirty="0"/>
                  <a:t>DELETE</a:t>
                </a:r>
                <a:r>
                  <a:rPr lang="de-DE" dirty="0"/>
                  <a:t> </a:t>
                </a:r>
                <a:r>
                  <a:rPr lang="de-DE" b="1" dirty="0"/>
                  <a:t>FROM</a:t>
                </a:r>
                <a:r>
                  <a:rPr lang="de-DE" dirty="0"/>
                  <a:t> COURSE</a:t>
                </a:r>
                <a:br>
                  <a:rPr lang="de-DE" dirty="0"/>
                </a:br>
                <a:r>
                  <a:rPr lang="de-DE" b="1" dirty="0"/>
                  <a:t>WHERE</a:t>
                </a:r>
                <a:r>
                  <a:rPr lang="de-DE" dirty="0"/>
                  <a:t> </a:t>
                </a:r>
                <a:r>
                  <a:rPr lang="de-DE" dirty="0" err="1"/>
                  <a:t>COURSE.CourseNumber</a:t>
                </a:r>
                <a:r>
                  <a:rPr lang="de-DE" dirty="0"/>
                  <a:t> </a:t>
                </a:r>
                <a:r>
                  <a:rPr lang="de-DE" dirty="0">
                    <a:solidFill>
                      <a:srgbClr val="FFC000"/>
                    </a:solidFill>
                  </a:rPr>
                  <a:t>= CS3380</a:t>
                </a:r>
              </a:p>
              <a:p>
                <a:pPr lvl="2"/>
                <a:r>
                  <a:rPr lang="de-DE" dirty="0"/>
                  <a:t>Alle Tupel, bei denen z.B. ein </a:t>
                </a:r>
                <a:br>
                  <a:rPr lang="de-DE" dirty="0"/>
                </a:br>
                <a:r>
                  <a:rPr lang="de-DE" dirty="0"/>
                  <a:t>Attribut </a:t>
                </a:r>
                <a14:m>
                  <m:oMath xmlns:m="http://schemas.openxmlformats.org/officeDocument/2006/math">
                    <m:r>
                      <a:rPr lang="de-DE" i="1" dirty="0" smtClean="0">
                        <a:latin typeface="Cambria Math" panose="02040503050406030204" pitchFamily="18" charset="0"/>
                      </a:rPr>
                      <m:t>𝐴</m:t>
                    </m:r>
                  </m:oMath>
                </a14:m>
                <a:r>
                  <a:rPr lang="de-DE" dirty="0"/>
                  <a:t> größer einem Wert </a:t>
                </a:r>
                <a:br>
                  <a:rPr lang="de-DE" dirty="0"/>
                </a:br>
                <a14:m>
                  <m:oMath xmlns:m="http://schemas.openxmlformats.org/officeDocument/2006/math">
                    <m:r>
                      <a:rPr lang="de-DE" i="1" dirty="0" smtClean="0">
                        <a:latin typeface="Cambria Math" panose="02040503050406030204" pitchFamily="18" charset="0"/>
                      </a:rPr>
                      <m:t>𝑤</m:t>
                    </m:r>
                  </m:oMath>
                </a14:m>
                <a:r>
                  <a:rPr lang="de-DE" dirty="0"/>
                  <a:t> ist (löscht mehrere Tupel)</a:t>
                </a:r>
              </a:p>
              <a:p>
                <a:pPr lvl="3"/>
                <a:r>
                  <a:rPr lang="de-DE" b="1" dirty="0"/>
                  <a:t>DELETE</a:t>
                </a:r>
                <a:r>
                  <a:rPr lang="de-DE" dirty="0"/>
                  <a:t> </a:t>
                </a:r>
                <a:r>
                  <a:rPr lang="de-DE" b="1" dirty="0"/>
                  <a:t>FROM</a:t>
                </a:r>
                <a:r>
                  <a:rPr lang="de-DE" dirty="0"/>
                  <a:t> COURSE </a:t>
                </a:r>
                <a:br>
                  <a:rPr lang="de-DE" dirty="0"/>
                </a:br>
                <a:r>
                  <a:rPr lang="de-DE" b="1" dirty="0"/>
                  <a:t>WHERE</a:t>
                </a:r>
                <a:r>
                  <a:rPr lang="de-DE" dirty="0"/>
                  <a:t> </a:t>
                </a:r>
                <a:r>
                  <a:rPr lang="de-DE" dirty="0" err="1">
                    <a:solidFill>
                      <a:srgbClr val="7030A0"/>
                    </a:solidFill>
                  </a:rPr>
                  <a:t>COURSE.CreditHours</a:t>
                </a:r>
                <a:r>
                  <a:rPr lang="de-DE" dirty="0">
                    <a:solidFill>
                      <a:srgbClr val="7030A0"/>
                    </a:solidFill>
                  </a:rPr>
                  <a:t> &gt;= 4</a:t>
                </a:r>
              </a:p>
            </p:txBody>
          </p:sp>
        </mc:Choice>
        <mc:Fallback xmlns="">
          <p:sp>
            <p:nvSpPr>
              <p:cNvPr id="3" name="Content Placeholder 2">
                <a:extLst>
                  <a:ext uri="{FF2B5EF4-FFF2-40B4-BE49-F238E27FC236}">
                    <a16:creationId xmlns:a16="http://schemas.microsoft.com/office/drawing/2014/main" id="{CD0BFE66-C0BE-F044-B846-64830FC9D63D}"/>
                  </a:ext>
                </a:extLst>
              </p:cNvPr>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330FC1F-159B-5847-8FA3-4491D747B3AA}"/>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8CF4D19D-F5FE-E041-9E40-54C02EAAC061}"/>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87A543C9-742E-B74F-B662-D0CB9852AF66}"/>
              </a:ext>
            </a:extLst>
          </p:cNvPr>
          <p:cNvSpPr>
            <a:spLocks noGrp="1"/>
          </p:cNvSpPr>
          <p:nvPr>
            <p:ph type="sldNum" sz="quarter" idx="4"/>
          </p:nvPr>
        </p:nvSpPr>
        <p:spPr/>
        <p:txBody>
          <a:bodyPr/>
          <a:lstStyle/>
          <a:p>
            <a:fld id="{6B52BCD7-8B4B-1443-81DC-540C3C62FE02}" type="slidenum">
              <a:rPr lang="en-GB" smtClean="0"/>
              <a:t>65</a:t>
            </a:fld>
            <a:endParaRPr lang="en-GB"/>
          </a:p>
        </p:txBody>
      </p:sp>
      <p:graphicFrame>
        <p:nvGraphicFramePr>
          <p:cNvPr id="16" name="Group 23">
            <a:extLst>
              <a:ext uri="{FF2B5EF4-FFF2-40B4-BE49-F238E27FC236}">
                <a16:creationId xmlns:a16="http://schemas.microsoft.com/office/drawing/2014/main" id="{52F387A3-988B-BD46-A799-9186EA7A7156}"/>
              </a:ext>
            </a:extLst>
          </p:cNvPr>
          <p:cNvGraphicFramePr>
            <a:graphicFrameLocks noGrp="1"/>
          </p:cNvGraphicFramePr>
          <p:nvPr>
            <p:extLst>
              <p:ext uri="{D42A27DB-BD31-4B8C-83A1-F6EECF244321}">
                <p14:modId xmlns:p14="http://schemas.microsoft.com/office/powerpoint/2010/main" val="800705729"/>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11" name="Rectangle 10">
            <a:extLst>
              <a:ext uri="{FF2B5EF4-FFF2-40B4-BE49-F238E27FC236}">
                <a16:creationId xmlns:a16="http://schemas.microsoft.com/office/drawing/2014/main" id="{72F1D542-8A0E-1E4A-BBDB-E926B8F7A554}"/>
              </a:ext>
            </a:extLst>
          </p:cNvPr>
          <p:cNvSpPr>
            <a:spLocks noChangeArrowheads="1"/>
          </p:cNvSpPr>
          <p:nvPr/>
        </p:nvSpPr>
        <p:spPr bwMode="auto">
          <a:xfrm>
            <a:off x="5982423" y="5588156"/>
            <a:ext cx="5904778" cy="360000"/>
          </a:xfrm>
          <a:prstGeom prst="rect">
            <a:avLst/>
          </a:prstGeom>
          <a:noFill/>
          <a:ln w="15875">
            <a:solidFill>
              <a:srgbClr val="FFC000"/>
            </a:solidFill>
            <a:prstDash val="dash"/>
            <a:miter lim="800000"/>
            <a:headEnd type="none" w="sm" len="sm"/>
            <a:tailEnd type="none" w="sm" len="sm"/>
          </a:ln>
        </p:spPr>
        <p:txBody>
          <a:bodyPr wrap="none" anchor="ctr"/>
          <a:lstStyle/>
          <a:p>
            <a:endParaRPr lang="de-DE">
              <a:solidFill>
                <a:srgbClr val="FFC000"/>
              </a:solidFill>
            </a:endParaRPr>
          </a:p>
        </p:txBody>
      </p:sp>
      <p:sp>
        <p:nvSpPr>
          <p:cNvPr id="12" name="Line 18">
            <a:extLst>
              <a:ext uri="{FF2B5EF4-FFF2-40B4-BE49-F238E27FC236}">
                <a16:creationId xmlns:a16="http://schemas.microsoft.com/office/drawing/2014/main" id="{E3CC6C34-DDDC-9E42-9C35-B7C573873C6A}"/>
              </a:ext>
            </a:extLst>
          </p:cNvPr>
          <p:cNvSpPr>
            <a:spLocks noChangeShapeType="1"/>
          </p:cNvSpPr>
          <p:nvPr/>
        </p:nvSpPr>
        <p:spPr bwMode="auto">
          <a:xfrm flipH="1" flipV="1">
            <a:off x="5077226" y="5591333"/>
            <a:ext cx="905195" cy="142500"/>
          </a:xfrm>
          <a:prstGeom prst="line">
            <a:avLst/>
          </a:prstGeom>
          <a:noFill/>
          <a:ln w="15875">
            <a:solidFill>
              <a:srgbClr val="FFC000"/>
            </a:solidFill>
            <a:prstDash val="dash"/>
            <a:round/>
            <a:headEnd type="none" w="sm" len="sm"/>
            <a:tailEnd type="none" w="sm" len="sm"/>
          </a:ln>
        </p:spPr>
        <p:txBody>
          <a:bodyPr/>
          <a:lstStyle/>
          <a:p>
            <a:endParaRPr lang="de-DE">
              <a:solidFill>
                <a:srgbClr val="FFC000"/>
              </a:solidFill>
            </a:endParaRPr>
          </a:p>
        </p:txBody>
      </p:sp>
      <p:sp>
        <p:nvSpPr>
          <p:cNvPr id="15" name="Text Box 19">
            <a:extLst>
              <a:ext uri="{FF2B5EF4-FFF2-40B4-BE49-F238E27FC236}">
                <a16:creationId xmlns:a16="http://schemas.microsoft.com/office/drawing/2014/main" id="{1ED55F98-A564-4D40-9771-89E4970E23FD}"/>
              </a:ext>
            </a:extLst>
          </p:cNvPr>
          <p:cNvSpPr txBox="1">
            <a:spLocks noChangeArrowheads="1"/>
          </p:cNvSpPr>
          <p:nvPr/>
        </p:nvSpPr>
        <p:spPr bwMode="auto">
          <a:xfrm>
            <a:off x="4487497" y="5242589"/>
            <a:ext cx="1435842" cy="369332"/>
          </a:xfrm>
          <a:prstGeom prst="rect">
            <a:avLst/>
          </a:prstGeom>
          <a:noFill/>
          <a:ln w="12700">
            <a:noFill/>
            <a:miter lim="800000"/>
            <a:headEnd type="none" w="sm" len="sm"/>
            <a:tailEnd type="none" w="sm" len="sm"/>
          </a:ln>
        </p:spPr>
        <p:txBody>
          <a:bodyPr wrap="none">
            <a:spAutoFit/>
          </a:bodyPr>
          <a:lstStyle/>
          <a:p>
            <a:pPr algn="ctr"/>
            <a:r>
              <a:rPr lang="de-DE" dirty="0">
                <a:solidFill>
                  <a:srgbClr val="FFC000"/>
                </a:solidFill>
              </a:rPr>
              <a:t>wird gelöscht</a:t>
            </a:r>
            <a:endParaRPr lang="de-DE" baseline="-25000" dirty="0">
              <a:solidFill>
                <a:srgbClr val="FFC000"/>
              </a:solidFill>
            </a:endParaRPr>
          </a:p>
        </p:txBody>
      </p:sp>
      <p:sp>
        <p:nvSpPr>
          <p:cNvPr id="24" name="Rectangle 23">
            <a:extLst>
              <a:ext uri="{FF2B5EF4-FFF2-40B4-BE49-F238E27FC236}">
                <a16:creationId xmlns:a16="http://schemas.microsoft.com/office/drawing/2014/main" id="{DB23FBD2-005B-1440-ADFD-368681CA9D01}"/>
              </a:ext>
            </a:extLst>
          </p:cNvPr>
          <p:cNvSpPr>
            <a:spLocks noChangeArrowheads="1"/>
          </p:cNvSpPr>
          <p:nvPr/>
        </p:nvSpPr>
        <p:spPr bwMode="auto">
          <a:xfrm>
            <a:off x="5982423" y="4749281"/>
            <a:ext cx="5904778" cy="648000"/>
          </a:xfrm>
          <a:prstGeom prst="rect">
            <a:avLst/>
          </a:prstGeom>
          <a:noFill/>
          <a:ln w="15875">
            <a:solidFill>
              <a:srgbClr val="7030A0"/>
            </a:solidFill>
            <a:prstDash val="dash"/>
            <a:miter lim="800000"/>
            <a:headEnd type="none" w="sm" len="sm"/>
            <a:tailEnd type="none" w="sm" len="sm"/>
          </a:ln>
        </p:spPr>
        <p:txBody>
          <a:bodyPr wrap="none" anchor="ctr"/>
          <a:lstStyle/>
          <a:p>
            <a:endParaRPr lang="de-DE">
              <a:solidFill>
                <a:schemeClr val="accent1"/>
              </a:solidFill>
            </a:endParaRPr>
          </a:p>
        </p:txBody>
      </p:sp>
      <p:sp>
        <p:nvSpPr>
          <p:cNvPr id="25" name="Line 18">
            <a:extLst>
              <a:ext uri="{FF2B5EF4-FFF2-40B4-BE49-F238E27FC236}">
                <a16:creationId xmlns:a16="http://schemas.microsoft.com/office/drawing/2014/main" id="{6F2BA9B5-B27E-A141-853D-98B7E4AD2EEF}"/>
              </a:ext>
            </a:extLst>
          </p:cNvPr>
          <p:cNvSpPr>
            <a:spLocks noChangeShapeType="1"/>
          </p:cNvSpPr>
          <p:nvPr/>
        </p:nvSpPr>
        <p:spPr bwMode="auto">
          <a:xfrm flipH="1" flipV="1">
            <a:off x="5077227" y="5210356"/>
            <a:ext cx="846113" cy="30778"/>
          </a:xfrm>
          <a:prstGeom prst="line">
            <a:avLst/>
          </a:prstGeom>
          <a:noFill/>
          <a:ln w="15875">
            <a:solidFill>
              <a:srgbClr val="7030A0"/>
            </a:solidFill>
            <a:prstDash val="dash"/>
            <a:round/>
            <a:headEnd type="none" w="sm" len="sm"/>
            <a:tailEnd type="none" w="sm" len="sm"/>
          </a:ln>
        </p:spPr>
        <p:txBody>
          <a:bodyPr/>
          <a:lstStyle/>
          <a:p>
            <a:endParaRPr lang="de-DE">
              <a:solidFill>
                <a:schemeClr val="accent1"/>
              </a:solidFill>
            </a:endParaRPr>
          </a:p>
        </p:txBody>
      </p:sp>
      <p:sp>
        <p:nvSpPr>
          <p:cNvPr id="26" name="Text Box 19">
            <a:extLst>
              <a:ext uri="{FF2B5EF4-FFF2-40B4-BE49-F238E27FC236}">
                <a16:creationId xmlns:a16="http://schemas.microsoft.com/office/drawing/2014/main" id="{5A250563-3A55-254B-9B23-839E093226FB}"/>
              </a:ext>
            </a:extLst>
          </p:cNvPr>
          <p:cNvSpPr txBox="1">
            <a:spLocks noChangeArrowheads="1"/>
          </p:cNvSpPr>
          <p:nvPr/>
        </p:nvSpPr>
        <p:spPr bwMode="auto">
          <a:xfrm>
            <a:off x="4487498" y="4871802"/>
            <a:ext cx="1435842" cy="369332"/>
          </a:xfrm>
          <a:prstGeom prst="rect">
            <a:avLst/>
          </a:prstGeom>
          <a:noFill/>
          <a:ln w="12700">
            <a:noFill/>
            <a:miter lim="800000"/>
            <a:headEnd type="none" w="sm" len="sm"/>
            <a:tailEnd type="none" w="sm" len="sm"/>
          </a:ln>
        </p:spPr>
        <p:txBody>
          <a:bodyPr wrap="none">
            <a:spAutoFit/>
          </a:bodyPr>
          <a:lstStyle/>
          <a:p>
            <a:pPr algn="ctr"/>
            <a:r>
              <a:rPr lang="de-DE" dirty="0">
                <a:solidFill>
                  <a:srgbClr val="7030A0"/>
                </a:solidFill>
              </a:rPr>
              <a:t>wird gelöscht</a:t>
            </a:r>
            <a:endParaRPr lang="de-DE" baseline="-25000" dirty="0">
              <a:solidFill>
                <a:srgbClr val="7030A0"/>
              </a:solidFill>
            </a:endParaRPr>
          </a:p>
        </p:txBody>
      </p:sp>
      <p:grpSp>
        <p:nvGrpSpPr>
          <p:cNvPr id="17" name="Group 16">
            <a:extLst>
              <a:ext uri="{FF2B5EF4-FFF2-40B4-BE49-F238E27FC236}">
                <a16:creationId xmlns:a16="http://schemas.microsoft.com/office/drawing/2014/main" id="{B615BACE-E526-0A45-9CCA-C137D453A811}"/>
              </a:ext>
            </a:extLst>
          </p:cNvPr>
          <p:cNvGrpSpPr/>
          <p:nvPr/>
        </p:nvGrpSpPr>
        <p:grpSpPr>
          <a:xfrm>
            <a:off x="8782551" y="1543154"/>
            <a:ext cx="1709802" cy="720009"/>
            <a:chOff x="1434379" y="5127118"/>
            <a:chExt cx="1709802" cy="720009"/>
          </a:xfrm>
        </p:grpSpPr>
        <p:sp>
          <p:nvSpPr>
            <p:cNvPr id="18" name="TextBox 17">
              <a:extLst>
                <a:ext uri="{FF2B5EF4-FFF2-40B4-BE49-F238E27FC236}">
                  <a16:creationId xmlns:a16="http://schemas.microsoft.com/office/drawing/2014/main" id="{A451C962-032B-8346-B1CD-0D5AC08F7B4B}"/>
                </a:ext>
              </a:extLst>
            </p:cNvPr>
            <p:cNvSpPr txBox="1"/>
            <p:nvPr/>
          </p:nvSpPr>
          <p:spPr>
            <a:xfrm>
              <a:off x="1434379" y="5127118"/>
              <a:ext cx="1709802" cy="720009"/>
            </a:xfrm>
            <a:prstGeom prst="cloudCallout">
              <a:avLst>
                <a:gd name="adj1" fmla="val -93210"/>
                <a:gd name="adj2" fmla="val -1765"/>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9" name="Rectangle 18">
              <a:extLst>
                <a:ext uri="{FF2B5EF4-FFF2-40B4-BE49-F238E27FC236}">
                  <a16:creationId xmlns:a16="http://schemas.microsoft.com/office/drawing/2014/main" id="{B0E7A518-FF2B-594E-9970-AFA54E1C2229}"/>
                </a:ext>
              </a:extLst>
            </p:cNvPr>
            <p:cNvSpPr/>
            <p:nvPr/>
          </p:nvSpPr>
          <p:spPr>
            <a:xfrm>
              <a:off x="1506255" y="5163956"/>
              <a:ext cx="1538392" cy="646331"/>
            </a:xfrm>
            <a:prstGeom prst="rect">
              <a:avLst/>
            </a:prstGeom>
          </p:spPr>
          <p:txBody>
            <a:bodyPr wrap="square">
              <a:spAutoFit/>
            </a:bodyPr>
            <a:lstStyle/>
            <a:p>
              <a:pPr algn="ctr"/>
              <a:r>
                <a:rPr lang="de-DE" dirty="0">
                  <a:solidFill>
                    <a:schemeClr val="bg1"/>
                  </a:solidFill>
                </a:rPr>
                <a:t>Was kann schief gehen?</a:t>
              </a:r>
            </a:p>
          </p:txBody>
        </p:sp>
      </p:grpSp>
    </p:spTree>
    <p:extLst>
      <p:ext uri="{BB962C8B-B14F-4D97-AF65-F5344CB8AC3E}">
        <p14:creationId xmlns:p14="http://schemas.microsoft.com/office/powerpoint/2010/main" val="27448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5" grpId="0"/>
      <p:bldP spid="15" grpId="1"/>
      <p:bldP spid="24" grpId="0" animBg="1"/>
      <p:bldP spid="25" grpId="0" animBg="1"/>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460A-AEF5-194E-9061-EB1B5FAFD2AF}"/>
              </a:ext>
            </a:extLst>
          </p:cNvPr>
          <p:cNvSpPr>
            <a:spLocks noGrp="1"/>
          </p:cNvSpPr>
          <p:nvPr>
            <p:ph type="title"/>
          </p:nvPr>
        </p:nvSpPr>
        <p:spPr/>
        <p:txBody>
          <a:bodyPr/>
          <a:lstStyle/>
          <a:p>
            <a:r>
              <a:rPr lang="de-DE" dirty="0"/>
              <a:t>Löschen von </a:t>
            </a:r>
            <a:r>
              <a:rPr lang="de-DE" dirty="0" err="1"/>
              <a:t>Tupeln</a:t>
            </a:r>
            <a:r>
              <a:rPr lang="de-DE" dirty="0"/>
              <a:t>: Fehlersituation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0BFE66-C0BE-F044-B846-64830FC9D63D}"/>
                  </a:ext>
                </a:extLst>
              </p:cNvPr>
              <p:cNvSpPr>
                <a:spLocks noGrp="1"/>
              </p:cNvSpPr>
              <p:nvPr>
                <p:ph idx="1"/>
              </p:nvPr>
            </p:nvSpPr>
            <p:spPr>
              <a:xfrm>
                <a:off x="359626" y="1665066"/>
                <a:ext cx="7730490" cy="4240848"/>
              </a:xfrm>
            </p:spPr>
            <p:txBody>
              <a:bodyPr/>
              <a:lstStyle/>
              <a:p>
                <a:r>
                  <a:rPr lang="de-DE" dirty="0"/>
                  <a:t>Fehlersituation: </a:t>
                </a:r>
                <a:r>
                  <a:rPr lang="de-DE" i="1" dirty="0"/>
                  <a:t>Referenzielle Integrität</a:t>
                </a:r>
              </a:p>
              <a:p>
                <a:pPr lvl="1"/>
                <a:r>
                  <a:rPr lang="de-DE" dirty="0"/>
                  <a:t>In einer anderen Relation </a:t>
                </a:r>
                <a14:m>
                  <m:oMath xmlns:m="http://schemas.openxmlformats.org/officeDocument/2006/math">
                    <m:r>
                      <a:rPr lang="de-DE" i="1" dirty="0" smtClean="0">
                        <a:latin typeface="Cambria Math" panose="02040503050406030204" pitchFamily="18" charset="0"/>
                      </a:rPr>
                      <m:t>𝑆</m:t>
                    </m:r>
                  </m:oMath>
                </a14:m>
                <a:r>
                  <a:rPr lang="de-DE" dirty="0"/>
                  <a:t> gibt es einen </a:t>
                </a:r>
                <a:br>
                  <a:rPr lang="de-DE" dirty="0"/>
                </a:br>
                <a:r>
                  <a:rPr lang="de-DE" dirty="0"/>
                  <a:t>Fremdschlüssel auf </a:t>
                </a:r>
                <a14:m>
                  <m:oMath xmlns:m="http://schemas.openxmlformats.org/officeDocument/2006/math">
                    <m:r>
                      <a:rPr lang="de-DE" i="1" dirty="0" smtClean="0">
                        <a:latin typeface="Cambria Math" panose="02040503050406030204" pitchFamily="18" charset="0"/>
                      </a:rPr>
                      <m:t>𝑅</m:t>
                    </m:r>
                  </m:oMath>
                </a14:m>
                <a:r>
                  <a:rPr lang="de-DE" dirty="0"/>
                  <a:t> und ein Tupel </a:t>
                </a:r>
                <a14:m>
                  <m:oMath xmlns:m="http://schemas.openxmlformats.org/officeDocument/2006/math">
                    <m:r>
                      <a:rPr lang="de-DE" i="1" dirty="0" smtClean="0">
                        <a:latin typeface="Cambria Math" panose="02040503050406030204" pitchFamily="18" charset="0"/>
                      </a:rPr>
                      <m:t>𝑠</m:t>
                    </m:r>
                  </m:oMath>
                </a14:m>
                <a:r>
                  <a:rPr lang="de-DE" dirty="0"/>
                  <a:t> in </a:t>
                </a:r>
                <a14:m>
                  <m:oMath xmlns:m="http://schemas.openxmlformats.org/officeDocument/2006/math">
                    <m:r>
                      <a:rPr lang="de-DE" i="1" dirty="0" smtClean="0">
                        <a:latin typeface="Cambria Math" panose="02040503050406030204" pitchFamily="18" charset="0"/>
                      </a:rPr>
                      <m:t>𝑆</m:t>
                    </m:r>
                  </m:oMath>
                </a14:m>
                <a:r>
                  <a:rPr lang="de-DE" dirty="0"/>
                  <a:t> </a:t>
                </a:r>
                <a:br>
                  <a:rPr lang="de-DE" dirty="0"/>
                </a:br>
                <a:r>
                  <a:rPr lang="de-DE" dirty="0"/>
                  <a:t>referenziert das zu löschende Tupel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𝑡</m:t>
                        </m:r>
                      </m:e>
                      <m:sub>
                        <m:r>
                          <a:rPr lang="de-DE" b="0" i="1" dirty="0" smtClean="0">
                            <a:latin typeface="Cambria Math" panose="02040503050406030204" pitchFamily="18" charset="0"/>
                          </a:rPr>
                          <m:t>𝑘</m:t>
                        </m:r>
                      </m:sub>
                    </m:sSub>
                  </m:oMath>
                </a14:m>
                <a:endParaRPr lang="de-DE" baseline="-25000" dirty="0"/>
              </a:p>
              <a:p>
                <a:pPr lvl="2"/>
                <a:r>
                  <a:rPr lang="de-DE" b="1" dirty="0"/>
                  <a:t>DELETE</a:t>
                </a:r>
                <a:r>
                  <a:rPr lang="de-DE" dirty="0"/>
                  <a:t> </a:t>
                </a:r>
                <a:r>
                  <a:rPr lang="de-DE" b="1" dirty="0"/>
                  <a:t>FROM</a:t>
                </a:r>
                <a:r>
                  <a:rPr lang="de-DE" dirty="0"/>
                  <a:t> COURSE</a:t>
                </a:r>
                <a:br>
                  <a:rPr lang="de-DE" dirty="0"/>
                </a:br>
                <a:r>
                  <a:rPr lang="de-DE" b="1" dirty="0"/>
                  <a:t>WHERE</a:t>
                </a:r>
                <a:r>
                  <a:rPr lang="de-DE" dirty="0"/>
                  <a:t> </a:t>
                </a:r>
                <a:r>
                  <a:rPr lang="de-DE" dirty="0" err="1">
                    <a:solidFill>
                      <a:srgbClr val="FFC000"/>
                    </a:solidFill>
                  </a:rPr>
                  <a:t>COURSE.CourseNumber</a:t>
                </a:r>
                <a:r>
                  <a:rPr lang="de-DE" dirty="0">
                    <a:solidFill>
                      <a:srgbClr val="FFC000"/>
                    </a:solidFill>
                  </a:rPr>
                  <a:t>=CS3380</a:t>
                </a:r>
              </a:p>
            </p:txBody>
          </p:sp>
        </mc:Choice>
        <mc:Fallback xmlns="">
          <p:sp>
            <p:nvSpPr>
              <p:cNvPr id="3" name="Content Placeholder 2">
                <a:extLst>
                  <a:ext uri="{FF2B5EF4-FFF2-40B4-BE49-F238E27FC236}">
                    <a16:creationId xmlns:a16="http://schemas.microsoft.com/office/drawing/2014/main" id="{CD0BFE66-C0BE-F044-B846-64830FC9D63D}"/>
                  </a:ext>
                </a:extLst>
              </p:cNvPr>
              <p:cNvSpPr>
                <a:spLocks noGrp="1" noRot="1" noChangeAspect="1" noMove="1" noResize="1" noEditPoints="1" noAdjustHandles="1" noChangeArrowheads="1" noChangeShapeType="1" noTextEdit="1"/>
              </p:cNvSpPr>
              <p:nvPr>
                <p:ph idx="1"/>
              </p:nvPr>
            </p:nvSpPr>
            <p:spPr>
              <a:xfrm>
                <a:off x="359626" y="1665066"/>
                <a:ext cx="7730490" cy="4240848"/>
              </a:xfrm>
              <a:blipFill>
                <a:blip r:embed="rId3"/>
                <a:stretch>
                  <a:fillRect l="-2299" t="-298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18A1BF0C-F87C-FE4B-B159-3E053D3EDDB9}"/>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2EBA32A0-5A73-2D40-8F96-FC3CAD878E7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87A543C9-742E-B74F-B662-D0CB9852AF66}"/>
              </a:ext>
            </a:extLst>
          </p:cNvPr>
          <p:cNvSpPr>
            <a:spLocks noGrp="1"/>
          </p:cNvSpPr>
          <p:nvPr>
            <p:ph type="sldNum" sz="quarter" idx="4"/>
          </p:nvPr>
        </p:nvSpPr>
        <p:spPr/>
        <p:txBody>
          <a:bodyPr/>
          <a:lstStyle/>
          <a:p>
            <a:fld id="{6B52BCD7-8B4B-1443-81DC-540C3C62FE02}" type="slidenum">
              <a:rPr lang="en-GB" smtClean="0"/>
              <a:t>66</a:t>
            </a:fld>
            <a:endParaRPr lang="en-GB"/>
          </a:p>
        </p:txBody>
      </p:sp>
      <p:graphicFrame>
        <p:nvGraphicFramePr>
          <p:cNvPr id="19" name="Group 23">
            <a:extLst>
              <a:ext uri="{FF2B5EF4-FFF2-40B4-BE49-F238E27FC236}">
                <a16:creationId xmlns:a16="http://schemas.microsoft.com/office/drawing/2014/main" id="{126D96E8-4106-4640-9DA2-B819F43D73C0}"/>
              </a:ext>
            </a:extLst>
          </p:cNvPr>
          <p:cNvGraphicFramePr>
            <a:graphicFrameLocks noGrp="1"/>
          </p:cNvGraphicFramePr>
          <p:nvPr>
            <p:extLst>
              <p:ext uri="{D42A27DB-BD31-4B8C-83A1-F6EECF244321}">
                <p14:modId xmlns:p14="http://schemas.microsoft.com/office/powerpoint/2010/main" val="2986851933"/>
              </p:ext>
            </p:extLst>
          </p:nvPr>
        </p:nvGraphicFramePr>
        <p:xfrm>
          <a:off x="5158672" y="4470815"/>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8" name="Group 86">
            <a:extLst>
              <a:ext uri="{FF2B5EF4-FFF2-40B4-BE49-F238E27FC236}">
                <a16:creationId xmlns:a16="http://schemas.microsoft.com/office/drawing/2014/main" id="{0D1F1174-9343-9746-A967-33A1AF0FF9DE}"/>
              </a:ext>
            </a:extLst>
          </p:cNvPr>
          <p:cNvGraphicFramePr>
            <a:graphicFrameLocks noGrp="1"/>
          </p:cNvGraphicFramePr>
          <p:nvPr>
            <p:extLst>
              <p:ext uri="{D42A27DB-BD31-4B8C-83A1-F6EECF244321}">
                <p14:modId xmlns:p14="http://schemas.microsoft.com/office/powerpoint/2010/main" val="2158593261"/>
              </p:ext>
            </p:extLst>
          </p:nvPr>
        </p:nvGraphicFramePr>
        <p:xfrm>
          <a:off x="7921712" y="1977815"/>
          <a:ext cx="3905005" cy="199488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11" name="Rectangle 10">
            <a:extLst>
              <a:ext uri="{FF2B5EF4-FFF2-40B4-BE49-F238E27FC236}">
                <a16:creationId xmlns:a16="http://schemas.microsoft.com/office/drawing/2014/main" id="{72F1D542-8A0E-1E4A-BBDB-E926B8F7A554}"/>
              </a:ext>
            </a:extLst>
          </p:cNvPr>
          <p:cNvSpPr>
            <a:spLocks noChangeArrowheads="1"/>
          </p:cNvSpPr>
          <p:nvPr/>
        </p:nvSpPr>
        <p:spPr bwMode="auto">
          <a:xfrm>
            <a:off x="5970460" y="5582322"/>
            <a:ext cx="5898360" cy="374651"/>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2" name="Line 18">
            <a:extLst>
              <a:ext uri="{FF2B5EF4-FFF2-40B4-BE49-F238E27FC236}">
                <a16:creationId xmlns:a16="http://schemas.microsoft.com/office/drawing/2014/main" id="{E3CC6C34-DDDC-9E42-9C35-B7C573873C6A}"/>
              </a:ext>
            </a:extLst>
          </p:cNvPr>
          <p:cNvSpPr>
            <a:spLocks noChangeShapeType="1"/>
          </p:cNvSpPr>
          <p:nvPr/>
        </p:nvSpPr>
        <p:spPr bwMode="auto">
          <a:xfrm flipH="1" flipV="1">
            <a:off x="5433756" y="5624514"/>
            <a:ext cx="536703" cy="122137"/>
          </a:xfrm>
          <a:prstGeom prst="line">
            <a:avLst/>
          </a:prstGeom>
          <a:noFill/>
          <a:ln w="15875">
            <a:solidFill>
              <a:srgbClr val="FFC000"/>
            </a:solidFill>
            <a:prstDash val="dash"/>
            <a:round/>
            <a:headEnd type="none" w="sm" len="sm"/>
            <a:tailEnd type="none" w="sm" len="sm"/>
          </a:ln>
        </p:spPr>
        <p:txBody>
          <a:bodyPr/>
          <a:lstStyle/>
          <a:p>
            <a:endParaRPr lang="de-DE"/>
          </a:p>
        </p:txBody>
      </p:sp>
      <p:cxnSp>
        <p:nvCxnSpPr>
          <p:cNvPr id="13" name="Straight Arrow Connector 12">
            <a:extLst>
              <a:ext uri="{FF2B5EF4-FFF2-40B4-BE49-F238E27FC236}">
                <a16:creationId xmlns:a16="http://schemas.microsoft.com/office/drawing/2014/main" id="{B1F42101-08D1-5742-816A-F2B85031B447}"/>
              </a:ext>
            </a:extLst>
          </p:cNvPr>
          <p:cNvCxnSpPr>
            <a:cxnSpLocks/>
          </p:cNvCxnSpPr>
          <p:nvPr/>
        </p:nvCxnSpPr>
        <p:spPr>
          <a:xfrm flipH="1">
            <a:off x="9231629" y="3869062"/>
            <a:ext cx="1429084" cy="18958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9">
            <a:extLst>
              <a:ext uri="{FF2B5EF4-FFF2-40B4-BE49-F238E27FC236}">
                <a16:creationId xmlns:a16="http://schemas.microsoft.com/office/drawing/2014/main" id="{1ED55F98-A564-4D40-9771-89E4970E23FD}"/>
              </a:ext>
            </a:extLst>
          </p:cNvPr>
          <p:cNvSpPr txBox="1">
            <a:spLocks noChangeArrowheads="1"/>
          </p:cNvSpPr>
          <p:nvPr/>
        </p:nvSpPr>
        <p:spPr bwMode="auto">
          <a:xfrm>
            <a:off x="4699011" y="5337863"/>
            <a:ext cx="1170963" cy="369332"/>
          </a:xfrm>
          <a:prstGeom prst="rect">
            <a:avLst/>
          </a:prstGeom>
          <a:noFill/>
          <a:ln w="12700">
            <a:noFill/>
            <a:miter lim="800000"/>
            <a:headEnd type="none" w="sm" len="sm"/>
            <a:tailEnd type="none" w="sm" len="sm"/>
          </a:ln>
        </p:spPr>
        <p:txBody>
          <a:bodyPr wrap="none">
            <a:spAutoFit/>
          </a:bodyPr>
          <a:lstStyle/>
          <a:p>
            <a:pPr algn="ctr"/>
            <a:r>
              <a:rPr lang="de-DE" dirty="0">
                <a:solidFill>
                  <a:srgbClr val="FFC000"/>
                </a:solidFill>
              </a:rPr>
              <a:t>zu löschen</a:t>
            </a:r>
            <a:endParaRPr lang="de-DE" baseline="-25000" dirty="0">
              <a:solidFill>
                <a:srgbClr val="FFC000"/>
              </a:solidFill>
            </a:endParaRPr>
          </a:p>
        </p:txBody>
      </p:sp>
      <p:sp>
        <p:nvSpPr>
          <p:cNvPr id="28" name="Line 11">
            <a:extLst>
              <a:ext uri="{FF2B5EF4-FFF2-40B4-BE49-F238E27FC236}">
                <a16:creationId xmlns:a16="http://schemas.microsoft.com/office/drawing/2014/main" id="{210C7CEA-090A-1543-9DC3-67D9D5020C71}"/>
              </a:ext>
            </a:extLst>
          </p:cNvPr>
          <p:cNvSpPr>
            <a:spLocks noChangeShapeType="1"/>
          </p:cNvSpPr>
          <p:nvPr/>
        </p:nvSpPr>
        <p:spPr bwMode="auto">
          <a:xfrm>
            <a:off x="8257689" y="4254983"/>
            <a:ext cx="188888" cy="240265"/>
          </a:xfrm>
          <a:prstGeom prst="line">
            <a:avLst/>
          </a:prstGeom>
          <a:noFill/>
          <a:ln w="6350">
            <a:solidFill>
              <a:schemeClr val="accent1"/>
            </a:solidFill>
            <a:prstDash val="dash"/>
            <a:round/>
            <a:headEnd type="none" w="sm" len="sm"/>
            <a:tailEnd type="triangle" w="sm" len="lg"/>
          </a:ln>
        </p:spPr>
        <p:txBody>
          <a:bodyPr/>
          <a:lstStyle/>
          <a:p>
            <a:endParaRPr lang="de-DE"/>
          </a:p>
        </p:txBody>
      </p:sp>
      <p:sp>
        <p:nvSpPr>
          <p:cNvPr id="29" name="Text Box 13">
            <a:extLst>
              <a:ext uri="{FF2B5EF4-FFF2-40B4-BE49-F238E27FC236}">
                <a16:creationId xmlns:a16="http://schemas.microsoft.com/office/drawing/2014/main" id="{5AF5F8E6-45D1-9D4D-9310-E1453B16783C}"/>
              </a:ext>
            </a:extLst>
          </p:cNvPr>
          <p:cNvSpPr txBox="1">
            <a:spLocks noChangeArrowheads="1"/>
          </p:cNvSpPr>
          <p:nvPr/>
        </p:nvSpPr>
        <p:spPr bwMode="auto">
          <a:xfrm>
            <a:off x="7136660" y="3972897"/>
            <a:ext cx="1639423" cy="369332"/>
          </a:xfrm>
          <a:prstGeom prst="rect">
            <a:avLst/>
          </a:prstGeom>
          <a:noFill/>
          <a:ln w="12700">
            <a:noFill/>
            <a:miter lim="800000"/>
            <a:headEnd type="none" w="sm" len="sm"/>
            <a:tailEnd type="none" w="sm" len="sm"/>
          </a:ln>
        </p:spPr>
        <p:txBody>
          <a:bodyPr wrap="none">
            <a:spAutoFit/>
          </a:bodyPr>
          <a:lstStyle/>
          <a:p>
            <a:r>
              <a:rPr lang="de-DE" dirty="0">
                <a:solidFill>
                  <a:schemeClr val="accent1"/>
                </a:solidFill>
              </a:rPr>
              <a:t>Primärschlüssel</a:t>
            </a:r>
          </a:p>
        </p:txBody>
      </p:sp>
      <p:sp>
        <p:nvSpPr>
          <p:cNvPr id="30" name="Line 11">
            <a:extLst>
              <a:ext uri="{FF2B5EF4-FFF2-40B4-BE49-F238E27FC236}">
                <a16:creationId xmlns:a16="http://schemas.microsoft.com/office/drawing/2014/main" id="{4872D3F5-0B12-AF41-801C-C4002CF42EA4}"/>
              </a:ext>
            </a:extLst>
          </p:cNvPr>
          <p:cNvSpPr>
            <a:spLocks noChangeShapeType="1"/>
          </p:cNvSpPr>
          <p:nvPr/>
        </p:nvSpPr>
        <p:spPr bwMode="auto">
          <a:xfrm>
            <a:off x="10393754" y="1628295"/>
            <a:ext cx="429063" cy="338714"/>
          </a:xfrm>
          <a:prstGeom prst="line">
            <a:avLst/>
          </a:prstGeom>
          <a:noFill/>
          <a:ln w="6350">
            <a:solidFill>
              <a:schemeClr val="accent1"/>
            </a:solidFill>
            <a:prstDash val="dash"/>
            <a:round/>
            <a:headEnd type="none" w="sm" len="sm"/>
            <a:tailEnd type="triangle" w="sm" len="lg"/>
          </a:ln>
        </p:spPr>
        <p:txBody>
          <a:bodyPr/>
          <a:lstStyle/>
          <a:p>
            <a:endParaRPr lang="de-DE"/>
          </a:p>
        </p:txBody>
      </p:sp>
      <p:sp>
        <p:nvSpPr>
          <p:cNvPr id="31" name="Text Box 13">
            <a:extLst>
              <a:ext uri="{FF2B5EF4-FFF2-40B4-BE49-F238E27FC236}">
                <a16:creationId xmlns:a16="http://schemas.microsoft.com/office/drawing/2014/main" id="{ACBD6211-CC1C-1741-BE6A-28AD0DDB365F}"/>
              </a:ext>
            </a:extLst>
          </p:cNvPr>
          <p:cNvSpPr txBox="1">
            <a:spLocks noChangeArrowheads="1"/>
          </p:cNvSpPr>
          <p:nvPr/>
        </p:nvSpPr>
        <p:spPr bwMode="auto">
          <a:xfrm>
            <a:off x="9491275" y="1332570"/>
            <a:ext cx="1621149" cy="369332"/>
          </a:xfrm>
          <a:prstGeom prst="rect">
            <a:avLst/>
          </a:prstGeom>
          <a:noFill/>
          <a:ln w="12700">
            <a:noFill/>
            <a:miter lim="800000"/>
            <a:headEnd type="none" w="sm" len="sm"/>
            <a:tailEnd type="none" w="sm" len="sm"/>
          </a:ln>
        </p:spPr>
        <p:txBody>
          <a:bodyPr wrap="none">
            <a:spAutoFit/>
          </a:bodyPr>
          <a:lstStyle/>
          <a:p>
            <a:r>
              <a:rPr lang="de-DE" dirty="0">
                <a:solidFill>
                  <a:schemeClr val="accent1"/>
                </a:solidFill>
              </a:rPr>
              <a:t>Fremdschlüssel</a:t>
            </a:r>
          </a:p>
        </p:txBody>
      </p:sp>
      <p:grpSp>
        <p:nvGrpSpPr>
          <p:cNvPr id="17" name="Group 16">
            <a:extLst>
              <a:ext uri="{FF2B5EF4-FFF2-40B4-BE49-F238E27FC236}">
                <a16:creationId xmlns:a16="http://schemas.microsoft.com/office/drawing/2014/main" id="{E5BFFA8E-5053-D949-9B54-00C72EE49911}"/>
              </a:ext>
            </a:extLst>
          </p:cNvPr>
          <p:cNvGrpSpPr/>
          <p:nvPr/>
        </p:nvGrpSpPr>
        <p:grpSpPr>
          <a:xfrm>
            <a:off x="5980807" y="1998633"/>
            <a:ext cx="1984442" cy="1360151"/>
            <a:chOff x="481060" y="5127118"/>
            <a:chExt cx="1984442" cy="1360151"/>
          </a:xfrm>
        </p:grpSpPr>
        <p:sp>
          <p:nvSpPr>
            <p:cNvPr id="18" name="TextBox 17">
              <a:extLst>
                <a:ext uri="{FF2B5EF4-FFF2-40B4-BE49-F238E27FC236}">
                  <a16:creationId xmlns:a16="http://schemas.microsoft.com/office/drawing/2014/main" id="{C92A63EF-0316-2741-BA4A-4222C27288EB}"/>
                </a:ext>
              </a:extLst>
            </p:cNvPr>
            <p:cNvSpPr txBox="1"/>
            <p:nvPr/>
          </p:nvSpPr>
          <p:spPr>
            <a:xfrm>
              <a:off x="481060" y="5127118"/>
              <a:ext cx="1984442" cy="1360151"/>
            </a:xfrm>
            <a:prstGeom prst="cloudCallout">
              <a:avLst>
                <a:gd name="adj1" fmla="val -68120"/>
                <a:gd name="adj2" fmla="val -59587"/>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20" name="Rectangle 19">
              <a:extLst>
                <a:ext uri="{FF2B5EF4-FFF2-40B4-BE49-F238E27FC236}">
                  <a16:creationId xmlns:a16="http://schemas.microsoft.com/office/drawing/2014/main" id="{CB97DCF3-6168-2F49-BB57-67B23FC80952}"/>
                </a:ext>
              </a:extLst>
            </p:cNvPr>
            <p:cNvSpPr/>
            <p:nvPr/>
          </p:nvSpPr>
          <p:spPr>
            <a:xfrm>
              <a:off x="549065" y="5214445"/>
              <a:ext cx="1861401" cy="1200329"/>
            </a:xfrm>
            <a:prstGeom prst="rect">
              <a:avLst/>
            </a:prstGeom>
          </p:spPr>
          <p:txBody>
            <a:bodyPr wrap="square">
              <a:spAutoFit/>
            </a:bodyPr>
            <a:lstStyle/>
            <a:p>
              <a:pPr algn="ctr"/>
              <a:r>
                <a:rPr lang="de-DE" dirty="0">
                  <a:solidFill>
                    <a:schemeClr val="bg1"/>
                  </a:solidFill>
                </a:rPr>
                <a:t>Was können wir machen, um die Konsistenz zu bewahren?</a:t>
              </a:r>
            </a:p>
          </p:txBody>
        </p:sp>
      </p:grpSp>
    </p:spTree>
    <p:extLst>
      <p:ext uri="{BB962C8B-B14F-4D97-AF65-F5344CB8AC3E}">
        <p14:creationId xmlns:p14="http://schemas.microsoft.com/office/powerpoint/2010/main" val="28249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460A-AEF5-194E-9061-EB1B5FAFD2AF}"/>
              </a:ext>
            </a:extLst>
          </p:cNvPr>
          <p:cNvSpPr>
            <a:spLocks noGrp="1"/>
          </p:cNvSpPr>
          <p:nvPr>
            <p:ph type="title"/>
          </p:nvPr>
        </p:nvSpPr>
        <p:spPr/>
        <p:txBody>
          <a:bodyPr/>
          <a:lstStyle/>
          <a:p>
            <a:r>
              <a:rPr lang="de-DE" dirty="0"/>
              <a:t>Löschen von </a:t>
            </a:r>
            <a:r>
              <a:rPr lang="de-DE" dirty="0" err="1"/>
              <a:t>Tupeln</a:t>
            </a:r>
            <a:r>
              <a:rPr lang="de-DE" dirty="0"/>
              <a:t>: Fehlersituation</a:t>
            </a:r>
          </a:p>
        </p:txBody>
      </p:sp>
      <p:sp>
        <p:nvSpPr>
          <p:cNvPr id="3" name="Content Placeholder 2">
            <a:extLst>
              <a:ext uri="{FF2B5EF4-FFF2-40B4-BE49-F238E27FC236}">
                <a16:creationId xmlns:a16="http://schemas.microsoft.com/office/drawing/2014/main" id="{CD0BFE66-C0BE-F044-B846-64830FC9D63D}"/>
              </a:ext>
            </a:extLst>
          </p:cNvPr>
          <p:cNvSpPr>
            <a:spLocks noGrp="1"/>
          </p:cNvSpPr>
          <p:nvPr>
            <p:ph idx="1"/>
          </p:nvPr>
        </p:nvSpPr>
        <p:spPr>
          <a:xfrm>
            <a:off x="359625" y="1665066"/>
            <a:ext cx="6252190" cy="4240848"/>
          </a:xfrm>
        </p:spPr>
        <p:txBody>
          <a:bodyPr/>
          <a:lstStyle/>
          <a:p>
            <a:r>
              <a:rPr lang="de-DE" dirty="0"/>
              <a:t>Fehlersituation: Referenzielle Integrität</a:t>
            </a:r>
          </a:p>
          <a:p>
            <a:r>
              <a:rPr lang="de-DE" dirty="0">
                <a:solidFill>
                  <a:schemeClr val="accent1"/>
                </a:solidFill>
              </a:rPr>
              <a:t>Lösungsansätze um die Konsistenz zu bewahren</a:t>
            </a:r>
          </a:p>
          <a:p>
            <a:pPr lvl="1"/>
            <a:r>
              <a:rPr lang="de-DE" dirty="0"/>
              <a:t>DELETE Operation abweisen (Fehlermeldung)</a:t>
            </a:r>
          </a:p>
          <a:p>
            <a:pPr lvl="1"/>
            <a:r>
              <a:rPr lang="de-DE" dirty="0" err="1"/>
              <a:t>Kaskadierend</a:t>
            </a:r>
            <a:r>
              <a:rPr lang="de-DE" dirty="0"/>
              <a:t> löschen</a:t>
            </a:r>
          </a:p>
          <a:p>
            <a:pPr lvl="1"/>
            <a:r>
              <a:rPr lang="de-DE" dirty="0"/>
              <a:t>Betroffene Tupel korrigieren </a:t>
            </a:r>
          </a:p>
          <a:p>
            <a:pPr lvl="2"/>
            <a:r>
              <a:rPr lang="de-DE" dirty="0"/>
              <a:t>Fremdschlüssel auf NULL setzen </a:t>
            </a:r>
            <a:br>
              <a:rPr lang="de-DE" dirty="0"/>
            </a:br>
            <a:r>
              <a:rPr lang="de-DE" dirty="0"/>
              <a:t>(wenn nicht Teil des Primärschlüssels)</a:t>
            </a:r>
          </a:p>
          <a:p>
            <a:pPr lvl="2"/>
            <a:r>
              <a:rPr lang="de-DE" dirty="0"/>
              <a:t>Fremdschlüssel auf Default-Wert </a:t>
            </a:r>
            <a:br>
              <a:rPr lang="de-DE" dirty="0"/>
            </a:br>
            <a:r>
              <a:rPr lang="de-DE" dirty="0"/>
              <a:t>setzen (wenn vorhanden)</a:t>
            </a:r>
          </a:p>
          <a:p>
            <a:pPr lvl="2"/>
            <a:r>
              <a:rPr lang="de-DE" dirty="0"/>
              <a:t>Fremdschlüssel auf existierenden </a:t>
            </a:r>
            <a:br>
              <a:rPr lang="de-DE" dirty="0"/>
            </a:br>
            <a:r>
              <a:rPr lang="de-DE" dirty="0"/>
              <a:t>Schlüsselwert setzen</a:t>
            </a:r>
          </a:p>
        </p:txBody>
      </p:sp>
      <p:sp>
        <p:nvSpPr>
          <p:cNvPr id="14" name="Date Placeholder 13">
            <a:extLst>
              <a:ext uri="{FF2B5EF4-FFF2-40B4-BE49-F238E27FC236}">
                <a16:creationId xmlns:a16="http://schemas.microsoft.com/office/drawing/2014/main" id="{3C3B297C-9AD1-C640-B852-5BA9058A195B}"/>
              </a:ext>
            </a:extLst>
          </p:cNvPr>
          <p:cNvSpPr>
            <a:spLocks noGrp="1"/>
          </p:cNvSpPr>
          <p:nvPr>
            <p:ph type="dt" sz="half" idx="2"/>
          </p:nvPr>
        </p:nvSpPr>
        <p:spPr/>
        <p:txBody>
          <a:bodyPr/>
          <a:lstStyle/>
          <a:p>
            <a:r>
              <a:rPr lang="en-GB"/>
              <a:t>Relationale Algebra</a:t>
            </a:r>
          </a:p>
        </p:txBody>
      </p:sp>
      <p:sp>
        <p:nvSpPr>
          <p:cNvPr id="17" name="Footer Placeholder 16">
            <a:extLst>
              <a:ext uri="{FF2B5EF4-FFF2-40B4-BE49-F238E27FC236}">
                <a16:creationId xmlns:a16="http://schemas.microsoft.com/office/drawing/2014/main" id="{DADCDE99-12A0-4F4C-AA59-917DAC548866}"/>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87A543C9-742E-B74F-B662-D0CB9852AF66}"/>
              </a:ext>
            </a:extLst>
          </p:cNvPr>
          <p:cNvSpPr>
            <a:spLocks noGrp="1"/>
          </p:cNvSpPr>
          <p:nvPr>
            <p:ph type="sldNum" sz="quarter" idx="4"/>
          </p:nvPr>
        </p:nvSpPr>
        <p:spPr/>
        <p:txBody>
          <a:bodyPr/>
          <a:lstStyle/>
          <a:p>
            <a:fld id="{6B52BCD7-8B4B-1443-81DC-540C3C62FE02}" type="slidenum">
              <a:rPr lang="en-GB" smtClean="0"/>
              <a:t>67</a:t>
            </a:fld>
            <a:endParaRPr lang="en-GB"/>
          </a:p>
        </p:txBody>
      </p:sp>
      <p:graphicFrame>
        <p:nvGraphicFramePr>
          <p:cNvPr id="36" name="Group 86">
            <a:extLst>
              <a:ext uri="{FF2B5EF4-FFF2-40B4-BE49-F238E27FC236}">
                <a16:creationId xmlns:a16="http://schemas.microsoft.com/office/drawing/2014/main" id="{7FC70427-983D-744D-A072-2BAEA5FE3909}"/>
              </a:ext>
            </a:extLst>
          </p:cNvPr>
          <p:cNvGraphicFramePr>
            <a:graphicFrameLocks noGrp="1"/>
          </p:cNvGraphicFramePr>
          <p:nvPr>
            <p:extLst>
              <p:ext uri="{D42A27DB-BD31-4B8C-83A1-F6EECF244321}">
                <p14:modId xmlns:p14="http://schemas.microsoft.com/office/powerpoint/2010/main" val="1666985270"/>
              </p:ext>
            </p:extLst>
          </p:nvPr>
        </p:nvGraphicFramePr>
        <p:xfrm>
          <a:off x="7921712" y="1977815"/>
          <a:ext cx="3905005" cy="199488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SectionIdentifier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sp>
        <p:nvSpPr>
          <p:cNvPr id="43" name="Line 11">
            <a:extLst>
              <a:ext uri="{FF2B5EF4-FFF2-40B4-BE49-F238E27FC236}">
                <a16:creationId xmlns:a16="http://schemas.microsoft.com/office/drawing/2014/main" id="{638314C6-66CB-A549-9847-2C736F85687E}"/>
              </a:ext>
            </a:extLst>
          </p:cNvPr>
          <p:cNvSpPr>
            <a:spLocks noChangeShapeType="1"/>
          </p:cNvSpPr>
          <p:nvPr/>
        </p:nvSpPr>
        <p:spPr bwMode="auto">
          <a:xfrm>
            <a:off x="10393754" y="1628295"/>
            <a:ext cx="429063" cy="338714"/>
          </a:xfrm>
          <a:prstGeom prst="line">
            <a:avLst/>
          </a:prstGeom>
          <a:noFill/>
          <a:ln w="6350">
            <a:solidFill>
              <a:schemeClr val="accent1"/>
            </a:solidFill>
            <a:prstDash val="dash"/>
            <a:round/>
            <a:headEnd type="none" w="sm" len="sm"/>
            <a:tailEnd type="triangle" w="sm" len="lg"/>
          </a:ln>
        </p:spPr>
        <p:txBody>
          <a:bodyPr/>
          <a:lstStyle/>
          <a:p>
            <a:endParaRPr lang="de-DE"/>
          </a:p>
        </p:txBody>
      </p:sp>
      <p:sp>
        <p:nvSpPr>
          <p:cNvPr id="44" name="Text Box 13">
            <a:extLst>
              <a:ext uri="{FF2B5EF4-FFF2-40B4-BE49-F238E27FC236}">
                <a16:creationId xmlns:a16="http://schemas.microsoft.com/office/drawing/2014/main" id="{1B7ECFBB-EBDD-294A-B08A-99FFDB982FED}"/>
              </a:ext>
            </a:extLst>
          </p:cNvPr>
          <p:cNvSpPr txBox="1">
            <a:spLocks noChangeArrowheads="1"/>
          </p:cNvSpPr>
          <p:nvPr/>
        </p:nvSpPr>
        <p:spPr bwMode="auto">
          <a:xfrm>
            <a:off x="9491275" y="1332570"/>
            <a:ext cx="1621149" cy="369332"/>
          </a:xfrm>
          <a:prstGeom prst="rect">
            <a:avLst/>
          </a:prstGeom>
          <a:noFill/>
          <a:ln w="12700">
            <a:noFill/>
            <a:miter lim="800000"/>
            <a:headEnd type="none" w="sm" len="sm"/>
            <a:tailEnd type="none" w="sm" len="sm"/>
          </a:ln>
        </p:spPr>
        <p:txBody>
          <a:bodyPr wrap="none">
            <a:spAutoFit/>
          </a:bodyPr>
          <a:lstStyle/>
          <a:p>
            <a:r>
              <a:rPr lang="de-DE" dirty="0">
                <a:solidFill>
                  <a:schemeClr val="accent1"/>
                </a:solidFill>
              </a:rPr>
              <a:t>Fremdschlüssel</a:t>
            </a:r>
          </a:p>
        </p:txBody>
      </p:sp>
      <p:sp>
        <p:nvSpPr>
          <p:cNvPr id="31" name="Line 18">
            <a:extLst>
              <a:ext uri="{FF2B5EF4-FFF2-40B4-BE49-F238E27FC236}">
                <a16:creationId xmlns:a16="http://schemas.microsoft.com/office/drawing/2014/main" id="{27DC061E-36A4-4C4F-B04E-B99EB7B9D7D2}"/>
              </a:ext>
            </a:extLst>
          </p:cNvPr>
          <p:cNvSpPr>
            <a:spLocks noChangeShapeType="1"/>
          </p:cNvSpPr>
          <p:nvPr/>
        </p:nvSpPr>
        <p:spPr bwMode="auto">
          <a:xfrm flipH="1" flipV="1">
            <a:off x="8203660" y="3679258"/>
            <a:ext cx="566498" cy="142944"/>
          </a:xfrm>
          <a:prstGeom prst="line">
            <a:avLst/>
          </a:prstGeom>
          <a:noFill/>
          <a:ln w="15875">
            <a:solidFill>
              <a:srgbClr val="FFC000"/>
            </a:solidFill>
            <a:prstDash val="dash"/>
            <a:round/>
            <a:headEnd type="none" w="sm" len="sm"/>
            <a:tailEnd type="none" w="sm" len="sm"/>
          </a:ln>
        </p:spPr>
        <p:txBody>
          <a:bodyPr/>
          <a:lstStyle/>
          <a:p>
            <a:endParaRPr lang="de-DE"/>
          </a:p>
        </p:txBody>
      </p:sp>
      <p:sp>
        <p:nvSpPr>
          <p:cNvPr id="32" name="Text Box 19">
            <a:extLst>
              <a:ext uri="{FF2B5EF4-FFF2-40B4-BE49-F238E27FC236}">
                <a16:creationId xmlns:a16="http://schemas.microsoft.com/office/drawing/2014/main" id="{1FFE5D4D-51E3-8F49-859A-960326B766BA}"/>
              </a:ext>
            </a:extLst>
          </p:cNvPr>
          <p:cNvSpPr txBox="1">
            <a:spLocks noChangeArrowheads="1"/>
          </p:cNvSpPr>
          <p:nvPr/>
        </p:nvSpPr>
        <p:spPr bwMode="auto">
          <a:xfrm>
            <a:off x="6369372" y="3416358"/>
            <a:ext cx="2249590" cy="369332"/>
          </a:xfrm>
          <a:prstGeom prst="rect">
            <a:avLst/>
          </a:prstGeom>
          <a:noFill/>
          <a:ln w="12700">
            <a:noFill/>
            <a:miter lim="800000"/>
            <a:headEnd type="none" w="sm" len="sm"/>
            <a:tailEnd type="none" w="sm" len="sm"/>
          </a:ln>
        </p:spPr>
        <p:txBody>
          <a:bodyPr wrap="none">
            <a:spAutoFit/>
          </a:bodyPr>
          <a:lstStyle/>
          <a:p>
            <a:pPr algn="ctr"/>
            <a:r>
              <a:rPr lang="de-DE" dirty="0" err="1">
                <a:solidFill>
                  <a:srgbClr val="FFC000"/>
                </a:solidFill>
              </a:rPr>
              <a:t>kaskadierend</a:t>
            </a:r>
            <a:r>
              <a:rPr lang="de-DE" dirty="0">
                <a:solidFill>
                  <a:srgbClr val="FFC000"/>
                </a:solidFill>
              </a:rPr>
              <a:t> löschen</a:t>
            </a:r>
            <a:endParaRPr lang="de-DE" baseline="-25000" dirty="0">
              <a:solidFill>
                <a:srgbClr val="FFC000"/>
              </a:solidFill>
            </a:endParaRPr>
          </a:p>
        </p:txBody>
      </p:sp>
      <p:sp>
        <p:nvSpPr>
          <p:cNvPr id="16" name="Rectangle 15">
            <a:extLst>
              <a:ext uri="{FF2B5EF4-FFF2-40B4-BE49-F238E27FC236}">
                <a16:creationId xmlns:a16="http://schemas.microsoft.com/office/drawing/2014/main" id="{1DD8B75E-4991-224E-BC88-2F1D7162773A}"/>
              </a:ext>
            </a:extLst>
          </p:cNvPr>
          <p:cNvSpPr>
            <a:spLocks noChangeArrowheads="1"/>
          </p:cNvSpPr>
          <p:nvPr/>
        </p:nvSpPr>
        <p:spPr bwMode="auto">
          <a:xfrm>
            <a:off x="8770159" y="3653530"/>
            <a:ext cx="3081568" cy="355678"/>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21" name="TextBox 20">
            <a:extLst>
              <a:ext uri="{FF2B5EF4-FFF2-40B4-BE49-F238E27FC236}">
                <a16:creationId xmlns:a16="http://schemas.microsoft.com/office/drawing/2014/main" id="{F4550E67-11FB-5343-A91B-6841F816D8D4}"/>
              </a:ext>
            </a:extLst>
          </p:cNvPr>
          <p:cNvSpPr txBox="1"/>
          <p:nvPr/>
        </p:nvSpPr>
        <p:spPr>
          <a:xfrm>
            <a:off x="10717354" y="3727073"/>
            <a:ext cx="790140" cy="215444"/>
          </a:xfrm>
          <a:prstGeom prst="rect">
            <a:avLst/>
          </a:prstGeom>
          <a:solidFill>
            <a:schemeClr val="bg1"/>
          </a:solidFill>
        </p:spPr>
        <p:txBody>
          <a:bodyPr wrap="square" tIns="0" bIns="0" rtlCol="0">
            <a:spAutoFit/>
          </a:bodyPr>
          <a:lstStyle/>
          <a:p>
            <a:pPr algn="ctr"/>
            <a:r>
              <a:rPr lang="de-DE" sz="1400" dirty="0">
                <a:solidFill>
                  <a:srgbClr val="7030A0"/>
                </a:solidFill>
              </a:rPr>
              <a:t>NULL</a:t>
            </a:r>
          </a:p>
        </p:txBody>
      </p:sp>
      <p:sp>
        <p:nvSpPr>
          <p:cNvPr id="33" name="Line 18">
            <a:extLst>
              <a:ext uri="{FF2B5EF4-FFF2-40B4-BE49-F238E27FC236}">
                <a16:creationId xmlns:a16="http://schemas.microsoft.com/office/drawing/2014/main" id="{7C98676F-BDAE-2542-B0A9-EC20CF646A29}"/>
              </a:ext>
            </a:extLst>
          </p:cNvPr>
          <p:cNvSpPr>
            <a:spLocks noChangeShapeType="1"/>
          </p:cNvSpPr>
          <p:nvPr/>
        </p:nvSpPr>
        <p:spPr bwMode="auto">
          <a:xfrm flipH="1" flipV="1">
            <a:off x="11122183" y="3942516"/>
            <a:ext cx="84081" cy="211026"/>
          </a:xfrm>
          <a:prstGeom prst="line">
            <a:avLst/>
          </a:prstGeom>
          <a:noFill/>
          <a:ln w="15875">
            <a:solidFill>
              <a:srgbClr val="7030A0"/>
            </a:solidFill>
            <a:prstDash val="dash"/>
            <a:round/>
            <a:headEnd type="none" w="sm" len="sm"/>
            <a:tailEnd type="none" w="sm" len="sm"/>
          </a:ln>
        </p:spPr>
        <p:txBody>
          <a:bodyPr/>
          <a:lstStyle/>
          <a:p>
            <a:endParaRPr lang="de-DE">
              <a:solidFill>
                <a:srgbClr val="7030A0"/>
              </a:solidFill>
            </a:endParaRPr>
          </a:p>
        </p:txBody>
      </p:sp>
      <p:sp>
        <p:nvSpPr>
          <p:cNvPr id="34" name="Text Box 19">
            <a:extLst>
              <a:ext uri="{FF2B5EF4-FFF2-40B4-BE49-F238E27FC236}">
                <a16:creationId xmlns:a16="http://schemas.microsoft.com/office/drawing/2014/main" id="{B7F49049-5A9A-1F4E-9820-FA2CE6C6D57F}"/>
              </a:ext>
            </a:extLst>
          </p:cNvPr>
          <p:cNvSpPr txBox="1">
            <a:spLocks noChangeArrowheads="1"/>
          </p:cNvSpPr>
          <p:nvPr/>
        </p:nvSpPr>
        <p:spPr bwMode="auto">
          <a:xfrm>
            <a:off x="10490869" y="4086852"/>
            <a:ext cx="1689886" cy="369332"/>
          </a:xfrm>
          <a:prstGeom prst="rect">
            <a:avLst/>
          </a:prstGeom>
          <a:noFill/>
          <a:ln w="12700">
            <a:noFill/>
            <a:miter lim="800000"/>
            <a:headEnd type="none" w="sm" len="sm"/>
            <a:tailEnd type="none" w="sm" len="sm"/>
          </a:ln>
        </p:spPr>
        <p:txBody>
          <a:bodyPr wrap="none">
            <a:spAutoFit/>
          </a:bodyPr>
          <a:lstStyle/>
          <a:p>
            <a:pPr algn="ctr"/>
            <a:r>
              <a:rPr lang="de-DE" dirty="0">
                <a:solidFill>
                  <a:srgbClr val="7030A0"/>
                </a:solidFill>
              </a:rPr>
              <a:t>auf NULL setzen</a:t>
            </a:r>
            <a:endParaRPr lang="de-DE" baseline="-25000" dirty="0">
              <a:solidFill>
                <a:srgbClr val="7030A0"/>
              </a:solidFill>
            </a:endParaRPr>
          </a:p>
        </p:txBody>
      </p:sp>
      <p:graphicFrame>
        <p:nvGraphicFramePr>
          <p:cNvPr id="23" name="Group 23">
            <a:extLst>
              <a:ext uri="{FF2B5EF4-FFF2-40B4-BE49-F238E27FC236}">
                <a16:creationId xmlns:a16="http://schemas.microsoft.com/office/drawing/2014/main" id="{29C6F8DF-FF3B-1343-B075-6147197611EC}"/>
              </a:ext>
            </a:extLst>
          </p:cNvPr>
          <p:cNvGraphicFramePr>
            <a:graphicFrameLocks noGrp="1"/>
          </p:cNvGraphicFramePr>
          <p:nvPr>
            <p:extLst>
              <p:ext uri="{D42A27DB-BD31-4B8C-83A1-F6EECF244321}">
                <p14:modId xmlns:p14="http://schemas.microsoft.com/office/powerpoint/2010/main" val="3257923543"/>
              </p:ext>
            </p:extLst>
          </p:nvPr>
        </p:nvGraphicFramePr>
        <p:xfrm>
          <a:off x="5158672" y="4470815"/>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24" name="Rectangle 23">
            <a:extLst>
              <a:ext uri="{FF2B5EF4-FFF2-40B4-BE49-F238E27FC236}">
                <a16:creationId xmlns:a16="http://schemas.microsoft.com/office/drawing/2014/main" id="{2EEBD350-ED2A-5F49-BF2E-39EFCE30C6AF}"/>
              </a:ext>
            </a:extLst>
          </p:cNvPr>
          <p:cNvSpPr>
            <a:spLocks noChangeArrowheads="1"/>
          </p:cNvSpPr>
          <p:nvPr/>
        </p:nvSpPr>
        <p:spPr bwMode="auto">
          <a:xfrm>
            <a:off x="5970460" y="5582322"/>
            <a:ext cx="5898360" cy="374651"/>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25" name="Line 18">
            <a:extLst>
              <a:ext uri="{FF2B5EF4-FFF2-40B4-BE49-F238E27FC236}">
                <a16:creationId xmlns:a16="http://schemas.microsoft.com/office/drawing/2014/main" id="{D4F4BE6B-ED7E-D54C-9A0A-4EF7C249176C}"/>
              </a:ext>
            </a:extLst>
          </p:cNvPr>
          <p:cNvSpPr>
            <a:spLocks noChangeShapeType="1"/>
          </p:cNvSpPr>
          <p:nvPr/>
        </p:nvSpPr>
        <p:spPr bwMode="auto">
          <a:xfrm flipH="1" flipV="1">
            <a:off x="5433756" y="5624514"/>
            <a:ext cx="536703" cy="122137"/>
          </a:xfrm>
          <a:prstGeom prst="line">
            <a:avLst/>
          </a:prstGeom>
          <a:noFill/>
          <a:ln w="15875">
            <a:solidFill>
              <a:srgbClr val="FFC000"/>
            </a:solidFill>
            <a:prstDash val="dash"/>
            <a:round/>
            <a:headEnd type="none" w="sm" len="sm"/>
            <a:tailEnd type="none" w="sm" len="sm"/>
          </a:ln>
        </p:spPr>
        <p:txBody>
          <a:bodyPr/>
          <a:lstStyle/>
          <a:p>
            <a:endParaRPr lang="de-DE"/>
          </a:p>
        </p:txBody>
      </p:sp>
      <p:cxnSp>
        <p:nvCxnSpPr>
          <p:cNvPr id="26" name="Straight Arrow Connector 25">
            <a:extLst>
              <a:ext uri="{FF2B5EF4-FFF2-40B4-BE49-F238E27FC236}">
                <a16:creationId xmlns:a16="http://schemas.microsoft.com/office/drawing/2014/main" id="{9EDCA6DE-5761-B948-8E02-8257985CAB26}"/>
              </a:ext>
            </a:extLst>
          </p:cNvPr>
          <p:cNvCxnSpPr>
            <a:cxnSpLocks/>
          </p:cNvCxnSpPr>
          <p:nvPr/>
        </p:nvCxnSpPr>
        <p:spPr>
          <a:xfrm flipH="1">
            <a:off x="9231629" y="3869062"/>
            <a:ext cx="1429084" cy="18958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9">
            <a:extLst>
              <a:ext uri="{FF2B5EF4-FFF2-40B4-BE49-F238E27FC236}">
                <a16:creationId xmlns:a16="http://schemas.microsoft.com/office/drawing/2014/main" id="{9D59B948-AF22-E64B-84F2-8D0247EE089E}"/>
              </a:ext>
            </a:extLst>
          </p:cNvPr>
          <p:cNvSpPr txBox="1">
            <a:spLocks noChangeArrowheads="1"/>
          </p:cNvSpPr>
          <p:nvPr/>
        </p:nvSpPr>
        <p:spPr bwMode="auto">
          <a:xfrm>
            <a:off x="4699011" y="5337863"/>
            <a:ext cx="1170963" cy="369332"/>
          </a:xfrm>
          <a:prstGeom prst="rect">
            <a:avLst/>
          </a:prstGeom>
          <a:noFill/>
          <a:ln w="12700">
            <a:noFill/>
            <a:miter lim="800000"/>
            <a:headEnd type="none" w="sm" len="sm"/>
            <a:tailEnd type="none" w="sm" len="sm"/>
          </a:ln>
        </p:spPr>
        <p:txBody>
          <a:bodyPr wrap="none">
            <a:spAutoFit/>
          </a:bodyPr>
          <a:lstStyle/>
          <a:p>
            <a:pPr algn="ctr"/>
            <a:r>
              <a:rPr lang="de-DE" dirty="0">
                <a:solidFill>
                  <a:srgbClr val="FFC000"/>
                </a:solidFill>
              </a:rPr>
              <a:t>zu löschen</a:t>
            </a:r>
            <a:endParaRPr lang="de-DE" baseline="-25000" dirty="0">
              <a:solidFill>
                <a:srgbClr val="FFC000"/>
              </a:solidFill>
            </a:endParaRPr>
          </a:p>
        </p:txBody>
      </p:sp>
      <p:sp>
        <p:nvSpPr>
          <p:cNvPr id="28" name="Line 11">
            <a:extLst>
              <a:ext uri="{FF2B5EF4-FFF2-40B4-BE49-F238E27FC236}">
                <a16:creationId xmlns:a16="http://schemas.microsoft.com/office/drawing/2014/main" id="{F71B29B2-FC0F-E24F-961B-8CA436BDAF9A}"/>
              </a:ext>
            </a:extLst>
          </p:cNvPr>
          <p:cNvSpPr>
            <a:spLocks noChangeShapeType="1"/>
          </p:cNvSpPr>
          <p:nvPr/>
        </p:nvSpPr>
        <p:spPr bwMode="auto">
          <a:xfrm>
            <a:off x="8257689" y="4254983"/>
            <a:ext cx="188888" cy="240265"/>
          </a:xfrm>
          <a:prstGeom prst="line">
            <a:avLst/>
          </a:prstGeom>
          <a:noFill/>
          <a:ln w="6350">
            <a:solidFill>
              <a:schemeClr val="accent1"/>
            </a:solidFill>
            <a:prstDash val="dash"/>
            <a:round/>
            <a:headEnd type="none" w="sm" len="sm"/>
            <a:tailEnd type="triangle" w="sm" len="lg"/>
          </a:ln>
        </p:spPr>
        <p:txBody>
          <a:bodyPr/>
          <a:lstStyle/>
          <a:p>
            <a:endParaRPr lang="de-DE"/>
          </a:p>
        </p:txBody>
      </p:sp>
      <p:sp>
        <p:nvSpPr>
          <p:cNvPr id="29" name="Text Box 13">
            <a:extLst>
              <a:ext uri="{FF2B5EF4-FFF2-40B4-BE49-F238E27FC236}">
                <a16:creationId xmlns:a16="http://schemas.microsoft.com/office/drawing/2014/main" id="{98A5012F-04EE-A94D-AF4E-61B2C3BBFAD2}"/>
              </a:ext>
            </a:extLst>
          </p:cNvPr>
          <p:cNvSpPr txBox="1">
            <a:spLocks noChangeArrowheads="1"/>
          </p:cNvSpPr>
          <p:nvPr/>
        </p:nvSpPr>
        <p:spPr bwMode="auto">
          <a:xfrm>
            <a:off x="7136660" y="3972897"/>
            <a:ext cx="1639423" cy="369332"/>
          </a:xfrm>
          <a:prstGeom prst="rect">
            <a:avLst/>
          </a:prstGeom>
          <a:noFill/>
          <a:ln w="12700">
            <a:noFill/>
            <a:miter lim="800000"/>
            <a:headEnd type="none" w="sm" len="sm"/>
            <a:tailEnd type="none" w="sm" len="sm"/>
          </a:ln>
        </p:spPr>
        <p:txBody>
          <a:bodyPr wrap="none">
            <a:spAutoFit/>
          </a:bodyPr>
          <a:lstStyle/>
          <a:p>
            <a:r>
              <a:rPr lang="de-DE" dirty="0">
                <a:solidFill>
                  <a:schemeClr val="accent1"/>
                </a:solidFill>
              </a:rPr>
              <a:t>Primärschlüssel</a:t>
            </a:r>
          </a:p>
        </p:txBody>
      </p:sp>
    </p:spTree>
    <p:extLst>
      <p:ext uri="{BB962C8B-B14F-4D97-AF65-F5344CB8AC3E}">
        <p14:creationId xmlns:p14="http://schemas.microsoft.com/office/powerpoint/2010/main" val="1397318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45B8-EBC4-8247-8E9B-45FE56050AA8}"/>
              </a:ext>
            </a:extLst>
          </p:cNvPr>
          <p:cNvSpPr>
            <a:spLocks noGrp="1"/>
          </p:cNvSpPr>
          <p:nvPr>
            <p:ph type="title"/>
          </p:nvPr>
        </p:nvSpPr>
        <p:spPr/>
        <p:txBody>
          <a:bodyPr/>
          <a:lstStyle/>
          <a:p>
            <a:r>
              <a:rPr lang="de-DE" dirty="0"/>
              <a:t>Aktualisieren von </a:t>
            </a:r>
            <a:r>
              <a:rPr lang="de-DE" dirty="0" err="1"/>
              <a:t>Tupeln</a:t>
            </a:r>
            <a:endParaRPr lang="de-DE" dirty="0"/>
          </a:p>
        </p:txBody>
      </p:sp>
      <p:sp>
        <p:nvSpPr>
          <p:cNvPr id="3" name="Content Placeholder 2">
            <a:extLst>
              <a:ext uri="{FF2B5EF4-FFF2-40B4-BE49-F238E27FC236}">
                <a16:creationId xmlns:a16="http://schemas.microsoft.com/office/drawing/2014/main" id="{8A82165D-6B56-C54B-8EE7-F5EB585B2345}"/>
              </a:ext>
            </a:extLst>
          </p:cNvPr>
          <p:cNvSpPr>
            <a:spLocks noGrp="1"/>
          </p:cNvSpPr>
          <p:nvPr>
            <p:ph idx="1"/>
          </p:nvPr>
        </p:nvSpPr>
        <p:spPr/>
        <p:txBody>
          <a:bodyPr/>
          <a:lstStyle/>
          <a:p>
            <a:r>
              <a:rPr lang="de-DE" b="1" dirty="0">
                <a:solidFill>
                  <a:schemeClr val="accent1"/>
                </a:solidFill>
              </a:rPr>
              <a:t>UPDATE</a:t>
            </a:r>
            <a:r>
              <a:rPr lang="de-DE" dirty="0">
                <a:solidFill>
                  <a:schemeClr val="accent1"/>
                </a:solidFill>
              </a:rPr>
              <a:t> R</a:t>
            </a:r>
            <a:br>
              <a:rPr lang="de-DE" dirty="0">
                <a:solidFill>
                  <a:schemeClr val="accent1"/>
                </a:solidFill>
              </a:rPr>
            </a:br>
            <a:r>
              <a:rPr lang="de-DE" b="1" dirty="0">
                <a:solidFill>
                  <a:schemeClr val="accent1"/>
                </a:solidFill>
              </a:rPr>
              <a:t>SET</a:t>
            </a:r>
            <a:r>
              <a:rPr lang="de-DE" dirty="0">
                <a:solidFill>
                  <a:schemeClr val="accent1"/>
                </a:solidFill>
              </a:rPr>
              <a:t> ...</a:t>
            </a:r>
            <a:br>
              <a:rPr lang="de-DE" dirty="0">
                <a:solidFill>
                  <a:schemeClr val="accent1"/>
                </a:solidFill>
              </a:rPr>
            </a:br>
            <a:r>
              <a:rPr lang="de-DE" dirty="0">
                <a:solidFill>
                  <a:schemeClr val="accent1"/>
                </a:solidFill>
              </a:rPr>
              <a:t>[</a:t>
            </a:r>
            <a:r>
              <a:rPr lang="de-DE" b="1" dirty="0">
                <a:solidFill>
                  <a:schemeClr val="accent1"/>
                </a:solidFill>
              </a:rPr>
              <a:t>WHERE</a:t>
            </a:r>
            <a:r>
              <a:rPr lang="de-DE" dirty="0">
                <a:solidFill>
                  <a:schemeClr val="accent1"/>
                </a:solidFill>
              </a:rPr>
              <a:t> &lt;Bedingung&gt;]</a:t>
            </a:r>
          </a:p>
          <a:p>
            <a:pPr lvl="1"/>
            <a:r>
              <a:rPr lang="de-DE" dirty="0"/>
              <a:t>Aktualisiert / ändert eine Menge von </a:t>
            </a:r>
            <a:r>
              <a:rPr lang="de-DE" dirty="0" err="1"/>
              <a:t>Tupeln</a:t>
            </a:r>
            <a:r>
              <a:rPr lang="de-DE" dirty="0"/>
              <a:t> aus einer Relation</a:t>
            </a:r>
          </a:p>
          <a:p>
            <a:pPr lvl="1"/>
            <a:r>
              <a:rPr lang="de-DE" dirty="0"/>
              <a:t>Identifikation bestimmter Tupel über Schlüsselwerte/Bedingungen</a:t>
            </a:r>
          </a:p>
          <a:p>
            <a:pPr lvl="2"/>
            <a:r>
              <a:rPr lang="de-DE" b="1" dirty="0"/>
              <a:t>UPDATE</a:t>
            </a:r>
            <a:r>
              <a:rPr lang="de-DE" dirty="0"/>
              <a:t> COURSE</a:t>
            </a:r>
            <a:br>
              <a:rPr lang="de-DE" dirty="0"/>
            </a:br>
            <a:r>
              <a:rPr lang="de-DE" b="1" dirty="0"/>
              <a:t>SET</a:t>
            </a:r>
            <a:r>
              <a:rPr lang="de-DE" dirty="0"/>
              <a:t> </a:t>
            </a:r>
            <a:r>
              <a:rPr lang="de-DE" dirty="0" err="1"/>
              <a:t>Course.CreditHours</a:t>
            </a:r>
            <a:r>
              <a:rPr lang="de-DE" dirty="0"/>
              <a:t> = 4 </a:t>
            </a:r>
            <a:br>
              <a:rPr lang="de-DE" dirty="0"/>
            </a:br>
            <a:r>
              <a:rPr lang="de-DE" b="1" dirty="0"/>
              <a:t>WHERE</a:t>
            </a:r>
            <a:r>
              <a:rPr lang="de-DE" dirty="0"/>
              <a:t> </a:t>
            </a:r>
            <a:r>
              <a:rPr lang="de-DE" dirty="0" err="1"/>
              <a:t>Course.CourseNumber</a:t>
            </a:r>
            <a:r>
              <a:rPr lang="de-DE" dirty="0"/>
              <a:t> = CS3380</a:t>
            </a:r>
          </a:p>
          <a:p>
            <a:pPr lvl="2"/>
            <a:r>
              <a:rPr lang="de-DE" b="1" dirty="0"/>
              <a:t>UPDATE</a:t>
            </a:r>
            <a:r>
              <a:rPr lang="de-DE" dirty="0"/>
              <a:t> COURSE</a:t>
            </a:r>
            <a:br>
              <a:rPr lang="de-DE" dirty="0"/>
            </a:br>
            <a:r>
              <a:rPr lang="de-DE" b="1" dirty="0"/>
              <a:t>SET</a:t>
            </a:r>
            <a:r>
              <a:rPr lang="de-DE" dirty="0"/>
              <a:t> </a:t>
            </a:r>
            <a:r>
              <a:rPr lang="de-DE" dirty="0" err="1"/>
              <a:t>Course.CreditHours</a:t>
            </a:r>
            <a:r>
              <a:rPr lang="de-DE" dirty="0"/>
              <a:t> = 4 </a:t>
            </a:r>
            <a:br>
              <a:rPr lang="de-DE" dirty="0"/>
            </a:br>
            <a:r>
              <a:rPr lang="de-DE" b="1" dirty="0"/>
              <a:t>WHERE</a:t>
            </a:r>
            <a:r>
              <a:rPr lang="de-DE" dirty="0"/>
              <a:t> </a:t>
            </a:r>
            <a:r>
              <a:rPr lang="de-DE" dirty="0" err="1"/>
              <a:t>Course.CreditHours</a:t>
            </a:r>
            <a:r>
              <a:rPr lang="de-DE" dirty="0"/>
              <a:t> = 3</a:t>
            </a:r>
          </a:p>
        </p:txBody>
      </p:sp>
      <p:sp>
        <p:nvSpPr>
          <p:cNvPr id="8" name="Date Placeholder 7">
            <a:extLst>
              <a:ext uri="{FF2B5EF4-FFF2-40B4-BE49-F238E27FC236}">
                <a16:creationId xmlns:a16="http://schemas.microsoft.com/office/drawing/2014/main" id="{2D778F59-A8EB-2A4A-84C9-71F32969521A}"/>
              </a:ext>
            </a:extLst>
          </p:cNvPr>
          <p:cNvSpPr>
            <a:spLocks noGrp="1"/>
          </p:cNvSpPr>
          <p:nvPr>
            <p:ph type="dt" sz="half" idx="2"/>
          </p:nvPr>
        </p:nvSpPr>
        <p:spPr/>
        <p:txBody>
          <a:bodyPr/>
          <a:lstStyle/>
          <a:p>
            <a:r>
              <a:rPr lang="en-GB"/>
              <a:t>Relationale Algebra</a:t>
            </a:r>
          </a:p>
        </p:txBody>
      </p:sp>
      <p:sp>
        <p:nvSpPr>
          <p:cNvPr id="9" name="Footer Placeholder 8">
            <a:extLst>
              <a:ext uri="{FF2B5EF4-FFF2-40B4-BE49-F238E27FC236}">
                <a16:creationId xmlns:a16="http://schemas.microsoft.com/office/drawing/2014/main" id="{FFD80FDA-BC99-F842-A96F-B69CF599DE4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1FD83E6-6829-054B-B096-A7DAF7441543}"/>
              </a:ext>
            </a:extLst>
          </p:cNvPr>
          <p:cNvSpPr>
            <a:spLocks noGrp="1"/>
          </p:cNvSpPr>
          <p:nvPr>
            <p:ph type="sldNum" sz="quarter" idx="4"/>
          </p:nvPr>
        </p:nvSpPr>
        <p:spPr/>
        <p:txBody>
          <a:bodyPr/>
          <a:lstStyle/>
          <a:p>
            <a:fld id="{6B52BCD7-8B4B-1443-81DC-540C3C62FE02}" type="slidenum">
              <a:rPr lang="en-GB" smtClean="0"/>
              <a:t>68</a:t>
            </a:fld>
            <a:endParaRPr lang="en-GB"/>
          </a:p>
        </p:txBody>
      </p:sp>
      <p:graphicFrame>
        <p:nvGraphicFramePr>
          <p:cNvPr id="14" name="Group 23">
            <a:extLst>
              <a:ext uri="{FF2B5EF4-FFF2-40B4-BE49-F238E27FC236}">
                <a16:creationId xmlns:a16="http://schemas.microsoft.com/office/drawing/2014/main" id="{AD4A8FAA-9DAB-E449-B5C9-DE323DF1CEAC}"/>
              </a:ext>
            </a:extLst>
          </p:cNvPr>
          <p:cNvGraphicFramePr>
            <a:graphicFrameLocks noGrp="1"/>
          </p:cNvGraphicFramePr>
          <p:nvPr>
            <p:extLst>
              <p:ext uri="{D42A27DB-BD31-4B8C-83A1-F6EECF244321}">
                <p14:modId xmlns:p14="http://schemas.microsoft.com/office/powerpoint/2010/main" val="1930202469"/>
              </p:ext>
            </p:extLst>
          </p:nvPr>
        </p:nvGraphicFramePr>
        <p:xfrm>
          <a:off x="5165217" y="4473454"/>
          <a:ext cx="6666458"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8848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
        <p:nvSpPr>
          <p:cNvPr id="6" name="TextBox 5">
            <a:extLst>
              <a:ext uri="{FF2B5EF4-FFF2-40B4-BE49-F238E27FC236}">
                <a16:creationId xmlns:a16="http://schemas.microsoft.com/office/drawing/2014/main" id="{6B3D64C9-0948-F541-8C50-B913A2028DD9}"/>
              </a:ext>
            </a:extLst>
          </p:cNvPr>
          <p:cNvSpPr txBox="1"/>
          <p:nvPr/>
        </p:nvSpPr>
        <p:spPr>
          <a:xfrm>
            <a:off x="9640567" y="5676459"/>
            <a:ext cx="790140" cy="215444"/>
          </a:xfrm>
          <a:prstGeom prst="rect">
            <a:avLst/>
          </a:prstGeom>
          <a:solidFill>
            <a:schemeClr val="bg1"/>
          </a:solidFill>
        </p:spPr>
        <p:txBody>
          <a:bodyPr wrap="square" tIns="0" bIns="0" rtlCol="0">
            <a:spAutoFit/>
          </a:bodyPr>
          <a:lstStyle/>
          <a:p>
            <a:pPr algn="ctr"/>
            <a:r>
              <a:rPr lang="de-DE" sz="1400" dirty="0">
                <a:solidFill>
                  <a:srgbClr val="FFC000"/>
                </a:solidFill>
              </a:rPr>
              <a:t>4</a:t>
            </a:r>
          </a:p>
        </p:txBody>
      </p:sp>
      <p:sp>
        <p:nvSpPr>
          <p:cNvPr id="7" name="Rectangle 6">
            <a:extLst>
              <a:ext uri="{FF2B5EF4-FFF2-40B4-BE49-F238E27FC236}">
                <a16:creationId xmlns:a16="http://schemas.microsoft.com/office/drawing/2014/main" id="{90C79064-661E-0042-9614-78166C963EB1}"/>
              </a:ext>
            </a:extLst>
          </p:cNvPr>
          <p:cNvSpPr>
            <a:spLocks noChangeArrowheads="1"/>
          </p:cNvSpPr>
          <p:nvPr/>
        </p:nvSpPr>
        <p:spPr bwMode="auto">
          <a:xfrm>
            <a:off x="8015432" y="5620687"/>
            <a:ext cx="1470331" cy="304775"/>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cxnSp>
        <p:nvCxnSpPr>
          <p:cNvPr id="10" name="Straight Connector 9">
            <a:extLst>
              <a:ext uri="{FF2B5EF4-FFF2-40B4-BE49-F238E27FC236}">
                <a16:creationId xmlns:a16="http://schemas.microsoft.com/office/drawing/2014/main" id="{B3EB42F2-29D0-6C41-834A-6DE78BAC61F7}"/>
              </a:ext>
            </a:extLst>
          </p:cNvPr>
          <p:cNvCxnSpPr/>
          <p:nvPr/>
        </p:nvCxnSpPr>
        <p:spPr>
          <a:xfrm>
            <a:off x="9506864" y="5773468"/>
            <a:ext cx="432000"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CE8796-9652-894D-8C88-01033BB3B3F5}"/>
              </a:ext>
            </a:extLst>
          </p:cNvPr>
          <p:cNvSpPr>
            <a:spLocks noChangeArrowheads="1"/>
          </p:cNvSpPr>
          <p:nvPr/>
        </p:nvSpPr>
        <p:spPr bwMode="auto">
          <a:xfrm>
            <a:off x="9420060" y="5303520"/>
            <a:ext cx="1236217" cy="616462"/>
          </a:xfrm>
          <a:prstGeom prst="rect">
            <a:avLst/>
          </a:prstGeom>
          <a:noFill/>
          <a:ln w="15875">
            <a:solidFill>
              <a:srgbClr val="FFC000"/>
            </a:solidFill>
            <a:prstDash val="dash"/>
            <a:miter lim="800000"/>
            <a:headEnd type="none" w="sm" len="sm"/>
            <a:tailEnd type="none" w="sm" len="sm"/>
          </a:ln>
        </p:spPr>
        <p:txBody>
          <a:bodyPr wrap="none" anchor="ctr"/>
          <a:lstStyle/>
          <a:p>
            <a:endParaRPr lang="de-DE"/>
          </a:p>
        </p:txBody>
      </p:sp>
      <p:sp>
        <p:nvSpPr>
          <p:cNvPr id="12" name="TextBox 11">
            <a:extLst>
              <a:ext uri="{FF2B5EF4-FFF2-40B4-BE49-F238E27FC236}">
                <a16:creationId xmlns:a16="http://schemas.microsoft.com/office/drawing/2014/main" id="{6832213B-1076-0B47-986F-A848BB334E4E}"/>
              </a:ext>
            </a:extLst>
          </p:cNvPr>
          <p:cNvSpPr txBox="1"/>
          <p:nvPr/>
        </p:nvSpPr>
        <p:spPr>
          <a:xfrm>
            <a:off x="9640567" y="5373011"/>
            <a:ext cx="790140" cy="215444"/>
          </a:xfrm>
          <a:prstGeom prst="rect">
            <a:avLst/>
          </a:prstGeom>
          <a:solidFill>
            <a:schemeClr val="bg1"/>
          </a:solidFill>
        </p:spPr>
        <p:txBody>
          <a:bodyPr wrap="square" tIns="0" bIns="0" rtlCol="0">
            <a:spAutoFit/>
          </a:bodyPr>
          <a:lstStyle/>
          <a:p>
            <a:pPr algn="ctr"/>
            <a:r>
              <a:rPr lang="de-DE" sz="1400" dirty="0">
                <a:solidFill>
                  <a:srgbClr val="FFC000"/>
                </a:solidFill>
              </a:rPr>
              <a:t>4</a:t>
            </a:r>
          </a:p>
        </p:txBody>
      </p:sp>
      <p:grpSp>
        <p:nvGrpSpPr>
          <p:cNvPr id="15" name="Group 14">
            <a:extLst>
              <a:ext uri="{FF2B5EF4-FFF2-40B4-BE49-F238E27FC236}">
                <a16:creationId xmlns:a16="http://schemas.microsoft.com/office/drawing/2014/main" id="{2B0E0F47-C31A-DE4C-B861-E504930EA7F3}"/>
              </a:ext>
            </a:extLst>
          </p:cNvPr>
          <p:cNvGrpSpPr/>
          <p:nvPr/>
        </p:nvGrpSpPr>
        <p:grpSpPr>
          <a:xfrm>
            <a:off x="8782551" y="1543154"/>
            <a:ext cx="1709802" cy="720009"/>
            <a:chOff x="1434379" y="5127118"/>
            <a:chExt cx="1709802" cy="720009"/>
          </a:xfrm>
        </p:grpSpPr>
        <p:sp>
          <p:nvSpPr>
            <p:cNvPr id="16" name="TextBox 15">
              <a:extLst>
                <a:ext uri="{FF2B5EF4-FFF2-40B4-BE49-F238E27FC236}">
                  <a16:creationId xmlns:a16="http://schemas.microsoft.com/office/drawing/2014/main" id="{F5619A29-2B6A-5C42-886C-A211CBC22365}"/>
                </a:ext>
              </a:extLst>
            </p:cNvPr>
            <p:cNvSpPr txBox="1"/>
            <p:nvPr/>
          </p:nvSpPr>
          <p:spPr>
            <a:xfrm>
              <a:off x="1434379" y="5127118"/>
              <a:ext cx="1709802" cy="720009"/>
            </a:xfrm>
            <a:prstGeom prst="cloudCallout">
              <a:avLst>
                <a:gd name="adj1" fmla="val -93210"/>
                <a:gd name="adj2" fmla="val -1765"/>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7" name="Rectangle 16">
              <a:extLst>
                <a:ext uri="{FF2B5EF4-FFF2-40B4-BE49-F238E27FC236}">
                  <a16:creationId xmlns:a16="http://schemas.microsoft.com/office/drawing/2014/main" id="{0D23A87F-2CA4-6A44-99FE-DA8F09460225}"/>
                </a:ext>
              </a:extLst>
            </p:cNvPr>
            <p:cNvSpPr/>
            <p:nvPr/>
          </p:nvSpPr>
          <p:spPr>
            <a:xfrm>
              <a:off x="1506255" y="5163956"/>
              <a:ext cx="1538392" cy="646331"/>
            </a:xfrm>
            <a:prstGeom prst="rect">
              <a:avLst/>
            </a:prstGeom>
          </p:spPr>
          <p:txBody>
            <a:bodyPr wrap="square">
              <a:spAutoFit/>
            </a:bodyPr>
            <a:lstStyle/>
            <a:p>
              <a:pPr algn="ctr"/>
              <a:r>
                <a:rPr lang="de-DE" dirty="0">
                  <a:solidFill>
                    <a:schemeClr val="bg1"/>
                  </a:solidFill>
                </a:rPr>
                <a:t>Was kann schief gehen?</a:t>
              </a:r>
            </a:p>
          </p:txBody>
        </p:sp>
      </p:grpSp>
    </p:spTree>
    <p:extLst>
      <p:ext uri="{BB962C8B-B14F-4D97-AF65-F5344CB8AC3E}">
        <p14:creationId xmlns:p14="http://schemas.microsoft.com/office/powerpoint/2010/main" val="9794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45B8-EBC4-8247-8E9B-45FE56050AA8}"/>
              </a:ext>
            </a:extLst>
          </p:cNvPr>
          <p:cNvSpPr>
            <a:spLocks noGrp="1"/>
          </p:cNvSpPr>
          <p:nvPr>
            <p:ph type="title"/>
          </p:nvPr>
        </p:nvSpPr>
        <p:spPr/>
        <p:txBody>
          <a:bodyPr/>
          <a:lstStyle/>
          <a:p>
            <a:r>
              <a:rPr lang="de-DE" dirty="0"/>
              <a:t>Aktualisieren von </a:t>
            </a:r>
            <a:r>
              <a:rPr lang="de-DE" dirty="0" err="1"/>
              <a:t>Tupeln</a:t>
            </a:r>
            <a:endParaRPr lang="de-DE" dirty="0"/>
          </a:p>
        </p:txBody>
      </p:sp>
      <p:sp>
        <p:nvSpPr>
          <p:cNvPr id="3" name="Content Placeholder 2">
            <a:extLst>
              <a:ext uri="{FF2B5EF4-FFF2-40B4-BE49-F238E27FC236}">
                <a16:creationId xmlns:a16="http://schemas.microsoft.com/office/drawing/2014/main" id="{8A82165D-6B56-C54B-8EE7-F5EB585B2345}"/>
              </a:ext>
            </a:extLst>
          </p:cNvPr>
          <p:cNvSpPr>
            <a:spLocks noGrp="1"/>
          </p:cNvSpPr>
          <p:nvPr>
            <p:ph idx="1"/>
          </p:nvPr>
        </p:nvSpPr>
        <p:spPr/>
        <p:txBody>
          <a:bodyPr/>
          <a:lstStyle/>
          <a:p>
            <a:r>
              <a:rPr lang="de-DE" dirty="0"/>
              <a:t>Fehlersituationen</a:t>
            </a:r>
          </a:p>
          <a:p>
            <a:pPr lvl="1"/>
            <a:r>
              <a:rPr lang="de-DE" dirty="0"/>
              <a:t>Wenn keine Primär- oder Fremdschlüssel geändert werden:</a:t>
            </a:r>
          </a:p>
          <a:p>
            <a:pPr lvl="2"/>
            <a:r>
              <a:rPr lang="de-DE" dirty="0"/>
              <a:t>Nur Wertebereichseinschränkungen</a:t>
            </a:r>
          </a:p>
          <a:p>
            <a:pPr lvl="3"/>
            <a:r>
              <a:rPr lang="de-DE" b="1" dirty="0"/>
              <a:t>UPDATE</a:t>
            </a:r>
            <a:r>
              <a:rPr lang="de-DE" dirty="0"/>
              <a:t> COURSE</a:t>
            </a:r>
            <a:br>
              <a:rPr lang="de-DE" dirty="0"/>
            </a:br>
            <a:r>
              <a:rPr lang="de-DE" b="1" dirty="0"/>
              <a:t>SET</a:t>
            </a:r>
            <a:r>
              <a:rPr lang="de-DE" dirty="0"/>
              <a:t> </a:t>
            </a:r>
            <a:r>
              <a:rPr lang="de-DE" dirty="0" err="1"/>
              <a:t>Course.CreditHours</a:t>
            </a:r>
            <a:r>
              <a:rPr lang="de-DE" dirty="0"/>
              <a:t> =</a:t>
            </a:r>
            <a:r>
              <a:rPr lang="de-DE" dirty="0">
                <a:solidFill>
                  <a:srgbClr val="C00000"/>
                </a:solidFill>
              </a:rPr>
              <a:t> </a:t>
            </a:r>
            <a:r>
              <a:rPr lang="de-DE" dirty="0" err="1">
                <a:solidFill>
                  <a:srgbClr val="FFC000"/>
                </a:solidFill>
              </a:rPr>
              <a:t>four</a:t>
            </a:r>
            <a:r>
              <a:rPr lang="de-DE" dirty="0">
                <a:solidFill>
                  <a:srgbClr val="C00000"/>
                </a:solidFill>
              </a:rPr>
              <a:t> </a:t>
            </a:r>
            <a:br>
              <a:rPr lang="de-DE" dirty="0">
                <a:solidFill>
                  <a:srgbClr val="C00000"/>
                </a:solidFill>
              </a:rPr>
            </a:br>
            <a:r>
              <a:rPr lang="de-DE" b="1" dirty="0"/>
              <a:t>WHERE</a:t>
            </a:r>
            <a:r>
              <a:rPr lang="de-DE" dirty="0"/>
              <a:t> </a:t>
            </a:r>
            <a:r>
              <a:rPr lang="de-DE" dirty="0" err="1"/>
              <a:t>Course.CourseNumber</a:t>
            </a:r>
            <a:r>
              <a:rPr lang="de-DE" dirty="0"/>
              <a:t> = CS3380 </a:t>
            </a:r>
          </a:p>
          <a:p>
            <a:pPr lvl="2"/>
            <a:r>
              <a:rPr lang="de-DE" dirty="0"/>
              <a:t>Kein Tupel durch Bedingung angesprochen (keine Auswirkung!)</a:t>
            </a:r>
          </a:p>
          <a:p>
            <a:pPr lvl="3"/>
            <a:r>
              <a:rPr lang="de-DE" b="1" dirty="0"/>
              <a:t>UPDATE</a:t>
            </a:r>
            <a:r>
              <a:rPr lang="de-DE" dirty="0"/>
              <a:t> COURSE</a:t>
            </a:r>
            <a:br>
              <a:rPr lang="de-DE" dirty="0"/>
            </a:br>
            <a:r>
              <a:rPr lang="de-DE" b="1" dirty="0"/>
              <a:t>SET</a:t>
            </a:r>
            <a:r>
              <a:rPr lang="de-DE" dirty="0"/>
              <a:t> </a:t>
            </a:r>
            <a:r>
              <a:rPr lang="de-DE" dirty="0" err="1"/>
              <a:t>Course.CreditHours</a:t>
            </a:r>
            <a:r>
              <a:rPr lang="de-DE" dirty="0"/>
              <a:t> =</a:t>
            </a:r>
            <a:r>
              <a:rPr lang="de-DE" dirty="0">
                <a:solidFill>
                  <a:srgbClr val="C00000"/>
                </a:solidFill>
              </a:rPr>
              <a:t> </a:t>
            </a:r>
            <a:r>
              <a:rPr lang="de-DE" dirty="0"/>
              <a:t>4</a:t>
            </a:r>
            <a:r>
              <a:rPr lang="de-DE" dirty="0">
                <a:solidFill>
                  <a:srgbClr val="C00000"/>
                </a:solidFill>
              </a:rPr>
              <a:t> </a:t>
            </a:r>
            <a:br>
              <a:rPr lang="de-DE" dirty="0"/>
            </a:br>
            <a:r>
              <a:rPr lang="de-DE" b="1" dirty="0"/>
              <a:t>WHERE</a:t>
            </a:r>
            <a:r>
              <a:rPr lang="de-DE" dirty="0"/>
              <a:t> </a:t>
            </a:r>
            <a:r>
              <a:rPr lang="de-DE" dirty="0" err="1"/>
              <a:t>Course.CourseNumber</a:t>
            </a:r>
            <a:r>
              <a:rPr lang="de-DE" dirty="0"/>
              <a:t> = </a:t>
            </a:r>
            <a:r>
              <a:rPr lang="de-DE" dirty="0">
                <a:solidFill>
                  <a:srgbClr val="FFC000"/>
                </a:solidFill>
              </a:rPr>
              <a:t>CS3390</a:t>
            </a:r>
            <a:r>
              <a:rPr lang="de-DE" dirty="0"/>
              <a:t> </a:t>
            </a:r>
          </a:p>
          <a:p>
            <a:pPr lvl="1"/>
            <a:r>
              <a:rPr lang="de-DE" dirty="0"/>
              <a:t>Ansonsten alle Probleme von </a:t>
            </a:r>
            <a:br>
              <a:rPr lang="de-DE" dirty="0"/>
            </a:br>
            <a:r>
              <a:rPr lang="de-DE" b="1" dirty="0"/>
              <a:t>INSERT</a:t>
            </a:r>
            <a:r>
              <a:rPr lang="de-DE" dirty="0"/>
              <a:t> und </a:t>
            </a:r>
            <a:r>
              <a:rPr lang="de-DE" b="1" dirty="0"/>
              <a:t>DELETE</a:t>
            </a:r>
          </a:p>
        </p:txBody>
      </p:sp>
      <p:sp>
        <p:nvSpPr>
          <p:cNvPr id="6" name="Date Placeholder 5">
            <a:extLst>
              <a:ext uri="{FF2B5EF4-FFF2-40B4-BE49-F238E27FC236}">
                <a16:creationId xmlns:a16="http://schemas.microsoft.com/office/drawing/2014/main" id="{F4F9A19A-3964-8D48-A41B-640F39D4659C}"/>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5714177C-EFEB-814F-9852-8EA8EFF5102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1FD83E6-6829-054B-B096-A7DAF7441543}"/>
              </a:ext>
            </a:extLst>
          </p:cNvPr>
          <p:cNvSpPr>
            <a:spLocks noGrp="1"/>
          </p:cNvSpPr>
          <p:nvPr>
            <p:ph type="sldNum" sz="quarter" idx="4"/>
          </p:nvPr>
        </p:nvSpPr>
        <p:spPr/>
        <p:txBody>
          <a:bodyPr/>
          <a:lstStyle/>
          <a:p>
            <a:fld id="{6B52BCD7-8B4B-1443-81DC-540C3C62FE02}" type="slidenum">
              <a:rPr lang="en-GB" smtClean="0"/>
              <a:t>69</a:t>
            </a:fld>
            <a:endParaRPr lang="en-GB"/>
          </a:p>
        </p:txBody>
      </p:sp>
      <p:graphicFrame>
        <p:nvGraphicFramePr>
          <p:cNvPr id="8" name="Group 23">
            <a:extLst>
              <a:ext uri="{FF2B5EF4-FFF2-40B4-BE49-F238E27FC236}">
                <a16:creationId xmlns:a16="http://schemas.microsoft.com/office/drawing/2014/main" id="{64BA61BD-DB7D-CE42-B304-A1E30D932984}"/>
              </a:ext>
            </a:extLst>
          </p:cNvPr>
          <p:cNvGraphicFramePr>
            <a:graphicFrameLocks noGrp="1"/>
          </p:cNvGraphicFramePr>
          <p:nvPr>
            <p:extLst>
              <p:ext uri="{D42A27DB-BD31-4B8C-83A1-F6EECF244321}">
                <p14:modId xmlns:p14="http://schemas.microsoft.com/office/powerpoint/2010/main" val="3030893153"/>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7314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334A-0996-3746-A657-00D55A43DE61}"/>
              </a:ext>
            </a:extLst>
          </p:cNvPr>
          <p:cNvSpPr>
            <a:spLocks noGrp="1"/>
          </p:cNvSpPr>
          <p:nvPr>
            <p:ph type="title"/>
          </p:nvPr>
        </p:nvSpPr>
        <p:spPr/>
        <p:txBody>
          <a:bodyPr/>
          <a:lstStyle/>
          <a:p>
            <a:r>
              <a:rPr lang="de-DE" dirty="0"/>
              <a:t>Beispiel eines DB-Zustands</a:t>
            </a:r>
          </a:p>
        </p:txBody>
      </p:sp>
      <p:sp>
        <p:nvSpPr>
          <p:cNvPr id="5" name="Date Placeholder 4">
            <a:extLst>
              <a:ext uri="{FF2B5EF4-FFF2-40B4-BE49-F238E27FC236}">
                <a16:creationId xmlns:a16="http://schemas.microsoft.com/office/drawing/2014/main" id="{20B292DC-3BA5-2D49-9E71-B373ECA8F156}"/>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64E750FB-6D5B-5C4D-948E-79B6DB7D9C2A}"/>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E18C3502-6BFF-8946-BA70-700C30CD278B}"/>
              </a:ext>
            </a:extLst>
          </p:cNvPr>
          <p:cNvSpPr>
            <a:spLocks noGrp="1"/>
          </p:cNvSpPr>
          <p:nvPr>
            <p:ph type="sldNum" sz="quarter" idx="4"/>
          </p:nvPr>
        </p:nvSpPr>
        <p:spPr/>
        <p:txBody>
          <a:bodyPr/>
          <a:lstStyle/>
          <a:p>
            <a:fld id="{6B52BCD7-8B4B-1443-81DC-540C3C62FE02}" type="slidenum">
              <a:rPr lang="en-GB" smtClean="0"/>
              <a:t>7</a:t>
            </a:fld>
            <a:endParaRPr lang="en-GB"/>
          </a:p>
        </p:txBody>
      </p:sp>
      <p:graphicFrame>
        <p:nvGraphicFramePr>
          <p:cNvPr id="9" name="Group 5">
            <a:extLst>
              <a:ext uri="{FF2B5EF4-FFF2-40B4-BE49-F238E27FC236}">
                <a16:creationId xmlns:a16="http://schemas.microsoft.com/office/drawing/2014/main" id="{3563BD00-5C26-7C46-8FD1-C1133C26695F}"/>
              </a:ext>
            </a:extLst>
          </p:cNvPr>
          <p:cNvGraphicFramePr>
            <a:graphicFrameLocks noGrp="1"/>
          </p:cNvGraphicFramePr>
          <p:nvPr>
            <p:extLst>
              <p:ext uri="{D42A27DB-BD31-4B8C-83A1-F6EECF244321}">
                <p14:modId xmlns:p14="http://schemas.microsoft.com/office/powerpoint/2010/main" val="675816334"/>
              </p:ext>
            </p:extLst>
          </p:nvPr>
        </p:nvGraphicFramePr>
        <p:xfrm>
          <a:off x="359625" y="2550879"/>
          <a:ext cx="4501933" cy="875520"/>
        </p:xfrm>
        <a:graphic>
          <a:graphicData uri="http://schemas.openxmlformats.org/drawingml/2006/table">
            <a:tbl>
              <a:tblPr/>
              <a:tblGrid>
                <a:gridCol w="966516">
                  <a:extLst>
                    <a:ext uri="{9D8B030D-6E8A-4147-A177-3AD203B41FA5}">
                      <a16:colId xmlns:a16="http://schemas.microsoft.com/office/drawing/2014/main" val="1450899989"/>
                    </a:ext>
                  </a:extLst>
                </a:gridCol>
                <a:gridCol w="728835">
                  <a:extLst>
                    <a:ext uri="{9D8B030D-6E8A-4147-A177-3AD203B41FA5}">
                      <a16:colId xmlns:a16="http://schemas.microsoft.com/office/drawing/2014/main" val="20000"/>
                    </a:ext>
                  </a:extLst>
                </a:gridCol>
                <a:gridCol w="1518458">
                  <a:extLst>
                    <a:ext uri="{9D8B030D-6E8A-4147-A177-3AD203B41FA5}">
                      <a16:colId xmlns:a16="http://schemas.microsoft.com/office/drawing/2014/main" val="20001"/>
                    </a:ext>
                  </a:extLst>
                </a:gridCol>
                <a:gridCol w="599612">
                  <a:extLst>
                    <a:ext uri="{9D8B030D-6E8A-4147-A177-3AD203B41FA5}">
                      <a16:colId xmlns:a16="http://schemas.microsoft.com/office/drawing/2014/main" val="20002"/>
                    </a:ext>
                  </a:extLst>
                </a:gridCol>
                <a:gridCol w="688512">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STUDENT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StudentNumber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Class</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Major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Smith</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85712877"/>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Brown</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31335250"/>
                  </a:ext>
                </a:extLst>
              </a:tr>
            </a:tbl>
          </a:graphicData>
        </a:graphic>
      </p:graphicFrame>
      <p:graphicFrame>
        <p:nvGraphicFramePr>
          <p:cNvPr id="10" name="Group 23">
            <a:extLst>
              <a:ext uri="{FF2B5EF4-FFF2-40B4-BE49-F238E27FC236}">
                <a16:creationId xmlns:a16="http://schemas.microsoft.com/office/drawing/2014/main" id="{1277F0DF-D87B-C049-9C35-FE62F237CF75}"/>
              </a:ext>
            </a:extLst>
          </p:cNvPr>
          <p:cNvGraphicFramePr>
            <a:graphicFrameLocks noGrp="1"/>
          </p:cNvGraphicFramePr>
          <p:nvPr>
            <p:extLst>
              <p:ext uri="{D42A27DB-BD31-4B8C-83A1-F6EECF244321}">
                <p14:modId xmlns:p14="http://schemas.microsoft.com/office/powerpoint/2010/main" val="2125630459"/>
              </p:ext>
            </p:extLst>
          </p:nvPr>
        </p:nvGraphicFramePr>
        <p:xfrm>
          <a:off x="5158969" y="932978"/>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graphicFrame>
        <p:nvGraphicFramePr>
          <p:cNvPr id="11" name="Group 86">
            <a:extLst>
              <a:ext uri="{FF2B5EF4-FFF2-40B4-BE49-F238E27FC236}">
                <a16:creationId xmlns:a16="http://schemas.microsoft.com/office/drawing/2014/main" id="{562E4E09-02AD-0247-A942-05645FC4AEE4}"/>
              </a:ext>
            </a:extLst>
          </p:cNvPr>
          <p:cNvGraphicFramePr>
            <a:graphicFrameLocks noGrp="1"/>
          </p:cNvGraphicFramePr>
          <p:nvPr>
            <p:extLst>
              <p:ext uri="{D42A27DB-BD31-4B8C-83A1-F6EECF244321}">
                <p14:modId xmlns:p14="http://schemas.microsoft.com/office/powerpoint/2010/main" val="4154332767"/>
              </p:ext>
            </p:extLst>
          </p:nvPr>
        </p:nvGraphicFramePr>
        <p:xfrm>
          <a:off x="5411464" y="2553289"/>
          <a:ext cx="6415550" cy="1994880"/>
        </p:xfrm>
        <a:graphic>
          <a:graphicData uri="http://schemas.openxmlformats.org/drawingml/2006/table">
            <a:tbl>
              <a:tblPr/>
              <a:tblGrid>
                <a:gridCol w="906190">
                  <a:extLst>
                    <a:ext uri="{9D8B030D-6E8A-4147-A177-3AD203B41FA5}">
                      <a16:colId xmlns:a16="http://schemas.microsoft.com/office/drawing/2014/main" val="3396831968"/>
                    </a:ext>
                  </a:extLst>
                </a:gridCol>
                <a:gridCol w="1558145">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965055">
                  <a:extLst>
                    <a:ext uri="{9D8B030D-6E8A-4147-A177-3AD203B41FA5}">
                      <a16:colId xmlns:a16="http://schemas.microsoft.com/office/drawing/2014/main" val="20002"/>
                    </a:ext>
                  </a:extLst>
                </a:gridCol>
                <a:gridCol w="543732">
                  <a:extLst>
                    <a:ext uri="{9D8B030D-6E8A-4147-A177-3AD203B41FA5}">
                      <a16:colId xmlns:a16="http://schemas.microsoft.com/office/drawing/2014/main" val="20003"/>
                    </a:ext>
                  </a:extLst>
                </a:gridCol>
                <a:gridCol w="1001758">
                  <a:extLst>
                    <a:ext uri="{9D8B030D-6E8A-4147-A177-3AD203B41FA5}">
                      <a16:colId xmlns:a16="http://schemas.microsoft.com/office/drawing/2014/main" val="2000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SECTION</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SectionIdentifier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Semester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Year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Instructor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95820090"/>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18</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5269679"/>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Spring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Knuth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75709418"/>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Chang</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900668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Anderson</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5847314"/>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Fall</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Stone</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9354187"/>
                  </a:ext>
                </a:extLst>
              </a:tr>
            </a:tbl>
          </a:graphicData>
        </a:graphic>
      </p:graphicFrame>
      <p:graphicFrame>
        <p:nvGraphicFramePr>
          <p:cNvPr id="12" name="Group 87">
            <a:extLst>
              <a:ext uri="{FF2B5EF4-FFF2-40B4-BE49-F238E27FC236}">
                <a16:creationId xmlns:a16="http://schemas.microsoft.com/office/drawing/2014/main" id="{89920C90-992A-C94C-834B-71D01E212E71}"/>
              </a:ext>
            </a:extLst>
          </p:cNvPr>
          <p:cNvGraphicFramePr>
            <a:graphicFrameLocks noGrp="1"/>
          </p:cNvGraphicFramePr>
          <p:nvPr>
            <p:extLst>
              <p:ext uri="{D42A27DB-BD31-4B8C-83A1-F6EECF244321}">
                <p14:modId xmlns:p14="http://schemas.microsoft.com/office/powerpoint/2010/main" val="3168570517"/>
              </p:ext>
            </p:extLst>
          </p:nvPr>
        </p:nvGraphicFramePr>
        <p:xfrm>
          <a:off x="359625" y="3894694"/>
          <a:ext cx="5299957" cy="1994880"/>
        </p:xfrm>
        <a:graphic>
          <a:graphicData uri="http://schemas.openxmlformats.org/drawingml/2006/table">
            <a:tbl>
              <a:tblPr/>
              <a:tblGrid>
                <a:gridCol w="1532682">
                  <a:extLst>
                    <a:ext uri="{9D8B030D-6E8A-4147-A177-3AD203B41FA5}">
                      <a16:colId xmlns:a16="http://schemas.microsoft.com/office/drawing/2014/main" val="2136105995"/>
                    </a:ext>
                  </a:extLst>
                </a:gridCol>
                <a:gridCol w="1518458">
                  <a:extLst>
                    <a:ext uri="{9D8B030D-6E8A-4147-A177-3AD203B41FA5}">
                      <a16:colId xmlns:a16="http://schemas.microsoft.com/office/drawing/2014/main" val="20000"/>
                    </a:ext>
                  </a:extLst>
                </a:gridCol>
                <a:gridCol w="1558145">
                  <a:extLst>
                    <a:ext uri="{9D8B030D-6E8A-4147-A177-3AD203B41FA5}">
                      <a16:colId xmlns:a16="http://schemas.microsoft.com/office/drawing/2014/main" val="20001"/>
                    </a:ext>
                  </a:extLst>
                </a:gridCol>
                <a:gridCol w="690672">
                  <a:extLst>
                    <a:ext uri="{9D8B030D-6E8A-4147-A177-3AD203B41FA5}">
                      <a16:colId xmlns:a16="http://schemas.microsoft.com/office/drawing/2014/main" val="20002"/>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GRADE_REPORT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StudentNumber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CC"/>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SectionIdentifier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6F2E4"/>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3742155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17</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119</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31962726"/>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85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41059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  92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29689910"/>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102</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B</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90256887"/>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8</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135</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56043593"/>
                  </a:ext>
                </a:extLst>
              </a:tr>
            </a:tbl>
          </a:graphicData>
        </a:graphic>
      </p:graphicFrame>
      <p:graphicFrame>
        <p:nvGraphicFramePr>
          <p:cNvPr id="13" name="Group 87">
            <a:extLst>
              <a:ext uri="{FF2B5EF4-FFF2-40B4-BE49-F238E27FC236}">
                <a16:creationId xmlns:a16="http://schemas.microsoft.com/office/drawing/2014/main" id="{22E21F67-4BF3-5B41-A0AE-BE5F7429ED05}"/>
              </a:ext>
            </a:extLst>
          </p:cNvPr>
          <p:cNvGraphicFramePr>
            <a:graphicFrameLocks noGrp="1"/>
          </p:cNvGraphicFramePr>
          <p:nvPr>
            <p:extLst>
              <p:ext uri="{D42A27DB-BD31-4B8C-83A1-F6EECF244321}">
                <p14:modId xmlns:p14="http://schemas.microsoft.com/office/powerpoint/2010/main" val="1326425458"/>
              </p:ext>
            </p:extLst>
          </p:nvPr>
        </p:nvGraphicFramePr>
        <p:xfrm>
          <a:off x="7149810" y="4734214"/>
          <a:ext cx="4681865" cy="1155360"/>
        </p:xfrm>
        <a:graphic>
          <a:graphicData uri="http://schemas.openxmlformats.org/drawingml/2006/table">
            <a:tbl>
              <a:tblPr/>
              <a:tblGrid>
                <a:gridCol w="1374313">
                  <a:extLst>
                    <a:ext uri="{9D8B030D-6E8A-4147-A177-3AD203B41FA5}">
                      <a16:colId xmlns:a16="http://schemas.microsoft.com/office/drawing/2014/main" val="2628479049"/>
                    </a:ext>
                  </a:extLst>
                </a:gridCol>
                <a:gridCol w="1440670">
                  <a:extLst>
                    <a:ext uri="{9D8B030D-6E8A-4147-A177-3AD203B41FA5}">
                      <a16:colId xmlns:a16="http://schemas.microsoft.com/office/drawing/2014/main" val="20000"/>
                    </a:ext>
                  </a:extLst>
                </a:gridCol>
                <a:gridCol w="1866882">
                  <a:extLst>
                    <a:ext uri="{9D8B030D-6E8A-4147-A177-3AD203B41FA5}">
                      <a16:colId xmlns:a16="http://schemas.microsoft.com/office/drawing/2014/main" val="20001"/>
                    </a:ext>
                  </a:extLst>
                </a:gridCol>
              </a:tblGrid>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PREREQUISITE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CourseNumber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PrerequisiteNumber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extLst>
                  <a:ext uri="{0D108BD9-81ED-4DB2-BD59-A6C34878D82A}">
                    <a16:rowId xmlns:a16="http://schemas.microsoft.com/office/drawing/2014/main" val="10001"/>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46226633"/>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12573284"/>
                  </a:ext>
                </a:extLst>
              </a:tr>
              <a:tr h="14446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34950428"/>
                  </a:ext>
                </a:extLst>
              </a:tr>
            </a:tbl>
          </a:graphicData>
        </a:graphic>
      </p:graphicFrame>
      <p:grpSp>
        <p:nvGrpSpPr>
          <p:cNvPr id="14" name="Group 13">
            <a:extLst>
              <a:ext uri="{FF2B5EF4-FFF2-40B4-BE49-F238E27FC236}">
                <a16:creationId xmlns:a16="http://schemas.microsoft.com/office/drawing/2014/main" id="{5EBF6BDC-37EC-394C-A729-6611A5551017}"/>
              </a:ext>
            </a:extLst>
          </p:cNvPr>
          <p:cNvGrpSpPr/>
          <p:nvPr/>
        </p:nvGrpSpPr>
        <p:grpSpPr>
          <a:xfrm>
            <a:off x="2156353" y="1613740"/>
            <a:ext cx="2879801" cy="720009"/>
            <a:chOff x="1102310" y="5127118"/>
            <a:chExt cx="2879801" cy="720009"/>
          </a:xfrm>
        </p:grpSpPr>
        <p:sp>
          <p:nvSpPr>
            <p:cNvPr id="15" name="TextBox 14">
              <a:extLst>
                <a:ext uri="{FF2B5EF4-FFF2-40B4-BE49-F238E27FC236}">
                  <a16:creationId xmlns:a16="http://schemas.microsoft.com/office/drawing/2014/main" id="{864DC721-2292-7947-ABBB-875C7C517350}"/>
                </a:ext>
              </a:extLst>
            </p:cNvPr>
            <p:cNvSpPr txBox="1"/>
            <p:nvPr/>
          </p:nvSpPr>
          <p:spPr>
            <a:xfrm>
              <a:off x="1102310" y="5127118"/>
              <a:ext cx="2879801" cy="720009"/>
            </a:xfrm>
            <a:prstGeom prst="cloudCallout">
              <a:avLst>
                <a:gd name="adj1" fmla="val -68779"/>
                <a:gd name="adj2" fmla="val -40241"/>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6" name="Rectangle 15">
              <a:extLst>
                <a:ext uri="{FF2B5EF4-FFF2-40B4-BE49-F238E27FC236}">
                  <a16:creationId xmlns:a16="http://schemas.microsoft.com/office/drawing/2014/main" id="{BAEBFD44-EE56-CD44-9CE1-13CB1998DE7E}"/>
                </a:ext>
              </a:extLst>
            </p:cNvPr>
            <p:cNvSpPr/>
            <p:nvPr/>
          </p:nvSpPr>
          <p:spPr>
            <a:xfrm>
              <a:off x="1381239" y="5163956"/>
              <a:ext cx="2321941" cy="646331"/>
            </a:xfrm>
            <a:prstGeom prst="rect">
              <a:avLst/>
            </a:prstGeom>
          </p:spPr>
          <p:txBody>
            <a:bodyPr wrap="square">
              <a:spAutoFit/>
            </a:bodyPr>
            <a:lstStyle/>
            <a:p>
              <a:pPr algn="ctr"/>
              <a:r>
                <a:rPr lang="de-DE" dirty="0">
                  <a:solidFill>
                    <a:schemeClr val="bg1"/>
                  </a:solidFill>
                </a:rPr>
                <a:t>Was für Fragen würde man stellen wollen?</a:t>
              </a:r>
            </a:p>
          </p:txBody>
        </p:sp>
      </p:grpSp>
    </p:spTree>
    <p:extLst>
      <p:ext uri="{BB962C8B-B14F-4D97-AF65-F5344CB8AC3E}">
        <p14:creationId xmlns:p14="http://schemas.microsoft.com/office/powerpoint/2010/main" val="11788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45B8-EBC4-8247-8E9B-45FE56050AA8}"/>
              </a:ext>
            </a:extLst>
          </p:cNvPr>
          <p:cNvSpPr>
            <a:spLocks noGrp="1"/>
          </p:cNvSpPr>
          <p:nvPr>
            <p:ph type="title"/>
          </p:nvPr>
        </p:nvSpPr>
        <p:spPr/>
        <p:txBody>
          <a:bodyPr/>
          <a:lstStyle/>
          <a:p>
            <a:r>
              <a:rPr lang="de-DE" dirty="0"/>
              <a:t>Aktualisieren von </a:t>
            </a:r>
            <a:r>
              <a:rPr lang="de-DE" dirty="0" err="1"/>
              <a:t>Tupeln</a:t>
            </a:r>
            <a:endParaRPr lang="de-DE" dirty="0"/>
          </a:p>
        </p:txBody>
      </p:sp>
      <p:sp>
        <p:nvSpPr>
          <p:cNvPr id="3" name="Content Placeholder 2">
            <a:extLst>
              <a:ext uri="{FF2B5EF4-FFF2-40B4-BE49-F238E27FC236}">
                <a16:creationId xmlns:a16="http://schemas.microsoft.com/office/drawing/2014/main" id="{8A82165D-6B56-C54B-8EE7-F5EB585B2345}"/>
              </a:ext>
            </a:extLst>
          </p:cNvPr>
          <p:cNvSpPr>
            <a:spLocks noGrp="1"/>
          </p:cNvSpPr>
          <p:nvPr>
            <p:ph idx="1"/>
          </p:nvPr>
        </p:nvSpPr>
        <p:spPr/>
        <p:txBody>
          <a:bodyPr/>
          <a:lstStyle/>
          <a:p>
            <a:r>
              <a:rPr lang="de-DE" dirty="0"/>
              <a:t>Fehlersituationen</a:t>
            </a:r>
          </a:p>
          <a:p>
            <a:pPr lvl="1"/>
            <a:r>
              <a:rPr lang="de-DE" dirty="0"/>
              <a:t>Ansonsten alle Probleme von </a:t>
            </a:r>
            <a:r>
              <a:rPr lang="de-DE" b="1" dirty="0"/>
              <a:t>INSERT</a:t>
            </a:r>
            <a:r>
              <a:rPr lang="de-DE" dirty="0"/>
              <a:t> und </a:t>
            </a:r>
            <a:r>
              <a:rPr lang="de-DE" b="1" dirty="0"/>
              <a:t>DELETE</a:t>
            </a:r>
            <a:r>
              <a:rPr lang="de-DE" dirty="0"/>
              <a:t>; Beispiele</a:t>
            </a:r>
          </a:p>
          <a:p>
            <a:pPr lvl="2"/>
            <a:r>
              <a:rPr lang="de-DE" dirty="0"/>
              <a:t>Primärschlüsseländerungen: Neuer Schlüsselwert schon belegt? </a:t>
            </a:r>
          </a:p>
          <a:p>
            <a:pPr lvl="2"/>
            <a:r>
              <a:rPr lang="de-DE" b="1" dirty="0"/>
              <a:t>UPDATE</a:t>
            </a:r>
            <a:r>
              <a:rPr lang="de-DE" dirty="0"/>
              <a:t> COURSE </a:t>
            </a:r>
            <a:r>
              <a:rPr lang="de-DE" b="1" dirty="0"/>
              <a:t>SET</a:t>
            </a:r>
            <a:r>
              <a:rPr lang="de-DE" dirty="0"/>
              <a:t> </a:t>
            </a:r>
            <a:r>
              <a:rPr lang="de-DE" dirty="0" err="1"/>
              <a:t>Course.CourseNumber</a:t>
            </a:r>
            <a:r>
              <a:rPr lang="de-DE" dirty="0"/>
              <a:t> =</a:t>
            </a:r>
            <a:r>
              <a:rPr lang="de-DE" dirty="0">
                <a:solidFill>
                  <a:srgbClr val="C00000"/>
                </a:solidFill>
              </a:rPr>
              <a:t> </a:t>
            </a:r>
            <a:r>
              <a:rPr lang="de-DE" dirty="0">
                <a:solidFill>
                  <a:srgbClr val="FFC000"/>
                </a:solidFill>
              </a:rPr>
              <a:t>CS1310</a:t>
            </a:r>
            <a:r>
              <a:rPr lang="de-DE" dirty="0">
                <a:solidFill>
                  <a:srgbClr val="C00000"/>
                </a:solidFill>
              </a:rPr>
              <a:t> </a:t>
            </a:r>
            <a:r>
              <a:rPr lang="de-DE" dirty="0"/>
              <a:t>...</a:t>
            </a:r>
          </a:p>
          <a:p>
            <a:pPr lvl="2"/>
            <a:r>
              <a:rPr lang="de-DE" dirty="0"/>
              <a:t>Referenz auf alten Schlüssel in anderer Relation vorhanden? </a:t>
            </a:r>
            <a:r>
              <a:rPr lang="de-DE" dirty="0">
                <a:solidFill>
                  <a:schemeClr val="accent1"/>
                </a:solidFill>
              </a:rPr>
              <a:t>➝ </a:t>
            </a:r>
            <a:r>
              <a:rPr lang="de-DE" dirty="0" err="1">
                <a:solidFill>
                  <a:schemeClr val="accent1"/>
                </a:solidFill>
              </a:rPr>
              <a:t>Kaskadierend</a:t>
            </a:r>
            <a:r>
              <a:rPr lang="de-DE" dirty="0">
                <a:solidFill>
                  <a:schemeClr val="accent1"/>
                </a:solidFill>
              </a:rPr>
              <a:t> aktualisieren</a:t>
            </a:r>
          </a:p>
          <a:p>
            <a:pPr lvl="2"/>
            <a:r>
              <a:rPr lang="de-DE" b="1" dirty="0"/>
              <a:t>UPDATE</a:t>
            </a:r>
            <a:r>
              <a:rPr lang="de-DE" dirty="0"/>
              <a:t> COURSE </a:t>
            </a:r>
            <a:r>
              <a:rPr lang="de-DE" b="1" dirty="0"/>
              <a:t>SET</a:t>
            </a:r>
            <a:r>
              <a:rPr lang="de-DE" dirty="0"/>
              <a:t> </a:t>
            </a:r>
            <a:r>
              <a:rPr lang="de-DE" dirty="0" err="1"/>
              <a:t>Course.CourseNumber</a:t>
            </a:r>
            <a:r>
              <a:rPr lang="de-DE" dirty="0"/>
              <a:t> =</a:t>
            </a:r>
            <a:r>
              <a:rPr lang="de-DE" dirty="0">
                <a:solidFill>
                  <a:srgbClr val="C00000"/>
                </a:solidFill>
              </a:rPr>
              <a:t> </a:t>
            </a:r>
            <a:r>
              <a:rPr lang="de-DE" dirty="0">
                <a:solidFill>
                  <a:srgbClr val="FFC000"/>
                </a:solidFill>
              </a:rPr>
              <a:t>CS3390</a:t>
            </a:r>
            <a:r>
              <a:rPr lang="de-DE" dirty="0">
                <a:solidFill>
                  <a:srgbClr val="C00000"/>
                </a:solidFill>
              </a:rPr>
              <a:t> </a:t>
            </a:r>
            <a:r>
              <a:rPr lang="de-DE" dirty="0"/>
              <a:t>...</a:t>
            </a:r>
          </a:p>
          <a:p>
            <a:pPr lvl="2"/>
            <a:r>
              <a:rPr lang="de-DE" dirty="0"/>
              <a:t>Fremdschlüsseländerungen: Existiert neuer Fremdschlüsselwert in referenzierter Relation?</a:t>
            </a:r>
          </a:p>
          <a:p>
            <a:pPr lvl="2"/>
            <a:r>
              <a:rPr lang="de-DE" b="1" dirty="0"/>
              <a:t>UPDATE</a:t>
            </a:r>
            <a:r>
              <a:rPr lang="de-DE" dirty="0"/>
              <a:t> </a:t>
            </a:r>
            <a:r>
              <a:rPr lang="de-DE" dirty="0" err="1"/>
              <a:t>Section.CourseNumber</a:t>
            </a:r>
            <a:r>
              <a:rPr lang="de-DE" dirty="0"/>
              <a:t> =</a:t>
            </a:r>
            <a:r>
              <a:rPr lang="de-DE" dirty="0">
                <a:solidFill>
                  <a:srgbClr val="C00000"/>
                </a:solidFill>
              </a:rPr>
              <a:t> </a:t>
            </a:r>
            <a:r>
              <a:rPr lang="de-DE" dirty="0">
                <a:solidFill>
                  <a:srgbClr val="FFC000"/>
                </a:solidFill>
              </a:rPr>
              <a:t>CS3390</a:t>
            </a:r>
            <a:r>
              <a:rPr lang="de-DE" dirty="0"/>
              <a:t> ...</a:t>
            </a:r>
            <a:endParaRPr lang="de-DE" dirty="0">
              <a:solidFill>
                <a:srgbClr val="C00000"/>
              </a:solidFill>
            </a:endParaRPr>
          </a:p>
          <a:p>
            <a:r>
              <a:rPr lang="de-DE" dirty="0">
                <a:solidFill>
                  <a:schemeClr val="accent1"/>
                </a:solidFill>
              </a:rPr>
              <a:t>Lösungen: </a:t>
            </a:r>
            <a:br>
              <a:rPr lang="de-DE" dirty="0">
                <a:solidFill>
                  <a:schemeClr val="accent1"/>
                </a:solidFill>
              </a:rPr>
            </a:br>
            <a:r>
              <a:rPr lang="de-DE" dirty="0">
                <a:solidFill>
                  <a:schemeClr val="accent1"/>
                </a:solidFill>
              </a:rPr>
              <a:t>Prinzipiell gleiche Optionen </a:t>
            </a:r>
            <a:br>
              <a:rPr lang="de-DE" dirty="0">
                <a:solidFill>
                  <a:schemeClr val="accent1"/>
                </a:solidFill>
              </a:rPr>
            </a:br>
            <a:r>
              <a:rPr lang="de-DE" dirty="0">
                <a:solidFill>
                  <a:schemeClr val="accent1"/>
                </a:solidFill>
              </a:rPr>
              <a:t>wie bei DELETE</a:t>
            </a:r>
          </a:p>
        </p:txBody>
      </p:sp>
      <p:sp>
        <p:nvSpPr>
          <p:cNvPr id="5" name="Date Placeholder 4">
            <a:extLst>
              <a:ext uri="{FF2B5EF4-FFF2-40B4-BE49-F238E27FC236}">
                <a16:creationId xmlns:a16="http://schemas.microsoft.com/office/drawing/2014/main" id="{4051E09E-CDC9-CE41-9252-6578C2141F52}"/>
              </a:ext>
            </a:extLst>
          </p:cNvPr>
          <p:cNvSpPr>
            <a:spLocks noGrp="1"/>
          </p:cNvSpPr>
          <p:nvPr>
            <p:ph type="dt" sz="half" idx="2"/>
          </p:nvPr>
        </p:nvSpPr>
        <p:spPr/>
        <p:txBody>
          <a:bodyPr/>
          <a:lstStyle/>
          <a:p>
            <a:r>
              <a:rPr lang="en-GB"/>
              <a:t>Relationale Algebra</a:t>
            </a:r>
          </a:p>
        </p:txBody>
      </p:sp>
      <p:sp>
        <p:nvSpPr>
          <p:cNvPr id="18" name="Footer Placeholder 17">
            <a:extLst>
              <a:ext uri="{FF2B5EF4-FFF2-40B4-BE49-F238E27FC236}">
                <a16:creationId xmlns:a16="http://schemas.microsoft.com/office/drawing/2014/main" id="{196E0F12-7D2B-EE46-B641-1B226C8E09C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31FD83E6-6829-054B-B096-A7DAF7441543}"/>
              </a:ext>
            </a:extLst>
          </p:cNvPr>
          <p:cNvSpPr>
            <a:spLocks noGrp="1"/>
          </p:cNvSpPr>
          <p:nvPr>
            <p:ph type="sldNum" sz="quarter" idx="4"/>
          </p:nvPr>
        </p:nvSpPr>
        <p:spPr/>
        <p:txBody>
          <a:bodyPr/>
          <a:lstStyle/>
          <a:p>
            <a:fld id="{6B52BCD7-8B4B-1443-81DC-540C3C62FE02}" type="slidenum">
              <a:rPr lang="en-GB" smtClean="0"/>
              <a:t>70</a:t>
            </a:fld>
            <a:endParaRPr lang="en-GB"/>
          </a:p>
        </p:txBody>
      </p:sp>
      <p:graphicFrame>
        <p:nvGraphicFramePr>
          <p:cNvPr id="8" name="Group 23">
            <a:extLst>
              <a:ext uri="{FF2B5EF4-FFF2-40B4-BE49-F238E27FC236}">
                <a16:creationId xmlns:a16="http://schemas.microsoft.com/office/drawing/2014/main" id="{1921F004-D668-1844-863C-70B78D99064F}"/>
              </a:ext>
            </a:extLst>
          </p:cNvPr>
          <p:cNvGraphicFramePr>
            <a:graphicFrameLocks noGrp="1"/>
          </p:cNvGraphicFramePr>
          <p:nvPr>
            <p:extLst>
              <p:ext uri="{D42A27DB-BD31-4B8C-83A1-F6EECF244321}">
                <p14:modId xmlns:p14="http://schemas.microsoft.com/office/powerpoint/2010/main" val="1566306623"/>
              </p:ext>
            </p:extLst>
          </p:nvPr>
        </p:nvGraphicFramePr>
        <p:xfrm>
          <a:off x="5163630" y="4470714"/>
          <a:ext cx="6668045" cy="1435200"/>
        </p:xfrm>
        <a:graphic>
          <a:graphicData uri="http://schemas.openxmlformats.org/drawingml/2006/table">
            <a:tbl>
              <a:tblPr/>
              <a:tblGrid>
                <a:gridCol w="863455">
                  <a:extLst>
                    <a:ext uri="{9D8B030D-6E8A-4147-A177-3AD203B41FA5}">
                      <a16:colId xmlns:a16="http://schemas.microsoft.com/office/drawing/2014/main" val="552426523"/>
                    </a:ext>
                  </a:extLst>
                </a:gridCol>
                <a:gridCol w="1990072">
                  <a:extLst>
                    <a:ext uri="{9D8B030D-6E8A-4147-A177-3AD203B41FA5}">
                      <a16:colId xmlns:a16="http://schemas.microsoft.com/office/drawing/2014/main" val="20000"/>
                    </a:ext>
                  </a:extLst>
                </a:gridCol>
                <a:gridCol w="1440670">
                  <a:extLst>
                    <a:ext uri="{9D8B030D-6E8A-4147-A177-3AD203B41FA5}">
                      <a16:colId xmlns:a16="http://schemas.microsoft.com/office/drawing/2014/main" val="20001"/>
                    </a:ext>
                  </a:extLst>
                </a:gridCol>
                <a:gridCol w="1177653">
                  <a:extLst>
                    <a:ext uri="{9D8B030D-6E8A-4147-A177-3AD203B41FA5}">
                      <a16:colId xmlns:a16="http://schemas.microsoft.com/office/drawing/2014/main" val="20002"/>
                    </a:ext>
                  </a:extLst>
                </a:gridCol>
                <a:gridCol w="1196195">
                  <a:extLst>
                    <a:ext uri="{9D8B030D-6E8A-4147-A177-3AD203B41FA5}">
                      <a16:colId xmlns:a16="http://schemas.microsoft.com/office/drawing/2014/main" val="2000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defRPr/>
                      </a:pPr>
                      <a:r>
                        <a:rPr kumimoji="0" lang="de-DE" sz="1600" b="0" i="0" u="none" strike="noStrike" cap="none" normalizeH="0" baseline="0" dirty="0">
                          <a:ln>
                            <a:noFill/>
                          </a:ln>
                          <a:solidFill>
                            <a:schemeClr val="tx1"/>
                          </a:solidFill>
                          <a:effectLst/>
                          <a:latin typeface="+mn-lt"/>
                        </a:rPr>
                        <a:t>COURSE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CourseNumber</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DBE8"/>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CreditHours</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Department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Introduction</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to</a:t>
                      </a:r>
                      <a:r>
                        <a:rPr kumimoji="0" lang="de-DE" sz="1600" b="0" i="0" u="none" strike="noStrike" cap="none" normalizeH="0" baseline="0" dirty="0">
                          <a:ln>
                            <a:noFill/>
                          </a:ln>
                          <a:solidFill>
                            <a:schemeClr val="tx1"/>
                          </a:solidFill>
                          <a:effectLst/>
                          <a:latin typeface="+mn-lt"/>
                        </a:rPr>
                        <a:t> CS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CS1310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96873113"/>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 </a:t>
                      </a:r>
                      <a:r>
                        <a:rPr kumimoji="0" lang="de-DE" sz="1600" b="0" i="0" u="none" strike="noStrike" cap="none" normalizeH="0" baseline="0" dirty="0" err="1">
                          <a:ln>
                            <a:noFill/>
                          </a:ln>
                          <a:solidFill>
                            <a:schemeClr val="tx1"/>
                          </a:solidFill>
                          <a:effectLst/>
                          <a:latin typeface="+mn-lt"/>
                        </a:rPr>
                        <a:t>Structures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CS3320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4</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52473936"/>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Discrete</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Mathematics</a:t>
                      </a: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MATH2410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MATH</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54168941"/>
                  </a:ext>
                </a:extLst>
              </a:tr>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endParaRPr kumimoji="0" lang="de-DE" sz="1600" b="0" i="0" u="none" strike="noStrike" cap="none" normalizeH="0" baseline="0" dirty="0">
                        <a:ln>
                          <a:noFill/>
                        </a:ln>
                        <a:solidFill>
                          <a:schemeClr val="tx1"/>
                        </a:solidFill>
                        <a:effectLst/>
                        <a:latin typeface="+mn-lt"/>
                      </a:endParaRPr>
                    </a:p>
                  </a:txBody>
                  <a:tcPr marL="72000" marR="72000" marT="18000" marB="18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Databases</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CS3380</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3</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CS</a:t>
                      </a:r>
                    </a:p>
                  </a:txBody>
                  <a:tcPr marL="72000" marR="72000" marT="18000" marB="18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088681"/>
                  </a:ext>
                </a:extLst>
              </a:tr>
            </a:tbl>
          </a:graphicData>
        </a:graphic>
      </p:graphicFrame>
    </p:spTree>
    <p:extLst>
      <p:ext uri="{BB962C8B-B14F-4D97-AF65-F5344CB8AC3E}">
        <p14:creationId xmlns:p14="http://schemas.microsoft.com/office/powerpoint/2010/main" val="3593640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4954-0DDC-6946-9A4D-0FD5E076204A}"/>
              </a:ext>
            </a:extLst>
          </p:cNvPr>
          <p:cNvSpPr>
            <a:spLocks noGrp="1"/>
          </p:cNvSpPr>
          <p:nvPr>
            <p:ph type="title"/>
          </p:nvPr>
        </p:nvSpPr>
        <p:spPr/>
        <p:txBody>
          <a:bodyPr/>
          <a:lstStyle/>
          <a:p>
            <a:r>
              <a:rPr lang="de-DE" dirty="0"/>
              <a:t>Zwischenzusammenfassung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93E97F-DCB2-0440-A697-CF9CBEDBF9CD}"/>
                  </a:ext>
                </a:extLst>
              </p:cNvPr>
              <p:cNvSpPr>
                <a:spLocks noGrp="1"/>
              </p:cNvSpPr>
              <p:nvPr>
                <p:ph idx="1"/>
              </p:nvPr>
            </p:nvSpPr>
            <p:spPr/>
            <p:txBody>
              <a:bodyPr>
                <a:normAutofit/>
              </a:bodyPr>
              <a:lstStyle/>
              <a:p>
                <a:r>
                  <a:rPr lang="de-DE" dirty="0"/>
                  <a:t>Relationale Algebra als Anfragesprache an Relationen</a:t>
                </a:r>
              </a:p>
              <a:p>
                <a:r>
                  <a:rPr lang="de-DE" dirty="0">
                    <a:ea typeface="Cambria Math" panose="02040503050406030204" pitchFamily="18" charset="0"/>
                  </a:rPr>
                  <a:t>Entfernende Operatoren</a:t>
                </a:r>
              </a:p>
              <a:p>
                <a:pPr lvl="1"/>
                <a:r>
                  <a:rPr lang="de-DE" dirty="0">
                    <a:ea typeface="Cambria Math" panose="02040503050406030204" pitchFamily="18" charset="0"/>
                  </a:rPr>
                  <a:t>Selektion </a:t>
                </a:r>
                <a14:m>
                  <m:oMath xmlns:m="http://schemas.openxmlformats.org/officeDocument/2006/math">
                    <m:r>
                      <a:rPr lang="de-DE" i="1">
                        <a:latin typeface="Cambria Math" panose="02040503050406030204" pitchFamily="18" charset="0"/>
                        <a:ea typeface="Cambria Math" panose="02040503050406030204" pitchFamily="18" charset="0"/>
                      </a:rPr>
                      <m:t>𝜎</m:t>
                    </m:r>
                  </m:oMath>
                </a14:m>
                <a:r>
                  <a:rPr lang="de-DE" dirty="0">
                    <a:ea typeface="Cambria Math" panose="02040503050406030204" pitchFamily="18" charset="0"/>
                  </a:rPr>
                  <a:t>, Projektion </a:t>
                </a:r>
                <a14:m>
                  <m:oMath xmlns:m="http://schemas.openxmlformats.org/officeDocument/2006/math">
                    <m:r>
                      <a:rPr lang="de-DE" i="1">
                        <a:latin typeface="Cambria Math" panose="02040503050406030204" pitchFamily="18" charset="0"/>
                        <a:ea typeface="Cambria Math" panose="02040503050406030204" pitchFamily="18" charset="0"/>
                      </a:rPr>
                      <m:t>𝜋</m:t>
                    </m:r>
                  </m:oMath>
                </a14:m>
                <a:endParaRPr lang="de-DE" dirty="0">
                  <a:ea typeface="Cambria Math" panose="02040503050406030204" pitchFamily="18" charset="0"/>
                </a:endParaRPr>
              </a:p>
              <a:p>
                <a:r>
                  <a:rPr lang="de-DE" dirty="0">
                    <a:ea typeface="Cambria Math" panose="02040503050406030204" pitchFamily="18" charset="0"/>
                  </a:rPr>
                  <a:t>Umbenennung </a:t>
                </a:r>
                <a14:m>
                  <m:oMath xmlns:m="http://schemas.openxmlformats.org/officeDocument/2006/math">
                    <m:r>
                      <a:rPr lang="de-DE" i="1">
                        <a:latin typeface="Cambria Math" panose="02040503050406030204" pitchFamily="18" charset="0"/>
                        <a:ea typeface="Cambria Math" panose="02040503050406030204" pitchFamily="18" charset="0"/>
                      </a:rPr>
                      <m:t>𝜌</m:t>
                    </m:r>
                  </m:oMath>
                </a14:m>
                <a:endParaRPr lang="de-DE" dirty="0"/>
              </a:p>
              <a:p>
                <a:r>
                  <a:rPr lang="de-DE" dirty="0"/>
                  <a:t>Kombinierende Operatoren</a:t>
                </a:r>
              </a:p>
              <a:p>
                <a:pPr lvl="1"/>
                <a:r>
                  <a:rPr lang="de-DE" dirty="0">
                    <a:ea typeface="Cambria Math" panose="02040503050406030204" pitchFamily="18" charset="0"/>
                  </a:rPr>
                  <a:t>Klassisch: Vereinigung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ea typeface="Cambria Math" panose="02040503050406030204" pitchFamily="18" charset="0"/>
                  </a:rPr>
                  <a:t>, Schnitt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ea typeface="Cambria Math" panose="02040503050406030204" pitchFamily="18" charset="0"/>
                  </a:rPr>
                  <a:t>, Differenz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ea typeface="Cambria Math" panose="02040503050406030204" pitchFamily="18" charset="0"/>
                </a:endParaRPr>
              </a:p>
              <a:p>
                <a:pPr lvl="1"/>
                <a:r>
                  <a:rPr lang="de-DE" dirty="0">
                    <a:ea typeface="Cambria Math" panose="02040503050406030204" pitchFamily="18" charset="0"/>
                  </a:rPr>
                  <a:t>Kartesisches Produkt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 </a:t>
                </a:r>
                <a:r>
                  <a:rPr lang="de-DE" dirty="0">
                    <a:ea typeface="Cambria Math" panose="02040503050406030204" pitchFamily="18" charset="0"/>
                  </a:rPr>
                  <a:t>Join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 und weitere </a:t>
                </a:r>
                <a:r>
                  <a:rPr lang="de-DE" dirty="0" err="1"/>
                  <a:t>Join</a:t>
                </a:r>
                <a:r>
                  <a:rPr lang="de-DE" dirty="0"/>
                  <a:t>-Arten, </a:t>
                </a:r>
                <a:r>
                  <a:rPr lang="de-DE" dirty="0" err="1"/>
                  <a:t>Outer</a:t>
                </a:r>
                <a:r>
                  <a:rPr lang="de-DE" dirty="0"/>
                  <a:t> Union, Division</a:t>
                </a:r>
              </a:p>
              <a:p>
                <a:r>
                  <a:rPr lang="de-DE" dirty="0"/>
                  <a:t>Minimalität der relationalen Algebra</a:t>
                </a:r>
              </a:p>
              <a:p>
                <a:r>
                  <a:rPr lang="de-DE" dirty="0"/>
                  <a:t>Aggregieren, gruppieren</a:t>
                </a:r>
              </a:p>
              <a:p>
                <a:r>
                  <a:rPr lang="de-DE" dirty="0" err="1"/>
                  <a:t>Relationenzustände</a:t>
                </a:r>
                <a:r>
                  <a:rPr lang="de-DE" dirty="0"/>
                  <a:t> ändern</a:t>
                </a:r>
              </a:p>
              <a:p>
                <a:pPr lvl="1"/>
                <a:r>
                  <a:rPr lang="de-DE" dirty="0"/>
                  <a:t>Einfügen, löschen, aktualisieren</a:t>
                </a:r>
              </a:p>
              <a:p>
                <a:endParaRPr lang="de-DE" dirty="0"/>
              </a:p>
            </p:txBody>
          </p:sp>
        </mc:Choice>
        <mc:Fallback xmlns="">
          <p:sp>
            <p:nvSpPr>
              <p:cNvPr id="3" name="Content Placeholder 2">
                <a:extLst>
                  <a:ext uri="{FF2B5EF4-FFF2-40B4-BE49-F238E27FC236}">
                    <a16:creationId xmlns:a16="http://schemas.microsoft.com/office/drawing/2014/main" id="{3693E97F-DCB2-0440-A697-CF9CBEDBF9CD}"/>
                  </a:ext>
                </a:extLst>
              </p:cNvPr>
              <p:cNvSpPr>
                <a:spLocks noGrp="1" noRot="1" noChangeAspect="1" noMove="1" noResize="1" noEditPoints="1" noAdjustHandles="1" noChangeArrowheads="1" noChangeShapeType="1" noTextEdit="1"/>
              </p:cNvSpPr>
              <p:nvPr>
                <p:ph idx="1"/>
              </p:nvPr>
            </p:nvSpPr>
            <p:spPr>
              <a:blipFill>
                <a:blip r:embed="rId2"/>
                <a:stretch>
                  <a:fillRect l="-1436" t="-2687" b="-1493"/>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487997F3-3A37-C348-9442-ABF11E44F70C}"/>
              </a:ext>
            </a:extLst>
          </p:cNvPr>
          <p:cNvSpPr>
            <a:spLocks noGrp="1"/>
          </p:cNvSpPr>
          <p:nvPr>
            <p:ph type="dt" sz="half" idx="2"/>
          </p:nvPr>
        </p:nvSpPr>
        <p:spPr/>
        <p:txBody>
          <a:bodyPr/>
          <a:lstStyle/>
          <a:p>
            <a:r>
              <a:rPr lang="en-GB"/>
              <a:t>Relationale Algebra</a:t>
            </a:r>
          </a:p>
        </p:txBody>
      </p:sp>
      <p:sp>
        <p:nvSpPr>
          <p:cNvPr id="7" name="Footer Placeholder 6">
            <a:extLst>
              <a:ext uri="{FF2B5EF4-FFF2-40B4-BE49-F238E27FC236}">
                <a16:creationId xmlns:a16="http://schemas.microsoft.com/office/drawing/2014/main" id="{B9527355-73A8-9746-830D-7E2C6CF99122}"/>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33BD017-68EE-DA4F-8508-4AE44D567691}"/>
              </a:ext>
            </a:extLst>
          </p:cNvPr>
          <p:cNvSpPr>
            <a:spLocks noGrp="1"/>
          </p:cNvSpPr>
          <p:nvPr>
            <p:ph type="sldNum" sz="quarter" idx="4"/>
          </p:nvPr>
        </p:nvSpPr>
        <p:spPr/>
        <p:txBody>
          <a:bodyPr/>
          <a:lstStyle/>
          <a:p>
            <a:fld id="{6B52BCD7-8B4B-1443-81DC-540C3C62FE02}" type="slidenum">
              <a:rPr lang="en-GB" smtClean="0"/>
              <a:t>71</a:t>
            </a:fld>
            <a:endParaRPr lang="en-GB"/>
          </a:p>
        </p:txBody>
      </p:sp>
    </p:spTree>
    <p:extLst>
      <p:ext uri="{BB962C8B-B14F-4D97-AF65-F5344CB8AC3E}">
        <p14:creationId xmlns:p14="http://schemas.microsoft.com/office/powerpoint/2010/main" val="3612704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Übersicht: 3. Das Relationale Datenmodell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Relationales Datenmodell</a:t>
                </a:r>
              </a:p>
              <a:p>
                <a:pPr lvl="1"/>
                <a:r>
                  <a:rPr lang="de-DE" dirty="0"/>
                  <a:t>Relationen, Attribute, relationale Datenbanken und -schemata</a:t>
                </a:r>
              </a:p>
              <a:p>
                <a:pPr lvl="1"/>
                <a:r>
                  <a:rPr lang="de-DE" dirty="0"/>
                  <a:t>Schlüssel: Primärschlüssel, Fremdschlüssel, referentielle Integrität</a:t>
                </a:r>
              </a:p>
              <a:p>
                <a:pPr marL="457200" indent="-457200">
                  <a:buFont typeface="+mj-lt"/>
                  <a:buAutoNum type="alphaUcPeriod"/>
                </a:pPr>
                <a:r>
                  <a:rPr lang="de-DE" i="1" dirty="0"/>
                  <a:t>Entwurf relationaler Schemata</a:t>
                </a:r>
              </a:p>
              <a:p>
                <a:pPr lvl="1"/>
                <a:r>
                  <a:rPr lang="de-DE" dirty="0"/>
                  <a:t>Vom ER-Diagramm zum relationalen Modell</a:t>
                </a:r>
              </a:p>
              <a:p>
                <a:pPr marL="457200" indent="-457200">
                  <a:buFont typeface="+mj-lt"/>
                  <a:buAutoNum type="alphaUcPeriod"/>
                </a:pPr>
                <a:r>
                  <a:rPr lang="de-DE" i="1" dirty="0">
                    <a:solidFill>
                      <a:schemeClr val="tx1"/>
                    </a:solidFill>
                  </a:rPr>
                  <a:t>Relationale Algebra</a:t>
                </a:r>
              </a:p>
              <a:p>
                <a:pPr lvl="1"/>
                <a14:m>
                  <m:oMath xmlns:m="http://schemas.openxmlformats.org/officeDocument/2006/math">
                    <m:r>
                      <a:rPr lang="de-DE" i="1" smtClean="0">
                        <a:solidFill>
                          <a:schemeClr val="tx1"/>
                        </a:solidFill>
                        <a:latin typeface="Cambria Math" panose="02040503050406030204" pitchFamily="18" charset="0"/>
                        <a:ea typeface="Cambria Math" panose="02040503050406030204" pitchFamily="18" charset="0"/>
                      </a:rPr>
                      <m:t>𝜋</m:t>
                    </m:r>
                    <m:r>
                      <a:rPr lang="de-DE" b="0" i="1" smtClean="0">
                        <a:solidFill>
                          <a:schemeClr val="tx1"/>
                        </a:solidFill>
                        <a:latin typeface="Cambria Math" panose="02040503050406030204" pitchFamily="18" charset="0"/>
                        <a:ea typeface="Cambria Math" panose="02040503050406030204" pitchFamily="18" charset="0"/>
                      </a:rPr>
                      <m:t>, </m:t>
                    </m:r>
                    <m:r>
                      <a:rPr lang="de-DE" b="0" i="1" smtClean="0">
                        <a:solidFill>
                          <a:schemeClr val="tx1"/>
                        </a:solidFill>
                        <a:latin typeface="Cambria Math" panose="02040503050406030204" pitchFamily="18" charset="0"/>
                        <a:ea typeface="Cambria Math" panose="02040503050406030204" pitchFamily="18" charset="0"/>
                      </a:rPr>
                      <m:t>𝜌</m:t>
                    </m:r>
                    <m:r>
                      <a:rPr lang="de-DE" b="0" i="1" smtClean="0">
                        <a:solidFill>
                          <a:schemeClr val="tx1"/>
                        </a:solidFill>
                        <a:latin typeface="Cambria Math" panose="02040503050406030204" pitchFamily="18" charset="0"/>
                        <a:ea typeface="Cambria Math" panose="02040503050406030204" pitchFamily="18" charset="0"/>
                      </a:rPr>
                      <m:t>, </m:t>
                    </m:r>
                    <m:r>
                      <a:rPr lang="de-DE" b="0" i="1" smtClean="0">
                        <a:solidFill>
                          <a:schemeClr val="tx1"/>
                        </a:solidFill>
                        <a:latin typeface="Cambria Math" panose="02040503050406030204" pitchFamily="18" charset="0"/>
                        <a:ea typeface="Cambria Math" panose="02040503050406030204" pitchFamily="18" charset="0"/>
                      </a:rPr>
                      <m:t>𝜎</m:t>
                    </m:r>
                    <m:r>
                      <a:rPr lang="de-DE" b="0" i="1" smtClean="0">
                        <a:solidFill>
                          <a:schemeClr val="tx1"/>
                        </a:solidFill>
                        <a:latin typeface="Cambria Math" panose="02040503050406030204" pitchFamily="18" charset="0"/>
                        <a:ea typeface="Cambria Math" panose="02040503050406030204" pitchFamily="18" charset="0"/>
                      </a:rPr>
                      <m:t>,∪, ∩, −,×, ⋈</m:t>
                    </m:r>
                  </m:oMath>
                </a14:m>
                <a:endParaRPr lang="de-DE" dirty="0">
                  <a:solidFill>
                    <a:schemeClr val="tx1"/>
                  </a:solidFill>
                </a:endParaRPr>
              </a:p>
              <a:p>
                <a:pPr lvl="1"/>
                <a:r>
                  <a:rPr lang="de-DE" dirty="0">
                    <a:solidFill>
                      <a:schemeClr val="tx1"/>
                    </a:solidFill>
                  </a:rPr>
                  <a:t>Minimalität</a:t>
                </a:r>
              </a:p>
              <a:p>
                <a:pPr lvl="1"/>
                <a:r>
                  <a:rPr lang="de-DE" dirty="0">
                    <a:solidFill>
                      <a:schemeClr val="tx1"/>
                    </a:solidFill>
                  </a:rPr>
                  <a:t>Aggregieren, gruppieren</a:t>
                </a:r>
              </a:p>
              <a:p>
                <a:pPr lvl="1"/>
                <a:r>
                  <a:rPr lang="de-DE" dirty="0">
                    <a:solidFill>
                      <a:schemeClr val="tx1"/>
                    </a:solidFill>
                  </a:rPr>
                  <a:t>Einfügen, löschen, aktualisieren</a:t>
                </a:r>
              </a:p>
              <a:p>
                <a:pPr lvl="3"/>
                <a:endParaRPr lang="de-DE" dirty="0">
                  <a:solidFill>
                    <a:schemeClr val="tx1"/>
                  </a:solidFill>
                </a:endParaRPr>
              </a:p>
              <a:p>
                <a:pPr marL="0" indent="0" algn="ctr">
                  <a:buNone/>
                </a:pPr>
                <a:r>
                  <a:rPr lang="de-DE" dirty="0">
                    <a:solidFill>
                      <a:schemeClr val="accent1"/>
                    </a:solidFill>
                  </a:rPr>
                  <a:t>➝ Datenbank-Entwurf</a:t>
                </a:r>
              </a:p>
              <a:p>
                <a:pPr lvl="1"/>
                <a:endParaRPr lang="de-DE" dirty="0">
                  <a:solidFill>
                    <a:schemeClr val="accent1"/>
                  </a:solidFill>
                </a:endParaRPr>
              </a:p>
            </p:txBody>
          </p:sp>
        </mc:Choice>
        <mc:Fallback xmlns="">
          <p:sp>
            <p:nvSpPr>
              <p:cNvPr id="3" name="Content Placeholder 2">
                <a:extLst>
                  <a:ext uri="{FF2B5EF4-FFF2-40B4-BE49-F238E27FC236}">
                    <a16:creationId xmlns:a16="http://schemas.microsoft.com/office/drawing/2014/main" id="{6C41BC0C-A657-5D4F-99A9-74DEC788ACD4}"/>
                  </a:ext>
                </a:extLst>
              </p:cNvPr>
              <p:cNvSpPr>
                <a:spLocks noGrp="1" noRot="1" noChangeAspect="1" noMove="1" noResize="1" noEditPoints="1" noAdjustHandles="1" noChangeArrowheads="1" noChangeShapeType="1" noTextEdit="1"/>
              </p:cNvSpPr>
              <p:nvPr>
                <p:ph idx="1"/>
              </p:nvPr>
            </p:nvSpPr>
            <p:spPr>
              <a:blipFill>
                <a:blip r:embed="rId3"/>
                <a:stretch>
                  <a:fillRect l="-1547" t="-2985" b="-7463"/>
                </a:stretch>
              </a:blipFill>
            </p:spPr>
            <p:txBody>
              <a:bodyPr/>
              <a:lstStyle/>
              <a:p>
                <a:r>
                  <a:rPr lang="en-GB">
                    <a:noFill/>
                  </a:rPr>
                  <a:t> </a:t>
                </a:r>
              </a:p>
            </p:txBody>
          </p:sp>
        </mc:Fallback>
      </mc:AlternateContent>
      <p:sp>
        <p:nvSpPr>
          <p:cNvPr id="9" name="Date Placeholder 8">
            <a:extLst>
              <a:ext uri="{FF2B5EF4-FFF2-40B4-BE49-F238E27FC236}">
                <a16:creationId xmlns:a16="http://schemas.microsoft.com/office/drawing/2014/main" id="{3AA35571-36FD-D145-AC0C-DB2CF8665CCE}"/>
              </a:ext>
            </a:extLst>
          </p:cNvPr>
          <p:cNvSpPr>
            <a:spLocks noGrp="1"/>
          </p:cNvSpPr>
          <p:nvPr>
            <p:ph type="dt" sz="half" idx="2"/>
          </p:nvPr>
        </p:nvSpPr>
        <p:spPr/>
        <p:txBody>
          <a:bodyPr/>
          <a:lstStyle/>
          <a:p>
            <a:r>
              <a:rPr lang="en-GB"/>
              <a:t>Relationale Algebra</a:t>
            </a:r>
          </a:p>
        </p:txBody>
      </p:sp>
      <p:sp>
        <p:nvSpPr>
          <p:cNvPr id="10" name="Footer Placeholder 9">
            <a:extLst>
              <a:ext uri="{FF2B5EF4-FFF2-40B4-BE49-F238E27FC236}">
                <a16:creationId xmlns:a16="http://schemas.microsoft.com/office/drawing/2014/main" id="{CEC89382-14EB-D545-82FA-AEFC28E4AA6B}"/>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5B0AC564-DD16-F149-A9AA-6094A1999D18}"/>
              </a:ext>
            </a:extLst>
          </p:cNvPr>
          <p:cNvSpPr>
            <a:spLocks noGrp="1"/>
          </p:cNvSpPr>
          <p:nvPr>
            <p:ph type="sldNum" sz="quarter" idx="4"/>
          </p:nvPr>
        </p:nvSpPr>
        <p:spPr/>
        <p:txBody>
          <a:bodyPr/>
          <a:lstStyle/>
          <a:p>
            <a:fld id="{6B52BCD7-8B4B-1443-81DC-540C3C62FE02}" type="slidenum">
              <a:rPr lang="en-GB" smtClean="0"/>
              <a:t>72</a:t>
            </a:fld>
            <a:endParaRPr lang="en-GB"/>
          </a:p>
        </p:txBody>
      </p:sp>
    </p:spTree>
    <p:extLst>
      <p:ext uri="{BB962C8B-B14F-4D97-AF65-F5344CB8AC3E}">
        <p14:creationId xmlns:p14="http://schemas.microsoft.com/office/powerpoint/2010/main" val="22467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4954-0DDC-6946-9A4D-0FD5E076204A}"/>
              </a:ext>
            </a:extLst>
          </p:cNvPr>
          <p:cNvSpPr>
            <a:spLocks noGrp="1"/>
          </p:cNvSpPr>
          <p:nvPr>
            <p:ph type="title"/>
          </p:nvPr>
        </p:nvSpPr>
        <p:spPr/>
        <p:txBody>
          <a:bodyPr/>
          <a:lstStyle/>
          <a:p>
            <a:r>
              <a:rPr lang="de-DE" dirty="0"/>
              <a:t>Anfragen an Relationen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93E97F-DCB2-0440-A697-CF9CBEDBF9CD}"/>
                  </a:ext>
                </a:extLst>
              </p:cNvPr>
              <p:cNvSpPr>
                <a:spLocks noGrp="1"/>
              </p:cNvSpPr>
              <p:nvPr>
                <p:ph sz="half" idx="1"/>
              </p:nvPr>
            </p:nvSpPr>
            <p:spPr/>
            <p:txBody>
              <a:bodyPr>
                <a:noAutofit/>
              </a:bodyPr>
              <a:lstStyle/>
              <a:p>
                <a:r>
                  <a:rPr lang="de-DE" dirty="0">
                    <a:ea typeface="Cambria Math" panose="02040503050406030204" pitchFamily="18" charset="0"/>
                  </a:rPr>
                  <a:t>Entfernende Operatoren </a:t>
                </a:r>
              </a:p>
              <a:p>
                <a:pPr lvl="1"/>
                <a:r>
                  <a:rPr lang="de-DE" dirty="0">
                    <a:ea typeface="Cambria Math" panose="02040503050406030204" pitchFamily="18" charset="0"/>
                  </a:rPr>
                  <a:t>Selektion </a:t>
                </a:r>
                <a14:m>
                  <m:oMath xmlns:m="http://schemas.openxmlformats.org/officeDocument/2006/math">
                    <m:r>
                      <a:rPr lang="de-DE" i="1">
                        <a:latin typeface="Cambria Math" panose="02040503050406030204" pitchFamily="18" charset="0"/>
                        <a:ea typeface="Cambria Math" panose="02040503050406030204" pitchFamily="18" charset="0"/>
                      </a:rPr>
                      <m:t>𝜎</m:t>
                    </m:r>
                  </m:oMath>
                </a14:m>
                <a:endParaRPr lang="de-DE" dirty="0">
                  <a:ea typeface="Cambria Math" panose="02040503050406030204" pitchFamily="18" charset="0"/>
                </a:endParaRPr>
              </a:p>
              <a:p>
                <a:pPr lvl="1"/>
                <a:r>
                  <a:rPr lang="de-DE" dirty="0">
                    <a:ea typeface="Cambria Math" panose="02040503050406030204" pitchFamily="18" charset="0"/>
                  </a:rPr>
                  <a:t>Projektion </a:t>
                </a:r>
                <a14:m>
                  <m:oMath xmlns:m="http://schemas.openxmlformats.org/officeDocument/2006/math">
                    <m:r>
                      <a:rPr lang="de-DE" i="1">
                        <a:latin typeface="Cambria Math" panose="02040503050406030204" pitchFamily="18" charset="0"/>
                        <a:ea typeface="Cambria Math" panose="02040503050406030204" pitchFamily="18" charset="0"/>
                      </a:rPr>
                      <m:t>𝜋</m:t>
                    </m:r>
                  </m:oMath>
                </a14:m>
                <a:endParaRPr lang="de-DE" dirty="0">
                  <a:ea typeface="Cambria Math" panose="02040503050406030204" pitchFamily="18" charset="0"/>
                </a:endParaRPr>
              </a:p>
              <a:p>
                <a:r>
                  <a:rPr lang="de-DE" dirty="0">
                    <a:ea typeface="Cambria Math" panose="02040503050406030204" pitchFamily="18" charset="0"/>
                  </a:rPr>
                  <a:t>Umbenennung </a:t>
                </a:r>
                <a14:m>
                  <m:oMath xmlns:m="http://schemas.openxmlformats.org/officeDocument/2006/math">
                    <m:r>
                      <a:rPr lang="de-DE" i="1">
                        <a:latin typeface="Cambria Math" panose="02040503050406030204" pitchFamily="18" charset="0"/>
                        <a:ea typeface="Cambria Math" panose="02040503050406030204" pitchFamily="18" charset="0"/>
                      </a:rPr>
                      <m:t>𝜌</m:t>
                    </m:r>
                  </m:oMath>
                </a14:m>
                <a:endParaRPr lang="de-DE" dirty="0"/>
              </a:p>
              <a:p>
                <a:r>
                  <a:rPr lang="de-DE" dirty="0">
                    <a:ea typeface="Cambria Math" panose="02040503050406030204" pitchFamily="18" charset="0"/>
                  </a:rPr>
                  <a:t>Klassische Mengenoperatoren (kombinieren Relationen)</a:t>
                </a:r>
              </a:p>
              <a:p>
                <a:pPr lvl="1"/>
                <a:r>
                  <a:rPr lang="de-DE" dirty="0">
                    <a:ea typeface="Cambria Math" panose="02040503050406030204" pitchFamily="18" charset="0"/>
                  </a:rPr>
                  <a:t>Vereinigung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ea typeface="Cambria Math" panose="02040503050406030204" pitchFamily="18" charset="0"/>
                </a:endParaRPr>
              </a:p>
              <a:p>
                <a:pPr lvl="1"/>
                <a:r>
                  <a:rPr lang="de-DE" dirty="0">
                    <a:ea typeface="Cambria Math" panose="02040503050406030204" pitchFamily="18" charset="0"/>
                  </a:rPr>
                  <a:t>Schnitt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ea typeface="Cambria Math" panose="02040503050406030204" pitchFamily="18" charset="0"/>
                </a:endParaRPr>
              </a:p>
              <a:p>
                <a:pPr lvl="1"/>
                <a:r>
                  <a:rPr lang="de-DE" dirty="0">
                    <a:ea typeface="Cambria Math" panose="02040503050406030204" pitchFamily="18" charset="0"/>
                  </a:rPr>
                  <a:t>Differenz </a:t>
                </a:r>
                <a14:m>
                  <m:oMath xmlns:m="http://schemas.openxmlformats.org/officeDocument/2006/math">
                    <m:r>
                      <a:rPr lang="de-DE" i="1">
                        <a:latin typeface="Cambria Math" panose="02040503050406030204" pitchFamily="18" charset="0"/>
                        <a:ea typeface="Cambria Math" panose="02040503050406030204" pitchFamily="18" charset="0"/>
                      </a:rPr>
                      <m:t>− </m:t>
                    </m:r>
                  </m:oMath>
                </a14:m>
                <a:endParaRPr lang="de-DE" dirty="0"/>
              </a:p>
              <a:p>
                <a:endParaRPr lang="de-DE"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3693E97F-DCB2-0440-A697-CF9CBEDBF9CD}"/>
                  </a:ext>
                </a:extLst>
              </p:cNvPr>
              <p:cNvSpPr>
                <a:spLocks noGrp="1" noRot="1" noChangeAspect="1" noMove="1" noResize="1" noEditPoints="1" noAdjustHandles="1" noChangeArrowheads="1" noChangeShapeType="1" noTextEdit="1"/>
              </p:cNvSpPr>
              <p:nvPr>
                <p:ph sz="half" idx="1"/>
              </p:nvPr>
            </p:nvSpPr>
            <p:spPr>
              <a:blipFill>
                <a:blip r:embed="rId2"/>
                <a:stretch>
                  <a:fillRect l="-3016" t="-26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3096DE4-8BAD-8248-87BE-7AB4793E8EF0}"/>
                  </a:ext>
                </a:extLst>
              </p:cNvPr>
              <p:cNvSpPr>
                <a:spLocks noGrp="1"/>
              </p:cNvSpPr>
              <p:nvPr>
                <p:ph sz="half" idx="2"/>
              </p:nvPr>
            </p:nvSpPr>
            <p:spPr/>
            <p:txBody>
              <a:bodyPr/>
              <a:lstStyle/>
              <a:p>
                <a:r>
                  <a:rPr lang="de-DE" dirty="0"/>
                  <a:t>Weitere kombinierende Operatoren</a:t>
                </a:r>
              </a:p>
              <a:p>
                <a:pPr lvl="1"/>
                <a:r>
                  <a:rPr lang="de-DE" dirty="0">
                    <a:ea typeface="Cambria Math" panose="02040503050406030204" pitchFamily="18" charset="0"/>
                  </a:rPr>
                  <a:t>Kartesisches Produkt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p>
              <a:p>
                <a:pPr lvl="1"/>
                <a:r>
                  <a:rPr lang="de-DE" dirty="0">
                    <a:ea typeface="Cambria Math" panose="02040503050406030204" pitchFamily="18" charset="0"/>
                  </a:rPr>
                  <a:t>Join </a:t>
                </a: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 und weitere </a:t>
                </a:r>
                <a:r>
                  <a:rPr lang="de-DE" dirty="0" err="1"/>
                  <a:t>Join</a:t>
                </a:r>
                <a:r>
                  <a:rPr lang="de-DE" dirty="0"/>
                  <a:t>-Arten</a:t>
                </a:r>
              </a:p>
              <a:p>
                <a:pPr lvl="1"/>
                <a:r>
                  <a:rPr lang="de-DE" dirty="0"/>
                  <a:t>Outer Union </a:t>
                </a:r>
                <a14:m>
                  <m:oMath xmlns:m="http://schemas.openxmlformats.org/officeDocument/2006/math">
                    <m:r>
                      <a:rPr lang="de-DE" b="0" i="1" strike="sngStrike" smtClean="0">
                        <a:latin typeface="Cambria Math" panose="02040503050406030204" pitchFamily="18" charset="0"/>
                      </a:rPr>
                      <m:t>∪</m:t>
                    </m:r>
                  </m:oMath>
                </a14:m>
                <a:endParaRPr lang="de-DE" strike="sngStrike" dirty="0"/>
              </a:p>
              <a:p>
                <a:pPr lvl="1"/>
                <a:r>
                  <a:rPr lang="de-DE" dirty="0"/>
                  <a:t>Division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endParaRPr lang="de-DE" dirty="0"/>
              </a:p>
              <a:p>
                <a:r>
                  <a:rPr lang="de-DE" dirty="0"/>
                  <a:t>Aggregieren, gruppieren</a:t>
                </a:r>
              </a:p>
              <a:p>
                <a:pPr lvl="1"/>
                <a:r>
                  <a:rPr lang="de-DE" dirty="0"/>
                  <a:t>Über die klassische relationale Algebra hinaus</a:t>
                </a:r>
              </a:p>
              <a:p>
                <a:r>
                  <a:rPr lang="de-DE" i="1" dirty="0"/>
                  <a:t>Spotlight</a:t>
                </a:r>
                <a:r>
                  <a:rPr lang="de-DE" dirty="0"/>
                  <a:t>: </a:t>
                </a:r>
                <a:r>
                  <a:rPr lang="de-DE" dirty="0" err="1"/>
                  <a:t>Relationenzustände</a:t>
                </a:r>
                <a:r>
                  <a:rPr lang="de-DE" dirty="0"/>
                  <a:t> ändern</a:t>
                </a:r>
              </a:p>
              <a:p>
                <a:pPr lvl="1"/>
                <a:r>
                  <a:rPr lang="de-DE" dirty="0"/>
                  <a:t>Einfügen, löschen, aktualisieren</a:t>
                </a:r>
              </a:p>
              <a:p>
                <a:endParaRPr lang="de-DE" dirty="0"/>
              </a:p>
              <a:p>
                <a:endParaRPr lang="en-GB" dirty="0"/>
              </a:p>
            </p:txBody>
          </p:sp>
        </mc:Choice>
        <mc:Fallback xmlns="">
          <p:sp>
            <p:nvSpPr>
              <p:cNvPr id="6" name="Content Placeholder 5">
                <a:extLst>
                  <a:ext uri="{FF2B5EF4-FFF2-40B4-BE49-F238E27FC236}">
                    <a16:creationId xmlns:a16="http://schemas.microsoft.com/office/drawing/2014/main" id="{E3096DE4-8BAD-8248-87BE-7AB4793E8EF0}"/>
                  </a:ext>
                </a:extLst>
              </p:cNvPr>
              <p:cNvSpPr>
                <a:spLocks noGrp="1" noRot="1" noChangeAspect="1" noMove="1" noResize="1" noEditPoints="1" noAdjustHandles="1" noChangeArrowheads="1" noChangeShapeType="1" noTextEdit="1"/>
              </p:cNvSpPr>
              <p:nvPr>
                <p:ph sz="half" idx="2"/>
              </p:nvPr>
            </p:nvSpPr>
            <p:spPr>
              <a:blipFill>
                <a:blip r:embed="rId3"/>
                <a:stretch>
                  <a:fillRect l="-2955" t="-2985"/>
                </a:stretch>
              </a:blipFill>
            </p:spPr>
            <p:txBody>
              <a:bodyPr/>
              <a:lstStyle/>
              <a:p>
                <a:r>
                  <a:rPr lang="en-DE">
                    <a:noFill/>
                  </a:rPr>
                  <a:t> </a:t>
                </a:r>
              </a:p>
            </p:txBody>
          </p:sp>
        </mc:Fallback>
      </mc:AlternateContent>
      <p:sp>
        <p:nvSpPr>
          <p:cNvPr id="7" name="Date Placeholder 6">
            <a:extLst>
              <a:ext uri="{FF2B5EF4-FFF2-40B4-BE49-F238E27FC236}">
                <a16:creationId xmlns:a16="http://schemas.microsoft.com/office/drawing/2014/main" id="{0B7D1816-6302-5C44-95AF-CA42F8BAF88F}"/>
              </a:ext>
            </a:extLst>
          </p:cNvPr>
          <p:cNvSpPr>
            <a:spLocks noGrp="1"/>
          </p:cNvSpPr>
          <p:nvPr>
            <p:ph type="dt" sz="half" idx="10"/>
          </p:nvPr>
        </p:nvSpPr>
        <p:spPr/>
        <p:txBody>
          <a:bodyPr/>
          <a:lstStyle/>
          <a:p>
            <a:r>
              <a:rPr lang="en-GB"/>
              <a:t>Relationale Algebra</a:t>
            </a:r>
          </a:p>
        </p:txBody>
      </p:sp>
      <p:sp>
        <p:nvSpPr>
          <p:cNvPr id="8" name="Footer Placeholder 7">
            <a:extLst>
              <a:ext uri="{FF2B5EF4-FFF2-40B4-BE49-F238E27FC236}">
                <a16:creationId xmlns:a16="http://schemas.microsoft.com/office/drawing/2014/main" id="{316AE631-4C69-D944-A309-8EC4256B21AE}"/>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33BD017-68EE-DA4F-8508-4AE44D567691}"/>
              </a:ext>
            </a:extLst>
          </p:cNvPr>
          <p:cNvSpPr>
            <a:spLocks noGrp="1"/>
          </p:cNvSpPr>
          <p:nvPr>
            <p:ph type="sldNum" sz="quarter" idx="4"/>
          </p:nvPr>
        </p:nvSpPr>
        <p:spPr/>
        <p:txBody>
          <a:bodyPr/>
          <a:lstStyle/>
          <a:p>
            <a:fld id="{6B52BCD7-8B4B-1443-81DC-540C3C62FE02}" type="slidenum">
              <a:rPr lang="en-GB" smtClean="0"/>
              <a:t>8</a:t>
            </a:fld>
            <a:endParaRPr lang="en-GB"/>
          </a:p>
        </p:txBody>
      </p:sp>
    </p:spTree>
    <p:extLst>
      <p:ext uri="{BB962C8B-B14F-4D97-AF65-F5344CB8AC3E}">
        <p14:creationId xmlns:p14="http://schemas.microsoft.com/office/powerpoint/2010/main" val="82644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CB9E-BE7F-3241-5998-A7E10F95B662}"/>
              </a:ext>
            </a:extLst>
          </p:cNvPr>
          <p:cNvSpPr>
            <a:spLocks noGrp="1"/>
          </p:cNvSpPr>
          <p:nvPr>
            <p:ph type="title"/>
          </p:nvPr>
        </p:nvSpPr>
        <p:spPr/>
        <p:txBody>
          <a:bodyPr/>
          <a:lstStyle/>
          <a:p>
            <a:r>
              <a:rPr lang="en-DE" dirty="0"/>
              <a:t>Reihenfolge von Attributen</a:t>
            </a:r>
          </a:p>
        </p:txBody>
      </p:sp>
      <p:sp>
        <p:nvSpPr>
          <p:cNvPr id="8" name="Content Placeholder 7">
            <a:extLst>
              <a:ext uri="{FF2B5EF4-FFF2-40B4-BE49-F238E27FC236}">
                <a16:creationId xmlns:a16="http://schemas.microsoft.com/office/drawing/2014/main" id="{37CC278A-5F5F-35C1-31DC-71BC2201BCB4}"/>
              </a:ext>
            </a:extLst>
          </p:cNvPr>
          <p:cNvSpPr>
            <a:spLocks noGrp="1"/>
          </p:cNvSpPr>
          <p:nvPr>
            <p:ph idx="1"/>
          </p:nvPr>
        </p:nvSpPr>
        <p:spPr/>
        <p:txBody>
          <a:bodyPr/>
          <a:lstStyle/>
          <a:p>
            <a:r>
              <a:rPr lang="en-DE" dirty="0"/>
              <a:t>Bemerke: Relationale Algebra ist eine Abstraktion, der Implementierungsdetails egal sind</a:t>
            </a:r>
          </a:p>
          <a:p>
            <a:r>
              <a:rPr lang="en-DE" dirty="0"/>
              <a:t>Effekt: Reihenfolge von Attributen in Relationen irrelevant</a:t>
            </a:r>
          </a:p>
          <a:p>
            <a:pPr lvl="1"/>
            <a:r>
              <a:rPr lang="en-DE" dirty="0"/>
              <a:t>Implizite Zuordnung von Werten zu Attributen, basierend auf denen Vergleiche passieren</a:t>
            </a:r>
          </a:p>
          <a:p>
            <a:pPr lvl="1"/>
            <a:endParaRPr lang="en-DE" dirty="0"/>
          </a:p>
        </p:txBody>
      </p:sp>
      <p:sp>
        <p:nvSpPr>
          <p:cNvPr id="5" name="Date Placeholder 4">
            <a:extLst>
              <a:ext uri="{FF2B5EF4-FFF2-40B4-BE49-F238E27FC236}">
                <a16:creationId xmlns:a16="http://schemas.microsoft.com/office/drawing/2014/main" id="{0FD65F9A-1067-EE73-CB4F-C4F54569B9F7}"/>
              </a:ext>
            </a:extLst>
          </p:cNvPr>
          <p:cNvSpPr>
            <a:spLocks noGrp="1"/>
          </p:cNvSpPr>
          <p:nvPr>
            <p:ph type="dt" sz="half" idx="2"/>
          </p:nvPr>
        </p:nvSpPr>
        <p:spPr/>
        <p:txBody>
          <a:bodyPr/>
          <a:lstStyle/>
          <a:p>
            <a:r>
              <a:rPr lang="en-GB"/>
              <a:t>Relationale Algebra</a:t>
            </a:r>
          </a:p>
        </p:txBody>
      </p:sp>
      <p:sp>
        <p:nvSpPr>
          <p:cNvPr id="6" name="Footer Placeholder 5">
            <a:extLst>
              <a:ext uri="{FF2B5EF4-FFF2-40B4-BE49-F238E27FC236}">
                <a16:creationId xmlns:a16="http://schemas.microsoft.com/office/drawing/2014/main" id="{1DEB4795-192F-94C0-1EDF-093773D485B6}"/>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B01AF25A-F462-F57C-563B-7B59F7DBC91A}"/>
              </a:ext>
            </a:extLst>
          </p:cNvPr>
          <p:cNvSpPr>
            <a:spLocks noGrp="1"/>
          </p:cNvSpPr>
          <p:nvPr>
            <p:ph type="sldNum" sz="quarter" idx="4"/>
          </p:nvPr>
        </p:nvSpPr>
        <p:spPr/>
        <p:txBody>
          <a:bodyPr/>
          <a:lstStyle/>
          <a:p>
            <a:fld id="{6B52BCD7-8B4B-1443-81DC-540C3C62FE02}" type="slidenum">
              <a:rPr lang="en-GB" smtClean="0"/>
              <a:t>9</a:t>
            </a:fld>
            <a:endParaRPr lang="en-GB"/>
          </a:p>
        </p:txBody>
      </p:sp>
    </p:spTree>
    <p:extLst>
      <p:ext uri="{BB962C8B-B14F-4D97-AF65-F5344CB8AC3E}">
        <p14:creationId xmlns:p14="http://schemas.microsoft.com/office/powerpoint/2010/main" val="2599749868"/>
      </p:ext>
    </p:extLst>
  </p:cSld>
  <p:clrMapOvr>
    <a:masterClrMapping/>
  </p:clrMapOvr>
</p:sld>
</file>

<file path=ppt/theme/theme1.xml><?xml version="1.0" encoding="utf-8"?>
<a:theme xmlns:a="http://schemas.openxmlformats.org/drawingml/2006/main" name="UM-de-new">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M-de-new" id="{4DCDB2B7-4269-434F-800D-8844E1DF49E0}" vid="{DABDC0BD-C33F-9645-A311-12D85F95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wwu-adapted-16x9</Template>
  <TotalTime>25982</TotalTime>
  <Words>6897</Words>
  <Application>Microsoft Macintosh PowerPoint</Application>
  <PresentationFormat>Widescreen</PresentationFormat>
  <Paragraphs>2505</Paragraphs>
  <Slides>72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ＭＳ Ｐゴシック</vt:lpstr>
      <vt:lpstr>Arial</vt:lpstr>
      <vt:lpstr>Arial Narrow</vt:lpstr>
      <vt:lpstr>Calibri</vt:lpstr>
      <vt:lpstr>Cambria Math</vt:lpstr>
      <vt:lpstr>Meta Offc Pro</vt:lpstr>
      <vt:lpstr>Symbol</vt:lpstr>
      <vt:lpstr>Wingdings</vt:lpstr>
      <vt:lpstr>WP MathA</vt:lpstr>
      <vt:lpstr>Zapf Dingbats</vt:lpstr>
      <vt:lpstr>UM-de-new</vt:lpstr>
      <vt:lpstr>Das relationale Modell: Relationale Algebra</vt:lpstr>
      <vt:lpstr>Inhalte: Datenbanken (DBs)</vt:lpstr>
      <vt:lpstr>Phasen des DB-Entwurfs</vt:lpstr>
      <vt:lpstr>Übersicht: 3. Das Relationale Datenmodell</vt:lpstr>
      <vt:lpstr>Relationenschemata und Relationen</vt:lpstr>
      <vt:lpstr>Beispiel eines DB-Schemas</vt:lpstr>
      <vt:lpstr>Beispiel eines DB-Zustands</vt:lpstr>
      <vt:lpstr>Anfragen an Relationen</vt:lpstr>
      <vt:lpstr>Reihenfolge von Attributen</vt:lpstr>
      <vt:lpstr>Selektion und Projektion</vt:lpstr>
      <vt:lpstr>Selektion σ</vt:lpstr>
      <vt:lpstr>Selektion σ</vt:lpstr>
      <vt:lpstr>Selektion σ</vt:lpstr>
      <vt:lpstr>Projektion π</vt:lpstr>
      <vt:lpstr>Projektion π</vt:lpstr>
      <vt:lpstr>Projektion π</vt:lpstr>
      <vt:lpstr>Operationssequenzen und Renaming</vt:lpstr>
      <vt:lpstr>Sequenzen von Operationen</vt:lpstr>
      <vt:lpstr>Umbenennung ρ </vt:lpstr>
      <vt:lpstr>Vereinigung, Schnitt, Differenz</vt:lpstr>
      <vt:lpstr>Mengenoperationen auf Relationen</vt:lpstr>
      <vt:lpstr>Vereinigung: Beispiel</vt:lpstr>
      <vt:lpstr>Schnitt: Beispiel</vt:lpstr>
      <vt:lpstr>Differenz: Beispiel</vt:lpstr>
      <vt:lpstr>Mengenoperatoren: Eigenschaften</vt:lpstr>
      <vt:lpstr>Kartesisches Produkt, Join,  Outer Union, Division</vt:lpstr>
      <vt:lpstr>Kartesisches Produkt</vt:lpstr>
      <vt:lpstr>Kartesisches Produkt: Beispiel</vt:lpstr>
      <vt:lpstr>Kartesisches Produkt: Beispiel</vt:lpstr>
      <vt:lpstr>Kartesisches Produkt: Beispiel</vt:lpstr>
      <vt:lpstr>Kartesisches Produkt: Beispiel</vt:lpstr>
      <vt:lpstr>Join ⋈: Intuition</vt:lpstr>
      <vt:lpstr>Join ⋈</vt:lpstr>
      <vt:lpstr>Join ⋈: Beispiel</vt:lpstr>
      <vt:lpstr>Join-Arten</vt:lpstr>
      <vt:lpstr>Join-Arten (Forts.)</vt:lpstr>
      <vt:lpstr>Join-Arten (Forts.)</vt:lpstr>
      <vt:lpstr>Join-Arten (Forts.)</vt:lpstr>
      <vt:lpstr>Join-Arten (Forts.)</vt:lpstr>
      <vt:lpstr>Outer Union ∪</vt:lpstr>
      <vt:lpstr>Outer Union ∪</vt:lpstr>
      <vt:lpstr>Outer Union ∪</vt:lpstr>
      <vt:lpstr>Division ÷</vt:lpstr>
      <vt:lpstr>Beispiel</vt:lpstr>
      <vt:lpstr>Beispiel</vt:lpstr>
      <vt:lpstr>Beispiel</vt:lpstr>
      <vt:lpstr>Beispiel</vt:lpstr>
      <vt:lpstr>Beispiel</vt:lpstr>
      <vt:lpstr>Beispiel</vt:lpstr>
      <vt:lpstr>Beispiel</vt:lpstr>
      <vt:lpstr>Minimalität</vt:lpstr>
      <vt:lpstr>Minimalität der relationalen Algebra</vt:lpstr>
      <vt:lpstr>Minimalität der relationalen Algebra</vt:lpstr>
      <vt:lpstr>Untersuchung der verbliebenen Operatoren</vt:lpstr>
      <vt:lpstr>Aggregatfunktion und Gruppierung</vt:lpstr>
      <vt:lpstr>Aggregatsfunktionen</vt:lpstr>
      <vt:lpstr>Aggregatsfunktionen: Beispiele</vt:lpstr>
      <vt:lpstr>Gruppierung</vt:lpstr>
      <vt:lpstr>Gruppierung: Unterschiede</vt:lpstr>
      <vt:lpstr>Einfügen, Löschen, Aktualisieren</vt:lpstr>
      <vt:lpstr>Mengenorientierte Spezifizierung von Änderungsoperatoren</vt:lpstr>
      <vt:lpstr>Einfügen von Tupeln</vt:lpstr>
      <vt:lpstr>Einfügen von Tupeln: Fehlersituationen</vt:lpstr>
      <vt:lpstr>Einfügen von Tupeln: Fehlersituationen</vt:lpstr>
      <vt:lpstr>Löschen von Tupeln</vt:lpstr>
      <vt:lpstr>Löschen von Tupeln: Fehlersituation</vt:lpstr>
      <vt:lpstr>Löschen von Tupeln: Fehlersituation</vt:lpstr>
      <vt:lpstr>Aktualisieren von Tupeln</vt:lpstr>
      <vt:lpstr>Aktualisieren von Tupeln</vt:lpstr>
      <vt:lpstr>Aktualisieren von Tupeln</vt:lpstr>
      <vt:lpstr>Zwischenzusammenfassung</vt:lpstr>
      <vt:lpstr>Übersicht: 3. Das Relationale Datenmodell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MOBI-DBs-B: DatenbankSysteme</dc:title>
  <dc:creator>Microsoft Office User</dc:creator>
  <cp:lastModifiedBy>Tanya Braun</cp:lastModifiedBy>
  <cp:revision>340</cp:revision>
  <cp:lastPrinted>2023-04-13T13:43:17Z</cp:lastPrinted>
  <dcterms:created xsi:type="dcterms:W3CDTF">2019-02-21T11:57:08Z</dcterms:created>
  <dcterms:modified xsi:type="dcterms:W3CDTF">2024-05-02T09:27:57Z</dcterms:modified>
</cp:coreProperties>
</file>