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9" r:id="rId1"/>
  </p:sldMasterIdLst>
  <p:notesMasterIdLst>
    <p:notesMasterId r:id="rId56"/>
  </p:notesMasterIdLst>
  <p:sldIdLst>
    <p:sldId id="256" r:id="rId2"/>
    <p:sldId id="258" r:id="rId3"/>
    <p:sldId id="364" r:id="rId4"/>
    <p:sldId id="263" r:id="rId5"/>
    <p:sldId id="298" r:id="rId6"/>
    <p:sldId id="304" r:id="rId7"/>
    <p:sldId id="305" r:id="rId8"/>
    <p:sldId id="306" r:id="rId9"/>
    <p:sldId id="269" r:id="rId10"/>
    <p:sldId id="307" r:id="rId11"/>
    <p:sldId id="271" r:id="rId12"/>
    <p:sldId id="277" r:id="rId13"/>
    <p:sldId id="274" r:id="rId14"/>
    <p:sldId id="273" r:id="rId15"/>
    <p:sldId id="275" r:id="rId16"/>
    <p:sldId id="330" r:id="rId17"/>
    <p:sldId id="276" r:id="rId18"/>
    <p:sldId id="281" r:id="rId19"/>
    <p:sldId id="332" r:id="rId20"/>
    <p:sldId id="333" r:id="rId21"/>
    <p:sldId id="323" r:id="rId22"/>
    <p:sldId id="303" r:id="rId23"/>
    <p:sldId id="278" r:id="rId24"/>
    <p:sldId id="280" r:id="rId25"/>
    <p:sldId id="334" r:id="rId26"/>
    <p:sldId id="335" r:id="rId27"/>
    <p:sldId id="284" r:id="rId28"/>
    <p:sldId id="336" r:id="rId29"/>
    <p:sldId id="337" r:id="rId30"/>
    <p:sldId id="338" r:id="rId31"/>
    <p:sldId id="302" r:id="rId32"/>
    <p:sldId id="367" r:id="rId33"/>
    <p:sldId id="340" r:id="rId34"/>
    <p:sldId id="341" r:id="rId35"/>
    <p:sldId id="369" r:id="rId36"/>
    <p:sldId id="343" r:id="rId37"/>
    <p:sldId id="342" r:id="rId38"/>
    <p:sldId id="346" r:id="rId39"/>
    <p:sldId id="351" r:id="rId40"/>
    <p:sldId id="347" r:id="rId41"/>
    <p:sldId id="348" r:id="rId42"/>
    <p:sldId id="350" r:id="rId43"/>
    <p:sldId id="362" r:id="rId44"/>
    <p:sldId id="353" r:id="rId45"/>
    <p:sldId id="354" r:id="rId46"/>
    <p:sldId id="357" r:id="rId47"/>
    <p:sldId id="356" r:id="rId48"/>
    <p:sldId id="355" r:id="rId49"/>
    <p:sldId id="359" r:id="rId50"/>
    <p:sldId id="360" r:id="rId51"/>
    <p:sldId id="361" r:id="rId52"/>
    <p:sldId id="339" r:id="rId53"/>
    <p:sldId id="287" r:id="rId54"/>
    <p:sldId id="36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D8DBE8"/>
    <a:srgbClr val="FFCCCC"/>
    <a:srgbClr val="D6F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89345"/>
  </p:normalViewPr>
  <p:slideViewPr>
    <p:cSldViewPr snapToGrid="0" snapToObjects="1">
      <p:cViewPr varScale="1">
        <p:scale>
          <a:sx n="117" d="100"/>
          <a:sy n="117" d="100"/>
        </p:scale>
        <p:origin x="1112" y="168"/>
      </p:cViewPr>
      <p:guideLst/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3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0429-3676-E144-BAB7-65E862D4716B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59B5-8531-3849-8B3F-39B2E56DD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84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Referentielle Identität: Vorher ok, hinterher ok (</a:t>
            </a:r>
            <a:r>
              <a:rPr lang="de-DE" dirty="0" err="1"/>
              <a:t>Consistency</a:t>
            </a:r>
            <a:r>
              <a:rPr lang="de-DE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72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r>
              <a:rPr lang="en-GB" dirty="0"/>
              <a:t>:</a:t>
            </a:r>
          </a:p>
          <a:p>
            <a:r>
              <a:rPr lang="de-DE" dirty="0"/>
              <a:t>ER-Modelle in ein relationales Schema überführen</a:t>
            </a:r>
          </a:p>
          <a:p>
            <a:r>
              <a:rPr lang="de-DE" dirty="0"/>
              <a:t>Mengenorientierte Verarbeitung verstehen und anwenden</a:t>
            </a:r>
          </a:p>
          <a:p>
            <a:r>
              <a:rPr lang="de-DE" dirty="0"/>
              <a:t>Unterschied deklarative und prozedurale Sprachen verstehen</a:t>
            </a:r>
          </a:p>
          <a:p>
            <a:r>
              <a:rPr lang="de-DE" dirty="0"/>
              <a:t>Publikationen aus der Forschung verstehen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25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Besondere Attribute: zusammengesetzte Attribute, mehrwertige Attribute, abgeleitete Attribute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2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Besondere Attribute: zusammengesetzte Attribute, mehrwertige Attribute, abgeleitete Attribute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18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Standorte als eigene Entität/Relation mit Attributen mit eigenem Primärschlüssel, dann Primärschlüssel der Standorte in ABT_STNDRT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69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Schlüssel hier einfach (könnte auch Personalnummer, </a:t>
            </a:r>
            <a:r>
              <a:rPr lang="de-DE" dirty="0" err="1"/>
              <a:t>Steueridentnummer</a:t>
            </a:r>
            <a:r>
              <a:rPr lang="de-DE" dirty="0"/>
              <a:t>, ... sein)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83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9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82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91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gleiche gilt für </a:t>
            </a:r>
            <a:r>
              <a:rPr lang="de-DE" dirty="0" err="1"/>
              <a:t>arbeitet_für</a:t>
            </a:r>
            <a:r>
              <a:rPr lang="de-DE" dirty="0"/>
              <a:t> zwischen Angestellte und </a:t>
            </a:r>
            <a:r>
              <a:rPr lang="de-DE" dirty="0" err="1"/>
              <a:t>Abteiltung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5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r>
              <a:rPr lang="en-GB" dirty="0"/>
              <a:t>:</a:t>
            </a:r>
          </a:p>
          <a:p>
            <a:r>
              <a:rPr lang="de-DE" dirty="0"/>
              <a:t>ER-Modelle in ein relationales Schema überführen</a:t>
            </a:r>
          </a:p>
          <a:p>
            <a:r>
              <a:rPr lang="de-DE" dirty="0"/>
              <a:t>Mengenorientierte Verarbeitung verstehen und anwenden</a:t>
            </a:r>
          </a:p>
          <a:p>
            <a:r>
              <a:rPr lang="de-DE" dirty="0"/>
              <a:t>Unterschied deklarative und prozedurale Sprachen verstehen</a:t>
            </a:r>
          </a:p>
          <a:p>
            <a:r>
              <a:rPr lang="de-DE" dirty="0"/>
              <a:t>Publikationen aus der Forschung verstehen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85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gleiche gilt für </a:t>
            </a:r>
            <a:r>
              <a:rPr lang="de-DE" dirty="0" err="1"/>
              <a:t>arbeitet_für</a:t>
            </a:r>
            <a:r>
              <a:rPr lang="de-DE" dirty="0"/>
              <a:t> zwischen Angestellte und </a:t>
            </a:r>
            <a:r>
              <a:rPr lang="de-DE" dirty="0" err="1"/>
              <a:t>Abteiltung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32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gleiche gilt für </a:t>
            </a:r>
            <a:r>
              <a:rPr lang="de-DE" dirty="0" err="1"/>
              <a:t>arbeitet_für</a:t>
            </a:r>
            <a:r>
              <a:rPr lang="de-DE" dirty="0"/>
              <a:t> zwischen Angestellte und </a:t>
            </a:r>
            <a:r>
              <a:rPr lang="de-DE" dirty="0" err="1"/>
              <a:t>Abteiltung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35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82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95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Jeder Angestellter arbeitet für genau eine Abteilung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59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Referenz innerhalb der Relation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Aufsicht: Annahme, dass eigentlich jeder eine vorgesetzte Person hat; sonst sehr viel NULL, wenn man ANGESTELLTE und AUFSICHT </a:t>
            </a:r>
            <a:r>
              <a:rPr lang="de-DE" dirty="0" err="1"/>
              <a:t>zusammmenfasst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60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72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Kompetenzen</a:t>
            </a:r>
            <a:r>
              <a:rPr lang="en-GB" dirty="0"/>
              <a:t>:</a:t>
            </a:r>
          </a:p>
          <a:p>
            <a:r>
              <a:rPr lang="de-DE" dirty="0"/>
              <a:t>ER-Modelle in ein relationales Schema überführen</a:t>
            </a:r>
          </a:p>
          <a:p>
            <a:r>
              <a:rPr lang="de-DE" dirty="0"/>
              <a:t>Mengenorientierte Verarbeitung verstehen und anwenden</a:t>
            </a:r>
          </a:p>
          <a:p>
            <a:r>
              <a:rPr lang="de-DE" dirty="0"/>
              <a:t>Unterschied deklarative und prozedurale Sprachen verstehen</a:t>
            </a:r>
          </a:p>
          <a:p>
            <a:r>
              <a:rPr lang="de-DE" dirty="0"/>
              <a:t>Publikationen aus der Forschung verstehen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6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75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Regex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42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Relationenschema</a:t>
            </a:r>
            <a:r>
              <a:rPr lang="de-DE" dirty="0"/>
              <a:t>: Course(</a:t>
            </a:r>
            <a:r>
              <a:rPr lang="de-DE" dirty="0" err="1"/>
              <a:t>CourseName</a:t>
            </a:r>
            <a:r>
              <a:rPr lang="de-DE" dirty="0"/>
              <a:t>, </a:t>
            </a:r>
            <a:r>
              <a:rPr lang="de-DE" dirty="0" err="1"/>
              <a:t>CourseNumber</a:t>
            </a:r>
            <a:r>
              <a:rPr lang="de-DE" dirty="0"/>
              <a:t>, </a:t>
            </a:r>
            <a:r>
              <a:rPr lang="de-DE" dirty="0" err="1"/>
              <a:t>CreditHours</a:t>
            </a:r>
            <a:r>
              <a:rPr lang="de-DE" dirty="0"/>
              <a:t>, Department)</a:t>
            </a:r>
          </a:p>
          <a:p>
            <a:r>
              <a:rPr lang="de-DE" dirty="0"/>
              <a:t>Attribut z.B. </a:t>
            </a:r>
            <a:r>
              <a:rPr lang="de-DE" dirty="0" err="1"/>
              <a:t>CourseName</a:t>
            </a:r>
            <a:r>
              <a:rPr lang="de-DE" dirty="0"/>
              <a:t>: </a:t>
            </a:r>
            <a:r>
              <a:rPr lang="de-DE" dirty="0" err="1"/>
              <a:t>dom</a:t>
            </a:r>
            <a:r>
              <a:rPr lang="de-DE" dirty="0"/>
              <a:t> = String, oder aus Menge von </a:t>
            </a:r>
            <a:r>
              <a:rPr lang="de-DE" dirty="0" err="1"/>
              <a:t>CourseNames</a:t>
            </a:r>
            <a:r>
              <a:rPr lang="de-DE" dirty="0"/>
              <a:t> an der Uni (beschränkt)</a:t>
            </a:r>
          </a:p>
          <a:p>
            <a:r>
              <a:rPr lang="de-DE" dirty="0"/>
              <a:t>Grad: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6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6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/>
              <a:t>Wert ist nicht vorhanden</a:t>
            </a:r>
          </a:p>
          <a:p>
            <a:pPr lvl="2"/>
            <a:r>
              <a:rPr lang="de-DE" dirty="0"/>
              <a:t>Bspw. liegt bei Erstimmatrikulation noch kein Prüfungsergebnis vor</a:t>
            </a:r>
          </a:p>
          <a:p>
            <a:pPr lvl="1"/>
            <a:r>
              <a:rPr lang="de-DE" dirty="0"/>
              <a:t>Wert ist im Kontext des Tupels nicht zutreffend</a:t>
            </a:r>
          </a:p>
          <a:p>
            <a:pPr lvl="2"/>
            <a:r>
              <a:rPr lang="de-DE" dirty="0"/>
              <a:t>Bspw. ist keine Angabe zu einem Studienschwerpunkt vorhanden, wenn das Studienfach dies nicht zulässt</a:t>
            </a:r>
          </a:p>
          <a:p>
            <a:pPr lvl="1"/>
            <a:r>
              <a:rPr lang="de-DE" dirty="0"/>
              <a:t>Es ist unbekannt, ob der Wert nicht vorhanden oder nicht zutreffend ist</a:t>
            </a:r>
          </a:p>
          <a:p>
            <a:pPr lvl="2"/>
            <a:r>
              <a:rPr lang="de-DE" dirty="0"/>
              <a:t>Bspw. ist kein Eintrag unter „</a:t>
            </a:r>
            <a:r>
              <a:rPr lang="de-DE" dirty="0" err="1"/>
              <a:t>Fachschaftsvertreter</a:t>
            </a:r>
            <a:r>
              <a:rPr lang="de-DE" dirty="0"/>
              <a:t>“ vorhanden</a:t>
            </a:r>
            <a:br>
              <a:rPr lang="de-DE" dirty="0"/>
            </a:br>
            <a:r>
              <a:rPr lang="de-DE" dirty="0"/>
              <a:t>(bricht mit der </a:t>
            </a:r>
            <a:r>
              <a:rPr lang="de-DE" i="1" dirty="0" err="1"/>
              <a:t>Closed</a:t>
            </a:r>
            <a:r>
              <a:rPr lang="de-DE" i="1" dirty="0"/>
              <a:t> World </a:t>
            </a:r>
            <a:r>
              <a:rPr lang="de-DE" i="1" dirty="0" err="1"/>
              <a:t>Assumption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NULL ≠ NULL (in einer Spalte)</a:t>
            </a:r>
            <a:br>
              <a:rPr lang="de-DE" dirty="0"/>
            </a:br>
            <a:r>
              <a:rPr lang="de-DE" dirty="0"/>
              <a:t>Unbekannte, aber möglicherweise unterschiedliche Werte</a:t>
            </a:r>
            <a:br>
              <a:rPr lang="de-DE" dirty="0"/>
            </a:b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54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52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SECTION.CourseNumber</a:t>
            </a:r>
            <a:r>
              <a:rPr lang="de-DE" dirty="0"/>
              <a:t> referenziert </a:t>
            </a:r>
            <a:r>
              <a:rPr lang="de-DE" dirty="0" err="1"/>
              <a:t>COURSE.CourseNumber</a:t>
            </a:r>
            <a:endParaRPr lang="de-DE" dirty="0"/>
          </a:p>
          <a:p>
            <a:r>
              <a:rPr lang="de-DE" dirty="0"/>
              <a:t>Fremdschlüssel besagt: Primärschlüssel in Relation B, kann häufiger in Relation A </a:t>
            </a:r>
            <a:r>
              <a:rPr lang="de-DE" dirty="0" err="1"/>
              <a:t>vorbkommen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2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1">
            <a:extLst>
              <a:ext uri="{FF2B5EF4-FFF2-40B4-BE49-F238E27FC236}">
                <a16:creationId xmlns:a16="http://schemas.microsoft.com/office/drawing/2014/main" id="{DB8EE68E-7A58-773C-B970-D3BB4C7F7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4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60679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104590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8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326016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35025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1">
            <a:extLst>
              <a:ext uri="{FF2B5EF4-FFF2-40B4-BE49-F238E27FC236}">
                <a16:creationId xmlns:a16="http://schemas.microsoft.com/office/drawing/2014/main" id="{84E75057-1FFF-D599-DA05-57EE5ACDF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8F323509-0579-6A98-75EA-9A67ABEA8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9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21">
            <a:extLst>
              <a:ext uri="{FF2B5EF4-FFF2-40B4-BE49-F238E27FC236}">
                <a16:creationId xmlns:a16="http://schemas.microsoft.com/office/drawing/2014/main" id="{15CA0040-486F-E8A0-0D75-A90FFDC1B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5976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pic>
        <p:nvPicPr>
          <p:cNvPr id="4" name="Grafik 1">
            <a:extLst>
              <a:ext uri="{FF2B5EF4-FFF2-40B4-BE49-F238E27FC236}">
                <a16:creationId xmlns:a16="http://schemas.microsoft.com/office/drawing/2014/main" id="{7D418A4D-8B88-414E-7D29-F889528CF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pic>
        <p:nvPicPr>
          <p:cNvPr id="4" name="Grafik 21">
            <a:extLst>
              <a:ext uri="{FF2B5EF4-FFF2-40B4-BE49-F238E27FC236}">
                <a16:creationId xmlns:a16="http://schemas.microsoft.com/office/drawing/2014/main" id="{00DB04CA-3769-06B2-F043-C9522C49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22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8A21098D-AC96-CB49-5141-3524147C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241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3131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21212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85324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Relationales Modell</a:t>
            </a:r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B4A54D-B908-0D91-9BF6-2CD374980A1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01BB-6779-014A-A9D7-6811034CF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Das relationale Datenmodell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9CD3-2A94-8040-A408-5B8A4155E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Datenbanken</a:t>
            </a:r>
            <a:endParaRPr lang="de-DE" dirty="0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AFE2CD26-21D1-4743-9F72-58B4DF15A8C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/>
              <a:t>Tanya Braun</a:t>
            </a:r>
          </a:p>
          <a:p>
            <a:r>
              <a:rPr lang="en-GB"/>
              <a:t>Arbeitsgruppe Data Science, Institut für Informatik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354FC-08F1-3147-ADC5-DCD3465B7434}"/>
              </a:ext>
            </a:extLst>
          </p:cNvPr>
          <p:cNvSpPr/>
          <p:nvPr/>
        </p:nvSpPr>
        <p:spPr>
          <a:xfrm>
            <a:off x="9542389" y="3931939"/>
            <a:ext cx="992911" cy="198000"/>
          </a:xfrm>
          <a:prstGeom prst="rect">
            <a:avLst/>
          </a:prstGeom>
          <a:solidFill>
            <a:srgbClr val="D6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D75CE-C191-2F45-9611-A4DEAC286D48}"/>
              </a:ext>
            </a:extLst>
          </p:cNvPr>
          <p:cNvSpPr/>
          <p:nvPr/>
        </p:nvSpPr>
        <p:spPr>
          <a:xfrm>
            <a:off x="8135903" y="2581103"/>
            <a:ext cx="992911" cy="198000"/>
          </a:xfrm>
          <a:prstGeom prst="rect">
            <a:avLst/>
          </a:prstGeom>
          <a:solidFill>
            <a:srgbClr val="D6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10802-73E9-804E-9B0F-1E150D13E6BB}"/>
              </a:ext>
            </a:extLst>
          </p:cNvPr>
          <p:cNvSpPr/>
          <p:nvPr/>
        </p:nvSpPr>
        <p:spPr>
          <a:xfrm>
            <a:off x="8577588" y="3931939"/>
            <a:ext cx="964800" cy="19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A2FDA2-4426-6F4D-986F-375F65ADE84D}"/>
              </a:ext>
            </a:extLst>
          </p:cNvPr>
          <p:cNvSpPr/>
          <p:nvPr/>
        </p:nvSpPr>
        <p:spPr>
          <a:xfrm>
            <a:off x="8646582" y="828262"/>
            <a:ext cx="964800" cy="19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CA0B2-C8CC-C74F-9D8E-0DEE2F69923B}"/>
              </a:ext>
            </a:extLst>
          </p:cNvPr>
          <p:cNvSpPr/>
          <p:nvPr/>
        </p:nvSpPr>
        <p:spPr>
          <a:xfrm>
            <a:off x="9211939" y="1547046"/>
            <a:ext cx="943200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874DA6-43DC-AA45-BB18-00EA465ADC5F}"/>
              </a:ext>
            </a:extLst>
          </p:cNvPr>
          <p:cNvSpPr/>
          <p:nvPr/>
        </p:nvSpPr>
        <p:spPr>
          <a:xfrm>
            <a:off x="9128814" y="2581187"/>
            <a:ext cx="943200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Group 5">
            <a:extLst>
              <a:ext uri="{FF2B5EF4-FFF2-40B4-BE49-F238E27FC236}">
                <a16:creationId xmlns:a16="http://schemas.microsoft.com/office/drawing/2014/main" id="{0DC7BADD-8295-EE4C-9EE6-49C04F21F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928498"/>
              </p:ext>
            </p:extLst>
          </p:nvPr>
        </p:nvGraphicFramePr>
        <p:xfrm>
          <a:off x="7445569" y="822658"/>
          <a:ext cx="3164750" cy="525000"/>
        </p:xfrm>
        <a:graphic>
          <a:graphicData uri="http://schemas.openxmlformats.org/drawingml/2006/table">
            <a:tbl>
              <a:tblPr/>
              <a:tblGrid>
                <a:gridCol w="7155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48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7128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35250"/>
                  </a:ext>
                </a:extLst>
              </a:tr>
            </a:tbl>
          </a:graphicData>
        </a:graphic>
      </p:graphicFrame>
      <p:graphicFrame>
        <p:nvGraphicFramePr>
          <p:cNvPr id="13" name="Group 23">
            <a:extLst>
              <a:ext uri="{FF2B5EF4-FFF2-40B4-BE49-F238E27FC236}">
                <a16:creationId xmlns:a16="http://schemas.microsoft.com/office/drawing/2014/main" id="{9DFB5C7F-6508-B64C-AA85-0F9AF4E32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36348"/>
              </p:ext>
            </p:extLst>
          </p:nvPr>
        </p:nvGraphicFramePr>
        <p:xfrm>
          <a:off x="7445570" y="1541730"/>
          <a:ext cx="4268063" cy="840840"/>
        </p:xfrm>
        <a:graphic>
          <a:graphicData uri="http://schemas.openxmlformats.org/drawingml/2006/table">
            <a:tbl>
              <a:tblPr/>
              <a:tblGrid>
                <a:gridCol w="664700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09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4" name="Group 86">
            <a:extLst>
              <a:ext uri="{FF2B5EF4-FFF2-40B4-BE49-F238E27FC236}">
                <a16:creationId xmlns:a16="http://schemas.microsoft.com/office/drawing/2014/main" id="{407A816B-403C-824F-85BB-AE2D8E02B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725381"/>
              </p:ext>
            </p:extLst>
          </p:nvPr>
        </p:nvGraphicFramePr>
        <p:xfrm>
          <a:off x="7445569" y="2576642"/>
          <a:ext cx="4362850" cy="1156680"/>
        </p:xfrm>
        <a:graphic>
          <a:graphicData uri="http://schemas.openxmlformats.org/drawingml/2006/table">
            <a:tbl>
              <a:tblPr/>
              <a:tblGrid>
                <a:gridCol w="68375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99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15" name="Group 87">
            <a:extLst>
              <a:ext uri="{FF2B5EF4-FFF2-40B4-BE49-F238E27FC236}">
                <a16:creationId xmlns:a16="http://schemas.microsoft.com/office/drawing/2014/main" id="{3836F002-343A-BA44-823C-79D032D16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50940"/>
              </p:ext>
            </p:extLst>
          </p:nvPr>
        </p:nvGraphicFramePr>
        <p:xfrm>
          <a:off x="7445569" y="3927394"/>
          <a:ext cx="3585900" cy="1156680"/>
        </p:xfrm>
        <a:graphic>
          <a:graphicData uri="http://schemas.openxmlformats.org/drawingml/2006/table">
            <a:tbl>
              <a:tblPr/>
              <a:tblGrid>
                <a:gridCol w="1121900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97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2155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6272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59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8991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56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3593"/>
                  </a:ext>
                </a:extLst>
              </a:tr>
            </a:tbl>
          </a:graphicData>
        </a:graphic>
      </p:graphicFrame>
      <p:sp>
        <p:nvSpPr>
          <p:cNvPr id="18" name="Freeform 75">
            <a:extLst>
              <a:ext uri="{FF2B5EF4-FFF2-40B4-BE49-F238E27FC236}">
                <a16:creationId xmlns:a16="http://schemas.microsoft.com/office/drawing/2014/main" id="{C1F852D1-1054-BF45-836B-ACE3722A9C95}"/>
              </a:ext>
            </a:extLst>
          </p:cNvPr>
          <p:cNvSpPr>
            <a:spLocks/>
          </p:cNvSpPr>
          <p:nvPr/>
        </p:nvSpPr>
        <p:spPr bwMode="auto">
          <a:xfrm>
            <a:off x="8389804" y="1043433"/>
            <a:ext cx="1012171" cy="2996362"/>
          </a:xfrm>
          <a:custGeom>
            <a:avLst/>
            <a:gdLst>
              <a:gd name="T0" fmla="*/ 1866900 w 1551"/>
              <a:gd name="T1" fmla="*/ 0 h 1750"/>
              <a:gd name="T2" fmla="*/ 1790700 w 1551"/>
              <a:gd name="T3" fmla="*/ 53975 h 1750"/>
              <a:gd name="T4" fmla="*/ 2462212 w 1551"/>
              <a:gd name="T5" fmla="*/ 173038 h 1750"/>
              <a:gd name="T6" fmla="*/ 1995487 w 1551"/>
              <a:gd name="T7" fmla="*/ 468313 h 1750"/>
              <a:gd name="T8" fmla="*/ 2271712 w 1551"/>
              <a:gd name="T9" fmla="*/ 1406525 h 1750"/>
              <a:gd name="T10" fmla="*/ 1643062 w 1551"/>
              <a:gd name="T11" fmla="*/ 1358900 h 1750"/>
              <a:gd name="T12" fmla="*/ 1838325 w 1551"/>
              <a:gd name="T13" fmla="*/ 2073275 h 1750"/>
              <a:gd name="T14" fmla="*/ 1638300 w 1551"/>
              <a:gd name="T15" fmla="*/ 2006600 h 1750"/>
              <a:gd name="T16" fmla="*/ 1666875 w 1551"/>
              <a:gd name="T17" fmla="*/ 2211388 h 1750"/>
              <a:gd name="T18" fmla="*/ 214312 w 1551"/>
              <a:gd name="T19" fmla="*/ 1987550 h 1750"/>
              <a:gd name="T20" fmla="*/ 352425 w 1551"/>
              <a:gd name="T21" fmla="*/ 2354263 h 1750"/>
              <a:gd name="T22" fmla="*/ 0 w 1551"/>
              <a:gd name="T23" fmla="*/ 2778125 h 1750"/>
              <a:gd name="T24" fmla="*/ 547687 w 1551"/>
              <a:gd name="T25" fmla="*/ 2606675 h 1750"/>
              <a:gd name="T26" fmla="*/ 628650 w 1551"/>
              <a:gd name="T27" fmla="*/ 2668588 h 17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1"/>
              <a:gd name="T43" fmla="*/ 0 h 1750"/>
              <a:gd name="T44" fmla="*/ 1551 w 1551"/>
              <a:gd name="T45" fmla="*/ 1750 h 17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1" h="1750">
                <a:moveTo>
                  <a:pt x="1176" y="0"/>
                </a:moveTo>
                <a:lnTo>
                  <a:pt x="1128" y="34"/>
                </a:lnTo>
                <a:lnTo>
                  <a:pt x="1551" y="109"/>
                </a:lnTo>
                <a:lnTo>
                  <a:pt x="1257" y="295"/>
                </a:lnTo>
                <a:lnTo>
                  <a:pt x="1431" y="886"/>
                </a:lnTo>
                <a:lnTo>
                  <a:pt x="1035" y="856"/>
                </a:lnTo>
                <a:lnTo>
                  <a:pt x="1158" y="1306"/>
                </a:lnTo>
                <a:lnTo>
                  <a:pt x="1032" y="1264"/>
                </a:lnTo>
                <a:lnTo>
                  <a:pt x="1050" y="1393"/>
                </a:lnTo>
                <a:lnTo>
                  <a:pt x="135" y="1252"/>
                </a:lnTo>
                <a:lnTo>
                  <a:pt x="222" y="1483"/>
                </a:lnTo>
                <a:lnTo>
                  <a:pt x="0" y="1750"/>
                </a:lnTo>
                <a:lnTo>
                  <a:pt x="345" y="1642"/>
                </a:lnTo>
                <a:lnTo>
                  <a:pt x="396" y="1681"/>
                </a:lnTo>
              </a:path>
            </a:pathLst>
          </a:custGeom>
          <a:noFill/>
          <a:ln w="38100">
            <a:solidFill>
              <a:srgbClr val="FFCC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9" name="Freeform 77">
            <a:extLst>
              <a:ext uri="{FF2B5EF4-FFF2-40B4-BE49-F238E27FC236}">
                <a16:creationId xmlns:a16="http://schemas.microsoft.com/office/drawing/2014/main" id="{4464B311-6D98-E241-B21E-6FBD397F56E2}"/>
              </a:ext>
            </a:extLst>
          </p:cNvPr>
          <p:cNvSpPr>
            <a:spLocks/>
          </p:cNvSpPr>
          <p:nvPr/>
        </p:nvSpPr>
        <p:spPr bwMode="auto">
          <a:xfrm>
            <a:off x="9358377" y="1757499"/>
            <a:ext cx="757237" cy="823604"/>
          </a:xfrm>
          <a:custGeom>
            <a:avLst/>
            <a:gdLst>
              <a:gd name="T0" fmla="*/ 406400 w 477"/>
              <a:gd name="T1" fmla="*/ 0 h 412"/>
              <a:gd name="T2" fmla="*/ 319087 w 477"/>
              <a:gd name="T3" fmla="*/ 88900 h 412"/>
              <a:gd name="T4" fmla="*/ 430212 w 477"/>
              <a:gd name="T5" fmla="*/ 393700 h 412"/>
              <a:gd name="T6" fmla="*/ 757237 w 477"/>
              <a:gd name="T7" fmla="*/ 347662 h 412"/>
              <a:gd name="T8" fmla="*/ 633412 w 477"/>
              <a:gd name="T9" fmla="*/ 561975 h 412"/>
              <a:gd name="T10" fmla="*/ 0 w 477"/>
              <a:gd name="T11" fmla="*/ 365125 h 412"/>
              <a:gd name="T12" fmla="*/ 58737 w 477"/>
              <a:gd name="T13" fmla="*/ 654050 h 4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412"/>
              <a:gd name="T23" fmla="*/ 477 w 477"/>
              <a:gd name="T24" fmla="*/ 412 h 4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412">
                <a:moveTo>
                  <a:pt x="256" y="0"/>
                </a:moveTo>
                <a:lnTo>
                  <a:pt x="201" y="56"/>
                </a:lnTo>
                <a:lnTo>
                  <a:pt x="271" y="248"/>
                </a:lnTo>
                <a:lnTo>
                  <a:pt x="477" y="219"/>
                </a:lnTo>
                <a:lnTo>
                  <a:pt x="399" y="354"/>
                </a:lnTo>
                <a:lnTo>
                  <a:pt x="0" y="230"/>
                </a:lnTo>
                <a:lnTo>
                  <a:pt x="37" y="412"/>
                </a:lnTo>
              </a:path>
            </a:pathLst>
          </a:custGeom>
          <a:noFill/>
          <a:ln w="38100">
            <a:solidFill>
              <a:srgbClr val="D8DBE8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91">
            <a:extLst>
              <a:ext uri="{FF2B5EF4-FFF2-40B4-BE49-F238E27FC236}">
                <a16:creationId xmlns:a16="http://schemas.microsoft.com/office/drawing/2014/main" id="{0A14F05C-2E25-AD47-A5B5-4F866985AF71}"/>
              </a:ext>
            </a:extLst>
          </p:cNvPr>
          <p:cNvSpPr>
            <a:spLocks/>
          </p:cNvSpPr>
          <p:nvPr/>
        </p:nvSpPr>
        <p:spPr bwMode="auto">
          <a:xfrm>
            <a:off x="8536733" y="2775175"/>
            <a:ext cx="1854200" cy="1156764"/>
          </a:xfrm>
          <a:custGeom>
            <a:avLst/>
            <a:gdLst>
              <a:gd name="T0" fmla="*/ 0 w 1168"/>
              <a:gd name="T1" fmla="*/ 0 h 412"/>
              <a:gd name="T2" fmla="*/ 60325 w 1168"/>
              <a:gd name="T3" fmla="*/ 133350 h 412"/>
              <a:gd name="T4" fmla="*/ 803275 w 1168"/>
              <a:gd name="T5" fmla="*/ 41275 h 412"/>
              <a:gd name="T6" fmla="*/ 765175 w 1168"/>
              <a:gd name="T7" fmla="*/ 171450 h 412"/>
              <a:gd name="T8" fmla="*/ 1854200 w 1168"/>
              <a:gd name="T9" fmla="*/ 295275 h 412"/>
              <a:gd name="T10" fmla="*/ 1155700 w 1168"/>
              <a:gd name="T11" fmla="*/ 460375 h 412"/>
              <a:gd name="T12" fmla="*/ 1289050 w 1168"/>
              <a:gd name="T13" fmla="*/ 568325 h 412"/>
              <a:gd name="T14" fmla="*/ 1225550 w 1168"/>
              <a:gd name="T15" fmla="*/ 654050 h 4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8"/>
              <a:gd name="T25" fmla="*/ 0 h 412"/>
              <a:gd name="T26" fmla="*/ 1168 w 1168"/>
              <a:gd name="T27" fmla="*/ 412 h 4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8" h="412">
                <a:moveTo>
                  <a:pt x="0" y="0"/>
                </a:moveTo>
                <a:lnTo>
                  <a:pt x="38" y="84"/>
                </a:lnTo>
                <a:lnTo>
                  <a:pt x="506" y="26"/>
                </a:lnTo>
                <a:lnTo>
                  <a:pt x="482" y="108"/>
                </a:lnTo>
                <a:lnTo>
                  <a:pt x="1168" y="186"/>
                </a:lnTo>
                <a:lnTo>
                  <a:pt x="728" y="290"/>
                </a:lnTo>
                <a:lnTo>
                  <a:pt x="812" y="358"/>
                </a:lnTo>
                <a:lnTo>
                  <a:pt x="772" y="412"/>
                </a:lnTo>
              </a:path>
            </a:pathLst>
          </a:custGeom>
          <a:noFill/>
          <a:ln w="38100">
            <a:solidFill>
              <a:srgbClr val="D6F2E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4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Relationenschemata</a:t>
            </a:r>
            <a:r>
              <a:rPr lang="de-DE" dirty="0"/>
              <a:t> und Relationen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Beispiel:</a:t>
            </a:r>
          </a:p>
          <a:p>
            <a:pPr lvl="1"/>
            <a:r>
              <a:rPr lang="de-DE" dirty="0" err="1"/>
              <a:t>Relationenschema</a:t>
            </a:r>
            <a:r>
              <a:rPr lang="de-DE" dirty="0"/>
              <a:t>: COURSE(</a:t>
            </a:r>
            <a:r>
              <a:rPr lang="de-DE" dirty="0" err="1"/>
              <a:t>CourseName</a:t>
            </a:r>
            <a:r>
              <a:rPr lang="de-DE" dirty="0"/>
              <a:t>, </a:t>
            </a:r>
            <a:r>
              <a:rPr lang="de-DE" dirty="0" err="1"/>
              <a:t>CourseNumber</a:t>
            </a:r>
            <a:r>
              <a:rPr lang="de-DE" dirty="0"/>
              <a:t>, </a:t>
            </a:r>
            <a:r>
              <a:rPr lang="de-DE" dirty="0" err="1"/>
              <a:t>CreditHours</a:t>
            </a:r>
            <a:r>
              <a:rPr lang="de-DE" dirty="0"/>
              <a:t>, Department)</a:t>
            </a:r>
          </a:p>
          <a:p>
            <a:pPr lvl="1"/>
            <a:r>
              <a:rPr lang="de-DE" dirty="0"/>
              <a:t>Wertebereiche für Attribute (hier alle benutzerdefiniert)</a:t>
            </a:r>
          </a:p>
          <a:p>
            <a:pPr lvl="2">
              <a:tabLst>
                <a:tab pos="3048000" algn="l"/>
              </a:tabLst>
            </a:pPr>
            <a:r>
              <a:rPr lang="de-DE" dirty="0" err="1"/>
              <a:t>dom</a:t>
            </a:r>
            <a:r>
              <a:rPr lang="de-DE" dirty="0"/>
              <a:t>(</a:t>
            </a:r>
            <a:r>
              <a:rPr lang="de-DE" dirty="0" err="1"/>
              <a:t>CourseName</a:t>
            </a:r>
            <a:r>
              <a:rPr lang="de-DE" dirty="0"/>
              <a:t>)	=	</a:t>
            </a:r>
            <a:r>
              <a:rPr lang="de-DE" dirty="0" err="1"/>
              <a:t>CourseNames</a:t>
            </a:r>
            <a:r>
              <a:rPr lang="de-DE" dirty="0"/>
              <a:t> (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names</a:t>
            </a:r>
            <a:r>
              <a:rPr lang="de-DE" dirty="0"/>
              <a:t>)</a:t>
            </a:r>
          </a:p>
          <a:p>
            <a:pPr lvl="2">
              <a:tabLst>
                <a:tab pos="3048000" algn="l"/>
              </a:tabLst>
            </a:pPr>
            <a:r>
              <a:rPr lang="de-DE" dirty="0" err="1"/>
              <a:t>dom</a:t>
            </a:r>
            <a:r>
              <a:rPr lang="de-DE" dirty="0"/>
              <a:t>(</a:t>
            </a:r>
            <a:r>
              <a:rPr lang="de-DE" dirty="0" err="1"/>
              <a:t>CourseNumber</a:t>
            </a:r>
            <a:r>
              <a:rPr lang="de-DE" dirty="0"/>
              <a:t>)	=	</a:t>
            </a:r>
            <a:r>
              <a:rPr lang="de-DE" dirty="0" err="1"/>
              <a:t>CourseNumbers</a:t>
            </a:r>
            <a:r>
              <a:rPr lang="de-DE" dirty="0"/>
              <a:t>  (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)</a:t>
            </a:r>
          </a:p>
          <a:p>
            <a:pPr lvl="2">
              <a:tabLst>
                <a:tab pos="3048000" algn="l"/>
              </a:tabLst>
            </a:pPr>
            <a:r>
              <a:rPr lang="de-DE" dirty="0" err="1"/>
              <a:t>dom</a:t>
            </a:r>
            <a:r>
              <a:rPr lang="de-DE" dirty="0"/>
              <a:t>(</a:t>
            </a:r>
            <a:r>
              <a:rPr lang="de-DE" dirty="0" err="1"/>
              <a:t>CreditHours</a:t>
            </a:r>
            <a:r>
              <a:rPr lang="de-DE" dirty="0"/>
              <a:t>)	=	</a:t>
            </a:r>
            <a:r>
              <a:rPr lang="de-DE" dirty="0" err="1"/>
              <a:t>CreditHours</a:t>
            </a:r>
            <a:r>
              <a:rPr lang="de-DE" dirty="0"/>
              <a:t>  (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credit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)</a:t>
            </a:r>
          </a:p>
          <a:p>
            <a:pPr lvl="2">
              <a:tabLst>
                <a:tab pos="3048000" algn="l"/>
              </a:tabLst>
            </a:pPr>
            <a:r>
              <a:rPr lang="de-DE" dirty="0" err="1"/>
              <a:t>dom</a:t>
            </a:r>
            <a:r>
              <a:rPr lang="de-DE" dirty="0"/>
              <a:t>(Department)	=	Departments (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departments</a:t>
            </a:r>
            <a:r>
              <a:rPr lang="de-DE" dirty="0"/>
              <a:t>)</a:t>
            </a:r>
          </a:p>
          <a:p>
            <a:pPr lvl="2">
              <a:buFont typeface="Courier New" panose="02070309020205020404" pitchFamily="49" charset="0"/>
              <a:buChar char="o"/>
              <a:tabLst>
                <a:tab pos="3048000" algn="l"/>
              </a:tabLst>
            </a:pPr>
            <a:r>
              <a:rPr lang="de-DE" dirty="0"/>
              <a:t>Allgemeinere Alternativen: String, String, Integer, String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C105A-5A1A-BB4D-8007-52298192BB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689F5-9811-AD45-A7A9-5F65D0281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10</a:t>
            </a:fld>
            <a:endParaRPr lang="de-DE"/>
          </a:p>
        </p:txBody>
      </p:sp>
      <p:graphicFrame>
        <p:nvGraphicFramePr>
          <p:cNvPr id="28" name="Group 23">
            <a:extLst>
              <a:ext uri="{FF2B5EF4-FFF2-40B4-BE49-F238E27FC236}">
                <a16:creationId xmlns:a16="http://schemas.microsoft.com/office/drawing/2014/main" id="{3032F9E0-5CFB-C042-AF75-861C1BA04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2498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634BB7D5-353C-F947-BF56-B74B76586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882" y="4509656"/>
            <a:ext cx="6598609" cy="1451306"/>
          </a:xfrm>
          <a:prstGeom prst="rect">
            <a:avLst/>
          </a:prstGeom>
          <a:noFill/>
          <a:ln w="6350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07E46D54-861C-3449-A46F-98B9083A3C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665" y="4326728"/>
            <a:ext cx="139786" cy="292065"/>
          </a:xfrm>
          <a:prstGeom prst="line">
            <a:avLst/>
          </a:prstGeom>
          <a:noFill/>
          <a:ln w="6350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35ED866C-7D9E-2A4C-B226-817D3CF936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315" y="4031190"/>
                <a:ext cx="1122936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C000"/>
                    </a:solidFill>
                  </a:rPr>
                  <a:t>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de-DE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35ED866C-7D9E-2A4C-B226-817D3CF93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9315" y="4031190"/>
                <a:ext cx="1122936" cy="369332"/>
              </a:xfrm>
              <a:prstGeom prst="rect">
                <a:avLst/>
              </a:prstGeom>
              <a:blipFill>
                <a:blip r:embed="rId3"/>
                <a:stretch>
                  <a:fillRect l="-3371" t="-3333" b="-26667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2">
                <a:extLst>
                  <a:ext uri="{FF2B5EF4-FFF2-40B4-BE49-F238E27FC236}">
                    <a16:creationId xmlns:a16="http://schemas.microsoft.com/office/drawing/2014/main" id="{1B4746AD-5170-1B42-9FF0-9902AAB0D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37931" y="4176693"/>
                <a:ext cx="81952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Grad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 Box 12">
                <a:extLst>
                  <a:ext uri="{FF2B5EF4-FFF2-40B4-BE49-F238E27FC236}">
                    <a16:creationId xmlns:a16="http://schemas.microsoft.com/office/drawing/2014/main" id="{1B4746AD-5170-1B42-9FF0-9902AAB0D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7931" y="4176693"/>
                <a:ext cx="819520" cy="369332"/>
              </a:xfrm>
              <a:prstGeom prst="rect">
                <a:avLst/>
              </a:prstGeom>
              <a:blipFill>
                <a:blip r:embed="rId4"/>
                <a:stretch>
                  <a:fillRect l="-4545" t="-6667" b="-2333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BC1CE4A1-AC51-3243-8929-FCF329F7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663" y="4546767"/>
            <a:ext cx="6461710" cy="405262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7">
            <a:extLst>
              <a:ext uri="{FF2B5EF4-FFF2-40B4-BE49-F238E27FC236}">
                <a16:creationId xmlns:a16="http://schemas.microsoft.com/office/drawing/2014/main" id="{E166E094-78AA-6549-8028-E7B464094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9662" y="4158401"/>
            <a:ext cx="533803" cy="38836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EA715029-4E03-EA43-B262-A9669218D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99993" y="3908250"/>
                <a:ext cx="2120068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 err="1">
                    <a:solidFill>
                      <a:schemeClr val="accent1"/>
                    </a:solidFill>
                  </a:rPr>
                  <a:t>Relationenschema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EA715029-4E03-EA43-B262-A9669218D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993" y="3908250"/>
                <a:ext cx="2120068" cy="369332"/>
              </a:xfrm>
              <a:prstGeom prst="rect">
                <a:avLst/>
              </a:prstGeom>
              <a:blipFill>
                <a:blip r:embed="rId5"/>
                <a:stretch>
                  <a:fillRect l="-1786" t="-6667" b="-2333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7">
            <a:extLst>
              <a:ext uri="{FF2B5EF4-FFF2-40B4-BE49-F238E27FC236}">
                <a16:creationId xmlns:a16="http://schemas.microsoft.com/office/drawing/2014/main" id="{C96C0459-786D-8D4F-AE53-5D2B896CC7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36067" y="4316112"/>
            <a:ext cx="267678" cy="267678"/>
          </a:xfrm>
          <a:prstGeom prst="line">
            <a:avLst/>
          </a:prstGeom>
          <a:noFill/>
          <a:ln w="28575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7030A0"/>
              </a:solidFill>
            </a:endParaRPr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A4902598-AAD6-5640-BE61-BD1AF1F22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668" y="4033864"/>
            <a:ext cx="102906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Attribute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01C187C-A1C9-944A-9935-744AF91BC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117" y="4582243"/>
            <a:ext cx="5579559" cy="310299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Relationen/</a:t>
            </a:r>
            <a:r>
              <a:rPr lang="de-DE" dirty="0" err="1"/>
              <a:t>Relationenzustände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Eine Relation (oder ein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Relationenzustand</a:t>
                </a:r>
                <a:r>
                  <a:rPr lang="de-DE" dirty="0"/>
                  <a:t>)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eines </a:t>
                </a:r>
                <a:r>
                  <a:rPr lang="de-DE" dirty="0" err="1"/>
                  <a:t>Relationenschemas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ist eine Menge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Tupeln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Kardinalität</a:t>
                </a:r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(Anzahl an </a:t>
                </a:r>
                <a:r>
                  <a:rPr lang="de-DE" dirty="0" err="1"/>
                  <a:t>Tupeln</a:t>
                </a:r>
                <a:r>
                  <a:rPr lang="de-DE" dirty="0"/>
                  <a:t>/Zeilen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)</a:t>
                </a:r>
              </a:p>
              <a:p>
                <a:r>
                  <a:rPr lang="de-DE" dirty="0"/>
                  <a:t>Jedes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ist eine geordnete Liste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Werten: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Jeder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: </a:t>
                </a:r>
              </a:p>
              <a:p>
                <a:pPr lvl="1"/>
                <a:r>
                  <a:rPr lang="de-DE" dirty="0"/>
                  <a:t>entweder ein Element aus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oder </a:t>
                </a:r>
                <a:r>
                  <a:rPr lang="de-DE" dirty="0">
                    <a:solidFill>
                      <a:schemeClr val="accent1"/>
                    </a:solidFill>
                    <a:latin typeface="+mn-lt"/>
                  </a:rPr>
                  <a:t>NULL</a:t>
                </a:r>
                <a:r>
                  <a:rPr lang="de-DE" dirty="0"/>
                  <a:t> (spezieller Wert, </a:t>
                </a:r>
                <a:br>
                  <a:rPr lang="de-DE" dirty="0"/>
                </a:br>
                <a:r>
                  <a:rPr lang="de-DE" dirty="0"/>
                  <a:t>bedeutet „undefiniert“ </a:t>
                </a:r>
                <a:br>
                  <a:rPr lang="de-DE" dirty="0"/>
                </a:br>
                <a:r>
                  <a:rPr lang="de-DE" dirty="0"/>
                  <a:t>oder „unbekannt“)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FAB8C-0FBA-5245-89B9-BF19C0F150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07A8F-8463-5040-95A1-13D3692D1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11</a:t>
            </a:fld>
            <a:endParaRPr lang="de-DE"/>
          </a:p>
        </p:txBody>
      </p:sp>
      <p:graphicFrame>
        <p:nvGraphicFramePr>
          <p:cNvPr id="29" name="Group 23">
            <a:extLst>
              <a:ext uri="{FF2B5EF4-FFF2-40B4-BE49-F238E27FC236}">
                <a16:creationId xmlns:a16="http://schemas.microsoft.com/office/drawing/2014/main" id="{563B3774-D5EE-9241-9DF0-3ED3EB89F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46789"/>
              </p:ext>
            </p:extLst>
          </p:nvPr>
        </p:nvGraphicFramePr>
        <p:xfrm>
          <a:off x="5389436" y="4592634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48444C9-1CBD-174F-8EBD-2E5CFFD1D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376" y="4881707"/>
            <a:ext cx="5678955" cy="28145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34557BFC-8466-9743-81DD-4154EF580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909" y="4813363"/>
            <a:ext cx="1258161" cy="199839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9">
                <a:extLst>
                  <a:ext uri="{FF2B5EF4-FFF2-40B4-BE49-F238E27FC236}">
                    <a16:creationId xmlns:a16="http://schemas.microsoft.com/office/drawing/2014/main" id="{45ED6DBE-572A-A948-A135-DC4B6FC035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9128" y="4623807"/>
                <a:ext cx="409919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 Box 19">
                <a:extLst>
                  <a:ext uri="{FF2B5EF4-FFF2-40B4-BE49-F238E27FC236}">
                    <a16:creationId xmlns:a16="http://schemas.microsoft.com/office/drawing/2014/main" id="{45ED6DBE-572A-A948-A135-DC4B6FC03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9128" y="4623807"/>
                <a:ext cx="409919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E3EBAEB-7569-3647-A0F3-1EE70AC4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492" y="5151966"/>
            <a:ext cx="5678955" cy="28145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D939590D-D581-CB46-8C05-B8C869D52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7909" y="5133959"/>
            <a:ext cx="1262277" cy="9754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9">
                <a:extLst>
                  <a:ext uri="{FF2B5EF4-FFF2-40B4-BE49-F238E27FC236}">
                    <a16:creationId xmlns:a16="http://schemas.microsoft.com/office/drawing/2014/main" id="{6AEE4F2E-8D25-9045-9F10-5B48F70C53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0582" y="4943777"/>
                <a:ext cx="415242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 Box 19">
                <a:extLst>
                  <a:ext uri="{FF2B5EF4-FFF2-40B4-BE49-F238E27FC236}">
                    <a16:creationId xmlns:a16="http://schemas.microsoft.com/office/drawing/2014/main" id="{6AEE4F2E-8D25-9045-9F10-5B48F70C5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0582" y="4943777"/>
                <a:ext cx="415242" cy="3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FDB408A-C87E-5341-8A75-7E09FE05A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339" y="5395171"/>
            <a:ext cx="5678955" cy="28145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E1CE8882-CEFC-5348-8DC5-16D1F8D8B8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7909" y="5453929"/>
            <a:ext cx="1270515" cy="431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838D2491-997C-7347-88BA-0C9613167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8820" y="5263747"/>
                <a:ext cx="415242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838D2491-997C-7347-88BA-0C9613167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8820" y="5263747"/>
                <a:ext cx="415242" cy="362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AF5338C3-303A-2D49-A153-3D3F9ECA4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339" y="5648965"/>
            <a:ext cx="5678955" cy="28145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450103A5-6087-A543-B3DE-98BFD0EB4D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0263" y="5676549"/>
            <a:ext cx="1258161" cy="109660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9">
                <a:extLst>
                  <a:ext uri="{FF2B5EF4-FFF2-40B4-BE49-F238E27FC236}">
                    <a16:creationId xmlns:a16="http://schemas.microsoft.com/office/drawing/2014/main" id="{B3BA46D0-C52C-1C4B-9973-72C07DEEF1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8820" y="5583716"/>
                <a:ext cx="415242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 Box 19">
                <a:extLst>
                  <a:ext uri="{FF2B5EF4-FFF2-40B4-BE49-F238E27FC236}">
                    <a16:creationId xmlns:a16="http://schemas.microsoft.com/office/drawing/2014/main" id="{B3BA46D0-C52C-1C4B-9973-72C07DEEF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8820" y="5583716"/>
                <a:ext cx="415242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id="{A08DF880-B1CF-EB42-873A-43765D6F1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4949" y="5085411"/>
                <a:ext cx="950068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= 4</m:t>
                      </m:r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 Box 19">
                <a:extLst>
                  <a:ext uri="{FF2B5EF4-FFF2-40B4-BE49-F238E27FC236}">
                    <a16:creationId xmlns:a16="http://schemas.microsoft.com/office/drawing/2014/main" id="{A08DF880-B1CF-EB42-873A-43765D6F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4949" y="5085411"/>
                <a:ext cx="950068" cy="362984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36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Relationen/Qualifizierung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7970559" cy="4240848"/>
              </a:xfrm>
            </p:spPr>
            <p:txBody>
              <a:bodyPr/>
              <a:lstStyle/>
              <a:p>
                <a:r>
                  <a:rPr lang="de-DE" dirty="0"/>
                  <a:t>Gegeben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ein </a:t>
                </a:r>
                <a:r>
                  <a:rPr lang="de-DE" dirty="0" err="1"/>
                  <a:t>Relationenschema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ten</a:t>
                </a:r>
                <a:r>
                  <a:rPr lang="de-DE" dirty="0"/>
                  <a:t> Grades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ein Tupel der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ist der Wert, der im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dem Attribut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entspricht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: qualifiziert ein Attribut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mit dem </a:t>
                </a:r>
                <a:r>
                  <a:rPr lang="de-DE" dirty="0" err="1"/>
                  <a:t>Relationennamen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Für einzelne Komponentenwerte von einem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gilt: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de-DE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>
                    <a:solidFill>
                      <a:srgbClr val="FFC000"/>
                    </a:solidFill>
                  </a:rPr>
                  <a:t> </a:t>
                </a:r>
                <a:r>
                  <a:rPr lang="de-DE" dirty="0"/>
                  <a:t>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baseline="-25000" dirty="0">
                    <a:solidFill>
                      <a:srgbClr val="FFC000"/>
                    </a:solidFill>
                  </a:rPr>
                  <a:t> </a:t>
                </a:r>
                <a:r>
                  <a:rPr lang="de-DE" dirty="0"/>
                  <a:t>beziehen sich auf den Wert </a:t>
                </a:r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für Attribut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beziehen sich auf Werte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von </a:t>
                </a:r>
                <a:r>
                  <a:rPr lang="de-DE" dirty="0" err="1"/>
                  <a:t>Subtupeln</a:t>
                </a:r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, die den Attributen </a:t>
                </a:r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entsprechen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7970559" cy="4240848"/>
              </a:xfrm>
              <a:blipFill>
                <a:blip r:embed="rId2"/>
                <a:stretch>
                  <a:fillRect l="-2226" t="-2985" b="-89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26196-59F8-2847-90C5-8808C02801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30A3D0-7C36-1447-8BA1-84DCABD9A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14" name="Group 23">
            <a:extLst>
              <a:ext uri="{FF2B5EF4-FFF2-40B4-BE49-F238E27FC236}">
                <a16:creationId xmlns:a16="http://schemas.microsoft.com/office/drawing/2014/main" id="{F4446131-2658-BD4E-AF72-1E73E6581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924184"/>
              </p:ext>
            </p:extLst>
          </p:nvPr>
        </p:nvGraphicFramePr>
        <p:xfrm>
          <a:off x="5389436" y="4592634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D3D83DD5-BFD1-0548-A956-4AB7E0BA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5909" y="4891271"/>
            <a:ext cx="1227438" cy="281455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43ED9F8C-9783-2A4A-AEBC-EEF3E6E137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91812" y="4456790"/>
            <a:ext cx="321276" cy="438698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E5C843A7-833D-404B-948D-FA85A5C097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83744" y="4172607"/>
                <a:ext cx="3773405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de-DE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 err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𝐶𝑟𝑒𝑑𝑖𝑡𝐻𝑜𝑢𝑟𝑠</m:t>
                          </m:r>
                        </m:e>
                      </m:d>
                      <m:r>
                        <a:rPr lang="de-DE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𝐶𝑟𝑒𝑑𝑖𝑡𝐻𝑜𝑢𝑟𝑠</m:t>
                      </m:r>
                    </m:oMath>
                  </m:oMathPara>
                </a14:m>
                <a:endParaRPr lang="de-DE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 Box 19">
                <a:extLst>
                  <a:ext uri="{FF2B5EF4-FFF2-40B4-BE49-F238E27FC236}">
                    <a16:creationId xmlns:a16="http://schemas.microsoft.com/office/drawing/2014/main" id="{E5C843A7-833D-404B-948D-FA85A5C09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3744" y="4172607"/>
                <a:ext cx="377340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D2FFB106-A977-9247-806B-A262ED74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815" y="4563036"/>
            <a:ext cx="1813931" cy="384327"/>
          </a:xfrm>
          <a:prstGeom prst="rect">
            <a:avLst/>
          </a:prstGeom>
          <a:noFill/>
          <a:ln w="15875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4802F170-5FCD-B64E-96E1-935EAFD4D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1926" y="4193704"/>
            <a:ext cx="291559" cy="369332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5559D265-52A5-DE4B-B291-E5C6E3D9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079" y="3909521"/>
            <a:ext cx="209442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 err="1">
                <a:solidFill>
                  <a:schemeClr val="accent1"/>
                </a:solidFill>
              </a:rPr>
              <a:t>Course.CourseName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4" grpId="0" animBg="1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Mathematische Sichtweise von Relationen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Eine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ist eine mathematische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ten</a:t>
                </a:r>
                <a:r>
                  <a:rPr lang="de-DE" dirty="0"/>
                  <a:t> Grades auf die Wertebereiche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…, </m:t>
                    </m:r>
                    <m:r>
                      <m:rPr>
                        <m:sty m:val="p"/>
                      </m:rPr>
                      <a:rPr lang="de-DE" i="0" dirty="0" err="1">
                        <a:latin typeface="Cambria Math" panose="02040503050406030204" pitchFamily="18" charset="0"/>
                      </a:rPr>
                      <m:t>dom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: Teilmenge des kartesischen Produkts der Wertebereiche, die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definieren: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dirty="0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Das kartesische Produkt spezifiziert alle Wertekombinationen der zugrundeliegenden Wertebereiche, d.h. alle möglichen Tupel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alle tatsächlichen Tupel</a:t>
                </a:r>
              </a:p>
              <a:p>
                <a:r>
                  <a:rPr lang="de-DE" dirty="0"/>
                  <a:t>Beispiel</a:t>
                </a:r>
              </a:p>
              <a:p>
                <a:pPr lvl="1"/>
                <a:r>
                  <a:rPr lang="de-DE" dirty="0" err="1"/>
                  <a:t>course</a:t>
                </a:r>
                <a:r>
                  <a:rPr lang="de-DE" dirty="0"/>
                  <a:t>(COURSE) hat vier </a:t>
                </a:r>
                <a:br>
                  <a:rPr lang="de-DE" dirty="0"/>
                </a:br>
                <a:r>
                  <a:rPr lang="de-DE" dirty="0"/>
                  <a:t>tatsächliche Tupel</a:t>
                </a:r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765D0-FBC1-7E4F-9457-95CC43980D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37F47-783C-7540-8FFD-805C20B8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13</a:t>
            </a:fld>
            <a:endParaRPr lang="de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6FFB70-693E-E340-A1D0-AE349926B453}"/>
              </a:ext>
            </a:extLst>
          </p:cNvPr>
          <p:cNvGrpSpPr/>
          <p:nvPr/>
        </p:nvGrpSpPr>
        <p:grpSpPr>
          <a:xfrm>
            <a:off x="3127953" y="5085644"/>
            <a:ext cx="2879801" cy="720009"/>
            <a:chOff x="1102310" y="5127118"/>
            <a:chExt cx="2879801" cy="72000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51D532-C070-554D-A064-C29009700499}"/>
                </a:ext>
              </a:extLst>
            </p:cNvPr>
            <p:cNvSpPr txBox="1"/>
            <p:nvPr/>
          </p:nvSpPr>
          <p:spPr>
            <a:xfrm>
              <a:off x="1102310" y="5127118"/>
              <a:ext cx="2879801" cy="720009"/>
            </a:xfrm>
            <a:prstGeom prst="cloudCallout">
              <a:avLst>
                <a:gd name="adj1" fmla="val -39272"/>
                <a:gd name="adj2" fmla="val -6076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7F3C80-92A6-2741-8841-30DAEB5D6EDE}"/>
                </a:ext>
              </a:extLst>
            </p:cNvPr>
            <p:cNvSpPr/>
            <p:nvPr/>
          </p:nvSpPr>
          <p:spPr>
            <a:xfrm>
              <a:off x="1434380" y="5127118"/>
              <a:ext cx="22156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Wie sehen alle möglichen Tupel aus?</a:t>
              </a:r>
            </a:p>
          </p:txBody>
        </p:sp>
      </p:grpSp>
      <p:graphicFrame>
        <p:nvGraphicFramePr>
          <p:cNvPr id="12" name="Group 23">
            <a:extLst>
              <a:ext uri="{FF2B5EF4-FFF2-40B4-BE49-F238E27FC236}">
                <a16:creationId xmlns:a16="http://schemas.microsoft.com/office/drawing/2014/main" id="{D32482FB-FAF5-6148-9D30-9E78B9BB2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2498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Umfang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de-DE" dirty="0"/>
                  <a:t>Anzahl der möglichen Werte  / </a:t>
                </a:r>
                <a:r>
                  <a:rPr lang="de-DE" dirty="0" err="1"/>
                  <a:t>Kardinalität</a:t>
                </a:r>
                <a:r>
                  <a:rPr lang="de-DE" dirty="0"/>
                  <a:t> eines Wertebereichs: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i="0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Damit die Anzahl möglicher unterschiedlicher Tupel: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…∙</m:t>
                    </m:r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pPr lvl="0"/>
                <a:r>
                  <a:rPr lang="de-DE" dirty="0"/>
                  <a:t>Davon enthält der aktuelle Relationszustand i.d.R. nur einen Ausschnitt (zum Glück)</a:t>
                </a:r>
              </a:p>
              <a:p>
                <a:pPr lvl="1"/>
                <a:r>
                  <a:rPr lang="de-DE" dirty="0"/>
                  <a:t>Anzahl tatsächlicher Tupel = Kardinalität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 der Relation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∙…∙</m:t>
                    </m:r>
                    <m:d>
                      <m:dPr>
                        <m:begChr m:val="|"/>
                        <m:endChr m:val="|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dirty="0" err="1">
                            <a:latin typeface="Cambria Math" panose="02040503050406030204" pitchFamily="18" charset="0"/>
                          </a:rPr>
                          <m:t>dom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Wertebereich kann einschränkend wirken </a:t>
                </a:r>
                <a:br>
                  <a:rPr lang="de-DE" dirty="0"/>
                </a:br>
                <a:r>
                  <a:rPr lang="de-DE" dirty="0"/>
                  <a:t>(String vs. Menge von Kursnamen)</a:t>
                </a:r>
              </a:p>
              <a:p>
                <a:pPr lvl="1"/>
                <a:r>
                  <a:rPr lang="de-DE" dirty="0"/>
                  <a:t>Logische Zusammenhänge zwischen </a:t>
                </a:r>
                <a:br>
                  <a:rPr lang="de-DE" dirty="0"/>
                </a:br>
                <a:r>
                  <a:rPr lang="de-DE" dirty="0"/>
                  <a:t>Attributen schränken die möglichen </a:t>
                </a:r>
                <a:br>
                  <a:rPr lang="de-DE" dirty="0"/>
                </a:br>
                <a:r>
                  <a:rPr lang="de-DE" dirty="0"/>
                  <a:t>Tupel weiter ein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B9188-0852-C64B-B872-3F6946EFA5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8B2060-C019-6244-9E47-9DE035447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14</a:t>
            </a:fld>
            <a:endParaRPr lang="de-DE"/>
          </a:p>
        </p:txBody>
      </p:sp>
      <p:graphicFrame>
        <p:nvGraphicFramePr>
          <p:cNvPr id="9" name="Group 23">
            <a:extLst>
              <a:ext uri="{FF2B5EF4-FFF2-40B4-BE49-F238E27FC236}">
                <a16:creationId xmlns:a16="http://schemas.microsoft.com/office/drawing/2014/main" id="{3E9F2FA1-9D04-F747-AAC5-C3E069316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58458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5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Keine Ordnung im relationalen Modell!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Erinnerung: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eines </a:t>
                </a:r>
                <a:r>
                  <a:rPr lang="de-DE" dirty="0" err="1"/>
                  <a:t>Relationenschemas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ist eine </a:t>
                </a:r>
                <a:r>
                  <a:rPr lang="de-DE" dirty="0">
                    <a:solidFill>
                      <a:srgbClr val="FFC000"/>
                    </a:solidFill>
                  </a:rPr>
                  <a:t>Menge</a:t>
                </a:r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Tupeln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dirty="0"/>
                  <a:t> mit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Eine Menge hat keine Ordnung </a:t>
                </a:r>
                <a:br>
                  <a:rPr lang="de-DE" dirty="0"/>
                </a:br>
                <a:r>
                  <a:rPr lang="de-DE" dirty="0">
                    <a:sym typeface="Wingdings" pitchFamily="2" charset="2"/>
                  </a:rPr>
                  <a:t>➝ </a:t>
                </a:r>
                <a:r>
                  <a:rPr lang="de-DE" dirty="0">
                    <a:solidFill>
                      <a:schemeClr val="accent1"/>
                    </a:solidFill>
                    <a:sym typeface="Wingdings" pitchFamily="2" charset="2"/>
                  </a:rPr>
                  <a:t>keine Reihenfolge im relationalen Modell</a:t>
                </a:r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3190C-13E1-5A41-80EE-465D066C57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D7BE9-A6AC-BE43-8CAA-5DCD2571E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8859D4-951C-7445-B258-594FD194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160" y="4067877"/>
            <a:ext cx="370064" cy="37006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=</a:t>
            </a:r>
          </a:p>
        </p:txBody>
      </p:sp>
      <p:graphicFrame>
        <p:nvGraphicFramePr>
          <p:cNvPr id="15" name="Group 23">
            <a:extLst>
              <a:ext uri="{FF2B5EF4-FFF2-40B4-BE49-F238E27FC236}">
                <a16:creationId xmlns:a16="http://schemas.microsoft.com/office/drawing/2014/main" id="{18235361-D190-E741-B6FA-D95F5A8C1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092418"/>
              </p:ext>
            </p:extLst>
          </p:nvPr>
        </p:nvGraphicFramePr>
        <p:xfrm>
          <a:off x="5389436" y="2598567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25976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</a:tbl>
          </a:graphicData>
        </a:graphic>
      </p:graphicFrame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5AD7DADA-6673-344B-9739-1E88D9647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58458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6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„Dynamik“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lvl="0"/>
                <a:r>
                  <a:rPr lang="de-DE" dirty="0"/>
                  <a:t>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variiert über die Zeit </a:t>
                </a:r>
              </a:p>
              <a:p>
                <a:pPr lvl="1"/>
                <a:r>
                  <a:rPr lang="de-DE" dirty="0"/>
                  <a:t>Änderungen an </a:t>
                </a:r>
                <a:r>
                  <a:rPr lang="de-DE" dirty="0" err="1"/>
                  <a:t>Tupelwerten</a:t>
                </a:r>
                <a:endParaRPr lang="de-DE" dirty="0"/>
              </a:p>
              <a:p>
                <a:pPr lvl="1"/>
                <a:r>
                  <a:rPr lang="de-DE" dirty="0"/>
                  <a:t>Löschen und Hinzufügen von </a:t>
                </a:r>
                <a:r>
                  <a:rPr lang="de-DE" dirty="0" err="1"/>
                  <a:t>Tupeln</a:t>
                </a:r>
                <a:endParaRPr lang="de-DE" dirty="0"/>
              </a:p>
              <a:p>
                <a:pPr lvl="1"/>
                <a:r>
                  <a:rPr lang="de-DE" dirty="0"/>
                  <a:t>Beispiele</a:t>
                </a:r>
              </a:p>
              <a:p>
                <a:pPr lvl="2"/>
                <a:r>
                  <a:rPr lang="de-DE" dirty="0"/>
                  <a:t>Die Stunden des Kurses „Database“ steigen auf 4</a:t>
                </a:r>
              </a:p>
              <a:p>
                <a:pPr lvl="2"/>
                <a:r>
                  <a:rPr lang="de-DE" dirty="0"/>
                  <a:t>Neuer Kurs „</a:t>
                </a:r>
                <a:r>
                  <a:rPr lang="de-DE" dirty="0" err="1"/>
                  <a:t>Algorithms</a:t>
                </a:r>
                <a:r>
                  <a:rPr lang="de-DE" dirty="0"/>
                  <a:t>“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1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39D2464-DC2C-F549-A8C2-356A64B97AC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lvl="0"/>
                <a:r>
                  <a:rPr lang="de-DE" dirty="0"/>
                  <a:t>Relationenschema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ändert sich hingegen selten</a:t>
                </a:r>
              </a:p>
              <a:p>
                <a:pPr lvl="1"/>
                <a:r>
                  <a:rPr lang="de-DE" dirty="0"/>
                  <a:t>Schema-Evolution: Re-Design des DB-Schemas und damit der darin enthaltenen </a:t>
                </a:r>
                <a:r>
                  <a:rPr lang="de-DE" dirty="0" err="1"/>
                  <a:t>Relationenschemata</a:t>
                </a:r>
                <a:endParaRPr lang="de-DE" dirty="0"/>
              </a:p>
              <a:p>
                <a:pPr lvl="2"/>
                <a:r>
                  <a:rPr lang="de-DE" dirty="0"/>
                  <a:t>Bestehende Daten müssen entsprechend angepasst werden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39D2464-DC2C-F549-A8C2-356A64B97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 r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1B6E9-9481-3745-8506-3C165CDE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614EB5-1BCB-6D44-8455-E8E0C6034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6" name="Group 23">
            <a:extLst>
              <a:ext uri="{FF2B5EF4-FFF2-40B4-BE49-F238E27FC236}">
                <a16:creationId xmlns:a16="http://schemas.microsoft.com/office/drawing/2014/main" id="{36A315DD-535C-384A-BE38-DD7574EB2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88127"/>
              </p:ext>
            </p:extLst>
          </p:nvPr>
        </p:nvGraphicFramePr>
        <p:xfrm>
          <a:off x="5163630" y="4195928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sng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026EF8-12C2-2E4E-B37C-078831812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88248"/>
              </p:ext>
            </p:extLst>
          </p:nvPr>
        </p:nvGraphicFramePr>
        <p:xfrm>
          <a:off x="6024075" y="5626072"/>
          <a:ext cx="5806800" cy="279840"/>
        </p:xfrm>
        <a:graphic>
          <a:graphicData uri="http://schemas.openxmlformats.org/drawingml/2006/table">
            <a:tbl>
              <a:tblPr/>
              <a:tblGrid>
                <a:gridCol w="1994400">
                  <a:extLst>
                    <a:ext uri="{9D8B030D-6E8A-4147-A177-3AD203B41FA5}">
                      <a16:colId xmlns:a16="http://schemas.microsoft.com/office/drawing/2014/main" val="74741183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584340344"/>
                    </a:ext>
                  </a:extLst>
                </a:gridCol>
                <a:gridCol w="1177200">
                  <a:extLst>
                    <a:ext uri="{9D8B030D-6E8A-4147-A177-3AD203B41FA5}">
                      <a16:colId xmlns:a16="http://schemas.microsoft.com/office/drawing/2014/main" val="218335425"/>
                    </a:ext>
                  </a:extLst>
                </a:gridCol>
                <a:gridCol w="1195200">
                  <a:extLst>
                    <a:ext uri="{9D8B030D-6E8A-4147-A177-3AD203B41FA5}">
                      <a16:colId xmlns:a16="http://schemas.microsoft.com/office/drawing/2014/main" val="2611764239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Algorithms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5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Spezielle Werte in Tupeln: NULL-Werte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NULL</a:t>
            </a:r>
            <a:r>
              <a:rPr lang="de-DE" dirty="0"/>
              <a:t>-Wert kann eingetragen werden, wenn richtiger Wert unbekannt oder nicht zutreffend ist</a:t>
            </a:r>
          </a:p>
          <a:p>
            <a:r>
              <a:rPr lang="de-DE" dirty="0">
                <a:solidFill>
                  <a:srgbClr val="FFC000"/>
                </a:solidFill>
              </a:rPr>
              <a:t>Problem</a:t>
            </a:r>
            <a:r>
              <a:rPr lang="de-DE" dirty="0"/>
              <a:t>: unterschiedliche Interpretation möglich</a:t>
            </a:r>
          </a:p>
          <a:p>
            <a:pPr lvl="1"/>
            <a:r>
              <a:rPr lang="de-DE" dirty="0"/>
              <a:t>Wert ist nicht vorhanden</a:t>
            </a:r>
          </a:p>
          <a:p>
            <a:pPr lvl="1"/>
            <a:r>
              <a:rPr lang="de-DE" dirty="0"/>
              <a:t>Wert ist im Kontext des Tupels nicht zutreffend</a:t>
            </a:r>
          </a:p>
          <a:p>
            <a:pPr lvl="1"/>
            <a:r>
              <a:rPr lang="de-DE" dirty="0"/>
              <a:t>Es ist unbekannt, ob der Wert nicht </a:t>
            </a:r>
            <a:br>
              <a:rPr lang="de-DE" dirty="0"/>
            </a:br>
            <a:r>
              <a:rPr lang="de-DE" dirty="0"/>
              <a:t>vorhanden oder nicht zutreffend ist</a:t>
            </a:r>
          </a:p>
          <a:p>
            <a:pPr lvl="2"/>
            <a:r>
              <a:rPr lang="de-DE" dirty="0"/>
              <a:t>Kann mit der </a:t>
            </a:r>
            <a:r>
              <a:rPr lang="de-DE" i="1" dirty="0" err="1"/>
              <a:t>Closed</a:t>
            </a:r>
            <a:r>
              <a:rPr lang="de-DE" i="1" dirty="0"/>
              <a:t> World </a:t>
            </a:r>
            <a:br>
              <a:rPr lang="de-DE" i="1" dirty="0"/>
            </a:br>
            <a:r>
              <a:rPr lang="de-DE" i="1" dirty="0" err="1"/>
              <a:t>Assumption</a:t>
            </a:r>
            <a:r>
              <a:rPr lang="de-DE" dirty="0"/>
              <a:t> brechen</a:t>
            </a:r>
          </a:p>
          <a:p>
            <a:pPr lvl="1"/>
            <a:r>
              <a:rPr lang="de-DE" dirty="0"/>
              <a:t>NULL ≠ NULL (in einer Spalte)</a:t>
            </a:r>
          </a:p>
          <a:p>
            <a:pPr lvl="2"/>
            <a:r>
              <a:rPr lang="de-DE" dirty="0"/>
              <a:t>Unbekannte, aber möglicherweise </a:t>
            </a:r>
            <a:br>
              <a:rPr lang="de-DE" dirty="0"/>
            </a:br>
            <a:r>
              <a:rPr lang="de-DE" dirty="0"/>
              <a:t>unterschiedliche Werte</a:t>
            </a:r>
            <a:br>
              <a:rPr lang="de-DE" dirty="0"/>
            </a:b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781A3-FBE2-F94E-A6E1-8AB32112B7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29C58-3400-2B40-8579-B9AAC0DE4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6" name="Group 23">
            <a:extLst>
              <a:ext uri="{FF2B5EF4-FFF2-40B4-BE49-F238E27FC236}">
                <a16:creationId xmlns:a16="http://schemas.microsoft.com/office/drawing/2014/main" id="{A11EDCCF-8355-5A43-8F48-A04ACE07F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5935"/>
              </p:ext>
            </p:extLst>
          </p:nvPr>
        </p:nvGraphicFramePr>
        <p:xfrm>
          <a:off x="5163630" y="4196637"/>
          <a:ext cx="6668045" cy="171504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Algorithms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CS3390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0222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7CD31DB-1299-9F4E-B7BA-7D4AEC57790A}"/>
              </a:ext>
            </a:extLst>
          </p:cNvPr>
          <p:cNvSpPr txBox="1"/>
          <p:nvPr/>
        </p:nvSpPr>
        <p:spPr>
          <a:xfrm>
            <a:off x="10171522" y="3484879"/>
            <a:ext cx="184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Noch nicht </a:t>
            </a:r>
          </a:p>
          <a:p>
            <a:pPr algn="ctr"/>
            <a:r>
              <a:rPr lang="de-DE" dirty="0">
                <a:solidFill>
                  <a:schemeClr val="accent1"/>
                </a:solidFill>
              </a:rPr>
              <a:t>bekannt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4E3D95-470B-2B49-8B7E-11F3E0F0098D}"/>
              </a:ext>
            </a:extLst>
          </p:cNvPr>
          <p:cNvCxnSpPr>
            <a:cxnSpLocks/>
          </p:cNvCxnSpPr>
          <p:nvPr/>
        </p:nvCxnSpPr>
        <p:spPr>
          <a:xfrm>
            <a:off x="11623856" y="4028210"/>
            <a:ext cx="12700" cy="1728000"/>
          </a:xfrm>
          <a:prstGeom prst="curvedConnector3">
            <a:avLst>
              <a:gd name="adj1" fmla="val 180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2C3D31-A36A-CA4A-8D1E-2F80F243FF63}"/>
              </a:ext>
            </a:extLst>
          </p:cNvPr>
          <p:cNvGrpSpPr/>
          <p:nvPr/>
        </p:nvGrpSpPr>
        <p:grpSpPr>
          <a:xfrm>
            <a:off x="6965664" y="2801789"/>
            <a:ext cx="2527127" cy="1029982"/>
            <a:chOff x="1111592" y="5164037"/>
            <a:chExt cx="2527127" cy="10299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D83245-333D-2246-9349-AA6139AD2F47}"/>
                </a:ext>
              </a:extLst>
            </p:cNvPr>
            <p:cNvSpPr txBox="1"/>
            <p:nvPr/>
          </p:nvSpPr>
          <p:spPr>
            <a:xfrm>
              <a:off x="1111592" y="5164037"/>
              <a:ext cx="2527127" cy="1029982"/>
            </a:xfrm>
            <a:prstGeom prst="cloudCallout">
              <a:avLst>
                <a:gd name="adj1" fmla="val -72959"/>
                <a:gd name="adj2" fmla="val -4974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31F8A1-7DA5-1A4C-9555-7F29C8293FF0}"/>
                </a:ext>
              </a:extLst>
            </p:cNvPr>
            <p:cNvSpPr/>
            <p:nvPr/>
          </p:nvSpPr>
          <p:spPr>
            <a:xfrm>
              <a:off x="1304770" y="5224408"/>
              <a:ext cx="214076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Welche Probleme mit NULL kann es geben?</a:t>
              </a:r>
              <a:endParaRPr lang="de-DE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8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relationale Datenmodell und relationale DBs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/>
                  <a:t>Die meisten Datenbanken sind relationale Datenbanken</a:t>
                </a:r>
              </a:p>
              <a:p>
                <a:pPr lvl="1"/>
                <a:r>
                  <a:rPr lang="de-DE" dirty="0"/>
                  <a:t>Ihnen unterliegt ein relationales Datenbankschema</a:t>
                </a:r>
              </a:p>
              <a:p>
                <a:r>
                  <a:rPr lang="de-DE" dirty="0"/>
                  <a:t>Ein relationales </a:t>
                </a:r>
                <a:r>
                  <a:rPr lang="de-DE" dirty="0">
                    <a:solidFill>
                      <a:schemeClr val="accent1"/>
                    </a:solidFill>
                  </a:rPr>
                  <a:t>Datenbankschema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𝐷𝑆</m:t>
                    </m:r>
                  </m:oMath>
                </a14:m>
                <a:r>
                  <a:rPr lang="de-DE" dirty="0"/>
                  <a:t> umfasst:</a:t>
                </a:r>
              </a:p>
              <a:p>
                <a:pPr lvl="1"/>
                <a:r>
                  <a:rPr lang="de-DE" dirty="0"/>
                  <a:t>Menge von </a:t>
                </a:r>
                <a:r>
                  <a:rPr lang="de-DE" dirty="0" err="1"/>
                  <a:t>Relationenschemata</a:t>
                </a:r>
                <a:r>
                  <a:rPr lang="de-DE" dirty="0"/>
                  <a:t>:  </a:t>
                </a:r>
              </a:p>
              <a:p>
                <a:pPr marL="25850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𝐷𝑆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 err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  <a:p>
                <a:pPr lvl="1"/>
                <a:r>
                  <a:rPr lang="de-DE" dirty="0"/>
                  <a:t>Menge von Integritätsbedingungen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𝐼𝐶</m:t>
                    </m:r>
                  </m:oMath>
                </a14:m>
                <a:r>
                  <a:rPr lang="de-DE" dirty="0"/>
                  <a:t> (</a:t>
                </a:r>
                <a:r>
                  <a:rPr lang="de-DE" i="1" dirty="0" err="1"/>
                  <a:t>integrity</a:t>
                </a:r>
                <a:r>
                  <a:rPr lang="de-DE" i="1" dirty="0"/>
                  <a:t> </a:t>
                </a:r>
                <a:r>
                  <a:rPr lang="de-DE" i="1" dirty="0" err="1"/>
                  <a:t>constraints</a:t>
                </a:r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„Intension“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56" t="-2985" r="-41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B59065-DC1E-415B-14F2-9A172A1ACFC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de-DE" dirty="0"/>
                  <a:t>Ein </a:t>
                </a:r>
                <a:r>
                  <a:rPr lang="de-DE" dirty="0">
                    <a:solidFill>
                      <a:schemeClr val="accent1"/>
                    </a:solidFill>
                  </a:rPr>
                  <a:t>Datenbankzustand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de-DE" dirty="0"/>
                  <a:t> (zum Zeitpunkt x)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𝐷𝑆</m:t>
                    </m:r>
                  </m:oMath>
                </a14:m>
                <a:r>
                  <a:rPr lang="de-DE" dirty="0"/>
                  <a:t> umfasst die Menge der zum Zeitpunkt x aktuellen Relationszustände, d.h.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, …</m:t>
                          </m:r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 err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  <a:p>
                <a:pPr lvl="1"/>
                <a:r>
                  <a:rPr lang="de-DE" dirty="0"/>
                  <a:t>„Extension“</a:t>
                </a:r>
              </a:p>
              <a:p>
                <a:r>
                  <a:rPr lang="de-DE" dirty="0"/>
                  <a:t>Für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gilt: </a:t>
                </a:r>
              </a:p>
              <a:p>
                <a:pPr lvl="1"/>
                <a:r>
                  <a:rPr lang="de-DE" dirty="0"/>
                  <a:t>Jedes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ist ein zulässiger Zustand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Die Gesamtheit der Relationszustände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erfüllen die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𝐼𝐶</m:t>
                    </m:r>
                  </m:oMath>
                </a14:m>
                <a:r>
                  <a:rPr lang="de-DE" dirty="0"/>
                  <a:t> spezifizierten Integritätsbedingungen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B59065-DC1E-415B-14F2-9A172A1ACF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985" r="-227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26C2-29A3-AA49-BBBD-D634AEF8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6C6C6-EF81-DD4A-9992-90C7AD9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0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BDD9-C7DA-C943-A133-B308E2F6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eines DB-Schemas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8508CB-193B-AC4F-8B36-17E569265D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6E1C134-DB3C-1A49-B1A7-8A7DA4D64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C422B-1A1C-E14C-BCC8-B301F8702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4E9E9930-BE26-5443-AFDC-DD8970255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421081"/>
              </p:ext>
            </p:extLst>
          </p:nvPr>
        </p:nvGraphicFramePr>
        <p:xfrm>
          <a:off x="3936887" y="1848768"/>
          <a:ext cx="4455260" cy="315840"/>
        </p:xfrm>
        <a:graphic>
          <a:graphicData uri="http://schemas.openxmlformats.org/drawingml/2006/table">
            <a:tbl>
              <a:tblPr/>
              <a:tblGrid>
                <a:gridCol w="966516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2103073E-E13A-9F4C-83BD-F82F766F7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87827"/>
              </p:ext>
            </p:extLst>
          </p:nvPr>
        </p:nvGraphicFramePr>
        <p:xfrm>
          <a:off x="3198858" y="2685418"/>
          <a:ext cx="5931318" cy="31584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25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86">
            <a:extLst>
              <a:ext uri="{FF2B5EF4-FFF2-40B4-BE49-F238E27FC236}">
                <a16:creationId xmlns:a16="http://schemas.microsoft.com/office/drawing/2014/main" id="{948A6236-2E87-8540-9051-4ED676896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20162"/>
              </p:ext>
            </p:extLst>
          </p:nvPr>
        </p:nvGraphicFramePr>
        <p:xfrm>
          <a:off x="2956742" y="3522068"/>
          <a:ext cx="6415550" cy="31584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87">
            <a:extLst>
              <a:ext uri="{FF2B5EF4-FFF2-40B4-BE49-F238E27FC236}">
                <a16:creationId xmlns:a16="http://schemas.microsoft.com/office/drawing/2014/main" id="{C1F83211-57A2-A94D-8322-0F9C6ECA9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40801"/>
              </p:ext>
            </p:extLst>
          </p:nvPr>
        </p:nvGraphicFramePr>
        <p:xfrm>
          <a:off x="3517206" y="4358718"/>
          <a:ext cx="5294622" cy="315840"/>
        </p:xfrm>
        <a:graphic>
          <a:graphicData uri="http://schemas.openxmlformats.org/drawingml/2006/table">
            <a:tbl>
              <a:tblPr/>
              <a:tblGrid>
                <a:gridCol w="1532682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87">
            <a:extLst>
              <a:ext uri="{FF2B5EF4-FFF2-40B4-BE49-F238E27FC236}">
                <a16:creationId xmlns:a16="http://schemas.microsoft.com/office/drawing/2014/main" id="{3E5E766E-3993-0546-833F-418C1D2BF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97293"/>
              </p:ext>
            </p:extLst>
          </p:nvPr>
        </p:nvGraphicFramePr>
        <p:xfrm>
          <a:off x="3823585" y="5195366"/>
          <a:ext cx="4681865" cy="315840"/>
        </p:xfrm>
        <a:graphic>
          <a:graphicData uri="http://schemas.openxmlformats.org/drawingml/2006/table">
            <a:tbl>
              <a:tblPr/>
              <a:tblGrid>
                <a:gridCol w="1374313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9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/>
              <a:t>Einführung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Das relationale Modell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Relationales Datenmodell (RM)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Vom ER-Modell zum RM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Datenbank-Entwurf</a:t>
            </a:r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Verteilte Datenbanken</a:t>
            </a:r>
          </a:p>
          <a:p>
            <a:pPr lvl="1"/>
            <a:r>
              <a:rPr lang="de-DE" dirty="0"/>
              <a:t>Fragmentierung, Replikation, Allokation; CAP</a:t>
            </a:r>
          </a:p>
          <a:p>
            <a:pPr lvl="1"/>
            <a:r>
              <a:rPr lang="de-DE"/>
              <a:t>Anfragebeantwortung, föderierte Systeme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15D49-C61E-374D-9704-2FBC41AA98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DB2EC-B461-EC44-B669-5BC12A2CB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1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334A-0996-3746-A657-00D55A43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eines DB-Zustands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292DC-3BA5-2D49-9E71-B373ECA8F1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750FB-6D5B-5C4D-948E-79B6DB7D9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C3502-6BFF-8946-BA70-700C30CD2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9" name="Group 5">
            <a:extLst>
              <a:ext uri="{FF2B5EF4-FFF2-40B4-BE49-F238E27FC236}">
                <a16:creationId xmlns:a16="http://schemas.microsoft.com/office/drawing/2014/main" id="{3563BD00-5C26-7C46-8FD1-C1133C266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50600"/>
              </p:ext>
            </p:extLst>
          </p:nvPr>
        </p:nvGraphicFramePr>
        <p:xfrm>
          <a:off x="359625" y="2084459"/>
          <a:ext cx="4501933" cy="875520"/>
        </p:xfrm>
        <a:graphic>
          <a:graphicData uri="http://schemas.openxmlformats.org/drawingml/2006/table">
            <a:tbl>
              <a:tblPr/>
              <a:tblGrid>
                <a:gridCol w="966516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7128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35250"/>
                  </a:ext>
                </a:extLst>
              </a:tr>
            </a:tbl>
          </a:graphicData>
        </a:graphic>
      </p:graphicFrame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1277F0DF-D87B-C049-9C35-FE62F237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394074"/>
              </p:ext>
            </p:extLst>
          </p:nvPr>
        </p:nvGraphicFramePr>
        <p:xfrm>
          <a:off x="5158969" y="920913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1" name="Group 86">
            <a:extLst>
              <a:ext uri="{FF2B5EF4-FFF2-40B4-BE49-F238E27FC236}">
                <a16:creationId xmlns:a16="http://schemas.microsoft.com/office/drawing/2014/main" id="{562E4E09-02AD-0247-A942-05645FC4A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266558"/>
              </p:ext>
            </p:extLst>
          </p:nvPr>
        </p:nvGraphicFramePr>
        <p:xfrm>
          <a:off x="5411464" y="2553289"/>
          <a:ext cx="6415550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12" name="Group 87">
            <a:extLst>
              <a:ext uri="{FF2B5EF4-FFF2-40B4-BE49-F238E27FC236}">
                <a16:creationId xmlns:a16="http://schemas.microsoft.com/office/drawing/2014/main" id="{89920C90-992A-C94C-834B-71D01E212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22763"/>
              </p:ext>
            </p:extLst>
          </p:nvPr>
        </p:nvGraphicFramePr>
        <p:xfrm>
          <a:off x="359625" y="3894694"/>
          <a:ext cx="5299957" cy="1994880"/>
        </p:xfrm>
        <a:graphic>
          <a:graphicData uri="http://schemas.openxmlformats.org/drawingml/2006/table">
            <a:tbl>
              <a:tblPr/>
              <a:tblGrid>
                <a:gridCol w="1532682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2155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6272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59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8991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56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3593"/>
                  </a:ext>
                </a:extLst>
              </a:tr>
            </a:tbl>
          </a:graphicData>
        </a:graphic>
      </p:graphicFrame>
      <p:graphicFrame>
        <p:nvGraphicFramePr>
          <p:cNvPr id="13" name="Group 87">
            <a:extLst>
              <a:ext uri="{FF2B5EF4-FFF2-40B4-BE49-F238E27FC236}">
                <a16:creationId xmlns:a16="http://schemas.microsoft.com/office/drawing/2014/main" id="{22E21F67-4BF3-5B41-A0AE-BE5F7429E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134965"/>
              </p:ext>
            </p:extLst>
          </p:nvPr>
        </p:nvGraphicFramePr>
        <p:xfrm>
          <a:off x="7149810" y="4734214"/>
          <a:ext cx="4681865" cy="1155360"/>
        </p:xfrm>
        <a:graphic>
          <a:graphicData uri="http://schemas.openxmlformats.org/drawingml/2006/table">
            <a:tbl>
              <a:tblPr/>
              <a:tblGrid>
                <a:gridCol w="1374313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2663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57328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950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07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F3C8-B5BC-BF4B-8ED2-929045A8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Schlüssel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9C19B-E6F4-F848-86B8-E1BB35AA8C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Spezielle Attribute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2923E-D2DF-7C47-9D93-3DBDD72DC1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95EC1-AB4B-7546-93B7-C69774D13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4AA6F-D8FD-C240-95DB-52AAFEED2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17" name="Group 5">
            <a:extLst>
              <a:ext uri="{FF2B5EF4-FFF2-40B4-BE49-F238E27FC236}">
                <a16:creationId xmlns:a16="http://schemas.microsoft.com/office/drawing/2014/main" id="{F6FD3CDF-E146-B747-B418-BD3DBF336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90294"/>
              </p:ext>
            </p:extLst>
          </p:nvPr>
        </p:nvGraphicFramePr>
        <p:xfrm>
          <a:off x="6004399" y="1172990"/>
          <a:ext cx="3990568" cy="285360"/>
        </p:xfrm>
        <a:graphic>
          <a:graphicData uri="http://schemas.openxmlformats.org/drawingml/2006/table">
            <a:tbl>
              <a:tblPr/>
              <a:tblGrid>
                <a:gridCol w="86351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1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Group 23">
            <a:extLst>
              <a:ext uri="{FF2B5EF4-FFF2-40B4-BE49-F238E27FC236}">
                <a16:creationId xmlns:a16="http://schemas.microsoft.com/office/drawing/2014/main" id="{1254ECC1-AD2D-3948-A4BB-45F377026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76849"/>
              </p:ext>
            </p:extLst>
          </p:nvPr>
        </p:nvGraphicFramePr>
        <p:xfrm>
          <a:off x="5359842" y="1949022"/>
          <a:ext cx="5279682" cy="285360"/>
        </p:xfrm>
        <a:graphic>
          <a:graphicData uri="http://schemas.openxmlformats.org/drawingml/2006/table">
            <a:tbl>
              <a:tblPr/>
              <a:tblGrid>
                <a:gridCol w="771888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114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86">
            <a:extLst>
              <a:ext uri="{FF2B5EF4-FFF2-40B4-BE49-F238E27FC236}">
                <a16:creationId xmlns:a16="http://schemas.microsoft.com/office/drawing/2014/main" id="{D83C382D-78CC-8A40-B9B6-AF1276909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35602"/>
              </p:ext>
            </p:extLst>
          </p:nvPr>
        </p:nvGraphicFramePr>
        <p:xfrm>
          <a:off x="5139220" y="2725054"/>
          <a:ext cx="5720926" cy="285360"/>
        </p:xfrm>
        <a:graphic>
          <a:graphicData uri="http://schemas.openxmlformats.org/drawingml/2006/table">
            <a:tbl>
              <a:tblPr/>
              <a:tblGrid>
                <a:gridCol w="809544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38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87">
            <a:extLst>
              <a:ext uri="{FF2B5EF4-FFF2-40B4-BE49-F238E27FC236}">
                <a16:creationId xmlns:a16="http://schemas.microsoft.com/office/drawing/2014/main" id="{925A8469-F5FF-564B-8068-19D34324A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37059"/>
              </p:ext>
            </p:extLst>
          </p:nvPr>
        </p:nvGraphicFramePr>
        <p:xfrm>
          <a:off x="5643520" y="3501086"/>
          <a:ext cx="4712327" cy="285360"/>
        </p:xfrm>
        <a:graphic>
          <a:graphicData uri="http://schemas.openxmlformats.org/drawingml/2006/table">
            <a:tbl>
              <a:tblPr/>
              <a:tblGrid>
                <a:gridCol w="1358311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34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Group 87">
            <a:extLst>
              <a:ext uri="{FF2B5EF4-FFF2-40B4-BE49-F238E27FC236}">
                <a16:creationId xmlns:a16="http://schemas.microsoft.com/office/drawing/2014/main" id="{66514D82-FB2F-4746-9B48-2FC75A99A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98109"/>
              </p:ext>
            </p:extLst>
          </p:nvPr>
        </p:nvGraphicFramePr>
        <p:xfrm>
          <a:off x="5924594" y="4277118"/>
          <a:ext cx="4150179" cy="285360"/>
        </p:xfrm>
        <a:graphic>
          <a:graphicData uri="http://schemas.openxmlformats.org/drawingml/2006/table">
            <a:tbl>
              <a:tblPr/>
              <a:tblGrid>
                <a:gridCol w="1219119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127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Freeform 21">
            <a:extLst>
              <a:ext uri="{FF2B5EF4-FFF2-40B4-BE49-F238E27FC236}">
                <a16:creationId xmlns:a16="http://schemas.microsoft.com/office/drawing/2014/main" id="{3DDF3A62-8623-8B4B-BA71-25B805F2A827}"/>
              </a:ext>
            </a:extLst>
          </p:cNvPr>
          <p:cNvSpPr/>
          <p:nvPr/>
        </p:nvSpPr>
        <p:spPr>
          <a:xfrm>
            <a:off x="7849588" y="1460071"/>
            <a:ext cx="3925566" cy="2042985"/>
          </a:xfrm>
          <a:custGeom>
            <a:avLst/>
            <a:gdLst>
              <a:gd name="connsiteX0" fmla="*/ 749643 w 4113837"/>
              <a:gd name="connsiteY0" fmla="*/ 0 h 2042984"/>
              <a:gd name="connsiteX1" fmla="*/ 1960605 w 4113837"/>
              <a:gd name="connsiteY1" fmla="*/ 280087 h 2042984"/>
              <a:gd name="connsiteX2" fmla="*/ 4028302 w 4113837"/>
              <a:gd name="connsiteY2" fmla="*/ 370703 h 2042984"/>
              <a:gd name="connsiteX3" fmla="*/ 3649362 w 4113837"/>
              <a:gd name="connsiteY3" fmla="*/ 1927654 h 2042984"/>
              <a:gd name="connsiteX4" fmla="*/ 2998573 w 4113837"/>
              <a:gd name="connsiteY4" fmla="*/ 1828800 h 2042984"/>
              <a:gd name="connsiteX5" fmla="*/ 609600 w 4113837"/>
              <a:gd name="connsiteY5" fmla="*/ 1713470 h 2042984"/>
              <a:gd name="connsiteX6" fmla="*/ 0 w 4113837"/>
              <a:gd name="connsiteY6" fmla="*/ 2042984 h 2042984"/>
              <a:gd name="connsiteX0" fmla="*/ 749643 w 4212638"/>
              <a:gd name="connsiteY0" fmla="*/ 0 h 2042984"/>
              <a:gd name="connsiteX1" fmla="*/ 1960605 w 4212638"/>
              <a:gd name="connsiteY1" fmla="*/ 280087 h 2042984"/>
              <a:gd name="connsiteX2" fmla="*/ 4028302 w 4212638"/>
              <a:gd name="connsiteY2" fmla="*/ 370703 h 2042984"/>
              <a:gd name="connsiteX3" fmla="*/ 3995351 w 4212638"/>
              <a:gd name="connsiteY3" fmla="*/ 1614616 h 2042984"/>
              <a:gd name="connsiteX4" fmla="*/ 2998573 w 4212638"/>
              <a:gd name="connsiteY4" fmla="*/ 1828800 h 2042984"/>
              <a:gd name="connsiteX5" fmla="*/ 609600 w 4212638"/>
              <a:gd name="connsiteY5" fmla="*/ 1713470 h 2042984"/>
              <a:gd name="connsiteX6" fmla="*/ 0 w 4212638"/>
              <a:gd name="connsiteY6" fmla="*/ 2042984 h 2042984"/>
              <a:gd name="connsiteX0" fmla="*/ 749643 w 4212638"/>
              <a:gd name="connsiteY0" fmla="*/ 0 h 2042984"/>
              <a:gd name="connsiteX1" fmla="*/ 1960605 w 4212638"/>
              <a:gd name="connsiteY1" fmla="*/ 280087 h 2042984"/>
              <a:gd name="connsiteX2" fmla="*/ 4028302 w 4212638"/>
              <a:gd name="connsiteY2" fmla="*/ 370703 h 2042984"/>
              <a:gd name="connsiteX3" fmla="*/ 3995351 w 4212638"/>
              <a:gd name="connsiteY3" fmla="*/ 1614616 h 2042984"/>
              <a:gd name="connsiteX4" fmla="*/ 2998573 w 4212638"/>
              <a:gd name="connsiteY4" fmla="*/ 1828800 h 2042984"/>
              <a:gd name="connsiteX5" fmla="*/ 1573427 w 4212638"/>
              <a:gd name="connsiteY5" fmla="*/ 1812324 h 2042984"/>
              <a:gd name="connsiteX6" fmla="*/ 0 w 4212638"/>
              <a:gd name="connsiteY6" fmla="*/ 2042984 h 2042984"/>
              <a:gd name="connsiteX0" fmla="*/ 420130 w 3883125"/>
              <a:gd name="connsiteY0" fmla="*/ 0 h 2051222"/>
              <a:gd name="connsiteX1" fmla="*/ 1631092 w 3883125"/>
              <a:gd name="connsiteY1" fmla="*/ 280087 h 2051222"/>
              <a:gd name="connsiteX2" fmla="*/ 3698789 w 3883125"/>
              <a:gd name="connsiteY2" fmla="*/ 370703 h 2051222"/>
              <a:gd name="connsiteX3" fmla="*/ 3665838 w 3883125"/>
              <a:gd name="connsiteY3" fmla="*/ 1614616 h 2051222"/>
              <a:gd name="connsiteX4" fmla="*/ 2669060 w 3883125"/>
              <a:gd name="connsiteY4" fmla="*/ 1828800 h 2051222"/>
              <a:gd name="connsiteX5" fmla="*/ 1243914 w 3883125"/>
              <a:gd name="connsiteY5" fmla="*/ 1812324 h 2051222"/>
              <a:gd name="connsiteX6" fmla="*/ 0 w 3883125"/>
              <a:gd name="connsiteY6" fmla="*/ 2051222 h 2051222"/>
              <a:gd name="connsiteX0" fmla="*/ 420130 w 3925566"/>
              <a:gd name="connsiteY0" fmla="*/ 0 h 2051222"/>
              <a:gd name="connsiteX1" fmla="*/ 1046206 w 3925566"/>
              <a:gd name="connsiteY1" fmla="*/ 313038 h 2051222"/>
              <a:gd name="connsiteX2" fmla="*/ 3698789 w 3925566"/>
              <a:gd name="connsiteY2" fmla="*/ 370703 h 2051222"/>
              <a:gd name="connsiteX3" fmla="*/ 3665838 w 3925566"/>
              <a:gd name="connsiteY3" fmla="*/ 1614616 h 2051222"/>
              <a:gd name="connsiteX4" fmla="*/ 2669060 w 3925566"/>
              <a:gd name="connsiteY4" fmla="*/ 1828800 h 2051222"/>
              <a:gd name="connsiteX5" fmla="*/ 1243914 w 3925566"/>
              <a:gd name="connsiteY5" fmla="*/ 1812324 h 2051222"/>
              <a:gd name="connsiteX6" fmla="*/ 0 w 3925566"/>
              <a:gd name="connsiteY6" fmla="*/ 2051222 h 2051222"/>
              <a:gd name="connsiteX0" fmla="*/ 551935 w 3925566"/>
              <a:gd name="connsiteY0" fmla="*/ 0 h 1993558"/>
              <a:gd name="connsiteX1" fmla="*/ 1046206 w 3925566"/>
              <a:gd name="connsiteY1" fmla="*/ 255374 h 1993558"/>
              <a:gd name="connsiteX2" fmla="*/ 3698789 w 3925566"/>
              <a:gd name="connsiteY2" fmla="*/ 313039 h 1993558"/>
              <a:gd name="connsiteX3" fmla="*/ 3665838 w 3925566"/>
              <a:gd name="connsiteY3" fmla="*/ 1556952 h 1993558"/>
              <a:gd name="connsiteX4" fmla="*/ 2669060 w 3925566"/>
              <a:gd name="connsiteY4" fmla="*/ 1771136 h 1993558"/>
              <a:gd name="connsiteX5" fmla="*/ 1243914 w 3925566"/>
              <a:gd name="connsiteY5" fmla="*/ 1754660 h 1993558"/>
              <a:gd name="connsiteX6" fmla="*/ 0 w 3925566"/>
              <a:gd name="connsiteY6" fmla="*/ 1993558 h 1993558"/>
              <a:gd name="connsiteX0" fmla="*/ 551935 w 3925566"/>
              <a:gd name="connsiteY0" fmla="*/ 0 h 1993558"/>
              <a:gd name="connsiteX1" fmla="*/ 1046206 w 3925566"/>
              <a:gd name="connsiteY1" fmla="*/ 255374 h 1993558"/>
              <a:gd name="connsiteX2" fmla="*/ 3698789 w 3925566"/>
              <a:gd name="connsiteY2" fmla="*/ 313039 h 1993558"/>
              <a:gd name="connsiteX3" fmla="*/ 3665838 w 3925566"/>
              <a:gd name="connsiteY3" fmla="*/ 1556952 h 1993558"/>
              <a:gd name="connsiteX4" fmla="*/ 2669060 w 3925566"/>
              <a:gd name="connsiteY4" fmla="*/ 1771136 h 1993558"/>
              <a:gd name="connsiteX5" fmla="*/ 1243914 w 3925566"/>
              <a:gd name="connsiteY5" fmla="*/ 1754660 h 1993558"/>
              <a:gd name="connsiteX6" fmla="*/ 0 w 3925566"/>
              <a:gd name="connsiteY6" fmla="*/ 1993558 h 1993558"/>
              <a:gd name="connsiteX0" fmla="*/ 387178 w 3925566"/>
              <a:gd name="connsiteY0" fmla="*/ 0 h 2042985"/>
              <a:gd name="connsiteX1" fmla="*/ 1046206 w 3925566"/>
              <a:gd name="connsiteY1" fmla="*/ 304801 h 2042985"/>
              <a:gd name="connsiteX2" fmla="*/ 3698789 w 3925566"/>
              <a:gd name="connsiteY2" fmla="*/ 362466 h 2042985"/>
              <a:gd name="connsiteX3" fmla="*/ 3665838 w 3925566"/>
              <a:gd name="connsiteY3" fmla="*/ 1606379 h 2042985"/>
              <a:gd name="connsiteX4" fmla="*/ 2669060 w 3925566"/>
              <a:gd name="connsiteY4" fmla="*/ 1820563 h 2042985"/>
              <a:gd name="connsiteX5" fmla="*/ 1243914 w 3925566"/>
              <a:gd name="connsiteY5" fmla="*/ 1804087 h 2042985"/>
              <a:gd name="connsiteX6" fmla="*/ 0 w 3925566"/>
              <a:gd name="connsiteY6" fmla="*/ 2042985 h 204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66" h="2042985">
                <a:moveTo>
                  <a:pt x="387178" y="0"/>
                </a:moveTo>
                <a:cubicBezTo>
                  <a:pt x="414637" y="240957"/>
                  <a:pt x="494271" y="244390"/>
                  <a:pt x="1046206" y="304801"/>
                </a:cubicBezTo>
                <a:cubicBezTo>
                  <a:pt x="1598141" y="365212"/>
                  <a:pt x="3262184" y="145536"/>
                  <a:pt x="3698789" y="362466"/>
                </a:cubicBezTo>
                <a:cubicBezTo>
                  <a:pt x="4135394" y="579396"/>
                  <a:pt x="3837460" y="1363363"/>
                  <a:pt x="3665838" y="1606379"/>
                </a:cubicBezTo>
                <a:cubicBezTo>
                  <a:pt x="3494217" y="1849395"/>
                  <a:pt x="3072714" y="1787612"/>
                  <a:pt x="2669060" y="1820563"/>
                </a:cubicBezTo>
                <a:cubicBezTo>
                  <a:pt x="2265406" y="1853514"/>
                  <a:pt x="1688757" y="1767017"/>
                  <a:pt x="1243914" y="1804087"/>
                </a:cubicBezTo>
                <a:cubicBezTo>
                  <a:pt x="799071" y="1841157"/>
                  <a:pt x="89243" y="1972963"/>
                  <a:pt x="0" y="2042985"/>
                </a:cubicBezTo>
              </a:path>
            </a:pathLst>
          </a:custGeom>
          <a:noFill/>
          <a:ln w="38100">
            <a:solidFill>
              <a:srgbClr val="FFCCCC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DD71B31-C645-8344-A494-C7811800716F}"/>
              </a:ext>
            </a:extLst>
          </p:cNvPr>
          <p:cNvSpPr/>
          <p:nvPr/>
        </p:nvSpPr>
        <p:spPr>
          <a:xfrm>
            <a:off x="7964916" y="2234430"/>
            <a:ext cx="90616" cy="477794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16" h="477794">
                <a:moveTo>
                  <a:pt x="90616" y="477794"/>
                </a:moveTo>
                <a:cubicBezTo>
                  <a:pt x="46681" y="282145"/>
                  <a:pt x="2746" y="86497"/>
                  <a:pt x="0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C1EC6B5-9D70-3A4E-8883-73140E0ED38F}"/>
              </a:ext>
            </a:extLst>
          </p:cNvPr>
          <p:cNvSpPr/>
          <p:nvPr/>
        </p:nvSpPr>
        <p:spPr>
          <a:xfrm>
            <a:off x="4438959" y="2232412"/>
            <a:ext cx="3427104" cy="2067697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1260389 w 1260389"/>
              <a:gd name="connsiteY0" fmla="*/ 2051221 h 2051221"/>
              <a:gd name="connsiteX1" fmla="*/ 0 w 1260389"/>
              <a:gd name="connsiteY1" fmla="*/ 0 h 2051221"/>
              <a:gd name="connsiteX0" fmla="*/ 1260389 w 1260389"/>
              <a:gd name="connsiteY0" fmla="*/ 2051221 h 2051221"/>
              <a:gd name="connsiteX1" fmla="*/ 560171 w 1260389"/>
              <a:gd name="connsiteY1" fmla="*/ 916418 h 2051221"/>
              <a:gd name="connsiteX2" fmla="*/ 0 w 1260389"/>
              <a:gd name="connsiteY2" fmla="*/ 0 h 2051221"/>
              <a:gd name="connsiteX0" fmla="*/ 3179807 w 3179807"/>
              <a:gd name="connsiteY0" fmla="*/ 2051221 h 2051221"/>
              <a:gd name="connsiteX1" fmla="*/ 0 w 3179807"/>
              <a:gd name="connsiteY1" fmla="*/ 1567207 h 2051221"/>
              <a:gd name="connsiteX2" fmla="*/ 1919418 w 3179807"/>
              <a:gd name="connsiteY2" fmla="*/ 0 h 2051221"/>
              <a:gd name="connsiteX0" fmla="*/ 3217754 w 3217754"/>
              <a:gd name="connsiteY0" fmla="*/ 2051221 h 2051221"/>
              <a:gd name="connsiteX1" fmla="*/ 37947 w 3217754"/>
              <a:gd name="connsiteY1" fmla="*/ 1567207 h 2051221"/>
              <a:gd name="connsiteX2" fmla="*/ 1957365 w 3217754"/>
              <a:gd name="connsiteY2" fmla="*/ 0 h 2051221"/>
              <a:gd name="connsiteX0" fmla="*/ 3771025 w 3771025"/>
              <a:gd name="connsiteY0" fmla="*/ 2051221 h 2051221"/>
              <a:gd name="connsiteX1" fmla="*/ 31045 w 3771025"/>
              <a:gd name="connsiteY1" fmla="*/ 1649585 h 2051221"/>
              <a:gd name="connsiteX2" fmla="*/ 2510636 w 3771025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14509 w 4514509"/>
              <a:gd name="connsiteY0" fmla="*/ 2051221 h 2051221"/>
              <a:gd name="connsiteX1" fmla="*/ 172 w 4514509"/>
              <a:gd name="connsiteY1" fmla="*/ 949369 h 2051221"/>
              <a:gd name="connsiteX2" fmla="*/ 3254120 w 4514509"/>
              <a:gd name="connsiteY2" fmla="*/ 0 h 2051221"/>
              <a:gd name="connsiteX0" fmla="*/ 4514503 w 4514503"/>
              <a:gd name="connsiteY0" fmla="*/ 2051221 h 2051221"/>
              <a:gd name="connsiteX1" fmla="*/ 166 w 4514503"/>
              <a:gd name="connsiteY1" fmla="*/ 949369 h 2051221"/>
              <a:gd name="connsiteX2" fmla="*/ 3254114 w 4514503"/>
              <a:gd name="connsiteY2" fmla="*/ 0 h 2051221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361206 w 3361206"/>
              <a:gd name="connsiteY0" fmla="*/ 2067697 h 2067697"/>
              <a:gd name="connsiteX1" fmla="*/ 166 w 3361206"/>
              <a:gd name="connsiteY1" fmla="*/ 949369 h 2067697"/>
              <a:gd name="connsiteX2" fmla="*/ 3254114 w 3361206"/>
              <a:gd name="connsiteY2" fmla="*/ 0 h 2067697"/>
              <a:gd name="connsiteX0" fmla="*/ 3427104 w 3427104"/>
              <a:gd name="connsiteY0" fmla="*/ 2067697 h 2067697"/>
              <a:gd name="connsiteX1" fmla="*/ 162 w 3427104"/>
              <a:gd name="connsiteY1" fmla="*/ 825801 h 2067697"/>
              <a:gd name="connsiteX2" fmla="*/ 3320012 w 3427104"/>
              <a:gd name="connsiteY2" fmla="*/ 0 h 206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7104" h="2067697">
                <a:moveTo>
                  <a:pt x="3427104" y="2067697"/>
                </a:moveTo>
                <a:cubicBezTo>
                  <a:pt x="3363946" y="1650986"/>
                  <a:pt x="13893" y="2008631"/>
                  <a:pt x="162" y="825801"/>
                </a:cubicBezTo>
                <a:cubicBezTo>
                  <a:pt x="-27296" y="35009"/>
                  <a:pt x="3429850" y="514865"/>
                  <a:pt x="3320012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984F1C2-69E3-634E-AB1F-BDF605F3B3EB}"/>
              </a:ext>
            </a:extLst>
          </p:cNvPr>
          <p:cNvSpPr/>
          <p:nvPr/>
        </p:nvSpPr>
        <p:spPr>
          <a:xfrm flipH="1">
            <a:off x="8298823" y="2250609"/>
            <a:ext cx="3651858" cy="2026509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1260389 w 1260389"/>
              <a:gd name="connsiteY0" fmla="*/ 2051221 h 2051221"/>
              <a:gd name="connsiteX1" fmla="*/ 0 w 1260389"/>
              <a:gd name="connsiteY1" fmla="*/ 0 h 2051221"/>
              <a:gd name="connsiteX0" fmla="*/ 1260389 w 1260389"/>
              <a:gd name="connsiteY0" fmla="*/ 2051221 h 2051221"/>
              <a:gd name="connsiteX1" fmla="*/ 560171 w 1260389"/>
              <a:gd name="connsiteY1" fmla="*/ 916418 h 2051221"/>
              <a:gd name="connsiteX2" fmla="*/ 0 w 1260389"/>
              <a:gd name="connsiteY2" fmla="*/ 0 h 2051221"/>
              <a:gd name="connsiteX0" fmla="*/ 3179807 w 3179807"/>
              <a:gd name="connsiteY0" fmla="*/ 2051221 h 2051221"/>
              <a:gd name="connsiteX1" fmla="*/ 0 w 3179807"/>
              <a:gd name="connsiteY1" fmla="*/ 1567207 h 2051221"/>
              <a:gd name="connsiteX2" fmla="*/ 1919418 w 3179807"/>
              <a:gd name="connsiteY2" fmla="*/ 0 h 2051221"/>
              <a:gd name="connsiteX0" fmla="*/ 3217754 w 3217754"/>
              <a:gd name="connsiteY0" fmla="*/ 2051221 h 2051221"/>
              <a:gd name="connsiteX1" fmla="*/ 37947 w 3217754"/>
              <a:gd name="connsiteY1" fmla="*/ 1567207 h 2051221"/>
              <a:gd name="connsiteX2" fmla="*/ 1957365 w 3217754"/>
              <a:gd name="connsiteY2" fmla="*/ 0 h 2051221"/>
              <a:gd name="connsiteX0" fmla="*/ 3771025 w 3771025"/>
              <a:gd name="connsiteY0" fmla="*/ 2051221 h 2051221"/>
              <a:gd name="connsiteX1" fmla="*/ 31045 w 3771025"/>
              <a:gd name="connsiteY1" fmla="*/ 1649585 h 2051221"/>
              <a:gd name="connsiteX2" fmla="*/ 2510636 w 3771025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14509 w 4514509"/>
              <a:gd name="connsiteY0" fmla="*/ 2051221 h 2051221"/>
              <a:gd name="connsiteX1" fmla="*/ 172 w 4514509"/>
              <a:gd name="connsiteY1" fmla="*/ 949369 h 2051221"/>
              <a:gd name="connsiteX2" fmla="*/ 3254120 w 4514509"/>
              <a:gd name="connsiteY2" fmla="*/ 0 h 2051221"/>
              <a:gd name="connsiteX0" fmla="*/ 4514503 w 4514503"/>
              <a:gd name="connsiteY0" fmla="*/ 2051221 h 2051221"/>
              <a:gd name="connsiteX1" fmla="*/ 166 w 4514503"/>
              <a:gd name="connsiteY1" fmla="*/ 949369 h 2051221"/>
              <a:gd name="connsiteX2" fmla="*/ 3254114 w 4514503"/>
              <a:gd name="connsiteY2" fmla="*/ 0 h 2051221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361206 w 3361206"/>
              <a:gd name="connsiteY0" fmla="*/ 2067697 h 2067697"/>
              <a:gd name="connsiteX1" fmla="*/ 166 w 3361206"/>
              <a:gd name="connsiteY1" fmla="*/ 949369 h 2067697"/>
              <a:gd name="connsiteX2" fmla="*/ 3254114 w 3361206"/>
              <a:gd name="connsiteY2" fmla="*/ 0 h 2067697"/>
              <a:gd name="connsiteX0" fmla="*/ 3427104 w 3427104"/>
              <a:gd name="connsiteY0" fmla="*/ 2067697 h 2067697"/>
              <a:gd name="connsiteX1" fmla="*/ 162 w 3427104"/>
              <a:gd name="connsiteY1" fmla="*/ 825801 h 2067697"/>
              <a:gd name="connsiteX2" fmla="*/ 3320012 w 3427104"/>
              <a:gd name="connsiteY2" fmla="*/ 0 h 2067697"/>
              <a:gd name="connsiteX0" fmla="*/ 2578661 w 2578661"/>
              <a:gd name="connsiteY0" fmla="*/ 2067697 h 2067697"/>
              <a:gd name="connsiteX1" fmla="*/ 216 w 2578661"/>
              <a:gd name="connsiteY1" fmla="*/ 916418 h 2067697"/>
              <a:gd name="connsiteX2" fmla="*/ 2471569 w 2578661"/>
              <a:gd name="connsiteY2" fmla="*/ 0 h 2067697"/>
              <a:gd name="connsiteX0" fmla="*/ 2578594 w 3660090"/>
              <a:gd name="connsiteY0" fmla="*/ 2010033 h 2010033"/>
              <a:gd name="connsiteX1" fmla="*/ 149 w 3660090"/>
              <a:gd name="connsiteY1" fmla="*/ 858754 h 2010033"/>
              <a:gd name="connsiteX2" fmla="*/ 3657751 w 3660090"/>
              <a:gd name="connsiteY2" fmla="*/ 0 h 2010033"/>
              <a:gd name="connsiteX0" fmla="*/ 2570357 w 3651858"/>
              <a:gd name="connsiteY0" fmla="*/ 2010033 h 2010033"/>
              <a:gd name="connsiteX1" fmla="*/ 149 w 3651858"/>
              <a:gd name="connsiteY1" fmla="*/ 702235 h 2010033"/>
              <a:gd name="connsiteX2" fmla="*/ 3649514 w 3651858"/>
              <a:gd name="connsiteY2" fmla="*/ 0 h 2010033"/>
              <a:gd name="connsiteX0" fmla="*/ 2570357 w 3651858"/>
              <a:gd name="connsiteY0" fmla="*/ 2059460 h 2059460"/>
              <a:gd name="connsiteX1" fmla="*/ 149 w 3651858"/>
              <a:gd name="connsiteY1" fmla="*/ 751662 h 2059460"/>
              <a:gd name="connsiteX2" fmla="*/ 3649514 w 3651858"/>
              <a:gd name="connsiteY2" fmla="*/ 0 h 2059460"/>
              <a:gd name="connsiteX0" fmla="*/ 2570357 w 3651858"/>
              <a:gd name="connsiteY0" fmla="*/ 2026509 h 2026509"/>
              <a:gd name="connsiteX1" fmla="*/ 149 w 3651858"/>
              <a:gd name="connsiteY1" fmla="*/ 718711 h 2026509"/>
              <a:gd name="connsiteX2" fmla="*/ 3649514 w 3651858"/>
              <a:gd name="connsiteY2" fmla="*/ 0 h 202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1858" h="2026509">
                <a:moveTo>
                  <a:pt x="2570357" y="2026509"/>
                </a:moveTo>
                <a:cubicBezTo>
                  <a:pt x="2507199" y="1609798"/>
                  <a:pt x="13880" y="1901541"/>
                  <a:pt x="149" y="718711"/>
                </a:cubicBezTo>
                <a:cubicBezTo>
                  <a:pt x="-27309" y="-72081"/>
                  <a:pt x="3759352" y="514865"/>
                  <a:pt x="3649514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26F6B88-A3DF-7D4A-9BEB-D0E6E7CC6EEA}"/>
              </a:ext>
            </a:extLst>
          </p:cNvPr>
          <p:cNvSpPr/>
          <p:nvPr/>
        </p:nvSpPr>
        <p:spPr>
          <a:xfrm>
            <a:off x="6555001" y="3002097"/>
            <a:ext cx="2779392" cy="510745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2776151 w 2776151"/>
              <a:gd name="connsiteY0" fmla="*/ 510745 h 510745"/>
              <a:gd name="connsiteX1" fmla="*/ 0 w 2776151"/>
              <a:gd name="connsiteY1" fmla="*/ 0 h 510745"/>
              <a:gd name="connsiteX0" fmla="*/ 2779406 w 2779406"/>
              <a:gd name="connsiteY0" fmla="*/ 510745 h 510745"/>
              <a:gd name="connsiteX1" fmla="*/ 3255 w 2779406"/>
              <a:gd name="connsiteY1" fmla="*/ 0 h 510745"/>
              <a:gd name="connsiteX0" fmla="*/ 2779344 w 2779392"/>
              <a:gd name="connsiteY0" fmla="*/ 510745 h 510745"/>
              <a:gd name="connsiteX1" fmla="*/ 3193 w 2779392"/>
              <a:gd name="connsiteY1" fmla="*/ 0 h 51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79392" h="510745">
                <a:moveTo>
                  <a:pt x="2779344" y="510745"/>
                </a:moveTo>
                <a:cubicBezTo>
                  <a:pt x="2793074" y="51485"/>
                  <a:pt x="-109390" y="572529"/>
                  <a:pt x="3193" y="0"/>
                </a:cubicBezTo>
              </a:path>
            </a:pathLst>
          </a:custGeom>
          <a:noFill/>
          <a:ln w="38100">
            <a:solidFill>
              <a:srgbClr val="D6F2E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202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0113-6435-EE48-8F4D-8ADD1442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Schlüssel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Jede Relation besitzt einen </a:t>
                </a:r>
                <a:r>
                  <a:rPr lang="de-DE" dirty="0">
                    <a:solidFill>
                      <a:schemeClr val="accent1"/>
                    </a:solidFill>
                  </a:rPr>
                  <a:t>Primärschlüssel</a:t>
                </a:r>
                <a:r>
                  <a:rPr lang="de-DE" dirty="0"/>
                  <a:t>, der ein einzelnes Attribut oder eine Kombination von Attributen ist, so dass eine eindeutige Identifikation jedes Tupels innerhalb der Relation ermöglicht wird</a:t>
                </a:r>
              </a:p>
              <a:p>
                <a:pPr lvl="1"/>
                <a:r>
                  <a:rPr lang="de-DE" dirty="0"/>
                  <a:t>Ein Schlüsselwert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/>
                  <a:t> identifiziert ein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dirty="0"/>
              </a:p>
              <a:p>
                <a:r>
                  <a:rPr lang="de-DE" dirty="0"/>
                  <a:t>Beispiel</a:t>
                </a:r>
              </a:p>
              <a:p>
                <a:pPr lvl="1"/>
                <a:r>
                  <a:rPr lang="de-DE" dirty="0"/>
                  <a:t>Das Attribut </a:t>
                </a:r>
                <a:r>
                  <a:rPr lang="de-DE" dirty="0" err="1"/>
                  <a:t>CourseNumber</a:t>
                </a:r>
                <a:r>
                  <a:rPr lang="de-DE" dirty="0"/>
                  <a:t> ist Schlüssel für die Relation COURSE</a:t>
                </a:r>
              </a:p>
              <a:p>
                <a:pPr lvl="1"/>
                <a:r>
                  <a:rPr lang="de-DE" dirty="0" err="1"/>
                  <a:t>CourseNumber</a:t>
                </a:r>
                <a:r>
                  <a:rPr lang="de-DE" dirty="0"/>
                  <a:t> identifiziert jedes Tupel in </a:t>
                </a:r>
                <a:br>
                  <a:rPr lang="de-DE" dirty="0"/>
                </a:br>
                <a:r>
                  <a:rPr lang="de-DE" dirty="0"/>
                  <a:t>COURSE eindeutig, da die </a:t>
                </a:r>
                <a:r>
                  <a:rPr lang="de-DE" dirty="0" err="1"/>
                  <a:t>CourseNumber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einzigartig für jeden Kurs ist</a:t>
                </a:r>
              </a:p>
              <a:p>
                <a:pPr lvl="1"/>
                <a:r>
                  <a:rPr lang="de-DE" dirty="0"/>
                  <a:t>Beispiel: Schlüsselwert CS1310 </a:t>
                </a:r>
                <a:br>
                  <a:rPr lang="de-DE" dirty="0"/>
                </a:br>
                <a:r>
                  <a:rPr lang="de-DE" dirty="0"/>
                  <a:t>identifiziert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E9A1CB3-A708-5644-8E6E-C5D7406EE4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0846592-6987-3C40-986B-CAAEA4C5E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B421-5572-FD4A-9B06-201A2AC16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85A5E97D-00FD-554E-940D-E1015D572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20818"/>
              </p:ext>
            </p:extLst>
          </p:nvPr>
        </p:nvGraphicFramePr>
        <p:xfrm>
          <a:off x="5163630" y="4473506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6" name="Line 11">
            <a:extLst>
              <a:ext uri="{FF2B5EF4-FFF2-40B4-BE49-F238E27FC236}">
                <a16:creationId xmlns:a16="http://schemas.microsoft.com/office/drawing/2014/main" id="{56697E09-8F0A-8F4A-A1D6-E9E39F16C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76083" y="4016055"/>
            <a:ext cx="385771" cy="454659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927CA309-21A2-1F41-AC1A-E84829302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679" y="3766091"/>
            <a:ext cx="183466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Schlüssel-Attribut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E9568C-2628-FD4A-BC12-17DD0AB68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7768" y="4770969"/>
            <a:ext cx="1489010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18">
            <a:extLst>
              <a:ext uri="{FF2B5EF4-FFF2-40B4-BE49-F238E27FC236}">
                <a16:creationId xmlns:a16="http://schemas.microsoft.com/office/drawing/2014/main" id="{31016D5A-BEB5-4245-B61C-380207216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5027" y="4248277"/>
            <a:ext cx="372741" cy="522692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28844D69-D812-2B41-A951-507D5019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96" y="3938361"/>
            <a:ext cx="14682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Schlüsselwert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C59FC-04B5-5545-A9C3-463AD023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620" y="4744064"/>
            <a:ext cx="5926206" cy="36237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9F058C98-3E12-AB44-AAC4-5E602A1B0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9329" y="4725414"/>
            <a:ext cx="920291" cy="22572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9">
                <a:extLst>
                  <a:ext uri="{FF2B5EF4-FFF2-40B4-BE49-F238E27FC236}">
                    <a16:creationId xmlns:a16="http://schemas.microsoft.com/office/drawing/2014/main" id="{0C4669CA-E135-2840-80CE-7784B1954C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400" y="4512042"/>
                <a:ext cx="307642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 Box 19">
                <a:extLst>
                  <a:ext uri="{FF2B5EF4-FFF2-40B4-BE49-F238E27FC236}">
                    <a16:creationId xmlns:a16="http://schemas.microsoft.com/office/drawing/2014/main" id="{0C4669CA-E135-2840-80CE-7784B1954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400" y="4512042"/>
                <a:ext cx="307642" cy="362984"/>
              </a:xfrm>
              <a:prstGeom prst="rect">
                <a:avLst/>
              </a:prstGeom>
              <a:blipFill>
                <a:blip r:embed="rId3"/>
                <a:stretch>
                  <a:fillRect l="-8000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6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Schlüssel: Definitionen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Für </a:t>
                </a:r>
                <a:r>
                  <a:rPr lang="de-DE" dirty="0" err="1"/>
                  <a:t>Relationenschemata</a:t>
                </a:r>
                <a:r>
                  <a:rPr lang="de-DE" dirty="0"/>
                  <a:t> gilt i.d.R.:</a:t>
                </a:r>
              </a:p>
              <a:p>
                <a:pPr lvl="1"/>
                <a:r>
                  <a:rPr lang="de-DE" dirty="0"/>
                  <a:t>Es gibt Teilmengen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𝑆𝐾</m:t>
                    </m:r>
                  </m:oMath>
                </a14:m>
                <a:r>
                  <a:rPr lang="de-DE" dirty="0"/>
                  <a:t> der Attribute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, für die zwei Tupel eines </a:t>
                </a:r>
                <a:r>
                  <a:rPr lang="de-DE" dirty="0" err="1"/>
                  <a:t>Relationenzustands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nie die gleiche Wertkombination besitzen dürfen; d.h.:</a:t>
                </a:r>
              </a:p>
              <a:p>
                <a:pPr lvl="2"/>
                <a:r>
                  <a:rPr lang="de-DE" dirty="0"/>
                  <a:t>Für alle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gilt: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</m:d>
                  </m:oMath>
                </a14:m>
                <a:endParaRPr lang="de-DE" dirty="0"/>
              </a:p>
              <a:p>
                <a:pPr lvl="3"/>
                <a:r>
                  <a:rPr lang="de-DE" dirty="0"/>
                  <a:t>Alle Tupel sind bzgl. der Attributmenge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𝑆𝐾</m:t>
                    </m:r>
                  </m:oMath>
                </a14:m>
                <a:r>
                  <a:rPr lang="de-DE" dirty="0"/>
                  <a:t> eindeutig</a:t>
                </a:r>
              </a:p>
              <a:p>
                <a:r>
                  <a:rPr lang="de-DE" dirty="0"/>
                  <a:t>Alle solchen Teilmengen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𝑆𝐾</m:t>
                    </m:r>
                  </m:oMath>
                </a14:m>
                <a:r>
                  <a:rPr lang="de-DE" dirty="0"/>
                  <a:t> heißen </a:t>
                </a:r>
                <a:r>
                  <a:rPr lang="de-DE" dirty="0">
                    <a:solidFill>
                      <a:schemeClr val="accent1"/>
                    </a:solidFill>
                  </a:rPr>
                  <a:t>Superschlüssel</a:t>
                </a:r>
                <a:endParaRPr lang="de-DE" dirty="0"/>
              </a:p>
              <a:p>
                <a:pPr lvl="1"/>
                <a:r>
                  <a:rPr lang="de-DE" dirty="0"/>
                  <a:t>Trivialer Superschüssel: alle Attribute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/>
              </a:p>
              <a:p>
                <a:r>
                  <a:rPr lang="de-DE" dirty="0"/>
                  <a:t>Minimaler Superschlüssel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Minimal</a:t>
                </a:r>
                <a:r>
                  <a:rPr lang="de-DE" dirty="0"/>
                  <a:t>: kein Attribut kann </a:t>
                </a:r>
                <a:br>
                  <a:rPr lang="de-DE" dirty="0"/>
                </a:br>
                <a:r>
                  <a:rPr lang="de-DE" dirty="0"/>
                  <a:t>weggelassen werden, ohne </a:t>
                </a:r>
                <a:br>
                  <a:rPr lang="de-DE" dirty="0"/>
                </a:br>
                <a:r>
                  <a:rPr lang="de-DE" dirty="0"/>
                  <a:t>dass die Schlüsseleigenschaft </a:t>
                </a:r>
                <a:br>
                  <a:rPr lang="de-DE" dirty="0"/>
                </a:br>
                <a:r>
                  <a:rPr lang="de-DE" dirty="0"/>
                  <a:t>verloren geht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r="-132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15C5499-EDE3-0842-978B-0FF0ED7D50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18124A4-7683-1241-9CDE-F5707881E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aphicFrame>
        <p:nvGraphicFramePr>
          <p:cNvPr id="5" name="Group 23">
            <a:extLst>
              <a:ext uri="{FF2B5EF4-FFF2-40B4-BE49-F238E27FC236}">
                <a16:creationId xmlns:a16="http://schemas.microsoft.com/office/drawing/2014/main" id="{A6C48352-077F-AA4B-8C29-F1267DF99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92834"/>
              </p:ext>
            </p:extLst>
          </p:nvPr>
        </p:nvGraphicFramePr>
        <p:xfrm>
          <a:off x="5163630" y="4470714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4C3DB61-2192-634F-9AC1-04769F0A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7054" y="4433199"/>
            <a:ext cx="5886813" cy="38018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CF6662E6-F8EE-F248-A5FD-48CB67CA8A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9701" y="4054823"/>
            <a:ext cx="232334" cy="37599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F7E4B3C7-87EA-1941-A008-66912C9F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01" y="3749641"/>
            <a:ext cx="233673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trivialer Superschlüssel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C0AAF0-DCA9-894C-B95A-8E0801900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666" y="4460790"/>
            <a:ext cx="1489010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18">
            <a:extLst>
              <a:ext uri="{FF2B5EF4-FFF2-40B4-BE49-F238E27FC236}">
                <a16:creationId xmlns:a16="http://schemas.microsoft.com/office/drawing/2014/main" id="{CCAA3685-5CE7-4E42-8785-088B1BB731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1582" y="4220213"/>
            <a:ext cx="411892" cy="327199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632AAA84-1B7F-EB46-8B17-728EC2D8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625" y="3888035"/>
            <a:ext cx="261885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minimaler Superschlüssel </a:t>
            </a:r>
          </a:p>
        </p:txBody>
      </p:sp>
    </p:spTree>
    <p:extLst>
      <p:ext uri="{BB962C8B-B14F-4D97-AF65-F5344CB8AC3E}">
        <p14:creationId xmlns:p14="http://schemas.microsoft.com/office/powerpoint/2010/main" val="9401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Schlüssel und Primärschlüssel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Relationen können mehrere Schlüssel (minimale Superschlüssel) enthalten </a:t>
            </a:r>
          </a:p>
          <a:p>
            <a:pPr lvl="1"/>
            <a:r>
              <a:rPr lang="de-DE" dirty="0"/>
              <a:t>Genannt </a:t>
            </a:r>
            <a:r>
              <a:rPr lang="de-DE" dirty="0">
                <a:solidFill>
                  <a:schemeClr val="accent1"/>
                </a:solidFill>
              </a:rPr>
              <a:t>Schlüsselkandidaten</a:t>
            </a:r>
          </a:p>
          <a:p>
            <a:pPr lvl="2"/>
            <a:r>
              <a:rPr lang="de-DE" dirty="0"/>
              <a:t>Auch Kandidatenschlüssel genannt</a:t>
            </a:r>
          </a:p>
          <a:p>
            <a:pPr lvl="1"/>
            <a:r>
              <a:rPr lang="de-DE" dirty="0"/>
              <a:t>Attribute eines Schlüsselkandidaten: Prime-Attribute</a:t>
            </a:r>
          </a:p>
          <a:p>
            <a:r>
              <a:rPr lang="de-DE" dirty="0"/>
              <a:t>Einer der Schlüsselkandidaten wird gewählt als </a:t>
            </a:r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  <a:p>
            <a:pPr lvl="1"/>
            <a:r>
              <a:rPr lang="de-DE" dirty="0"/>
              <a:t>Attribute des Primärschlüssels </a:t>
            </a:r>
            <a:r>
              <a:rPr lang="de-DE" b="1" dirty="0"/>
              <a:t>(dürfen nicht NULL sein)</a:t>
            </a:r>
            <a:r>
              <a:rPr lang="de-DE" dirty="0"/>
              <a:t>: Primärschlüssel-Attribute</a:t>
            </a:r>
          </a:p>
          <a:p>
            <a:r>
              <a:rPr lang="de-DE" dirty="0"/>
              <a:t>Oft ist die Einführung eines künstlichen Schlüssels sinnvoll</a:t>
            </a:r>
          </a:p>
          <a:p>
            <a:pPr lvl="1"/>
            <a:r>
              <a:rPr lang="de-DE" dirty="0"/>
              <a:t>z.B. eine eindeutige Nummer (ID)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EBBF9-22BB-5C46-B9BE-71B644D187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11081-E293-3842-B9C8-6FD567189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graphicFrame>
        <p:nvGraphicFramePr>
          <p:cNvPr id="7" name="Group 23">
            <a:extLst>
              <a:ext uri="{FF2B5EF4-FFF2-40B4-BE49-F238E27FC236}">
                <a16:creationId xmlns:a16="http://schemas.microsoft.com/office/drawing/2014/main" id="{950294FF-EFFC-E84E-A947-0C919193F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28142"/>
              </p:ext>
            </p:extLst>
          </p:nvPr>
        </p:nvGraphicFramePr>
        <p:xfrm>
          <a:off x="5165387" y="4465135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8B7E455-E3A4-6D4F-9AE3-BB92AFC83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489" y="4435050"/>
            <a:ext cx="3509708" cy="38018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11">
            <a:extLst>
              <a:ext uri="{FF2B5EF4-FFF2-40B4-BE49-F238E27FC236}">
                <a16:creationId xmlns:a16="http://schemas.microsoft.com/office/drawing/2014/main" id="{03C6882E-7C3E-9145-A2AA-238FBFA39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1311" y="4731384"/>
            <a:ext cx="926359" cy="268140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489941A7-1E12-034B-9827-FFEE994F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657" y="5001712"/>
            <a:ext cx="208204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Schlüsselkandidaten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0E8C1-6243-9543-8E4A-E3FE94CC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5237" y="4469367"/>
            <a:ext cx="1489010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12" name="Line 18">
            <a:extLst>
              <a:ext uri="{FF2B5EF4-FFF2-40B4-BE49-F238E27FC236}">
                <a16:creationId xmlns:a16="http://schemas.microsoft.com/office/drawing/2014/main" id="{83EBFA81-00C1-7A48-B805-D8688393AD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16982" y="4142168"/>
            <a:ext cx="411892" cy="327199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37B61646-751A-2849-8846-A3D72696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333" y="3843741"/>
            <a:ext cx="263155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gewählter Primärschlüssel</a:t>
            </a:r>
            <a:endParaRPr lang="de-DE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0113-6435-EE48-8F4D-8ADD1442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Schlüssel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Eine Relation mit Schlüssel repräsentiert eine Funktion von den Primärschlüsselattributen zu den Nicht-Schlüsselattributen</a:t>
                </a:r>
              </a:p>
              <a:p>
                <a:pPr lvl="1"/>
                <a:r>
                  <a:rPr lang="de-DE" dirty="0"/>
                  <a:t>Ein Schlüsselwert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DE" dirty="0"/>
                  <a:t> identifiziert ein Tupel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Damit erhält man die Attributwerte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dirty="0"/>
              </a:p>
              <a:p>
                <a:r>
                  <a:rPr lang="de-DE" dirty="0"/>
                  <a:t>Beispiel</a:t>
                </a:r>
              </a:p>
              <a:p>
                <a:pPr lvl="1"/>
                <a:r>
                  <a:rPr lang="de-DE" dirty="0"/>
                  <a:t>Schlüsselwert CS1310 identifiziert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baseline="-25000" dirty="0"/>
              </a:p>
              <a:p>
                <a:pPr lvl="1"/>
                <a:r>
                  <a:rPr lang="de-DE" dirty="0"/>
                  <a:t>CS1310 ➝ (</a:t>
                </a:r>
                <a:r>
                  <a:rPr lang="de-DE" dirty="0" err="1"/>
                  <a:t>Introduction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CS, CS1310, 4, CS) bzw.</a:t>
                </a:r>
              </a:p>
              <a:p>
                <a:pPr lvl="2"/>
                <a:r>
                  <a:rPr lang="de-DE" dirty="0"/>
                  <a:t>CS1310 ➝ </a:t>
                </a:r>
                <a:r>
                  <a:rPr lang="de-DE" dirty="0" err="1"/>
                  <a:t>Introduction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CS</a:t>
                </a:r>
              </a:p>
              <a:p>
                <a:pPr lvl="2"/>
                <a:r>
                  <a:rPr lang="de-DE" dirty="0"/>
                  <a:t>CS1310 ➝ CS1310</a:t>
                </a:r>
              </a:p>
              <a:p>
                <a:pPr lvl="2"/>
                <a:r>
                  <a:rPr lang="de-DE" dirty="0"/>
                  <a:t>CS1310 ➝ 4</a:t>
                </a:r>
              </a:p>
              <a:p>
                <a:pPr lvl="2"/>
                <a:r>
                  <a:rPr lang="de-DE" dirty="0"/>
                  <a:t>CS1310 ➝ 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6" t="-2687" r="-6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908DD-C456-A641-9FF0-22D78E3CEC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176769-F9A1-5142-A516-F04D55E4E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B421-5572-FD4A-9B06-201A2AC16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15" name="Group 23">
            <a:extLst>
              <a:ext uri="{FF2B5EF4-FFF2-40B4-BE49-F238E27FC236}">
                <a16:creationId xmlns:a16="http://schemas.microsoft.com/office/drawing/2014/main" id="{8D3DA7CA-71B4-D04B-88E8-352EC51ED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00793"/>
              </p:ext>
            </p:extLst>
          </p:nvPr>
        </p:nvGraphicFramePr>
        <p:xfrm>
          <a:off x="5163630" y="4473506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815E1B39-F468-6944-AB63-E7EAE9033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7768" y="4770969"/>
            <a:ext cx="1489010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A33BE8FA-6004-3444-8B50-C9C42596A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5027" y="4248277"/>
            <a:ext cx="372741" cy="522692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DE3AE2F2-4312-1145-8A1A-2995821B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96" y="3938361"/>
            <a:ext cx="14682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Schlüsselwert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92812C-CC78-B347-9106-CE298CAC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620" y="4744064"/>
            <a:ext cx="5926206" cy="362379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E4AFB9D4-5902-2147-BE35-B9FE5AC81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9329" y="4725414"/>
            <a:ext cx="920291" cy="22572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869A81CA-3969-DC46-86B6-253B9CE95A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2400" y="4512042"/>
                <a:ext cx="307642" cy="36298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869A81CA-3969-DC46-86B6-253B9CE95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2400" y="4512042"/>
                <a:ext cx="307642" cy="362984"/>
              </a:xfrm>
              <a:prstGeom prst="rect">
                <a:avLst/>
              </a:prstGeom>
              <a:blipFill>
                <a:blip r:embed="rId3"/>
                <a:stretch>
                  <a:fillRect l="-8000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317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10113-6435-EE48-8F4D-8ADD1442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Beziehungen zwischen </a:t>
            </a:r>
            <a:r>
              <a:rPr lang="de-DE" dirty="0" err="1"/>
              <a:t>Tupeln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5056499" cy="4240848"/>
              </a:xfrm>
            </p:spPr>
            <p:txBody>
              <a:bodyPr>
                <a:normAutofit/>
              </a:bodyPr>
              <a:lstStyle/>
              <a:p>
                <a:r>
                  <a:rPr lang="de-DE" dirty="0"/>
                  <a:t>Identifikation des referenzierten Objektes über seinen Primärschlüssel </a:t>
                </a:r>
                <a:br>
                  <a:rPr lang="de-DE" dirty="0"/>
                </a:br>
                <a:r>
                  <a:rPr lang="de-DE" dirty="0"/>
                  <a:t>(➝ assoziative Identifikation)</a:t>
                </a:r>
              </a:p>
              <a:p>
                <a:pPr lvl="1"/>
                <a:r>
                  <a:rPr lang="de-DE" dirty="0"/>
                  <a:t>Einen Schlüssel, der in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zur Identifikation eines Tupels in </a:t>
                </a:r>
                <a:br>
                  <a:rPr lang="de-DE" dirty="0"/>
                </a:br>
                <a:r>
                  <a:rPr lang="de-DE" dirty="0"/>
                  <a:t>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benutzt wird, bezeichnet man als </a:t>
                </a:r>
                <a:r>
                  <a:rPr lang="de-DE" dirty="0">
                    <a:solidFill>
                      <a:schemeClr val="accent1"/>
                    </a:solidFill>
                  </a:rPr>
                  <a:t>Fremdschlüssel</a:t>
                </a:r>
              </a:p>
              <a:p>
                <a:pPr lvl="1">
                  <a:defRPr/>
                </a:pPr>
                <a:r>
                  <a:rPr lang="de-DE" dirty="0"/>
                  <a:t>Rekursive Beziehungen führen zu reflexiven Fremdschlüsseldeklarationen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)</a:t>
                </a:r>
              </a:p>
              <a:p>
                <a:pPr lvl="2">
                  <a:defRPr/>
                </a:pPr>
                <a:r>
                  <a:rPr lang="de-DE" dirty="0"/>
                  <a:t>Beispiel: Angestellte : Vorgesetze</a:t>
                </a:r>
              </a:p>
              <a:p>
                <a:pPr lvl="2">
                  <a:defRPr/>
                </a:pPr>
                <a:r>
                  <a:rPr lang="de-DE" dirty="0"/>
                  <a:t>Beispiel: </a:t>
                </a:r>
                <a:br>
                  <a:rPr lang="de-DE" dirty="0"/>
                </a:br>
                <a:r>
                  <a:rPr lang="de-DE" dirty="0" err="1"/>
                  <a:t>CourseNumber</a:t>
                </a:r>
                <a:r>
                  <a:rPr lang="de-DE" dirty="0"/>
                  <a:t> : </a:t>
                </a:r>
                <a:r>
                  <a:rPr lang="de-DE" dirty="0" err="1"/>
                  <a:t>PrerequisiteNumber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0CF0F1-48B0-C842-929A-AE682968B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5056499" cy="4240848"/>
              </a:xfrm>
              <a:blipFill>
                <a:blip r:embed="rId3"/>
                <a:stretch>
                  <a:fillRect l="-3509" t="-2985" r="-3509" b="-17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23A5-6FBB-B443-B82E-044B995274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42C4F65-201D-0A41-BFC9-2692D122C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B421-5572-FD4A-9B06-201A2AC16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26</a:t>
            </a:fld>
            <a:endParaRPr lang="en-GB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FEA3FA30-6910-C743-B635-3B969491BB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23643" y="4202135"/>
            <a:ext cx="258271" cy="23585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961F075E-1D3D-9143-B739-D23744B6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2777" y="3920049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graphicFrame>
        <p:nvGraphicFramePr>
          <p:cNvPr id="15" name="Group 86">
            <a:extLst>
              <a:ext uri="{FF2B5EF4-FFF2-40B4-BE49-F238E27FC236}">
                <a16:creationId xmlns:a16="http://schemas.microsoft.com/office/drawing/2014/main" id="{BFAC22F8-BD9D-1046-B788-DBFC09B4B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21943"/>
              </p:ext>
            </p:extLst>
          </p:nvPr>
        </p:nvGraphicFramePr>
        <p:xfrm>
          <a:off x="5416125" y="1680752"/>
          <a:ext cx="6415550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16" name="Line 11">
            <a:extLst>
              <a:ext uri="{FF2B5EF4-FFF2-40B4-BE49-F238E27FC236}">
                <a16:creationId xmlns:a16="http://schemas.microsoft.com/office/drawing/2014/main" id="{0D52220D-A3D5-A94B-8690-DDFB43B64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8626" y="1329911"/>
            <a:ext cx="429063" cy="338714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A2E43192-3157-A54F-83D5-EF59E4DDA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147" y="1034186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graphicFrame>
        <p:nvGraphicFramePr>
          <p:cNvPr id="18" name="Group 23">
            <a:extLst>
              <a:ext uri="{FF2B5EF4-FFF2-40B4-BE49-F238E27FC236}">
                <a16:creationId xmlns:a16="http://schemas.microsoft.com/office/drawing/2014/main" id="{AE17CF51-ACBA-3043-AF59-DD3C9753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48"/>
              </p:ext>
            </p:extLst>
          </p:nvPr>
        </p:nvGraphicFramePr>
        <p:xfrm>
          <a:off x="5163630" y="4473506"/>
          <a:ext cx="6668045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607FD2-DBD5-7341-9EE0-5DFECB196177}"/>
              </a:ext>
            </a:extLst>
          </p:cNvPr>
          <p:cNvCxnSpPr>
            <a:cxnSpLocks/>
          </p:cNvCxnSpPr>
          <p:nvPr/>
        </p:nvCxnSpPr>
        <p:spPr>
          <a:xfrm>
            <a:off x="9124100" y="2104599"/>
            <a:ext cx="12700" cy="3240000"/>
          </a:xfrm>
          <a:prstGeom prst="curvedConnector3">
            <a:avLst>
              <a:gd name="adj1" fmla="val 180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791BA1-EFE3-7A4A-B00F-8D097EACB4D5}"/>
              </a:ext>
            </a:extLst>
          </p:cNvPr>
          <p:cNvCxnSpPr>
            <a:cxnSpLocks/>
          </p:cNvCxnSpPr>
          <p:nvPr/>
        </p:nvCxnSpPr>
        <p:spPr>
          <a:xfrm rot="10500000" flipV="1">
            <a:off x="8041578" y="2996135"/>
            <a:ext cx="150895" cy="2412000"/>
          </a:xfrm>
          <a:prstGeom prst="curvedConnector3">
            <a:avLst>
              <a:gd name="adj1" fmla="val 25149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7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Fremdschlüssel: Definition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5264645" cy="4240848"/>
              </a:xfrm>
            </p:spPr>
            <p:txBody>
              <a:bodyPr/>
              <a:lstStyle/>
              <a:p>
                <a:r>
                  <a:rPr lang="de-DE" dirty="0"/>
                  <a:t>Eine Attributmenge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𝐹𝐾</m:t>
                    </m:r>
                  </m:oMath>
                </a14:m>
                <a:r>
                  <a:rPr lang="de-DE" dirty="0"/>
                  <a:t> im Schema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ist ein Fremdschlüssel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, der auf Schema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referenziert, falls gilt:</a:t>
                </a:r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/>
                  <a:t>Die Attribute in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𝐹𝐾</m:t>
                    </m:r>
                  </m:oMath>
                </a14:m>
                <a:r>
                  <a:rPr lang="de-DE" dirty="0"/>
                  <a:t> haben die gleichen Wertebereiche wie die Primärschlüssel-Attribute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𝑃𝐾</m:t>
                    </m:r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Die Attribute </a:t>
                </a:r>
                <a14:m>
                  <m:oMath xmlns:m="http://schemas.openxmlformats.org/officeDocument/2006/math">
                    <m:r>
                      <a:rPr lang="de-DE" dirty="0" smtClean="0">
                        <a:latin typeface="Cambria Math" panose="02040503050406030204" pitchFamily="18" charset="0"/>
                      </a:rPr>
                      <m:t>𝐹𝐾</m:t>
                    </m:r>
                  </m:oMath>
                </a14:m>
                <a:r>
                  <a:rPr lang="de-DE" dirty="0"/>
                  <a:t> gelten als Referenz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marL="715703" lvl="1" indent="-457200">
                  <a:buFont typeface="+mj-lt"/>
                  <a:buAutoNum type="arabicPeriod"/>
                </a:pPr>
                <a:r>
                  <a:rPr lang="de-DE" dirty="0"/>
                  <a:t>Ein Wert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𝐹𝐾</m:t>
                    </m:r>
                  </m:oMath>
                </a14:m>
                <a:r>
                  <a:rPr lang="de-DE" dirty="0"/>
                  <a:t> in einem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des aktuellen Zustands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ist </a:t>
                </a:r>
              </a:p>
              <a:p>
                <a:pPr lvl="2"/>
                <a:r>
                  <a:rPr lang="de-DE" dirty="0"/>
                  <a:t>NULL (keine Beziehung)</a:t>
                </a:r>
              </a:p>
              <a:p>
                <a:pPr lvl="2"/>
                <a:r>
                  <a:rPr lang="de-DE" dirty="0"/>
                  <a:t>Kommt als Wert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𝑃𝐾</m:t>
                    </m:r>
                  </m:oMath>
                </a14:m>
                <a:r>
                  <a:rPr lang="de-DE" dirty="0"/>
                  <a:t> in einem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im Zustand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vor: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𝐹𝐾</m:t>
                        </m:r>
                      </m:e>
                    </m:d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𝑃𝐾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</a:p>
              <a:p>
                <a:pPr lvl="3"/>
                <a:r>
                  <a:rPr lang="de-DE" dirty="0"/>
                  <a:t>Heißt: Tupel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referenziert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Inhaltsplatzhalt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5264645" cy="4240848"/>
              </a:xfrm>
              <a:blipFill>
                <a:blip r:embed="rId2"/>
                <a:stretch>
                  <a:fillRect l="-3125" t="-2687" r="-1442" b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FC90F-211A-924E-A026-999B43B743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CD67CA2-69D9-A541-8FA1-BB4D0D6F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B3427-C226-4F34-8D19-E2B603CBE6B7}" type="slidenum">
              <a:rPr lang="de-DE" smtClean="0"/>
              <a:pPr/>
              <a:t>27</a:t>
            </a:fld>
            <a:endParaRPr lang="de-DE"/>
          </a:p>
        </p:txBody>
      </p:sp>
      <p:graphicFrame>
        <p:nvGraphicFramePr>
          <p:cNvPr id="6" name="Group 23">
            <a:extLst>
              <a:ext uri="{FF2B5EF4-FFF2-40B4-BE49-F238E27FC236}">
                <a16:creationId xmlns:a16="http://schemas.microsoft.com/office/drawing/2014/main" id="{178C9AD7-1541-4D4F-B0EF-76F0CDAB0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818217"/>
              </p:ext>
            </p:extLst>
          </p:nvPr>
        </p:nvGraphicFramePr>
        <p:xfrm>
          <a:off x="7537478" y="4463107"/>
          <a:ext cx="4294197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7" name="Line 11">
            <a:extLst>
              <a:ext uri="{FF2B5EF4-FFF2-40B4-BE49-F238E27FC236}">
                <a16:creationId xmlns:a16="http://schemas.microsoft.com/office/drawing/2014/main" id="{BC92D27E-A6DA-EB4F-A3F2-69E13AC2D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9549" y="4234858"/>
            <a:ext cx="258271" cy="23585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D0363D0-178D-0B46-8B88-FA7088CF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2252" y="3922712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graphicFrame>
        <p:nvGraphicFramePr>
          <p:cNvPr id="9" name="Group 86">
            <a:extLst>
              <a:ext uri="{FF2B5EF4-FFF2-40B4-BE49-F238E27FC236}">
                <a16:creationId xmlns:a16="http://schemas.microsoft.com/office/drawing/2014/main" id="{E6A69FC0-A770-A146-B45A-D7801CCE8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77307"/>
              </p:ext>
            </p:extLst>
          </p:nvPr>
        </p:nvGraphicFramePr>
        <p:xfrm>
          <a:off x="5624271" y="1981210"/>
          <a:ext cx="3905005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10" name="Line 11">
            <a:extLst>
              <a:ext uri="{FF2B5EF4-FFF2-40B4-BE49-F238E27FC236}">
                <a16:creationId xmlns:a16="http://schemas.microsoft.com/office/drawing/2014/main" id="{AED57D4C-2976-844D-B522-5C52A67B6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269" y="1648930"/>
            <a:ext cx="429063" cy="338714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CC127121-B000-BF45-86AC-52B27474C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790" y="1353205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2DFF306-C297-EE44-98DA-432B7E543785}"/>
              </a:ext>
            </a:extLst>
          </p:cNvPr>
          <p:cNvCxnSpPr>
            <a:cxnSpLocks/>
          </p:cNvCxnSpPr>
          <p:nvPr/>
        </p:nvCxnSpPr>
        <p:spPr>
          <a:xfrm>
            <a:off x="9296305" y="2433838"/>
            <a:ext cx="1266509" cy="30538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2C2B31-B695-F543-835C-F10BD4116BE7}"/>
              </a:ext>
            </a:extLst>
          </p:cNvPr>
          <p:cNvCxnSpPr>
            <a:cxnSpLocks/>
          </p:cNvCxnSpPr>
          <p:nvPr/>
        </p:nvCxnSpPr>
        <p:spPr>
          <a:xfrm>
            <a:off x="9296305" y="3278703"/>
            <a:ext cx="1266509" cy="2200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48185A-AC4F-A74C-89B9-3B7DE059E3E0}"/>
              </a:ext>
            </a:extLst>
          </p:cNvPr>
          <p:cNvCxnSpPr>
            <a:cxnSpLocks/>
          </p:cNvCxnSpPr>
          <p:nvPr/>
        </p:nvCxnSpPr>
        <p:spPr>
          <a:xfrm>
            <a:off x="9180945" y="2735101"/>
            <a:ext cx="1385149" cy="2257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068BAB-74CB-2C4F-BC58-9B5F15FBB0AB}"/>
              </a:ext>
            </a:extLst>
          </p:cNvPr>
          <p:cNvCxnSpPr>
            <a:cxnSpLocks/>
          </p:cNvCxnSpPr>
          <p:nvPr/>
        </p:nvCxnSpPr>
        <p:spPr>
          <a:xfrm>
            <a:off x="9180945" y="3567481"/>
            <a:ext cx="1368673" cy="1425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EC93DA-2182-5445-90C7-F80ABF32F4F0}"/>
              </a:ext>
            </a:extLst>
          </p:cNvPr>
          <p:cNvCxnSpPr>
            <a:cxnSpLocks/>
          </p:cNvCxnSpPr>
          <p:nvPr/>
        </p:nvCxnSpPr>
        <p:spPr>
          <a:xfrm>
            <a:off x="9180945" y="3036364"/>
            <a:ext cx="1385149" cy="2194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AD8EFF-CE7E-FD4E-8513-A3799D9802F4}"/>
              </a:ext>
            </a:extLst>
          </p:cNvPr>
          <p:cNvCxnSpPr>
            <a:cxnSpLocks/>
          </p:cNvCxnSpPr>
          <p:nvPr/>
        </p:nvCxnSpPr>
        <p:spPr>
          <a:xfrm>
            <a:off x="9236737" y="3824426"/>
            <a:ext cx="1326077" cy="1937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5ED1DB4-BD3D-1B45-A110-39ABD5ED1916}"/>
              </a:ext>
            </a:extLst>
          </p:cNvPr>
          <p:cNvSpPr txBox="1"/>
          <p:nvPr/>
        </p:nvSpPr>
        <p:spPr>
          <a:xfrm>
            <a:off x="8390085" y="3712121"/>
            <a:ext cx="805029" cy="246221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de-DE" sz="1600" dirty="0">
                <a:solidFill>
                  <a:srgbClr val="FFC000"/>
                </a:solidFill>
              </a:rPr>
              <a:t>CS4444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D6585A-B101-6F4B-ADEC-AEA00E13C92D}"/>
              </a:ext>
            </a:extLst>
          </p:cNvPr>
          <p:cNvCxnSpPr>
            <a:cxnSpLocks/>
          </p:cNvCxnSpPr>
          <p:nvPr/>
        </p:nvCxnSpPr>
        <p:spPr>
          <a:xfrm flipV="1">
            <a:off x="9094418" y="2505247"/>
            <a:ext cx="2192418" cy="13191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F9B20D9-434E-564C-8E01-A73275FAC74C}"/>
              </a:ext>
            </a:extLst>
          </p:cNvPr>
          <p:cNvSpPr txBox="1"/>
          <p:nvPr/>
        </p:nvSpPr>
        <p:spPr>
          <a:xfrm>
            <a:off x="11286247" y="2177127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☇</a:t>
            </a:r>
          </a:p>
        </p:txBody>
      </p:sp>
    </p:spTree>
    <p:extLst>
      <p:ext uri="{BB962C8B-B14F-4D97-AF65-F5344CB8AC3E}">
        <p14:creationId xmlns:p14="http://schemas.microsoft.com/office/powerpoint/2010/main" val="20740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Referentielle Integrität - Fremdschlüssel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59625" y="1665066"/>
            <a:ext cx="3851027" cy="4240848"/>
          </a:xfrm>
        </p:spPr>
        <p:txBody>
          <a:bodyPr/>
          <a:lstStyle/>
          <a:p>
            <a:r>
              <a:rPr lang="de-DE" dirty="0"/>
              <a:t>Problem: </a:t>
            </a:r>
            <a:r>
              <a:rPr lang="de-DE" dirty="0">
                <a:solidFill>
                  <a:srgbClr val="FFC000"/>
                </a:solidFill>
              </a:rPr>
              <a:t>Inkonsistenz</a:t>
            </a:r>
          </a:p>
          <a:p>
            <a:r>
              <a:rPr lang="de-DE" dirty="0"/>
              <a:t>Lösung: referentielle Integritätsbedingungen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auf Fremdschlüsseln</a:t>
            </a:r>
          </a:p>
          <a:p>
            <a:pPr lvl="1">
              <a:defRPr/>
            </a:pPr>
            <a:r>
              <a:rPr lang="de-DE" dirty="0">
                <a:solidFill>
                  <a:schemeClr val="accent1"/>
                </a:solidFill>
              </a:rPr>
              <a:t>Referentielle Integrität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zu jedem benutzten Fremdschlüssel existiert ein Tupel mit einem entsprechenden Primärschlüsselwert in der referenzierten Tabelle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CDA8B-90C2-A845-A5FB-BDF07B6414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6816E65-FA3C-1146-A000-E3AEBC05D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AF97EECE-D605-B14C-BC84-A5FC15439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909191"/>
              </p:ext>
            </p:extLst>
          </p:nvPr>
        </p:nvGraphicFramePr>
        <p:xfrm>
          <a:off x="5749119" y="2485946"/>
          <a:ext cx="4455260" cy="315840"/>
        </p:xfrm>
        <a:graphic>
          <a:graphicData uri="http://schemas.openxmlformats.org/drawingml/2006/table">
            <a:tbl>
              <a:tblPr/>
              <a:tblGrid>
                <a:gridCol w="966516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23">
            <a:extLst>
              <a:ext uri="{FF2B5EF4-FFF2-40B4-BE49-F238E27FC236}">
                <a16:creationId xmlns:a16="http://schemas.microsoft.com/office/drawing/2014/main" id="{66180EAB-99DB-FF48-AC57-06C9368DC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262893"/>
              </p:ext>
            </p:extLst>
          </p:nvPr>
        </p:nvGraphicFramePr>
        <p:xfrm>
          <a:off x="5029981" y="3261978"/>
          <a:ext cx="6023076" cy="315840"/>
        </p:xfrm>
        <a:graphic>
          <a:graphicData uri="http://schemas.openxmlformats.org/drawingml/2006/table">
            <a:tbl>
              <a:tblPr/>
              <a:tblGrid>
                <a:gridCol w="955213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25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86">
            <a:extLst>
              <a:ext uri="{FF2B5EF4-FFF2-40B4-BE49-F238E27FC236}">
                <a16:creationId xmlns:a16="http://schemas.microsoft.com/office/drawing/2014/main" id="{1D8EFFE8-7554-C941-9A27-A74977CC5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18673"/>
              </p:ext>
            </p:extLst>
          </p:nvPr>
        </p:nvGraphicFramePr>
        <p:xfrm>
          <a:off x="4813743" y="4038010"/>
          <a:ext cx="6415550" cy="31584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87">
            <a:extLst>
              <a:ext uri="{FF2B5EF4-FFF2-40B4-BE49-F238E27FC236}">
                <a16:creationId xmlns:a16="http://schemas.microsoft.com/office/drawing/2014/main" id="{41F850C5-E065-5247-86D7-23769CD9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62303"/>
              </p:ext>
            </p:extLst>
          </p:nvPr>
        </p:nvGraphicFramePr>
        <p:xfrm>
          <a:off x="5329026" y="4814042"/>
          <a:ext cx="5299957" cy="315840"/>
        </p:xfrm>
        <a:graphic>
          <a:graphicData uri="http://schemas.openxmlformats.org/drawingml/2006/table">
            <a:tbl>
              <a:tblPr/>
              <a:tblGrid>
                <a:gridCol w="1532682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15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87">
            <a:extLst>
              <a:ext uri="{FF2B5EF4-FFF2-40B4-BE49-F238E27FC236}">
                <a16:creationId xmlns:a16="http://schemas.microsoft.com/office/drawing/2014/main" id="{4BD0C14C-5D03-9643-BCB3-03016DBB2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28631"/>
              </p:ext>
            </p:extLst>
          </p:nvPr>
        </p:nvGraphicFramePr>
        <p:xfrm>
          <a:off x="5611339" y="5590074"/>
          <a:ext cx="4681865" cy="315840"/>
        </p:xfrm>
        <a:graphic>
          <a:graphicData uri="http://schemas.openxmlformats.org/drawingml/2006/table">
            <a:tbl>
              <a:tblPr/>
              <a:tblGrid>
                <a:gridCol w="1374313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PrerequisiteNumber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Freeform 21">
            <a:extLst>
              <a:ext uri="{FF2B5EF4-FFF2-40B4-BE49-F238E27FC236}">
                <a16:creationId xmlns:a16="http://schemas.microsoft.com/office/drawing/2014/main" id="{3987BB30-9752-5040-969D-50095A67A09E}"/>
              </a:ext>
            </a:extLst>
          </p:cNvPr>
          <p:cNvSpPr/>
          <p:nvPr/>
        </p:nvSpPr>
        <p:spPr>
          <a:xfrm>
            <a:off x="7730582" y="2773028"/>
            <a:ext cx="3925566" cy="2042985"/>
          </a:xfrm>
          <a:custGeom>
            <a:avLst/>
            <a:gdLst>
              <a:gd name="connsiteX0" fmla="*/ 749643 w 4113837"/>
              <a:gd name="connsiteY0" fmla="*/ 0 h 2042984"/>
              <a:gd name="connsiteX1" fmla="*/ 1960605 w 4113837"/>
              <a:gd name="connsiteY1" fmla="*/ 280087 h 2042984"/>
              <a:gd name="connsiteX2" fmla="*/ 4028302 w 4113837"/>
              <a:gd name="connsiteY2" fmla="*/ 370703 h 2042984"/>
              <a:gd name="connsiteX3" fmla="*/ 3649362 w 4113837"/>
              <a:gd name="connsiteY3" fmla="*/ 1927654 h 2042984"/>
              <a:gd name="connsiteX4" fmla="*/ 2998573 w 4113837"/>
              <a:gd name="connsiteY4" fmla="*/ 1828800 h 2042984"/>
              <a:gd name="connsiteX5" fmla="*/ 609600 w 4113837"/>
              <a:gd name="connsiteY5" fmla="*/ 1713470 h 2042984"/>
              <a:gd name="connsiteX6" fmla="*/ 0 w 4113837"/>
              <a:gd name="connsiteY6" fmla="*/ 2042984 h 2042984"/>
              <a:gd name="connsiteX0" fmla="*/ 749643 w 4212638"/>
              <a:gd name="connsiteY0" fmla="*/ 0 h 2042984"/>
              <a:gd name="connsiteX1" fmla="*/ 1960605 w 4212638"/>
              <a:gd name="connsiteY1" fmla="*/ 280087 h 2042984"/>
              <a:gd name="connsiteX2" fmla="*/ 4028302 w 4212638"/>
              <a:gd name="connsiteY2" fmla="*/ 370703 h 2042984"/>
              <a:gd name="connsiteX3" fmla="*/ 3995351 w 4212638"/>
              <a:gd name="connsiteY3" fmla="*/ 1614616 h 2042984"/>
              <a:gd name="connsiteX4" fmla="*/ 2998573 w 4212638"/>
              <a:gd name="connsiteY4" fmla="*/ 1828800 h 2042984"/>
              <a:gd name="connsiteX5" fmla="*/ 609600 w 4212638"/>
              <a:gd name="connsiteY5" fmla="*/ 1713470 h 2042984"/>
              <a:gd name="connsiteX6" fmla="*/ 0 w 4212638"/>
              <a:gd name="connsiteY6" fmla="*/ 2042984 h 2042984"/>
              <a:gd name="connsiteX0" fmla="*/ 749643 w 4212638"/>
              <a:gd name="connsiteY0" fmla="*/ 0 h 2042984"/>
              <a:gd name="connsiteX1" fmla="*/ 1960605 w 4212638"/>
              <a:gd name="connsiteY1" fmla="*/ 280087 h 2042984"/>
              <a:gd name="connsiteX2" fmla="*/ 4028302 w 4212638"/>
              <a:gd name="connsiteY2" fmla="*/ 370703 h 2042984"/>
              <a:gd name="connsiteX3" fmla="*/ 3995351 w 4212638"/>
              <a:gd name="connsiteY3" fmla="*/ 1614616 h 2042984"/>
              <a:gd name="connsiteX4" fmla="*/ 2998573 w 4212638"/>
              <a:gd name="connsiteY4" fmla="*/ 1828800 h 2042984"/>
              <a:gd name="connsiteX5" fmla="*/ 1573427 w 4212638"/>
              <a:gd name="connsiteY5" fmla="*/ 1812324 h 2042984"/>
              <a:gd name="connsiteX6" fmla="*/ 0 w 4212638"/>
              <a:gd name="connsiteY6" fmla="*/ 2042984 h 2042984"/>
              <a:gd name="connsiteX0" fmla="*/ 420130 w 3883125"/>
              <a:gd name="connsiteY0" fmla="*/ 0 h 2051222"/>
              <a:gd name="connsiteX1" fmla="*/ 1631092 w 3883125"/>
              <a:gd name="connsiteY1" fmla="*/ 280087 h 2051222"/>
              <a:gd name="connsiteX2" fmla="*/ 3698789 w 3883125"/>
              <a:gd name="connsiteY2" fmla="*/ 370703 h 2051222"/>
              <a:gd name="connsiteX3" fmla="*/ 3665838 w 3883125"/>
              <a:gd name="connsiteY3" fmla="*/ 1614616 h 2051222"/>
              <a:gd name="connsiteX4" fmla="*/ 2669060 w 3883125"/>
              <a:gd name="connsiteY4" fmla="*/ 1828800 h 2051222"/>
              <a:gd name="connsiteX5" fmla="*/ 1243914 w 3883125"/>
              <a:gd name="connsiteY5" fmla="*/ 1812324 h 2051222"/>
              <a:gd name="connsiteX6" fmla="*/ 0 w 3883125"/>
              <a:gd name="connsiteY6" fmla="*/ 2051222 h 2051222"/>
              <a:gd name="connsiteX0" fmla="*/ 420130 w 3925566"/>
              <a:gd name="connsiteY0" fmla="*/ 0 h 2051222"/>
              <a:gd name="connsiteX1" fmla="*/ 1046206 w 3925566"/>
              <a:gd name="connsiteY1" fmla="*/ 313038 h 2051222"/>
              <a:gd name="connsiteX2" fmla="*/ 3698789 w 3925566"/>
              <a:gd name="connsiteY2" fmla="*/ 370703 h 2051222"/>
              <a:gd name="connsiteX3" fmla="*/ 3665838 w 3925566"/>
              <a:gd name="connsiteY3" fmla="*/ 1614616 h 2051222"/>
              <a:gd name="connsiteX4" fmla="*/ 2669060 w 3925566"/>
              <a:gd name="connsiteY4" fmla="*/ 1828800 h 2051222"/>
              <a:gd name="connsiteX5" fmla="*/ 1243914 w 3925566"/>
              <a:gd name="connsiteY5" fmla="*/ 1812324 h 2051222"/>
              <a:gd name="connsiteX6" fmla="*/ 0 w 3925566"/>
              <a:gd name="connsiteY6" fmla="*/ 2051222 h 2051222"/>
              <a:gd name="connsiteX0" fmla="*/ 551935 w 3925566"/>
              <a:gd name="connsiteY0" fmla="*/ 0 h 1993558"/>
              <a:gd name="connsiteX1" fmla="*/ 1046206 w 3925566"/>
              <a:gd name="connsiteY1" fmla="*/ 255374 h 1993558"/>
              <a:gd name="connsiteX2" fmla="*/ 3698789 w 3925566"/>
              <a:gd name="connsiteY2" fmla="*/ 313039 h 1993558"/>
              <a:gd name="connsiteX3" fmla="*/ 3665838 w 3925566"/>
              <a:gd name="connsiteY3" fmla="*/ 1556952 h 1993558"/>
              <a:gd name="connsiteX4" fmla="*/ 2669060 w 3925566"/>
              <a:gd name="connsiteY4" fmla="*/ 1771136 h 1993558"/>
              <a:gd name="connsiteX5" fmla="*/ 1243914 w 3925566"/>
              <a:gd name="connsiteY5" fmla="*/ 1754660 h 1993558"/>
              <a:gd name="connsiteX6" fmla="*/ 0 w 3925566"/>
              <a:gd name="connsiteY6" fmla="*/ 1993558 h 1993558"/>
              <a:gd name="connsiteX0" fmla="*/ 551935 w 3925566"/>
              <a:gd name="connsiteY0" fmla="*/ 0 h 1993558"/>
              <a:gd name="connsiteX1" fmla="*/ 1046206 w 3925566"/>
              <a:gd name="connsiteY1" fmla="*/ 255374 h 1993558"/>
              <a:gd name="connsiteX2" fmla="*/ 3698789 w 3925566"/>
              <a:gd name="connsiteY2" fmla="*/ 313039 h 1993558"/>
              <a:gd name="connsiteX3" fmla="*/ 3665838 w 3925566"/>
              <a:gd name="connsiteY3" fmla="*/ 1556952 h 1993558"/>
              <a:gd name="connsiteX4" fmla="*/ 2669060 w 3925566"/>
              <a:gd name="connsiteY4" fmla="*/ 1771136 h 1993558"/>
              <a:gd name="connsiteX5" fmla="*/ 1243914 w 3925566"/>
              <a:gd name="connsiteY5" fmla="*/ 1754660 h 1993558"/>
              <a:gd name="connsiteX6" fmla="*/ 0 w 3925566"/>
              <a:gd name="connsiteY6" fmla="*/ 1993558 h 1993558"/>
              <a:gd name="connsiteX0" fmla="*/ 387178 w 3925566"/>
              <a:gd name="connsiteY0" fmla="*/ 0 h 2042985"/>
              <a:gd name="connsiteX1" fmla="*/ 1046206 w 3925566"/>
              <a:gd name="connsiteY1" fmla="*/ 304801 h 2042985"/>
              <a:gd name="connsiteX2" fmla="*/ 3698789 w 3925566"/>
              <a:gd name="connsiteY2" fmla="*/ 362466 h 2042985"/>
              <a:gd name="connsiteX3" fmla="*/ 3665838 w 3925566"/>
              <a:gd name="connsiteY3" fmla="*/ 1606379 h 2042985"/>
              <a:gd name="connsiteX4" fmla="*/ 2669060 w 3925566"/>
              <a:gd name="connsiteY4" fmla="*/ 1820563 h 2042985"/>
              <a:gd name="connsiteX5" fmla="*/ 1243914 w 3925566"/>
              <a:gd name="connsiteY5" fmla="*/ 1804087 h 2042985"/>
              <a:gd name="connsiteX6" fmla="*/ 0 w 3925566"/>
              <a:gd name="connsiteY6" fmla="*/ 2042985 h 2042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5566" h="2042985">
                <a:moveTo>
                  <a:pt x="387178" y="0"/>
                </a:moveTo>
                <a:cubicBezTo>
                  <a:pt x="414637" y="240957"/>
                  <a:pt x="494271" y="244390"/>
                  <a:pt x="1046206" y="304801"/>
                </a:cubicBezTo>
                <a:cubicBezTo>
                  <a:pt x="1598141" y="365212"/>
                  <a:pt x="3262184" y="145536"/>
                  <a:pt x="3698789" y="362466"/>
                </a:cubicBezTo>
                <a:cubicBezTo>
                  <a:pt x="4135394" y="579396"/>
                  <a:pt x="3837460" y="1363363"/>
                  <a:pt x="3665838" y="1606379"/>
                </a:cubicBezTo>
                <a:cubicBezTo>
                  <a:pt x="3494217" y="1849395"/>
                  <a:pt x="3072714" y="1787612"/>
                  <a:pt x="2669060" y="1820563"/>
                </a:cubicBezTo>
                <a:cubicBezTo>
                  <a:pt x="2265406" y="1853514"/>
                  <a:pt x="1688757" y="1767017"/>
                  <a:pt x="1243914" y="1804087"/>
                </a:cubicBezTo>
                <a:cubicBezTo>
                  <a:pt x="799071" y="1841157"/>
                  <a:pt x="89243" y="1972963"/>
                  <a:pt x="0" y="2042985"/>
                </a:cubicBezTo>
              </a:path>
            </a:pathLst>
          </a:custGeom>
          <a:noFill/>
          <a:ln w="38100">
            <a:solidFill>
              <a:srgbClr val="FFCCCC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4D5CD144-F5FC-8D4E-8DC0-57280C625CFF}"/>
              </a:ext>
            </a:extLst>
          </p:cNvPr>
          <p:cNvSpPr/>
          <p:nvPr/>
        </p:nvSpPr>
        <p:spPr>
          <a:xfrm>
            <a:off x="7845910" y="3547386"/>
            <a:ext cx="90616" cy="477794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16" h="477794">
                <a:moveTo>
                  <a:pt x="90616" y="477794"/>
                </a:moveTo>
                <a:cubicBezTo>
                  <a:pt x="46681" y="282145"/>
                  <a:pt x="2746" y="86497"/>
                  <a:pt x="0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335808A-DF58-5F45-A415-11F5CC0004F8}"/>
              </a:ext>
            </a:extLst>
          </p:cNvPr>
          <p:cNvSpPr/>
          <p:nvPr/>
        </p:nvSpPr>
        <p:spPr>
          <a:xfrm>
            <a:off x="4319953" y="3545369"/>
            <a:ext cx="3427104" cy="2067697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1260389 w 1260389"/>
              <a:gd name="connsiteY0" fmla="*/ 2051221 h 2051221"/>
              <a:gd name="connsiteX1" fmla="*/ 0 w 1260389"/>
              <a:gd name="connsiteY1" fmla="*/ 0 h 2051221"/>
              <a:gd name="connsiteX0" fmla="*/ 1260389 w 1260389"/>
              <a:gd name="connsiteY0" fmla="*/ 2051221 h 2051221"/>
              <a:gd name="connsiteX1" fmla="*/ 560171 w 1260389"/>
              <a:gd name="connsiteY1" fmla="*/ 916418 h 2051221"/>
              <a:gd name="connsiteX2" fmla="*/ 0 w 1260389"/>
              <a:gd name="connsiteY2" fmla="*/ 0 h 2051221"/>
              <a:gd name="connsiteX0" fmla="*/ 3179807 w 3179807"/>
              <a:gd name="connsiteY0" fmla="*/ 2051221 h 2051221"/>
              <a:gd name="connsiteX1" fmla="*/ 0 w 3179807"/>
              <a:gd name="connsiteY1" fmla="*/ 1567207 h 2051221"/>
              <a:gd name="connsiteX2" fmla="*/ 1919418 w 3179807"/>
              <a:gd name="connsiteY2" fmla="*/ 0 h 2051221"/>
              <a:gd name="connsiteX0" fmla="*/ 3217754 w 3217754"/>
              <a:gd name="connsiteY0" fmla="*/ 2051221 h 2051221"/>
              <a:gd name="connsiteX1" fmla="*/ 37947 w 3217754"/>
              <a:gd name="connsiteY1" fmla="*/ 1567207 h 2051221"/>
              <a:gd name="connsiteX2" fmla="*/ 1957365 w 3217754"/>
              <a:gd name="connsiteY2" fmla="*/ 0 h 2051221"/>
              <a:gd name="connsiteX0" fmla="*/ 3771025 w 3771025"/>
              <a:gd name="connsiteY0" fmla="*/ 2051221 h 2051221"/>
              <a:gd name="connsiteX1" fmla="*/ 31045 w 3771025"/>
              <a:gd name="connsiteY1" fmla="*/ 1649585 h 2051221"/>
              <a:gd name="connsiteX2" fmla="*/ 2510636 w 3771025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14509 w 4514509"/>
              <a:gd name="connsiteY0" fmla="*/ 2051221 h 2051221"/>
              <a:gd name="connsiteX1" fmla="*/ 172 w 4514509"/>
              <a:gd name="connsiteY1" fmla="*/ 949369 h 2051221"/>
              <a:gd name="connsiteX2" fmla="*/ 3254120 w 4514509"/>
              <a:gd name="connsiteY2" fmla="*/ 0 h 2051221"/>
              <a:gd name="connsiteX0" fmla="*/ 4514503 w 4514503"/>
              <a:gd name="connsiteY0" fmla="*/ 2051221 h 2051221"/>
              <a:gd name="connsiteX1" fmla="*/ 166 w 4514503"/>
              <a:gd name="connsiteY1" fmla="*/ 949369 h 2051221"/>
              <a:gd name="connsiteX2" fmla="*/ 3254114 w 4514503"/>
              <a:gd name="connsiteY2" fmla="*/ 0 h 2051221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361206 w 3361206"/>
              <a:gd name="connsiteY0" fmla="*/ 2067697 h 2067697"/>
              <a:gd name="connsiteX1" fmla="*/ 166 w 3361206"/>
              <a:gd name="connsiteY1" fmla="*/ 949369 h 2067697"/>
              <a:gd name="connsiteX2" fmla="*/ 3254114 w 3361206"/>
              <a:gd name="connsiteY2" fmla="*/ 0 h 2067697"/>
              <a:gd name="connsiteX0" fmla="*/ 3427104 w 3427104"/>
              <a:gd name="connsiteY0" fmla="*/ 2067697 h 2067697"/>
              <a:gd name="connsiteX1" fmla="*/ 162 w 3427104"/>
              <a:gd name="connsiteY1" fmla="*/ 825801 h 2067697"/>
              <a:gd name="connsiteX2" fmla="*/ 3320012 w 3427104"/>
              <a:gd name="connsiteY2" fmla="*/ 0 h 206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7104" h="2067697">
                <a:moveTo>
                  <a:pt x="3427104" y="2067697"/>
                </a:moveTo>
                <a:cubicBezTo>
                  <a:pt x="3363946" y="1650986"/>
                  <a:pt x="13893" y="2008631"/>
                  <a:pt x="162" y="825801"/>
                </a:cubicBezTo>
                <a:cubicBezTo>
                  <a:pt x="-27296" y="35009"/>
                  <a:pt x="3429850" y="514865"/>
                  <a:pt x="3320012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62EA2D7-CD03-C64C-9CBD-AD4791C54613}"/>
              </a:ext>
            </a:extLst>
          </p:cNvPr>
          <p:cNvSpPr/>
          <p:nvPr/>
        </p:nvSpPr>
        <p:spPr>
          <a:xfrm flipH="1">
            <a:off x="8179817" y="3563566"/>
            <a:ext cx="3651858" cy="2026509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1260389 w 1260389"/>
              <a:gd name="connsiteY0" fmla="*/ 2051221 h 2051221"/>
              <a:gd name="connsiteX1" fmla="*/ 0 w 1260389"/>
              <a:gd name="connsiteY1" fmla="*/ 0 h 2051221"/>
              <a:gd name="connsiteX0" fmla="*/ 1260389 w 1260389"/>
              <a:gd name="connsiteY0" fmla="*/ 2051221 h 2051221"/>
              <a:gd name="connsiteX1" fmla="*/ 560171 w 1260389"/>
              <a:gd name="connsiteY1" fmla="*/ 916418 h 2051221"/>
              <a:gd name="connsiteX2" fmla="*/ 0 w 1260389"/>
              <a:gd name="connsiteY2" fmla="*/ 0 h 2051221"/>
              <a:gd name="connsiteX0" fmla="*/ 3179807 w 3179807"/>
              <a:gd name="connsiteY0" fmla="*/ 2051221 h 2051221"/>
              <a:gd name="connsiteX1" fmla="*/ 0 w 3179807"/>
              <a:gd name="connsiteY1" fmla="*/ 1567207 h 2051221"/>
              <a:gd name="connsiteX2" fmla="*/ 1919418 w 3179807"/>
              <a:gd name="connsiteY2" fmla="*/ 0 h 2051221"/>
              <a:gd name="connsiteX0" fmla="*/ 3217754 w 3217754"/>
              <a:gd name="connsiteY0" fmla="*/ 2051221 h 2051221"/>
              <a:gd name="connsiteX1" fmla="*/ 37947 w 3217754"/>
              <a:gd name="connsiteY1" fmla="*/ 1567207 h 2051221"/>
              <a:gd name="connsiteX2" fmla="*/ 1957365 w 3217754"/>
              <a:gd name="connsiteY2" fmla="*/ 0 h 2051221"/>
              <a:gd name="connsiteX0" fmla="*/ 3771025 w 3771025"/>
              <a:gd name="connsiteY0" fmla="*/ 2051221 h 2051221"/>
              <a:gd name="connsiteX1" fmla="*/ 31045 w 3771025"/>
              <a:gd name="connsiteY1" fmla="*/ 1649585 h 2051221"/>
              <a:gd name="connsiteX2" fmla="*/ 2510636 w 3771025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39144 w 4539144"/>
              <a:gd name="connsiteY0" fmla="*/ 2051221 h 2051221"/>
              <a:gd name="connsiteX1" fmla="*/ 24807 w 4539144"/>
              <a:gd name="connsiteY1" fmla="*/ 949369 h 2051221"/>
              <a:gd name="connsiteX2" fmla="*/ 3278755 w 4539144"/>
              <a:gd name="connsiteY2" fmla="*/ 0 h 2051221"/>
              <a:gd name="connsiteX0" fmla="*/ 4514509 w 4514509"/>
              <a:gd name="connsiteY0" fmla="*/ 2051221 h 2051221"/>
              <a:gd name="connsiteX1" fmla="*/ 172 w 4514509"/>
              <a:gd name="connsiteY1" fmla="*/ 949369 h 2051221"/>
              <a:gd name="connsiteX2" fmla="*/ 3254120 w 4514509"/>
              <a:gd name="connsiteY2" fmla="*/ 0 h 2051221"/>
              <a:gd name="connsiteX0" fmla="*/ 4514503 w 4514503"/>
              <a:gd name="connsiteY0" fmla="*/ 2051221 h 2051221"/>
              <a:gd name="connsiteX1" fmla="*/ 166 w 4514503"/>
              <a:gd name="connsiteY1" fmla="*/ 949369 h 2051221"/>
              <a:gd name="connsiteX2" fmla="*/ 3254114 w 4514503"/>
              <a:gd name="connsiteY2" fmla="*/ 0 h 2051221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501249 w 3501249"/>
              <a:gd name="connsiteY0" fmla="*/ 2042983 h 2042983"/>
              <a:gd name="connsiteX1" fmla="*/ 166 w 3501249"/>
              <a:gd name="connsiteY1" fmla="*/ 949369 h 2042983"/>
              <a:gd name="connsiteX2" fmla="*/ 3254114 w 3501249"/>
              <a:gd name="connsiteY2" fmla="*/ 0 h 2042983"/>
              <a:gd name="connsiteX0" fmla="*/ 3361206 w 3361206"/>
              <a:gd name="connsiteY0" fmla="*/ 2067697 h 2067697"/>
              <a:gd name="connsiteX1" fmla="*/ 166 w 3361206"/>
              <a:gd name="connsiteY1" fmla="*/ 949369 h 2067697"/>
              <a:gd name="connsiteX2" fmla="*/ 3254114 w 3361206"/>
              <a:gd name="connsiteY2" fmla="*/ 0 h 2067697"/>
              <a:gd name="connsiteX0" fmla="*/ 3427104 w 3427104"/>
              <a:gd name="connsiteY0" fmla="*/ 2067697 h 2067697"/>
              <a:gd name="connsiteX1" fmla="*/ 162 w 3427104"/>
              <a:gd name="connsiteY1" fmla="*/ 825801 h 2067697"/>
              <a:gd name="connsiteX2" fmla="*/ 3320012 w 3427104"/>
              <a:gd name="connsiteY2" fmla="*/ 0 h 2067697"/>
              <a:gd name="connsiteX0" fmla="*/ 2578661 w 2578661"/>
              <a:gd name="connsiteY0" fmla="*/ 2067697 h 2067697"/>
              <a:gd name="connsiteX1" fmla="*/ 216 w 2578661"/>
              <a:gd name="connsiteY1" fmla="*/ 916418 h 2067697"/>
              <a:gd name="connsiteX2" fmla="*/ 2471569 w 2578661"/>
              <a:gd name="connsiteY2" fmla="*/ 0 h 2067697"/>
              <a:gd name="connsiteX0" fmla="*/ 2578594 w 3660090"/>
              <a:gd name="connsiteY0" fmla="*/ 2010033 h 2010033"/>
              <a:gd name="connsiteX1" fmla="*/ 149 w 3660090"/>
              <a:gd name="connsiteY1" fmla="*/ 858754 h 2010033"/>
              <a:gd name="connsiteX2" fmla="*/ 3657751 w 3660090"/>
              <a:gd name="connsiteY2" fmla="*/ 0 h 2010033"/>
              <a:gd name="connsiteX0" fmla="*/ 2570357 w 3651858"/>
              <a:gd name="connsiteY0" fmla="*/ 2010033 h 2010033"/>
              <a:gd name="connsiteX1" fmla="*/ 149 w 3651858"/>
              <a:gd name="connsiteY1" fmla="*/ 702235 h 2010033"/>
              <a:gd name="connsiteX2" fmla="*/ 3649514 w 3651858"/>
              <a:gd name="connsiteY2" fmla="*/ 0 h 2010033"/>
              <a:gd name="connsiteX0" fmla="*/ 2570357 w 3651858"/>
              <a:gd name="connsiteY0" fmla="*/ 2059460 h 2059460"/>
              <a:gd name="connsiteX1" fmla="*/ 149 w 3651858"/>
              <a:gd name="connsiteY1" fmla="*/ 751662 h 2059460"/>
              <a:gd name="connsiteX2" fmla="*/ 3649514 w 3651858"/>
              <a:gd name="connsiteY2" fmla="*/ 0 h 2059460"/>
              <a:gd name="connsiteX0" fmla="*/ 2570357 w 3651858"/>
              <a:gd name="connsiteY0" fmla="*/ 2026509 h 2026509"/>
              <a:gd name="connsiteX1" fmla="*/ 149 w 3651858"/>
              <a:gd name="connsiteY1" fmla="*/ 718711 h 2026509"/>
              <a:gd name="connsiteX2" fmla="*/ 3649514 w 3651858"/>
              <a:gd name="connsiteY2" fmla="*/ 0 h 202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1858" h="2026509">
                <a:moveTo>
                  <a:pt x="2570357" y="2026509"/>
                </a:moveTo>
                <a:cubicBezTo>
                  <a:pt x="2507199" y="1609798"/>
                  <a:pt x="13880" y="1901541"/>
                  <a:pt x="149" y="718711"/>
                </a:cubicBezTo>
                <a:cubicBezTo>
                  <a:pt x="-27309" y="-72081"/>
                  <a:pt x="3759352" y="514865"/>
                  <a:pt x="3649514" y="0"/>
                </a:cubicBezTo>
              </a:path>
            </a:pathLst>
          </a:custGeom>
          <a:noFill/>
          <a:ln w="38100">
            <a:solidFill>
              <a:srgbClr val="D8DBE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5460F41A-6E68-9945-BE64-51CC8026E65F}"/>
              </a:ext>
            </a:extLst>
          </p:cNvPr>
          <p:cNvSpPr/>
          <p:nvPr/>
        </p:nvSpPr>
        <p:spPr>
          <a:xfrm>
            <a:off x="6435995" y="4315054"/>
            <a:ext cx="2779392" cy="510745"/>
          </a:xfrm>
          <a:custGeom>
            <a:avLst/>
            <a:gdLst>
              <a:gd name="connsiteX0" fmla="*/ 90616 w 90616"/>
              <a:gd name="connsiteY0" fmla="*/ 477794 h 477794"/>
              <a:gd name="connsiteX1" fmla="*/ 0 w 90616"/>
              <a:gd name="connsiteY1" fmla="*/ 0 h 477794"/>
              <a:gd name="connsiteX0" fmla="*/ 2776151 w 2776151"/>
              <a:gd name="connsiteY0" fmla="*/ 510745 h 510745"/>
              <a:gd name="connsiteX1" fmla="*/ 0 w 2776151"/>
              <a:gd name="connsiteY1" fmla="*/ 0 h 510745"/>
              <a:gd name="connsiteX0" fmla="*/ 2779406 w 2779406"/>
              <a:gd name="connsiteY0" fmla="*/ 510745 h 510745"/>
              <a:gd name="connsiteX1" fmla="*/ 3255 w 2779406"/>
              <a:gd name="connsiteY1" fmla="*/ 0 h 510745"/>
              <a:gd name="connsiteX0" fmla="*/ 2779344 w 2779392"/>
              <a:gd name="connsiteY0" fmla="*/ 510745 h 510745"/>
              <a:gd name="connsiteX1" fmla="*/ 3193 w 2779392"/>
              <a:gd name="connsiteY1" fmla="*/ 0 h 51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79392" h="510745">
                <a:moveTo>
                  <a:pt x="2779344" y="510745"/>
                </a:moveTo>
                <a:cubicBezTo>
                  <a:pt x="2793074" y="51485"/>
                  <a:pt x="-109390" y="572529"/>
                  <a:pt x="3193" y="0"/>
                </a:cubicBezTo>
              </a:path>
            </a:pathLst>
          </a:custGeom>
          <a:noFill/>
          <a:ln w="38100">
            <a:solidFill>
              <a:srgbClr val="D6F2E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37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C2C8-79DC-4743-8C12-C8B4479D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Referentielle Integrität: Konflikte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6DA5E-C915-2741-A386-95409F10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6176435" cy="4240848"/>
          </a:xfrm>
        </p:spPr>
        <p:txBody>
          <a:bodyPr>
            <a:noAutofit/>
          </a:bodyPr>
          <a:lstStyle/>
          <a:p>
            <a:r>
              <a:rPr lang="de-DE" dirty="0"/>
              <a:t>Durch Änderungen im </a:t>
            </a:r>
            <a:r>
              <a:rPr lang="de-DE" dirty="0" err="1"/>
              <a:t>Relationenzustand</a:t>
            </a:r>
            <a:r>
              <a:rPr lang="de-DE" dirty="0"/>
              <a:t> Bedingungen referentieller Integrität möglicherweise verletzt</a:t>
            </a:r>
          </a:p>
          <a:p>
            <a:r>
              <a:rPr lang="de-DE" dirty="0"/>
              <a:t>Integrität überprüfen notwendig beim</a:t>
            </a:r>
          </a:p>
          <a:p>
            <a:pPr lvl="1"/>
            <a:r>
              <a:rPr lang="de-DE" dirty="0"/>
              <a:t>Einfügen eines neuen Fremdschlüsselwertes in eine Beziehungstabelle </a:t>
            </a:r>
          </a:p>
          <a:p>
            <a:pPr lvl="2"/>
            <a:r>
              <a:rPr lang="de-DE" dirty="0"/>
              <a:t>Referenziertes Objekt mit diesem Wert als Primärschlüssel muss existieren</a:t>
            </a:r>
          </a:p>
          <a:p>
            <a:pPr lvl="1"/>
            <a:r>
              <a:rPr lang="de-DE" dirty="0"/>
              <a:t>Aktualisieren eines Primärschlüsselwertes</a:t>
            </a:r>
          </a:p>
          <a:p>
            <a:pPr lvl="2"/>
            <a:r>
              <a:rPr lang="de-DE" dirty="0"/>
              <a:t>Alle Referenzen müssen aktualisiert werden</a:t>
            </a:r>
          </a:p>
          <a:p>
            <a:pPr lvl="1"/>
            <a:r>
              <a:rPr lang="de-DE" dirty="0"/>
              <a:t>Löschen eines Tupels aus einer Relation</a:t>
            </a:r>
          </a:p>
          <a:p>
            <a:pPr lvl="2"/>
            <a:r>
              <a:rPr lang="de-DE" dirty="0"/>
              <a:t>Auf dieses Tupel dürfen keine Referenzen bestehen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4EB358F-5A63-7F49-8A73-A3B97BBE6A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DEE5AD0-BF36-9740-90FE-EE4DEB6C4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94E2D-9F8D-F643-928F-8F72B0D98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26" name="Group 23">
            <a:extLst>
              <a:ext uri="{FF2B5EF4-FFF2-40B4-BE49-F238E27FC236}">
                <a16:creationId xmlns:a16="http://schemas.microsoft.com/office/drawing/2014/main" id="{187347F7-E3EA-F24E-A3FB-785BB656D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30478"/>
              </p:ext>
            </p:extLst>
          </p:nvPr>
        </p:nvGraphicFramePr>
        <p:xfrm>
          <a:off x="7537478" y="4470714"/>
          <a:ext cx="4294197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7" name="Line 11">
            <a:extLst>
              <a:ext uri="{FF2B5EF4-FFF2-40B4-BE49-F238E27FC236}">
                <a16:creationId xmlns:a16="http://schemas.microsoft.com/office/drawing/2014/main" id="{1E8505E8-6CB6-AA4B-895E-304918966F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9549" y="4234858"/>
            <a:ext cx="258271" cy="23585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948E5E96-87F2-1B41-900C-A3BBDEE17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2252" y="3922712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graphicFrame>
        <p:nvGraphicFramePr>
          <p:cNvPr id="29" name="Group 86">
            <a:extLst>
              <a:ext uri="{FF2B5EF4-FFF2-40B4-BE49-F238E27FC236}">
                <a16:creationId xmlns:a16="http://schemas.microsoft.com/office/drawing/2014/main" id="{DF4D6BB1-6EAD-224B-93D0-0BC9D8430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784462"/>
              </p:ext>
            </p:extLst>
          </p:nvPr>
        </p:nvGraphicFramePr>
        <p:xfrm>
          <a:off x="5624271" y="1981210"/>
          <a:ext cx="3905005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30" name="Line 11">
            <a:extLst>
              <a:ext uri="{FF2B5EF4-FFF2-40B4-BE49-F238E27FC236}">
                <a16:creationId xmlns:a16="http://schemas.microsoft.com/office/drawing/2014/main" id="{5B8D565E-8930-174D-A468-1082C433E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269" y="1648930"/>
            <a:ext cx="429063" cy="338714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E97C11A4-33C1-5642-ACA8-43C0461B4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790" y="1353205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CF07F98-AE2E-8845-ADD5-7EC449E451EF}"/>
              </a:ext>
            </a:extLst>
          </p:cNvPr>
          <p:cNvCxnSpPr>
            <a:cxnSpLocks/>
          </p:cNvCxnSpPr>
          <p:nvPr/>
        </p:nvCxnSpPr>
        <p:spPr>
          <a:xfrm>
            <a:off x="9296305" y="2433838"/>
            <a:ext cx="1266509" cy="30538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58EF08-AB37-114A-8387-9379C6981CE9}"/>
              </a:ext>
            </a:extLst>
          </p:cNvPr>
          <p:cNvCxnSpPr>
            <a:cxnSpLocks/>
          </p:cNvCxnSpPr>
          <p:nvPr/>
        </p:nvCxnSpPr>
        <p:spPr>
          <a:xfrm>
            <a:off x="9296305" y="3278703"/>
            <a:ext cx="1266509" cy="22009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A03D5EE-2701-7F45-992E-6E42CFC5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678" y="5328270"/>
            <a:ext cx="3544923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C9AD2A62-8772-CF43-8BA5-69EC315BF7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5478" y="5487671"/>
            <a:ext cx="888200" cy="96776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6FB29B96-0C6B-9548-B026-EA473D08D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665" y="5543181"/>
            <a:ext cx="11709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zu löschen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125100-6734-661F-02F7-C09B9D58387A}"/>
              </a:ext>
            </a:extLst>
          </p:cNvPr>
          <p:cNvGrpSpPr/>
          <p:nvPr/>
        </p:nvGrpSpPr>
        <p:grpSpPr>
          <a:xfrm>
            <a:off x="10106139" y="2186674"/>
            <a:ext cx="1585151" cy="720009"/>
            <a:chOff x="1434379" y="5127118"/>
            <a:chExt cx="1585151" cy="7200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790223-514E-03CF-27B2-DA3B1B4686BE}"/>
                </a:ext>
              </a:extLst>
            </p:cNvPr>
            <p:cNvSpPr txBox="1"/>
            <p:nvPr/>
          </p:nvSpPr>
          <p:spPr>
            <a:xfrm>
              <a:off x="1434379" y="5127118"/>
              <a:ext cx="1585151" cy="720009"/>
            </a:xfrm>
            <a:prstGeom prst="cloudCallout">
              <a:avLst>
                <a:gd name="adj1" fmla="val -55784"/>
                <a:gd name="adj2" fmla="val 13537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AF133A-5836-C7B0-B32E-2736B6F916D1}"/>
                </a:ext>
              </a:extLst>
            </p:cNvPr>
            <p:cNvSpPr/>
            <p:nvPr/>
          </p:nvSpPr>
          <p:spPr>
            <a:xfrm>
              <a:off x="1457758" y="5163956"/>
              <a:ext cx="1538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Was können wir machen?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83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Phasen des DB-Entwurfs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9D86C0-576B-254D-A9F6-651930CB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3404824" cy="4240848"/>
          </a:xfrm>
        </p:spPr>
        <p:txBody>
          <a:bodyPr/>
          <a:lstStyle/>
          <a:p>
            <a:r>
              <a:rPr lang="de-DE" dirty="0"/>
              <a:t>Ausblick: Von der </a:t>
            </a:r>
            <a:br>
              <a:rPr lang="de-DE" dirty="0"/>
            </a:br>
            <a:r>
              <a:rPr lang="de-DE" dirty="0"/>
              <a:t>Anwendung her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Teil von 2.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DB-Modellierung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Methode: ERM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3. Das relationale Datenmodell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Methode: relationale Modellierung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4. DB-Entwurf</a:t>
            </a:r>
          </a:p>
          <a:p>
            <a:pPr lvl="1"/>
            <a:r>
              <a:rPr lang="de-DE" dirty="0">
                <a:solidFill>
                  <a:schemeClr val="accent6"/>
                </a:solidFill>
              </a:rPr>
              <a:t>Teil von 5. SQL &amp; Übergang zu „Hinter den Kulissen“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3FF64-5EBE-F349-8481-2BA2B918B3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31164-97EE-FF42-96E1-99BDA5673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79200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Logische Daten-</a:t>
            </a:r>
          </a:p>
          <a:p>
            <a:r>
              <a:rPr lang="de-DE" sz="1400">
                <a:solidFill>
                  <a:schemeClr val="bg1"/>
                </a:solidFill>
              </a:rPr>
              <a:t>modellierung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99901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Datenbank-</a:t>
            </a:r>
          </a:p>
          <a:p>
            <a:r>
              <a:rPr lang="de-DE" sz="1400">
                <a:solidFill>
                  <a:schemeClr val="bg1"/>
                </a:solidFill>
              </a:rPr>
              <a:t>Installation</a:t>
            </a:r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5851563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Semantische</a:t>
            </a:r>
          </a:p>
          <a:p>
            <a:r>
              <a:rPr lang="de-DE" sz="1400">
                <a:solidFill>
                  <a:schemeClr val="bg1"/>
                </a:solidFill>
              </a:rPr>
              <a:t>Datenmodellier.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3808450" y="1581920"/>
            <a:ext cx="1816100" cy="517525"/>
          </a:xfrm>
          <a:prstGeom prst="homePlate">
            <a:avLst>
              <a:gd name="adj" fmla="val 5705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Informations-</a:t>
            </a:r>
            <a:br>
              <a:rPr lang="de-DE" sz="1400" b="1">
                <a:solidFill>
                  <a:schemeClr val="bg1"/>
                </a:solidFill>
              </a:rPr>
            </a:br>
            <a:r>
              <a:rPr lang="de-DE" sz="1400" b="1">
                <a:solidFill>
                  <a:schemeClr val="bg1"/>
                </a:solidFill>
              </a:rPr>
              <a:t>sammlung</a:t>
            </a:r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V="1">
            <a:off x="3808451" y="2857957"/>
            <a:ext cx="8031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de-DE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1498935" y="2598560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400" i="1"/>
              <a:t>t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70416" y="2130883"/>
            <a:ext cx="1233491" cy="835025"/>
            <a:chOff x="717" y="1551"/>
            <a:chExt cx="777" cy="526"/>
          </a:xfrm>
        </p:grpSpPr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717" y="1551"/>
              <a:ext cx="77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Anforderungs-</a:t>
              </a:r>
            </a:p>
            <a:p>
              <a:pPr algn="l"/>
              <a:r>
                <a:rPr lang="de-DE" sz="1400" b="1"/>
                <a:t>analyse</a:t>
              </a:r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>
              <a:off x="1066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665832" y="2145169"/>
            <a:ext cx="1168403" cy="820738"/>
            <a:chOff x="1596" y="1560"/>
            <a:chExt cx="736" cy="517"/>
          </a:xfrm>
        </p:grpSpPr>
        <p:sp>
          <p:nvSpPr>
            <p:cNvPr id="138251" name="Text Box 11"/>
            <p:cNvSpPr txBox="1">
              <a:spLocks noChangeArrowheads="1"/>
            </p:cNvSpPr>
            <p:nvPr/>
          </p:nvSpPr>
          <p:spPr bwMode="auto">
            <a:xfrm>
              <a:off x="1596" y="1560"/>
              <a:ext cx="7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 b="1"/>
                <a:t>Grobe</a:t>
              </a:r>
            </a:p>
            <a:p>
              <a:pPr algn="l"/>
              <a:r>
                <a:rPr lang="de-DE" sz="1400"/>
                <a:t>Modellierung</a:t>
              </a:r>
              <a:endParaRPr lang="de-DE" sz="1400" b="1"/>
            </a:p>
          </p:txBody>
        </p:sp>
        <p:sp>
          <p:nvSpPr>
            <p:cNvPr id="138254" name="Line 14"/>
            <p:cNvSpPr>
              <a:spLocks noChangeShapeType="1"/>
            </p:cNvSpPr>
            <p:nvPr/>
          </p:nvSpPr>
          <p:spPr bwMode="auto">
            <a:xfrm>
              <a:off x="1858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878046" y="2162949"/>
            <a:ext cx="1189040" cy="833438"/>
            <a:chOff x="2302" y="1552"/>
            <a:chExt cx="749" cy="525"/>
          </a:xfrm>
        </p:grpSpPr>
        <p:sp>
          <p:nvSpPr>
            <p:cNvPr id="138250" name="Text Box 10"/>
            <p:cNvSpPr txBox="1">
              <a:spLocks noChangeArrowheads="1"/>
            </p:cNvSpPr>
            <p:nvPr/>
          </p:nvSpPr>
          <p:spPr bwMode="auto">
            <a:xfrm>
              <a:off x="2302" y="1552"/>
              <a:ext cx="7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Genaue</a:t>
              </a:r>
            </a:p>
            <a:p>
              <a:pPr algn="l"/>
              <a:r>
                <a:rPr lang="de-DE" sz="1400" b="1"/>
                <a:t>Modellierung</a:t>
              </a:r>
            </a:p>
          </p:txBody>
        </p:sp>
        <p:sp>
          <p:nvSpPr>
            <p:cNvPr id="138255" name="Line 15"/>
            <p:cNvSpPr>
              <a:spLocks noChangeShapeType="1"/>
            </p:cNvSpPr>
            <p:nvPr/>
          </p:nvSpPr>
          <p:spPr bwMode="auto">
            <a:xfrm>
              <a:off x="2610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808450" y="3097669"/>
            <a:ext cx="17806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/>
              <a:t>Interview</a:t>
            </a:r>
          </a:p>
          <a:p>
            <a:pPr marL="182563" indent="-182563">
              <a:buFontTx/>
              <a:buChar char="•"/>
            </a:pPr>
            <a:r>
              <a:rPr lang="de-DE"/>
              <a:t>Begriffsanalyse</a:t>
            </a:r>
          </a:p>
          <a:p>
            <a:pPr marL="182563" indent="-182563">
              <a:buFontTx/>
              <a:buChar char="•"/>
            </a:pPr>
            <a:r>
              <a:rPr lang="de-DE"/>
              <a:t>Brainstorming</a:t>
            </a:r>
          </a:p>
          <a:p>
            <a:pPr marL="182563" indent="-182563">
              <a:buFontTx/>
              <a:buChar char="•"/>
            </a:pPr>
            <a:r>
              <a:rPr lang="de-DE"/>
              <a:t>Dokumenten-</a:t>
            </a:r>
            <a:br>
              <a:rPr lang="de-DE"/>
            </a:br>
            <a:r>
              <a:rPr lang="de-DE"/>
              <a:t>analyse</a:t>
            </a:r>
          </a:p>
          <a:p>
            <a:pPr marL="182563" indent="-182563">
              <a:buFontTx/>
              <a:buChar char="•"/>
            </a:pPr>
            <a:r>
              <a:rPr lang="de-DE"/>
              <a:t>…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981739" y="3088145"/>
            <a:ext cx="136601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ERM</a:t>
            </a:r>
          </a:p>
          <a:p>
            <a:pPr algn="l">
              <a:buFontTx/>
              <a:buChar char="•"/>
            </a:pPr>
            <a:r>
              <a:rPr lang="de-DE"/>
              <a:t> NIAM</a:t>
            </a:r>
          </a:p>
          <a:p>
            <a:pPr algn="l">
              <a:buFontTx/>
              <a:buChar char="•"/>
            </a:pPr>
            <a:r>
              <a:rPr lang="de-DE"/>
              <a:t> EXPRESS-G</a:t>
            </a:r>
          </a:p>
          <a:p>
            <a:pPr algn="l">
              <a:buFontTx/>
              <a:buChar char="•"/>
            </a:pPr>
            <a:r>
              <a:rPr lang="de-DE"/>
              <a:t> IDEF1X</a:t>
            </a:r>
          </a:p>
          <a:p>
            <a:pPr algn="l">
              <a:buFontTx/>
              <a:buChar char="•"/>
            </a:pPr>
            <a:r>
              <a:rPr lang="de-DE"/>
              <a:t> STEP</a:t>
            </a:r>
          </a:p>
          <a:p>
            <a:pPr algn="l">
              <a:buFontTx/>
              <a:buChar char="•"/>
            </a:pPr>
            <a:r>
              <a:rPr lang="de-DE"/>
              <a:t> UML</a:t>
            </a:r>
          </a:p>
          <a:p>
            <a:pPr algn="l">
              <a:buFontTx/>
              <a:buChar char="•"/>
            </a:pPr>
            <a:r>
              <a:rPr lang="de-DE"/>
              <a:t> ...</a:t>
            </a:r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8470938" y="3569368"/>
            <a:ext cx="0" cy="165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de-DE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8494750" y="3224669"/>
            <a:ext cx="19327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Hierarchisch</a:t>
            </a:r>
          </a:p>
          <a:p>
            <a:pPr algn="l">
              <a:buFontTx/>
              <a:buChar char="•"/>
            </a:pPr>
            <a:r>
              <a:rPr lang="de-DE"/>
              <a:t> Netzwerk</a:t>
            </a:r>
          </a:p>
          <a:p>
            <a:pPr algn="l">
              <a:buFontTx/>
              <a:buChar char="•"/>
            </a:pPr>
            <a:r>
              <a:rPr lang="de-DE"/>
              <a:t> Relational</a:t>
            </a:r>
          </a:p>
          <a:p>
            <a:pPr algn="l">
              <a:buFontTx/>
              <a:buChar char="•"/>
            </a:pPr>
            <a:r>
              <a:rPr lang="de-DE"/>
              <a:t> Objekt-orientiert</a:t>
            </a:r>
          </a:p>
          <a:p>
            <a:pPr algn="l">
              <a:buFontTx/>
              <a:buChar char="•"/>
            </a:pPr>
            <a:r>
              <a:rPr lang="de-DE" b="1"/>
              <a:t> </a:t>
            </a:r>
            <a:r>
              <a:rPr lang="de-DE"/>
              <a:t>XML</a:t>
            </a:r>
          </a:p>
          <a:p>
            <a:pPr algn="l">
              <a:buFontTx/>
              <a:buChar char="•"/>
            </a:pPr>
            <a:r>
              <a:rPr lang="de-DE"/>
              <a:t> …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0527890" y="3228461"/>
            <a:ext cx="11638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5738" indent="-185738">
              <a:buFontTx/>
              <a:buChar char="•"/>
            </a:pPr>
            <a:r>
              <a:rPr lang="de-DE"/>
              <a:t>DB2</a:t>
            </a:r>
          </a:p>
          <a:p>
            <a:pPr marL="185738" indent="-185738">
              <a:buFontTx/>
              <a:buChar char="•"/>
            </a:pPr>
            <a:r>
              <a:rPr lang="de-DE"/>
              <a:t>Informix</a:t>
            </a:r>
          </a:p>
          <a:p>
            <a:pPr marL="185738" indent="-185738">
              <a:buFontTx/>
              <a:buChar char="•"/>
            </a:pPr>
            <a:r>
              <a:rPr lang="de-DE"/>
              <a:t>ORACLE</a:t>
            </a:r>
          </a:p>
          <a:p>
            <a:pPr marL="185738" indent="-185738">
              <a:buFontTx/>
              <a:buChar char="•"/>
            </a:pPr>
            <a:r>
              <a:rPr lang="de-DE"/>
              <a:t>Postgres</a:t>
            </a:r>
          </a:p>
          <a:p>
            <a:pPr marL="185738" indent="-185738">
              <a:buFontTx/>
              <a:buChar char="•"/>
            </a:pPr>
            <a:r>
              <a:rPr lang="de-DE"/>
              <a:t>mySQL</a:t>
            </a:r>
          </a:p>
          <a:p>
            <a:pPr marL="185738" indent="-185738">
              <a:buFontTx/>
              <a:buChar char="•"/>
            </a:pPr>
            <a:r>
              <a:rPr lang="de-DE"/>
              <a:t>...</a:t>
            </a:r>
          </a:p>
        </p:txBody>
      </p:sp>
      <p:sp>
        <p:nvSpPr>
          <p:cNvPr id="138261" name="AutoShape 21"/>
          <p:cNvSpPr>
            <a:spLocks noChangeArrowheads="1"/>
          </p:cNvSpPr>
          <p:nvPr/>
        </p:nvSpPr>
        <p:spPr bwMode="auto">
          <a:xfrm>
            <a:off x="6202718" y="4894387"/>
            <a:ext cx="1877076" cy="466974"/>
          </a:xfrm>
          <a:prstGeom prst="leftArrow">
            <a:avLst>
              <a:gd name="adj1" fmla="val 67741"/>
              <a:gd name="adj2" fmla="val 89391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l"/>
            <a:r>
              <a:rPr lang="de-DE" sz="1600"/>
              <a:t>DBMS unabhängig</a:t>
            </a:r>
          </a:p>
        </p:txBody>
      </p:sp>
      <p:sp>
        <p:nvSpPr>
          <p:cNvPr id="138262" name="AutoShape 22"/>
          <p:cNvSpPr>
            <a:spLocks noChangeArrowheads="1"/>
          </p:cNvSpPr>
          <p:nvPr/>
        </p:nvSpPr>
        <p:spPr bwMode="auto">
          <a:xfrm>
            <a:off x="8548726" y="4821904"/>
            <a:ext cx="1935163" cy="611940"/>
          </a:xfrm>
          <a:prstGeom prst="rightArrow">
            <a:avLst>
              <a:gd name="adj1" fmla="val 51870"/>
              <a:gd name="adj2" fmla="val 677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r"/>
            <a:r>
              <a:rPr lang="de-DE" sz="1600"/>
              <a:t>DBMS abhängig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5928557" y="5382137"/>
            <a:ext cx="1687512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konzeptueller DB 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 Entwurf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8091096" y="5382137"/>
            <a:ext cx="1508125" cy="517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Logischer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10112799" y="5373116"/>
            <a:ext cx="1508125" cy="5175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Physischer</a:t>
            </a:r>
            <a:endParaRPr lang="de-DE" sz="1400" b="1">
              <a:solidFill>
                <a:schemeClr val="bg1"/>
              </a:solidFill>
            </a:endParaRP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8198846" y="2465307"/>
            <a:ext cx="1375802" cy="78530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108000" anchor="t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Konzeptuelles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Schema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8267" name="AutoShape 27"/>
          <p:cNvSpPr>
            <a:spLocks noChangeArrowheads="1"/>
          </p:cNvSpPr>
          <p:nvPr/>
        </p:nvSpPr>
        <p:spPr bwMode="auto">
          <a:xfrm>
            <a:off x="10575495" y="2553951"/>
            <a:ext cx="673100" cy="608012"/>
          </a:xfrm>
          <a:prstGeom prst="can">
            <a:avLst>
              <a:gd name="adj" fmla="val 25000"/>
            </a:avLst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56700D-8A87-7546-9818-7B5E3AB0C7C9}"/>
              </a:ext>
            </a:extLst>
          </p:cNvPr>
          <p:cNvSpPr/>
          <p:nvPr/>
        </p:nvSpPr>
        <p:spPr>
          <a:xfrm>
            <a:off x="7902598" y="1480197"/>
            <a:ext cx="2381263" cy="4492585"/>
          </a:xfrm>
          <a:prstGeom prst="rect">
            <a:avLst/>
          </a:prstGeom>
          <a:solidFill>
            <a:srgbClr val="FFC0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019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C2C8-79DC-4743-8C12-C8B4479D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Referentielle Integrität: Konflikte – Löschen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6DA5E-C915-2741-A386-95409F105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5217720" cy="4240848"/>
          </a:xfrm>
        </p:spPr>
        <p:txBody>
          <a:bodyPr>
            <a:noAutofit/>
          </a:bodyPr>
          <a:lstStyle/>
          <a:p>
            <a:r>
              <a:rPr lang="de-DE" dirty="0"/>
              <a:t>Gibt es noch Referenzen, bieten sich mehrere Möglichkeiten an, u.a.:</a:t>
            </a:r>
          </a:p>
          <a:p>
            <a:pPr lvl="1"/>
            <a:r>
              <a:rPr lang="de-DE" dirty="0"/>
              <a:t>Fehlermeldung erzeugen</a:t>
            </a:r>
          </a:p>
          <a:p>
            <a:pPr lvl="1"/>
            <a:r>
              <a:rPr lang="de-DE" dirty="0"/>
              <a:t>Löschoperation propagieren, so dass das referenzierende Tupel ebenfalls gelöscht wird (➝ kaskadiertes Löschen)</a:t>
            </a:r>
          </a:p>
          <a:p>
            <a:pPr lvl="1"/>
            <a:r>
              <a:rPr lang="de-DE" dirty="0"/>
              <a:t>Referenzen durch Setzen des Fremdschlüssels auf einen Nullwert ungültig machen, sofern dieser nicht Bestandteil des Schlüssels ist</a:t>
            </a:r>
          </a:p>
          <a:p>
            <a:r>
              <a:rPr lang="de-DE" dirty="0"/>
              <a:t>DBMS bieten Unterstützung zur Verhinderung solcher Konflikte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19C93-5ED8-C444-9013-B13166675B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4E9B9-A1D7-2F40-83FE-D5390A778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94E2D-9F8D-F643-928F-8F72B0D98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30</a:t>
            </a:fld>
            <a:endParaRPr lang="en-GB"/>
          </a:p>
        </p:txBody>
      </p:sp>
      <p:sp>
        <p:nvSpPr>
          <p:cNvPr id="37" name="Line 11">
            <a:extLst>
              <a:ext uri="{FF2B5EF4-FFF2-40B4-BE49-F238E27FC236}">
                <a16:creationId xmlns:a16="http://schemas.microsoft.com/office/drawing/2014/main" id="{58459D33-0DA1-A94C-B328-36DC9FF791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89549" y="4234858"/>
            <a:ext cx="258271" cy="235857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9A398CF5-A96C-3649-B978-60F2420F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2252" y="3922712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graphicFrame>
        <p:nvGraphicFramePr>
          <p:cNvPr id="39" name="Group 86">
            <a:extLst>
              <a:ext uri="{FF2B5EF4-FFF2-40B4-BE49-F238E27FC236}">
                <a16:creationId xmlns:a16="http://schemas.microsoft.com/office/drawing/2014/main" id="{E8A48C5B-B2D5-6C45-99D4-22F554031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4655"/>
              </p:ext>
            </p:extLst>
          </p:nvPr>
        </p:nvGraphicFramePr>
        <p:xfrm>
          <a:off x="5624271" y="1981210"/>
          <a:ext cx="3905005" cy="1994880"/>
        </p:xfrm>
        <a:graphic>
          <a:graphicData uri="http://schemas.openxmlformats.org/drawingml/2006/table">
            <a:tbl>
              <a:tblPr/>
              <a:tblGrid>
                <a:gridCol w="906190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155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sp>
        <p:nvSpPr>
          <p:cNvPr id="40" name="Line 11">
            <a:extLst>
              <a:ext uri="{FF2B5EF4-FFF2-40B4-BE49-F238E27FC236}">
                <a16:creationId xmlns:a16="http://schemas.microsoft.com/office/drawing/2014/main" id="{2F6023D7-7370-A846-85AF-DCFBE2641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269" y="1648930"/>
            <a:ext cx="429063" cy="338714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5BD03893-6B11-1E4D-BC53-CC7C40623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790" y="1353205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9A29E2-E860-AE42-B81A-7662CBE9D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92" y="2256284"/>
            <a:ext cx="3069939" cy="355220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027211-9AE6-3042-8FAA-B1CC40AAF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15" y="3095383"/>
            <a:ext cx="3064916" cy="363628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B92B0987-79E8-4D4B-BFEF-0EFE461A7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6677" y="2611505"/>
            <a:ext cx="610112" cy="2972942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5ACE3574-A6DC-E142-9BC8-0207A77A2C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5257" y="3525227"/>
            <a:ext cx="323177" cy="2068676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C0D644-91B2-1342-9481-FC87C48B23CA}"/>
              </a:ext>
            </a:extLst>
          </p:cNvPr>
          <p:cNvSpPr txBox="1"/>
          <p:nvPr/>
        </p:nvSpPr>
        <p:spPr>
          <a:xfrm>
            <a:off x="8325274" y="3155592"/>
            <a:ext cx="940669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de-DE" sz="1600" dirty="0">
                <a:solidFill>
                  <a:srgbClr val="FFC000"/>
                </a:solidFill>
              </a:rPr>
              <a:t>NULL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C6741C-DC90-5E48-9062-FDD12BB7ACAC}"/>
              </a:ext>
            </a:extLst>
          </p:cNvPr>
          <p:cNvSpPr txBox="1"/>
          <p:nvPr/>
        </p:nvSpPr>
        <p:spPr>
          <a:xfrm>
            <a:off x="8325275" y="2317634"/>
            <a:ext cx="940668" cy="246221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de-DE" sz="1600" dirty="0">
                <a:solidFill>
                  <a:srgbClr val="FFC000"/>
                </a:solidFill>
              </a:rPr>
              <a:t>NULL</a:t>
            </a:r>
          </a:p>
        </p:txBody>
      </p:sp>
      <p:graphicFrame>
        <p:nvGraphicFramePr>
          <p:cNvPr id="24" name="Group 23">
            <a:extLst>
              <a:ext uri="{FF2B5EF4-FFF2-40B4-BE49-F238E27FC236}">
                <a16:creationId xmlns:a16="http://schemas.microsoft.com/office/drawing/2014/main" id="{0B9A49F7-BC2D-9740-9429-6E7DD4461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32032"/>
              </p:ext>
            </p:extLst>
          </p:nvPr>
        </p:nvGraphicFramePr>
        <p:xfrm>
          <a:off x="7537478" y="4470714"/>
          <a:ext cx="4294197" cy="143520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99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FD88040D-D4E9-C149-A607-256A00FCA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3678" y="5328270"/>
            <a:ext cx="3544923" cy="309916"/>
          </a:xfrm>
          <a:prstGeom prst="rect">
            <a:avLst/>
          </a:prstGeom>
          <a:noFill/>
          <a:ln w="15875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CE74A287-7761-5849-936E-15AC687AE4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5478" y="5487671"/>
            <a:ext cx="888200" cy="96776"/>
          </a:xfrm>
          <a:prstGeom prst="line">
            <a:avLst/>
          </a:prstGeom>
          <a:noFill/>
          <a:ln w="15875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FFC000"/>
              </a:solidFill>
            </a:endParaRP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DF84EE9A-F372-CF46-8863-E8EEB84AF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665" y="5543181"/>
            <a:ext cx="11709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zu löschen</a:t>
            </a:r>
            <a:endParaRPr lang="de-DE" baseline="-25000" dirty="0">
              <a:solidFill>
                <a:srgbClr val="FFC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2D2FAD2-52C6-5D44-BC45-4EDDC22C7AA3}"/>
              </a:ext>
            </a:extLst>
          </p:cNvPr>
          <p:cNvCxnSpPr>
            <a:cxnSpLocks/>
          </p:cNvCxnSpPr>
          <p:nvPr/>
        </p:nvCxnSpPr>
        <p:spPr>
          <a:xfrm>
            <a:off x="9296305" y="2433838"/>
            <a:ext cx="1266509" cy="30538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345B129-2DC3-F944-9911-83B7A1F062CC}"/>
              </a:ext>
            </a:extLst>
          </p:cNvPr>
          <p:cNvCxnSpPr>
            <a:cxnSpLocks/>
          </p:cNvCxnSpPr>
          <p:nvPr/>
        </p:nvCxnSpPr>
        <p:spPr>
          <a:xfrm>
            <a:off x="9296305" y="3278703"/>
            <a:ext cx="1266509" cy="22009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2FE50F7-A6DE-A09E-E0D9-DA296297F8EF}"/>
              </a:ext>
            </a:extLst>
          </p:cNvPr>
          <p:cNvSpPr/>
          <p:nvPr/>
        </p:nvSpPr>
        <p:spPr>
          <a:xfrm>
            <a:off x="10405353" y="1429276"/>
            <a:ext cx="145094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/>
              <a:t>Einhaltung referentieller Integrität Teil von ACID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F78DFF-F9B7-DDE8-5330-5061B7A5651D}"/>
              </a:ext>
            </a:extLst>
          </p:cNvPr>
          <p:cNvGrpSpPr/>
          <p:nvPr/>
        </p:nvGrpSpPr>
        <p:grpSpPr>
          <a:xfrm>
            <a:off x="9924689" y="2898142"/>
            <a:ext cx="1585151" cy="720009"/>
            <a:chOff x="1434379" y="5127118"/>
            <a:chExt cx="1585151" cy="7200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94E154-CD8E-6801-8018-D24CAC8AD1E7}"/>
                </a:ext>
              </a:extLst>
            </p:cNvPr>
            <p:cNvSpPr txBox="1"/>
            <p:nvPr/>
          </p:nvSpPr>
          <p:spPr>
            <a:xfrm>
              <a:off x="1434379" y="5127118"/>
              <a:ext cx="1585151" cy="720009"/>
            </a:xfrm>
            <a:prstGeom prst="cloudCallout">
              <a:avLst>
                <a:gd name="adj1" fmla="val 25094"/>
                <a:gd name="adj2" fmla="val -7279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32A957-2408-E81D-64FB-9816CFC06FD7}"/>
                </a:ext>
              </a:extLst>
            </p:cNvPr>
            <p:cNvSpPr/>
            <p:nvPr/>
          </p:nvSpPr>
          <p:spPr>
            <a:xfrm>
              <a:off x="1457758" y="5163956"/>
              <a:ext cx="1538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Welcher Teil von ACID?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0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EA67-D948-2142-9424-85A3220BE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541CF-E529-4647-9524-4213F7AE6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Ein relationales Datenmodell ist eine Menge benannter </a:t>
            </a:r>
            <a:r>
              <a:rPr lang="de-DE" dirty="0">
                <a:solidFill>
                  <a:schemeClr val="accent1"/>
                </a:solidFill>
              </a:rPr>
              <a:t>Relationen</a:t>
            </a:r>
          </a:p>
          <a:p>
            <a:r>
              <a:rPr lang="de-DE" dirty="0"/>
              <a:t>Eine Relation ist eine Menge von Elementen (</a:t>
            </a:r>
            <a:r>
              <a:rPr lang="de-DE" dirty="0" err="1">
                <a:solidFill>
                  <a:schemeClr val="accent1"/>
                </a:solidFill>
              </a:rPr>
              <a:t>Tupeln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deren Struktur durch </a:t>
            </a:r>
            <a:r>
              <a:rPr lang="de-DE" dirty="0">
                <a:solidFill>
                  <a:schemeClr val="accent1"/>
                </a:solidFill>
              </a:rPr>
              <a:t>Attribute</a:t>
            </a:r>
            <a:r>
              <a:rPr lang="de-DE" dirty="0"/>
              <a:t> definiert,</a:t>
            </a:r>
          </a:p>
          <a:p>
            <a:pPr lvl="1"/>
            <a:r>
              <a:rPr lang="de-DE" dirty="0"/>
              <a:t>deren Identität durch </a:t>
            </a:r>
            <a:r>
              <a:rPr lang="de-DE" dirty="0">
                <a:solidFill>
                  <a:schemeClr val="accent1"/>
                </a:solidFill>
              </a:rPr>
              <a:t>Schlüssel</a:t>
            </a:r>
            <a:r>
              <a:rPr lang="de-DE" dirty="0"/>
              <a:t> realisiert und</a:t>
            </a:r>
          </a:p>
          <a:p>
            <a:pPr lvl="1"/>
            <a:r>
              <a:rPr lang="de-DE" dirty="0"/>
              <a:t>deren Werte durch </a:t>
            </a:r>
            <a:r>
              <a:rPr lang="de-DE" dirty="0">
                <a:solidFill>
                  <a:schemeClr val="accent1"/>
                </a:solidFill>
              </a:rPr>
              <a:t>Domänen</a:t>
            </a:r>
            <a:r>
              <a:rPr lang="de-DE" dirty="0"/>
              <a:t> kontrolliert werden</a:t>
            </a:r>
          </a:p>
          <a:p>
            <a:r>
              <a:rPr lang="de-DE" dirty="0"/>
              <a:t>Beziehungen zwischen Relationen werden über </a:t>
            </a:r>
            <a:r>
              <a:rPr lang="de-DE" dirty="0">
                <a:solidFill>
                  <a:schemeClr val="accent1"/>
                </a:solidFill>
              </a:rPr>
              <a:t>Fremdschlüssel</a:t>
            </a:r>
            <a:r>
              <a:rPr lang="de-DE" dirty="0"/>
              <a:t> realisiert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Referentielle Integrität </a:t>
            </a:r>
            <a:r>
              <a:rPr lang="de-DE" dirty="0"/>
              <a:t>muss gewahrt bleiben!</a:t>
            </a:r>
          </a:p>
          <a:p>
            <a:r>
              <a:rPr lang="de-DE" dirty="0"/>
              <a:t>Relationen werden meist durch </a:t>
            </a:r>
            <a:r>
              <a:rPr lang="de-DE" dirty="0">
                <a:solidFill>
                  <a:schemeClr val="accent1"/>
                </a:solidFill>
              </a:rPr>
              <a:t>Tabellen</a:t>
            </a:r>
            <a:r>
              <a:rPr lang="de-DE" dirty="0"/>
              <a:t> dargestellt</a:t>
            </a:r>
          </a:p>
          <a:p>
            <a:pPr lvl="1"/>
            <a:r>
              <a:rPr lang="de-DE" dirty="0"/>
              <a:t>Zeilen: Elemente der Relation (ein Tupel)</a:t>
            </a:r>
          </a:p>
          <a:p>
            <a:pPr lvl="2"/>
            <a:r>
              <a:rPr lang="de-DE" dirty="0"/>
              <a:t>Die Zahl der Zeilen ist variabel und wird </a:t>
            </a:r>
            <a:r>
              <a:rPr lang="de-DE" dirty="0">
                <a:solidFill>
                  <a:schemeClr val="accent1"/>
                </a:solidFill>
              </a:rPr>
              <a:t>Kardinalität</a:t>
            </a:r>
            <a:r>
              <a:rPr lang="de-DE" dirty="0"/>
              <a:t> der Relation genannt</a:t>
            </a:r>
          </a:p>
          <a:p>
            <a:pPr lvl="1"/>
            <a:r>
              <a:rPr lang="de-DE" dirty="0"/>
              <a:t>Spalten: Attribute der Relation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3E94-1A51-954B-8062-8EDAE73BA6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D46C7-10AC-D040-9322-403C2E1E3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A7DD7-682A-6847-9C20-56D1F40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60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Übersicht: 3. Das relationale Datenmodell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Relationales Datenmodell</a:t>
                </a:r>
              </a:p>
              <a:p>
                <a:pPr lvl="1"/>
                <a:r>
                  <a:rPr lang="de-DE" dirty="0"/>
                  <a:t>Relationen, Attribute, relationale Datenbanken und –</a:t>
                </a:r>
                <a:r>
                  <a:rPr lang="de-DE" dirty="0" err="1"/>
                  <a:t>schemata</a:t>
                </a:r>
                <a:endParaRPr lang="de-DE" dirty="0"/>
              </a:p>
              <a:p>
                <a:pPr lvl="1"/>
                <a:r>
                  <a:rPr lang="de-DE" dirty="0"/>
                  <a:t>Schlüssel: Primärschlüssel, Fremdschlüssel, referentielle Integrität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b="1" i="1" dirty="0">
                    <a:solidFill>
                      <a:schemeClr val="accent1"/>
                    </a:solidFill>
                  </a:rPr>
                  <a:t>Entwurf relationaler Schemata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Vom ER-Diagramm zum relationalen Modell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Relationale Algebra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,∪, ∩, −,×, ⋈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Minimalität</a:t>
                </a:r>
                <a:endParaRPr lang="de-DE" dirty="0"/>
              </a:p>
              <a:p>
                <a:pPr lvl="1"/>
                <a:r>
                  <a:rPr lang="de-DE" dirty="0"/>
                  <a:t>Aggregieren, gruppieren</a:t>
                </a:r>
              </a:p>
              <a:p>
                <a:pPr lvl="1"/>
                <a:r>
                  <a:rPr lang="de-DE" dirty="0"/>
                  <a:t>Einfügen, löschen, aktualisieren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7" t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A35571-36FD-D145-AC0C-DB2CF8665C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C89382-14EB-D545-82FA-AEFC28E4A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AC564-DD16-F149-A9AA-6094A199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46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B8E5D3-3D24-675A-9CA7-3E24455CE00B}"/>
              </a:ext>
            </a:extLst>
          </p:cNvPr>
          <p:cNvSpPr/>
          <p:nvPr/>
        </p:nvSpPr>
        <p:spPr>
          <a:xfrm>
            <a:off x="0" y="5976100"/>
            <a:ext cx="12192000" cy="15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7" name="Title 86">
            <a:extLst>
              <a:ext uri="{FF2B5EF4-FFF2-40B4-BE49-F238E27FC236}">
                <a16:creationId xmlns:a16="http://schemas.microsoft.com/office/drawing/2014/main" id="{5524571A-39EA-4448-8AA3-6C61D9D7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ER-</a:t>
            </a:r>
            <a:br>
              <a:rPr lang="de-DE"/>
            </a:br>
            <a:r>
              <a:rPr lang="de-DE"/>
              <a:t>Diagramm</a:t>
            </a:r>
          </a:p>
        </p:txBody>
      </p:sp>
      <p:sp>
        <p:nvSpPr>
          <p:cNvPr id="85" name="Date Placeholder 84">
            <a:extLst>
              <a:ext uri="{FF2B5EF4-FFF2-40B4-BE49-F238E27FC236}">
                <a16:creationId xmlns:a16="http://schemas.microsoft.com/office/drawing/2014/main" id="{3743D869-2B74-BA46-B35E-3E14457F37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Relationales Modell</a:t>
            </a:r>
          </a:p>
        </p:txBody>
      </p:sp>
      <p:sp>
        <p:nvSpPr>
          <p:cNvPr id="86" name="Footer Placeholder 85">
            <a:extLst>
              <a:ext uri="{FF2B5EF4-FFF2-40B4-BE49-F238E27FC236}">
                <a16:creationId xmlns:a16="http://schemas.microsoft.com/office/drawing/2014/main" id="{F95B2A67-9AE5-C347-A02B-EA12F5C0E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CF57F-121D-8848-BB28-CEDEB989B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33</a:t>
            </a:fld>
            <a:endParaRPr lang="de-D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3D1154-2C75-1146-885C-2FDB804C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055" y="1632376"/>
            <a:ext cx="981167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Abteilung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D415B3-6CF5-5F44-B747-C50B1DD2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151" y="701316"/>
            <a:ext cx="76200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Name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06464F3-A911-124B-AE2B-B8A42A3C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963" y="240250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Nummer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F7736FA2-B2C1-554F-86CD-A6B0807F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7" y="818219"/>
            <a:ext cx="981167" cy="368300"/>
          </a:xfrm>
          <a:prstGeom prst="ellipse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Standorte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9F7CE7-6F91-1947-8647-BF2CF873D18E}"/>
              </a:ext>
            </a:extLst>
          </p:cNvPr>
          <p:cNvCxnSpPr>
            <a:cxnSpLocks/>
            <a:stCxn id="4" idx="0"/>
            <a:endCxn id="5" idx="4"/>
          </p:cNvCxnSpPr>
          <p:nvPr/>
        </p:nvCxnSpPr>
        <p:spPr>
          <a:xfrm flipH="1" flipV="1">
            <a:off x="8855152" y="1069617"/>
            <a:ext cx="585487" cy="56275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2572E3-7EF8-1E46-B9A1-8220CE625553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flipH="1" flipV="1">
            <a:off x="9303814" y="608551"/>
            <a:ext cx="136824" cy="1023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1E804E-627B-C042-B71B-DA3CAA46D7E8}"/>
              </a:ext>
            </a:extLst>
          </p:cNvPr>
          <p:cNvCxnSpPr>
            <a:cxnSpLocks/>
            <a:stCxn id="4" idx="0"/>
            <a:endCxn id="7" idx="4"/>
          </p:cNvCxnSpPr>
          <p:nvPr/>
        </p:nvCxnSpPr>
        <p:spPr>
          <a:xfrm flipV="1">
            <a:off x="9440638" y="1186519"/>
            <a:ext cx="469152" cy="445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7">
            <a:extLst>
              <a:ext uri="{FF2B5EF4-FFF2-40B4-BE49-F238E27FC236}">
                <a16:creationId xmlns:a16="http://schemas.microsoft.com/office/drawing/2014/main" id="{46B57D0F-6FFA-0F42-9178-40BBFA5B5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519" y="1319797"/>
            <a:ext cx="165417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AnzahlAngestellte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DC605A-ABCF-8A40-AF7A-DEBB47EF194C}"/>
              </a:ext>
            </a:extLst>
          </p:cNvPr>
          <p:cNvCxnSpPr>
            <a:cxnSpLocks/>
            <a:stCxn id="11" idx="6"/>
            <a:endCxn id="4" idx="1"/>
          </p:cNvCxnSpPr>
          <p:nvPr/>
        </p:nvCxnSpPr>
        <p:spPr>
          <a:xfrm>
            <a:off x="8624690" y="1503947"/>
            <a:ext cx="325365" cy="284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utoShape 4">
            <a:extLst>
              <a:ext uri="{FF2B5EF4-FFF2-40B4-BE49-F238E27FC236}">
                <a16:creationId xmlns:a16="http://schemas.microsoft.com/office/drawing/2014/main" id="{36652BF3-0690-9B4F-9D26-20BFC30E6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937" y="590332"/>
            <a:ext cx="1564261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arbeitet_für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E02F2-7295-C544-B9B5-943FBA4482A5}"/>
              </a:ext>
            </a:extLst>
          </p:cNvPr>
          <p:cNvCxnSpPr>
            <a:cxnSpLocks/>
            <a:stCxn id="13" idx="3"/>
            <a:endCxn id="4" idx="0"/>
          </p:cNvCxnSpPr>
          <p:nvPr/>
        </p:nvCxnSpPr>
        <p:spPr>
          <a:xfrm>
            <a:off x="7979198" y="888783"/>
            <a:ext cx="1461441" cy="743593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utoShape 4">
            <a:extLst>
              <a:ext uri="{FF2B5EF4-FFF2-40B4-BE49-F238E27FC236}">
                <a16:creationId xmlns:a16="http://schemas.microsoft.com/office/drawing/2014/main" id="{748D2EE1-3363-704C-AC22-9DD741B6A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263" y="2133400"/>
            <a:ext cx="777229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leitet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C5AF96-F2E8-D746-AFAA-475D6170F32C}"/>
              </a:ext>
            </a:extLst>
          </p:cNvPr>
          <p:cNvCxnSpPr>
            <a:cxnSpLocks/>
            <a:stCxn id="15" idx="3"/>
            <a:endCxn id="4" idx="2"/>
          </p:cNvCxnSpPr>
          <p:nvPr/>
        </p:nvCxnSpPr>
        <p:spPr>
          <a:xfrm flipV="1">
            <a:off x="7618492" y="1943742"/>
            <a:ext cx="1822147" cy="48810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54F725D3-0DC3-4A4C-A2D6-AAE7CBDB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098" y="1634525"/>
            <a:ext cx="1115307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Angestellte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E414D-BDC1-934F-95DE-D8108273F8D1}"/>
              </a:ext>
            </a:extLst>
          </p:cNvPr>
          <p:cNvCxnSpPr>
            <a:cxnSpLocks/>
            <a:stCxn id="17" idx="3"/>
            <a:endCxn id="13" idx="1"/>
          </p:cNvCxnSpPr>
          <p:nvPr/>
        </p:nvCxnSpPr>
        <p:spPr>
          <a:xfrm flipV="1">
            <a:off x="4574404" y="888782"/>
            <a:ext cx="1840532" cy="901426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A4EFE0-2777-9D47-99E6-4CEE803039B2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4574404" y="1790208"/>
            <a:ext cx="2266858" cy="641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7">
            <a:extLst>
              <a:ext uri="{FF2B5EF4-FFF2-40B4-BE49-F238E27FC236}">
                <a16:creationId xmlns:a16="http://schemas.microsoft.com/office/drawing/2014/main" id="{EE5BC742-3B10-3247-BA78-4880B9E1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784" y="1644585"/>
            <a:ext cx="132515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Anfangsdatum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E90F5D-23A4-AD42-8C87-CA19BF3113F2}"/>
              </a:ext>
            </a:extLst>
          </p:cNvPr>
          <p:cNvCxnSpPr>
            <a:cxnSpLocks/>
            <a:stCxn id="15" idx="0"/>
            <a:endCxn id="20" idx="4"/>
          </p:cNvCxnSpPr>
          <p:nvPr/>
        </p:nvCxnSpPr>
        <p:spPr>
          <a:xfrm flipH="1" flipV="1">
            <a:off x="6557359" y="2012886"/>
            <a:ext cx="672518" cy="1205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D1F6F2BF-F541-EE47-844A-D08C18FA3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085" y="2535469"/>
            <a:ext cx="1557107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kontrolliert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A0C8C3-A0DD-4C40-BA65-6852C537F916}"/>
              </a:ext>
            </a:extLst>
          </p:cNvPr>
          <p:cNvCxnSpPr>
            <a:cxnSpLocks/>
            <a:stCxn id="22" idx="0"/>
            <a:endCxn id="4" idx="2"/>
          </p:cNvCxnSpPr>
          <p:nvPr/>
        </p:nvCxnSpPr>
        <p:spPr>
          <a:xfrm flipV="1">
            <a:off x="9440638" y="1943743"/>
            <a:ext cx="0" cy="5917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16F529-A131-914D-B69C-2E50B92396FB}"/>
              </a:ext>
            </a:extLst>
          </p:cNvPr>
          <p:cNvCxnSpPr>
            <a:cxnSpLocks/>
            <a:stCxn id="25" idx="0"/>
            <a:endCxn id="22" idx="2"/>
          </p:cNvCxnSpPr>
          <p:nvPr/>
        </p:nvCxnSpPr>
        <p:spPr>
          <a:xfrm flipH="1" flipV="1">
            <a:off x="9440638" y="3132369"/>
            <a:ext cx="1342" cy="50579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">
            <a:extLst>
              <a:ext uri="{FF2B5EF4-FFF2-40B4-BE49-F238E27FC236}">
                <a16:creationId xmlns:a16="http://schemas.microsoft.com/office/drawing/2014/main" id="{1D22426D-EF17-EB45-A527-BA81FF2C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225" y="3638168"/>
            <a:ext cx="779510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Projekt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69271D00-F6C7-E14B-B1E9-5D9401D6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372" y="4374487"/>
            <a:ext cx="76200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454894E9-D23A-1340-B9A9-1B9D3AFC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434" y="4758828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Nummer</a:t>
            </a:r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id="{96BCC02A-A885-5A48-AFEE-6C72CBFCE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7" y="4386453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Standort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C6EEF0-4DF8-E742-B025-D91914DFE9CB}"/>
              </a:ext>
            </a:extLst>
          </p:cNvPr>
          <p:cNvCxnSpPr>
            <a:cxnSpLocks/>
            <a:stCxn id="25" idx="2"/>
            <a:endCxn id="26" idx="7"/>
          </p:cNvCxnSpPr>
          <p:nvPr/>
        </p:nvCxnSpPr>
        <p:spPr>
          <a:xfrm flipH="1">
            <a:off x="9054780" y="3949535"/>
            <a:ext cx="387200" cy="47888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AB11CA-4658-D048-B8CA-7CFB5C8C7563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9238286" y="3949534"/>
            <a:ext cx="203695" cy="8092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E817CC-4AC4-0940-8B42-E7C9FCE0BD94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>
            <a:off x="9441980" y="3949535"/>
            <a:ext cx="467810" cy="436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utoShape 4">
            <a:extLst>
              <a:ext uri="{FF2B5EF4-FFF2-40B4-BE49-F238E27FC236}">
                <a16:creationId xmlns:a16="http://schemas.microsoft.com/office/drawing/2014/main" id="{C5E5EEB9-D6C9-9E49-A7B6-72F782EF5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746" y="3480410"/>
            <a:ext cx="1564261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arbeitet_an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DB7F0C-DE19-8044-A416-DB115208507F}"/>
              </a:ext>
            </a:extLst>
          </p:cNvPr>
          <p:cNvCxnSpPr>
            <a:cxnSpLocks/>
            <a:stCxn id="32" idx="3"/>
            <a:endCxn id="25" idx="1"/>
          </p:cNvCxnSpPr>
          <p:nvPr/>
        </p:nvCxnSpPr>
        <p:spPr>
          <a:xfrm>
            <a:off x="8012007" y="3778861"/>
            <a:ext cx="1040219" cy="14991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9DB0D2-E077-B442-8895-5BC4776483E4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>
            <a:off x="4574405" y="1790208"/>
            <a:ext cx="1873341" cy="1988652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7">
            <a:extLst>
              <a:ext uri="{FF2B5EF4-FFF2-40B4-BE49-F238E27FC236}">
                <a16:creationId xmlns:a16="http://schemas.microsoft.com/office/drawing/2014/main" id="{0E77BEFB-EA80-5B4C-A36E-4A163EC7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181" y="2948219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Stunden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92E98F-B9FE-654D-81DF-5AC755A5BA76}"/>
              </a:ext>
            </a:extLst>
          </p:cNvPr>
          <p:cNvCxnSpPr>
            <a:cxnSpLocks/>
            <a:stCxn id="32" idx="0"/>
            <a:endCxn id="35" idx="4"/>
          </p:cNvCxnSpPr>
          <p:nvPr/>
        </p:nvCxnSpPr>
        <p:spPr>
          <a:xfrm flipH="1" flipV="1">
            <a:off x="6831032" y="3316520"/>
            <a:ext cx="398844" cy="163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utoShape 4">
            <a:extLst>
              <a:ext uri="{FF2B5EF4-FFF2-40B4-BE49-F238E27FC236}">
                <a16:creationId xmlns:a16="http://schemas.microsoft.com/office/drawing/2014/main" id="{DC7D0A9F-697E-1943-BD13-2DCF49C26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01" y="3982198"/>
            <a:ext cx="1116460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Aufsicht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BCE6CF-E253-654F-B938-BFE1FCF9EBC7}"/>
              </a:ext>
            </a:extLst>
          </p:cNvPr>
          <p:cNvCxnSpPr>
            <a:cxnSpLocks/>
            <a:stCxn id="37" idx="3"/>
            <a:endCxn id="17" idx="2"/>
          </p:cNvCxnSpPr>
          <p:nvPr/>
        </p:nvCxnSpPr>
        <p:spPr>
          <a:xfrm flipV="1">
            <a:off x="3838961" y="1945892"/>
            <a:ext cx="177790" cy="233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FE65053-E7D4-694E-9529-970EA8722D68}"/>
              </a:ext>
            </a:extLst>
          </p:cNvPr>
          <p:cNvCxnSpPr>
            <a:cxnSpLocks/>
            <a:stCxn id="17" idx="2"/>
            <a:endCxn id="37" idx="1"/>
          </p:cNvCxnSpPr>
          <p:nvPr/>
        </p:nvCxnSpPr>
        <p:spPr>
          <a:xfrm flipH="1">
            <a:off x="2722501" y="1945892"/>
            <a:ext cx="1294250" cy="233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utoShape 4">
            <a:extLst>
              <a:ext uri="{FF2B5EF4-FFF2-40B4-BE49-F238E27FC236}">
                <a16:creationId xmlns:a16="http://schemas.microsoft.com/office/drawing/2014/main" id="{B8ACBE19-6CE7-2E42-B528-9EDF9CED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048" y="4133580"/>
            <a:ext cx="2160574" cy="1192907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Angehörige_von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CB50DA-3ECC-D14D-9BB7-1B1C20554E8C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5802335" y="5326487"/>
            <a:ext cx="2" cy="253517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0254B8-9477-EB48-B170-DBF6FB984B49}"/>
              </a:ext>
            </a:extLst>
          </p:cNvPr>
          <p:cNvCxnSpPr>
            <a:cxnSpLocks/>
            <a:stCxn id="17" idx="3"/>
            <a:endCxn id="40" idx="0"/>
          </p:cNvCxnSpPr>
          <p:nvPr/>
        </p:nvCxnSpPr>
        <p:spPr>
          <a:xfrm>
            <a:off x="4574405" y="1790209"/>
            <a:ext cx="1227931" cy="23433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7">
            <a:extLst>
              <a:ext uri="{FF2B5EF4-FFF2-40B4-BE49-F238E27FC236}">
                <a16:creationId xmlns:a16="http://schemas.microsoft.com/office/drawing/2014/main" id="{2735B409-AEE8-B946-A3C8-5FAA622BD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665" y="1436825"/>
            <a:ext cx="108188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SozVersNr</a:t>
            </a:r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671B3D29-C15B-194D-A5EC-0E7671D5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023" y="1971735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GebDatum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9D7F71-9174-8D4E-ADFB-B4100C8B5341}"/>
              </a:ext>
            </a:extLst>
          </p:cNvPr>
          <p:cNvCxnSpPr>
            <a:cxnSpLocks/>
            <a:stCxn id="17" idx="1"/>
            <a:endCxn id="43" idx="6"/>
          </p:cNvCxnSpPr>
          <p:nvPr/>
        </p:nvCxnSpPr>
        <p:spPr>
          <a:xfrm flipH="1" flipV="1">
            <a:off x="3023547" y="1620976"/>
            <a:ext cx="435550" cy="1692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D8241-023F-704E-A39E-CB93124A6463}"/>
              </a:ext>
            </a:extLst>
          </p:cNvPr>
          <p:cNvCxnSpPr>
            <a:cxnSpLocks/>
            <a:stCxn id="17" idx="1"/>
            <a:endCxn id="44" idx="6"/>
          </p:cNvCxnSpPr>
          <p:nvPr/>
        </p:nvCxnSpPr>
        <p:spPr>
          <a:xfrm flipH="1">
            <a:off x="2973189" y="1790209"/>
            <a:ext cx="485908" cy="3656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7">
            <a:extLst>
              <a:ext uri="{FF2B5EF4-FFF2-40B4-BE49-F238E27FC236}">
                <a16:creationId xmlns:a16="http://schemas.microsoft.com/office/drawing/2014/main" id="{4702E08D-DCDA-F34F-A5B6-D85271B7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051" y="648051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Geschlecht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36EA2E-BFD7-6841-AA13-3AF0FCA8C79C}"/>
              </a:ext>
            </a:extLst>
          </p:cNvPr>
          <p:cNvCxnSpPr>
            <a:cxnSpLocks/>
            <a:stCxn id="17" idx="0"/>
            <a:endCxn id="47" idx="4"/>
          </p:cNvCxnSpPr>
          <p:nvPr/>
        </p:nvCxnSpPr>
        <p:spPr>
          <a:xfrm flipH="1" flipV="1">
            <a:off x="3917363" y="1016352"/>
            <a:ext cx="99389" cy="618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7">
            <a:extLst>
              <a:ext uri="{FF2B5EF4-FFF2-40B4-BE49-F238E27FC236}">
                <a16:creationId xmlns:a16="http://schemas.microsoft.com/office/drawing/2014/main" id="{0E236F55-A4C1-3F4A-809E-98030200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226" y="990132"/>
            <a:ext cx="793884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Adresse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684D74B-5C3E-6641-8F93-B8B71BBFA8C2}"/>
              </a:ext>
            </a:extLst>
          </p:cNvPr>
          <p:cNvCxnSpPr>
            <a:cxnSpLocks/>
            <a:stCxn id="17" idx="0"/>
            <a:endCxn id="49" idx="4"/>
          </p:cNvCxnSpPr>
          <p:nvPr/>
        </p:nvCxnSpPr>
        <p:spPr>
          <a:xfrm flipV="1">
            <a:off x="4016752" y="1358432"/>
            <a:ext cx="373417" cy="276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7">
            <a:extLst>
              <a:ext uri="{FF2B5EF4-FFF2-40B4-BE49-F238E27FC236}">
                <a16:creationId xmlns:a16="http://schemas.microsoft.com/office/drawing/2014/main" id="{06B340D4-1D20-5748-A2EC-CF24983A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094" y="677091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Gehalt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907A0F-A17E-C549-9FE7-C7135DDBDCB2}"/>
              </a:ext>
            </a:extLst>
          </p:cNvPr>
          <p:cNvCxnSpPr>
            <a:cxnSpLocks/>
            <a:stCxn id="17" idx="0"/>
            <a:endCxn id="51" idx="4"/>
          </p:cNvCxnSpPr>
          <p:nvPr/>
        </p:nvCxnSpPr>
        <p:spPr>
          <a:xfrm flipV="1">
            <a:off x="4016751" y="1045392"/>
            <a:ext cx="1396654" cy="589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7">
            <a:extLst>
              <a:ext uri="{FF2B5EF4-FFF2-40B4-BE49-F238E27FC236}">
                <a16:creationId xmlns:a16="http://schemas.microsoft.com/office/drawing/2014/main" id="{079FEF73-5083-424F-BC6A-BBB349C8A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398" y="687273"/>
            <a:ext cx="57366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0C10864-ECF6-194D-B07C-5E0E9343749F}"/>
              </a:ext>
            </a:extLst>
          </p:cNvPr>
          <p:cNvCxnSpPr>
            <a:cxnSpLocks/>
            <a:stCxn id="17" idx="1"/>
            <a:endCxn id="53" idx="4"/>
          </p:cNvCxnSpPr>
          <p:nvPr/>
        </p:nvCxnSpPr>
        <p:spPr>
          <a:xfrm flipH="1" flipV="1">
            <a:off x="2967229" y="1055574"/>
            <a:ext cx="491868" cy="734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7">
            <a:extLst>
              <a:ext uri="{FF2B5EF4-FFF2-40B4-BE49-F238E27FC236}">
                <a16:creationId xmlns:a16="http://schemas.microsoft.com/office/drawing/2014/main" id="{48D2233C-6337-834A-B163-A936CA40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1" y="145427"/>
            <a:ext cx="861808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Vorname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5496500-0C12-244C-8061-D90F0C724B09}"/>
              </a:ext>
            </a:extLst>
          </p:cNvPr>
          <p:cNvCxnSpPr>
            <a:cxnSpLocks/>
            <a:stCxn id="53" idx="1"/>
            <a:endCxn id="55" idx="4"/>
          </p:cNvCxnSpPr>
          <p:nvPr/>
        </p:nvCxnSpPr>
        <p:spPr>
          <a:xfrm flipH="1" flipV="1">
            <a:off x="2542286" y="513727"/>
            <a:ext cx="222123" cy="2274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7">
            <a:extLst>
              <a:ext uri="{FF2B5EF4-FFF2-40B4-BE49-F238E27FC236}">
                <a16:creationId xmlns:a16="http://schemas.microsoft.com/office/drawing/2014/main" id="{5338A8D2-052A-7B4B-8168-AE9BDA74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184" y="141705"/>
            <a:ext cx="977266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Nachname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02898A-0788-3245-A560-1A93B3565383}"/>
              </a:ext>
            </a:extLst>
          </p:cNvPr>
          <p:cNvCxnSpPr>
            <a:cxnSpLocks/>
            <a:stCxn id="53" idx="7"/>
            <a:endCxn id="57" idx="4"/>
          </p:cNvCxnSpPr>
          <p:nvPr/>
        </p:nvCxnSpPr>
        <p:spPr>
          <a:xfrm flipV="1">
            <a:off x="3170049" y="510005"/>
            <a:ext cx="375768" cy="231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2">
            <a:extLst>
              <a:ext uri="{FF2B5EF4-FFF2-40B4-BE49-F238E27FC236}">
                <a16:creationId xmlns:a16="http://schemas.microsoft.com/office/drawing/2014/main" id="{11EED1A3-4B52-364A-906F-644E32375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399" y="5580004"/>
            <a:ext cx="1137877" cy="31136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Angehörige</a:t>
            </a:r>
          </a:p>
        </p:txBody>
      </p:sp>
      <p:sp>
        <p:nvSpPr>
          <p:cNvPr id="60" name="Oval 10">
            <a:extLst>
              <a:ext uri="{FF2B5EF4-FFF2-40B4-BE49-F238E27FC236}">
                <a16:creationId xmlns:a16="http://schemas.microsoft.com/office/drawing/2014/main" id="{4EFCE6A2-827A-574F-A44D-C49938E0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858" y="6174929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GebDatum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AD6ED9C-3BF4-7A42-98BB-D731DE274388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 flipH="1">
            <a:off x="5008441" y="5891371"/>
            <a:ext cx="793896" cy="2835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7">
            <a:extLst>
              <a:ext uri="{FF2B5EF4-FFF2-40B4-BE49-F238E27FC236}">
                <a16:creationId xmlns:a16="http://schemas.microsoft.com/office/drawing/2014/main" id="{800B4B66-7F09-4048-AD7E-3AA92D19B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936" y="6204972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Geschlecht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8AA73A-9841-004D-ACD5-227C47BBD032}"/>
              </a:ext>
            </a:extLst>
          </p:cNvPr>
          <p:cNvCxnSpPr>
            <a:cxnSpLocks/>
            <a:stCxn id="59" idx="2"/>
            <a:endCxn id="62" idx="0"/>
          </p:cNvCxnSpPr>
          <p:nvPr/>
        </p:nvCxnSpPr>
        <p:spPr>
          <a:xfrm>
            <a:off x="5802337" y="5891370"/>
            <a:ext cx="606910" cy="3136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7">
            <a:extLst>
              <a:ext uri="{FF2B5EF4-FFF2-40B4-BE49-F238E27FC236}">
                <a16:creationId xmlns:a16="http://schemas.microsoft.com/office/drawing/2014/main" id="{022F1C2C-A46E-CC4A-BEC2-179DC6F7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437" y="6180990"/>
            <a:ext cx="542166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Grad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B9D4DD2-3BC0-EE48-A08E-8D574EE8D0F3}"/>
              </a:ext>
            </a:extLst>
          </p:cNvPr>
          <p:cNvCxnSpPr>
            <a:cxnSpLocks/>
            <a:stCxn id="59" idx="3"/>
            <a:endCxn id="64" idx="0"/>
          </p:cNvCxnSpPr>
          <p:nvPr/>
        </p:nvCxnSpPr>
        <p:spPr>
          <a:xfrm>
            <a:off x="6371276" y="5735688"/>
            <a:ext cx="1154245" cy="445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7">
            <a:extLst>
              <a:ext uri="{FF2B5EF4-FFF2-40B4-BE49-F238E27FC236}">
                <a16:creationId xmlns:a16="http://schemas.microsoft.com/office/drawing/2014/main" id="{77D96EB7-7723-6C46-85E1-48EA6398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978" y="6162007"/>
            <a:ext cx="57366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3E4AB2-9C94-EC4E-B55A-57B9993FF4C4}"/>
              </a:ext>
            </a:extLst>
          </p:cNvPr>
          <p:cNvCxnSpPr>
            <a:cxnSpLocks/>
            <a:stCxn id="59" idx="1"/>
            <a:endCxn id="66" idx="0"/>
          </p:cNvCxnSpPr>
          <p:nvPr/>
        </p:nvCxnSpPr>
        <p:spPr>
          <a:xfrm flipH="1">
            <a:off x="3949810" y="5735687"/>
            <a:ext cx="1283589" cy="42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63C6967-6B13-E14B-B401-2A4C69400063}"/>
              </a:ext>
            </a:extLst>
          </p:cNvPr>
          <p:cNvSpPr txBox="1"/>
          <p:nvPr/>
        </p:nvSpPr>
        <p:spPr>
          <a:xfrm>
            <a:off x="1969914" y="3040974"/>
            <a:ext cx="137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Vorgesetzter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F37939-248F-DD4D-8240-EA552145E974}"/>
              </a:ext>
            </a:extLst>
          </p:cNvPr>
          <p:cNvSpPr txBox="1"/>
          <p:nvPr/>
        </p:nvSpPr>
        <p:spPr>
          <a:xfrm>
            <a:off x="3824621" y="3637803"/>
            <a:ext cx="149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Untergebener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10FCD37-7EEF-E949-B4F9-4348CD7930C6}"/>
              </a:ext>
            </a:extLst>
          </p:cNvPr>
          <p:cNvSpPr txBox="1"/>
          <p:nvPr/>
        </p:nvSpPr>
        <p:spPr>
          <a:xfrm>
            <a:off x="2471568" y="4111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0F9F17-8886-D047-AEE7-2D73F577940A}"/>
              </a:ext>
            </a:extLst>
          </p:cNvPr>
          <p:cNvSpPr txBox="1"/>
          <p:nvPr/>
        </p:nvSpPr>
        <p:spPr>
          <a:xfrm>
            <a:off x="3824620" y="40959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B9ADB3-4002-D148-B270-2B40891E6D92}"/>
              </a:ext>
            </a:extLst>
          </p:cNvPr>
          <p:cNvSpPr txBox="1"/>
          <p:nvPr/>
        </p:nvSpPr>
        <p:spPr>
          <a:xfrm>
            <a:off x="6232986" y="5815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59F300-9F8E-E74A-8D47-43773B52AA66}"/>
              </a:ext>
            </a:extLst>
          </p:cNvPr>
          <p:cNvSpPr txBox="1"/>
          <p:nvPr/>
        </p:nvSpPr>
        <p:spPr>
          <a:xfrm>
            <a:off x="7896017" y="592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61FEB0-A3C0-D143-B55B-474815BD1504}"/>
              </a:ext>
            </a:extLst>
          </p:cNvPr>
          <p:cNvSpPr txBox="1"/>
          <p:nvPr/>
        </p:nvSpPr>
        <p:spPr>
          <a:xfrm>
            <a:off x="6622717" y="2360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F62B3B-DA64-144F-BBC8-2FCF4B881603}"/>
              </a:ext>
            </a:extLst>
          </p:cNvPr>
          <p:cNvSpPr txBox="1"/>
          <p:nvPr/>
        </p:nvSpPr>
        <p:spPr>
          <a:xfrm>
            <a:off x="7581112" y="2397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E98B1CF-44C6-D345-AD10-D11AEBA18322}"/>
              </a:ext>
            </a:extLst>
          </p:cNvPr>
          <p:cNvSpPr txBox="1"/>
          <p:nvPr/>
        </p:nvSpPr>
        <p:spPr>
          <a:xfrm>
            <a:off x="9456667" y="2227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9A1C85-2797-F843-9EEB-F82B4CB9908E}"/>
              </a:ext>
            </a:extLst>
          </p:cNvPr>
          <p:cNvSpPr txBox="1"/>
          <p:nvPr/>
        </p:nvSpPr>
        <p:spPr>
          <a:xfrm>
            <a:off x="9440637" y="3023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C1F770E-11E1-BB41-8CAC-B25A5DA2DAAD}"/>
              </a:ext>
            </a:extLst>
          </p:cNvPr>
          <p:cNvSpPr txBox="1"/>
          <p:nvPr/>
        </p:nvSpPr>
        <p:spPr>
          <a:xfrm>
            <a:off x="5763174" y="3836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C28C16-BAFE-4643-ADE4-EBCC9B2DAA54}"/>
              </a:ext>
            </a:extLst>
          </p:cNvPr>
          <p:cNvSpPr txBox="1"/>
          <p:nvPr/>
        </p:nvSpPr>
        <p:spPr>
          <a:xfrm>
            <a:off x="5783115" y="5240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1388AA-10B0-6D44-A585-2EC81590A5F4}"/>
              </a:ext>
            </a:extLst>
          </p:cNvPr>
          <p:cNvSpPr txBox="1"/>
          <p:nvPr/>
        </p:nvSpPr>
        <p:spPr>
          <a:xfrm>
            <a:off x="6048427" y="363780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A33B31-513A-E345-9059-E84C7BD1D504}"/>
              </a:ext>
            </a:extLst>
          </p:cNvPr>
          <p:cNvSpPr txBox="1"/>
          <p:nvPr/>
        </p:nvSpPr>
        <p:spPr>
          <a:xfrm>
            <a:off x="7909207" y="37266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FB55E49-C3DF-114F-9B38-DACA2C9330D9}"/>
              </a:ext>
            </a:extLst>
          </p:cNvPr>
          <p:cNvCxnSpPr>
            <a:cxnSpLocks/>
          </p:cNvCxnSpPr>
          <p:nvPr/>
        </p:nvCxnSpPr>
        <p:spPr>
          <a:xfrm>
            <a:off x="3706908" y="6435576"/>
            <a:ext cx="468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151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 von Entitätstypen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/>
                  <a:t>Übersetzung von Entitäten mit Attributen in Relationen</a:t>
                </a:r>
              </a:p>
              <a:p>
                <a:pPr lvl="1"/>
                <a:r>
                  <a:rPr lang="de-DE" dirty="0"/>
                  <a:t>Entität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dirty="0"/>
                  <a:t> mit Attributen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wird zu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Wertebereiche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dirty="0"/>
                  <a:t> festlegen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9391F-CC70-B743-B5E0-329D74D0A7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F6AC6-B97C-B549-BAC2-494095B48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76474726-1B5C-E448-830C-61DFD6CBC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48857"/>
              </p:ext>
            </p:extLst>
          </p:nvPr>
        </p:nvGraphicFramePr>
        <p:xfrm>
          <a:off x="7950063" y="4080711"/>
          <a:ext cx="3881612" cy="285360"/>
        </p:xfrm>
        <a:graphic>
          <a:graphicData uri="http://schemas.openxmlformats.org/drawingml/2006/table">
            <a:tbl>
              <a:tblPr/>
              <a:tblGrid>
                <a:gridCol w="10330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E955BD97-54BC-374E-8BFD-C3439182C8BA}"/>
              </a:ext>
            </a:extLst>
          </p:cNvPr>
          <p:cNvSpPr/>
          <p:nvPr/>
        </p:nvSpPr>
        <p:spPr>
          <a:xfrm rot="5400000">
            <a:off x="9851005" y="3503417"/>
            <a:ext cx="606051" cy="2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F88C8C-EE15-5342-A630-A5CC941E117E}"/>
              </a:ext>
            </a:extLst>
          </p:cNvPr>
          <p:cNvGrpSpPr/>
          <p:nvPr/>
        </p:nvGrpSpPr>
        <p:grpSpPr>
          <a:xfrm>
            <a:off x="9116423" y="1669746"/>
            <a:ext cx="1996001" cy="1488961"/>
            <a:chOff x="6880372" y="3638167"/>
            <a:chExt cx="1996001" cy="1488961"/>
          </a:xfrm>
        </p:grpSpPr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57913B0A-15AD-044F-81A9-3B9DB1572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225" y="3638167"/>
              <a:ext cx="779510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Projekt</a:t>
              </a: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A7EAC65A-58DF-F14D-AB95-09E8E8625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372" y="4374487"/>
              <a:ext cx="7620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Name</a:t>
              </a:r>
            </a:p>
          </p:txBody>
        </p:sp>
        <p:sp>
          <p:nvSpPr>
            <p:cNvPr id="60" name="Oval 7">
              <a:extLst>
                <a:ext uri="{FF2B5EF4-FFF2-40B4-BE49-F238E27FC236}">
                  <a16:creationId xmlns:a16="http://schemas.microsoft.com/office/drawing/2014/main" id="{D35940F4-823C-0642-A3B5-27EA2F41D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434" y="4758828"/>
              <a:ext cx="979702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>
                  <a:solidFill>
                    <a:srgbClr val="FFC000"/>
                  </a:solidFill>
                </a:rPr>
                <a:t>Nummer</a:t>
              </a:r>
            </a:p>
          </p:txBody>
        </p:sp>
        <p:sp>
          <p:nvSpPr>
            <p:cNvPr id="61" name="Oval 10">
              <a:extLst>
                <a:ext uri="{FF2B5EF4-FFF2-40B4-BE49-F238E27FC236}">
                  <a16:creationId xmlns:a16="http://schemas.microsoft.com/office/drawing/2014/main" id="{99467D2B-AC76-9046-8840-76BB5B67D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206" y="4386453"/>
              <a:ext cx="981167" cy="3683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Standort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5BDA0D-5475-7241-AC97-B939F4C0F600}"/>
                </a:ext>
              </a:extLst>
            </p:cNvPr>
            <p:cNvCxnSpPr>
              <a:cxnSpLocks/>
              <a:stCxn id="58" idx="2"/>
              <a:endCxn id="59" idx="7"/>
            </p:cNvCxnSpPr>
            <p:nvPr/>
          </p:nvCxnSpPr>
          <p:spPr>
            <a:xfrm flipH="1">
              <a:off x="7530780" y="3949534"/>
              <a:ext cx="387200" cy="4788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238D64-6777-FB43-A341-8FA95F83999B}"/>
                </a:ext>
              </a:extLst>
            </p:cNvPr>
            <p:cNvCxnSpPr>
              <a:cxnSpLocks/>
              <a:stCxn id="58" idx="2"/>
              <a:endCxn id="60" idx="0"/>
            </p:cNvCxnSpPr>
            <p:nvPr/>
          </p:nvCxnSpPr>
          <p:spPr>
            <a:xfrm flipH="1">
              <a:off x="7714285" y="3949534"/>
              <a:ext cx="203695" cy="8092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B3FF74-2A00-9F4D-B04A-8730919D91AB}"/>
                </a:ext>
              </a:extLst>
            </p:cNvPr>
            <p:cNvCxnSpPr>
              <a:cxnSpLocks/>
              <a:stCxn id="58" idx="2"/>
              <a:endCxn id="61" idx="0"/>
            </p:cNvCxnSpPr>
            <p:nvPr/>
          </p:nvCxnSpPr>
          <p:spPr>
            <a:xfrm>
              <a:off x="7917980" y="3949534"/>
              <a:ext cx="467810" cy="436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1570844-0532-7E4A-826A-5E546303B5AE}"/>
              </a:ext>
            </a:extLst>
          </p:cNvPr>
          <p:cNvSpPr/>
          <p:nvPr/>
        </p:nvSpPr>
        <p:spPr>
          <a:xfrm>
            <a:off x="8908947" y="4423256"/>
            <a:ext cx="2757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/>
            <a:r>
              <a:rPr lang="de-DE" dirty="0"/>
              <a:t>Wertebereiche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Nummer: Integer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Name: String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Standort: String 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Oder benutzerdefiniert</a:t>
            </a:r>
          </a:p>
        </p:txBody>
      </p:sp>
    </p:spTree>
    <p:extLst>
      <p:ext uri="{BB962C8B-B14F-4D97-AF65-F5344CB8AC3E}">
        <p14:creationId xmlns:p14="http://schemas.microsoft.com/office/powerpoint/2010/main" val="732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 von Entitätstypen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CFA6-6CD0-BD4C-9B25-948E3402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i="1" dirty="0"/>
              <a:t>Schlüssel</a:t>
            </a:r>
            <a:r>
              <a:rPr lang="de-DE" dirty="0"/>
              <a:t>-Attribute</a:t>
            </a:r>
          </a:p>
          <a:p>
            <a:pPr lvl="1"/>
            <a:r>
              <a:rPr lang="de-DE" dirty="0"/>
              <a:t>In ER-Diagramm identifizierende Attribute angegeben</a:t>
            </a:r>
          </a:p>
          <a:p>
            <a:pPr lvl="2"/>
            <a:r>
              <a:rPr lang="de-DE" dirty="0"/>
              <a:t>Vorsicht geboten! Nicht immer direkt nutzbar</a:t>
            </a:r>
          </a:p>
          <a:p>
            <a:pPr lvl="2"/>
            <a:r>
              <a:rPr lang="de-DE" dirty="0"/>
              <a:t>Schlüssel im relationalen Modell </a:t>
            </a:r>
            <a:r>
              <a:rPr lang="de-DE" dirty="0">
                <a:solidFill>
                  <a:schemeClr val="accent1"/>
                </a:solidFill>
              </a:rPr>
              <a:t>minimale</a:t>
            </a:r>
            <a:r>
              <a:rPr lang="de-DE" dirty="0"/>
              <a:t> Superschlüssel</a:t>
            </a:r>
          </a:p>
          <a:p>
            <a:pPr lvl="2"/>
            <a:r>
              <a:rPr lang="de-DE" dirty="0"/>
              <a:t>Interpretation der ER-Schlüssel teilweise nicht eindeutig</a:t>
            </a:r>
          </a:p>
          <a:p>
            <a:pPr lvl="2"/>
            <a:r>
              <a:rPr lang="de-DE" dirty="0"/>
              <a:t>Beispiel: Name und Nummer zusammen eindeutig? Allein eindeutig?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9391F-CC70-B743-B5E0-329D74D0A7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F6AC6-B97C-B549-BAC2-494095B48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76474726-1B5C-E448-830C-61DFD6CBCF26}"/>
              </a:ext>
            </a:extLst>
          </p:cNvPr>
          <p:cNvGraphicFramePr>
            <a:graphicFrameLocks noGrp="1"/>
          </p:cNvGraphicFramePr>
          <p:nvPr/>
        </p:nvGraphicFramePr>
        <p:xfrm>
          <a:off x="7950063" y="4080711"/>
          <a:ext cx="3881612" cy="285360"/>
        </p:xfrm>
        <a:graphic>
          <a:graphicData uri="http://schemas.openxmlformats.org/drawingml/2006/table">
            <a:tbl>
              <a:tblPr/>
              <a:tblGrid>
                <a:gridCol w="10330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93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E955BD97-54BC-374E-8BFD-C3439182C8BA}"/>
              </a:ext>
            </a:extLst>
          </p:cNvPr>
          <p:cNvSpPr/>
          <p:nvPr/>
        </p:nvSpPr>
        <p:spPr>
          <a:xfrm rot="5400000">
            <a:off x="9851005" y="3503417"/>
            <a:ext cx="606051" cy="2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F88C8C-EE15-5342-A630-A5CC941E117E}"/>
              </a:ext>
            </a:extLst>
          </p:cNvPr>
          <p:cNvGrpSpPr/>
          <p:nvPr/>
        </p:nvGrpSpPr>
        <p:grpSpPr>
          <a:xfrm>
            <a:off x="9116423" y="1669746"/>
            <a:ext cx="1996001" cy="1488961"/>
            <a:chOff x="6880372" y="3638167"/>
            <a:chExt cx="1996001" cy="1488961"/>
          </a:xfrm>
        </p:grpSpPr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57913B0A-15AD-044F-81A9-3B9DB1572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225" y="3638167"/>
              <a:ext cx="779510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Projekt</a:t>
              </a: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A7EAC65A-58DF-F14D-AB95-09E8E8625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372" y="4374487"/>
              <a:ext cx="7620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Name</a:t>
              </a:r>
            </a:p>
          </p:txBody>
        </p:sp>
        <p:sp>
          <p:nvSpPr>
            <p:cNvPr id="60" name="Oval 7">
              <a:extLst>
                <a:ext uri="{FF2B5EF4-FFF2-40B4-BE49-F238E27FC236}">
                  <a16:creationId xmlns:a16="http://schemas.microsoft.com/office/drawing/2014/main" id="{D35940F4-823C-0642-A3B5-27EA2F41D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434" y="4758828"/>
              <a:ext cx="979702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>
                  <a:solidFill>
                    <a:srgbClr val="FFC000"/>
                  </a:solidFill>
                </a:rPr>
                <a:t>Nummer</a:t>
              </a:r>
            </a:p>
          </p:txBody>
        </p:sp>
        <p:sp>
          <p:nvSpPr>
            <p:cNvPr id="61" name="Oval 10">
              <a:extLst>
                <a:ext uri="{FF2B5EF4-FFF2-40B4-BE49-F238E27FC236}">
                  <a16:creationId xmlns:a16="http://schemas.microsoft.com/office/drawing/2014/main" id="{99467D2B-AC76-9046-8840-76BB5B67D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206" y="4386453"/>
              <a:ext cx="981167" cy="3683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Standort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5BDA0D-5475-7241-AC97-B939F4C0F600}"/>
                </a:ext>
              </a:extLst>
            </p:cNvPr>
            <p:cNvCxnSpPr>
              <a:cxnSpLocks/>
              <a:stCxn id="58" idx="2"/>
              <a:endCxn id="59" idx="7"/>
            </p:cNvCxnSpPr>
            <p:nvPr/>
          </p:nvCxnSpPr>
          <p:spPr>
            <a:xfrm flipH="1">
              <a:off x="7530780" y="3949534"/>
              <a:ext cx="387200" cy="4788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238D64-6777-FB43-A341-8FA95F83999B}"/>
                </a:ext>
              </a:extLst>
            </p:cNvPr>
            <p:cNvCxnSpPr>
              <a:cxnSpLocks/>
              <a:stCxn id="58" idx="2"/>
              <a:endCxn id="60" idx="0"/>
            </p:cNvCxnSpPr>
            <p:nvPr/>
          </p:nvCxnSpPr>
          <p:spPr>
            <a:xfrm flipH="1">
              <a:off x="7714285" y="3949534"/>
              <a:ext cx="203695" cy="8092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B3FF74-2A00-9F4D-B04A-8730919D91AB}"/>
                </a:ext>
              </a:extLst>
            </p:cNvPr>
            <p:cNvCxnSpPr>
              <a:cxnSpLocks/>
              <a:stCxn id="58" idx="2"/>
              <a:endCxn id="61" idx="0"/>
            </p:cNvCxnSpPr>
            <p:nvPr/>
          </p:nvCxnSpPr>
          <p:spPr>
            <a:xfrm>
              <a:off x="7917980" y="3949534"/>
              <a:ext cx="467810" cy="436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1570844-0532-7E4A-826A-5E546303B5AE}"/>
              </a:ext>
            </a:extLst>
          </p:cNvPr>
          <p:cNvSpPr/>
          <p:nvPr/>
        </p:nvSpPr>
        <p:spPr>
          <a:xfrm>
            <a:off x="8908947" y="4423256"/>
            <a:ext cx="2757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1"/>
            <a:r>
              <a:rPr lang="de-DE" dirty="0"/>
              <a:t>Wertebereiche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Nummer: Integer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Name: String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Standort: String </a:t>
            </a:r>
          </a:p>
          <a:p>
            <a:pPr marL="360363" lvl="2" indent="-222250">
              <a:buFont typeface="Arial" panose="020B0604020202020204" pitchFamily="34" charset="0"/>
              <a:buChar char="•"/>
            </a:pPr>
            <a:r>
              <a:rPr lang="de-DE" dirty="0"/>
              <a:t>Oder benutzerdefiniert</a:t>
            </a:r>
          </a:p>
        </p:txBody>
      </p:sp>
      <p:graphicFrame>
        <p:nvGraphicFramePr>
          <p:cNvPr id="18" name="Group 5">
            <a:extLst>
              <a:ext uri="{FF2B5EF4-FFF2-40B4-BE49-F238E27FC236}">
                <a16:creationId xmlns:a16="http://schemas.microsoft.com/office/drawing/2014/main" id="{36BCEAA5-DD25-D043-9313-58631C18E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85437"/>
              </p:ext>
            </p:extLst>
          </p:nvPr>
        </p:nvGraphicFramePr>
        <p:xfrm>
          <a:off x="3356225" y="3848314"/>
          <a:ext cx="2449650" cy="285360"/>
        </p:xfrm>
        <a:graphic>
          <a:graphicData uri="http://schemas.openxmlformats.org/drawingml/2006/table">
            <a:tbl>
              <a:tblPr/>
              <a:tblGrid>
                <a:gridCol w="1010712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1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5">
            <a:extLst>
              <a:ext uri="{FF2B5EF4-FFF2-40B4-BE49-F238E27FC236}">
                <a16:creationId xmlns:a16="http://schemas.microsoft.com/office/drawing/2014/main" id="{12F45DAE-BA42-204E-A955-71BB141BA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96580"/>
              </p:ext>
            </p:extLst>
          </p:nvPr>
        </p:nvGraphicFramePr>
        <p:xfrm>
          <a:off x="3356225" y="4258365"/>
          <a:ext cx="2449650" cy="285360"/>
        </p:xfrm>
        <a:graphic>
          <a:graphicData uri="http://schemas.openxmlformats.org/drawingml/2006/table">
            <a:tbl>
              <a:tblPr/>
              <a:tblGrid>
                <a:gridCol w="1010712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1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Group 5">
            <a:extLst>
              <a:ext uri="{FF2B5EF4-FFF2-40B4-BE49-F238E27FC236}">
                <a16:creationId xmlns:a16="http://schemas.microsoft.com/office/drawing/2014/main" id="{CBDA335C-18E9-904C-AFA7-2B31AD757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233969"/>
              </p:ext>
            </p:extLst>
          </p:nvPr>
        </p:nvGraphicFramePr>
        <p:xfrm>
          <a:off x="3356225" y="4668416"/>
          <a:ext cx="2449650" cy="285360"/>
        </p:xfrm>
        <a:graphic>
          <a:graphicData uri="http://schemas.openxmlformats.org/drawingml/2006/table">
            <a:tbl>
              <a:tblPr/>
              <a:tblGrid>
                <a:gridCol w="1010712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1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E5C9BE5-0EDA-2C4C-BDFC-924D5BDAF6C0}"/>
              </a:ext>
            </a:extLst>
          </p:cNvPr>
          <p:cNvSpPr txBox="1"/>
          <p:nvPr/>
        </p:nvSpPr>
        <p:spPr>
          <a:xfrm>
            <a:off x="6010438" y="3894196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>
                <a:solidFill>
                  <a:srgbClr val="FFC000"/>
                </a:solidFill>
              </a:rPr>
              <a:t>?</a:t>
            </a:r>
            <a:endParaRPr lang="de-DE" sz="3600" dirty="0">
              <a:solidFill>
                <a:srgbClr val="FFC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CAAEC1-1B10-6E43-915C-38FBB15486BF}"/>
              </a:ext>
            </a:extLst>
          </p:cNvPr>
          <p:cNvSpPr/>
          <p:nvPr/>
        </p:nvSpPr>
        <p:spPr>
          <a:xfrm>
            <a:off x="3356225" y="4604616"/>
            <a:ext cx="2675075" cy="4112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1DB59A-3310-154A-9CE9-75FE67138A6B}"/>
              </a:ext>
            </a:extLst>
          </p:cNvPr>
          <p:cNvGrpSpPr/>
          <p:nvPr/>
        </p:nvGrpSpPr>
        <p:grpSpPr>
          <a:xfrm>
            <a:off x="1313668" y="3835760"/>
            <a:ext cx="1741412" cy="1180900"/>
            <a:chOff x="3580876" y="2511683"/>
            <a:chExt cx="1741412" cy="118090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A8DAE63-C9B0-6848-869B-C6529D0CA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779" y="3381216"/>
              <a:ext cx="981167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Abteilung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A7629A-0AC5-994C-903C-503D6FE2A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876" y="2829099"/>
              <a:ext cx="7620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>
                  <a:solidFill>
                    <a:srgbClr val="FFC000"/>
                  </a:solidFill>
                </a:rPr>
                <a:t>Name</a:t>
              </a:r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45DA4C28-FE10-0A44-8D97-F8765F8EF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586" y="2511683"/>
              <a:ext cx="979702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>
                  <a:solidFill>
                    <a:srgbClr val="FFC000"/>
                  </a:solidFill>
                </a:rPr>
                <a:t>Nummer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55370B-F8C5-A84D-A406-3EE9BEC944F6}"/>
                </a:ext>
              </a:extLst>
            </p:cNvPr>
            <p:cNvCxnSpPr>
              <a:cxnSpLocks/>
              <a:stCxn id="24" idx="0"/>
              <a:endCxn id="25" idx="4"/>
            </p:cNvCxnSpPr>
            <p:nvPr/>
          </p:nvCxnSpPr>
          <p:spPr>
            <a:xfrm flipH="1" flipV="1">
              <a:off x="3961876" y="3197399"/>
              <a:ext cx="585487" cy="18381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52E4F28-410A-E141-B21B-8906D7E1492F}"/>
                </a:ext>
              </a:extLst>
            </p:cNvPr>
            <p:cNvCxnSpPr>
              <a:cxnSpLocks/>
              <a:stCxn id="24" idx="0"/>
              <a:endCxn id="26" idx="4"/>
            </p:cNvCxnSpPr>
            <p:nvPr/>
          </p:nvCxnSpPr>
          <p:spPr>
            <a:xfrm flipV="1">
              <a:off x="4547363" y="2879983"/>
              <a:ext cx="285074" cy="5012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A3764A6-D0FA-4249-9452-2DC4CEDE4D49}"/>
              </a:ext>
            </a:extLst>
          </p:cNvPr>
          <p:cNvSpPr txBox="1"/>
          <p:nvPr/>
        </p:nvSpPr>
        <p:spPr>
          <a:xfrm>
            <a:off x="3330798" y="5093199"/>
            <a:ext cx="3897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Entscheidung (evtl. nach Rücksprache mit Kunden); Nummer als Schlüssel von Vorteil, 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Nummer kleiner als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Vergleiche weniger aufwendig</a:t>
            </a:r>
          </a:p>
        </p:txBody>
      </p:sp>
    </p:spTree>
    <p:extLst>
      <p:ext uri="{BB962C8B-B14F-4D97-AF65-F5344CB8AC3E}">
        <p14:creationId xmlns:p14="http://schemas.microsoft.com/office/powerpoint/2010/main" val="22488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 von Entitätstypen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CFA6-6CD0-BD4C-9B25-948E3402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i="1" dirty="0"/>
              <a:t>Mehrwertige </a:t>
            </a:r>
            <a:r>
              <a:rPr lang="de-DE" dirty="0"/>
              <a:t>Attribute</a:t>
            </a:r>
          </a:p>
          <a:p>
            <a:pPr lvl="1"/>
            <a:r>
              <a:rPr lang="de-DE" dirty="0"/>
              <a:t>Nicht direkt ins relationale Datenmodell übersetzbar</a:t>
            </a:r>
          </a:p>
          <a:p>
            <a:pPr lvl="2"/>
            <a:r>
              <a:rPr lang="de-DE" dirty="0" err="1"/>
              <a:t>Relationenzustand</a:t>
            </a:r>
            <a:r>
              <a:rPr lang="de-DE" dirty="0"/>
              <a:t> für </a:t>
            </a:r>
            <a:br>
              <a:rPr lang="de-DE" dirty="0"/>
            </a:br>
            <a:r>
              <a:rPr lang="de-DE" dirty="0"/>
              <a:t>ABTEILUNG (Name, Nummer, Standort)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Lösung: eigene Relation bauen</a:t>
            </a:r>
          </a:p>
          <a:p>
            <a:pPr lvl="2"/>
            <a:r>
              <a:rPr lang="de-DE" dirty="0"/>
              <a:t>Übersetzter </a:t>
            </a:r>
            <a:r>
              <a:rPr lang="de-DE" dirty="0" err="1"/>
              <a:t>Relationenzustand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35A48-312C-DD43-AAF0-CFDD34B909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94807-BC2C-F543-B33A-FB5F7A133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76474726-1B5C-E448-830C-61DFD6CBC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88037"/>
              </p:ext>
            </p:extLst>
          </p:nvPr>
        </p:nvGraphicFramePr>
        <p:xfrm>
          <a:off x="8536527" y="4882034"/>
          <a:ext cx="2860493" cy="315840"/>
        </p:xfrm>
        <a:graphic>
          <a:graphicData uri="http://schemas.openxmlformats.org/drawingml/2006/table">
            <a:tbl>
              <a:tblPr/>
              <a:tblGrid>
                <a:gridCol w="126934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ABT_STNDRT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204EFD9C-8826-484C-AA27-353F48320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25110"/>
              </p:ext>
            </p:extLst>
          </p:nvPr>
        </p:nvGraphicFramePr>
        <p:xfrm>
          <a:off x="8654827" y="4332585"/>
          <a:ext cx="2742193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Group 5">
            <a:extLst>
              <a:ext uri="{FF2B5EF4-FFF2-40B4-BE49-F238E27FC236}">
                <a16:creationId xmlns:a16="http://schemas.microsoft.com/office/drawing/2014/main" id="{429662D9-CC4D-9748-9BA1-31ADA3466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31292"/>
              </p:ext>
            </p:extLst>
          </p:nvPr>
        </p:nvGraphicFramePr>
        <p:xfrm>
          <a:off x="1890216" y="3123355"/>
          <a:ext cx="3648891" cy="126336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698">
                  <a:extLst>
                    <a:ext uri="{9D8B030D-6E8A-4147-A177-3AD203B41FA5}">
                      <a16:colId xmlns:a16="http://schemas.microsoft.com/office/drawing/2014/main" val="4186578697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XYZ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1778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XYZ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42850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XYZ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133225"/>
                  </a:ext>
                </a:extLst>
              </a:tr>
            </a:tbl>
          </a:graphicData>
        </a:graphic>
      </p:graphicFrame>
      <p:sp>
        <p:nvSpPr>
          <p:cNvPr id="46" name="Right Arrow 45">
            <a:extLst>
              <a:ext uri="{FF2B5EF4-FFF2-40B4-BE49-F238E27FC236}">
                <a16:creationId xmlns:a16="http://schemas.microsoft.com/office/drawing/2014/main" id="{DD78D312-36E4-3841-8DFF-4021149DF3DF}"/>
              </a:ext>
            </a:extLst>
          </p:cNvPr>
          <p:cNvSpPr/>
          <p:nvPr/>
        </p:nvSpPr>
        <p:spPr>
          <a:xfrm rot="5400000">
            <a:off x="9946883" y="3638012"/>
            <a:ext cx="489080" cy="2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6300C-FB69-4F4E-8F17-271598C98F7E}"/>
              </a:ext>
            </a:extLst>
          </p:cNvPr>
          <p:cNvSpPr txBox="1"/>
          <p:nvPr/>
        </p:nvSpPr>
        <p:spPr>
          <a:xfrm>
            <a:off x="1206473" y="3536269"/>
            <a:ext cx="172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C000"/>
                </a:solidFill>
              </a:rPr>
              <a:t>Schlüssel nicht mehr eindeutig!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F3AA09-C966-634F-A1F0-21E94CC1E6FE}"/>
              </a:ext>
            </a:extLst>
          </p:cNvPr>
          <p:cNvGrpSpPr/>
          <p:nvPr/>
        </p:nvGrpSpPr>
        <p:grpSpPr>
          <a:xfrm>
            <a:off x="9228312" y="1659195"/>
            <a:ext cx="1926222" cy="1703492"/>
            <a:chOff x="6950151" y="240250"/>
            <a:chExt cx="1926222" cy="1703492"/>
          </a:xfrm>
        </p:grpSpPr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4899C371-FCFE-6B44-A702-AC41C32EA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6054" y="1632375"/>
              <a:ext cx="981167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Abteilung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CC83F87-884F-A642-8F81-A7A68C9DF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151" y="701316"/>
              <a:ext cx="7620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/>
                <a:t>Name</a:t>
              </a:r>
            </a:p>
          </p:txBody>
        </p:sp>
        <p:sp>
          <p:nvSpPr>
            <p:cNvPr id="52" name="Oval 7">
              <a:extLst>
                <a:ext uri="{FF2B5EF4-FFF2-40B4-BE49-F238E27FC236}">
                  <a16:creationId xmlns:a16="http://schemas.microsoft.com/office/drawing/2014/main" id="{D41EB859-85DD-5446-80C2-358A56B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9963" y="240250"/>
              <a:ext cx="979702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/>
                <a:t>Nummer</a:t>
              </a:r>
            </a:p>
          </p:txBody>
        </p:sp>
        <p:sp>
          <p:nvSpPr>
            <p:cNvPr id="53" name="Oval 10">
              <a:extLst>
                <a:ext uri="{FF2B5EF4-FFF2-40B4-BE49-F238E27FC236}">
                  <a16:creationId xmlns:a16="http://schemas.microsoft.com/office/drawing/2014/main" id="{9C93E305-A5C2-774F-AD87-998E2BB56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206" y="818219"/>
              <a:ext cx="981167" cy="368300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>
                  <a:solidFill>
                    <a:srgbClr val="FFC000"/>
                  </a:solidFill>
                </a:rPr>
                <a:t>Standorte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F344525-DF89-BD41-AA1D-24F081609586}"/>
                </a:ext>
              </a:extLst>
            </p:cNvPr>
            <p:cNvCxnSpPr>
              <a:cxnSpLocks/>
              <a:stCxn id="50" idx="0"/>
              <a:endCxn id="51" idx="4"/>
            </p:cNvCxnSpPr>
            <p:nvPr/>
          </p:nvCxnSpPr>
          <p:spPr>
            <a:xfrm flipH="1" flipV="1">
              <a:off x="7331151" y="1069616"/>
              <a:ext cx="585487" cy="56275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EC445EA-5780-E34C-AA32-B8D93DA12C27}"/>
                </a:ext>
              </a:extLst>
            </p:cNvPr>
            <p:cNvCxnSpPr>
              <a:cxnSpLocks/>
              <a:stCxn id="50" idx="0"/>
              <a:endCxn id="52" idx="4"/>
            </p:cNvCxnSpPr>
            <p:nvPr/>
          </p:nvCxnSpPr>
          <p:spPr>
            <a:xfrm flipH="1" flipV="1">
              <a:off x="7779814" y="608550"/>
              <a:ext cx="136824" cy="10238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6A423C4-6174-9642-9832-481CAE9944CA}"/>
                </a:ext>
              </a:extLst>
            </p:cNvPr>
            <p:cNvCxnSpPr>
              <a:cxnSpLocks/>
              <a:stCxn id="50" idx="0"/>
              <a:endCxn id="53" idx="4"/>
            </p:cNvCxnSpPr>
            <p:nvPr/>
          </p:nvCxnSpPr>
          <p:spPr>
            <a:xfrm flipV="1">
              <a:off x="7916638" y="1186519"/>
              <a:ext cx="469152" cy="445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3" name="Group 5">
            <a:extLst>
              <a:ext uri="{FF2B5EF4-FFF2-40B4-BE49-F238E27FC236}">
                <a16:creationId xmlns:a16="http://schemas.microsoft.com/office/drawing/2014/main" id="{48A52D40-4296-3E42-A579-1A96740FA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3239"/>
              </p:ext>
            </p:extLst>
          </p:nvPr>
        </p:nvGraphicFramePr>
        <p:xfrm>
          <a:off x="4477485" y="4648425"/>
          <a:ext cx="2860493" cy="1263360"/>
        </p:xfrm>
        <a:graphic>
          <a:graphicData uri="http://schemas.openxmlformats.org/drawingml/2006/table">
            <a:tbl>
              <a:tblPr/>
              <a:tblGrid>
                <a:gridCol w="126934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ABT_STNDRT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00293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25263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941391"/>
                  </a:ext>
                </a:extLst>
              </a:tr>
            </a:tbl>
          </a:graphicData>
        </a:graphic>
      </p:graphicFrame>
      <p:graphicFrame>
        <p:nvGraphicFramePr>
          <p:cNvPr id="64" name="Group 5">
            <a:extLst>
              <a:ext uri="{FF2B5EF4-FFF2-40B4-BE49-F238E27FC236}">
                <a16:creationId xmlns:a16="http://schemas.microsoft.com/office/drawing/2014/main" id="{1C9E71AA-6820-1247-B083-FFACE75C9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70530"/>
              </p:ext>
            </p:extLst>
          </p:nvPr>
        </p:nvGraphicFramePr>
        <p:xfrm>
          <a:off x="1735292" y="5279057"/>
          <a:ext cx="2742193" cy="63168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XYZ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187241"/>
                  </a:ext>
                </a:extLst>
              </a:tr>
            </a:tbl>
          </a:graphicData>
        </a:graphic>
      </p:graphicFrame>
      <p:sp>
        <p:nvSpPr>
          <p:cNvPr id="65" name="Line 11">
            <a:extLst>
              <a:ext uri="{FF2B5EF4-FFF2-40B4-BE49-F238E27FC236}">
                <a16:creationId xmlns:a16="http://schemas.microsoft.com/office/drawing/2014/main" id="{38975A26-6FB2-B741-84E4-3284D68B85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34438" y="5197874"/>
            <a:ext cx="355874" cy="43543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66" name="Text Box 13">
            <a:extLst>
              <a:ext uri="{FF2B5EF4-FFF2-40B4-BE49-F238E27FC236}">
                <a16:creationId xmlns:a16="http://schemas.microsoft.com/office/drawing/2014/main" id="{39429941-D771-114D-BA75-19876EA41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836" y="5594897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3A923D-4CF6-574A-BB24-1F6B889EA135}"/>
              </a:ext>
            </a:extLst>
          </p:cNvPr>
          <p:cNvGrpSpPr/>
          <p:nvPr/>
        </p:nvGrpSpPr>
        <p:grpSpPr>
          <a:xfrm>
            <a:off x="7032326" y="1554665"/>
            <a:ext cx="1054626" cy="472830"/>
            <a:chOff x="1434378" y="5226028"/>
            <a:chExt cx="1054626" cy="4728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424A80-AFDC-E24E-952F-7A3B408873A3}"/>
                </a:ext>
              </a:extLst>
            </p:cNvPr>
            <p:cNvSpPr txBox="1"/>
            <p:nvPr/>
          </p:nvSpPr>
          <p:spPr>
            <a:xfrm>
              <a:off x="1434378" y="5226028"/>
              <a:ext cx="1054625" cy="472830"/>
            </a:xfrm>
            <a:prstGeom prst="cloudCallout">
              <a:avLst>
                <a:gd name="adj1" fmla="val -68540"/>
                <a:gd name="adj2" fmla="val 4499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F7180BF-9B71-1F4D-B2BF-F6A44CF6B123}"/>
                </a:ext>
              </a:extLst>
            </p:cNvPr>
            <p:cNvSpPr/>
            <p:nvPr/>
          </p:nvSpPr>
          <p:spPr>
            <a:xfrm>
              <a:off x="1434379" y="5250013"/>
              <a:ext cx="10546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Warum?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91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/>
      <p:bldP spid="65" grpId="0" animBg="1"/>
      <p:bldP spid="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 von Entitätstypen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CFA6-6CD0-BD4C-9B25-948E3402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i="1" dirty="0"/>
              <a:t>Zusammengesetzte</a:t>
            </a:r>
            <a:r>
              <a:rPr lang="de-DE" dirty="0"/>
              <a:t> Attribute</a:t>
            </a:r>
          </a:p>
          <a:p>
            <a:pPr lvl="1"/>
            <a:r>
              <a:rPr lang="de-DE" dirty="0"/>
              <a:t>Als ein Attribut in Relation aufnehmen </a:t>
            </a:r>
          </a:p>
          <a:p>
            <a:pPr lvl="2"/>
            <a:r>
              <a:rPr lang="de-DE" dirty="0"/>
              <a:t>Gibt Teilung auf</a:t>
            </a:r>
          </a:p>
          <a:p>
            <a:pPr lvl="1"/>
            <a:r>
              <a:rPr lang="de-DE" dirty="0"/>
              <a:t>Als einzelne Attribute in Relation aufnehmen </a:t>
            </a:r>
          </a:p>
          <a:p>
            <a:pPr lvl="2"/>
            <a:r>
              <a:rPr lang="de-DE" dirty="0"/>
              <a:t>Gibt Zusammengehörigkeit auf</a:t>
            </a:r>
          </a:p>
          <a:p>
            <a:pPr lvl="1"/>
            <a:r>
              <a:rPr lang="de-DE" dirty="0"/>
              <a:t>Beispiel:</a:t>
            </a:r>
          </a:p>
          <a:p>
            <a:pPr lvl="2"/>
            <a:r>
              <a:rPr lang="de-DE" dirty="0"/>
              <a:t>Entweder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r>
              <a:rPr lang="de-DE" dirty="0"/>
              <a:t>Oder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FDE20-EA58-514B-8BE6-7E7E35CB2A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62994-0A95-E246-BB73-BCAFB274B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76474726-1B5C-E448-830C-61DFD6CBC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9774"/>
              </p:ext>
            </p:extLst>
          </p:nvPr>
        </p:nvGraphicFramePr>
        <p:xfrm>
          <a:off x="1080946" y="5258385"/>
          <a:ext cx="812404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577FC50B-95B0-0A4D-B229-0C5C48571B63}"/>
              </a:ext>
            </a:extLst>
          </p:cNvPr>
          <p:cNvGrpSpPr/>
          <p:nvPr/>
        </p:nvGrpSpPr>
        <p:grpSpPr>
          <a:xfrm>
            <a:off x="7835624" y="1663388"/>
            <a:ext cx="3996051" cy="2198330"/>
            <a:chOff x="2733924" y="1721126"/>
            <a:chExt cx="3996051" cy="219833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1B28584-9A58-8348-8963-7EA22B57B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56" y="3213945"/>
              <a:ext cx="1115307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/>
                <a:t>Angestellte</a:t>
              </a:r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2B027F5D-276C-4545-B149-E7F8DD240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924" y="3016246"/>
              <a:ext cx="1081882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/>
                <a:t>SozVersNr</a:t>
              </a:r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F1DFA1A8-DA45-3549-94AC-210D1303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281" y="3551156"/>
              <a:ext cx="981167" cy="3683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GebDatum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53CC26-ED41-9B4D-952F-6B01D62DC4A4}"/>
                </a:ext>
              </a:extLst>
            </p:cNvPr>
            <p:cNvCxnSpPr>
              <a:cxnSpLocks/>
              <a:stCxn id="16" idx="1"/>
              <a:endCxn id="17" idx="6"/>
            </p:cNvCxnSpPr>
            <p:nvPr/>
          </p:nvCxnSpPr>
          <p:spPr>
            <a:xfrm flipH="1" flipV="1">
              <a:off x="3815806" y="3200396"/>
              <a:ext cx="435550" cy="1692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7D9DD6-96B6-7647-BE8F-1ACAF85D24B7}"/>
                </a:ext>
              </a:extLst>
            </p:cNvPr>
            <p:cNvCxnSpPr>
              <a:cxnSpLocks/>
              <a:stCxn id="16" idx="1"/>
              <a:endCxn id="18" idx="6"/>
            </p:cNvCxnSpPr>
            <p:nvPr/>
          </p:nvCxnSpPr>
          <p:spPr>
            <a:xfrm flipH="1">
              <a:off x="3765448" y="3369629"/>
              <a:ext cx="485908" cy="3656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7">
              <a:extLst>
                <a:ext uri="{FF2B5EF4-FFF2-40B4-BE49-F238E27FC236}">
                  <a16:creationId xmlns:a16="http://schemas.microsoft.com/office/drawing/2014/main" id="{13BBAD91-7E86-C940-AE03-A82449007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309" y="2227472"/>
              <a:ext cx="104862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Geschlecht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D31502-888E-5D4A-B460-8AA0113DCE22}"/>
                </a:ext>
              </a:extLst>
            </p:cNvPr>
            <p:cNvCxnSpPr>
              <a:cxnSpLocks/>
              <a:stCxn id="16" idx="0"/>
              <a:endCxn id="21" idx="4"/>
            </p:cNvCxnSpPr>
            <p:nvPr/>
          </p:nvCxnSpPr>
          <p:spPr>
            <a:xfrm flipH="1" flipV="1">
              <a:off x="4709621" y="2595772"/>
              <a:ext cx="99389" cy="618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9DED1AF8-B65A-7646-B952-80EBE00D7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485" y="2569553"/>
              <a:ext cx="793884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Adresse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30EE9E-F5A4-774D-90B2-280B4F5E63DC}"/>
                </a:ext>
              </a:extLst>
            </p:cNvPr>
            <p:cNvCxnSpPr>
              <a:cxnSpLocks/>
              <a:stCxn id="16" idx="0"/>
              <a:endCxn id="23" idx="4"/>
            </p:cNvCxnSpPr>
            <p:nvPr/>
          </p:nvCxnSpPr>
          <p:spPr>
            <a:xfrm flipV="1">
              <a:off x="4809010" y="2937853"/>
              <a:ext cx="373417" cy="2760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628A83A2-6DBE-6E43-8662-AD64E5AC4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352" y="2256512"/>
              <a:ext cx="104862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Gehalt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D20161-B291-2041-B197-038DD2A45EA5}"/>
                </a:ext>
              </a:extLst>
            </p:cNvPr>
            <p:cNvCxnSpPr>
              <a:cxnSpLocks/>
              <a:stCxn id="16" idx="0"/>
              <a:endCxn id="25" idx="4"/>
            </p:cNvCxnSpPr>
            <p:nvPr/>
          </p:nvCxnSpPr>
          <p:spPr>
            <a:xfrm flipV="1">
              <a:off x="4809010" y="2624812"/>
              <a:ext cx="1396654" cy="589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E4BC3DBA-5207-D946-96E7-93F114007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656" y="2266694"/>
              <a:ext cx="57366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>
                  <a:solidFill>
                    <a:srgbClr val="FFC000"/>
                  </a:solidFill>
                </a:rPr>
                <a:t>Name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6FE80D-8706-8F4D-A5BE-53318771D18B}"/>
                </a:ext>
              </a:extLst>
            </p:cNvPr>
            <p:cNvCxnSpPr>
              <a:cxnSpLocks/>
              <a:stCxn id="16" idx="1"/>
              <a:endCxn id="27" idx="4"/>
            </p:cNvCxnSpPr>
            <p:nvPr/>
          </p:nvCxnSpPr>
          <p:spPr>
            <a:xfrm flipH="1" flipV="1">
              <a:off x="3759488" y="2634994"/>
              <a:ext cx="491868" cy="7346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8EC37D17-5FBB-924F-A84E-95549306F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640" y="1724848"/>
              <a:ext cx="861808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>
                  <a:solidFill>
                    <a:srgbClr val="FFC000"/>
                  </a:solidFill>
                </a:rPr>
                <a:t>Vorname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1608937-1E63-E147-B91D-C4AFF98E01E7}"/>
                </a:ext>
              </a:extLst>
            </p:cNvPr>
            <p:cNvCxnSpPr>
              <a:cxnSpLocks/>
              <a:stCxn id="27" idx="1"/>
              <a:endCxn id="29" idx="4"/>
            </p:cNvCxnSpPr>
            <p:nvPr/>
          </p:nvCxnSpPr>
          <p:spPr>
            <a:xfrm flipH="1" flipV="1">
              <a:off x="3334544" y="2093148"/>
              <a:ext cx="222123" cy="2274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83BB50E7-7AF5-5447-AD59-5A9DA6D3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443" y="1721126"/>
              <a:ext cx="977266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>
                  <a:solidFill>
                    <a:srgbClr val="FFC000"/>
                  </a:solidFill>
                </a:rPr>
                <a:t>Nachname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F26DDE-3B53-3E4E-8329-BC55E1A41124}"/>
                </a:ext>
              </a:extLst>
            </p:cNvPr>
            <p:cNvCxnSpPr>
              <a:cxnSpLocks/>
              <a:stCxn id="27" idx="7"/>
              <a:endCxn id="31" idx="4"/>
            </p:cNvCxnSpPr>
            <p:nvPr/>
          </p:nvCxnSpPr>
          <p:spPr>
            <a:xfrm flipV="1">
              <a:off x="3962308" y="2089426"/>
              <a:ext cx="375768" cy="231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204EFD9C-8826-484C-AA27-353F48320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2785"/>
              </p:ext>
            </p:extLst>
          </p:nvPr>
        </p:nvGraphicFramePr>
        <p:xfrm>
          <a:off x="1080945" y="4267514"/>
          <a:ext cx="7153530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4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Relationale Darstellung von Assoziationen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Übersetzung von Assoziationen/Beziehungen mit Attributen in Relationen</a:t>
                </a:r>
              </a:p>
              <a:p>
                <a:pPr lvl="1"/>
                <a:r>
                  <a:rPr lang="de-DE" dirty="0"/>
                  <a:t>Beziehung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mit Attributen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Zwischen Entitäten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mit Schlüsseln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de-DE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de-DE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de-DE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de-DE" dirty="0"/>
                  <a:t>Wird zu Relation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C397D-7D6F-A447-8403-E3CF57B900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B502B-9BD4-924A-926E-9BE52D156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38</a:t>
            </a:fld>
            <a:endParaRPr lang="de-D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B44E7E-FAD9-7C47-9AC5-CECAA0AC8F37}"/>
              </a:ext>
            </a:extLst>
          </p:cNvPr>
          <p:cNvGrpSpPr/>
          <p:nvPr/>
        </p:nvGrpSpPr>
        <p:grpSpPr>
          <a:xfrm>
            <a:off x="2663796" y="3290043"/>
            <a:ext cx="6948608" cy="1150347"/>
            <a:chOff x="795729" y="3825216"/>
            <a:chExt cx="6948608" cy="1150347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5C3A96C5-1FD8-4D4A-95BF-86947EA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949" y="4516580"/>
              <a:ext cx="1084914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Abteilung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E4983F-84F5-5E42-B165-0E5D52EAE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938" y="3830383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/>
                <a:t>Nummer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A6948C-9509-2C4C-B248-C999A76E3893}"/>
                </a:ext>
              </a:extLst>
            </p:cNvPr>
            <p:cNvCxnSpPr>
              <a:cxnSpLocks/>
              <a:stCxn id="21" idx="0"/>
              <a:endCxn id="23" idx="4"/>
            </p:cNvCxnSpPr>
            <p:nvPr/>
          </p:nvCxnSpPr>
          <p:spPr>
            <a:xfrm flipV="1">
              <a:off x="7156406" y="4219896"/>
              <a:ext cx="732" cy="296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0D637B25-CE6F-4B46-AC05-6B342BB41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396" y="4410990"/>
              <a:ext cx="967009" cy="55024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leitet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14D7F8-75D5-1F4F-9AA2-D4E453D54A73}"/>
                </a:ext>
              </a:extLst>
            </p:cNvPr>
            <p:cNvCxnSpPr>
              <a:cxnSpLocks/>
              <a:stCxn id="28" idx="3"/>
              <a:endCxn id="21" idx="1"/>
            </p:cNvCxnSpPr>
            <p:nvPr/>
          </p:nvCxnSpPr>
          <p:spPr>
            <a:xfrm>
              <a:off x="4828405" y="4686114"/>
              <a:ext cx="1785544" cy="0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8CB9E15-20A0-C24C-A3A6-C4B7B8D4B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18" y="4516580"/>
              <a:ext cx="1232839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Angestellte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B0D767-0199-7746-AA50-173455529BC4}"/>
                </a:ext>
              </a:extLst>
            </p:cNvPr>
            <p:cNvCxnSpPr>
              <a:cxnSpLocks/>
              <a:stCxn id="30" idx="3"/>
              <a:endCxn id="28" idx="1"/>
            </p:cNvCxnSpPr>
            <p:nvPr/>
          </p:nvCxnSpPr>
          <p:spPr>
            <a:xfrm>
              <a:off x="2077657" y="4686114"/>
              <a:ext cx="17837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67CD9933-CC22-794E-9527-418F31652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726" y="3833946"/>
              <a:ext cx="1918351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Anfangsdatum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AC75BB-736C-4242-B5B8-9B7742C863C0}"/>
                </a:ext>
              </a:extLst>
            </p:cNvPr>
            <p:cNvCxnSpPr>
              <a:cxnSpLocks/>
              <a:stCxn id="28" idx="0"/>
              <a:endCxn id="32" idx="4"/>
            </p:cNvCxnSpPr>
            <p:nvPr/>
          </p:nvCxnSpPr>
          <p:spPr>
            <a:xfrm flipV="1">
              <a:off x="4344901" y="4223459"/>
              <a:ext cx="1" cy="187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0F65AF-7E8D-5744-81E2-8A7A1F71DF5F}"/>
                </a:ext>
              </a:extLst>
            </p:cNvPr>
            <p:cNvSpPr txBox="1"/>
            <p:nvPr/>
          </p:nvSpPr>
          <p:spPr>
            <a:xfrm>
              <a:off x="3125844" y="46062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DE8654-FBEC-C949-84AB-11436A4DBB23}"/>
                </a:ext>
              </a:extLst>
            </p:cNvPr>
            <p:cNvSpPr txBox="1"/>
            <p:nvPr/>
          </p:nvSpPr>
          <p:spPr>
            <a:xfrm>
              <a:off x="5279433" y="46036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1</a:t>
              </a:r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0C0A9670-9A10-244F-A558-538FAE18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729" y="3825216"/>
              <a:ext cx="1331016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SozVersNr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F344E4C-50AD-624A-A0D1-EC9B97DF34DE}"/>
                </a:ext>
              </a:extLst>
            </p:cNvPr>
            <p:cNvCxnSpPr>
              <a:cxnSpLocks/>
              <a:stCxn id="30" idx="0"/>
              <a:endCxn id="45" idx="4"/>
            </p:cNvCxnSpPr>
            <p:nvPr/>
          </p:nvCxnSpPr>
          <p:spPr>
            <a:xfrm flipH="1" flipV="1">
              <a:off x="1461237" y="4214729"/>
              <a:ext cx="1" cy="3018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50" name="Group 5">
            <a:extLst>
              <a:ext uri="{FF2B5EF4-FFF2-40B4-BE49-F238E27FC236}">
                <a16:creationId xmlns:a16="http://schemas.microsoft.com/office/drawing/2014/main" id="{411B8258-E73D-2F4B-81A3-51E1AC921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86049"/>
              </p:ext>
            </p:extLst>
          </p:nvPr>
        </p:nvGraphicFramePr>
        <p:xfrm>
          <a:off x="7527578" y="4515203"/>
          <a:ext cx="2742193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Group 5">
            <a:extLst>
              <a:ext uri="{FF2B5EF4-FFF2-40B4-BE49-F238E27FC236}">
                <a16:creationId xmlns:a16="http://schemas.microsoft.com/office/drawing/2014/main" id="{0B0467BF-52F8-0F44-A237-4D79BB20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72336"/>
              </p:ext>
            </p:extLst>
          </p:nvPr>
        </p:nvGraphicFramePr>
        <p:xfrm>
          <a:off x="773282" y="4547589"/>
          <a:ext cx="431951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71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91078"/>
              </p:ext>
            </p:extLst>
          </p:nvPr>
        </p:nvGraphicFramePr>
        <p:xfrm>
          <a:off x="4132751" y="5152374"/>
          <a:ext cx="3893429" cy="315840"/>
        </p:xfrm>
        <a:graphic>
          <a:graphicData uri="http://schemas.openxmlformats.org/drawingml/2006/table">
            <a:tbl>
              <a:tblPr/>
              <a:tblGrid>
                <a:gridCol w="7948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50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LEITET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Anfangsdatum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Line 11">
            <a:extLst>
              <a:ext uri="{FF2B5EF4-FFF2-40B4-BE49-F238E27FC236}">
                <a16:creationId xmlns:a16="http://schemas.microsoft.com/office/drawing/2014/main" id="{70FAF7F2-6FA0-6A4E-9368-922906F052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1724" y="5446868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EE67A147-3139-A548-96A0-6E92948C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467" y="5652827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AC8CE751-FCE0-274D-B6EF-47737AE914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09693" y="5458523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76BEDFEF-F42D-F943-9864-3E26D80C1537}"/>
              </a:ext>
            </a:extLst>
          </p:cNvPr>
          <p:cNvSpPr/>
          <p:nvPr/>
        </p:nvSpPr>
        <p:spPr>
          <a:xfrm rot="5400000">
            <a:off x="5966891" y="4618616"/>
            <a:ext cx="492151" cy="2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7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 von Assoziationen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7237549" cy="4240848"/>
              </a:xfrm>
            </p:spPr>
            <p:txBody>
              <a:bodyPr/>
              <a:lstStyle/>
              <a:p>
                <a:r>
                  <a:rPr lang="de-DE" dirty="0"/>
                  <a:t>Auch bei rekursiven Relationen, dann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Beispiel: Vorgesetzte / Untergebene</a:t>
                </a:r>
              </a:p>
              <a:p>
                <a:pPr lvl="1"/>
                <a:r>
                  <a:rPr lang="de-DE" dirty="0"/>
                  <a:t>Beziehung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mit Attributen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Zwischen Entitäten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mit Schlüsseln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de-DE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de-DE" dirty="0"/>
                  <a:t>Wird zu Relation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7237549" cy="4240848"/>
              </a:xfrm>
              <a:blipFill>
                <a:blip r:embed="rId3"/>
                <a:stretch>
                  <a:fillRect l="-2452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1AD33-3E77-3349-B9F0-2093F71F0C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E0D20-42AC-BB4F-8FB7-822646CC6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39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E84DF-A295-B047-8F81-B8DDA89FF4A9}"/>
              </a:ext>
            </a:extLst>
          </p:cNvPr>
          <p:cNvGrpSpPr/>
          <p:nvPr/>
        </p:nvGrpSpPr>
        <p:grpSpPr>
          <a:xfrm>
            <a:off x="8333997" y="2096249"/>
            <a:ext cx="3138052" cy="2348495"/>
            <a:chOff x="5513430" y="3276546"/>
            <a:chExt cx="3138052" cy="2348495"/>
          </a:xfrm>
        </p:grpSpPr>
        <p:sp>
          <p:nvSpPr>
            <p:cNvPr id="46" name="Oval 7">
              <a:extLst>
                <a:ext uri="{FF2B5EF4-FFF2-40B4-BE49-F238E27FC236}">
                  <a16:creationId xmlns:a16="http://schemas.microsoft.com/office/drawing/2014/main" id="{0102B522-065F-674B-89F5-E935D255E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762" y="3276546"/>
              <a:ext cx="1081882" cy="36867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u="sng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3A8A88-AF7D-AA4E-9075-E2FD283DC7C9}"/>
                </a:ext>
              </a:extLst>
            </p:cNvPr>
            <p:cNvSpPr/>
            <p:nvPr/>
          </p:nvSpPr>
          <p:spPr>
            <a:xfrm>
              <a:off x="6438573" y="3933048"/>
              <a:ext cx="1115307" cy="31122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DC23E7-F31B-0C43-A95D-2FC8BDA147B2}"/>
                </a:ext>
              </a:extLst>
            </p:cNvPr>
            <p:cNvGrpSpPr/>
            <p:nvPr/>
          </p:nvGrpSpPr>
          <p:grpSpPr>
            <a:xfrm>
              <a:off x="5513430" y="3277063"/>
              <a:ext cx="3138052" cy="2347978"/>
              <a:chOff x="5513430" y="3277063"/>
              <a:chExt cx="3138052" cy="234797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878D17E-6692-144E-85F3-CA9EB5A5FE73}"/>
                  </a:ext>
                </a:extLst>
              </p:cNvPr>
              <p:cNvGrpSpPr/>
              <p:nvPr/>
            </p:nvGrpSpPr>
            <p:grpSpPr>
              <a:xfrm>
                <a:off x="5513430" y="3932907"/>
                <a:ext cx="3138052" cy="1692134"/>
                <a:chOff x="4821451" y="4690788"/>
                <a:chExt cx="3138052" cy="1692134"/>
              </a:xfrm>
            </p:grpSpPr>
            <p:sp>
              <p:nvSpPr>
                <p:cNvPr id="27" name="Rectangle 2">
                  <a:extLst>
                    <a:ext uri="{FF2B5EF4-FFF2-40B4-BE49-F238E27FC236}">
                      <a16:creationId xmlns:a16="http://schemas.microsoft.com/office/drawing/2014/main" id="{50FD3753-5D2F-584F-A33B-AC4BC9ACA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6594" y="4690788"/>
                  <a:ext cx="1115307" cy="311367"/>
                </a:xfrm>
                <a:prstGeom prst="rect">
                  <a:avLst/>
                </a:prstGeom>
                <a:noFill/>
                <a:ln w="12700">
                  <a:solidFill>
                    <a:schemeClr val="accent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1600" dirty="0"/>
                    <a:t>Angestellte</a:t>
                  </a:r>
                </a:p>
              </p:txBody>
            </p:sp>
            <p:sp>
              <p:nvSpPr>
                <p:cNvPr id="33" name="AutoShape 4">
                  <a:extLst>
                    <a:ext uri="{FF2B5EF4-FFF2-40B4-BE49-F238E27FC236}">
                      <a16:creationId xmlns:a16="http://schemas.microsoft.com/office/drawing/2014/main" id="{B9DA7565-F81D-0C49-A03F-EE7901036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6594" y="5786022"/>
                  <a:ext cx="1116460" cy="596900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Aufsicht</a:t>
                  </a: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AAFA346-81F5-7144-92FD-8F87DF372EA3}"/>
                    </a:ext>
                  </a:extLst>
                </p:cNvPr>
                <p:cNvCxnSpPr>
                  <a:cxnSpLocks/>
                  <a:stCxn id="33" idx="3"/>
                  <a:endCxn id="27" idx="2"/>
                </p:cNvCxnSpPr>
                <p:nvPr/>
              </p:nvCxnSpPr>
              <p:spPr>
                <a:xfrm flipH="1" flipV="1">
                  <a:off x="6304248" y="5002155"/>
                  <a:ext cx="558806" cy="10823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9343C01-233B-704E-81D0-E4420A14AB76}"/>
                    </a:ext>
                  </a:extLst>
                </p:cNvPr>
                <p:cNvCxnSpPr>
                  <a:cxnSpLocks/>
                  <a:stCxn id="27" idx="2"/>
                  <a:endCxn id="33" idx="1"/>
                </p:cNvCxnSpPr>
                <p:nvPr/>
              </p:nvCxnSpPr>
              <p:spPr>
                <a:xfrm flipH="1">
                  <a:off x="5746594" y="5002155"/>
                  <a:ext cx="557654" cy="10823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F893B7F-6B04-9C4D-8919-F6D54DCBA0D3}"/>
                    </a:ext>
                  </a:extLst>
                </p:cNvPr>
                <p:cNvSpPr txBox="1"/>
                <p:nvPr/>
              </p:nvSpPr>
              <p:spPr>
                <a:xfrm>
                  <a:off x="4821451" y="5084409"/>
                  <a:ext cx="12899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Vorgesetzte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AE15675-B80B-5547-A4F1-8750E683BFCB}"/>
                    </a:ext>
                  </a:extLst>
                </p:cNvPr>
                <p:cNvSpPr txBox="1"/>
                <p:nvPr/>
              </p:nvSpPr>
              <p:spPr>
                <a:xfrm>
                  <a:off x="6543794" y="5351086"/>
                  <a:ext cx="141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Untergebene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BA81B9-BFAB-9F47-AE3D-A6D8D25E12B5}"/>
                    </a:ext>
                  </a:extLst>
                </p:cNvPr>
                <p:cNvSpPr txBox="1"/>
                <p:nvPr/>
              </p:nvSpPr>
              <p:spPr>
                <a:xfrm>
                  <a:off x="5495661" y="59151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1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A4A592C-1D96-B649-ABA6-580D0B6A15C1}"/>
                    </a:ext>
                  </a:extLst>
                </p:cNvPr>
                <p:cNvSpPr txBox="1"/>
                <p:nvPr/>
              </p:nvSpPr>
              <p:spPr>
                <a:xfrm>
                  <a:off x="6848713" y="5899806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n</a:t>
                  </a:r>
                </a:p>
              </p:txBody>
            </p:sp>
          </p:grpSp>
          <p:sp>
            <p:nvSpPr>
              <p:cNvPr id="41" name="Oval 7">
                <a:extLst>
                  <a:ext uri="{FF2B5EF4-FFF2-40B4-BE49-F238E27FC236}">
                    <a16:creationId xmlns:a16="http://schemas.microsoft.com/office/drawing/2014/main" id="{C2C050EA-E4F1-6449-B6E4-8FD401FA3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9762" y="3277063"/>
                <a:ext cx="1081882" cy="368300"/>
              </a:xfrm>
              <a:prstGeom prst="ellips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600" u="sng" dirty="0"/>
                  <a:t>SozVersNr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701AB62-31B0-684A-A88A-F699CFE92AEE}"/>
                  </a:ext>
                </a:extLst>
              </p:cNvPr>
              <p:cNvCxnSpPr>
                <a:cxnSpLocks/>
                <a:stCxn id="27" idx="0"/>
                <a:endCxn id="41" idx="4"/>
              </p:cNvCxnSpPr>
              <p:nvPr/>
            </p:nvCxnSpPr>
            <p:spPr>
              <a:xfrm flipH="1" flipV="1">
                <a:off x="6990703" y="3645363"/>
                <a:ext cx="5524" cy="2875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1" name="Group 5">
            <a:extLst>
              <a:ext uri="{FF2B5EF4-FFF2-40B4-BE49-F238E27FC236}">
                <a16:creationId xmlns:a16="http://schemas.microsoft.com/office/drawing/2014/main" id="{0B0467BF-52F8-0F44-A237-4D79BB20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78841"/>
              </p:ext>
            </p:extLst>
          </p:nvPr>
        </p:nvGraphicFramePr>
        <p:xfrm>
          <a:off x="7508055" y="1671209"/>
          <a:ext cx="431951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71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68669"/>
              </p:ext>
            </p:extLst>
          </p:nvPr>
        </p:nvGraphicFramePr>
        <p:xfrm>
          <a:off x="7903301" y="5147556"/>
          <a:ext cx="3441202" cy="315840"/>
        </p:xfrm>
        <a:graphic>
          <a:graphicData uri="http://schemas.openxmlformats.org/drawingml/2006/table">
            <a:tbl>
              <a:tblPr/>
              <a:tblGrid>
                <a:gridCol w="100315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16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AUFSICHT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Vorgesetzte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Untergebene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Line 11">
            <a:extLst>
              <a:ext uri="{FF2B5EF4-FFF2-40B4-BE49-F238E27FC236}">
                <a16:creationId xmlns:a16="http://schemas.microsoft.com/office/drawing/2014/main" id="{70FAF7F2-6FA0-6A4E-9368-922906F052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15556" y="5461390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EE67A147-3139-A548-96A0-6E92948C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550" y="5667349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AC8CE751-FCE0-274D-B6EF-47737AE914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23525" y="5473045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D1F6771A-3325-F941-9B65-B50059C82229}"/>
              </a:ext>
            </a:extLst>
          </p:cNvPr>
          <p:cNvSpPr/>
          <p:nvPr/>
        </p:nvSpPr>
        <p:spPr>
          <a:xfrm rot="5400000">
            <a:off x="9572723" y="4681988"/>
            <a:ext cx="477093" cy="26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8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Übersicht: 3. Das relationale Datenmodell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de-DE" b="1" i="1" dirty="0">
                    <a:solidFill>
                      <a:schemeClr val="accent1"/>
                    </a:solidFill>
                  </a:rPr>
                  <a:t>Relationales Datenmodell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Relationen, Attribute, relationale Datenbanken und –</a:t>
                </a:r>
                <a:r>
                  <a:rPr lang="de-DE" dirty="0" err="1">
                    <a:solidFill>
                      <a:schemeClr val="accent1"/>
                    </a:solidFill>
                  </a:rPr>
                  <a:t>schemata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Schlüssel: Primärschlüssel, Fremdschlüssel, referentielle Integrität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Entwurf relationaler Schemata</a:t>
                </a:r>
              </a:p>
              <a:p>
                <a:pPr lvl="1"/>
                <a:r>
                  <a:rPr lang="de-DE" dirty="0"/>
                  <a:t>Vom ER-Diagramm zum relationalen Modell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Relationale Algebra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,∪, ∩, −,×, ⋈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Minimalität</a:t>
                </a:r>
                <a:endParaRPr lang="de-DE" dirty="0"/>
              </a:p>
              <a:p>
                <a:pPr lvl="1"/>
                <a:r>
                  <a:rPr lang="de-DE" dirty="0"/>
                  <a:t>Aggregieren, gruppieren</a:t>
                </a:r>
              </a:p>
              <a:p>
                <a:pPr lvl="1"/>
                <a:r>
                  <a:rPr lang="de-DE" dirty="0"/>
                  <a:t>Einfügen, löschen, aktualisieren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7" t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A35571-36FD-D145-AC0C-DB2CF8665C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C89382-14EB-D545-82FA-AEFC28E4A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AC564-DD16-F149-A9AA-6094A199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68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Relationale Darstellung: Assoziation + Schlüssel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Häufig abhängig von Fremdschlüsseln</a:t>
                </a:r>
              </a:p>
              <a:p>
                <a:pPr lvl="1"/>
                <a:r>
                  <a:rPr lang="de-DE" dirty="0"/>
                  <a:t>Fremdschlüssel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de-DE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6"/>
                    </a:solidFill>
                  </a:rPr>
                  <a:t> </a:t>
                </a:r>
                <a:r>
                  <a:rPr lang="de-DE" dirty="0"/>
                  <a:t>in Relation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Primärschlüssel bestimmen über </a:t>
                </a:r>
                <a:r>
                  <a:rPr lang="de-DE" dirty="0" err="1"/>
                  <a:t>Kardinalitäten</a:t>
                </a:r>
                <a:endParaRPr lang="de-DE" dirty="0"/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1:1 Beziehung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9DF4E-626A-D440-B239-5C033C5623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EBC87-431B-7847-A68B-A0BEF5BC5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40</a:t>
            </a:fld>
            <a:endParaRPr lang="en-GB"/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8ADECC46-FCF4-9A4B-B54A-D6A986470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6072" y="4888469"/>
            <a:ext cx="198018" cy="2770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333C97A5-2136-FF4C-8947-AA48BC41C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788" y="4559974"/>
            <a:ext cx="248420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einer als Primärschlüssel</a:t>
            </a:r>
          </a:p>
        </p:txBody>
      </p:sp>
      <p:sp>
        <p:nvSpPr>
          <p:cNvPr id="34" name="Line 11">
            <a:extLst>
              <a:ext uri="{FF2B5EF4-FFF2-40B4-BE49-F238E27FC236}">
                <a16:creationId xmlns:a16="http://schemas.microsoft.com/office/drawing/2014/main" id="{558FE6C9-1EE6-D84A-AEBE-F66712641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0646" y="4888469"/>
            <a:ext cx="163110" cy="28483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62" name="Group 5">
            <a:extLst>
              <a:ext uri="{FF2B5EF4-FFF2-40B4-BE49-F238E27FC236}">
                <a16:creationId xmlns:a16="http://schemas.microsoft.com/office/drawing/2014/main" id="{239D68BF-43C8-DA46-BA15-BE01D9A3D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614257"/>
              </p:ext>
            </p:extLst>
          </p:nvPr>
        </p:nvGraphicFramePr>
        <p:xfrm>
          <a:off x="8004825" y="4642554"/>
          <a:ext cx="3821992" cy="1263360"/>
        </p:xfrm>
        <a:graphic>
          <a:graphicData uri="http://schemas.openxmlformats.org/drawingml/2006/table">
            <a:tbl>
              <a:tblPr/>
              <a:tblGrid>
                <a:gridCol w="7234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50">
                  <a:extLst>
                    <a:ext uri="{9D8B030D-6E8A-4147-A177-3AD203B41FA5}">
                      <a16:colId xmlns:a16="http://schemas.microsoft.com/office/drawing/2014/main" val="2281686440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LEITET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Anfangsdatum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01.11.2020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3817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15.02.2010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156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01.01.1999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448983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455AF316-D933-BA44-82F0-BED200D07B04}"/>
              </a:ext>
            </a:extLst>
          </p:cNvPr>
          <p:cNvGrpSpPr/>
          <p:nvPr/>
        </p:nvGrpSpPr>
        <p:grpSpPr>
          <a:xfrm>
            <a:off x="682438" y="3283723"/>
            <a:ext cx="6948608" cy="1136021"/>
            <a:chOff x="795729" y="3825216"/>
            <a:chExt cx="6948608" cy="1136021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8195DDA-574A-364C-8C33-1F50CA8AC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949" y="4516580"/>
              <a:ext cx="1084914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Abteilung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E95945B-B11C-4D47-B85B-11DA5A805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938" y="3830383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/>
                <a:t>Nummer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B7FD570-774A-874F-9148-E4B14B0AB861}"/>
                </a:ext>
              </a:extLst>
            </p:cNvPr>
            <p:cNvCxnSpPr>
              <a:cxnSpLocks/>
              <a:stCxn id="30" idx="0"/>
              <a:endCxn id="31" idx="4"/>
            </p:cNvCxnSpPr>
            <p:nvPr/>
          </p:nvCxnSpPr>
          <p:spPr>
            <a:xfrm flipV="1">
              <a:off x="7156406" y="4219896"/>
              <a:ext cx="732" cy="296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AutoShape 4">
              <a:extLst>
                <a:ext uri="{FF2B5EF4-FFF2-40B4-BE49-F238E27FC236}">
                  <a16:creationId xmlns:a16="http://schemas.microsoft.com/office/drawing/2014/main" id="{83C0DE59-968E-EE41-96FF-000F64A52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396" y="4410990"/>
              <a:ext cx="967009" cy="55024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leitet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97AE887-8EA8-A74F-A5C2-04F5338C2BF8}"/>
                </a:ext>
              </a:extLst>
            </p:cNvPr>
            <p:cNvCxnSpPr>
              <a:cxnSpLocks/>
              <a:stCxn id="36" idx="3"/>
              <a:endCxn id="30" idx="1"/>
            </p:cNvCxnSpPr>
            <p:nvPr/>
          </p:nvCxnSpPr>
          <p:spPr>
            <a:xfrm>
              <a:off x="4828405" y="4686114"/>
              <a:ext cx="1785544" cy="0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F694A0E5-459B-6544-A6D0-C4C8868B2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18" y="4516580"/>
              <a:ext cx="1232839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Angestellte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A4C445-9AD3-6B46-A247-D21DC8070ABE}"/>
                </a:ext>
              </a:extLst>
            </p:cNvPr>
            <p:cNvCxnSpPr>
              <a:cxnSpLocks/>
              <a:stCxn id="43" idx="3"/>
              <a:endCxn id="36" idx="1"/>
            </p:cNvCxnSpPr>
            <p:nvPr/>
          </p:nvCxnSpPr>
          <p:spPr>
            <a:xfrm>
              <a:off x="2077657" y="4686114"/>
              <a:ext cx="17837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FA6B3E73-FFDE-6E4D-9A6D-5B9C71540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726" y="3833946"/>
              <a:ext cx="1918351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Anfangsdatum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BE009B-2743-9644-BABA-AA1DC7BC5FCD}"/>
                </a:ext>
              </a:extLst>
            </p:cNvPr>
            <p:cNvCxnSpPr>
              <a:cxnSpLocks/>
              <a:stCxn id="36" idx="0"/>
              <a:endCxn id="47" idx="4"/>
            </p:cNvCxnSpPr>
            <p:nvPr/>
          </p:nvCxnSpPr>
          <p:spPr>
            <a:xfrm flipV="1">
              <a:off x="4344901" y="4223459"/>
              <a:ext cx="1" cy="187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8EAC556-AE15-844C-A631-6D3872047517}"/>
                </a:ext>
              </a:extLst>
            </p:cNvPr>
            <p:cNvSpPr txBox="1"/>
            <p:nvPr/>
          </p:nvSpPr>
          <p:spPr>
            <a:xfrm>
              <a:off x="3319671" y="43737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3F4B93B-DDCF-5349-A20F-C794E5BA6BE3}"/>
                </a:ext>
              </a:extLst>
            </p:cNvPr>
            <p:cNvSpPr txBox="1"/>
            <p:nvPr/>
          </p:nvSpPr>
          <p:spPr>
            <a:xfrm>
              <a:off x="5068444" y="4381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00131914-1393-5A4E-B95A-10E51F9FA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729" y="3825216"/>
              <a:ext cx="1331016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SozVersNr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584003D-85A2-7945-B077-5632609269A3}"/>
                </a:ext>
              </a:extLst>
            </p:cNvPr>
            <p:cNvCxnSpPr>
              <a:cxnSpLocks/>
              <a:stCxn id="43" idx="0"/>
              <a:endCxn id="61" idx="4"/>
            </p:cNvCxnSpPr>
            <p:nvPr/>
          </p:nvCxnSpPr>
          <p:spPr>
            <a:xfrm flipH="1" flipV="1">
              <a:off x="1461237" y="4214729"/>
              <a:ext cx="1" cy="3018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4" name="Group 5">
            <a:extLst>
              <a:ext uri="{FF2B5EF4-FFF2-40B4-BE49-F238E27FC236}">
                <a16:creationId xmlns:a16="http://schemas.microsoft.com/office/drawing/2014/main" id="{CD30221D-1A9C-C84E-A7AD-734986A08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61540"/>
              </p:ext>
            </p:extLst>
          </p:nvPr>
        </p:nvGraphicFramePr>
        <p:xfrm>
          <a:off x="2424345" y="5163202"/>
          <a:ext cx="3893429" cy="315840"/>
        </p:xfrm>
        <a:graphic>
          <a:graphicData uri="http://schemas.openxmlformats.org/drawingml/2006/table">
            <a:tbl>
              <a:tblPr/>
              <a:tblGrid>
                <a:gridCol w="7948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250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LEITET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Anfangsdatum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5" name="Line 11">
            <a:extLst>
              <a:ext uri="{FF2B5EF4-FFF2-40B4-BE49-F238E27FC236}">
                <a16:creationId xmlns:a16="http://schemas.microsoft.com/office/drawing/2014/main" id="{356372EC-33C2-C942-A3E5-5DBCC2B364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3318" y="5457696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66" name="Text Box 13">
            <a:extLst>
              <a:ext uri="{FF2B5EF4-FFF2-40B4-BE49-F238E27FC236}">
                <a16:creationId xmlns:a16="http://schemas.microsoft.com/office/drawing/2014/main" id="{8AB2F812-1AF6-3544-BABD-6FD0AB06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317" y="5663655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67" name="Line 11">
            <a:extLst>
              <a:ext uri="{FF2B5EF4-FFF2-40B4-BE49-F238E27FC236}">
                <a16:creationId xmlns:a16="http://schemas.microsoft.com/office/drawing/2014/main" id="{449BCAF3-6CFA-1A40-8A9E-EA3D8E77F6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1287" y="5469351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FCA2A-0461-DA4F-BB78-54FD5CD162C4}"/>
              </a:ext>
            </a:extLst>
          </p:cNvPr>
          <p:cNvSpPr txBox="1"/>
          <p:nvPr/>
        </p:nvSpPr>
        <p:spPr>
          <a:xfrm>
            <a:off x="8747130" y="2814256"/>
            <a:ext cx="307968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Bei 1:1 Beziehungen kommen beide Fremdschlüssel maximal einmal vor, können also als Schlüssel verwendet werden.</a:t>
            </a:r>
          </a:p>
        </p:txBody>
      </p:sp>
    </p:spTree>
    <p:extLst>
      <p:ext uri="{BB962C8B-B14F-4D97-AF65-F5344CB8AC3E}">
        <p14:creationId xmlns:p14="http://schemas.microsoft.com/office/powerpoint/2010/main" val="16042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/>
      <p:bldP spid="34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Relationale Darstellung: Assoziation + Schlüssel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Häufig abhängig von Fremdschlüsseln</a:t>
                </a:r>
              </a:p>
              <a:p>
                <a:pPr lvl="1"/>
                <a:r>
                  <a:rPr lang="de-DE" dirty="0"/>
                  <a:t>Fremdschlüssel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de-DE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6"/>
                    </a:solidFill>
                  </a:rPr>
                  <a:t> </a:t>
                </a:r>
                <a:r>
                  <a:rPr lang="de-DE" dirty="0"/>
                  <a:t>in Relation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Primärschlüssel bestimmen über </a:t>
                </a:r>
                <a:r>
                  <a:rPr lang="de-DE" dirty="0" err="1"/>
                  <a:t>Kardinalitäten</a:t>
                </a:r>
                <a:endParaRPr lang="de-DE" dirty="0"/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1:n Beziehung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853FB-577A-7147-8959-28754A634C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63FEB-AC9E-2649-889E-8EA6934C8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41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B44E7E-FAD9-7C47-9AC5-CECAA0AC8F37}"/>
              </a:ext>
            </a:extLst>
          </p:cNvPr>
          <p:cNvGrpSpPr/>
          <p:nvPr/>
        </p:nvGrpSpPr>
        <p:grpSpPr>
          <a:xfrm>
            <a:off x="773679" y="3306437"/>
            <a:ext cx="6870300" cy="1114249"/>
            <a:chOff x="874037" y="3825216"/>
            <a:chExt cx="6870300" cy="1114249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5C3A96C5-1FD8-4D4A-95BF-86947EA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951" y="4508657"/>
              <a:ext cx="1084914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dirty="0"/>
                <a:t>Abteilung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E4983F-84F5-5E42-B165-0E5D52EAE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938" y="3830383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Nummer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A6948C-9509-2C4C-B248-C999A76E3893}"/>
                </a:ext>
              </a:extLst>
            </p:cNvPr>
            <p:cNvCxnSpPr>
              <a:cxnSpLocks/>
              <a:stCxn id="21" idx="0"/>
              <a:endCxn id="23" idx="4"/>
            </p:cNvCxnSpPr>
            <p:nvPr/>
          </p:nvCxnSpPr>
          <p:spPr>
            <a:xfrm flipV="1">
              <a:off x="7156408" y="4219896"/>
              <a:ext cx="730" cy="2887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AutoShape 4">
              <a:extLst>
                <a:ext uri="{FF2B5EF4-FFF2-40B4-BE49-F238E27FC236}">
                  <a16:creationId xmlns:a16="http://schemas.microsoft.com/office/drawing/2014/main" id="{0D637B25-CE6F-4B46-AC05-6B342BB41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583" y="4389218"/>
              <a:ext cx="2074636" cy="55024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dirty="0"/>
                <a:t>kontrolliert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14D7F8-75D5-1F4F-9AA2-D4E453D54A73}"/>
                </a:ext>
              </a:extLst>
            </p:cNvPr>
            <p:cNvCxnSpPr>
              <a:cxnSpLocks/>
              <a:stCxn id="28" idx="3"/>
              <a:endCxn id="21" idx="1"/>
            </p:cNvCxnSpPr>
            <p:nvPr/>
          </p:nvCxnSpPr>
          <p:spPr>
            <a:xfrm>
              <a:off x="5382219" y="4664342"/>
              <a:ext cx="1231732" cy="1384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8CB9E15-20A0-C24C-A3A6-C4B7B8D4B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75" y="4508316"/>
              <a:ext cx="849529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dirty="0"/>
                <a:t>Projekt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B0D767-0199-7746-AA50-173455529BC4}"/>
                </a:ext>
              </a:extLst>
            </p:cNvPr>
            <p:cNvCxnSpPr>
              <a:cxnSpLocks/>
              <a:stCxn id="30" idx="3"/>
              <a:endCxn id="28" idx="1"/>
            </p:cNvCxnSpPr>
            <p:nvPr/>
          </p:nvCxnSpPr>
          <p:spPr>
            <a:xfrm flipV="1">
              <a:off x="1886004" y="4664342"/>
              <a:ext cx="1421579" cy="13508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0F65AF-7E8D-5744-81E2-8A7A1F71DF5F}"/>
                </a:ext>
              </a:extLst>
            </p:cNvPr>
            <p:cNvSpPr txBox="1"/>
            <p:nvPr/>
          </p:nvSpPr>
          <p:spPr>
            <a:xfrm>
              <a:off x="3125844" y="428133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DE8654-FBEC-C949-84AB-11436A4DBB23}"/>
                </a:ext>
              </a:extLst>
            </p:cNvPr>
            <p:cNvSpPr txBox="1"/>
            <p:nvPr/>
          </p:nvSpPr>
          <p:spPr>
            <a:xfrm>
              <a:off x="5279433" y="427871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0C0A9670-9A10-244F-A558-538FAE18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37" y="3825216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Nummer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F344E4C-50AD-624A-A0D1-EC9B97DF34DE}"/>
                </a:ext>
              </a:extLst>
            </p:cNvPr>
            <p:cNvCxnSpPr>
              <a:cxnSpLocks/>
              <a:stCxn id="30" idx="0"/>
              <a:endCxn id="45" idx="4"/>
            </p:cNvCxnSpPr>
            <p:nvPr/>
          </p:nvCxnSpPr>
          <p:spPr>
            <a:xfrm flipH="1" flipV="1">
              <a:off x="1461237" y="4214729"/>
              <a:ext cx="3" cy="293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04956"/>
              </p:ext>
            </p:extLst>
          </p:nvPr>
        </p:nvGraphicFramePr>
        <p:xfrm>
          <a:off x="1872828" y="5169555"/>
          <a:ext cx="3548707" cy="315840"/>
        </p:xfrm>
        <a:graphic>
          <a:graphicData uri="http://schemas.openxmlformats.org/drawingml/2006/table">
            <a:tbl>
              <a:tblPr/>
              <a:tblGrid>
                <a:gridCol w="142581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KONTROLLIERT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DFC08A4C-89FB-2D40-9D7D-BA49BF992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344156"/>
              </p:ext>
            </p:extLst>
          </p:nvPr>
        </p:nvGraphicFramePr>
        <p:xfrm>
          <a:off x="8269109" y="4322429"/>
          <a:ext cx="3548707" cy="1584000"/>
        </p:xfrm>
        <a:graphic>
          <a:graphicData uri="http://schemas.openxmlformats.org/drawingml/2006/table">
            <a:tbl>
              <a:tblPr/>
              <a:tblGrid>
                <a:gridCol w="142581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8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KONTROLLIERT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38176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1564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696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448983"/>
                  </a:ext>
                </a:extLst>
              </a:tr>
            </a:tbl>
          </a:graphicData>
        </a:graphic>
      </p:graphicFrame>
      <p:sp>
        <p:nvSpPr>
          <p:cNvPr id="27" name="Text Box 13">
            <a:extLst>
              <a:ext uri="{FF2B5EF4-FFF2-40B4-BE49-F238E27FC236}">
                <a16:creationId xmlns:a16="http://schemas.microsoft.com/office/drawing/2014/main" id="{E842C574-249A-564D-A44E-C354705A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880" y="4564155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7C54DF1E-A019-254C-8F99-5B58C4247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1347" y="4892650"/>
            <a:ext cx="163110" cy="28483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289881B7-F031-2B4B-B78E-B5181E2897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4019" y="5461877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7" name="Text Box 13">
            <a:extLst>
              <a:ext uri="{FF2B5EF4-FFF2-40B4-BE49-F238E27FC236}">
                <a16:creationId xmlns:a16="http://schemas.microsoft.com/office/drawing/2014/main" id="{06C3D92B-6BBB-E143-8D59-B0B20DCF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018" y="5667836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38C8EA6E-8385-0242-A988-86E1F5D3CB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21988" y="5473532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8AB8C8-96C5-D244-8AF1-3B5856F10694}"/>
                  </a:ext>
                </a:extLst>
              </p:cNvPr>
              <p:cNvSpPr txBox="1"/>
              <p:nvPr/>
            </p:nvSpPr>
            <p:spPr>
              <a:xfrm>
                <a:off x="8599703" y="2805998"/>
                <a:ext cx="3231972" cy="1200329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dirty="0"/>
                  <a:t>Bei 1:n Beziehungen kommt der Fremdschlüssel der Entität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maximal einmal vor, kann also als Schlüssel verwendet werden.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8AB8C8-96C5-D244-8AF1-3B5856F10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03" y="2805998"/>
                <a:ext cx="323197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9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  <p:bldP spid="36" grpId="0" animBg="1"/>
      <p:bldP spid="37" grpId="0"/>
      <p:bldP spid="38" grpId="0" animBg="1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Relationale Darstellung: Assoziation + Schlüssel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Häufig abhängig von Fremdschlüsseln</a:t>
                </a:r>
              </a:p>
              <a:p>
                <a:pPr lvl="1"/>
                <a:r>
                  <a:rPr lang="de-DE" dirty="0"/>
                  <a:t>Fremdschlüssel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de-DE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accent6"/>
                    </a:solidFill>
                  </a:rPr>
                  <a:t> </a:t>
                </a:r>
                <a:r>
                  <a:rPr lang="de-DE" dirty="0"/>
                  <a:t>in Relation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r>
                  <a:rPr lang="de-DE" dirty="0"/>
                  <a:t>Primärschlüssel bestimmen über </a:t>
                </a:r>
                <a:r>
                  <a:rPr lang="de-DE" dirty="0" err="1"/>
                  <a:t>Kardinalitäten</a:t>
                </a:r>
                <a:endParaRPr lang="de-DE" dirty="0"/>
              </a:p>
              <a:p>
                <a:pPr lvl="1"/>
                <a:r>
                  <a:rPr lang="de-DE" dirty="0" err="1">
                    <a:solidFill>
                      <a:schemeClr val="accent1"/>
                    </a:solidFill>
                  </a:rPr>
                  <a:t>n:m</a:t>
                </a:r>
                <a:r>
                  <a:rPr lang="de-DE" dirty="0">
                    <a:solidFill>
                      <a:schemeClr val="accent1"/>
                    </a:solidFill>
                  </a:rPr>
                  <a:t> Beziehung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BAAD7-2375-864E-A0FD-F201F22075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FE0D8-1095-354B-B93F-6601A89D6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50461"/>
              </p:ext>
            </p:extLst>
          </p:nvPr>
        </p:nvGraphicFramePr>
        <p:xfrm>
          <a:off x="2269753" y="5131573"/>
          <a:ext cx="3958453" cy="315840"/>
        </p:xfrm>
        <a:graphic>
          <a:graphicData uri="http://schemas.openxmlformats.org/drawingml/2006/table">
            <a:tbl>
              <a:tblPr/>
              <a:tblGrid>
                <a:gridCol w="13282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012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ARBEITET_AN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Stunden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Line 11">
            <a:extLst>
              <a:ext uri="{FF2B5EF4-FFF2-40B4-BE49-F238E27FC236}">
                <a16:creationId xmlns:a16="http://schemas.microsoft.com/office/drawing/2014/main" id="{70FAF7F2-6FA0-6A4E-9368-922906F052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8668" y="5456868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EE67A147-3139-A548-96A0-6E92948C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66" y="5662827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AC8CE751-FCE0-274D-B6EF-47737AE914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46637" y="5468523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333C97A5-2136-FF4C-8947-AA48BC41C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640" y="4521519"/>
            <a:ext cx="271067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zusammen Primärschlüssel</a:t>
            </a:r>
          </a:p>
        </p:txBody>
      </p:sp>
      <p:sp>
        <p:nvSpPr>
          <p:cNvPr id="34" name="Line 11">
            <a:extLst>
              <a:ext uri="{FF2B5EF4-FFF2-40B4-BE49-F238E27FC236}">
                <a16:creationId xmlns:a16="http://schemas.microsoft.com/office/drawing/2014/main" id="{558FE6C9-1EE6-D84A-AEBE-F66712641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7307" y="4847981"/>
            <a:ext cx="163110" cy="28483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DFC08A4C-89FB-2D40-9D7D-BA49BF992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41605"/>
              </p:ext>
            </p:extLst>
          </p:nvPr>
        </p:nvGraphicFramePr>
        <p:xfrm>
          <a:off x="7792260" y="4010874"/>
          <a:ext cx="4039415" cy="1895040"/>
        </p:xfrm>
        <a:graphic>
          <a:graphicData uri="http://schemas.openxmlformats.org/drawingml/2006/table">
            <a:tbl>
              <a:tblPr/>
              <a:tblGrid>
                <a:gridCol w="140923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012">
                  <a:extLst>
                    <a:ext uri="{9D8B030D-6E8A-4147-A177-3AD203B41FA5}">
                      <a16:colId xmlns:a16="http://schemas.microsoft.com/office/drawing/2014/main" val="583969717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ARBEITET_AN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Stunden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3817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156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696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44898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75555"/>
                  </a:ext>
                </a:extLst>
              </a:tr>
            </a:tbl>
          </a:graphicData>
        </a:graphic>
      </p:graphicFrame>
      <p:sp>
        <p:nvSpPr>
          <p:cNvPr id="27" name="Line 11">
            <a:extLst>
              <a:ext uri="{FF2B5EF4-FFF2-40B4-BE49-F238E27FC236}">
                <a16:creationId xmlns:a16="http://schemas.microsoft.com/office/drawing/2014/main" id="{41F380EF-EE4F-434A-835D-57D8D97C3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9362" y="4847981"/>
            <a:ext cx="244287" cy="28037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8B4293-19AD-2743-8A02-7986FF3DFD84}"/>
              </a:ext>
            </a:extLst>
          </p:cNvPr>
          <p:cNvGrpSpPr/>
          <p:nvPr/>
        </p:nvGrpSpPr>
        <p:grpSpPr>
          <a:xfrm>
            <a:off x="766083" y="3303242"/>
            <a:ext cx="6947881" cy="1137575"/>
            <a:chOff x="1170750" y="3166185"/>
            <a:chExt cx="6947881" cy="11375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B44E7E-FAD9-7C47-9AC5-CECAA0AC8F37}"/>
                </a:ext>
              </a:extLst>
            </p:cNvPr>
            <p:cNvGrpSpPr/>
            <p:nvPr/>
          </p:nvGrpSpPr>
          <p:grpSpPr>
            <a:xfrm>
              <a:off x="1170750" y="3166185"/>
              <a:ext cx="6947881" cy="1137575"/>
              <a:chOff x="874037" y="3825216"/>
              <a:chExt cx="6947881" cy="1137575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5C3A96C5-1FD8-4D4A-95BF-86947EA30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9990" y="4508657"/>
                <a:ext cx="1232839" cy="3390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 dirty="0"/>
                  <a:t>Angestellte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5E4983F-84F5-5E42-B165-0E5D52EA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902" y="3830383"/>
                <a:ext cx="1331016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 u="sng" dirty="0"/>
                  <a:t>SozVersNr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A6948C-9509-2C4C-B248-C999A76E3893}"/>
                  </a:ext>
                </a:extLst>
              </p:cNvPr>
              <p:cNvCxnSpPr>
                <a:cxnSpLocks/>
                <a:stCxn id="21" idx="0"/>
                <a:endCxn id="23" idx="4"/>
              </p:cNvCxnSpPr>
              <p:nvPr/>
            </p:nvCxnSpPr>
            <p:spPr>
              <a:xfrm flipV="1">
                <a:off x="7156410" y="4219896"/>
                <a:ext cx="0" cy="2887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AutoShape 4">
                <a:extLst>
                  <a:ext uri="{FF2B5EF4-FFF2-40B4-BE49-F238E27FC236}">
                    <a16:creationId xmlns:a16="http://schemas.microsoft.com/office/drawing/2014/main" id="{0D637B25-CE6F-4B46-AC05-6B342BB41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165" y="4365891"/>
                <a:ext cx="1919472" cy="596900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err="1"/>
                  <a:t>arbeitet_an</a:t>
                </a:r>
                <a:endParaRPr lang="de-DE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614D7F8-75D5-1F4F-9AA2-D4E453D54A73}"/>
                  </a:ext>
                </a:extLst>
              </p:cNvPr>
              <p:cNvCxnSpPr>
                <a:cxnSpLocks/>
                <a:stCxn id="28" idx="3"/>
                <a:endCxn id="21" idx="1"/>
              </p:cNvCxnSpPr>
              <p:nvPr/>
            </p:nvCxnSpPr>
            <p:spPr>
              <a:xfrm>
                <a:off x="5304637" y="4664341"/>
                <a:ext cx="1235353" cy="13850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88CB9E15-20A0-C24C-A3A6-C4B7B8D4B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475" y="4508316"/>
                <a:ext cx="849529" cy="3390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 dirty="0"/>
                  <a:t>Projekt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BB0D767-0199-7746-AA50-173455529BC4}"/>
                  </a:ext>
                </a:extLst>
              </p:cNvPr>
              <p:cNvCxnSpPr>
                <a:cxnSpLocks/>
                <a:stCxn id="30" idx="3"/>
                <a:endCxn id="28" idx="1"/>
              </p:cNvCxnSpPr>
              <p:nvPr/>
            </p:nvCxnSpPr>
            <p:spPr>
              <a:xfrm flipV="1">
                <a:off x="1886004" y="4664341"/>
                <a:ext cx="1499161" cy="13509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0F65AF-7E8D-5744-81E2-8A7A1F71DF5F}"/>
                  </a:ext>
                </a:extLst>
              </p:cNvPr>
              <p:cNvSpPr txBox="1"/>
              <p:nvPr/>
            </p:nvSpPr>
            <p:spPr>
              <a:xfrm>
                <a:off x="3125844" y="430946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n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DE8654-FBEC-C949-84AB-11436A4DBB23}"/>
                  </a:ext>
                </a:extLst>
              </p:cNvPr>
              <p:cNvSpPr txBox="1"/>
              <p:nvPr/>
            </p:nvSpPr>
            <p:spPr>
              <a:xfrm>
                <a:off x="5279433" y="4306844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m</a:t>
                </a:r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0C0A9670-9A10-244F-A558-538FAE18C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037" y="3825216"/>
                <a:ext cx="1174399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 u="sng" dirty="0"/>
                  <a:t>Nummer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F344E4C-50AD-624A-A0D1-EC9B97DF34DE}"/>
                  </a:ext>
                </a:extLst>
              </p:cNvPr>
              <p:cNvCxnSpPr>
                <a:cxnSpLocks/>
                <a:stCxn id="30" idx="0"/>
                <a:endCxn id="45" idx="4"/>
              </p:cNvCxnSpPr>
              <p:nvPr/>
            </p:nvCxnSpPr>
            <p:spPr>
              <a:xfrm flipH="1" flipV="1">
                <a:off x="1461237" y="4214729"/>
                <a:ext cx="3" cy="293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813824A4-8E09-0444-A855-46A7A909A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352" y="3176774"/>
              <a:ext cx="1104522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dirty="0"/>
                <a:t>Stunden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E266FA-A4F3-1F47-B2C4-B7DF1BE33B19}"/>
                </a:ext>
              </a:extLst>
            </p:cNvPr>
            <p:cNvCxnSpPr>
              <a:cxnSpLocks/>
              <a:stCxn id="28" idx="0"/>
              <a:endCxn id="32" idx="4"/>
            </p:cNvCxnSpPr>
            <p:nvPr/>
          </p:nvCxnSpPr>
          <p:spPr>
            <a:xfrm flipH="1" flipV="1">
              <a:off x="4641613" y="3566287"/>
              <a:ext cx="1" cy="1405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23571D-71E7-724F-B3EA-82EBBBEFA480}"/>
                  </a:ext>
                </a:extLst>
              </p:cNvPr>
              <p:cNvSpPr txBox="1"/>
              <p:nvPr/>
            </p:nvSpPr>
            <p:spPr>
              <a:xfrm>
                <a:off x="8599703" y="2463402"/>
                <a:ext cx="3231972" cy="1477328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de-DE" dirty="0"/>
                  <a:t>Bei </a:t>
                </a:r>
                <a:r>
                  <a:rPr lang="de-DE" dirty="0" err="1"/>
                  <a:t>n:m</a:t>
                </a:r>
                <a:r>
                  <a:rPr lang="de-DE" dirty="0"/>
                  <a:t> Beziehungen kommt die Kombination der Fremdschlüssel der Entitäten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maximal einmal vor, können zusammen als Schlüssel verwendet werden.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823571D-71E7-724F-B3EA-82EBBBEFA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703" y="2463402"/>
                <a:ext cx="3231972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9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33" grpId="0"/>
      <p:bldP spid="34" grpId="0" animBg="1"/>
      <p:bldP spid="27" grpId="0" animBg="1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Relationale Darstellung: Abgeleitete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CFA6-6CD0-BD4C-9B25-948E3402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Abgeleitete Attribute </a:t>
            </a:r>
            <a:r>
              <a:rPr lang="de-DE" dirty="0"/>
              <a:t>ergeben sich aus Zuständen anderer Teile</a:t>
            </a:r>
          </a:p>
          <a:p>
            <a:pPr lvl="1"/>
            <a:r>
              <a:rPr lang="de-DE" dirty="0"/>
              <a:t>„</a:t>
            </a:r>
            <a:r>
              <a:rPr lang="de-DE" dirty="0" err="1"/>
              <a:t>AnzahlAngestellte</a:t>
            </a:r>
            <a:r>
              <a:rPr lang="de-DE" dirty="0"/>
              <a:t>“ ergibt sich durch „</a:t>
            </a:r>
            <a:r>
              <a:rPr lang="de-DE" dirty="0" err="1"/>
              <a:t>arbeitet_für</a:t>
            </a:r>
            <a:r>
              <a:rPr lang="de-DE" dirty="0"/>
              <a:t>“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37265-40E8-3741-BC04-332BB87AD9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0A66D-9C5F-A14C-8CEB-87C2E8C9B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92586"/>
              </p:ext>
            </p:extLst>
          </p:nvPr>
        </p:nvGraphicFramePr>
        <p:xfrm>
          <a:off x="1999964" y="5154493"/>
          <a:ext cx="3265434" cy="315840"/>
        </p:xfrm>
        <a:graphic>
          <a:graphicData uri="http://schemas.openxmlformats.org/drawingml/2006/table">
            <a:tbl>
              <a:tblPr/>
              <a:tblGrid>
                <a:gridCol w="1526713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9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ARBEITET_FÜR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DFC08A4C-89FB-2D40-9D7D-BA49BF992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00717"/>
              </p:ext>
            </p:extLst>
          </p:nvPr>
        </p:nvGraphicFramePr>
        <p:xfrm>
          <a:off x="8705371" y="4642554"/>
          <a:ext cx="3126304" cy="1263360"/>
        </p:xfrm>
        <a:graphic>
          <a:graphicData uri="http://schemas.openxmlformats.org/drawingml/2006/table">
            <a:tbl>
              <a:tblPr/>
              <a:tblGrid>
                <a:gridCol w="14140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ARBEITET_FÜR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3817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156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7555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F8B4293-19AD-2743-8A02-7986FF3DFD84}"/>
              </a:ext>
            </a:extLst>
          </p:cNvPr>
          <p:cNvGrpSpPr/>
          <p:nvPr/>
        </p:nvGrpSpPr>
        <p:grpSpPr>
          <a:xfrm>
            <a:off x="766106" y="3301543"/>
            <a:ext cx="6947881" cy="1137575"/>
            <a:chOff x="1170750" y="3166185"/>
            <a:chExt cx="6947881" cy="11375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B44E7E-FAD9-7C47-9AC5-CECAA0AC8F37}"/>
                </a:ext>
              </a:extLst>
            </p:cNvPr>
            <p:cNvGrpSpPr/>
            <p:nvPr/>
          </p:nvGrpSpPr>
          <p:grpSpPr>
            <a:xfrm>
              <a:off x="1170750" y="3166185"/>
              <a:ext cx="6947881" cy="1137575"/>
              <a:chOff x="874037" y="3825216"/>
              <a:chExt cx="6947881" cy="1137575"/>
            </a:xfrm>
          </p:grpSpPr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5C3A96C5-1FD8-4D4A-95BF-86947EA30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9990" y="4508657"/>
                <a:ext cx="1232839" cy="3390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 dirty="0"/>
                  <a:t>Angestellte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5E4983F-84F5-5E42-B165-0E5D52EA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0902" y="3830383"/>
                <a:ext cx="1331016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 u="sng" dirty="0"/>
                  <a:t>SozVersNr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1A6948C-9509-2C4C-B248-C999A76E3893}"/>
                  </a:ext>
                </a:extLst>
              </p:cNvPr>
              <p:cNvCxnSpPr>
                <a:cxnSpLocks/>
                <a:stCxn id="21" idx="0"/>
                <a:endCxn id="23" idx="4"/>
              </p:cNvCxnSpPr>
              <p:nvPr/>
            </p:nvCxnSpPr>
            <p:spPr>
              <a:xfrm flipV="1">
                <a:off x="7156410" y="4219896"/>
                <a:ext cx="0" cy="2887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AutoShape 4">
                <a:extLst>
                  <a:ext uri="{FF2B5EF4-FFF2-40B4-BE49-F238E27FC236}">
                    <a16:creationId xmlns:a16="http://schemas.microsoft.com/office/drawing/2014/main" id="{0D637B25-CE6F-4B46-AC05-6B342BB41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165" y="4365891"/>
                <a:ext cx="1919472" cy="596900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dirty="0" err="1"/>
                  <a:t>arbeitet_für</a:t>
                </a:r>
                <a:endParaRPr lang="de-DE" dirty="0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614D7F8-75D5-1F4F-9AA2-D4E453D54A73}"/>
                  </a:ext>
                </a:extLst>
              </p:cNvPr>
              <p:cNvCxnSpPr>
                <a:cxnSpLocks/>
                <a:stCxn id="28" idx="3"/>
                <a:endCxn id="21" idx="1"/>
              </p:cNvCxnSpPr>
              <p:nvPr/>
            </p:nvCxnSpPr>
            <p:spPr>
              <a:xfrm>
                <a:off x="5304637" y="4664341"/>
                <a:ext cx="1235353" cy="13850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ectangle 2">
                <a:extLst>
                  <a:ext uri="{FF2B5EF4-FFF2-40B4-BE49-F238E27FC236}">
                    <a16:creationId xmlns:a16="http://schemas.microsoft.com/office/drawing/2014/main" id="{88CB9E15-20A0-C24C-A3A6-C4B7B8D4B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784" y="4508316"/>
                <a:ext cx="1084914" cy="3390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 dirty="0"/>
                  <a:t>Abteilung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BB0D767-0199-7746-AA50-173455529BC4}"/>
                  </a:ext>
                </a:extLst>
              </p:cNvPr>
              <p:cNvCxnSpPr>
                <a:cxnSpLocks/>
                <a:stCxn id="30" idx="3"/>
                <a:endCxn id="28" idx="1"/>
              </p:cNvCxnSpPr>
              <p:nvPr/>
            </p:nvCxnSpPr>
            <p:spPr>
              <a:xfrm flipV="1">
                <a:off x="2003698" y="4664341"/>
                <a:ext cx="1381467" cy="13509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0F65AF-7E8D-5744-81E2-8A7A1F71DF5F}"/>
                  </a:ext>
                </a:extLst>
              </p:cNvPr>
              <p:cNvSpPr txBox="1"/>
              <p:nvPr/>
            </p:nvSpPr>
            <p:spPr>
              <a:xfrm>
                <a:off x="3125844" y="42954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DE8654-FBEC-C949-84AB-11436A4DBB23}"/>
                  </a:ext>
                </a:extLst>
              </p:cNvPr>
              <p:cNvSpPr txBox="1"/>
              <p:nvPr/>
            </p:nvSpPr>
            <p:spPr>
              <a:xfrm>
                <a:off x="5279433" y="429277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n</a:t>
                </a:r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0C0A9670-9A10-244F-A558-538FAE18C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037" y="3825216"/>
                <a:ext cx="1174399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 u="sng" dirty="0"/>
                  <a:t>Nummer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F344E4C-50AD-624A-A0D1-EC9B97DF34DE}"/>
                  </a:ext>
                </a:extLst>
              </p:cNvPr>
              <p:cNvCxnSpPr>
                <a:cxnSpLocks/>
                <a:stCxn id="30" idx="0"/>
                <a:endCxn id="45" idx="4"/>
              </p:cNvCxnSpPr>
              <p:nvPr/>
            </p:nvCxnSpPr>
            <p:spPr>
              <a:xfrm flipH="1" flipV="1">
                <a:off x="1461237" y="4214729"/>
                <a:ext cx="4" cy="2935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813824A4-8E09-0444-A855-46A7A909A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164" y="3250134"/>
              <a:ext cx="2359348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dirty="0" err="1">
                  <a:solidFill>
                    <a:srgbClr val="FFC000"/>
                  </a:solidFill>
                </a:rPr>
                <a:t>AnzahlAngestellte</a:t>
              </a:r>
              <a:endParaRPr lang="de-DE" dirty="0">
                <a:solidFill>
                  <a:srgbClr val="FFC000"/>
                </a:solidFill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1E266FA-A4F3-1F47-B2C4-B7DF1BE33B19}"/>
                </a:ext>
              </a:extLst>
            </p:cNvPr>
            <p:cNvCxnSpPr>
              <a:cxnSpLocks/>
              <a:stCxn id="30" idx="0"/>
              <a:endCxn id="32" idx="4"/>
            </p:cNvCxnSpPr>
            <p:nvPr/>
          </p:nvCxnSpPr>
          <p:spPr>
            <a:xfrm flipV="1">
              <a:off x="1757954" y="3639647"/>
              <a:ext cx="1843884" cy="2096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Line 11">
            <a:extLst>
              <a:ext uri="{FF2B5EF4-FFF2-40B4-BE49-F238E27FC236}">
                <a16:creationId xmlns:a16="http://schemas.microsoft.com/office/drawing/2014/main" id="{3F45747C-F2AA-DA48-B951-56DCEC78BE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0367" y="5451878"/>
            <a:ext cx="198018" cy="24436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 sz="2400"/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480658A9-6BDA-C146-B848-D5870243F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765" y="5657837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57B494FB-2B8C-DE4F-A0F2-F42EAD3D80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28336" y="5463533"/>
            <a:ext cx="163110" cy="248023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 sz="2400"/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703BBC88-2014-2443-83B6-455C732D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185" y="4558986"/>
            <a:ext cx="16394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C9B8069B-FA8A-4B48-A26B-ED3F911C2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2581" y="4832687"/>
            <a:ext cx="151630" cy="309781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4C2F8-394D-1D48-8281-FF4BE9CEED45}"/>
              </a:ext>
            </a:extLst>
          </p:cNvPr>
          <p:cNvSpPr/>
          <p:nvPr/>
        </p:nvSpPr>
        <p:spPr>
          <a:xfrm>
            <a:off x="8604125" y="2481825"/>
            <a:ext cx="3225034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 lvl="1"/>
            <a:r>
              <a:rPr lang="de-DE" dirty="0"/>
              <a:t>Klassische Anfrage an DB (Wie? - nächster Block zu relationaler Algebra)</a:t>
            </a:r>
          </a:p>
          <a:p>
            <a:pPr marL="298450" lvl="2" indent="-285750">
              <a:buFont typeface="Arial" panose="020B0604020202020204" pitchFamily="34" charset="0"/>
              <a:buChar char="•"/>
            </a:pPr>
            <a:r>
              <a:rPr lang="de-DE" dirty="0"/>
              <a:t>Anzahl an Angestellten, die für eine Abteilung (z.B. 42) arbeiten (Ergebnis: 2)</a:t>
            </a:r>
          </a:p>
        </p:txBody>
      </p:sp>
    </p:spTree>
    <p:extLst>
      <p:ext uri="{BB962C8B-B14F-4D97-AF65-F5344CB8AC3E}">
        <p14:creationId xmlns:p14="http://schemas.microsoft.com/office/powerpoint/2010/main" val="21901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27" grpId="0"/>
      <p:bldP spid="33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Relationale Darstellung: Schwache Entitäten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/>
                  <a:t>Schwache Entität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baseline="-25000">
                    <a:solidFill>
                      <a:schemeClr val="accent1"/>
                    </a:solidFill>
                  </a:rPr>
                  <a:t> </a:t>
                </a:r>
                <a:r>
                  <a:rPr lang="de-DE"/>
                  <a:t>mit partiellen Schlüsseln</a:t>
                </a:r>
                <a:r>
                  <a:rPr lang="de-DE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de-DE" i="1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de-DE">
                  <a:solidFill>
                    <a:srgbClr val="7030A0"/>
                  </a:solidFill>
                </a:endParaRPr>
              </a:p>
              <a:p>
                <a:pPr lvl="1"/>
                <a:r>
                  <a:rPr lang="de-DE"/>
                  <a:t>mit starker Entität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/>
                  <a:t> mit Schlüsseln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de-DE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/>
                  <a:t>identifiziert über Beziehung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/>
                  <a:t> mit Attributen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/>
                  <a:t> </a:t>
                </a:r>
              </a:p>
              <a:p>
                <a:pPr lvl="1"/>
                <a:r>
                  <a:rPr lang="de-DE"/>
                  <a:t>wird zu Relation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de-DE" i="1">
                                <a:solidFill>
                                  <a:schemeClr val="tx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6CFA6-6CD0-BD4C-9B25-948E3402B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6BB4A-E3DA-674D-9932-D73F68AC79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CA2D0-D46F-6745-AF0D-0BF8D1164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44</a:t>
            </a:fld>
            <a:endParaRPr lang="de-DE"/>
          </a:p>
        </p:txBody>
      </p:sp>
      <p:graphicFrame>
        <p:nvGraphicFramePr>
          <p:cNvPr id="52" name="Group 5">
            <a:extLst>
              <a:ext uri="{FF2B5EF4-FFF2-40B4-BE49-F238E27FC236}">
                <a16:creationId xmlns:a16="http://schemas.microsoft.com/office/drawing/2014/main" id="{2BC98D40-646E-C445-91F0-1AC87BCD5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13143"/>
              </p:ext>
            </p:extLst>
          </p:nvPr>
        </p:nvGraphicFramePr>
        <p:xfrm>
          <a:off x="592869" y="5143994"/>
          <a:ext cx="5815095" cy="315840"/>
        </p:xfrm>
        <a:graphic>
          <a:graphicData uri="http://schemas.openxmlformats.org/drawingml/2006/table">
            <a:tbl>
              <a:tblPr/>
              <a:tblGrid>
                <a:gridCol w="13203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  <a:gridCol w="589072">
                  <a:extLst>
                    <a:ext uri="{9D8B030D-6E8A-4147-A177-3AD203B41FA5}">
                      <a16:colId xmlns:a16="http://schemas.microsoft.com/office/drawing/2014/main" val="2489043016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29955956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ANGEHÖRIGE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5">
            <a:extLst>
              <a:ext uri="{FF2B5EF4-FFF2-40B4-BE49-F238E27FC236}">
                <a16:creationId xmlns:a16="http://schemas.microsoft.com/office/drawing/2014/main" id="{DFC08A4C-89FB-2D40-9D7D-BA49BF992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38058"/>
              </p:ext>
            </p:extLst>
          </p:nvPr>
        </p:nvGraphicFramePr>
        <p:xfrm>
          <a:off x="7273791" y="4010136"/>
          <a:ext cx="4562369" cy="1895040"/>
        </p:xfrm>
        <a:graphic>
          <a:graphicData uri="http://schemas.openxmlformats.org/drawingml/2006/table">
            <a:tbl>
              <a:tblPr/>
              <a:tblGrid>
                <a:gridCol w="13203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6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388">
                  <a:extLst>
                    <a:ext uri="{9D8B030D-6E8A-4147-A177-3AD203B41FA5}">
                      <a16:colId xmlns:a16="http://schemas.microsoft.com/office/drawing/2014/main" val="2352623265"/>
                    </a:ext>
                  </a:extLst>
                </a:gridCol>
                <a:gridCol w="788525">
                  <a:extLst>
                    <a:ext uri="{9D8B030D-6E8A-4147-A177-3AD203B41FA5}">
                      <a16:colId xmlns:a16="http://schemas.microsoft.com/office/drawing/2014/main" val="2716923624"/>
                    </a:ext>
                  </a:extLst>
                </a:gridCol>
                <a:gridCol w="589072">
                  <a:extLst>
                    <a:ext uri="{9D8B030D-6E8A-4147-A177-3AD203B41FA5}">
                      <a16:colId xmlns:a16="http://schemas.microsoft.com/office/drawing/2014/main" val="3735364489"/>
                    </a:ext>
                  </a:extLst>
                </a:gridCol>
                <a:gridCol w="52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ANGEHÖRIGE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Alice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3817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5156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Bob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696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Charlie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44898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Judy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75555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CB4D5A4E-1B33-3840-8C5F-09D504E3E3DC}"/>
              </a:ext>
            </a:extLst>
          </p:cNvPr>
          <p:cNvGrpSpPr/>
          <p:nvPr/>
        </p:nvGrpSpPr>
        <p:grpSpPr>
          <a:xfrm>
            <a:off x="689552" y="3367069"/>
            <a:ext cx="6831918" cy="1333276"/>
            <a:chOff x="1092442" y="2972343"/>
            <a:chExt cx="6831918" cy="133327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AC709B0-1E84-2C47-B34B-42A8729ED81F}"/>
                </a:ext>
              </a:extLst>
            </p:cNvPr>
            <p:cNvGrpSpPr/>
            <p:nvPr/>
          </p:nvGrpSpPr>
          <p:grpSpPr>
            <a:xfrm>
              <a:off x="1092442" y="3168045"/>
              <a:ext cx="6019658" cy="1137574"/>
              <a:chOff x="795729" y="3825217"/>
              <a:chExt cx="6019658" cy="1137574"/>
            </a:xfrm>
          </p:grpSpPr>
          <p:sp>
            <p:nvSpPr>
              <p:cNvPr id="38" name="Rectangle 2">
                <a:extLst>
                  <a:ext uri="{FF2B5EF4-FFF2-40B4-BE49-F238E27FC236}">
                    <a16:creationId xmlns:a16="http://schemas.microsoft.com/office/drawing/2014/main" id="{98C0832D-2DCA-9F48-B08E-A8152594E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6067" y="4494808"/>
                <a:ext cx="1259320" cy="339067"/>
              </a:xfrm>
              <a:prstGeom prst="rect">
                <a:avLst/>
              </a:prstGeom>
              <a:solidFill>
                <a:schemeClr val="bg1"/>
              </a:solidFill>
              <a:ln w="38100" cmpd="dbl">
                <a:solidFill>
                  <a:schemeClr val="tx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/>
                  <a:t>Angehorige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C9B482A-3762-0E47-951F-7F884702B386}"/>
                  </a:ext>
                </a:extLst>
              </p:cNvPr>
              <p:cNvCxnSpPr>
                <a:cxnSpLocks/>
                <a:stCxn id="38" idx="0"/>
                <a:endCxn id="65" idx="5"/>
              </p:cNvCxnSpPr>
              <p:nvPr/>
            </p:nvCxnSpPr>
            <p:spPr>
              <a:xfrm flipH="1" flipV="1">
                <a:off x="5173406" y="4359660"/>
                <a:ext cx="1012321" cy="1351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AutoShape 4">
                <a:extLst>
                  <a:ext uri="{FF2B5EF4-FFF2-40B4-BE49-F238E27FC236}">
                    <a16:creationId xmlns:a16="http://schemas.microsoft.com/office/drawing/2014/main" id="{73E7DB43-A7DA-9D4A-B192-D35466151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382" y="4365891"/>
                <a:ext cx="1919472" cy="596900"/>
              </a:xfrm>
              <a:prstGeom prst="diamond">
                <a:avLst/>
              </a:prstGeom>
              <a:solidFill>
                <a:schemeClr val="bg1"/>
              </a:solidFill>
              <a:ln w="38100" cmpd="dbl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/>
                  <a:t>Angehörige_von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44228BD-CDB4-094E-AFF4-CC5E17891432}"/>
                  </a:ext>
                </a:extLst>
              </p:cNvPr>
              <p:cNvCxnSpPr>
                <a:cxnSpLocks/>
                <a:stCxn id="41" idx="3"/>
                <a:endCxn id="38" idx="1"/>
              </p:cNvCxnSpPr>
              <p:nvPr/>
            </p:nvCxnSpPr>
            <p:spPr>
              <a:xfrm>
                <a:off x="4727854" y="4664341"/>
                <a:ext cx="828213" cy="1"/>
              </a:xfrm>
              <a:prstGeom prst="line">
                <a:avLst/>
              </a:prstGeom>
              <a:ln w="381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Rectangle 2">
                <a:extLst>
                  <a:ext uri="{FF2B5EF4-FFF2-40B4-BE49-F238E27FC236}">
                    <a16:creationId xmlns:a16="http://schemas.microsoft.com/office/drawing/2014/main" id="{21B4D8E5-4669-444C-9812-4BB73B3E3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818" y="4494808"/>
                <a:ext cx="1232839" cy="3390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de-DE"/>
                  <a:t>Angestellte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ED6C358-1595-9E4B-8041-BA79B9167997}"/>
                  </a:ext>
                </a:extLst>
              </p:cNvPr>
              <p:cNvCxnSpPr>
                <a:cxnSpLocks/>
                <a:stCxn id="46" idx="3"/>
                <a:endCxn id="41" idx="1"/>
              </p:cNvCxnSpPr>
              <p:nvPr/>
            </p:nvCxnSpPr>
            <p:spPr>
              <a:xfrm flipV="1">
                <a:off x="2077657" y="4664341"/>
                <a:ext cx="730725" cy="1"/>
              </a:xfrm>
              <a:prstGeom prst="line">
                <a:avLst/>
              </a:prstGeom>
              <a:ln w="12700" cmpd="dbl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49E043-4866-144B-816E-AB19EF6D4AD1}"/>
                  </a:ext>
                </a:extLst>
              </p:cNvPr>
              <p:cNvSpPr txBox="1"/>
              <p:nvPr/>
            </p:nvSpPr>
            <p:spPr>
              <a:xfrm>
                <a:off x="2549061" y="42954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3EAEEF8-6541-E243-A1DF-6633780FBA43}"/>
                  </a:ext>
                </a:extLst>
              </p:cNvPr>
              <p:cNvSpPr txBox="1"/>
              <p:nvPr/>
            </p:nvSpPr>
            <p:spPr>
              <a:xfrm>
                <a:off x="4702650" y="429277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/>
                  <a:t>n</a:t>
                </a:r>
              </a:p>
            </p:txBody>
          </p:sp>
          <p:sp>
            <p:nvSpPr>
              <p:cNvPr id="57" name="Oval 7">
                <a:extLst>
                  <a:ext uri="{FF2B5EF4-FFF2-40B4-BE49-F238E27FC236}">
                    <a16:creationId xmlns:a16="http://schemas.microsoft.com/office/drawing/2014/main" id="{A7578387-8A60-CF43-91B6-E8ACEB90F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729" y="3825217"/>
                <a:ext cx="1331016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 u="sng"/>
                  <a:t>SozVersNr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77103CE-7727-BF4F-9319-19593604AC89}"/>
                  </a:ext>
                </a:extLst>
              </p:cNvPr>
              <p:cNvCxnSpPr>
                <a:cxnSpLocks/>
                <a:stCxn id="46" idx="0"/>
                <a:endCxn id="57" idx="4"/>
              </p:cNvCxnSpPr>
              <p:nvPr/>
            </p:nvCxnSpPr>
            <p:spPr>
              <a:xfrm flipH="1" flipV="1">
                <a:off x="1461237" y="4214730"/>
                <a:ext cx="1" cy="28007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29A218A2-296C-FB4A-8E47-8677CFE5D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062" y="2975434"/>
              <a:ext cx="1430649" cy="389513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GebDatum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933663-3274-1543-BC8A-9B57BD80467C}"/>
                </a:ext>
              </a:extLst>
            </p:cNvPr>
            <p:cNvCxnSpPr>
              <a:cxnSpLocks/>
              <a:stCxn id="38" idx="0"/>
              <a:endCxn id="59" idx="4"/>
            </p:cNvCxnSpPr>
            <p:nvPr/>
          </p:nvCxnSpPr>
          <p:spPr>
            <a:xfrm flipH="1" flipV="1">
              <a:off x="5707387" y="3364947"/>
              <a:ext cx="775053" cy="4726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21E41076-8466-5848-93BC-C7AC9088A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1169" y="2972343"/>
              <a:ext cx="1453191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Geschlecht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C997542-5626-D744-960B-785688922CFC}"/>
                </a:ext>
              </a:extLst>
            </p:cNvPr>
            <p:cNvCxnSpPr>
              <a:cxnSpLocks/>
              <a:stCxn id="38" idx="0"/>
              <a:endCxn id="61" idx="4"/>
            </p:cNvCxnSpPr>
            <p:nvPr/>
          </p:nvCxnSpPr>
          <p:spPr>
            <a:xfrm flipV="1">
              <a:off x="6482440" y="3361856"/>
              <a:ext cx="715325" cy="4757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7">
              <a:extLst>
                <a:ext uri="{FF2B5EF4-FFF2-40B4-BE49-F238E27FC236}">
                  <a16:creationId xmlns:a16="http://schemas.microsoft.com/office/drawing/2014/main" id="{E465A084-31B9-3747-AA34-C44FF9DF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1307" y="3411734"/>
              <a:ext cx="638008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Grad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4B2E73-0652-B94A-A526-C2CA9B5DADBF}"/>
                </a:ext>
              </a:extLst>
            </p:cNvPr>
            <p:cNvCxnSpPr>
              <a:cxnSpLocks/>
              <a:stCxn id="38" idx="0"/>
              <a:endCxn id="63" idx="3"/>
            </p:cNvCxnSpPr>
            <p:nvPr/>
          </p:nvCxnSpPr>
          <p:spPr>
            <a:xfrm flipV="1">
              <a:off x="6482440" y="3744204"/>
              <a:ext cx="772301" cy="93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3FEFD6-C4E7-CA4A-8A2F-18B73130122E}"/>
                </a:ext>
              </a:extLst>
            </p:cNvPr>
            <p:cNvGrpSpPr/>
            <p:nvPr/>
          </p:nvGrpSpPr>
          <p:grpSpPr>
            <a:xfrm>
              <a:off x="4798636" y="3370018"/>
              <a:ext cx="786691" cy="389513"/>
              <a:chOff x="3629656" y="2778362"/>
              <a:chExt cx="786691" cy="389513"/>
            </a:xfrm>
          </p:grpSpPr>
          <p:sp>
            <p:nvSpPr>
              <p:cNvPr id="65" name="Oval 7">
                <a:extLst>
                  <a:ext uri="{FF2B5EF4-FFF2-40B4-BE49-F238E27FC236}">
                    <a16:creationId xmlns:a16="http://schemas.microsoft.com/office/drawing/2014/main" id="{D6069C81-34D8-FD43-B41E-7788C8B16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9656" y="2778362"/>
                <a:ext cx="786691" cy="3895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de-DE"/>
                  <a:t>Name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76CA9E2-9EA5-C54D-8614-A9326671C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7897" y="3062537"/>
                <a:ext cx="540000" cy="0"/>
              </a:xfrm>
              <a:prstGeom prst="line">
                <a:avLst/>
              </a:prstGeom>
              <a:ln w="19050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ext Box 13">
            <a:extLst>
              <a:ext uri="{FF2B5EF4-FFF2-40B4-BE49-F238E27FC236}">
                <a16:creationId xmlns:a16="http://schemas.microsoft.com/office/drawing/2014/main" id="{5943FC56-B140-2E41-96C6-615505E1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467" y="5541668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69" name="Line 11">
            <a:extLst>
              <a:ext uri="{FF2B5EF4-FFF2-40B4-BE49-F238E27FC236}">
                <a16:creationId xmlns:a16="http://schemas.microsoft.com/office/drawing/2014/main" id="{030E56EE-2712-284C-839A-1A65FFC508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83373" y="5453463"/>
            <a:ext cx="350539" cy="15577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 Box 13">
            <a:extLst>
              <a:ext uri="{FF2B5EF4-FFF2-40B4-BE49-F238E27FC236}">
                <a16:creationId xmlns:a16="http://schemas.microsoft.com/office/drawing/2014/main" id="{1E6B5687-8F2B-6746-8BB4-3DEBBAEE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550" y="5669849"/>
            <a:ext cx="271067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accent1"/>
                </a:solidFill>
              </a:rPr>
              <a:t>zusammen Primärschlüssel</a:t>
            </a:r>
          </a:p>
        </p:txBody>
      </p:sp>
      <p:sp>
        <p:nvSpPr>
          <p:cNvPr id="74" name="Line 11">
            <a:extLst>
              <a:ext uri="{FF2B5EF4-FFF2-40B4-BE49-F238E27FC236}">
                <a16:creationId xmlns:a16="http://schemas.microsoft.com/office/drawing/2014/main" id="{444ACC31-7F7E-1F4E-816B-7B19D79D33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3599" y="5499695"/>
            <a:ext cx="699737" cy="210160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5" name="Line 11">
            <a:extLst>
              <a:ext uri="{FF2B5EF4-FFF2-40B4-BE49-F238E27FC236}">
                <a16:creationId xmlns:a16="http://schemas.microsoft.com/office/drawing/2014/main" id="{52E6B2D1-1D3D-364A-92A8-892A9EBF9F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4792" y="5471330"/>
            <a:ext cx="700433" cy="216701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9B32233-8A28-C045-8035-D6DCD1057045}"/>
              </a:ext>
            </a:extLst>
          </p:cNvPr>
          <p:cNvSpPr/>
          <p:nvPr/>
        </p:nvSpPr>
        <p:spPr>
          <a:xfrm>
            <a:off x="8466366" y="2481825"/>
            <a:ext cx="3362793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 lvl="1"/>
            <a:r>
              <a:rPr lang="de-DE" dirty="0"/>
              <a:t>Partielle Schlüssel der schwachen Entität werden zusammen mit den Fremdschlüsseln der starken Entität zum Schlüssel.</a:t>
            </a:r>
          </a:p>
        </p:txBody>
      </p:sp>
    </p:spTree>
    <p:extLst>
      <p:ext uri="{BB962C8B-B14F-4D97-AF65-F5344CB8AC3E}">
        <p14:creationId xmlns:p14="http://schemas.microsoft.com/office/powerpoint/2010/main" val="41757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73" grpId="0"/>
      <p:bldP spid="74" grpId="0" animBg="1"/>
      <p:bldP spid="75" grpId="0" animBg="1"/>
      <p:bldP spid="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B80E-B060-2E48-98AA-F1BE10B8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Relationale Darstellung: EER-Modell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CFA6-6CD0-BD4C-9B25-948E3402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EER-Konstrukte: Spezialisierung, Generalisierung</a:t>
            </a:r>
          </a:p>
          <a:p>
            <a:pPr lvl="1"/>
            <a:r>
              <a:rPr lang="de-DE" dirty="0"/>
              <a:t>Subklasse wird zur Relation</a:t>
            </a:r>
          </a:p>
          <a:p>
            <a:pPr lvl="1"/>
            <a:r>
              <a:rPr lang="de-DE" dirty="0"/>
              <a:t>Fremdschlüssel von Superklasse</a:t>
            </a:r>
          </a:p>
          <a:p>
            <a:pPr lvl="1"/>
            <a:r>
              <a:rPr lang="de-DE" dirty="0">
                <a:solidFill>
                  <a:srgbClr val="FFC000"/>
                </a:solidFill>
              </a:rPr>
              <a:t>Keine Vererbung der Attribute (doppelte Speicherung vermeiden)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1C567-8D29-A84C-9323-B78691F0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0EB98-20B1-EC4D-B7CF-706F00FB3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7661D-CCE5-E445-8515-FB4C9EB56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76474726-1B5C-E448-830C-61DFD6CBC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60771"/>
              </p:ext>
            </p:extLst>
          </p:nvPr>
        </p:nvGraphicFramePr>
        <p:xfrm>
          <a:off x="940841" y="5561356"/>
          <a:ext cx="3547501" cy="315840"/>
        </p:xfrm>
        <a:graphic>
          <a:graphicData uri="http://schemas.openxmlformats.org/drawingml/2006/table">
            <a:tbl>
              <a:tblPr/>
              <a:tblGrid>
                <a:gridCol w="145476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7" name="Group 5">
            <a:extLst>
              <a:ext uri="{FF2B5EF4-FFF2-40B4-BE49-F238E27FC236}">
                <a16:creationId xmlns:a16="http://schemas.microsoft.com/office/drawing/2014/main" id="{0584232A-C900-2042-B0C5-E37D3AB4D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43727"/>
              </p:ext>
            </p:extLst>
          </p:nvPr>
        </p:nvGraphicFramePr>
        <p:xfrm>
          <a:off x="1224065" y="3626889"/>
          <a:ext cx="3532134" cy="315840"/>
        </p:xfrm>
        <a:graphic>
          <a:graphicData uri="http://schemas.openxmlformats.org/drawingml/2006/table">
            <a:tbl>
              <a:tblPr/>
              <a:tblGrid>
                <a:gridCol w="115365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213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SEKRETÄR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TastAnschläge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1" name="Text Box 13">
            <a:extLst>
              <a:ext uri="{FF2B5EF4-FFF2-40B4-BE49-F238E27FC236}">
                <a16:creationId xmlns:a16="http://schemas.microsoft.com/office/drawing/2014/main" id="{A8FEA622-FB76-5C40-B29A-8A736D4E4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34" y="3094786"/>
            <a:ext cx="163942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</a:rPr>
              <a:t>Primärschlüssel</a:t>
            </a:r>
          </a:p>
        </p:txBody>
      </p:sp>
      <p:sp>
        <p:nvSpPr>
          <p:cNvPr id="132" name="Line 11">
            <a:extLst>
              <a:ext uri="{FF2B5EF4-FFF2-40B4-BE49-F238E27FC236}">
                <a16:creationId xmlns:a16="http://schemas.microsoft.com/office/drawing/2014/main" id="{73822CD1-FF75-7F47-A16E-91A4AD477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071" y="3360355"/>
            <a:ext cx="328354" cy="26482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133" name="Group 5">
            <a:extLst>
              <a:ext uri="{FF2B5EF4-FFF2-40B4-BE49-F238E27FC236}">
                <a16:creationId xmlns:a16="http://schemas.microsoft.com/office/drawing/2014/main" id="{75A4BE42-6165-9F46-BB2C-69567E400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25112"/>
              </p:ext>
            </p:extLst>
          </p:nvPr>
        </p:nvGraphicFramePr>
        <p:xfrm>
          <a:off x="1158524" y="4124122"/>
          <a:ext cx="2881259" cy="315840"/>
        </p:xfrm>
        <a:graphic>
          <a:graphicData uri="http://schemas.openxmlformats.org/drawingml/2006/table">
            <a:tbl>
              <a:tblPr/>
              <a:tblGrid>
                <a:gridCol w="1221913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075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TECHNIKER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8" name="Group 5">
            <a:extLst>
              <a:ext uri="{FF2B5EF4-FFF2-40B4-BE49-F238E27FC236}">
                <a16:creationId xmlns:a16="http://schemas.microsoft.com/office/drawing/2014/main" id="{AACB3707-A1F4-424D-A928-D23EF96CD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2038"/>
              </p:ext>
            </p:extLst>
          </p:nvPr>
        </p:nvGraphicFramePr>
        <p:xfrm>
          <a:off x="1158524" y="4619472"/>
          <a:ext cx="2988955" cy="315840"/>
        </p:xfrm>
        <a:graphic>
          <a:graphicData uri="http://schemas.openxmlformats.org/drawingml/2006/table">
            <a:tbl>
              <a:tblPr/>
              <a:tblGrid>
                <a:gridCol w="1221913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771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INGENIEUR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IngTyp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9" name="Text Box 13">
            <a:extLst>
              <a:ext uri="{FF2B5EF4-FFF2-40B4-BE49-F238E27FC236}">
                <a16:creationId xmlns:a16="http://schemas.microsoft.com/office/drawing/2014/main" id="{8F1E46BB-153C-144D-BC39-F286ADDA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357" y="5216677"/>
            <a:ext cx="16211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Fremdschlüssel</a:t>
            </a:r>
          </a:p>
        </p:txBody>
      </p:sp>
      <p:sp>
        <p:nvSpPr>
          <p:cNvPr id="140" name="Line 11">
            <a:extLst>
              <a:ext uri="{FF2B5EF4-FFF2-40B4-BE49-F238E27FC236}">
                <a16:creationId xmlns:a16="http://schemas.microsoft.com/office/drawing/2014/main" id="{DEBB9E7C-5E89-EA43-8E86-0FB98B0CFB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54181" y="5000673"/>
            <a:ext cx="23857" cy="26972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AC41ACD-91D9-D945-A65F-05270E85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071" y="3577088"/>
            <a:ext cx="1121657" cy="1413648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E1CE86-C32C-3C43-A6F5-EF4DB3B9AD89}"/>
              </a:ext>
            </a:extLst>
          </p:cNvPr>
          <p:cNvGrpSpPr/>
          <p:nvPr/>
        </p:nvGrpSpPr>
        <p:grpSpPr>
          <a:xfrm>
            <a:off x="7260757" y="1188294"/>
            <a:ext cx="4549795" cy="4717620"/>
            <a:chOff x="2253340" y="1638732"/>
            <a:chExt cx="4549795" cy="4717620"/>
          </a:xfrm>
        </p:grpSpPr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016C951D-5D2C-B34F-B853-BF8F5E42D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331" y="3131551"/>
              <a:ext cx="1115307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Angestellte</a:t>
              </a:r>
            </a:p>
          </p:txBody>
        </p:sp>
        <p:sp>
          <p:nvSpPr>
            <p:cNvPr id="39" name="Oval 7">
              <a:extLst>
                <a:ext uri="{FF2B5EF4-FFF2-40B4-BE49-F238E27FC236}">
                  <a16:creationId xmlns:a16="http://schemas.microsoft.com/office/drawing/2014/main" id="{CD85C611-DC89-1842-A6B4-58604AB5F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284" y="2145078"/>
              <a:ext cx="104862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u="sng" dirty="0"/>
                <a:t>SozVersNr</a:t>
              </a:r>
              <a:endParaRPr lang="de-DE" sz="1600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DF832BA-4A57-8345-9356-CEBD5122CC2D}"/>
                </a:ext>
              </a:extLst>
            </p:cNvPr>
            <p:cNvCxnSpPr>
              <a:cxnSpLocks/>
              <a:stCxn id="38" idx="0"/>
              <a:endCxn id="39" idx="4"/>
            </p:cNvCxnSpPr>
            <p:nvPr/>
          </p:nvCxnSpPr>
          <p:spPr>
            <a:xfrm flipH="1" flipV="1">
              <a:off x="4437596" y="2513378"/>
              <a:ext cx="99389" cy="6181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7">
              <a:extLst>
                <a:ext uri="{FF2B5EF4-FFF2-40B4-BE49-F238E27FC236}">
                  <a16:creationId xmlns:a16="http://schemas.microsoft.com/office/drawing/2014/main" id="{A63B89A7-0D9C-BE46-9B38-A77C2AF44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7853" y="2412370"/>
              <a:ext cx="793884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Adresse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37FB537-0337-DF4B-9A33-A5B4CADE75B7}"/>
                </a:ext>
              </a:extLst>
            </p:cNvPr>
            <p:cNvCxnSpPr>
              <a:cxnSpLocks/>
              <a:stCxn id="38" idx="0"/>
              <a:endCxn id="41" idx="4"/>
            </p:cNvCxnSpPr>
            <p:nvPr/>
          </p:nvCxnSpPr>
          <p:spPr>
            <a:xfrm flipV="1">
              <a:off x="4536985" y="2780670"/>
              <a:ext cx="577810" cy="3508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8EC5AF67-5253-6B48-B03E-E61964C3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9327" y="2174118"/>
              <a:ext cx="104862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GebDatum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7001054-6D60-FB45-9738-690D10352CC8}"/>
                </a:ext>
              </a:extLst>
            </p:cNvPr>
            <p:cNvCxnSpPr>
              <a:cxnSpLocks/>
              <a:stCxn id="38" idx="0"/>
              <a:endCxn id="43" idx="4"/>
            </p:cNvCxnSpPr>
            <p:nvPr/>
          </p:nvCxnSpPr>
          <p:spPr>
            <a:xfrm flipV="1">
              <a:off x="4536985" y="2542418"/>
              <a:ext cx="1396654" cy="589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BE61C775-A679-BE45-8F1D-3724560C3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631" y="2184300"/>
              <a:ext cx="57366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Name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9990F5-03C1-DF41-A84E-490C516377D7}"/>
                </a:ext>
              </a:extLst>
            </p:cNvPr>
            <p:cNvCxnSpPr>
              <a:cxnSpLocks/>
              <a:stCxn id="38" idx="0"/>
              <a:endCxn id="45" idx="4"/>
            </p:cNvCxnSpPr>
            <p:nvPr/>
          </p:nvCxnSpPr>
          <p:spPr>
            <a:xfrm flipH="1" flipV="1">
              <a:off x="3487463" y="2552600"/>
              <a:ext cx="1049522" cy="578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EDFCA033-C26B-9A40-A682-D831A3AE7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615" y="1642454"/>
              <a:ext cx="861808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Vorname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8C0C068-AEE4-B248-BE88-396A8914CA28}"/>
                </a:ext>
              </a:extLst>
            </p:cNvPr>
            <p:cNvCxnSpPr>
              <a:cxnSpLocks/>
              <a:stCxn id="45" idx="1"/>
              <a:endCxn id="47" idx="4"/>
            </p:cNvCxnSpPr>
            <p:nvPr/>
          </p:nvCxnSpPr>
          <p:spPr>
            <a:xfrm flipH="1" flipV="1">
              <a:off x="3062519" y="2010754"/>
              <a:ext cx="222123" cy="2274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502990DD-1309-8945-85E8-0CB3FCCCC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418" y="1638732"/>
              <a:ext cx="977266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Nachname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97E76DC-AFF9-5C45-97D4-CAA18CB7746D}"/>
                </a:ext>
              </a:extLst>
            </p:cNvPr>
            <p:cNvCxnSpPr>
              <a:cxnSpLocks/>
              <a:stCxn id="45" idx="7"/>
              <a:endCxn id="49" idx="4"/>
            </p:cNvCxnSpPr>
            <p:nvPr/>
          </p:nvCxnSpPr>
          <p:spPr>
            <a:xfrm flipV="1">
              <a:off x="3690283" y="2007032"/>
              <a:ext cx="375768" cy="2312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987E9B8A-EB29-3741-A8EA-3EF8B5B5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005" y="5338954"/>
              <a:ext cx="975461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Techniker</a:t>
              </a:r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D07EDE13-2D91-4B46-91BC-30E95F592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636" y="5338955"/>
              <a:ext cx="974499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Ingenieur</a:t>
              </a:r>
            </a:p>
          </p:txBody>
        </p:sp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D503B694-BB79-1F49-81D0-5450A7C98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513" y="5338954"/>
              <a:ext cx="880178" cy="3113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Sekretär</a:t>
              </a:r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BC3CC196-0274-6E42-8F79-D359E5844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868" y="5988051"/>
              <a:ext cx="752033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 err="1"/>
                <a:t>IngTyp</a:t>
              </a:r>
              <a:endParaRPr lang="de-DE" sz="1600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B091F16-2377-0A48-9317-5FF7F919EE75}"/>
                </a:ext>
              </a:extLst>
            </p:cNvPr>
            <p:cNvCxnSpPr>
              <a:cxnSpLocks/>
              <a:stCxn id="52" idx="2"/>
              <a:endCxn id="54" idx="0"/>
            </p:cNvCxnSpPr>
            <p:nvPr/>
          </p:nvCxnSpPr>
          <p:spPr>
            <a:xfrm flipH="1">
              <a:off x="6315885" y="5650322"/>
              <a:ext cx="1" cy="3377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2D445E5E-FC16-D44D-A23C-979A820AE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2203" y="5988052"/>
              <a:ext cx="591065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/>
                <a:t>Rang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0D48EDB-11B6-1644-AC70-C799EFD6DABF}"/>
                </a:ext>
              </a:extLst>
            </p:cNvPr>
            <p:cNvCxnSpPr>
              <a:cxnSpLocks/>
              <a:stCxn id="51" idx="2"/>
              <a:endCxn id="56" idx="0"/>
            </p:cNvCxnSpPr>
            <p:nvPr/>
          </p:nvCxnSpPr>
          <p:spPr>
            <a:xfrm>
              <a:off x="4537736" y="5650321"/>
              <a:ext cx="0" cy="3377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Oval 7">
              <a:extLst>
                <a:ext uri="{FF2B5EF4-FFF2-40B4-BE49-F238E27FC236}">
                  <a16:creationId xmlns:a16="http://schemas.microsoft.com/office/drawing/2014/main" id="{0A69528C-B641-AF41-832C-B9D0E0CB0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340" y="5988051"/>
              <a:ext cx="1266524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600" dirty="0" err="1"/>
                <a:t>TastAnschläge</a:t>
              </a:r>
              <a:endParaRPr lang="de-DE" sz="1600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CDD7A79-E9E7-934D-9281-973F7204EB17}"/>
                </a:ext>
              </a:extLst>
            </p:cNvPr>
            <p:cNvCxnSpPr>
              <a:cxnSpLocks/>
              <a:stCxn id="53" idx="2"/>
              <a:endCxn id="58" idx="0"/>
            </p:cNvCxnSpPr>
            <p:nvPr/>
          </p:nvCxnSpPr>
          <p:spPr>
            <a:xfrm>
              <a:off x="2886602" y="5650321"/>
              <a:ext cx="0" cy="3377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CC14F1A-5D66-3849-96FC-36D42CAEA8F7}"/>
                </a:ext>
              </a:extLst>
            </p:cNvPr>
            <p:cNvSpPr/>
            <p:nvPr/>
          </p:nvSpPr>
          <p:spPr>
            <a:xfrm>
              <a:off x="4393735" y="4006576"/>
              <a:ext cx="288000" cy="288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C000"/>
                  </a:solidFill>
                </a:rPr>
                <a:t>d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D4E077-96CB-A741-BA08-1ED5225DC08C}"/>
                </a:ext>
              </a:extLst>
            </p:cNvPr>
            <p:cNvCxnSpPr>
              <a:cxnSpLocks/>
              <a:stCxn id="38" idx="2"/>
              <a:endCxn id="60" idx="0"/>
            </p:cNvCxnSpPr>
            <p:nvPr/>
          </p:nvCxnSpPr>
          <p:spPr>
            <a:xfrm>
              <a:off x="4536985" y="3442918"/>
              <a:ext cx="750" cy="5636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1B9CAF2-4FB6-2D44-A06D-2F57D4045D03}"/>
                </a:ext>
              </a:extLst>
            </p:cNvPr>
            <p:cNvCxnSpPr>
              <a:cxnSpLocks/>
              <a:stCxn id="53" idx="0"/>
              <a:endCxn id="60" idx="3"/>
            </p:cNvCxnSpPr>
            <p:nvPr/>
          </p:nvCxnSpPr>
          <p:spPr>
            <a:xfrm flipV="1">
              <a:off x="2886602" y="4252399"/>
              <a:ext cx="1549310" cy="1086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510EE3C-DF83-A545-88F4-DAA9D998A7AB}"/>
                </a:ext>
              </a:extLst>
            </p:cNvPr>
            <p:cNvCxnSpPr>
              <a:cxnSpLocks/>
              <a:stCxn id="51" idx="0"/>
              <a:endCxn id="60" idx="4"/>
            </p:cNvCxnSpPr>
            <p:nvPr/>
          </p:nvCxnSpPr>
          <p:spPr>
            <a:xfrm flipH="1" flipV="1">
              <a:off x="4537735" y="4294576"/>
              <a:ext cx="1" cy="10443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D3D77A2-3962-6E44-A8F3-5C9933D37B24}"/>
                </a:ext>
              </a:extLst>
            </p:cNvPr>
            <p:cNvCxnSpPr>
              <a:cxnSpLocks/>
              <a:stCxn id="60" idx="5"/>
              <a:endCxn id="52" idx="0"/>
            </p:cNvCxnSpPr>
            <p:nvPr/>
          </p:nvCxnSpPr>
          <p:spPr>
            <a:xfrm>
              <a:off x="4639558" y="4252399"/>
              <a:ext cx="1676328" cy="10865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ound Same Side Corner Rectangle 87">
              <a:extLst>
                <a:ext uri="{FF2B5EF4-FFF2-40B4-BE49-F238E27FC236}">
                  <a16:creationId xmlns:a16="http://schemas.microsoft.com/office/drawing/2014/main" id="{7D0FBFDE-B69A-594F-84E0-253B523C24EF}"/>
                </a:ext>
              </a:extLst>
            </p:cNvPr>
            <p:cNvSpPr/>
            <p:nvPr/>
          </p:nvSpPr>
          <p:spPr>
            <a:xfrm rot="10800000">
              <a:off x="4419727" y="4709913"/>
              <a:ext cx="241045" cy="298924"/>
            </a:xfrm>
            <a:custGeom>
              <a:avLst/>
              <a:gdLst>
                <a:gd name="connsiteX0" fmla="*/ 141611 w 283221"/>
                <a:gd name="connsiteY0" fmla="*/ 0 h 372234"/>
                <a:gd name="connsiteX1" fmla="*/ 141611 w 283221"/>
                <a:gd name="connsiteY1" fmla="*/ 0 h 372234"/>
                <a:gd name="connsiteX2" fmla="*/ 283222 w 283221"/>
                <a:gd name="connsiteY2" fmla="*/ 141611 h 372234"/>
                <a:gd name="connsiteX3" fmla="*/ 283221 w 283221"/>
                <a:gd name="connsiteY3" fmla="*/ 372234 h 372234"/>
                <a:gd name="connsiteX4" fmla="*/ 283221 w 283221"/>
                <a:gd name="connsiteY4" fmla="*/ 372234 h 372234"/>
                <a:gd name="connsiteX5" fmla="*/ 0 w 283221"/>
                <a:gd name="connsiteY5" fmla="*/ 372234 h 372234"/>
                <a:gd name="connsiteX6" fmla="*/ 0 w 283221"/>
                <a:gd name="connsiteY6" fmla="*/ 372234 h 372234"/>
                <a:gd name="connsiteX7" fmla="*/ 0 w 283221"/>
                <a:gd name="connsiteY7" fmla="*/ 141611 h 372234"/>
                <a:gd name="connsiteX8" fmla="*/ 141611 w 283221"/>
                <a:gd name="connsiteY8" fmla="*/ 0 h 372234"/>
                <a:gd name="connsiteX0" fmla="*/ 0 w 374661"/>
                <a:gd name="connsiteY0" fmla="*/ 372234 h 463674"/>
                <a:gd name="connsiteX1" fmla="*/ 0 w 374661"/>
                <a:gd name="connsiteY1" fmla="*/ 372234 h 463674"/>
                <a:gd name="connsiteX2" fmla="*/ 0 w 374661"/>
                <a:gd name="connsiteY2" fmla="*/ 141611 h 463674"/>
                <a:gd name="connsiteX3" fmla="*/ 141611 w 374661"/>
                <a:gd name="connsiteY3" fmla="*/ 0 h 463674"/>
                <a:gd name="connsiteX4" fmla="*/ 141611 w 374661"/>
                <a:gd name="connsiteY4" fmla="*/ 0 h 463674"/>
                <a:gd name="connsiteX5" fmla="*/ 283222 w 374661"/>
                <a:gd name="connsiteY5" fmla="*/ 141611 h 463674"/>
                <a:gd name="connsiteX6" fmla="*/ 283221 w 374661"/>
                <a:gd name="connsiteY6" fmla="*/ 372234 h 463674"/>
                <a:gd name="connsiteX7" fmla="*/ 374661 w 374661"/>
                <a:gd name="connsiteY7" fmla="*/ 463674 h 463674"/>
                <a:gd name="connsiteX0" fmla="*/ 0 w 283222"/>
                <a:gd name="connsiteY0" fmla="*/ 372234 h 372234"/>
                <a:gd name="connsiteX1" fmla="*/ 0 w 283222"/>
                <a:gd name="connsiteY1" fmla="*/ 372234 h 372234"/>
                <a:gd name="connsiteX2" fmla="*/ 0 w 283222"/>
                <a:gd name="connsiteY2" fmla="*/ 141611 h 372234"/>
                <a:gd name="connsiteX3" fmla="*/ 141611 w 283222"/>
                <a:gd name="connsiteY3" fmla="*/ 0 h 372234"/>
                <a:gd name="connsiteX4" fmla="*/ 141611 w 283222"/>
                <a:gd name="connsiteY4" fmla="*/ 0 h 372234"/>
                <a:gd name="connsiteX5" fmla="*/ 283222 w 283222"/>
                <a:gd name="connsiteY5" fmla="*/ 141611 h 372234"/>
                <a:gd name="connsiteX6" fmla="*/ 283221 w 283222"/>
                <a:gd name="connsiteY6" fmla="*/ 372234 h 3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222" h="372234">
                  <a:moveTo>
                    <a:pt x="0" y="372234"/>
                  </a:moveTo>
                  <a:lnTo>
                    <a:pt x="0" y="372234"/>
                  </a:lnTo>
                  <a:lnTo>
                    <a:pt x="0" y="141611"/>
                  </a:lnTo>
                  <a:cubicBezTo>
                    <a:pt x="0" y="63401"/>
                    <a:pt x="63401" y="0"/>
                    <a:pt x="141611" y="0"/>
                  </a:cubicBezTo>
                  <a:lnTo>
                    <a:pt x="141611" y="0"/>
                  </a:lnTo>
                  <a:cubicBezTo>
                    <a:pt x="219821" y="0"/>
                    <a:pt x="283222" y="63401"/>
                    <a:pt x="283222" y="141611"/>
                  </a:cubicBezTo>
                  <a:cubicBezTo>
                    <a:pt x="283222" y="218485"/>
                    <a:pt x="283221" y="295360"/>
                    <a:pt x="283221" y="3722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ound Same Side Corner Rectangle 87">
              <a:extLst>
                <a:ext uri="{FF2B5EF4-FFF2-40B4-BE49-F238E27FC236}">
                  <a16:creationId xmlns:a16="http://schemas.microsoft.com/office/drawing/2014/main" id="{4BD40967-FE92-DA48-BD5E-DA59E9FDE796}"/>
                </a:ext>
              </a:extLst>
            </p:cNvPr>
            <p:cNvSpPr/>
            <p:nvPr/>
          </p:nvSpPr>
          <p:spPr>
            <a:xfrm rot="14058704">
              <a:off x="3469989" y="4690254"/>
              <a:ext cx="241045" cy="298924"/>
            </a:xfrm>
            <a:custGeom>
              <a:avLst/>
              <a:gdLst>
                <a:gd name="connsiteX0" fmla="*/ 141611 w 283221"/>
                <a:gd name="connsiteY0" fmla="*/ 0 h 372234"/>
                <a:gd name="connsiteX1" fmla="*/ 141611 w 283221"/>
                <a:gd name="connsiteY1" fmla="*/ 0 h 372234"/>
                <a:gd name="connsiteX2" fmla="*/ 283222 w 283221"/>
                <a:gd name="connsiteY2" fmla="*/ 141611 h 372234"/>
                <a:gd name="connsiteX3" fmla="*/ 283221 w 283221"/>
                <a:gd name="connsiteY3" fmla="*/ 372234 h 372234"/>
                <a:gd name="connsiteX4" fmla="*/ 283221 w 283221"/>
                <a:gd name="connsiteY4" fmla="*/ 372234 h 372234"/>
                <a:gd name="connsiteX5" fmla="*/ 0 w 283221"/>
                <a:gd name="connsiteY5" fmla="*/ 372234 h 372234"/>
                <a:gd name="connsiteX6" fmla="*/ 0 w 283221"/>
                <a:gd name="connsiteY6" fmla="*/ 372234 h 372234"/>
                <a:gd name="connsiteX7" fmla="*/ 0 w 283221"/>
                <a:gd name="connsiteY7" fmla="*/ 141611 h 372234"/>
                <a:gd name="connsiteX8" fmla="*/ 141611 w 283221"/>
                <a:gd name="connsiteY8" fmla="*/ 0 h 372234"/>
                <a:gd name="connsiteX0" fmla="*/ 0 w 374661"/>
                <a:gd name="connsiteY0" fmla="*/ 372234 h 463674"/>
                <a:gd name="connsiteX1" fmla="*/ 0 w 374661"/>
                <a:gd name="connsiteY1" fmla="*/ 372234 h 463674"/>
                <a:gd name="connsiteX2" fmla="*/ 0 w 374661"/>
                <a:gd name="connsiteY2" fmla="*/ 141611 h 463674"/>
                <a:gd name="connsiteX3" fmla="*/ 141611 w 374661"/>
                <a:gd name="connsiteY3" fmla="*/ 0 h 463674"/>
                <a:gd name="connsiteX4" fmla="*/ 141611 w 374661"/>
                <a:gd name="connsiteY4" fmla="*/ 0 h 463674"/>
                <a:gd name="connsiteX5" fmla="*/ 283222 w 374661"/>
                <a:gd name="connsiteY5" fmla="*/ 141611 h 463674"/>
                <a:gd name="connsiteX6" fmla="*/ 283221 w 374661"/>
                <a:gd name="connsiteY6" fmla="*/ 372234 h 463674"/>
                <a:gd name="connsiteX7" fmla="*/ 374661 w 374661"/>
                <a:gd name="connsiteY7" fmla="*/ 463674 h 463674"/>
                <a:gd name="connsiteX0" fmla="*/ 0 w 283222"/>
                <a:gd name="connsiteY0" fmla="*/ 372234 h 372234"/>
                <a:gd name="connsiteX1" fmla="*/ 0 w 283222"/>
                <a:gd name="connsiteY1" fmla="*/ 372234 h 372234"/>
                <a:gd name="connsiteX2" fmla="*/ 0 w 283222"/>
                <a:gd name="connsiteY2" fmla="*/ 141611 h 372234"/>
                <a:gd name="connsiteX3" fmla="*/ 141611 w 283222"/>
                <a:gd name="connsiteY3" fmla="*/ 0 h 372234"/>
                <a:gd name="connsiteX4" fmla="*/ 141611 w 283222"/>
                <a:gd name="connsiteY4" fmla="*/ 0 h 372234"/>
                <a:gd name="connsiteX5" fmla="*/ 283222 w 283222"/>
                <a:gd name="connsiteY5" fmla="*/ 141611 h 372234"/>
                <a:gd name="connsiteX6" fmla="*/ 283221 w 283222"/>
                <a:gd name="connsiteY6" fmla="*/ 372234 h 3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222" h="372234">
                  <a:moveTo>
                    <a:pt x="0" y="372234"/>
                  </a:moveTo>
                  <a:lnTo>
                    <a:pt x="0" y="372234"/>
                  </a:lnTo>
                  <a:lnTo>
                    <a:pt x="0" y="141611"/>
                  </a:lnTo>
                  <a:cubicBezTo>
                    <a:pt x="0" y="63401"/>
                    <a:pt x="63401" y="0"/>
                    <a:pt x="141611" y="0"/>
                  </a:cubicBezTo>
                  <a:lnTo>
                    <a:pt x="141611" y="0"/>
                  </a:lnTo>
                  <a:cubicBezTo>
                    <a:pt x="219821" y="0"/>
                    <a:pt x="283222" y="63401"/>
                    <a:pt x="283222" y="141611"/>
                  </a:cubicBezTo>
                  <a:cubicBezTo>
                    <a:pt x="283222" y="218485"/>
                    <a:pt x="283221" y="295360"/>
                    <a:pt x="283221" y="3722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Round Same Side Corner Rectangle 87">
              <a:extLst>
                <a:ext uri="{FF2B5EF4-FFF2-40B4-BE49-F238E27FC236}">
                  <a16:creationId xmlns:a16="http://schemas.microsoft.com/office/drawing/2014/main" id="{D69FF291-CC00-BB44-8AA4-05AE30E99C67}"/>
                </a:ext>
              </a:extLst>
            </p:cNvPr>
            <p:cNvSpPr/>
            <p:nvPr/>
          </p:nvSpPr>
          <p:spPr>
            <a:xfrm rot="7290862">
              <a:off x="5402748" y="4685637"/>
              <a:ext cx="241045" cy="298924"/>
            </a:xfrm>
            <a:custGeom>
              <a:avLst/>
              <a:gdLst>
                <a:gd name="connsiteX0" fmla="*/ 141611 w 283221"/>
                <a:gd name="connsiteY0" fmla="*/ 0 h 372234"/>
                <a:gd name="connsiteX1" fmla="*/ 141611 w 283221"/>
                <a:gd name="connsiteY1" fmla="*/ 0 h 372234"/>
                <a:gd name="connsiteX2" fmla="*/ 283222 w 283221"/>
                <a:gd name="connsiteY2" fmla="*/ 141611 h 372234"/>
                <a:gd name="connsiteX3" fmla="*/ 283221 w 283221"/>
                <a:gd name="connsiteY3" fmla="*/ 372234 h 372234"/>
                <a:gd name="connsiteX4" fmla="*/ 283221 w 283221"/>
                <a:gd name="connsiteY4" fmla="*/ 372234 h 372234"/>
                <a:gd name="connsiteX5" fmla="*/ 0 w 283221"/>
                <a:gd name="connsiteY5" fmla="*/ 372234 h 372234"/>
                <a:gd name="connsiteX6" fmla="*/ 0 w 283221"/>
                <a:gd name="connsiteY6" fmla="*/ 372234 h 372234"/>
                <a:gd name="connsiteX7" fmla="*/ 0 w 283221"/>
                <a:gd name="connsiteY7" fmla="*/ 141611 h 372234"/>
                <a:gd name="connsiteX8" fmla="*/ 141611 w 283221"/>
                <a:gd name="connsiteY8" fmla="*/ 0 h 372234"/>
                <a:gd name="connsiteX0" fmla="*/ 0 w 374661"/>
                <a:gd name="connsiteY0" fmla="*/ 372234 h 463674"/>
                <a:gd name="connsiteX1" fmla="*/ 0 w 374661"/>
                <a:gd name="connsiteY1" fmla="*/ 372234 h 463674"/>
                <a:gd name="connsiteX2" fmla="*/ 0 w 374661"/>
                <a:gd name="connsiteY2" fmla="*/ 141611 h 463674"/>
                <a:gd name="connsiteX3" fmla="*/ 141611 w 374661"/>
                <a:gd name="connsiteY3" fmla="*/ 0 h 463674"/>
                <a:gd name="connsiteX4" fmla="*/ 141611 w 374661"/>
                <a:gd name="connsiteY4" fmla="*/ 0 h 463674"/>
                <a:gd name="connsiteX5" fmla="*/ 283222 w 374661"/>
                <a:gd name="connsiteY5" fmla="*/ 141611 h 463674"/>
                <a:gd name="connsiteX6" fmla="*/ 283221 w 374661"/>
                <a:gd name="connsiteY6" fmla="*/ 372234 h 463674"/>
                <a:gd name="connsiteX7" fmla="*/ 374661 w 374661"/>
                <a:gd name="connsiteY7" fmla="*/ 463674 h 463674"/>
                <a:gd name="connsiteX0" fmla="*/ 0 w 283222"/>
                <a:gd name="connsiteY0" fmla="*/ 372234 h 372234"/>
                <a:gd name="connsiteX1" fmla="*/ 0 w 283222"/>
                <a:gd name="connsiteY1" fmla="*/ 372234 h 372234"/>
                <a:gd name="connsiteX2" fmla="*/ 0 w 283222"/>
                <a:gd name="connsiteY2" fmla="*/ 141611 h 372234"/>
                <a:gd name="connsiteX3" fmla="*/ 141611 w 283222"/>
                <a:gd name="connsiteY3" fmla="*/ 0 h 372234"/>
                <a:gd name="connsiteX4" fmla="*/ 141611 w 283222"/>
                <a:gd name="connsiteY4" fmla="*/ 0 h 372234"/>
                <a:gd name="connsiteX5" fmla="*/ 283222 w 283222"/>
                <a:gd name="connsiteY5" fmla="*/ 141611 h 372234"/>
                <a:gd name="connsiteX6" fmla="*/ 283221 w 283222"/>
                <a:gd name="connsiteY6" fmla="*/ 372234 h 3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222" h="372234">
                  <a:moveTo>
                    <a:pt x="0" y="372234"/>
                  </a:moveTo>
                  <a:lnTo>
                    <a:pt x="0" y="372234"/>
                  </a:lnTo>
                  <a:lnTo>
                    <a:pt x="0" y="141611"/>
                  </a:lnTo>
                  <a:cubicBezTo>
                    <a:pt x="0" y="63401"/>
                    <a:pt x="63401" y="0"/>
                    <a:pt x="141611" y="0"/>
                  </a:cubicBezTo>
                  <a:lnTo>
                    <a:pt x="141611" y="0"/>
                  </a:lnTo>
                  <a:cubicBezTo>
                    <a:pt x="219821" y="0"/>
                    <a:pt x="283222" y="63401"/>
                    <a:pt x="283222" y="141611"/>
                  </a:cubicBezTo>
                  <a:cubicBezTo>
                    <a:pt x="283222" y="218485"/>
                    <a:pt x="283221" y="295360"/>
                    <a:pt x="283221" y="3722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169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animBg="1"/>
      <p:bldP spid="139" grpId="0"/>
      <p:bldP spid="140" grpId="0" animBg="1"/>
      <p:bldP spid="14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99F0CC-3047-DDF3-F6DF-3FCB324D0FB1}"/>
              </a:ext>
            </a:extLst>
          </p:cNvPr>
          <p:cNvSpPr/>
          <p:nvPr/>
        </p:nvSpPr>
        <p:spPr>
          <a:xfrm>
            <a:off x="0" y="5976100"/>
            <a:ext cx="12192000" cy="15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7" name="Title 86">
            <a:extLst>
              <a:ext uri="{FF2B5EF4-FFF2-40B4-BE49-F238E27FC236}">
                <a16:creationId xmlns:a16="http://schemas.microsoft.com/office/drawing/2014/main" id="{568EE1BB-4E0A-6C43-8739-93099FC5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ER-</a:t>
            </a:r>
            <a:br>
              <a:rPr lang="de-DE"/>
            </a:br>
            <a:r>
              <a:rPr lang="de-DE"/>
              <a:t>Diagramm</a:t>
            </a:r>
          </a:p>
        </p:txBody>
      </p:sp>
      <p:sp>
        <p:nvSpPr>
          <p:cNvPr id="85" name="Date Placeholder 84">
            <a:extLst>
              <a:ext uri="{FF2B5EF4-FFF2-40B4-BE49-F238E27FC236}">
                <a16:creationId xmlns:a16="http://schemas.microsoft.com/office/drawing/2014/main" id="{73E7C977-D076-4648-8EAA-C659AE762D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Relationales Modell</a:t>
            </a:r>
          </a:p>
        </p:txBody>
      </p:sp>
      <p:sp>
        <p:nvSpPr>
          <p:cNvPr id="86" name="Footer Placeholder 85">
            <a:extLst>
              <a:ext uri="{FF2B5EF4-FFF2-40B4-BE49-F238E27FC236}">
                <a16:creationId xmlns:a16="http://schemas.microsoft.com/office/drawing/2014/main" id="{D51D367B-6A31-A942-89EB-822087887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CF57F-121D-8848-BB28-CEDEB989B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46</a:t>
            </a:fld>
            <a:endParaRPr lang="de-D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3D1154-2C75-1146-885C-2FDB804C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055" y="1632376"/>
            <a:ext cx="981167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Abteilung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D415B3-6CF5-5F44-B747-C50B1DD2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151" y="701316"/>
            <a:ext cx="76200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Name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C06464F3-A911-124B-AE2B-B8A42A3C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963" y="240250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Nummer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F7736FA2-B2C1-554F-86CD-A6B0807F3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7" y="818219"/>
            <a:ext cx="981167" cy="368300"/>
          </a:xfrm>
          <a:prstGeom prst="ellipse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Standorte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9F7CE7-6F91-1947-8647-BF2CF873D18E}"/>
              </a:ext>
            </a:extLst>
          </p:cNvPr>
          <p:cNvCxnSpPr>
            <a:cxnSpLocks/>
            <a:stCxn id="4" idx="0"/>
            <a:endCxn id="5" idx="4"/>
          </p:cNvCxnSpPr>
          <p:nvPr/>
        </p:nvCxnSpPr>
        <p:spPr>
          <a:xfrm flipH="1" flipV="1">
            <a:off x="8855152" y="1069617"/>
            <a:ext cx="585487" cy="56275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2572E3-7EF8-1E46-B9A1-8220CE625553}"/>
              </a:ext>
            </a:extLst>
          </p:cNvPr>
          <p:cNvCxnSpPr>
            <a:cxnSpLocks/>
            <a:stCxn id="4" idx="0"/>
            <a:endCxn id="6" idx="4"/>
          </p:cNvCxnSpPr>
          <p:nvPr/>
        </p:nvCxnSpPr>
        <p:spPr>
          <a:xfrm flipH="1" flipV="1">
            <a:off x="9303814" y="608551"/>
            <a:ext cx="136824" cy="1023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1E804E-627B-C042-B71B-DA3CAA46D7E8}"/>
              </a:ext>
            </a:extLst>
          </p:cNvPr>
          <p:cNvCxnSpPr>
            <a:cxnSpLocks/>
            <a:stCxn id="4" idx="0"/>
            <a:endCxn id="7" idx="4"/>
          </p:cNvCxnSpPr>
          <p:nvPr/>
        </p:nvCxnSpPr>
        <p:spPr>
          <a:xfrm flipV="1">
            <a:off x="9440638" y="1186519"/>
            <a:ext cx="469152" cy="445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7">
            <a:extLst>
              <a:ext uri="{FF2B5EF4-FFF2-40B4-BE49-F238E27FC236}">
                <a16:creationId xmlns:a16="http://schemas.microsoft.com/office/drawing/2014/main" id="{46B57D0F-6FFA-0F42-9178-40BBFA5B5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519" y="1319797"/>
            <a:ext cx="165417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AnzahlAngestellte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DC605A-ABCF-8A40-AF7A-DEBB47EF194C}"/>
              </a:ext>
            </a:extLst>
          </p:cNvPr>
          <p:cNvCxnSpPr>
            <a:cxnSpLocks/>
            <a:stCxn id="11" idx="6"/>
            <a:endCxn id="4" idx="1"/>
          </p:cNvCxnSpPr>
          <p:nvPr/>
        </p:nvCxnSpPr>
        <p:spPr>
          <a:xfrm>
            <a:off x="8624690" y="1503947"/>
            <a:ext cx="325365" cy="284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utoShape 4">
            <a:extLst>
              <a:ext uri="{FF2B5EF4-FFF2-40B4-BE49-F238E27FC236}">
                <a16:creationId xmlns:a16="http://schemas.microsoft.com/office/drawing/2014/main" id="{36652BF3-0690-9B4F-9D26-20BFC30E6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937" y="590332"/>
            <a:ext cx="1564261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arbeitet_für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E02F2-7295-C544-B9B5-943FBA4482A5}"/>
              </a:ext>
            </a:extLst>
          </p:cNvPr>
          <p:cNvCxnSpPr>
            <a:cxnSpLocks/>
            <a:stCxn id="13" idx="3"/>
            <a:endCxn id="4" idx="0"/>
          </p:cNvCxnSpPr>
          <p:nvPr/>
        </p:nvCxnSpPr>
        <p:spPr>
          <a:xfrm>
            <a:off x="7979198" y="888783"/>
            <a:ext cx="1461441" cy="743593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utoShape 4">
            <a:extLst>
              <a:ext uri="{FF2B5EF4-FFF2-40B4-BE49-F238E27FC236}">
                <a16:creationId xmlns:a16="http://schemas.microsoft.com/office/drawing/2014/main" id="{748D2EE1-3363-704C-AC22-9DD741B6A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263" y="2133400"/>
            <a:ext cx="777229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leitet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C5AF96-F2E8-D746-AFAA-475D6170F32C}"/>
              </a:ext>
            </a:extLst>
          </p:cNvPr>
          <p:cNvCxnSpPr>
            <a:cxnSpLocks/>
            <a:stCxn id="15" idx="3"/>
            <a:endCxn id="4" idx="2"/>
          </p:cNvCxnSpPr>
          <p:nvPr/>
        </p:nvCxnSpPr>
        <p:spPr>
          <a:xfrm flipV="1">
            <a:off x="7618492" y="1943742"/>
            <a:ext cx="1822147" cy="48810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:a16="http://schemas.microsoft.com/office/drawing/2014/main" id="{54F725D3-0DC3-4A4C-A2D6-AAE7CBDB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098" y="1634525"/>
            <a:ext cx="1115307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Angestellte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E414D-BDC1-934F-95DE-D8108273F8D1}"/>
              </a:ext>
            </a:extLst>
          </p:cNvPr>
          <p:cNvCxnSpPr>
            <a:cxnSpLocks/>
            <a:stCxn id="17" idx="3"/>
            <a:endCxn id="13" idx="1"/>
          </p:cNvCxnSpPr>
          <p:nvPr/>
        </p:nvCxnSpPr>
        <p:spPr>
          <a:xfrm flipV="1">
            <a:off x="4574404" y="888782"/>
            <a:ext cx="1840532" cy="901426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A4EFE0-2777-9D47-99E6-4CEE803039B2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4574404" y="1790208"/>
            <a:ext cx="2266858" cy="6416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7">
            <a:extLst>
              <a:ext uri="{FF2B5EF4-FFF2-40B4-BE49-F238E27FC236}">
                <a16:creationId xmlns:a16="http://schemas.microsoft.com/office/drawing/2014/main" id="{EE5BC742-3B10-3247-BA78-4880B9E1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784" y="1644585"/>
            <a:ext cx="132515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Anfangsdatum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E90F5D-23A4-AD42-8C87-CA19BF3113F2}"/>
              </a:ext>
            </a:extLst>
          </p:cNvPr>
          <p:cNvCxnSpPr>
            <a:cxnSpLocks/>
            <a:stCxn id="15" idx="0"/>
            <a:endCxn id="20" idx="4"/>
          </p:cNvCxnSpPr>
          <p:nvPr/>
        </p:nvCxnSpPr>
        <p:spPr>
          <a:xfrm flipH="1" flipV="1">
            <a:off x="6557359" y="2012886"/>
            <a:ext cx="672518" cy="1205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D1F6F2BF-F541-EE47-844A-D08C18FA3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085" y="2535469"/>
            <a:ext cx="1557107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kontrolliert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A0C8C3-A0DD-4C40-BA65-6852C537F916}"/>
              </a:ext>
            </a:extLst>
          </p:cNvPr>
          <p:cNvCxnSpPr>
            <a:cxnSpLocks/>
            <a:stCxn id="22" idx="0"/>
            <a:endCxn id="4" idx="2"/>
          </p:cNvCxnSpPr>
          <p:nvPr/>
        </p:nvCxnSpPr>
        <p:spPr>
          <a:xfrm flipV="1">
            <a:off x="9440638" y="1943743"/>
            <a:ext cx="0" cy="5917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16F529-A131-914D-B69C-2E50B92396FB}"/>
              </a:ext>
            </a:extLst>
          </p:cNvPr>
          <p:cNvCxnSpPr>
            <a:cxnSpLocks/>
            <a:stCxn id="25" idx="0"/>
            <a:endCxn id="22" idx="2"/>
          </p:cNvCxnSpPr>
          <p:nvPr/>
        </p:nvCxnSpPr>
        <p:spPr>
          <a:xfrm flipH="1" flipV="1">
            <a:off x="9440638" y="3132369"/>
            <a:ext cx="1342" cy="505798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">
            <a:extLst>
              <a:ext uri="{FF2B5EF4-FFF2-40B4-BE49-F238E27FC236}">
                <a16:creationId xmlns:a16="http://schemas.microsoft.com/office/drawing/2014/main" id="{1D22426D-EF17-EB45-A527-BA81FF2CF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225" y="3638168"/>
            <a:ext cx="779510" cy="311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Projekt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69271D00-F6C7-E14B-B1E9-5D9401D6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372" y="4374487"/>
            <a:ext cx="762000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454894E9-D23A-1340-B9A9-1B9D3AFC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434" y="4758828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Nummer</a:t>
            </a:r>
          </a:p>
        </p:txBody>
      </p:sp>
      <p:sp>
        <p:nvSpPr>
          <p:cNvPr id="28" name="Oval 10">
            <a:extLst>
              <a:ext uri="{FF2B5EF4-FFF2-40B4-BE49-F238E27FC236}">
                <a16:creationId xmlns:a16="http://schemas.microsoft.com/office/drawing/2014/main" id="{96BCC02A-A885-5A48-AFEE-6C72CBFCE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207" y="4386453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Standort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C6EEF0-4DF8-E742-B025-D91914DFE9CB}"/>
              </a:ext>
            </a:extLst>
          </p:cNvPr>
          <p:cNvCxnSpPr>
            <a:cxnSpLocks/>
            <a:stCxn id="25" idx="2"/>
            <a:endCxn id="26" idx="7"/>
          </p:cNvCxnSpPr>
          <p:nvPr/>
        </p:nvCxnSpPr>
        <p:spPr>
          <a:xfrm flipH="1">
            <a:off x="9054780" y="3949535"/>
            <a:ext cx="387200" cy="47888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AB11CA-4658-D048-B8CA-7CFB5C8C7563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flipH="1">
            <a:off x="9238286" y="3949534"/>
            <a:ext cx="203695" cy="8092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E817CC-4AC4-0940-8B42-E7C9FCE0BD94}"/>
              </a:ext>
            </a:extLst>
          </p:cNvPr>
          <p:cNvCxnSpPr>
            <a:cxnSpLocks/>
            <a:stCxn id="25" idx="2"/>
            <a:endCxn id="28" idx="0"/>
          </p:cNvCxnSpPr>
          <p:nvPr/>
        </p:nvCxnSpPr>
        <p:spPr>
          <a:xfrm>
            <a:off x="9441980" y="3949535"/>
            <a:ext cx="467810" cy="436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utoShape 4">
            <a:extLst>
              <a:ext uri="{FF2B5EF4-FFF2-40B4-BE49-F238E27FC236}">
                <a16:creationId xmlns:a16="http://schemas.microsoft.com/office/drawing/2014/main" id="{C5E5EEB9-D6C9-9E49-A7B6-72F782EF5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746" y="3480410"/>
            <a:ext cx="1564261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arbeitet_an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DB7F0C-DE19-8044-A416-DB115208507F}"/>
              </a:ext>
            </a:extLst>
          </p:cNvPr>
          <p:cNvCxnSpPr>
            <a:cxnSpLocks/>
            <a:stCxn id="32" idx="3"/>
            <a:endCxn id="25" idx="1"/>
          </p:cNvCxnSpPr>
          <p:nvPr/>
        </p:nvCxnSpPr>
        <p:spPr>
          <a:xfrm>
            <a:off x="8012007" y="3778861"/>
            <a:ext cx="1040219" cy="14991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9DB0D2-E077-B442-8895-5BC4776483E4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>
            <a:off x="4574405" y="1790208"/>
            <a:ext cx="1873341" cy="1988652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7">
            <a:extLst>
              <a:ext uri="{FF2B5EF4-FFF2-40B4-BE49-F238E27FC236}">
                <a16:creationId xmlns:a16="http://schemas.microsoft.com/office/drawing/2014/main" id="{0E77BEFB-EA80-5B4C-A36E-4A163EC7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181" y="2948219"/>
            <a:ext cx="97970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Stunden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92E98F-B9FE-654D-81DF-5AC755A5BA76}"/>
              </a:ext>
            </a:extLst>
          </p:cNvPr>
          <p:cNvCxnSpPr>
            <a:cxnSpLocks/>
            <a:stCxn id="32" idx="0"/>
            <a:endCxn id="35" idx="4"/>
          </p:cNvCxnSpPr>
          <p:nvPr/>
        </p:nvCxnSpPr>
        <p:spPr>
          <a:xfrm flipH="1" flipV="1">
            <a:off x="6831032" y="3316520"/>
            <a:ext cx="398844" cy="163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utoShape 4">
            <a:extLst>
              <a:ext uri="{FF2B5EF4-FFF2-40B4-BE49-F238E27FC236}">
                <a16:creationId xmlns:a16="http://schemas.microsoft.com/office/drawing/2014/main" id="{DC7D0A9F-697E-1943-BD13-2DCF49C26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01" y="3982198"/>
            <a:ext cx="1116460" cy="596900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Aufsicht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BCE6CF-E253-654F-B938-BFE1FCF9EBC7}"/>
              </a:ext>
            </a:extLst>
          </p:cNvPr>
          <p:cNvCxnSpPr>
            <a:cxnSpLocks/>
            <a:stCxn id="37" idx="3"/>
            <a:endCxn id="17" idx="2"/>
          </p:cNvCxnSpPr>
          <p:nvPr/>
        </p:nvCxnSpPr>
        <p:spPr>
          <a:xfrm flipV="1">
            <a:off x="3838961" y="1945892"/>
            <a:ext cx="177790" cy="233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FE65053-E7D4-694E-9529-970EA8722D68}"/>
              </a:ext>
            </a:extLst>
          </p:cNvPr>
          <p:cNvCxnSpPr>
            <a:cxnSpLocks/>
            <a:stCxn id="17" idx="2"/>
            <a:endCxn id="37" idx="1"/>
          </p:cNvCxnSpPr>
          <p:nvPr/>
        </p:nvCxnSpPr>
        <p:spPr>
          <a:xfrm flipH="1">
            <a:off x="2722501" y="1945892"/>
            <a:ext cx="1294250" cy="233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AutoShape 4">
            <a:extLst>
              <a:ext uri="{FF2B5EF4-FFF2-40B4-BE49-F238E27FC236}">
                <a16:creationId xmlns:a16="http://schemas.microsoft.com/office/drawing/2014/main" id="{B8ACBE19-6CE7-2E42-B528-9EDF9CED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048" y="4133580"/>
            <a:ext cx="2160574" cy="1192907"/>
          </a:xfrm>
          <a:prstGeom prst="diamond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Angehörige_von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CB50DA-3ECC-D14D-9BB7-1B1C20554E8C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5802335" y="5326487"/>
            <a:ext cx="2" cy="253517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0254B8-9477-EB48-B170-DBF6FB984B49}"/>
              </a:ext>
            </a:extLst>
          </p:cNvPr>
          <p:cNvCxnSpPr>
            <a:cxnSpLocks/>
            <a:stCxn id="17" idx="3"/>
            <a:endCxn id="40" idx="0"/>
          </p:cNvCxnSpPr>
          <p:nvPr/>
        </p:nvCxnSpPr>
        <p:spPr>
          <a:xfrm>
            <a:off x="4574405" y="1790209"/>
            <a:ext cx="1227931" cy="23433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7">
            <a:extLst>
              <a:ext uri="{FF2B5EF4-FFF2-40B4-BE49-F238E27FC236}">
                <a16:creationId xmlns:a16="http://schemas.microsoft.com/office/drawing/2014/main" id="{2735B409-AEE8-B946-A3C8-5FAA622BD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665" y="1436825"/>
            <a:ext cx="1081882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u="sng"/>
              <a:t>SozVersNr</a:t>
            </a:r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671B3D29-C15B-194D-A5EC-0E7671D5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023" y="1971735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GebDatum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9D7F71-9174-8D4E-ADFB-B4100C8B5341}"/>
              </a:ext>
            </a:extLst>
          </p:cNvPr>
          <p:cNvCxnSpPr>
            <a:cxnSpLocks/>
            <a:stCxn id="17" idx="1"/>
            <a:endCxn id="43" idx="6"/>
          </p:cNvCxnSpPr>
          <p:nvPr/>
        </p:nvCxnSpPr>
        <p:spPr>
          <a:xfrm flipH="1" flipV="1">
            <a:off x="3023547" y="1620976"/>
            <a:ext cx="435550" cy="1692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D8241-023F-704E-A39E-CB93124A6463}"/>
              </a:ext>
            </a:extLst>
          </p:cNvPr>
          <p:cNvCxnSpPr>
            <a:cxnSpLocks/>
            <a:stCxn id="17" idx="1"/>
            <a:endCxn id="44" idx="6"/>
          </p:cNvCxnSpPr>
          <p:nvPr/>
        </p:nvCxnSpPr>
        <p:spPr>
          <a:xfrm flipH="1">
            <a:off x="2973189" y="1790209"/>
            <a:ext cx="485908" cy="3656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7">
            <a:extLst>
              <a:ext uri="{FF2B5EF4-FFF2-40B4-BE49-F238E27FC236}">
                <a16:creationId xmlns:a16="http://schemas.microsoft.com/office/drawing/2014/main" id="{4702E08D-DCDA-F34F-A5B6-D85271B7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051" y="648051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Geschlecht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36EA2E-BFD7-6841-AA13-3AF0FCA8C79C}"/>
              </a:ext>
            </a:extLst>
          </p:cNvPr>
          <p:cNvCxnSpPr>
            <a:cxnSpLocks/>
            <a:stCxn id="17" idx="0"/>
            <a:endCxn id="47" idx="4"/>
          </p:cNvCxnSpPr>
          <p:nvPr/>
        </p:nvCxnSpPr>
        <p:spPr>
          <a:xfrm flipH="1" flipV="1">
            <a:off x="3917363" y="1016352"/>
            <a:ext cx="99389" cy="6181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7">
            <a:extLst>
              <a:ext uri="{FF2B5EF4-FFF2-40B4-BE49-F238E27FC236}">
                <a16:creationId xmlns:a16="http://schemas.microsoft.com/office/drawing/2014/main" id="{0E236F55-A4C1-3F4A-809E-98030200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226" y="990132"/>
            <a:ext cx="793884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Adresse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684D74B-5C3E-6641-8F93-B8B71BBFA8C2}"/>
              </a:ext>
            </a:extLst>
          </p:cNvPr>
          <p:cNvCxnSpPr>
            <a:cxnSpLocks/>
            <a:stCxn id="17" idx="0"/>
            <a:endCxn id="49" idx="4"/>
          </p:cNvCxnSpPr>
          <p:nvPr/>
        </p:nvCxnSpPr>
        <p:spPr>
          <a:xfrm flipV="1">
            <a:off x="4016752" y="1358432"/>
            <a:ext cx="373417" cy="276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7">
            <a:extLst>
              <a:ext uri="{FF2B5EF4-FFF2-40B4-BE49-F238E27FC236}">
                <a16:creationId xmlns:a16="http://schemas.microsoft.com/office/drawing/2014/main" id="{06B340D4-1D20-5748-A2EC-CF24983A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094" y="677091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Gehalt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907A0F-A17E-C549-9FE7-C7135DDBDCB2}"/>
              </a:ext>
            </a:extLst>
          </p:cNvPr>
          <p:cNvCxnSpPr>
            <a:cxnSpLocks/>
            <a:stCxn id="17" idx="0"/>
            <a:endCxn id="51" idx="4"/>
          </p:cNvCxnSpPr>
          <p:nvPr/>
        </p:nvCxnSpPr>
        <p:spPr>
          <a:xfrm flipV="1">
            <a:off x="4016751" y="1045392"/>
            <a:ext cx="1396654" cy="589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7">
            <a:extLst>
              <a:ext uri="{FF2B5EF4-FFF2-40B4-BE49-F238E27FC236}">
                <a16:creationId xmlns:a16="http://schemas.microsoft.com/office/drawing/2014/main" id="{079FEF73-5083-424F-BC6A-BBB349C8A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398" y="687273"/>
            <a:ext cx="57366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0C10864-ECF6-194D-B07C-5E0E9343749F}"/>
              </a:ext>
            </a:extLst>
          </p:cNvPr>
          <p:cNvCxnSpPr>
            <a:cxnSpLocks/>
            <a:stCxn id="17" idx="1"/>
            <a:endCxn id="53" idx="4"/>
          </p:cNvCxnSpPr>
          <p:nvPr/>
        </p:nvCxnSpPr>
        <p:spPr>
          <a:xfrm flipH="1" flipV="1">
            <a:off x="2967229" y="1055574"/>
            <a:ext cx="491868" cy="734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7">
            <a:extLst>
              <a:ext uri="{FF2B5EF4-FFF2-40B4-BE49-F238E27FC236}">
                <a16:creationId xmlns:a16="http://schemas.microsoft.com/office/drawing/2014/main" id="{48D2233C-6337-834A-B163-A936CA408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1" y="145427"/>
            <a:ext cx="861808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Vorname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5496500-0C12-244C-8061-D90F0C724B09}"/>
              </a:ext>
            </a:extLst>
          </p:cNvPr>
          <p:cNvCxnSpPr>
            <a:cxnSpLocks/>
            <a:stCxn id="53" idx="1"/>
            <a:endCxn id="55" idx="4"/>
          </p:cNvCxnSpPr>
          <p:nvPr/>
        </p:nvCxnSpPr>
        <p:spPr>
          <a:xfrm flipH="1" flipV="1">
            <a:off x="2542286" y="513727"/>
            <a:ext cx="222123" cy="2274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7">
            <a:extLst>
              <a:ext uri="{FF2B5EF4-FFF2-40B4-BE49-F238E27FC236}">
                <a16:creationId xmlns:a16="http://schemas.microsoft.com/office/drawing/2014/main" id="{5338A8D2-052A-7B4B-8168-AE9BDA74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184" y="141705"/>
            <a:ext cx="977266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Nachname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602898A-0788-3245-A560-1A93B3565383}"/>
              </a:ext>
            </a:extLst>
          </p:cNvPr>
          <p:cNvCxnSpPr>
            <a:cxnSpLocks/>
            <a:stCxn id="53" idx="7"/>
            <a:endCxn id="57" idx="4"/>
          </p:cNvCxnSpPr>
          <p:nvPr/>
        </p:nvCxnSpPr>
        <p:spPr>
          <a:xfrm flipV="1">
            <a:off x="3170049" y="510005"/>
            <a:ext cx="375768" cy="231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2">
            <a:extLst>
              <a:ext uri="{FF2B5EF4-FFF2-40B4-BE49-F238E27FC236}">
                <a16:creationId xmlns:a16="http://schemas.microsoft.com/office/drawing/2014/main" id="{11EED1A3-4B52-364A-906F-644E32375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399" y="5580004"/>
            <a:ext cx="1137877" cy="311367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600"/>
              <a:t>Angehörige</a:t>
            </a:r>
          </a:p>
        </p:txBody>
      </p:sp>
      <p:sp>
        <p:nvSpPr>
          <p:cNvPr id="60" name="Oval 10">
            <a:extLst>
              <a:ext uri="{FF2B5EF4-FFF2-40B4-BE49-F238E27FC236}">
                <a16:creationId xmlns:a16="http://schemas.microsoft.com/office/drawing/2014/main" id="{4EFCE6A2-827A-574F-A44D-C49938E0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858" y="6174929"/>
            <a:ext cx="981167" cy="3683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GebDatum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AD6ED9C-3BF4-7A42-98BB-D731DE274388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 flipH="1">
            <a:off x="5008441" y="5891371"/>
            <a:ext cx="793896" cy="2835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7">
            <a:extLst>
              <a:ext uri="{FF2B5EF4-FFF2-40B4-BE49-F238E27FC236}">
                <a16:creationId xmlns:a16="http://schemas.microsoft.com/office/drawing/2014/main" id="{800B4B66-7F09-4048-AD7E-3AA92D19B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936" y="6204972"/>
            <a:ext cx="104862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Geschlecht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38AA73A-9841-004D-ACD5-227C47BBD032}"/>
              </a:ext>
            </a:extLst>
          </p:cNvPr>
          <p:cNvCxnSpPr>
            <a:cxnSpLocks/>
            <a:stCxn id="59" idx="2"/>
            <a:endCxn id="62" idx="0"/>
          </p:cNvCxnSpPr>
          <p:nvPr/>
        </p:nvCxnSpPr>
        <p:spPr>
          <a:xfrm>
            <a:off x="5802337" y="5891370"/>
            <a:ext cx="606910" cy="3136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7">
            <a:extLst>
              <a:ext uri="{FF2B5EF4-FFF2-40B4-BE49-F238E27FC236}">
                <a16:creationId xmlns:a16="http://schemas.microsoft.com/office/drawing/2014/main" id="{022F1C2C-A46E-CC4A-BEC2-179DC6F7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437" y="6180990"/>
            <a:ext cx="542166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Grad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B9D4DD2-3BC0-EE48-A08E-8D574EE8D0F3}"/>
              </a:ext>
            </a:extLst>
          </p:cNvPr>
          <p:cNvCxnSpPr>
            <a:cxnSpLocks/>
            <a:stCxn id="59" idx="3"/>
            <a:endCxn id="64" idx="0"/>
          </p:cNvCxnSpPr>
          <p:nvPr/>
        </p:nvCxnSpPr>
        <p:spPr>
          <a:xfrm>
            <a:off x="6371276" y="5735688"/>
            <a:ext cx="1154245" cy="4453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7">
            <a:extLst>
              <a:ext uri="{FF2B5EF4-FFF2-40B4-BE49-F238E27FC236}">
                <a16:creationId xmlns:a16="http://schemas.microsoft.com/office/drawing/2014/main" id="{77D96EB7-7723-6C46-85E1-48EA6398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978" y="6162007"/>
            <a:ext cx="573663" cy="368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Name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3E4AB2-9C94-EC4E-B55A-57B9993FF4C4}"/>
              </a:ext>
            </a:extLst>
          </p:cNvPr>
          <p:cNvCxnSpPr>
            <a:cxnSpLocks/>
            <a:stCxn id="59" idx="1"/>
            <a:endCxn id="66" idx="0"/>
          </p:cNvCxnSpPr>
          <p:nvPr/>
        </p:nvCxnSpPr>
        <p:spPr>
          <a:xfrm flipH="1">
            <a:off x="3949810" y="5735687"/>
            <a:ext cx="1283589" cy="426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63C6967-6B13-E14B-B401-2A4C69400063}"/>
              </a:ext>
            </a:extLst>
          </p:cNvPr>
          <p:cNvSpPr txBox="1"/>
          <p:nvPr/>
        </p:nvSpPr>
        <p:spPr>
          <a:xfrm>
            <a:off x="1969914" y="3040974"/>
            <a:ext cx="137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Vorgesetzter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F37939-248F-DD4D-8240-EA552145E974}"/>
              </a:ext>
            </a:extLst>
          </p:cNvPr>
          <p:cNvSpPr txBox="1"/>
          <p:nvPr/>
        </p:nvSpPr>
        <p:spPr>
          <a:xfrm>
            <a:off x="3824621" y="3637803"/>
            <a:ext cx="149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Untergebener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10FCD37-7EEF-E949-B4F9-4348CD7930C6}"/>
              </a:ext>
            </a:extLst>
          </p:cNvPr>
          <p:cNvSpPr txBox="1"/>
          <p:nvPr/>
        </p:nvSpPr>
        <p:spPr>
          <a:xfrm>
            <a:off x="2471568" y="4111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0F9F17-8886-D047-AEE7-2D73F577940A}"/>
              </a:ext>
            </a:extLst>
          </p:cNvPr>
          <p:cNvSpPr txBox="1"/>
          <p:nvPr/>
        </p:nvSpPr>
        <p:spPr>
          <a:xfrm>
            <a:off x="3824620" y="40959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B9ADB3-4002-D148-B270-2B40891E6D92}"/>
              </a:ext>
            </a:extLst>
          </p:cNvPr>
          <p:cNvSpPr txBox="1"/>
          <p:nvPr/>
        </p:nvSpPr>
        <p:spPr>
          <a:xfrm>
            <a:off x="6232986" y="58153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59F300-9F8E-E74A-8D47-43773B52AA66}"/>
              </a:ext>
            </a:extLst>
          </p:cNvPr>
          <p:cNvSpPr txBox="1"/>
          <p:nvPr/>
        </p:nvSpPr>
        <p:spPr>
          <a:xfrm>
            <a:off x="7896017" y="5925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61FEB0-A3C0-D143-B55B-474815BD1504}"/>
              </a:ext>
            </a:extLst>
          </p:cNvPr>
          <p:cNvSpPr txBox="1"/>
          <p:nvPr/>
        </p:nvSpPr>
        <p:spPr>
          <a:xfrm>
            <a:off x="6622717" y="2360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F62B3B-DA64-144F-BBC8-2FCF4B881603}"/>
              </a:ext>
            </a:extLst>
          </p:cNvPr>
          <p:cNvSpPr txBox="1"/>
          <p:nvPr/>
        </p:nvSpPr>
        <p:spPr>
          <a:xfrm>
            <a:off x="7581112" y="2397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E98B1CF-44C6-D345-AD10-D11AEBA18322}"/>
              </a:ext>
            </a:extLst>
          </p:cNvPr>
          <p:cNvSpPr txBox="1"/>
          <p:nvPr/>
        </p:nvSpPr>
        <p:spPr>
          <a:xfrm>
            <a:off x="9456667" y="22277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19A1C85-2797-F843-9EEB-F82B4CB9908E}"/>
              </a:ext>
            </a:extLst>
          </p:cNvPr>
          <p:cNvSpPr txBox="1"/>
          <p:nvPr/>
        </p:nvSpPr>
        <p:spPr>
          <a:xfrm>
            <a:off x="9440637" y="3023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C1F770E-11E1-BB41-8CAC-B25A5DA2DAAD}"/>
              </a:ext>
            </a:extLst>
          </p:cNvPr>
          <p:cNvSpPr txBox="1"/>
          <p:nvPr/>
        </p:nvSpPr>
        <p:spPr>
          <a:xfrm>
            <a:off x="5763174" y="3836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C28C16-BAFE-4643-ADE4-EBCC9B2DAA54}"/>
              </a:ext>
            </a:extLst>
          </p:cNvPr>
          <p:cNvSpPr txBox="1"/>
          <p:nvPr/>
        </p:nvSpPr>
        <p:spPr>
          <a:xfrm>
            <a:off x="5783115" y="5240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1388AA-10B0-6D44-A585-2EC81590A5F4}"/>
              </a:ext>
            </a:extLst>
          </p:cNvPr>
          <p:cNvSpPr txBox="1"/>
          <p:nvPr/>
        </p:nvSpPr>
        <p:spPr>
          <a:xfrm>
            <a:off x="6048427" y="363780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A33B31-513A-E345-9059-E84C7BD1D504}"/>
              </a:ext>
            </a:extLst>
          </p:cNvPr>
          <p:cNvSpPr txBox="1"/>
          <p:nvPr/>
        </p:nvSpPr>
        <p:spPr>
          <a:xfrm>
            <a:off x="7909207" y="372665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FB55E49-C3DF-114F-9B38-DACA2C9330D9}"/>
              </a:ext>
            </a:extLst>
          </p:cNvPr>
          <p:cNvCxnSpPr>
            <a:cxnSpLocks/>
          </p:cNvCxnSpPr>
          <p:nvPr/>
        </p:nvCxnSpPr>
        <p:spPr>
          <a:xfrm>
            <a:off x="3706908" y="6435576"/>
            <a:ext cx="46800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93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9EF04E-C1EE-1241-9C1C-860FEF62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Entsprechendes relationales Schema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7F93392-A252-9445-B862-A0454EA4AF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3C276B-F6D2-8448-8C0B-B7C46E09A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F48ED-3D81-3448-A88B-1EF697BC0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47</a:t>
            </a:fld>
            <a:endParaRPr lang="en-GB"/>
          </a:p>
        </p:txBody>
      </p:sp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F8D7A109-ED18-C648-AD34-8ACCBEADF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96772"/>
              </p:ext>
            </p:extLst>
          </p:nvPr>
        </p:nvGraphicFramePr>
        <p:xfrm>
          <a:off x="1930401" y="1665066"/>
          <a:ext cx="812404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5">
            <a:extLst>
              <a:ext uri="{FF2B5EF4-FFF2-40B4-BE49-F238E27FC236}">
                <a16:creationId xmlns:a16="http://schemas.microsoft.com/office/drawing/2014/main" id="{F0E47374-8ED3-9146-B68A-4B47133E4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58843"/>
              </p:ext>
            </p:extLst>
          </p:nvPr>
        </p:nvGraphicFramePr>
        <p:xfrm>
          <a:off x="6189535" y="3845014"/>
          <a:ext cx="3420037" cy="315840"/>
        </p:xfrm>
        <a:graphic>
          <a:graphicData uri="http://schemas.openxmlformats.org/drawingml/2006/table">
            <a:tbl>
              <a:tblPr/>
              <a:tblGrid>
                <a:gridCol w="90612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5">
            <a:extLst>
              <a:ext uri="{FF2B5EF4-FFF2-40B4-BE49-F238E27FC236}">
                <a16:creationId xmlns:a16="http://schemas.microsoft.com/office/drawing/2014/main" id="{B246F5A4-6794-2D4C-BE18-09DA176B6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01856"/>
              </p:ext>
            </p:extLst>
          </p:nvPr>
        </p:nvGraphicFramePr>
        <p:xfrm>
          <a:off x="1930400" y="2196020"/>
          <a:ext cx="3441202" cy="315840"/>
        </p:xfrm>
        <a:graphic>
          <a:graphicData uri="http://schemas.openxmlformats.org/drawingml/2006/table">
            <a:tbl>
              <a:tblPr/>
              <a:tblGrid>
                <a:gridCol w="100315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16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AUFSICHT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Vorgesetzte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Untergebene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5">
            <a:extLst>
              <a:ext uri="{FF2B5EF4-FFF2-40B4-BE49-F238E27FC236}">
                <a16:creationId xmlns:a16="http://schemas.microsoft.com/office/drawing/2014/main" id="{6E5BAED5-49AF-464B-AF43-316041E13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14563"/>
              </p:ext>
            </p:extLst>
          </p:nvPr>
        </p:nvGraphicFramePr>
        <p:xfrm>
          <a:off x="6396203" y="4406267"/>
          <a:ext cx="2833569" cy="315840"/>
        </p:xfrm>
        <a:graphic>
          <a:graphicData uri="http://schemas.openxmlformats.org/drawingml/2006/table">
            <a:tbl>
              <a:tblPr/>
              <a:tblGrid>
                <a:gridCol w="142581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KONTROLLIERT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roup 5">
            <a:extLst>
              <a:ext uri="{FF2B5EF4-FFF2-40B4-BE49-F238E27FC236}">
                <a16:creationId xmlns:a16="http://schemas.microsoft.com/office/drawing/2014/main" id="{B5BF6EAE-513C-8D4E-8C21-91DAED184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39652"/>
              </p:ext>
            </p:extLst>
          </p:nvPr>
        </p:nvGraphicFramePr>
        <p:xfrm>
          <a:off x="1930400" y="3850252"/>
          <a:ext cx="3958453" cy="315840"/>
        </p:xfrm>
        <a:graphic>
          <a:graphicData uri="http://schemas.openxmlformats.org/drawingml/2006/table">
            <a:tbl>
              <a:tblPr/>
              <a:tblGrid>
                <a:gridCol w="13282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012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ARBEITET_AN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Stunden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5">
            <a:extLst>
              <a:ext uri="{FF2B5EF4-FFF2-40B4-BE49-F238E27FC236}">
                <a16:creationId xmlns:a16="http://schemas.microsoft.com/office/drawing/2014/main" id="{10439BE5-E948-2A4D-8352-7008C3D2F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70421"/>
              </p:ext>
            </p:extLst>
          </p:nvPr>
        </p:nvGraphicFramePr>
        <p:xfrm>
          <a:off x="1930400" y="5031403"/>
          <a:ext cx="5815095" cy="315840"/>
        </p:xfrm>
        <a:graphic>
          <a:graphicData uri="http://schemas.openxmlformats.org/drawingml/2006/table">
            <a:tbl>
              <a:tblPr/>
              <a:tblGrid>
                <a:gridCol w="13203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  <a:gridCol w="589072">
                  <a:extLst>
                    <a:ext uri="{9D8B030D-6E8A-4147-A177-3AD203B41FA5}">
                      <a16:colId xmlns:a16="http://schemas.microsoft.com/office/drawing/2014/main" val="2489043016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29955956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ANGEHÖRIGE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5">
            <a:extLst>
              <a:ext uri="{FF2B5EF4-FFF2-40B4-BE49-F238E27FC236}">
                <a16:creationId xmlns:a16="http://schemas.microsoft.com/office/drawing/2014/main" id="{01A4F0AF-29EB-2942-B6E9-69E111D12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98408"/>
              </p:ext>
            </p:extLst>
          </p:nvPr>
        </p:nvGraphicFramePr>
        <p:xfrm>
          <a:off x="1930400" y="2983975"/>
          <a:ext cx="3126304" cy="315840"/>
        </p:xfrm>
        <a:graphic>
          <a:graphicData uri="http://schemas.openxmlformats.org/drawingml/2006/table">
            <a:tbl>
              <a:tblPr/>
              <a:tblGrid>
                <a:gridCol w="14140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ARBEITET_FÜR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Group 5">
            <a:extLst>
              <a:ext uri="{FF2B5EF4-FFF2-40B4-BE49-F238E27FC236}">
                <a16:creationId xmlns:a16="http://schemas.microsoft.com/office/drawing/2014/main" id="{5C4CC283-6282-E44B-9DDC-E80B0B8E0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60239"/>
              </p:ext>
            </p:extLst>
          </p:nvPr>
        </p:nvGraphicFramePr>
        <p:xfrm>
          <a:off x="6604565" y="2957599"/>
          <a:ext cx="3467218" cy="315840"/>
        </p:xfrm>
        <a:graphic>
          <a:graphicData uri="http://schemas.openxmlformats.org/drawingml/2006/table">
            <a:tbl>
              <a:tblPr/>
              <a:tblGrid>
                <a:gridCol w="7234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47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LEITET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Group 5">
            <a:extLst>
              <a:ext uri="{FF2B5EF4-FFF2-40B4-BE49-F238E27FC236}">
                <a16:creationId xmlns:a16="http://schemas.microsoft.com/office/drawing/2014/main" id="{23EA8872-CEA9-E644-951B-A8FC8B663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004772"/>
              </p:ext>
            </p:extLst>
          </p:nvPr>
        </p:nvGraphicFramePr>
        <p:xfrm>
          <a:off x="7330923" y="2401843"/>
          <a:ext cx="2742193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3574C5-FA1E-E24A-BB8A-2A8C1BCEB363}"/>
              </a:ext>
            </a:extLst>
          </p:cNvPr>
          <p:cNvSpPr txBox="1"/>
          <p:nvPr/>
        </p:nvSpPr>
        <p:spPr>
          <a:xfrm>
            <a:off x="5218518" y="5582890"/>
            <a:ext cx="1754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Neun Relationen</a:t>
            </a:r>
          </a:p>
        </p:txBody>
      </p:sp>
    </p:spTree>
    <p:extLst>
      <p:ext uri="{BB962C8B-B14F-4D97-AF65-F5344CB8AC3E}">
        <p14:creationId xmlns:p14="http://schemas.microsoft.com/office/powerpoint/2010/main" val="91175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1893-0DED-0C4D-ADFA-2CB867FB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Verfeinerung des relationalen 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7064-A3A6-7C47-8628-EBBDD70D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Relationen mit gleichem Schlüssel kann man zusammenfassen</a:t>
            </a:r>
          </a:p>
          <a:p>
            <a:r>
              <a:rPr lang="de-DE" dirty="0">
                <a:solidFill>
                  <a:srgbClr val="FFC000"/>
                </a:solidFill>
              </a:rPr>
              <a:t>Aber nur diese und keine anderen!</a:t>
            </a:r>
          </a:p>
          <a:p>
            <a:r>
              <a:rPr lang="de-DE" dirty="0"/>
              <a:t>Beispiel: Relation LEITET</a:t>
            </a:r>
          </a:p>
          <a:p>
            <a:pPr lvl="1"/>
            <a:r>
              <a:rPr lang="de-DE" dirty="0"/>
              <a:t>SozVersNr und AbtNr als Schlüssel möglich, jeweils Schlüssel von Angestellte bzw. Abteilung</a:t>
            </a:r>
          </a:p>
          <a:p>
            <a:pPr marL="990067" lvl="2" indent="-457200">
              <a:buFont typeface="+mj-lt"/>
              <a:buAutoNum type="arabicPeriod"/>
            </a:pPr>
            <a:r>
              <a:rPr lang="de-DE" dirty="0"/>
              <a:t>Wenn „SozVersNr“ Schlüssel </a:t>
            </a:r>
            <a:br>
              <a:rPr lang="de-DE" dirty="0"/>
            </a:br>
            <a:r>
              <a:rPr lang="de-DE" dirty="0"/>
              <a:t>➝ LEITET zu ANGESTELLTE </a:t>
            </a:r>
          </a:p>
          <a:p>
            <a:pPr marL="990067" lvl="2" indent="-457200">
              <a:buFont typeface="+mj-lt"/>
              <a:buAutoNum type="arabicPeriod"/>
            </a:pPr>
            <a:r>
              <a:rPr lang="de-DE" dirty="0"/>
              <a:t>Wenn „AbtNr“ Schlüssel </a:t>
            </a:r>
            <a:br>
              <a:rPr lang="de-DE" dirty="0"/>
            </a:br>
            <a:r>
              <a:rPr lang="de-DE" dirty="0"/>
              <a:t>➝ LEITET zu ABTEILUNG </a:t>
            </a:r>
          </a:p>
          <a:p>
            <a:pPr lvl="2"/>
            <a:r>
              <a:rPr lang="de-DE" dirty="0"/>
              <a:t>Da jede Abteilung </a:t>
            </a:r>
            <a:br>
              <a:rPr lang="de-DE" dirty="0"/>
            </a:br>
            <a:r>
              <a:rPr lang="de-DE" dirty="0"/>
              <a:t>eine Leitung hat, </a:t>
            </a:r>
            <a:br>
              <a:rPr lang="de-DE" dirty="0"/>
            </a:br>
            <a:r>
              <a:rPr lang="de-DE" dirty="0"/>
              <a:t>aber nicht jeder </a:t>
            </a:r>
            <a:br>
              <a:rPr lang="de-DE" dirty="0"/>
            </a:br>
            <a:r>
              <a:rPr lang="de-DE" dirty="0"/>
              <a:t>Angestellte leitet, </a:t>
            </a:r>
            <a:br>
              <a:rPr lang="de-DE" dirty="0"/>
            </a:br>
            <a:r>
              <a:rPr lang="de-DE" dirty="0"/>
              <a:t>ist 2. hier besser</a:t>
            </a:r>
          </a:p>
          <a:p>
            <a:pPr lvl="2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00137-F62D-1045-A502-85B2B0A3FE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2309DF0-C1BE-804D-9DF7-8AB56302E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A295D-0225-F140-B60C-EB54050D4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48</a:t>
            </a:fld>
            <a:endParaRPr lang="en-GB"/>
          </a:p>
        </p:txBody>
      </p:sp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AFA16F43-81CE-5646-AF33-30E002DD1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61295"/>
              </p:ext>
            </p:extLst>
          </p:nvPr>
        </p:nvGraphicFramePr>
        <p:xfrm>
          <a:off x="3534026" y="5513727"/>
          <a:ext cx="3467218" cy="315840"/>
        </p:xfrm>
        <a:graphic>
          <a:graphicData uri="http://schemas.openxmlformats.org/drawingml/2006/table">
            <a:tbl>
              <a:tblPr/>
              <a:tblGrid>
                <a:gridCol w="7234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47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LEITET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EABA243A-EF16-1244-92B0-165227029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02927"/>
              </p:ext>
            </p:extLst>
          </p:nvPr>
        </p:nvGraphicFramePr>
        <p:xfrm>
          <a:off x="3527512" y="4563805"/>
          <a:ext cx="7997618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71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8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87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15500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50463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Group 5">
            <a:extLst>
              <a:ext uri="{FF2B5EF4-FFF2-40B4-BE49-F238E27FC236}">
                <a16:creationId xmlns:a16="http://schemas.microsoft.com/office/drawing/2014/main" id="{8A41D1D7-E30B-5442-893E-3D6FD2DD3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0364"/>
              </p:ext>
            </p:extLst>
          </p:nvPr>
        </p:nvGraphicFramePr>
        <p:xfrm>
          <a:off x="3527512" y="5038766"/>
          <a:ext cx="2742193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Group 5">
            <a:extLst>
              <a:ext uri="{FF2B5EF4-FFF2-40B4-BE49-F238E27FC236}">
                <a16:creationId xmlns:a16="http://schemas.microsoft.com/office/drawing/2014/main" id="{A09F515D-C8FE-AD46-B2F8-E911AD43F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6212"/>
              </p:ext>
            </p:extLst>
          </p:nvPr>
        </p:nvGraphicFramePr>
        <p:xfrm>
          <a:off x="7258368" y="5311976"/>
          <a:ext cx="4573307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38">
                  <a:extLst>
                    <a:ext uri="{9D8B030D-6E8A-4147-A177-3AD203B41FA5}">
                      <a16:colId xmlns:a16="http://schemas.microsoft.com/office/drawing/2014/main" val="3714767827"/>
                    </a:ext>
                  </a:extLst>
                </a:gridCol>
                <a:gridCol w="1031476">
                  <a:extLst>
                    <a:ext uri="{9D8B030D-6E8A-4147-A177-3AD203B41FA5}">
                      <a16:colId xmlns:a16="http://schemas.microsoft.com/office/drawing/2014/main" val="406077593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ight Brace 23">
            <a:extLst>
              <a:ext uri="{FF2B5EF4-FFF2-40B4-BE49-F238E27FC236}">
                <a16:creationId xmlns:a16="http://schemas.microsoft.com/office/drawing/2014/main" id="{E1D8CB53-08F6-9041-9CAF-CDDE01E77B09}"/>
              </a:ext>
            </a:extLst>
          </p:cNvPr>
          <p:cNvSpPr/>
          <p:nvPr/>
        </p:nvSpPr>
        <p:spPr>
          <a:xfrm>
            <a:off x="6932944" y="5033878"/>
            <a:ext cx="249496" cy="87203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354A2A-2112-FB4B-8C94-E2D06AF63816}"/>
              </a:ext>
            </a:extLst>
          </p:cNvPr>
          <p:cNvGrpSpPr/>
          <p:nvPr/>
        </p:nvGrpSpPr>
        <p:grpSpPr>
          <a:xfrm>
            <a:off x="4883067" y="3213787"/>
            <a:ext cx="6948608" cy="1136021"/>
            <a:chOff x="795729" y="3825216"/>
            <a:chExt cx="6948608" cy="1136021"/>
          </a:xfrm>
        </p:grpSpPr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7F86A19B-6A5E-A444-AA36-40807C840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949" y="4516580"/>
              <a:ext cx="1084914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Abteilung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DC19FB-379C-5E4E-BA41-33BA73015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938" y="3830383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/>
                <a:t>Nummer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E56B653-3694-1C42-A92C-CC16424B0E48}"/>
                </a:ext>
              </a:extLst>
            </p:cNvPr>
            <p:cNvCxnSpPr>
              <a:cxnSpLocks/>
              <a:stCxn id="27" idx="0"/>
              <a:endCxn id="28" idx="4"/>
            </p:cNvCxnSpPr>
            <p:nvPr/>
          </p:nvCxnSpPr>
          <p:spPr>
            <a:xfrm flipV="1">
              <a:off x="7156406" y="4219896"/>
              <a:ext cx="732" cy="296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AutoShape 4">
              <a:extLst>
                <a:ext uri="{FF2B5EF4-FFF2-40B4-BE49-F238E27FC236}">
                  <a16:creationId xmlns:a16="http://schemas.microsoft.com/office/drawing/2014/main" id="{2AC12A0C-7F08-384E-8692-3987F213A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396" y="4410990"/>
              <a:ext cx="967009" cy="55024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leitet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4B34F7F-FC09-264A-8FB8-2F8AAF1772CD}"/>
                </a:ext>
              </a:extLst>
            </p:cNvPr>
            <p:cNvCxnSpPr>
              <a:cxnSpLocks/>
              <a:stCxn id="30" idx="3"/>
              <a:endCxn id="27" idx="1"/>
            </p:cNvCxnSpPr>
            <p:nvPr/>
          </p:nvCxnSpPr>
          <p:spPr>
            <a:xfrm>
              <a:off x="4828405" y="4686114"/>
              <a:ext cx="1785544" cy="0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B7890C30-ED52-6B4A-A906-8216498BD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18" y="4516580"/>
              <a:ext cx="1232839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/>
                <a:t>Angestellte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29398BF-FB6A-8546-A570-3DD29D33798D}"/>
                </a:ext>
              </a:extLst>
            </p:cNvPr>
            <p:cNvCxnSpPr>
              <a:cxnSpLocks/>
              <a:stCxn id="32" idx="3"/>
              <a:endCxn id="30" idx="1"/>
            </p:cNvCxnSpPr>
            <p:nvPr/>
          </p:nvCxnSpPr>
          <p:spPr>
            <a:xfrm>
              <a:off x="2077657" y="4686114"/>
              <a:ext cx="178373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1BA616FA-7C7E-E94C-B0AC-EDA174E37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726" y="3833946"/>
              <a:ext cx="1918351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C0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/>
                <a:t>Anfangsdatum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28A2B8-F5D9-0444-AE7F-FA5E5C547968}"/>
                </a:ext>
              </a:extLst>
            </p:cNvPr>
            <p:cNvCxnSpPr>
              <a:cxnSpLocks/>
              <a:stCxn id="30" idx="0"/>
              <a:endCxn id="34" idx="4"/>
            </p:cNvCxnSpPr>
            <p:nvPr/>
          </p:nvCxnSpPr>
          <p:spPr>
            <a:xfrm flipV="1">
              <a:off x="4344901" y="4223459"/>
              <a:ext cx="1" cy="187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031B02-AE2B-3647-8B46-D4D2EA15A342}"/>
                </a:ext>
              </a:extLst>
            </p:cNvPr>
            <p:cNvSpPr txBox="1"/>
            <p:nvPr/>
          </p:nvSpPr>
          <p:spPr>
            <a:xfrm>
              <a:off x="3319671" y="43737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6205E6D-05EA-8348-B0D2-D66DB0D9036E}"/>
                </a:ext>
              </a:extLst>
            </p:cNvPr>
            <p:cNvSpPr txBox="1"/>
            <p:nvPr/>
          </p:nvSpPr>
          <p:spPr>
            <a:xfrm>
              <a:off x="5068444" y="4381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0602DFD9-0B59-8E4D-9F0A-21AA4CEF8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729" y="3825216"/>
              <a:ext cx="1331016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SozVersNr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0B696B5-2342-1447-8ECF-6DBA01A8DF63}"/>
                </a:ext>
              </a:extLst>
            </p:cNvPr>
            <p:cNvCxnSpPr>
              <a:cxnSpLocks/>
              <a:stCxn id="32" idx="0"/>
              <a:endCxn id="38" idx="4"/>
            </p:cNvCxnSpPr>
            <p:nvPr/>
          </p:nvCxnSpPr>
          <p:spPr>
            <a:xfrm flipH="1" flipV="1">
              <a:off x="1461237" y="4214729"/>
              <a:ext cx="1" cy="3018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42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1893-0DED-0C4D-ADFA-2CB867FB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Verfeinerung des relationalen 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7064-A3A6-7C47-8628-EBBDD70D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Relationen mit gleichem Schlüssel kann man zusammenfassen</a:t>
            </a:r>
          </a:p>
          <a:p>
            <a:r>
              <a:rPr lang="de-DE" dirty="0">
                <a:solidFill>
                  <a:srgbClr val="FFC000"/>
                </a:solidFill>
              </a:rPr>
              <a:t>Aber nur diese und keine anderen!</a:t>
            </a:r>
          </a:p>
          <a:p>
            <a:r>
              <a:rPr lang="de-DE" dirty="0"/>
              <a:t>Vor allem sinnvoll bei totaler Partizipation (auch der Fall auf vorheriger Folie)</a:t>
            </a:r>
          </a:p>
          <a:p>
            <a:pPr lvl="1"/>
            <a:r>
              <a:rPr lang="de-DE" dirty="0"/>
              <a:t>Jede angestellte </a:t>
            </a:r>
            <a:br>
              <a:rPr lang="de-DE" dirty="0"/>
            </a:br>
            <a:r>
              <a:rPr lang="de-DE" dirty="0"/>
              <a:t>Person arbeitet </a:t>
            </a:r>
            <a:br>
              <a:rPr lang="de-DE" dirty="0"/>
            </a:br>
            <a:r>
              <a:rPr lang="de-DE" dirty="0"/>
              <a:t>für genau eine </a:t>
            </a:r>
            <a:br>
              <a:rPr lang="de-DE" dirty="0"/>
            </a:br>
            <a:r>
              <a:rPr lang="de-DE" dirty="0"/>
              <a:t>Abteilung</a:t>
            </a: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>
              <a:solidFill>
                <a:srgbClr val="C00000"/>
              </a:solidFill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76BD-7739-454D-9701-94B569E661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5B08C-5A10-D847-BE4F-4DFCB0198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A295D-0225-F140-B60C-EB54050D4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49</a:t>
            </a:fld>
            <a:endParaRPr lang="en-GB"/>
          </a:p>
        </p:txBody>
      </p:sp>
      <p:graphicFrame>
        <p:nvGraphicFramePr>
          <p:cNvPr id="25" name="Group 5">
            <a:extLst>
              <a:ext uri="{FF2B5EF4-FFF2-40B4-BE49-F238E27FC236}">
                <a16:creationId xmlns:a16="http://schemas.microsoft.com/office/drawing/2014/main" id="{90CCC354-7302-2D4C-9463-72BE969AC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51802"/>
              </p:ext>
            </p:extLst>
          </p:nvPr>
        </p:nvGraphicFramePr>
        <p:xfrm>
          <a:off x="3440977" y="4223958"/>
          <a:ext cx="8091026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50463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Group 5">
            <a:extLst>
              <a:ext uri="{FF2B5EF4-FFF2-40B4-BE49-F238E27FC236}">
                <a16:creationId xmlns:a16="http://schemas.microsoft.com/office/drawing/2014/main" id="{BE9D0FF2-3D9E-1342-8EC2-0FDE5AE9D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54108"/>
              </p:ext>
            </p:extLst>
          </p:nvPr>
        </p:nvGraphicFramePr>
        <p:xfrm>
          <a:off x="3440976" y="4754912"/>
          <a:ext cx="3126304" cy="315840"/>
        </p:xfrm>
        <a:graphic>
          <a:graphicData uri="http://schemas.openxmlformats.org/drawingml/2006/table">
            <a:tbl>
              <a:tblPr/>
              <a:tblGrid>
                <a:gridCol w="1414000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ARBEITET_FÜR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Right Brace 57">
            <a:extLst>
              <a:ext uri="{FF2B5EF4-FFF2-40B4-BE49-F238E27FC236}">
                <a16:creationId xmlns:a16="http://schemas.microsoft.com/office/drawing/2014/main" id="{2A5C40E7-7377-0A4A-8C6F-7630566B7D20}"/>
              </a:ext>
            </a:extLst>
          </p:cNvPr>
          <p:cNvSpPr/>
          <p:nvPr/>
        </p:nvSpPr>
        <p:spPr>
          <a:xfrm rot="5400000">
            <a:off x="7418953" y="1195421"/>
            <a:ext cx="249496" cy="820545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9" name="Group 5">
            <a:extLst>
              <a:ext uri="{FF2B5EF4-FFF2-40B4-BE49-F238E27FC236}">
                <a16:creationId xmlns:a16="http://schemas.microsoft.com/office/drawing/2014/main" id="{B80B2020-5B47-A940-A634-51C20DA02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95584"/>
              </p:ext>
            </p:extLst>
          </p:nvPr>
        </p:nvGraphicFramePr>
        <p:xfrm>
          <a:off x="3023182" y="5590074"/>
          <a:ext cx="8808493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344367353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A985630B-B226-3646-B699-28E8D426CC57}"/>
              </a:ext>
            </a:extLst>
          </p:cNvPr>
          <p:cNvGrpSpPr/>
          <p:nvPr/>
        </p:nvGrpSpPr>
        <p:grpSpPr>
          <a:xfrm>
            <a:off x="3556167" y="2912995"/>
            <a:ext cx="6947881" cy="1137575"/>
            <a:chOff x="874037" y="3825216"/>
            <a:chExt cx="6947881" cy="1137575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752176D-3D77-384B-AF94-577243D33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990" y="4508657"/>
              <a:ext cx="1232839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dirty="0"/>
                <a:t>Angestellte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AE6F829-C1E9-4C4C-9CAA-98A6A12F0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0902" y="3830383"/>
              <a:ext cx="1331016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SozVersNr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FF278F-8F91-FD40-B784-B471BB3C5CC1}"/>
                </a:ext>
              </a:extLst>
            </p:cNvPr>
            <p:cNvCxnSpPr>
              <a:cxnSpLocks/>
              <a:stCxn id="29" idx="0"/>
              <a:endCxn id="30" idx="4"/>
            </p:cNvCxnSpPr>
            <p:nvPr/>
          </p:nvCxnSpPr>
          <p:spPr>
            <a:xfrm flipV="1">
              <a:off x="7156410" y="4219896"/>
              <a:ext cx="0" cy="2887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498A96B2-DEE7-5945-B806-3283E4A53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5165" y="4365891"/>
              <a:ext cx="1919472" cy="596900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 err="1"/>
                <a:t>arbeitet_für</a:t>
              </a:r>
              <a:endParaRPr lang="de-DE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0D698EB-1430-7447-B215-3BCAD9BD251B}"/>
                </a:ext>
              </a:extLst>
            </p:cNvPr>
            <p:cNvCxnSpPr>
              <a:cxnSpLocks/>
              <a:stCxn id="32" idx="3"/>
              <a:endCxn id="29" idx="1"/>
            </p:cNvCxnSpPr>
            <p:nvPr/>
          </p:nvCxnSpPr>
          <p:spPr>
            <a:xfrm>
              <a:off x="5304637" y="4664341"/>
              <a:ext cx="1235353" cy="13850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AB55B623-C1B4-4446-BD32-AB57B1CFB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784" y="4508316"/>
              <a:ext cx="1084914" cy="3390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dirty="0"/>
                <a:t>Abteilung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D90C10-39D7-5949-BE83-3A54A5FC63FD}"/>
                </a:ext>
              </a:extLst>
            </p:cNvPr>
            <p:cNvCxnSpPr>
              <a:cxnSpLocks/>
              <a:stCxn id="34" idx="3"/>
              <a:endCxn id="32" idx="1"/>
            </p:cNvCxnSpPr>
            <p:nvPr/>
          </p:nvCxnSpPr>
          <p:spPr>
            <a:xfrm flipV="1">
              <a:off x="2003698" y="4664341"/>
              <a:ext cx="1381467" cy="13509"/>
            </a:xfrm>
            <a:prstGeom prst="line">
              <a:avLst/>
            </a:prstGeom>
            <a:ln w="38100" cmpd="dbl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D68413-E3E4-7643-959A-163BBFDE5C30}"/>
                </a:ext>
              </a:extLst>
            </p:cNvPr>
            <p:cNvSpPr txBox="1"/>
            <p:nvPr/>
          </p:nvSpPr>
          <p:spPr>
            <a:xfrm>
              <a:off x="3125844" y="42954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103815-C463-FF4E-999E-159498D9B7F2}"/>
                </a:ext>
              </a:extLst>
            </p:cNvPr>
            <p:cNvSpPr txBox="1"/>
            <p:nvPr/>
          </p:nvSpPr>
          <p:spPr>
            <a:xfrm>
              <a:off x="5279433" y="429277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n</a:t>
              </a:r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3BF4C127-CE38-284C-8320-4F5D605A4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037" y="3825216"/>
              <a:ext cx="1174399" cy="3895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de-DE" u="sng" dirty="0"/>
                <a:t>Nummer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418D27C-69C6-6C41-A1CE-A9C258E20B9A}"/>
                </a:ext>
              </a:extLst>
            </p:cNvPr>
            <p:cNvCxnSpPr>
              <a:cxnSpLocks/>
              <a:stCxn id="34" idx="0"/>
              <a:endCxn id="38" idx="4"/>
            </p:cNvCxnSpPr>
            <p:nvPr/>
          </p:nvCxnSpPr>
          <p:spPr>
            <a:xfrm flipH="1" flipV="1">
              <a:off x="1461237" y="4214729"/>
              <a:ext cx="4" cy="293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74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C52D3A2-3E36-1F45-BF4C-CA587121B36C}"/>
              </a:ext>
            </a:extLst>
          </p:cNvPr>
          <p:cNvSpPr/>
          <p:nvPr/>
        </p:nvSpPr>
        <p:spPr>
          <a:xfrm>
            <a:off x="9565645" y="4753779"/>
            <a:ext cx="992911" cy="198000"/>
          </a:xfrm>
          <a:prstGeom prst="rect">
            <a:avLst/>
          </a:prstGeom>
          <a:solidFill>
            <a:srgbClr val="D6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8DD8E-2AF1-754C-8A84-10B04E55425A}"/>
              </a:ext>
            </a:extLst>
          </p:cNvPr>
          <p:cNvSpPr/>
          <p:nvPr/>
        </p:nvSpPr>
        <p:spPr>
          <a:xfrm>
            <a:off x="8159159" y="3402943"/>
            <a:ext cx="992911" cy="198000"/>
          </a:xfrm>
          <a:prstGeom prst="rect">
            <a:avLst/>
          </a:prstGeom>
          <a:solidFill>
            <a:srgbClr val="D6F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E1CF98-1B30-EF43-863D-B85A6CC0F3A6}"/>
              </a:ext>
            </a:extLst>
          </p:cNvPr>
          <p:cNvSpPr/>
          <p:nvPr/>
        </p:nvSpPr>
        <p:spPr>
          <a:xfrm>
            <a:off x="8600844" y="4753779"/>
            <a:ext cx="964800" cy="19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0F9450-9155-AC42-9DE5-1CC2C6824C6B}"/>
              </a:ext>
            </a:extLst>
          </p:cNvPr>
          <p:cNvSpPr/>
          <p:nvPr/>
        </p:nvSpPr>
        <p:spPr>
          <a:xfrm>
            <a:off x="8669838" y="1650102"/>
            <a:ext cx="964800" cy="1980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3ECA60-1B50-844C-856D-467084CBA97A}"/>
              </a:ext>
            </a:extLst>
          </p:cNvPr>
          <p:cNvSpPr/>
          <p:nvPr/>
        </p:nvSpPr>
        <p:spPr>
          <a:xfrm>
            <a:off x="9235195" y="2368886"/>
            <a:ext cx="943200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1192E2-82F0-134C-BEBC-E68F734FA9CF}"/>
              </a:ext>
            </a:extLst>
          </p:cNvPr>
          <p:cNvSpPr/>
          <p:nvPr/>
        </p:nvSpPr>
        <p:spPr>
          <a:xfrm>
            <a:off x="9152070" y="3403027"/>
            <a:ext cx="943200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CF4F8D-BBC2-6849-841D-C14FA13F9B9F}"/>
              </a:ext>
            </a:extLst>
          </p:cNvPr>
          <p:cNvSpPr/>
          <p:nvPr/>
        </p:nvSpPr>
        <p:spPr>
          <a:xfrm>
            <a:off x="6276075" y="5225492"/>
            <a:ext cx="943200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43A361-F341-294F-9C83-F8D409BE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Ein erstes relationales Modell (RM)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72EF30-4F6A-8F41-A379-E49C6F146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latin typeface="+mn-lt"/>
              </a:rPr>
              <a:t>DB einer Universität: Tabellen</a:t>
            </a:r>
          </a:p>
          <a:p>
            <a:pPr lvl="1"/>
            <a:r>
              <a:rPr lang="de-DE" dirty="0">
                <a:latin typeface="+mn-lt"/>
              </a:rPr>
              <a:t>Studierende</a:t>
            </a:r>
          </a:p>
          <a:p>
            <a:pPr lvl="1"/>
            <a:r>
              <a:rPr lang="de-DE" dirty="0">
                <a:latin typeface="+mn-lt"/>
              </a:rPr>
              <a:t>Kurse</a:t>
            </a:r>
          </a:p>
          <a:p>
            <a:pPr lvl="1"/>
            <a:r>
              <a:rPr lang="de-DE" dirty="0">
                <a:latin typeface="+mn-lt"/>
              </a:rPr>
              <a:t>Arbeitsgruppen</a:t>
            </a:r>
          </a:p>
          <a:p>
            <a:pPr lvl="1"/>
            <a:r>
              <a:rPr lang="de-DE" dirty="0">
                <a:latin typeface="+mn-lt"/>
              </a:rPr>
              <a:t>Noten</a:t>
            </a:r>
          </a:p>
          <a:p>
            <a:pPr lvl="1"/>
            <a:r>
              <a:rPr lang="de-DE" dirty="0">
                <a:latin typeface="+mn-lt"/>
              </a:rPr>
              <a:t>Voraussetzungen</a:t>
            </a:r>
          </a:p>
          <a:p>
            <a:r>
              <a:rPr lang="de-DE" dirty="0">
                <a:latin typeface="+mn-lt"/>
              </a:rPr>
              <a:t>Datenelemente von unterschiedlichem Typ</a:t>
            </a:r>
          </a:p>
          <a:p>
            <a:pPr lvl="1"/>
            <a:r>
              <a:rPr lang="de-DE" dirty="0">
                <a:latin typeface="+mn-lt"/>
              </a:rPr>
              <a:t>String, Integer, etc.</a:t>
            </a:r>
          </a:p>
          <a:p>
            <a:pPr lvl="1"/>
            <a:r>
              <a:rPr lang="de-DE" dirty="0">
                <a:latin typeface="+mn-lt"/>
              </a:rPr>
              <a:t>Schlüssel</a:t>
            </a:r>
          </a:p>
          <a:p>
            <a:r>
              <a:rPr lang="de-DE" dirty="0">
                <a:latin typeface="+mn-lt"/>
              </a:rPr>
              <a:t>Logische Zusammenhänge</a:t>
            </a:r>
          </a:p>
          <a:p>
            <a:pPr lvl="1"/>
            <a:r>
              <a:rPr lang="de-DE" dirty="0">
                <a:latin typeface="+mn-lt"/>
              </a:rPr>
              <a:t>Innerhalb einer Tabelle</a:t>
            </a:r>
          </a:p>
          <a:p>
            <a:pPr lvl="1"/>
            <a:r>
              <a:rPr lang="de-DE" dirty="0">
                <a:latin typeface="+mn-lt"/>
              </a:rPr>
              <a:t>Zwischen Tabellen (über Schlüssel)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C05EB-B3B9-494C-ACE1-8E283A934F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70794-4420-5A4E-A14B-EE16471C5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BA15DA-47E7-C943-8E53-210A77679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>
                <a:latin typeface="+mn-lt"/>
              </a:rPr>
              <a:t>5</a:t>
            </a:fld>
            <a:endParaRPr lang="en-GB">
              <a:latin typeface="+mn-lt"/>
            </a:endParaRPr>
          </a:p>
        </p:txBody>
      </p:sp>
      <p:graphicFrame>
        <p:nvGraphicFramePr>
          <p:cNvPr id="8" name="Group 5">
            <a:extLst>
              <a:ext uri="{FF2B5EF4-FFF2-40B4-BE49-F238E27FC236}">
                <a16:creationId xmlns:a16="http://schemas.microsoft.com/office/drawing/2014/main" id="{5AE0855A-F498-0C41-92C8-ECEA47AE2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80240"/>
              </p:ext>
            </p:extLst>
          </p:nvPr>
        </p:nvGraphicFramePr>
        <p:xfrm>
          <a:off x="7572522" y="1644498"/>
          <a:ext cx="3053625" cy="525000"/>
        </p:xfrm>
        <a:graphic>
          <a:graphicData uri="http://schemas.openxmlformats.org/drawingml/2006/table">
            <a:tbl>
              <a:tblPr/>
              <a:tblGrid>
                <a:gridCol w="6043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48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Smith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71287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335250"/>
                  </a:ext>
                </a:extLst>
              </a:tr>
            </a:tbl>
          </a:graphicData>
        </a:graphic>
      </p:graphicFrame>
      <p:graphicFrame>
        <p:nvGraphicFramePr>
          <p:cNvPr id="9" name="Group 23">
            <a:extLst>
              <a:ext uri="{FF2B5EF4-FFF2-40B4-BE49-F238E27FC236}">
                <a16:creationId xmlns:a16="http://schemas.microsoft.com/office/drawing/2014/main" id="{5F5CE369-A38E-8340-8DF0-6534C8CC5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165960"/>
              </p:ext>
            </p:extLst>
          </p:nvPr>
        </p:nvGraphicFramePr>
        <p:xfrm>
          <a:off x="7591377" y="2363570"/>
          <a:ext cx="4152175" cy="840840"/>
        </p:xfrm>
        <a:graphic>
          <a:graphicData uri="http://schemas.openxmlformats.org/drawingml/2006/table">
            <a:tbl>
              <a:tblPr/>
              <a:tblGrid>
                <a:gridCol w="548812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09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graphicFrame>
        <p:nvGraphicFramePr>
          <p:cNvPr id="10" name="Group 86">
            <a:extLst>
              <a:ext uri="{FF2B5EF4-FFF2-40B4-BE49-F238E27FC236}">
                <a16:creationId xmlns:a16="http://schemas.microsoft.com/office/drawing/2014/main" id="{F35BB3DA-9012-7247-9D6C-4B21A208A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07527"/>
              </p:ext>
            </p:extLst>
          </p:nvPr>
        </p:nvGraphicFramePr>
        <p:xfrm>
          <a:off x="7581949" y="3398482"/>
          <a:ext cx="4250138" cy="1156680"/>
        </p:xfrm>
        <a:graphic>
          <a:graphicData uri="http://schemas.openxmlformats.org/drawingml/2006/table">
            <a:tbl>
              <a:tblPr/>
              <a:tblGrid>
                <a:gridCol w="571038">
                  <a:extLst>
                    <a:ext uri="{9D8B030D-6E8A-4147-A177-3AD203B41FA5}">
                      <a16:colId xmlns:a16="http://schemas.microsoft.com/office/drawing/2014/main" val="3396831968"/>
                    </a:ext>
                  </a:extLst>
                </a:gridCol>
                <a:gridCol w="99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Semester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Instructor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2009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269679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Spring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Knuth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709418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0668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Anderson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84731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Stone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54187"/>
                  </a:ext>
                </a:extLst>
              </a:tr>
            </a:tbl>
          </a:graphicData>
        </a:graphic>
      </p:graphicFrame>
      <p:graphicFrame>
        <p:nvGraphicFramePr>
          <p:cNvPr id="11" name="Group 87">
            <a:extLst>
              <a:ext uri="{FF2B5EF4-FFF2-40B4-BE49-F238E27FC236}">
                <a16:creationId xmlns:a16="http://schemas.microsoft.com/office/drawing/2014/main" id="{7A8A143A-B0F0-9B4E-A7E2-A33986F93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15628"/>
              </p:ext>
            </p:extLst>
          </p:nvPr>
        </p:nvGraphicFramePr>
        <p:xfrm>
          <a:off x="7676216" y="4749234"/>
          <a:ext cx="3385875" cy="1156680"/>
        </p:xfrm>
        <a:graphic>
          <a:graphicData uri="http://schemas.openxmlformats.org/drawingml/2006/table">
            <a:tbl>
              <a:tblPr/>
              <a:tblGrid>
                <a:gridCol w="921875">
                  <a:extLst>
                    <a:ext uri="{9D8B030D-6E8A-4147-A177-3AD203B41FA5}">
                      <a16:colId xmlns:a16="http://schemas.microsoft.com/office/drawing/2014/main" val="2136105995"/>
                    </a:ext>
                  </a:extLst>
                </a:gridCol>
                <a:gridCol w="97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GRADE_REPORT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SectionIdentifier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2155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6272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059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92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689910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256887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04359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14F6BF3-61C2-CF4B-AF34-DCC65FBA55E8}"/>
              </a:ext>
            </a:extLst>
          </p:cNvPr>
          <p:cNvSpPr/>
          <p:nvPr/>
        </p:nvSpPr>
        <p:spPr>
          <a:xfrm>
            <a:off x="7219275" y="5225492"/>
            <a:ext cx="1193785" cy="198000"/>
          </a:xfrm>
          <a:prstGeom prst="rect">
            <a:avLst/>
          </a:prstGeom>
          <a:solidFill>
            <a:srgbClr val="D8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Group 87">
            <a:extLst>
              <a:ext uri="{FF2B5EF4-FFF2-40B4-BE49-F238E27FC236}">
                <a16:creationId xmlns:a16="http://schemas.microsoft.com/office/drawing/2014/main" id="{2672F405-8171-8C4C-9DB0-F7E84CAC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840752"/>
              </p:ext>
            </p:extLst>
          </p:nvPr>
        </p:nvGraphicFramePr>
        <p:xfrm>
          <a:off x="5244210" y="5220177"/>
          <a:ext cx="3168850" cy="682920"/>
        </p:xfrm>
        <a:graphic>
          <a:graphicData uri="http://schemas.openxmlformats.org/drawingml/2006/table">
            <a:tbl>
              <a:tblPr/>
              <a:tblGrid>
                <a:gridCol w="1026650">
                  <a:extLst>
                    <a:ext uri="{9D8B030D-6E8A-4147-A177-3AD203B41FA5}">
                      <a16:colId xmlns:a16="http://schemas.microsoft.com/office/drawing/2014/main" val="2628479049"/>
                    </a:ext>
                  </a:extLst>
                </a:gridCol>
                <a:gridCol w="95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PREREQUISITE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CourseNumber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PrerequisiteNumber</a:t>
                      </a:r>
                      <a:endParaRPr kumimoji="0" lang="de-D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22663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573284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950428"/>
                  </a:ext>
                </a:extLst>
              </a:tr>
            </a:tbl>
          </a:graphicData>
        </a:graphic>
      </p:graphicFrame>
      <p:sp>
        <p:nvSpPr>
          <p:cNvPr id="22" name="Freeform 75">
            <a:extLst>
              <a:ext uri="{FF2B5EF4-FFF2-40B4-BE49-F238E27FC236}">
                <a16:creationId xmlns:a16="http://schemas.microsoft.com/office/drawing/2014/main" id="{AD48F889-0A31-4A4E-BCFC-2E6861C17A31}"/>
              </a:ext>
            </a:extLst>
          </p:cNvPr>
          <p:cNvSpPr>
            <a:spLocks/>
          </p:cNvSpPr>
          <p:nvPr/>
        </p:nvSpPr>
        <p:spPr bwMode="auto">
          <a:xfrm>
            <a:off x="8413060" y="1865273"/>
            <a:ext cx="1012171" cy="2996362"/>
          </a:xfrm>
          <a:custGeom>
            <a:avLst/>
            <a:gdLst>
              <a:gd name="T0" fmla="*/ 1866900 w 1551"/>
              <a:gd name="T1" fmla="*/ 0 h 1750"/>
              <a:gd name="T2" fmla="*/ 1790700 w 1551"/>
              <a:gd name="T3" fmla="*/ 53975 h 1750"/>
              <a:gd name="T4" fmla="*/ 2462212 w 1551"/>
              <a:gd name="T5" fmla="*/ 173038 h 1750"/>
              <a:gd name="T6" fmla="*/ 1995487 w 1551"/>
              <a:gd name="T7" fmla="*/ 468313 h 1750"/>
              <a:gd name="T8" fmla="*/ 2271712 w 1551"/>
              <a:gd name="T9" fmla="*/ 1406525 h 1750"/>
              <a:gd name="T10" fmla="*/ 1643062 w 1551"/>
              <a:gd name="T11" fmla="*/ 1358900 h 1750"/>
              <a:gd name="T12" fmla="*/ 1838325 w 1551"/>
              <a:gd name="T13" fmla="*/ 2073275 h 1750"/>
              <a:gd name="T14" fmla="*/ 1638300 w 1551"/>
              <a:gd name="T15" fmla="*/ 2006600 h 1750"/>
              <a:gd name="T16" fmla="*/ 1666875 w 1551"/>
              <a:gd name="T17" fmla="*/ 2211388 h 1750"/>
              <a:gd name="T18" fmla="*/ 214312 w 1551"/>
              <a:gd name="T19" fmla="*/ 1987550 h 1750"/>
              <a:gd name="T20" fmla="*/ 352425 w 1551"/>
              <a:gd name="T21" fmla="*/ 2354263 h 1750"/>
              <a:gd name="T22" fmla="*/ 0 w 1551"/>
              <a:gd name="T23" fmla="*/ 2778125 h 1750"/>
              <a:gd name="T24" fmla="*/ 547687 w 1551"/>
              <a:gd name="T25" fmla="*/ 2606675 h 1750"/>
              <a:gd name="T26" fmla="*/ 628650 w 1551"/>
              <a:gd name="T27" fmla="*/ 2668588 h 17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1"/>
              <a:gd name="T43" fmla="*/ 0 h 1750"/>
              <a:gd name="T44" fmla="*/ 1551 w 1551"/>
              <a:gd name="T45" fmla="*/ 1750 h 17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1" h="1750">
                <a:moveTo>
                  <a:pt x="1176" y="0"/>
                </a:moveTo>
                <a:lnTo>
                  <a:pt x="1128" y="34"/>
                </a:lnTo>
                <a:lnTo>
                  <a:pt x="1551" y="109"/>
                </a:lnTo>
                <a:lnTo>
                  <a:pt x="1257" y="295"/>
                </a:lnTo>
                <a:lnTo>
                  <a:pt x="1431" y="886"/>
                </a:lnTo>
                <a:lnTo>
                  <a:pt x="1035" y="856"/>
                </a:lnTo>
                <a:lnTo>
                  <a:pt x="1158" y="1306"/>
                </a:lnTo>
                <a:lnTo>
                  <a:pt x="1032" y="1264"/>
                </a:lnTo>
                <a:lnTo>
                  <a:pt x="1050" y="1393"/>
                </a:lnTo>
                <a:lnTo>
                  <a:pt x="135" y="1252"/>
                </a:lnTo>
                <a:lnTo>
                  <a:pt x="222" y="1483"/>
                </a:lnTo>
                <a:lnTo>
                  <a:pt x="0" y="1750"/>
                </a:lnTo>
                <a:lnTo>
                  <a:pt x="345" y="1642"/>
                </a:lnTo>
                <a:lnTo>
                  <a:pt x="396" y="1681"/>
                </a:lnTo>
              </a:path>
            </a:pathLst>
          </a:custGeom>
          <a:noFill/>
          <a:ln w="38100">
            <a:solidFill>
              <a:srgbClr val="FFCC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3" name="Freeform 77">
            <a:extLst>
              <a:ext uri="{FF2B5EF4-FFF2-40B4-BE49-F238E27FC236}">
                <a16:creationId xmlns:a16="http://schemas.microsoft.com/office/drawing/2014/main" id="{777268C2-DA57-064E-A4EE-D8699102A43E}"/>
              </a:ext>
            </a:extLst>
          </p:cNvPr>
          <p:cNvSpPr>
            <a:spLocks/>
          </p:cNvSpPr>
          <p:nvPr/>
        </p:nvSpPr>
        <p:spPr bwMode="auto">
          <a:xfrm>
            <a:off x="9381633" y="2579339"/>
            <a:ext cx="757237" cy="823604"/>
          </a:xfrm>
          <a:custGeom>
            <a:avLst/>
            <a:gdLst>
              <a:gd name="T0" fmla="*/ 406400 w 477"/>
              <a:gd name="T1" fmla="*/ 0 h 412"/>
              <a:gd name="T2" fmla="*/ 319087 w 477"/>
              <a:gd name="T3" fmla="*/ 88900 h 412"/>
              <a:gd name="T4" fmla="*/ 430212 w 477"/>
              <a:gd name="T5" fmla="*/ 393700 h 412"/>
              <a:gd name="T6" fmla="*/ 757237 w 477"/>
              <a:gd name="T7" fmla="*/ 347662 h 412"/>
              <a:gd name="T8" fmla="*/ 633412 w 477"/>
              <a:gd name="T9" fmla="*/ 561975 h 412"/>
              <a:gd name="T10" fmla="*/ 0 w 477"/>
              <a:gd name="T11" fmla="*/ 365125 h 412"/>
              <a:gd name="T12" fmla="*/ 58737 w 477"/>
              <a:gd name="T13" fmla="*/ 654050 h 4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7"/>
              <a:gd name="T22" fmla="*/ 0 h 412"/>
              <a:gd name="T23" fmla="*/ 477 w 477"/>
              <a:gd name="T24" fmla="*/ 412 h 4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7" h="412">
                <a:moveTo>
                  <a:pt x="256" y="0"/>
                </a:moveTo>
                <a:lnTo>
                  <a:pt x="201" y="56"/>
                </a:lnTo>
                <a:lnTo>
                  <a:pt x="271" y="248"/>
                </a:lnTo>
                <a:lnTo>
                  <a:pt x="477" y="219"/>
                </a:lnTo>
                <a:lnTo>
                  <a:pt x="399" y="354"/>
                </a:lnTo>
                <a:lnTo>
                  <a:pt x="0" y="230"/>
                </a:lnTo>
                <a:lnTo>
                  <a:pt x="37" y="412"/>
                </a:lnTo>
              </a:path>
            </a:pathLst>
          </a:custGeom>
          <a:noFill/>
          <a:ln w="38100">
            <a:solidFill>
              <a:srgbClr val="D8DBE8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4" name="Freeform 91">
            <a:extLst>
              <a:ext uri="{FF2B5EF4-FFF2-40B4-BE49-F238E27FC236}">
                <a16:creationId xmlns:a16="http://schemas.microsoft.com/office/drawing/2014/main" id="{6081BF51-8D69-5F4D-A512-CC1404861018}"/>
              </a:ext>
            </a:extLst>
          </p:cNvPr>
          <p:cNvSpPr>
            <a:spLocks/>
          </p:cNvSpPr>
          <p:nvPr/>
        </p:nvSpPr>
        <p:spPr bwMode="auto">
          <a:xfrm>
            <a:off x="8559989" y="3597015"/>
            <a:ext cx="1854200" cy="1156764"/>
          </a:xfrm>
          <a:custGeom>
            <a:avLst/>
            <a:gdLst>
              <a:gd name="T0" fmla="*/ 0 w 1168"/>
              <a:gd name="T1" fmla="*/ 0 h 412"/>
              <a:gd name="T2" fmla="*/ 60325 w 1168"/>
              <a:gd name="T3" fmla="*/ 133350 h 412"/>
              <a:gd name="T4" fmla="*/ 803275 w 1168"/>
              <a:gd name="T5" fmla="*/ 41275 h 412"/>
              <a:gd name="T6" fmla="*/ 765175 w 1168"/>
              <a:gd name="T7" fmla="*/ 171450 h 412"/>
              <a:gd name="T8" fmla="*/ 1854200 w 1168"/>
              <a:gd name="T9" fmla="*/ 295275 h 412"/>
              <a:gd name="T10" fmla="*/ 1155700 w 1168"/>
              <a:gd name="T11" fmla="*/ 460375 h 412"/>
              <a:gd name="T12" fmla="*/ 1289050 w 1168"/>
              <a:gd name="T13" fmla="*/ 568325 h 412"/>
              <a:gd name="T14" fmla="*/ 1225550 w 1168"/>
              <a:gd name="T15" fmla="*/ 654050 h 4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8"/>
              <a:gd name="T25" fmla="*/ 0 h 412"/>
              <a:gd name="T26" fmla="*/ 1168 w 1168"/>
              <a:gd name="T27" fmla="*/ 412 h 4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8" h="412">
                <a:moveTo>
                  <a:pt x="0" y="0"/>
                </a:moveTo>
                <a:lnTo>
                  <a:pt x="38" y="84"/>
                </a:lnTo>
                <a:lnTo>
                  <a:pt x="506" y="26"/>
                </a:lnTo>
                <a:lnTo>
                  <a:pt x="482" y="108"/>
                </a:lnTo>
                <a:lnTo>
                  <a:pt x="1168" y="186"/>
                </a:lnTo>
                <a:lnTo>
                  <a:pt x="728" y="290"/>
                </a:lnTo>
                <a:lnTo>
                  <a:pt x="812" y="358"/>
                </a:lnTo>
                <a:lnTo>
                  <a:pt x="772" y="412"/>
                </a:lnTo>
              </a:path>
            </a:pathLst>
          </a:custGeom>
          <a:noFill/>
          <a:ln w="38100">
            <a:solidFill>
              <a:srgbClr val="D6F2E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8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7" grpId="0" animBg="1"/>
      <p:bldP spid="16" grpId="0" animBg="1"/>
      <p:bldP spid="15" grpId="0" animBg="1"/>
      <p:bldP spid="13" grpId="0" animBg="1"/>
      <p:bldP spid="14" grpId="0" animBg="1"/>
      <p:bldP spid="22" grpId="0" animBg="1"/>
      <p:bldP spid="23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1893-0DED-0C4D-ADFA-2CB867FB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Verfeinerung des relationalen 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7064-A3A6-7C47-8628-EBBDD70DC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Relationen mit gleichem Schlüssel kann man zusammenfassen</a:t>
            </a:r>
          </a:p>
          <a:p>
            <a:r>
              <a:rPr lang="de-DE" dirty="0">
                <a:solidFill>
                  <a:srgbClr val="FFC000"/>
                </a:solidFill>
              </a:rPr>
              <a:t>Aber nur diese und keine anderen!</a:t>
            </a:r>
          </a:p>
          <a:p>
            <a:r>
              <a:rPr lang="de-DE" dirty="0"/>
              <a:t>Ohne totale Partizipation können NULL Werte erforderlich werden</a:t>
            </a:r>
          </a:p>
          <a:p>
            <a:pPr lvl="1"/>
            <a:r>
              <a:rPr lang="de-DE" dirty="0"/>
              <a:t>Also Achtung: wenn viele Zellen mit NULL Werten nötig, Beziehung nicht so schnell ersichtlich</a:t>
            </a:r>
          </a:p>
          <a:p>
            <a:pPr lvl="1"/>
            <a:r>
              <a:rPr lang="de-DE" dirty="0"/>
              <a:t>Beispiel: </a:t>
            </a:r>
          </a:p>
          <a:p>
            <a:pPr lvl="2"/>
            <a:r>
              <a:rPr lang="de-DE" dirty="0"/>
              <a:t>Wenn fast jeder eine vorgesetzte Person hat, dann Zusammenschluss sinnvoll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9D32-7765-E744-BD68-1655DE0082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4CAC1-4FB0-CE43-B93F-0B8D2A970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A295D-0225-F140-B60C-EB54050D4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50</a:t>
            </a:fld>
            <a:endParaRPr lang="en-GB"/>
          </a:p>
        </p:txBody>
      </p:sp>
      <p:graphicFrame>
        <p:nvGraphicFramePr>
          <p:cNvPr id="26" name="Group 5">
            <a:extLst>
              <a:ext uri="{FF2B5EF4-FFF2-40B4-BE49-F238E27FC236}">
                <a16:creationId xmlns:a16="http://schemas.microsoft.com/office/drawing/2014/main" id="{70BC948E-AD42-EC42-A48E-01D5AABE5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13607"/>
              </p:ext>
            </p:extLst>
          </p:nvPr>
        </p:nvGraphicFramePr>
        <p:xfrm>
          <a:off x="359625" y="4726524"/>
          <a:ext cx="3441202" cy="315840"/>
        </p:xfrm>
        <a:graphic>
          <a:graphicData uri="http://schemas.openxmlformats.org/drawingml/2006/table">
            <a:tbl>
              <a:tblPr/>
              <a:tblGrid>
                <a:gridCol w="100315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16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AUFSICHT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Vorgesetzte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Untergebene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Group 5">
            <a:extLst>
              <a:ext uri="{FF2B5EF4-FFF2-40B4-BE49-F238E27FC236}">
                <a16:creationId xmlns:a16="http://schemas.microsoft.com/office/drawing/2014/main" id="{E73892B6-7490-4948-981B-0D353ED71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438227"/>
              </p:ext>
            </p:extLst>
          </p:nvPr>
        </p:nvGraphicFramePr>
        <p:xfrm>
          <a:off x="359626" y="4197673"/>
          <a:ext cx="812404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Right Brace 57">
            <a:extLst>
              <a:ext uri="{FF2B5EF4-FFF2-40B4-BE49-F238E27FC236}">
                <a16:creationId xmlns:a16="http://schemas.microsoft.com/office/drawing/2014/main" id="{7F2AC35B-1F25-DF41-A503-037E43638F66}"/>
              </a:ext>
            </a:extLst>
          </p:cNvPr>
          <p:cNvSpPr/>
          <p:nvPr/>
        </p:nvSpPr>
        <p:spPr>
          <a:xfrm rot="5400000">
            <a:off x="4337602" y="1139405"/>
            <a:ext cx="249496" cy="820545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9" name="Group 5">
            <a:extLst>
              <a:ext uri="{FF2B5EF4-FFF2-40B4-BE49-F238E27FC236}">
                <a16:creationId xmlns:a16="http://schemas.microsoft.com/office/drawing/2014/main" id="{5CFD6860-145D-A849-BFFF-2C6ADA5F0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77562"/>
              </p:ext>
            </p:extLst>
          </p:nvPr>
        </p:nvGraphicFramePr>
        <p:xfrm>
          <a:off x="359625" y="5588795"/>
          <a:ext cx="8923365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  <a:gridCol w="799320">
                  <a:extLst>
                    <a:ext uri="{9D8B030D-6E8A-4147-A177-3AD203B41FA5}">
                      <a16:colId xmlns:a16="http://schemas.microsoft.com/office/drawing/2014/main" val="344367353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Vorges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0B76D75E-03AB-A840-9C1D-96C0CC23BA93}"/>
              </a:ext>
            </a:extLst>
          </p:cNvPr>
          <p:cNvGrpSpPr/>
          <p:nvPr/>
        </p:nvGrpSpPr>
        <p:grpSpPr>
          <a:xfrm>
            <a:off x="8697359" y="3556140"/>
            <a:ext cx="3138052" cy="2348495"/>
            <a:chOff x="5513430" y="3276546"/>
            <a:chExt cx="3138052" cy="2348495"/>
          </a:xfrm>
        </p:grpSpPr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C4CA8CE1-3056-8646-A0EC-BB649E817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762" y="3276546"/>
              <a:ext cx="1081882" cy="36867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600" u="sng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F6F1E0A-7CFD-AF41-90C1-4BF3CFBF3D4B}"/>
                </a:ext>
              </a:extLst>
            </p:cNvPr>
            <p:cNvSpPr/>
            <p:nvPr/>
          </p:nvSpPr>
          <p:spPr>
            <a:xfrm>
              <a:off x="6438573" y="3933048"/>
              <a:ext cx="1115307" cy="31122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46DE098-053C-B44D-9415-631A48EE3501}"/>
                </a:ext>
              </a:extLst>
            </p:cNvPr>
            <p:cNvGrpSpPr/>
            <p:nvPr/>
          </p:nvGrpSpPr>
          <p:grpSpPr>
            <a:xfrm>
              <a:off x="5513430" y="3277063"/>
              <a:ext cx="3138052" cy="2347978"/>
              <a:chOff x="5513430" y="3277063"/>
              <a:chExt cx="3138052" cy="2347978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1DAF25A1-728D-9648-A75E-7EF0D26E7C0E}"/>
                  </a:ext>
                </a:extLst>
              </p:cNvPr>
              <p:cNvGrpSpPr/>
              <p:nvPr/>
            </p:nvGrpSpPr>
            <p:grpSpPr>
              <a:xfrm>
                <a:off x="5513430" y="3932907"/>
                <a:ext cx="3138052" cy="1692134"/>
                <a:chOff x="4821451" y="4690788"/>
                <a:chExt cx="3138052" cy="1692134"/>
              </a:xfrm>
            </p:grpSpPr>
            <p:sp>
              <p:nvSpPr>
                <p:cNvPr id="50" name="Rectangle 2">
                  <a:extLst>
                    <a:ext uri="{FF2B5EF4-FFF2-40B4-BE49-F238E27FC236}">
                      <a16:creationId xmlns:a16="http://schemas.microsoft.com/office/drawing/2014/main" id="{5F0065DC-9EF4-B749-8E96-89DC084F2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6594" y="4690788"/>
                  <a:ext cx="1115307" cy="311367"/>
                </a:xfrm>
                <a:prstGeom prst="rect">
                  <a:avLst/>
                </a:prstGeom>
                <a:noFill/>
                <a:ln w="12700">
                  <a:solidFill>
                    <a:schemeClr val="accent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1600" dirty="0"/>
                    <a:t>Angestellte</a:t>
                  </a:r>
                </a:p>
              </p:txBody>
            </p:sp>
            <p:sp>
              <p:nvSpPr>
                <p:cNvPr id="51" name="AutoShape 4">
                  <a:extLst>
                    <a:ext uri="{FF2B5EF4-FFF2-40B4-BE49-F238E27FC236}">
                      <a16:creationId xmlns:a16="http://schemas.microsoft.com/office/drawing/2014/main" id="{F5D7E5FA-3D6D-6741-9AF1-A96505C29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6594" y="5786022"/>
                  <a:ext cx="1116460" cy="596900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de-DE" dirty="0"/>
                    <a:t>Aufsicht</a:t>
                  </a:r>
                </a:p>
              </p:txBody>
            </p: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1C7D9F74-CB1C-FF42-A425-0503229C71D6}"/>
                    </a:ext>
                  </a:extLst>
                </p:cNvPr>
                <p:cNvCxnSpPr>
                  <a:cxnSpLocks/>
                  <a:stCxn id="51" idx="3"/>
                  <a:endCxn id="50" idx="2"/>
                </p:cNvCxnSpPr>
                <p:nvPr/>
              </p:nvCxnSpPr>
              <p:spPr>
                <a:xfrm flipH="1" flipV="1">
                  <a:off x="6304248" y="5002155"/>
                  <a:ext cx="558806" cy="10823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58E283F-E894-7246-B950-D4C54217702C}"/>
                    </a:ext>
                  </a:extLst>
                </p:cNvPr>
                <p:cNvCxnSpPr>
                  <a:cxnSpLocks/>
                  <a:stCxn id="50" idx="2"/>
                  <a:endCxn id="51" idx="1"/>
                </p:cNvCxnSpPr>
                <p:nvPr/>
              </p:nvCxnSpPr>
              <p:spPr>
                <a:xfrm flipH="1">
                  <a:off x="5746594" y="5002155"/>
                  <a:ext cx="557654" cy="10823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37BC6F5-417A-E244-A888-3B6E84B667AF}"/>
                    </a:ext>
                  </a:extLst>
                </p:cNvPr>
                <p:cNvSpPr txBox="1"/>
                <p:nvPr/>
              </p:nvSpPr>
              <p:spPr>
                <a:xfrm>
                  <a:off x="4821451" y="5084409"/>
                  <a:ext cx="12899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Vorgesetzte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6FA81A3-E247-6F47-BBE8-7540A2E8E959}"/>
                    </a:ext>
                  </a:extLst>
                </p:cNvPr>
                <p:cNvSpPr txBox="1"/>
                <p:nvPr/>
              </p:nvSpPr>
              <p:spPr>
                <a:xfrm>
                  <a:off x="6543794" y="5351086"/>
                  <a:ext cx="1415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Untergebene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7DFEA65-90C8-D547-9D2F-E150FEB0B0A6}"/>
                    </a:ext>
                  </a:extLst>
                </p:cNvPr>
                <p:cNvSpPr txBox="1"/>
                <p:nvPr/>
              </p:nvSpPr>
              <p:spPr>
                <a:xfrm>
                  <a:off x="5495661" y="591512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1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A51DE9C-8D75-174B-9B9F-B64B40EE6FFC}"/>
                    </a:ext>
                  </a:extLst>
                </p:cNvPr>
                <p:cNvSpPr txBox="1"/>
                <p:nvPr/>
              </p:nvSpPr>
              <p:spPr>
                <a:xfrm>
                  <a:off x="6848713" y="5899806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n</a:t>
                  </a:r>
                </a:p>
              </p:txBody>
            </p:sp>
          </p:grpSp>
          <p:sp>
            <p:nvSpPr>
              <p:cNvPr id="48" name="Oval 7">
                <a:extLst>
                  <a:ext uri="{FF2B5EF4-FFF2-40B4-BE49-F238E27FC236}">
                    <a16:creationId xmlns:a16="http://schemas.microsoft.com/office/drawing/2014/main" id="{13B38A54-8CAD-E54D-AB0A-5EFAD5E34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9762" y="3277063"/>
                <a:ext cx="1081882" cy="368300"/>
              </a:xfrm>
              <a:prstGeom prst="ellipse">
                <a:avLst/>
              </a:prstGeom>
              <a:noFill/>
              <a:ln w="12700">
                <a:solidFill>
                  <a:schemeClr val="accent6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de-DE" sz="1600" u="sng" dirty="0"/>
                  <a:t>SozVersNr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98C650B-D8CA-1F41-A96C-9FE9BC9CF106}"/>
                  </a:ext>
                </a:extLst>
              </p:cNvPr>
              <p:cNvCxnSpPr>
                <a:cxnSpLocks/>
                <a:stCxn id="50" idx="0"/>
                <a:endCxn id="48" idx="4"/>
              </p:cNvCxnSpPr>
              <p:nvPr/>
            </p:nvCxnSpPr>
            <p:spPr>
              <a:xfrm flipH="1" flipV="1">
                <a:off x="6990703" y="3645363"/>
                <a:ext cx="5524" cy="2875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820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9EF04E-C1EE-1241-9C1C-860FEF62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Verfeinertes relationales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37EEC-0837-D441-B7A7-B6F42B61DB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F29EC-FA34-E243-A281-B06E0E9D2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F48ED-3D81-3448-A88B-1EF697BC0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51</a:t>
            </a:fld>
            <a:endParaRPr lang="en-GB"/>
          </a:p>
        </p:txBody>
      </p:sp>
      <p:graphicFrame>
        <p:nvGraphicFramePr>
          <p:cNvPr id="13" name="Group 5">
            <a:extLst>
              <a:ext uri="{FF2B5EF4-FFF2-40B4-BE49-F238E27FC236}">
                <a16:creationId xmlns:a16="http://schemas.microsoft.com/office/drawing/2014/main" id="{907FDD91-A359-BD44-8A19-06526099B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804357"/>
              </p:ext>
            </p:extLst>
          </p:nvPr>
        </p:nvGraphicFramePr>
        <p:xfrm>
          <a:off x="6089861" y="2265275"/>
          <a:ext cx="4573307" cy="315840"/>
        </p:xfrm>
        <a:graphic>
          <a:graphicData uri="http://schemas.openxmlformats.org/drawingml/2006/table">
            <a:tbl>
              <a:tblPr/>
              <a:tblGrid>
                <a:gridCol w="1134981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638">
                  <a:extLst>
                    <a:ext uri="{9D8B030D-6E8A-4147-A177-3AD203B41FA5}">
                      <a16:colId xmlns:a16="http://schemas.microsoft.com/office/drawing/2014/main" val="3714767827"/>
                    </a:ext>
                  </a:extLst>
                </a:gridCol>
                <a:gridCol w="1031476">
                  <a:extLst>
                    <a:ext uri="{9D8B030D-6E8A-4147-A177-3AD203B41FA5}">
                      <a16:colId xmlns:a16="http://schemas.microsoft.com/office/drawing/2014/main" val="4060775934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ABTEILUNG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Leitung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AnfDatum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Group 5">
            <a:extLst>
              <a:ext uri="{FF2B5EF4-FFF2-40B4-BE49-F238E27FC236}">
                <a16:creationId xmlns:a16="http://schemas.microsoft.com/office/drawing/2014/main" id="{D7529E6B-6786-5547-804A-95820D770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45602"/>
              </p:ext>
            </p:extLst>
          </p:nvPr>
        </p:nvGraphicFramePr>
        <p:xfrm>
          <a:off x="6558683" y="2891440"/>
          <a:ext cx="4104485" cy="315840"/>
        </p:xfrm>
        <a:graphic>
          <a:graphicData uri="http://schemas.openxmlformats.org/drawingml/2006/table">
            <a:tbl>
              <a:tblPr/>
              <a:tblGrid>
                <a:gridCol w="906127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92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3725296675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Nummer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Standort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5">
            <a:extLst>
              <a:ext uri="{FF2B5EF4-FFF2-40B4-BE49-F238E27FC236}">
                <a16:creationId xmlns:a16="http://schemas.microsoft.com/office/drawing/2014/main" id="{8018A7D8-5F0B-A847-9ECD-1C8C7C645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90425"/>
              </p:ext>
            </p:extLst>
          </p:nvPr>
        </p:nvGraphicFramePr>
        <p:xfrm>
          <a:off x="688706" y="1639110"/>
          <a:ext cx="9974462" cy="315840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28">
                  <a:extLst>
                    <a:ext uri="{9D8B030D-6E8A-4147-A177-3AD203B41FA5}">
                      <a16:colId xmlns:a16="http://schemas.microsoft.com/office/drawing/2014/main" val="3067500103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596">
                  <a:extLst>
                    <a:ext uri="{9D8B030D-6E8A-4147-A177-3AD203B41FA5}">
                      <a16:colId xmlns:a16="http://schemas.microsoft.com/office/drawing/2014/main" val="434101193"/>
                    </a:ext>
                  </a:extLst>
                </a:gridCol>
                <a:gridCol w="737725">
                  <a:extLst>
                    <a:ext uri="{9D8B030D-6E8A-4147-A177-3AD203B41FA5}">
                      <a16:colId xmlns:a16="http://schemas.microsoft.com/office/drawing/2014/main" val="2756532089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815844528"/>
                    </a:ext>
                  </a:extLst>
                </a:gridCol>
                <a:gridCol w="684448">
                  <a:extLst>
                    <a:ext uri="{9D8B030D-6E8A-4147-A177-3AD203B41FA5}">
                      <a16:colId xmlns:a16="http://schemas.microsoft.com/office/drawing/2014/main" val="3443673534"/>
                    </a:ext>
                  </a:extLst>
                </a:gridCol>
                <a:gridCol w="1165969">
                  <a:extLst>
                    <a:ext uri="{9D8B030D-6E8A-4147-A177-3AD203B41FA5}">
                      <a16:colId xmlns:a16="http://schemas.microsoft.com/office/drawing/2014/main" val="2332352516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ANGESTELLTE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Adresse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Gehalt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AbtNr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Vorgesetzte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Group 5">
            <a:extLst>
              <a:ext uri="{FF2B5EF4-FFF2-40B4-BE49-F238E27FC236}">
                <a16:creationId xmlns:a16="http://schemas.microsoft.com/office/drawing/2014/main" id="{E3DBFD6A-FD9D-ED4C-8E28-62B233100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50840"/>
              </p:ext>
            </p:extLst>
          </p:nvPr>
        </p:nvGraphicFramePr>
        <p:xfrm>
          <a:off x="688706" y="2891440"/>
          <a:ext cx="3958453" cy="315840"/>
        </p:xfrm>
        <a:graphic>
          <a:graphicData uri="http://schemas.openxmlformats.org/drawingml/2006/table">
            <a:tbl>
              <a:tblPr/>
              <a:tblGrid>
                <a:gridCol w="1328275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72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012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ARBEITET_AN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Stunden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5">
            <a:extLst>
              <a:ext uri="{FF2B5EF4-FFF2-40B4-BE49-F238E27FC236}">
                <a16:creationId xmlns:a16="http://schemas.microsoft.com/office/drawing/2014/main" id="{774BD3CB-DB39-CA48-B0CA-F4BBED2C2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88229"/>
              </p:ext>
            </p:extLst>
          </p:nvPr>
        </p:nvGraphicFramePr>
        <p:xfrm>
          <a:off x="688706" y="3668402"/>
          <a:ext cx="5815095" cy="315840"/>
        </p:xfrm>
        <a:graphic>
          <a:graphicData uri="http://schemas.openxmlformats.org/drawingml/2006/table">
            <a:tbl>
              <a:tblPr/>
              <a:tblGrid>
                <a:gridCol w="1320338">
                  <a:extLst>
                    <a:ext uri="{9D8B030D-6E8A-4147-A177-3AD203B41FA5}">
                      <a16:colId xmlns:a16="http://schemas.microsoft.com/office/drawing/2014/main" val="1450899989"/>
                    </a:ext>
                  </a:extLst>
                </a:gridCol>
                <a:gridCol w="68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770">
                  <a:extLst>
                    <a:ext uri="{9D8B030D-6E8A-4147-A177-3AD203B41FA5}">
                      <a16:colId xmlns:a16="http://schemas.microsoft.com/office/drawing/2014/main" val="72434123"/>
                    </a:ext>
                  </a:extLst>
                </a:gridCol>
                <a:gridCol w="589072">
                  <a:extLst>
                    <a:ext uri="{9D8B030D-6E8A-4147-A177-3AD203B41FA5}">
                      <a16:colId xmlns:a16="http://schemas.microsoft.com/office/drawing/2014/main" val="2489043016"/>
                    </a:ext>
                  </a:extLst>
                </a:gridCol>
                <a:gridCol w="1042271">
                  <a:extLst>
                    <a:ext uri="{9D8B030D-6E8A-4147-A177-3AD203B41FA5}">
                      <a16:colId xmlns:a16="http://schemas.microsoft.com/office/drawing/2014/main" val="2299559561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ANGEHÖRIGE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GebDatum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Geschlecht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SozVersNr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B379503-BFCA-8F40-8478-C68F577E3F42}"/>
              </a:ext>
            </a:extLst>
          </p:cNvPr>
          <p:cNvSpPr txBox="1"/>
          <p:nvPr/>
        </p:nvSpPr>
        <p:spPr>
          <a:xfrm>
            <a:off x="2606030" y="5556664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Fünf Relationen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47163C-D938-2A41-910E-0E4202F927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56" r="14341" b="9244"/>
          <a:stretch/>
        </p:blipFill>
        <p:spPr>
          <a:xfrm>
            <a:off x="7022991" y="3517605"/>
            <a:ext cx="4970227" cy="2654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1846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8E8F6-5B31-D14A-8E2C-CFAF0288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Entwurf relationaler Schemata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8C035-152C-7D40-A6BE-73B333DBF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Zwei alternative Methoden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Entwickle zunächst ein ER-Diagramm, leite daraus ein relationales Schema mit Entitäten- und Beziehungstabellen ab</a:t>
            </a:r>
          </a:p>
          <a:p>
            <a:pPr lvl="2"/>
            <a:r>
              <a:rPr lang="de-DE" dirty="0"/>
              <a:t>(Vgl. C. </a:t>
            </a:r>
            <a:r>
              <a:rPr lang="de-DE" dirty="0" err="1"/>
              <a:t>Batini</a:t>
            </a:r>
            <a:r>
              <a:rPr lang="de-DE" dirty="0"/>
              <a:t>, S. </a:t>
            </a:r>
            <a:r>
              <a:rPr lang="de-DE" dirty="0" err="1"/>
              <a:t>Ceri</a:t>
            </a:r>
            <a:r>
              <a:rPr lang="de-DE" dirty="0"/>
              <a:t>, S.B. </a:t>
            </a:r>
            <a:r>
              <a:rPr lang="de-DE" dirty="0" err="1"/>
              <a:t>Navathe</a:t>
            </a:r>
            <a:r>
              <a:rPr lang="de-DE" dirty="0"/>
              <a:t>. </a:t>
            </a:r>
            <a:r>
              <a:rPr lang="de-DE" dirty="0" err="1"/>
              <a:t>Conceptual</a:t>
            </a:r>
            <a:r>
              <a:rPr lang="de-DE" dirty="0"/>
              <a:t> Database Design - An Entity </a:t>
            </a:r>
            <a:r>
              <a:rPr lang="de-DE" dirty="0" err="1"/>
              <a:t>Relationship</a:t>
            </a:r>
            <a:r>
              <a:rPr lang="de-DE" dirty="0"/>
              <a:t> Approach, Benjamin/Cummings, Redwood City, Kalifornien, 1992)</a:t>
            </a:r>
          </a:p>
          <a:p>
            <a:pPr lvl="2"/>
            <a:endParaRPr lang="de-DE" dirty="0"/>
          </a:p>
          <a:p>
            <a:pPr marL="685800" lvl="1" indent="-342900">
              <a:buFont typeface="+mj-lt"/>
              <a:buAutoNum type="arabicPeriod"/>
            </a:pPr>
            <a:r>
              <a:rPr lang="de-DE" dirty="0"/>
              <a:t>Sammle so genannte funktionale Abhängigkeiten aus der Anforderungsdefinition und erzeuge daraus ein relationales Schema in Normalform </a:t>
            </a:r>
          </a:p>
          <a:p>
            <a:pPr lvl="2"/>
            <a:r>
              <a:rPr lang="de-DE" dirty="0"/>
              <a:t>(Im Trend 1970...80). </a:t>
            </a:r>
          </a:p>
          <a:p>
            <a:pPr lvl="2"/>
            <a:r>
              <a:rPr lang="de-DE" dirty="0"/>
              <a:t>Ausführlich in der Literatur beschrieben (Vgl. S.M. Lang, P.C. </a:t>
            </a:r>
            <a:r>
              <a:rPr lang="de-DE" dirty="0" err="1"/>
              <a:t>Lockemann</a:t>
            </a:r>
            <a:r>
              <a:rPr lang="de-DE" dirty="0"/>
              <a:t>. Datenbankeinsatz. Springer, Berlin u.a., 1995)</a:t>
            </a:r>
          </a:p>
          <a:p>
            <a:pPr lvl="2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CE5DC-D7D5-E545-B2FE-8838A616F0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CF236-5E01-7E43-A7EF-BE46F419B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A9696-985D-3943-B3F9-CEE1D709C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9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Zwischenzusammenfassung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Entität mit Attributen wird zu </a:t>
            </a:r>
            <a:r>
              <a:rPr lang="de-DE" dirty="0" err="1"/>
              <a:t>Relationenschema</a:t>
            </a:r>
            <a:endParaRPr lang="de-DE" dirty="0"/>
          </a:p>
          <a:p>
            <a:pPr lvl="1"/>
            <a:r>
              <a:rPr lang="de-DE" dirty="0"/>
              <a:t>Entität als Tabelle mit Attributen als Spaltennamen</a:t>
            </a:r>
          </a:p>
          <a:p>
            <a:pPr lvl="1"/>
            <a:r>
              <a:rPr lang="de-DE" dirty="0"/>
              <a:t>Schlüssel ausgehend von identifizierenden Attributen, aber nun minimaler Superschlüssel</a:t>
            </a:r>
          </a:p>
          <a:p>
            <a:pPr lvl="1"/>
            <a:r>
              <a:rPr lang="de-DE" dirty="0"/>
              <a:t>Mehrwertige Attribute als eigene Relation (so auch schon im ER-Diagramm möglich)</a:t>
            </a:r>
          </a:p>
          <a:p>
            <a:pPr lvl="1"/>
            <a:r>
              <a:rPr lang="de-DE" dirty="0"/>
              <a:t>Zusammengesetzte Attribute nicht direkt übersetzbar</a:t>
            </a:r>
          </a:p>
          <a:p>
            <a:r>
              <a:rPr lang="de-DE" dirty="0"/>
              <a:t>Assoziation mit Attributen wird zu </a:t>
            </a:r>
            <a:r>
              <a:rPr lang="de-DE" dirty="0" err="1"/>
              <a:t>Relationenschema</a:t>
            </a:r>
            <a:r>
              <a:rPr lang="de-DE" dirty="0"/>
              <a:t> mit Schlüsselattributen der verknüpften Entitäten als zusätzliche Attribute</a:t>
            </a:r>
          </a:p>
          <a:p>
            <a:pPr lvl="1"/>
            <a:r>
              <a:rPr lang="de-DE" dirty="0"/>
              <a:t>Schlüssel gemäß </a:t>
            </a:r>
            <a:r>
              <a:rPr lang="de-DE" dirty="0" err="1"/>
              <a:t>Kardinalitäten</a:t>
            </a:r>
            <a:r>
              <a:rPr lang="de-DE" dirty="0"/>
              <a:t> wählen</a:t>
            </a:r>
          </a:p>
          <a:p>
            <a:pPr lvl="1"/>
            <a:r>
              <a:rPr lang="de-DE" dirty="0"/>
              <a:t>Abgeleitete Attribute: Anfrage</a:t>
            </a:r>
          </a:p>
          <a:p>
            <a:pPr lvl="1"/>
            <a:r>
              <a:rPr lang="de-DE" dirty="0"/>
              <a:t>Schwache Entität: eigene Schlüssel plus Primärschlüssel der starken Entität</a:t>
            </a:r>
          </a:p>
          <a:p>
            <a:r>
              <a:rPr lang="de-DE" dirty="0"/>
              <a:t>Spezialisierung: eigenes </a:t>
            </a:r>
            <a:r>
              <a:rPr lang="de-DE" dirty="0" err="1"/>
              <a:t>Relationenschema</a:t>
            </a:r>
            <a:r>
              <a:rPr lang="de-DE" dirty="0"/>
              <a:t> mit Primärschlüsseln der spezialisierten Entität</a:t>
            </a:r>
          </a:p>
          <a:p>
            <a:r>
              <a:rPr lang="de-DE" dirty="0"/>
              <a:t>Verfeinerung durch Zusammenfassung von Relationen mit gleichem Schlüssel</a:t>
            </a:r>
          </a:p>
          <a:p>
            <a:endParaRPr lang="de-DE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DA44AFC8-D50E-4848-9B42-B90218DD2B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CDCD2BF-FF1E-7A49-9A9D-6D18F4C6F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53</a:t>
            </a:fld>
            <a:endParaRPr lang="de-D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941EC5-0534-8D4D-96B2-E0A19B8BFEBE}"/>
              </a:ext>
            </a:extLst>
          </p:cNvPr>
          <p:cNvGrpSpPr/>
          <p:nvPr/>
        </p:nvGrpSpPr>
        <p:grpSpPr>
          <a:xfrm>
            <a:off x="8544567" y="1076173"/>
            <a:ext cx="1292281" cy="1143987"/>
            <a:chOff x="1418550" y="4851929"/>
            <a:chExt cx="1292281" cy="11439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901FDE-3968-8543-AC9E-067C2B19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8550" y="4851929"/>
              <a:ext cx="1292281" cy="114398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59AEB2-D5B3-DC45-8EC4-224361EF81A9}"/>
                </a:ext>
              </a:extLst>
            </p:cNvPr>
            <p:cNvGrpSpPr/>
            <p:nvPr/>
          </p:nvGrpSpPr>
          <p:grpSpPr>
            <a:xfrm>
              <a:off x="1842371" y="5058126"/>
              <a:ext cx="710675" cy="516156"/>
              <a:chOff x="1842371" y="5058126"/>
              <a:chExt cx="710675" cy="516156"/>
            </a:xfrm>
          </p:grpSpPr>
          <p:grpSp>
            <p:nvGrpSpPr>
              <p:cNvPr id="8" name="Group 2">
                <a:extLst>
                  <a:ext uri="{FF2B5EF4-FFF2-40B4-BE49-F238E27FC236}">
                    <a16:creationId xmlns:a16="http://schemas.microsoft.com/office/drawing/2014/main" id="{F0DBD767-7B46-DA48-BB66-CB371DF5C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301246">
                <a:off x="1842371" y="5058126"/>
                <a:ext cx="710675" cy="516156"/>
                <a:chOff x="1100" y="2015"/>
                <a:chExt cx="1609" cy="858"/>
              </a:xfrm>
            </p:grpSpPr>
            <p:sp>
              <p:nvSpPr>
                <p:cNvPr id="11" name="Rectangle 3">
                  <a:extLst>
                    <a:ext uri="{FF2B5EF4-FFF2-40B4-BE49-F238E27FC236}">
                      <a16:creationId xmlns:a16="http://schemas.microsoft.com/office/drawing/2014/main" id="{D08956DA-ADE2-C340-B0BF-1223CAE4FE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" y="2015"/>
                  <a:ext cx="756" cy="25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600" dirty="0">
                      <a:latin typeface="Chalkboard" panose="03050602040202020205" pitchFamily="66" charset="77"/>
                    </a:rPr>
                    <a:t>Projekt</a:t>
                  </a:r>
                  <a:endParaRPr lang="de-DE" sz="800" dirty="0">
                    <a:latin typeface="Chalkboard" panose="03050602040202020205" pitchFamily="66" charset="77"/>
                  </a:endParaRPr>
                </a:p>
              </p:txBody>
            </p:sp>
            <p:sp>
              <p:nvSpPr>
                <p:cNvPr id="12" name="Rectangle 4">
                  <a:extLst>
                    <a:ext uri="{FF2B5EF4-FFF2-40B4-BE49-F238E27FC236}">
                      <a16:creationId xmlns:a16="http://schemas.microsoft.com/office/drawing/2014/main" id="{570ACCF5-9FB7-5D4B-B349-3E3F2B274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6" y="2614"/>
                  <a:ext cx="1083" cy="25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600" dirty="0">
                      <a:latin typeface="Chalkboard" panose="03050602040202020205" pitchFamily="66" charset="77"/>
                    </a:rPr>
                    <a:t>Mitarbeiter</a:t>
                  </a:r>
                </a:p>
              </p:txBody>
            </p:sp>
            <p:sp>
              <p:nvSpPr>
                <p:cNvPr id="13" name="AutoShape 6">
                  <a:extLst>
                    <a:ext uri="{FF2B5EF4-FFF2-40B4-BE49-F238E27FC236}">
                      <a16:creationId xmlns:a16="http://schemas.microsoft.com/office/drawing/2014/main" id="{A88AA7D8-D8D0-7248-A2F7-9A09594DB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0" y="2251"/>
                  <a:ext cx="245" cy="180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/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186DFD6-A492-CC49-B60F-6B262D29F283}"/>
                  </a:ext>
                </a:extLst>
              </p:cNvPr>
              <p:cNvCxnSpPr>
                <a:stCxn id="11" idx="3"/>
                <a:endCxn id="13" idx="0"/>
              </p:cNvCxnSpPr>
              <p:nvPr/>
            </p:nvCxnSpPr>
            <p:spPr>
              <a:xfrm>
                <a:off x="2111338" y="5156638"/>
                <a:ext cx="145358" cy="112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A42B3A8-C268-B942-B493-BC1A0CBF6EA7}"/>
                  </a:ext>
                </a:extLst>
              </p:cNvPr>
              <p:cNvCxnSpPr>
                <a:stCxn id="13" idx="2"/>
                <a:endCxn id="12" idx="0"/>
              </p:cNvCxnSpPr>
              <p:nvPr/>
            </p:nvCxnSpPr>
            <p:spPr>
              <a:xfrm>
                <a:off x="2296638" y="5268530"/>
                <a:ext cx="46766" cy="99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5BE0E3-D6B6-F24F-A99E-170DA37B8677}"/>
              </a:ext>
            </a:extLst>
          </p:cNvPr>
          <p:cNvGrpSpPr/>
          <p:nvPr/>
        </p:nvGrpSpPr>
        <p:grpSpPr>
          <a:xfrm>
            <a:off x="10539394" y="1093072"/>
            <a:ext cx="1292281" cy="1143987"/>
            <a:chOff x="4680877" y="4958554"/>
            <a:chExt cx="1292281" cy="11439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88B7E6-CA82-0340-BD7F-E522C23FC81E}"/>
                </a:ext>
              </a:extLst>
            </p:cNvPr>
            <p:cNvGrpSpPr/>
            <p:nvPr/>
          </p:nvGrpSpPr>
          <p:grpSpPr>
            <a:xfrm flipH="1">
              <a:off x="4680877" y="4958554"/>
              <a:ext cx="1292281" cy="1143987"/>
              <a:chOff x="1418550" y="4851929"/>
              <a:chExt cx="1292281" cy="114398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B91D368-DA58-804C-9D97-94F70C116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18550" y="4851929"/>
                <a:ext cx="1292281" cy="1143987"/>
              </a:xfrm>
              <a:prstGeom prst="rect">
                <a:avLst/>
              </a:prstGeom>
            </p:spPr>
          </p:pic>
          <p:grpSp>
            <p:nvGrpSpPr>
              <p:cNvPr id="17" name="Group 2">
                <a:extLst>
                  <a:ext uri="{FF2B5EF4-FFF2-40B4-BE49-F238E27FC236}">
                    <a16:creationId xmlns:a16="http://schemas.microsoft.com/office/drawing/2014/main" id="{ED65D36F-5581-BD40-B666-87BABC5B9F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0301246">
                <a:off x="1851894" y="5105747"/>
                <a:ext cx="438155" cy="530597"/>
                <a:chOff x="1096" y="2010"/>
                <a:chExt cx="992" cy="882"/>
              </a:xfrm>
            </p:grpSpPr>
            <p:sp>
              <p:nvSpPr>
                <p:cNvPr id="20" name="Rectangle 3">
                  <a:extLst>
                    <a:ext uri="{FF2B5EF4-FFF2-40B4-BE49-F238E27FC236}">
                      <a16:creationId xmlns:a16="http://schemas.microsoft.com/office/drawing/2014/main" id="{ED7FABB0-4434-524C-B94F-28E97CEAB9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5" y="2010"/>
                  <a:ext cx="357" cy="25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600" dirty="0" err="1">
                      <a:latin typeface="Chalkboard" panose="03050602040202020205" pitchFamily="66" charset="77"/>
                    </a:rPr>
                    <a:t>Nr</a:t>
                  </a:r>
                  <a:endParaRPr lang="de-DE" sz="800" dirty="0">
                    <a:latin typeface="Chalkboard" panose="03050602040202020205" pitchFamily="66" charset="77"/>
                  </a:endParaRPr>
                </a:p>
              </p:txBody>
            </p:sp>
            <p:sp>
              <p:nvSpPr>
                <p:cNvPr id="21" name="Rectangle 4">
                  <a:extLst>
                    <a:ext uri="{FF2B5EF4-FFF2-40B4-BE49-F238E27FC236}">
                      <a16:creationId xmlns:a16="http://schemas.microsoft.com/office/drawing/2014/main" id="{5C6AA762-B73D-C24F-8327-C10355C28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" y="2633"/>
                  <a:ext cx="992" cy="25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de-DE" sz="600" dirty="0">
                      <a:latin typeface="Chalkboard" panose="03050602040202020205" pitchFamily="66" charset="77"/>
                    </a:rPr>
                    <a:t>SozVersNr</a:t>
                  </a:r>
                </a:p>
              </p:txBody>
            </p:sp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057A11-7286-7941-AB8A-518121423712}"/>
                </a:ext>
              </a:extLst>
            </p:cNvPr>
            <p:cNvSpPr/>
            <p:nvPr/>
          </p:nvSpPr>
          <p:spPr>
            <a:xfrm rot="1391924">
              <a:off x="4883178" y="5091088"/>
              <a:ext cx="53412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latin typeface="Chalkboard" panose="03050602040202020205" pitchFamily="66" charset="77"/>
                </a:rPr>
                <a:t>Projekt</a:t>
              </a:r>
              <a:endParaRPr lang="de-DE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413471-F947-E54F-9EEE-EABF4357C782}"/>
                </a:ext>
              </a:extLst>
            </p:cNvPr>
            <p:cNvSpPr/>
            <p:nvPr/>
          </p:nvSpPr>
          <p:spPr>
            <a:xfrm rot="1391924">
              <a:off x="4766132" y="5405926"/>
              <a:ext cx="33534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>
                  <a:latin typeface="Chalkboard" panose="03050602040202020205" pitchFamily="66" charset="77"/>
                </a:rPr>
                <a:t>MA</a:t>
              </a:r>
              <a:endParaRPr lang="de-DE" dirty="0"/>
            </a:p>
          </p:txBody>
        </p:sp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id="{AD4B4B9C-A7D0-8A40-94A5-DC671400DC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8754" flipH="1">
              <a:off x="5328095" y="5441492"/>
              <a:ext cx="202547" cy="1558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600" dirty="0" err="1">
                  <a:latin typeface="Chalkboard" panose="03050602040202020205" pitchFamily="66" charset="77"/>
                </a:rPr>
                <a:t>PNr</a:t>
              </a:r>
              <a:endParaRPr lang="de-DE" sz="800" dirty="0">
                <a:latin typeface="Chalkboard" panose="03050602040202020205" pitchFamily="66" charset="77"/>
              </a:endParaRPr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33716B4F-7A86-4A48-A57D-F0FCBD2B17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8754" flipH="1">
              <a:off x="5081168" y="5354238"/>
              <a:ext cx="263461" cy="1558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36000" rIns="36000" bIns="3600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sz="600" dirty="0" err="1">
                  <a:latin typeface="Chalkboard" panose="03050602040202020205" pitchFamily="66" charset="77"/>
                </a:rPr>
                <a:t>MaNr</a:t>
              </a:r>
              <a:endParaRPr lang="de-DE" sz="600" dirty="0">
                <a:latin typeface="Chalkboard" panose="03050602040202020205" pitchFamily="66" charset="77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0BA62D1-824C-A842-BB52-99AE6620AA1F}"/>
                </a:ext>
              </a:extLst>
            </p:cNvPr>
            <p:cNvSpPr/>
            <p:nvPr/>
          </p:nvSpPr>
          <p:spPr>
            <a:xfrm rot="1391924">
              <a:off x="4746031" y="5214214"/>
              <a:ext cx="43954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800" dirty="0" err="1">
                  <a:latin typeface="Chalkboard" panose="03050602040202020205" pitchFamily="66" charset="77"/>
                </a:rPr>
                <a:t>PrMA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56150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0590-2DB3-8940-9F9D-EE32A03C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Übersicht: 3. Das relationale Datenmodell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Relationales Datenmodell</a:t>
                </a:r>
              </a:p>
              <a:p>
                <a:pPr lvl="1"/>
                <a:r>
                  <a:rPr lang="de-DE" dirty="0"/>
                  <a:t>Relationen, Attribute, relationale Datenbanken und –</a:t>
                </a:r>
                <a:r>
                  <a:rPr lang="de-DE" dirty="0" err="1"/>
                  <a:t>schemata</a:t>
                </a:r>
                <a:endParaRPr lang="de-DE" dirty="0"/>
              </a:p>
              <a:p>
                <a:pPr lvl="1"/>
                <a:r>
                  <a:rPr lang="de-DE" dirty="0"/>
                  <a:t>Schlüssel: Primärschlüssel, Fremdschlüssel, referentielle Integrität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i="1" dirty="0"/>
                  <a:t>Entwurf relationaler Schemata</a:t>
                </a:r>
              </a:p>
              <a:p>
                <a:pPr lvl="1"/>
                <a:r>
                  <a:rPr lang="de-DE" dirty="0"/>
                  <a:t>Vom ER-Diagramm zum relationalen Modell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de-DE" b="1" i="1" dirty="0">
                    <a:solidFill>
                      <a:schemeClr val="accent1"/>
                    </a:solidFill>
                  </a:rPr>
                  <a:t>Relationale Algebra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de-D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,∪, ∩, −,×, ⋈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 err="1">
                    <a:solidFill>
                      <a:schemeClr val="accent1"/>
                    </a:solidFill>
                  </a:rPr>
                  <a:t>Minimalität</a:t>
                </a:r>
                <a:endParaRPr lang="de-DE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Aggregieren, gruppieren</a:t>
                </a:r>
              </a:p>
              <a:p>
                <a:pPr lvl="1"/>
                <a:r>
                  <a:rPr lang="de-DE" dirty="0">
                    <a:solidFill>
                      <a:schemeClr val="accent1"/>
                    </a:solidFill>
                  </a:rPr>
                  <a:t>Einfügen, löschen, aktualisieren</a:t>
                </a:r>
              </a:p>
              <a:p>
                <a:pPr lvl="1"/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1BC0C-A657-5D4F-99A9-74DEC788A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7" t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A35571-36FD-D145-AC0C-DB2CF8665C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EC89382-14EB-D545-82FA-AEFC28E4A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AC564-DD16-F149-A9AA-6094A199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0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0066-1910-C840-8FD0-7E744DED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82E1A-E4C8-1F40-897A-E8CF3558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Relation, Name der Relation, Attribut und Tupel:</a:t>
            </a:r>
          </a:p>
          <a:p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Namen der Relation und Attribute:</a:t>
            </a:r>
          </a:p>
          <a:p>
            <a:pPr lvl="1"/>
            <a:r>
              <a:rPr lang="de-DE" dirty="0"/>
              <a:t>Frei wählbar; sinnvoll sind sprechende Bezeichner</a:t>
            </a:r>
          </a:p>
          <a:p>
            <a:r>
              <a:rPr lang="de-DE" dirty="0"/>
              <a:t>Wertebereich / Domäne eines Attributs </a:t>
            </a:r>
          </a:p>
          <a:p>
            <a:pPr lvl="1"/>
            <a:r>
              <a:rPr lang="de-DE" dirty="0"/>
              <a:t>Datentyp, der die Wertetypen der Attribute beschreibt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A169B-A14F-FA4C-937C-A262EB6AAB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8AF6F-C6FC-834C-935A-400316D97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CEF54-BA15-FA4F-B5D4-C2FCE3D59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32" name="Group 23">
            <a:extLst>
              <a:ext uri="{FF2B5EF4-FFF2-40B4-BE49-F238E27FC236}">
                <a16:creationId xmlns:a16="http://schemas.microsoft.com/office/drawing/2014/main" id="{41C6D380-CD3F-7746-9E57-B3C41E52B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40120"/>
              </p:ext>
            </p:extLst>
          </p:nvPr>
        </p:nvGraphicFramePr>
        <p:xfrm>
          <a:off x="3117120" y="2920321"/>
          <a:ext cx="5929858" cy="1282800"/>
        </p:xfrm>
        <a:graphic>
          <a:graphicData uri="http://schemas.openxmlformats.org/drawingml/2006/table">
            <a:tbl>
              <a:tblPr/>
              <a:tblGrid>
                <a:gridCol w="771888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5DA1198-87FF-5F4A-8A39-E75680C6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014" y="2823051"/>
            <a:ext cx="5937544" cy="1452861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FCC142E2-B23B-7E4D-88E8-D64F006D4F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36624" y="2439352"/>
            <a:ext cx="208632" cy="38121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9A4D3562-654F-EE4A-A3A0-5A62C8A43A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3388" y="2238619"/>
            <a:ext cx="452318" cy="70462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1C3313E7-CF51-304C-B814-23DAC46CB5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15234" y="2503031"/>
            <a:ext cx="505993" cy="410882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803BC6F-F4F2-7A43-92BD-F264B8DB7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687" y="2116462"/>
            <a:ext cx="95596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Relation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CCA7ADBF-7956-AD4A-BD04-42B44787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660" y="2230968"/>
            <a:ext cx="91614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Attribut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28E1081-0C16-1049-B1FC-3CA8323CA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516" y="1926025"/>
            <a:ext cx="193860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Name der Relation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71A72-2BBB-654A-83EA-3E5E05891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735" y="3940289"/>
            <a:ext cx="5161532" cy="281455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C233F535-A6F9-DE4C-9D0F-71D2C1349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4206" y="3655473"/>
            <a:ext cx="1212529" cy="370118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34EFC8A9-EEDC-B14C-98B3-CDFC20395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634" y="3297394"/>
            <a:ext cx="6945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Tupel</a:t>
            </a:r>
          </a:p>
        </p:txBody>
      </p:sp>
      <p:sp>
        <p:nvSpPr>
          <p:cNvPr id="24" name="Line 11">
            <a:extLst>
              <a:ext uri="{FF2B5EF4-FFF2-40B4-BE49-F238E27FC236}">
                <a16:creationId xmlns:a16="http://schemas.microsoft.com/office/drawing/2014/main" id="{8019225D-DB37-F24B-9C47-1C82C6F8F8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3824" y="2430918"/>
            <a:ext cx="385771" cy="454659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Box 13">
            <a:extLst>
              <a:ext uri="{FF2B5EF4-FFF2-40B4-BE49-F238E27FC236}">
                <a16:creationId xmlns:a16="http://schemas.microsoft.com/office/drawing/2014/main" id="{1AC604A2-8996-D64C-8B7D-446E59F17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420" y="2180954"/>
            <a:ext cx="183466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Schlüssel-Attribut</a:t>
            </a:r>
          </a:p>
        </p:txBody>
      </p:sp>
    </p:spTree>
    <p:extLst>
      <p:ext uri="{BB962C8B-B14F-4D97-AF65-F5344CB8AC3E}">
        <p14:creationId xmlns:p14="http://schemas.microsoft.com/office/powerpoint/2010/main" val="386715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E55F-AA1E-4D46-8021-1CDF91FD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Wertebereiche/Domänen von Attributen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6BFE-C5EF-8844-9563-357D629363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Wertebereich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de-DE" dirty="0"/>
                  <a:t>: eine Menge atomarer Werte</a:t>
                </a:r>
              </a:p>
              <a:p>
                <a:pPr lvl="1"/>
                <a:r>
                  <a:rPr lang="de-DE" dirty="0"/>
                  <a:t>Jeder einzelne Wert ist aus Sicht des relationalen Modells unteilbar</a:t>
                </a:r>
              </a:p>
              <a:p>
                <a:r>
                  <a:rPr lang="de-DE" dirty="0"/>
                  <a:t>Festlegung: Angabe eines Datentyps, dessen Datenwerte den Wertebereich bilden.</a:t>
                </a:r>
              </a:p>
              <a:p>
                <a:pPr lvl="1"/>
                <a:r>
                  <a:rPr lang="de-DE" dirty="0"/>
                  <a:t>Angabe eines Namens vereinfacht die Interpretation der Werte</a:t>
                </a:r>
              </a:p>
              <a:p>
                <a:pPr lvl="1"/>
                <a:r>
                  <a:rPr lang="de-DE" dirty="0"/>
                  <a:t>Angabe eines Datenformats konkretisiert die Darstellung</a:t>
                </a:r>
              </a:p>
              <a:p>
                <a:pPr lvl="1"/>
                <a:r>
                  <a:rPr lang="de-DE" dirty="0"/>
                  <a:t>Ggf. Angabe einer Maßeinheit </a:t>
                </a:r>
              </a:p>
              <a:p>
                <a:r>
                  <a:rPr lang="de-DE" dirty="0"/>
                  <a:t>Beispiel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6BFE-C5EF-8844-9563-357D629363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6849E2-09B2-1D4C-A47F-3DA9B139FE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F125AD-D06C-E944-AFE9-D28E60267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BD039-1E97-FE43-A1E4-6F9B581D9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</a:t>
            </a:fld>
            <a:endParaRPr lang="en-GB"/>
          </a:p>
        </p:txBody>
      </p:sp>
      <p:sp>
        <p:nvSpPr>
          <p:cNvPr id="5" name="Rechteck 14">
            <a:extLst>
              <a:ext uri="{FF2B5EF4-FFF2-40B4-BE49-F238E27FC236}">
                <a16:creationId xmlns:a16="http://schemas.microsoft.com/office/drawing/2014/main" id="{EF421D66-B208-F940-A291-55EB18BD5E02}"/>
              </a:ext>
            </a:extLst>
          </p:cNvPr>
          <p:cNvSpPr/>
          <p:nvPr/>
        </p:nvSpPr>
        <p:spPr>
          <a:xfrm>
            <a:off x="2152300" y="4090032"/>
            <a:ext cx="7886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2" indent="-990600">
              <a:tabLst>
                <a:tab pos="542925" algn="l"/>
              </a:tabLst>
            </a:pPr>
            <a:r>
              <a:rPr lang="de-DE" sz="1600" b="1" dirty="0" err="1"/>
              <a:t>USA_Phone_Numbers</a:t>
            </a:r>
            <a:r>
              <a:rPr lang="de-DE" sz="1600" dirty="0"/>
              <a:t>: </a:t>
            </a:r>
            <a:br>
              <a:rPr lang="de-DE" sz="1600" dirty="0"/>
            </a:br>
            <a:r>
              <a:rPr lang="de-DE" sz="1600" dirty="0"/>
              <a:t>Der Datentyp ist die Menge der zehnstelligen Telefonnummern, die in den USA gültig sind. </a:t>
            </a:r>
          </a:p>
          <a:p>
            <a:pPr marL="990600" lvl="2" indent="-269875">
              <a:tabLst>
                <a:tab pos="542925" algn="l"/>
              </a:tabLst>
            </a:pPr>
            <a:endParaRPr lang="de-DE" sz="1600" dirty="0"/>
          </a:p>
          <a:p>
            <a:pPr marL="990600" lvl="2">
              <a:tabLst>
                <a:tab pos="542925" algn="l"/>
              </a:tabLst>
            </a:pPr>
            <a:r>
              <a:rPr lang="de-DE" sz="1600" dirty="0"/>
              <a:t>Das Datenformat für </a:t>
            </a:r>
            <a:r>
              <a:rPr lang="de-DE" sz="1600" dirty="0" err="1"/>
              <a:t>USA_Phone_Numbers</a:t>
            </a:r>
            <a:r>
              <a:rPr lang="de-DE" sz="1600" dirty="0"/>
              <a:t> kann als </a:t>
            </a:r>
            <a:r>
              <a:rPr lang="de-DE" sz="1600" dirty="0">
                <a:solidFill>
                  <a:schemeClr val="accent1"/>
                </a:solidFill>
              </a:rPr>
              <a:t>Zeichenkette im Format </a:t>
            </a:r>
            <a:br>
              <a:rPr lang="de-DE" sz="1600" dirty="0">
                <a:solidFill>
                  <a:schemeClr val="accent1"/>
                </a:solidFill>
              </a:rPr>
            </a:br>
            <a:r>
              <a:rPr lang="de-DE" sz="1600" dirty="0" err="1">
                <a:solidFill>
                  <a:schemeClr val="accent1"/>
                </a:solidFill>
              </a:rPr>
              <a:t>ddd-dd-ddddd</a:t>
            </a:r>
            <a:r>
              <a:rPr lang="de-DE" sz="1600" dirty="0"/>
              <a:t> deklariert werden, wobei jedes einzelne </a:t>
            </a:r>
            <a:r>
              <a:rPr lang="de-DE" sz="1600" dirty="0">
                <a:solidFill>
                  <a:schemeClr val="accent1"/>
                </a:solidFill>
              </a:rPr>
              <a:t>d</a:t>
            </a:r>
            <a:r>
              <a:rPr lang="de-DE" sz="1600" dirty="0"/>
              <a:t> für eine Ziffer (0|1|2|3|4|5|6|7|8|9) steht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0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0059-8140-B546-AD28-F1A1A57A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Typische Datentypen für Wertebereiche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5683D-A13F-584F-B537-71B984B361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Numerische Standardtypen, z.B.</a:t>
            </a:r>
          </a:p>
          <a:p>
            <a:pPr lvl="1"/>
            <a:r>
              <a:rPr lang="de-DE" dirty="0" err="1"/>
              <a:t>short</a:t>
            </a:r>
            <a:r>
              <a:rPr lang="de-DE" dirty="0"/>
              <a:t>-integer</a:t>
            </a:r>
          </a:p>
          <a:p>
            <a:pPr lvl="1"/>
            <a:r>
              <a:rPr lang="de-DE" dirty="0"/>
              <a:t>integer</a:t>
            </a:r>
          </a:p>
          <a:p>
            <a:pPr lvl="1"/>
            <a:r>
              <a:rPr lang="de-DE" dirty="0" err="1"/>
              <a:t>long</a:t>
            </a:r>
            <a:r>
              <a:rPr lang="de-DE" dirty="0"/>
              <a:t>-integer</a:t>
            </a:r>
          </a:p>
          <a:p>
            <a:pPr lvl="1"/>
            <a:r>
              <a:rPr lang="de-DE" dirty="0" err="1"/>
              <a:t>float</a:t>
            </a:r>
            <a:endParaRPr lang="de-DE" dirty="0"/>
          </a:p>
          <a:p>
            <a:pPr lvl="1"/>
            <a:r>
              <a:rPr lang="de-DE" dirty="0"/>
              <a:t>double-</a:t>
            </a:r>
            <a:r>
              <a:rPr lang="de-DE" dirty="0" err="1"/>
              <a:t>float</a:t>
            </a:r>
            <a:r>
              <a:rPr lang="de-DE" dirty="0"/>
              <a:t> </a:t>
            </a:r>
          </a:p>
          <a:p>
            <a:r>
              <a:rPr lang="de-DE" dirty="0"/>
              <a:t>Zeichenketten, z.B.</a:t>
            </a:r>
          </a:p>
          <a:p>
            <a:pPr lvl="1"/>
            <a:r>
              <a:rPr lang="de-DE" dirty="0" err="1"/>
              <a:t>string</a:t>
            </a:r>
            <a:endParaRPr lang="de-DE" dirty="0"/>
          </a:p>
          <a:p>
            <a:pPr lvl="1"/>
            <a:r>
              <a:rPr lang="de-DE" dirty="0" err="1"/>
              <a:t>char</a:t>
            </a:r>
            <a:r>
              <a:rPr lang="de-DE" dirty="0"/>
              <a:t>(255)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7BEAA-F258-8747-AF10-4F1774C924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Spezielle Datentypen, z.B.</a:t>
            </a:r>
          </a:p>
          <a:p>
            <a:pPr lvl="1"/>
            <a:r>
              <a:rPr lang="de-DE" dirty="0" err="1"/>
              <a:t>date</a:t>
            </a:r>
            <a:endParaRPr lang="de-DE" dirty="0"/>
          </a:p>
          <a:p>
            <a:pPr lvl="1"/>
            <a:r>
              <a:rPr lang="de-DE" dirty="0" err="1"/>
              <a:t>timestamp</a:t>
            </a:r>
            <a:endParaRPr lang="de-DE" dirty="0"/>
          </a:p>
          <a:p>
            <a:r>
              <a:rPr lang="de-DE" dirty="0"/>
              <a:t>Benutzerdefinierte Datentypen, z.B.</a:t>
            </a:r>
          </a:p>
          <a:p>
            <a:pPr lvl="1"/>
            <a:r>
              <a:rPr lang="de-DE" dirty="0"/>
              <a:t>Persistent </a:t>
            </a:r>
            <a:r>
              <a:rPr lang="de-DE" dirty="0" err="1"/>
              <a:t>identifier</a:t>
            </a:r>
            <a:endParaRPr lang="de-DE" dirty="0"/>
          </a:p>
          <a:p>
            <a:pPr lvl="1"/>
            <a:r>
              <a:rPr lang="de-DE" dirty="0"/>
              <a:t>Sozialversicherungsnummer</a:t>
            </a:r>
          </a:p>
          <a:p>
            <a:pPr lvl="1"/>
            <a:endParaRPr lang="de-DE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BC8FA-E8AA-7744-B558-4D75518B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43F06-F52F-9846-AD1C-3410DB558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C2295-CFEA-604B-8E1C-743A6D5BD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0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Relationenschemata</a:t>
            </a:r>
            <a:r>
              <a:rPr lang="de-DE" dirty="0"/>
              <a:t> und Relationen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Relationenschema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…,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:</a:t>
                </a:r>
              </a:p>
              <a:p>
                <a:pPr lvl="1"/>
                <a:r>
                  <a:rPr lang="de-DE" dirty="0"/>
                  <a:t>(DB-weit eindeutiger) Name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Liste von </a:t>
                </a:r>
                <a:r>
                  <a:rPr lang="de-DE" dirty="0">
                    <a:solidFill>
                      <a:srgbClr val="7030A0"/>
                    </a:solidFill>
                  </a:rPr>
                  <a:t>Attributen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Attribut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: Name einer Rolle, die ein Wertebereich in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spielt</a:t>
                </a:r>
              </a:p>
              <a:p>
                <a:pPr lvl="2"/>
                <a:r>
                  <a:rPr lang="de-DE" dirty="0"/>
                  <a:t>Wertebereich </a:t>
                </a:r>
                <a14:m>
                  <m:oMath xmlns:m="http://schemas.openxmlformats.org/officeDocument/2006/math">
                    <m:r>
                      <a:rPr lang="de-DE" b="1" i="1" dirty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dom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 i="1" dirty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lang="de-DE" dirty="0"/>
              </a:p>
              <a:p>
                <a:r>
                  <a:rPr lang="de-DE" dirty="0"/>
                  <a:t>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wird über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identifiziert</a:t>
                </a:r>
              </a:p>
              <a:p>
                <a:pPr lvl="1"/>
                <a:r>
                  <a:rPr lang="de-DE" dirty="0"/>
                  <a:t>„Intension“ </a:t>
                </a:r>
                <a:r>
                  <a:rPr lang="de-DE" dirty="0">
                    <a:sym typeface="Wingdings" pitchFamily="2" charset="2"/>
                  </a:rPr>
                  <a:t>➝ </a:t>
                </a:r>
                <a:r>
                  <a:rPr lang="de-DE" dirty="0" err="1"/>
                  <a:t>Relationenschema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„Extension“ </a:t>
                </a:r>
                <a:r>
                  <a:rPr lang="de-DE" dirty="0">
                    <a:sym typeface="Wingdings" pitchFamily="2" charset="2"/>
                  </a:rPr>
                  <a:t>➝ </a:t>
                </a:r>
                <a:r>
                  <a:rPr lang="de-DE" dirty="0"/>
                  <a:t>„aktuelle“ 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de-DE" dirty="0"/>
                  <a:t> oder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de-DE" dirty="0"/>
              </a:p>
              <a:p>
                <a:r>
                  <a:rPr lang="de-DE" dirty="0">
                    <a:solidFill>
                      <a:schemeClr val="accent1"/>
                    </a:solidFill>
                  </a:rPr>
                  <a:t>Grad</a:t>
                </a:r>
                <a:r>
                  <a:rPr lang="de-DE" dirty="0"/>
                  <a:t> (</a:t>
                </a:r>
                <a:r>
                  <a:rPr lang="de-DE" dirty="0" err="1"/>
                  <a:t>degree</a:t>
                </a:r>
                <a:r>
                  <a:rPr lang="de-DE" dirty="0"/>
                  <a:t>) von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:</a:t>
                </a:r>
              </a:p>
              <a:p>
                <a:pPr lvl="1"/>
                <a:r>
                  <a:rPr lang="de-DE" dirty="0"/>
                  <a:t>die Anzahl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 von Attributen, </a:t>
                </a:r>
                <a:br>
                  <a:rPr lang="de-DE" dirty="0"/>
                </a:br>
                <a:r>
                  <a:rPr lang="de-DE" dirty="0"/>
                  <a:t>die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/>
                  <a:t> bzw.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/>
                  <a:t> bilden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6" t="-2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41814-45D7-DA41-B677-07341A5AFA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Relationales Modell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9BBEC-49CF-C140-8F95-A1D00C8F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17" name="Group 23">
            <a:extLst>
              <a:ext uri="{FF2B5EF4-FFF2-40B4-BE49-F238E27FC236}">
                <a16:creationId xmlns:a16="http://schemas.microsoft.com/office/drawing/2014/main" id="{D6485B1B-2288-6046-95FC-7B54999A4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204301"/>
              </p:ext>
            </p:extLst>
          </p:nvPr>
        </p:nvGraphicFramePr>
        <p:xfrm>
          <a:off x="5392882" y="4593971"/>
          <a:ext cx="6442239" cy="1313280"/>
        </p:xfrm>
        <a:graphic>
          <a:graphicData uri="http://schemas.openxmlformats.org/drawingml/2006/table">
            <a:tbl>
              <a:tblPr/>
              <a:tblGrid>
                <a:gridCol w="863455">
                  <a:extLst>
                    <a:ext uri="{9D8B030D-6E8A-4147-A177-3AD203B41FA5}">
                      <a16:colId xmlns:a16="http://schemas.microsoft.com/office/drawing/2014/main" val="552426523"/>
                    </a:ext>
                  </a:extLst>
                </a:gridCol>
                <a:gridCol w="176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CourseName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CourseNumber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CreditHours</a:t>
                      </a: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Introduction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CS1310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873113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Structures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CS3320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473936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Discrete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Mathematics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MATH2410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168941"/>
                  </a:ext>
                </a:extLst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Databases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CS3380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1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CS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8868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E7AE06D-65F8-9F40-B881-D1709EFA0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882" y="4509656"/>
            <a:ext cx="6598609" cy="1451306"/>
          </a:xfrm>
          <a:prstGeom prst="rect">
            <a:avLst/>
          </a:prstGeom>
          <a:noFill/>
          <a:ln w="6350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7042B16C-E24D-E74E-B2B5-FCA61AF2A1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5665" y="4326728"/>
            <a:ext cx="139786" cy="292065"/>
          </a:xfrm>
          <a:prstGeom prst="line">
            <a:avLst/>
          </a:prstGeom>
          <a:noFill/>
          <a:ln w="6350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2">
                <a:extLst>
                  <a:ext uri="{FF2B5EF4-FFF2-40B4-BE49-F238E27FC236}">
                    <a16:creationId xmlns:a16="http://schemas.microsoft.com/office/drawing/2014/main" id="{DBE06700-B40D-2F46-B397-0C002553A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315" y="4031190"/>
                <a:ext cx="1122936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C000"/>
                    </a:solidFill>
                  </a:rPr>
                  <a:t>Relation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de-DE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6" name="Text Box 12">
                <a:extLst>
                  <a:ext uri="{FF2B5EF4-FFF2-40B4-BE49-F238E27FC236}">
                    <a16:creationId xmlns:a16="http://schemas.microsoft.com/office/drawing/2014/main" id="{DBE06700-B40D-2F46-B397-0C002553A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9315" y="4031190"/>
                <a:ext cx="1122936" cy="369332"/>
              </a:xfrm>
              <a:prstGeom prst="rect">
                <a:avLst/>
              </a:prstGeom>
              <a:blipFill>
                <a:blip r:embed="rId4"/>
                <a:stretch>
                  <a:fillRect l="-3371" t="-3333" b="-26667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2">
                <a:extLst>
                  <a:ext uri="{FF2B5EF4-FFF2-40B4-BE49-F238E27FC236}">
                    <a16:creationId xmlns:a16="http://schemas.microsoft.com/office/drawing/2014/main" id="{0DAC24A7-5697-B44B-8618-272EF394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37931" y="4176693"/>
                <a:ext cx="81952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Grad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 Box 12">
                <a:extLst>
                  <a:ext uri="{FF2B5EF4-FFF2-40B4-BE49-F238E27FC236}">
                    <a16:creationId xmlns:a16="http://schemas.microsoft.com/office/drawing/2014/main" id="{0DAC24A7-5697-B44B-8618-272EF394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7931" y="4176693"/>
                <a:ext cx="819520" cy="369332"/>
              </a:xfrm>
              <a:prstGeom prst="rect">
                <a:avLst/>
              </a:prstGeom>
              <a:blipFill>
                <a:blip r:embed="rId5"/>
                <a:stretch>
                  <a:fillRect l="-4545" t="-6667" b="-2333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1A04762-FC2C-FC44-B0D6-1F5E4BE8C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663" y="4546767"/>
            <a:ext cx="6461710" cy="405262"/>
          </a:xfrm>
          <a:prstGeom prst="rect">
            <a:avLst/>
          </a:prstGeom>
          <a:noFill/>
          <a:ln w="6350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68ACB863-8986-2541-8F4F-F9BBF65186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9662" y="4158401"/>
            <a:ext cx="533803" cy="388366"/>
          </a:xfrm>
          <a:prstGeom prst="line">
            <a:avLst/>
          </a:prstGeom>
          <a:noFill/>
          <a:ln w="63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ECEF4928-5E91-D249-982C-53E7828ED7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99993" y="3908250"/>
                <a:ext cx="2120068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dirty="0" err="1">
                    <a:solidFill>
                      <a:schemeClr val="accent1"/>
                    </a:solidFill>
                  </a:rPr>
                  <a:t>Relationenschema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de-D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ECEF4928-5E91-D249-982C-53E7828ED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9993" y="3908250"/>
                <a:ext cx="2120068" cy="369332"/>
              </a:xfrm>
              <a:prstGeom prst="rect">
                <a:avLst/>
              </a:prstGeom>
              <a:blipFill>
                <a:blip r:embed="rId6"/>
                <a:stretch>
                  <a:fillRect l="-1786" t="-6667" b="-23333"/>
                </a:stretch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7">
            <a:extLst>
              <a:ext uri="{FF2B5EF4-FFF2-40B4-BE49-F238E27FC236}">
                <a16:creationId xmlns:a16="http://schemas.microsoft.com/office/drawing/2014/main" id="{42F9AA0B-E3BF-A146-908C-1024A7755D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36067" y="4316112"/>
            <a:ext cx="267678" cy="267678"/>
          </a:xfrm>
          <a:prstGeom prst="line">
            <a:avLst/>
          </a:prstGeom>
          <a:noFill/>
          <a:ln w="28575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>
              <a:solidFill>
                <a:srgbClr val="7030A0"/>
              </a:solidFill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D125F683-01B5-8946-98D8-3A71BE51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668" y="4033864"/>
            <a:ext cx="102906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Attribute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5E8D0F-07FC-7042-9FBA-2563AB55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117" y="4582243"/>
            <a:ext cx="5579559" cy="310299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37" grpId="0"/>
      <p:bldP spid="18" grpId="0" animBg="1"/>
      <p:bldP spid="19" grpId="0" animBg="1"/>
      <p:bldP spid="20" grpId="0"/>
      <p:bldP spid="15" grpId="0" animBg="1"/>
      <p:bldP spid="16" grpId="0"/>
      <p:bldP spid="21" grpId="0" animBg="1"/>
    </p:bldLst>
  </p:timing>
</p:sld>
</file>

<file path=ppt/theme/theme1.xml><?xml version="1.0" encoding="utf-8"?>
<a:theme xmlns:a="http://schemas.openxmlformats.org/drawingml/2006/main" name="UM-de-new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M-de-new" id="{4DCDB2B7-4269-434F-800D-8844E1DF49E0}" vid="{DABDC0BD-C33F-9645-A311-12D85F95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wwu-adapted-16x9</Template>
  <TotalTime>25347</TotalTime>
  <Words>5502</Words>
  <Application>Microsoft Macintosh PowerPoint</Application>
  <PresentationFormat>Widescreen</PresentationFormat>
  <Paragraphs>2162</Paragraphs>
  <Slides>54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ＭＳ Ｐゴシック</vt:lpstr>
      <vt:lpstr>Arial</vt:lpstr>
      <vt:lpstr>Arial Narrow</vt:lpstr>
      <vt:lpstr>Calibri</vt:lpstr>
      <vt:lpstr>Cambria Math</vt:lpstr>
      <vt:lpstr>Chalkboard</vt:lpstr>
      <vt:lpstr>Courier New</vt:lpstr>
      <vt:lpstr>Meta Offc Pro</vt:lpstr>
      <vt:lpstr>Wingdings</vt:lpstr>
      <vt:lpstr>UM-de-new</vt:lpstr>
      <vt:lpstr>Das relationale Datenmodell</vt:lpstr>
      <vt:lpstr>Inhalte: Datenbanken (DBs)</vt:lpstr>
      <vt:lpstr>Phasen des DB-Entwurfs</vt:lpstr>
      <vt:lpstr>Übersicht: 3. Das relationale Datenmodell</vt:lpstr>
      <vt:lpstr>Ein erstes relationales Modell (RM)</vt:lpstr>
      <vt:lpstr>Relationen</vt:lpstr>
      <vt:lpstr>Wertebereiche/Domänen von Attributen</vt:lpstr>
      <vt:lpstr>Typische Datentypen für Wertebereiche</vt:lpstr>
      <vt:lpstr>Relationenschemata und Relationen</vt:lpstr>
      <vt:lpstr>Relationenschemata und Relationen</vt:lpstr>
      <vt:lpstr>Relationen/Relationenzustände</vt:lpstr>
      <vt:lpstr>Relationen/Qualifizierung</vt:lpstr>
      <vt:lpstr>Mathematische Sichtweise von Relationen</vt:lpstr>
      <vt:lpstr>Umfang</vt:lpstr>
      <vt:lpstr>Keine Ordnung im relationalen Modell!</vt:lpstr>
      <vt:lpstr>„Dynamik“ </vt:lpstr>
      <vt:lpstr>Spezielle Werte in Tupeln: NULL-Werte</vt:lpstr>
      <vt:lpstr>Das relationale Datenmodell und relationale DBs</vt:lpstr>
      <vt:lpstr>Beispiel eines DB-Schemas</vt:lpstr>
      <vt:lpstr>Beispiel eines DB-Zustands</vt:lpstr>
      <vt:lpstr>Schlüssel</vt:lpstr>
      <vt:lpstr>Schlüssel</vt:lpstr>
      <vt:lpstr>Schlüssel: Definitionen</vt:lpstr>
      <vt:lpstr>Schlüssel und Primärschlüssel</vt:lpstr>
      <vt:lpstr>Schlüssel</vt:lpstr>
      <vt:lpstr>Beziehungen zwischen Tupeln</vt:lpstr>
      <vt:lpstr>Fremdschlüssel: Definition</vt:lpstr>
      <vt:lpstr>Referentielle Integrität - Fremdschlüssel</vt:lpstr>
      <vt:lpstr>Referentielle Integrität: Konflikte</vt:lpstr>
      <vt:lpstr>Referentielle Integrität: Konflikte – Löschen</vt:lpstr>
      <vt:lpstr>Zwischenzusammenfassung</vt:lpstr>
      <vt:lpstr>Übersicht: 3. Das relationale Datenmodell</vt:lpstr>
      <vt:lpstr>ER- Diagramm</vt:lpstr>
      <vt:lpstr>Relationale Darstellung von Entitätstypen</vt:lpstr>
      <vt:lpstr>Relationale Darstellung von Entitätstypen</vt:lpstr>
      <vt:lpstr>Relationale Darstellung von Entitätstypen</vt:lpstr>
      <vt:lpstr>Relationale Darstellung von Entitätstypen</vt:lpstr>
      <vt:lpstr>Relationale Darstellung von Assoziationen</vt:lpstr>
      <vt:lpstr>Relationale Darstellung von Assoziationen</vt:lpstr>
      <vt:lpstr>Relationale Darstellung: Assoziation + Schlüssel</vt:lpstr>
      <vt:lpstr>Relationale Darstellung: Assoziation + Schlüssel</vt:lpstr>
      <vt:lpstr>Relationale Darstellung: Assoziation + Schlüssel</vt:lpstr>
      <vt:lpstr>Relationale Darstellung: Abgeleitete Attribute</vt:lpstr>
      <vt:lpstr>Relationale Darstellung: Schwache Entitäten</vt:lpstr>
      <vt:lpstr>Relationale Darstellung: EER-Modell</vt:lpstr>
      <vt:lpstr>ER- Diagramm</vt:lpstr>
      <vt:lpstr>Entsprechendes relationales Schema</vt:lpstr>
      <vt:lpstr>Verfeinerung des relationalen Schemas</vt:lpstr>
      <vt:lpstr>Verfeinerung des relationalen Schemas</vt:lpstr>
      <vt:lpstr>Verfeinerung des relationalen Schemas</vt:lpstr>
      <vt:lpstr>Verfeinertes relationales Schema</vt:lpstr>
      <vt:lpstr>Entwurf relationaler Schemata</vt:lpstr>
      <vt:lpstr>Zwischenzusammenfassung</vt:lpstr>
      <vt:lpstr>Übersicht: 3. Das relationale Datenmodell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MOBI-DBs-B: DatenbankSysteme</dc:title>
  <dc:creator>Microsoft Office User</dc:creator>
  <cp:lastModifiedBy>Tanya Braun</cp:lastModifiedBy>
  <cp:revision>224</cp:revision>
  <cp:lastPrinted>2023-04-05T17:09:30Z</cp:lastPrinted>
  <dcterms:created xsi:type="dcterms:W3CDTF">2019-02-21T11:57:08Z</dcterms:created>
  <dcterms:modified xsi:type="dcterms:W3CDTF">2024-05-02T09:28:47Z</dcterms:modified>
</cp:coreProperties>
</file>